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media1.mp4" ContentType="video/unknown"/>
  <Override PartName="/ppt/media/media2.mp4" ContentType="video/unknown"/>
  <Override PartName="/ppt/media/image4.jpeg" ContentType="image/jpeg"/>
  <Override PartName="/ppt/media/image5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22" r:id="rId74"/>
    <p:sldId id="323" r:id="rId75"/>
    <p:sldId id="324" r:id="rId76"/>
    <p:sldId id="325" r:id="rId77"/>
    <p:sldId id="326" r:id="rId78"/>
    <p:sldId id="327" r:id="rId79"/>
    <p:sldId id="328" r:id="rId80"/>
    <p:sldId id="329" r:id="rId81"/>
    <p:sldId id="330" r:id="rId82"/>
    <p:sldId id="331" r:id="rId83"/>
    <p:sldId id="332" r:id="rId84"/>
    <p:sldId id="333" r:id="rId85"/>
    <p:sldId id="334" r:id="rId86"/>
    <p:sldId id="335" r:id="rId87"/>
    <p:sldId id="336" r:id="rId88"/>
    <p:sldId id="337" r:id="rId89"/>
    <p:sldId id="338" r:id="rId90"/>
    <p:sldId id="339" r:id="rId91"/>
    <p:sldId id="340" r:id="rId92"/>
    <p:sldId id="341" r:id="rId93"/>
    <p:sldId id="342" r:id="rId94"/>
    <p:sldId id="343" r:id="rId95"/>
    <p:sldId id="344" r:id="rId96"/>
    <p:sldId id="345" r:id="rId97"/>
    <p:sldId id="346" r:id="rId98"/>
    <p:sldId id="347" r:id="rId99"/>
    <p:sldId id="348" r:id="rId100"/>
    <p:sldId id="349" r:id="rId101"/>
    <p:sldId id="350" r:id="rId102"/>
    <p:sldId id="351" r:id="rId103"/>
    <p:sldId id="352" r:id="rId104"/>
    <p:sldId id="353" r:id="rId105"/>
    <p:sldId id="354" r:id="rId106"/>
    <p:sldId id="355" r:id="rId107"/>
    <p:sldId id="356" r:id="rId108"/>
    <p:sldId id="357" r:id="rId109"/>
    <p:sldId id="358" r:id="rId110"/>
    <p:sldId id="359" r:id="rId111"/>
    <p:sldId id="360" r:id="rId112"/>
    <p:sldId id="361" r:id="rId113"/>
    <p:sldId id="362" r:id="rId114"/>
    <p:sldId id="363" r:id="rId115"/>
    <p:sldId id="364" r:id="rId116"/>
    <p:sldId id="365" r:id="rId117"/>
    <p:sldId id="366" r:id="rId118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4572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9144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13716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18288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22860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27432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32004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36576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 b="def" i="def"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Relationship Id="rId66" Type="http://schemas.openxmlformats.org/officeDocument/2006/relationships/slide" Target="slides/slide59.xml"/><Relationship Id="rId67" Type="http://schemas.openxmlformats.org/officeDocument/2006/relationships/slide" Target="slides/slide60.xml"/><Relationship Id="rId68" Type="http://schemas.openxmlformats.org/officeDocument/2006/relationships/slide" Target="slides/slide61.xml"/><Relationship Id="rId69" Type="http://schemas.openxmlformats.org/officeDocument/2006/relationships/slide" Target="slides/slide62.xml"/><Relationship Id="rId70" Type="http://schemas.openxmlformats.org/officeDocument/2006/relationships/slide" Target="slides/slide63.xml"/><Relationship Id="rId71" Type="http://schemas.openxmlformats.org/officeDocument/2006/relationships/slide" Target="slides/slide64.xml"/><Relationship Id="rId72" Type="http://schemas.openxmlformats.org/officeDocument/2006/relationships/slide" Target="slides/slide65.xml"/><Relationship Id="rId73" Type="http://schemas.openxmlformats.org/officeDocument/2006/relationships/slide" Target="slides/slide66.xml"/><Relationship Id="rId74" Type="http://schemas.openxmlformats.org/officeDocument/2006/relationships/slide" Target="slides/slide67.xml"/><Relationship Id="rId75" Type="http://schemas.openxmlformats.org/officeDocument/2006/relationships/slide" Target="slides/slide68.xml"/><Relationship Id="rId76" Type="http://schemas.openxmlformats.org/officeDocument/2006/relationships/slide" Target="slides/slide69.xml"/><Relationship Id="rId77" Type="http://schemas.openxmlformats.org/officeDocument/2006/relationships/slide" Target="slides/slide70.xml"/><Relationship Id="rId78" Type="http://schemas.openxmlformats.org/officeDocument/2006/relationships/slide" Target="slides/slide71.xml"/><Relationship Id="rId79" Type="http://schemas.openxmlformats.org/officeDocument/2006/relationships/slide" Target="slides/slide72.xml"/><Relationship Id="rId80" Type="http://schemas.openxmlformats.org/officeDocument/2006/relationships/slide" Target="slides/slide73.xml"/><Relationship Id="rId81" Type="http://schemas.openxmlformats.org/officeDocument/2006/relationships/slide" Target="slides/slide74.xml"/><Relationship Id="rId82" Type="http://schemas.openxmlformats.org/officeDocument/2006/relationships/slide" Target="slides/slide75.xml"/><Relationship Id="rId83" Type="http://schemas.openxmlformats.org/officeDocument/2006/relationships/slide" Target="slides/slide76.xml"/><Relationship Id="rId84" Type="http://schemas.openxmlformats.org/officeDocument/2006/relationships/slide" Target="slides/slide77.xml"/><Relationship Id="rId85" Type="http://schemas.openxmlformats.org/officeDocument/2006/relationships/slide" Target="slides/slide78.xml"/><Relationship Id="rId86" Type="http://schemas.openxmlformats.org/officeDocument/2006/relationships/slide" Target="slides/slide79.xml"/><Relationship Id="rId87" Type="http://schemas.openxmlformats.org/officeDocument/2006/relationships/slide" Target="slides/slide80.xml"/><Relationship Id="rId88" Type="http://schemas.openxmlformats.org/officeDocument/2006/relationships/slide" Target="slides/slide81.xml"/><Relationship Id="rId89" Type="http://schemas.openxmlformats.org/officeDocument/2006/relationships/slide" Target="slides/slide82.xml"/><Relationship Id="rId90" Type="http://schemas.openxmlformats.org/officeDocument/2006/relationships/slide" Target="slides/slide83.xml"/><Relationship Id="rId91" Type="http://schemas.openxmlformats.org/officeDocument/2006/relationships/slide" Target="slides/slide84.xml"/><Relationship Id="rId92" Type="http://schemas.openxmlformats.org/officeDocument/2006/relationships/slide" Target="slides/slide85.xml"/><Relationship Id="rId93" Type="http://schemas.openxmlformats.org/officeDocument/2006/relationships/slide" Target="slides/slide86.xml"/><Relationship Id="rId94" Type="http://schemas.openxmlformats.org/officeDocument/2006/relationships/slide" Target="slides/slide87.xml"/><Relationship Id="rId95" Type="http://schemas.openxmlformats.org/officeDocument/2006/relationships/slide" Target="slides/slide88.xml"/><Relationship Id="rId96" Type="http://schemas.openxmlformats.org/officeDocument/2006/relationships/slide" Target="slides/slide89.xml"/><Relationship Id="rId97" Type="http://schemas.openxmlformats.org/officeDocument/2006/relationships/slide" Target="slides/slide90.xml"/><Relationship Id="rId98" Type="http://schemas.openxmlformats.org/officeDocument/2006/relationships/slide" Target="slides/slide91.xml"/><Relationship Id="rId99" Type="http://schemas.openxmlformats.org/officeDocument/2006/relationships/slide" Target="slides/slide92.xml"/><Relationship Id="rId100" Type="http://schemas.openxmlformats.org/officeDocument/2006/relationships/slide" Target="slides/slide93.xml"/><Relationship Id="rId101" Type="http://schemas.openxmlformats.org/officeDocument/2006/relationships/slide" Target="slides/slide94.xml"/><Relationship Id="rId102" Type="http://schemas.openxmlformats.org/officeDocument/2006/relationships/slide" Target="slides/slide95.xml"/><Relationship Id="rId103" Type="http://schemas.openxmlformats.org/officeDocument/2006/relationships/slide" Target="slides/slide96.xml"/><Relationship Id="rId104" Type="http://schemas.openxmlformats.org/officeDocument/2006/relationships/slide" Target="slides/slide97.xml"/><Relationship Id="rId105" Type="http://schemas.openxmlformats.org/officeDocument/2006/relationships/slide" Target="slides/slide98.xml"/><Relationship Id="rId106" Type="http://schemas.openxmlformats.org/officeDocument/2006/relationships/slide" Target="slides/slide99.xml"/><Relationship Id="rId107" Type="http://schemas.openxmlformats.org/officeDocument/2006/relationships/slide" Target="slides/slide100.xml"/><Relationship Id="rId108" Type="http://schemas.openxmlformats.org/officeDocument/2006/relationships/slide" Target="slides/slide101.xml"/><Relationship Id="rId109" Type="http://schemas.openxmlformats.org/officeDocument/2006/relationships/slide" Target="slides/slide102.xml"/><Relationship Id="rId110" Type="http://schemas.openxmlformats.org/officeDocument/2006/relationships/slide" Target="slides/slide103.xml"/><Relationship Id="rId111" Type="http://schemas.openxmlformats.org/officeDocument/2006/relationships/slide" Target="slides/slide104.xml"/><Relationship Id="rId112" Type="http://schemas.openxmlformats.org/officeDocument/2006/relationships/slide" Target="slides/slide105.xml"/><Relationship Id="rId113" Type="http://schemas.openxmlformats.org/officeDocument/2006/relationships/slide" Target="slides/slide106.xml"/><Relationship Id="rId114" Type="http://schemas.openxmlformats.org/officeDocument/2006/relationships/slide" Target="slides/slide107.xml"/><Relationship Id="rId115" Type="http://schemas.openxmlformats.org/officeDocument/2006/relationships/slide" Target="slides/slide108.xml"/><Relationship Id="rId116" Type="http://schemas.openxmlformats.org/officeDocument/2006/relationships/slide" Target="slides/slide109.xml"/><Relationship Id="rId117" Type="http://schemas.openxmlformats.org/officeDocument/2006/relationships/slide" Target="slides/slide110.xml"/><Relationship Id="rId118" Type="http://schemas.openxmlformats.org/officeDocument/2006/relationships/slide" Target="slides/slide11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Shape 224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25" name="Shape 225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View of beach and sea from a grassy sand dune"/>
          <p:cNvSpPr/>
          <p:nvPr>
            <p:ph type="pic" idx="21"/>
          </p:nvPr>
        </p:nvSpPr>
        <p:spPr>
          <a:xfrm>
            <a:off x="3125968" y="-393700"/>
            <a:ext cx="18135601" cy="12090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Title Text"/>
          <p:cNvSpPr txBox="1"/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22" name="Body Level One…"/>
          <p:cNvSpPr txBox="1"/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/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Heron flying low over a beach with a short fence in the foreground"/>
          <p:cNvSpPr/>
          <p:nvPr>
            <p:ph type="pic" sz="half" idx="21"/>
          </p:nvPr>
        </p:nvSpPr>
        <p:spPr>
          <a:xfrm>
            <a:off x="12827000" y="952500"/>
            <a:ext cx="1146810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Title Text"/>
          <p:cNvSpPr txBox="1"/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pPr/>
            <a:r>
              <a:t>Title Text</a:t>
            </a:r>
          </a:p>
        </p:txBody>
      </p:sp>
      <p:sp>
        <p:nvSpPr>
          <p:cNvPr id="40" name="Body Level One…"/>
          <p:cNvSpPr txBox="1"/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7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andy path between two hills leading to the ocean"/>
          <p:cNvSpPr/>
          <p:nvPr>
            <p:ph type="pic" sz="half" idx="21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7" name="Body Level One…"/>
          <p:cNvSpPr txBox="1"/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Live Video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6" name="Body Level One…"/>
          <p:cNvSpPr txBox="1"/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Live Video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85" name="Body Level One…"/>
          <p:cNvSpPr txBox="1"/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Body Level One…"/>
          <p:cNvSpPr txBox="1"/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andy path between two hills leading to the ocean"/>
          <p:cNvSpPr/>
          <p:nvPr>
            <p:ph type="pic" sz="quarter" idx="21"/>
          </p:nvPr>
        </p:nvSpPr>
        <p:spPr>
          <a:xfrm>
            <a:off x="15300325" y="7048500"/>
            <a:ext cx="8324850" cy="5549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2" name="Heron flying low over a beach with a short fence in the foreground"/>
          <p:cNvSpPr/>
          <p:nvPr>
            <p:ph type="pic" sz="quarter" idx="22"/>
          </p:nvPr>
        </p:nvSpPr>
        <p:spPr>
          <a:xfrm>
            <a:off x="15760700" y="863600"/>
            <a:ext cx="7404100" cy="7404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View of beach and sea from a grassy sand dune"/>
          <p:cNvSpPr/>
          <p:nvPr>
            <p:ph type="pic" idx="23"/>
          </p:nvPr>
        </p:nvSpPr>
        <p:spPr>
          <a:xfrm>
            <a:off x="-9906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–Johnny Appleseed"/>
          <p:cNvSpPr txBox="1"/>
          <p:nvPr>
            <p:ph type="body" sz="quarter" idx="21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i="1" sz="3200"/>
            </a:lvl1pPr>
          </a:lstStyle>
          <a:p>
            <a:pPr/>
            <a:r>
              <a:t>–Johnny Appleseed</a:t>
            </a:r>
          </a:p>
        </p:txBody>
      </p:sp>
      <p:sp>
        <p:nvSpPr>
          <p:cNvPr id="112" name="“Type a quote here.”"/>
          <p:cNvSpPr txBox="1"/>
          <p:nvPr>
            <p:ph type="body" sz="quarter" idx="22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“Type a quote here.” </a:t>
            </a:r>
          </a:p>
        </p:txBody>
      </p:sp>
      <p:sp>
        <p:nvSpPr>
          <p:cNvPr id="1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View of beach and sea from a grassy sand dune"/>
          <p:cNvSpPr/>
          <p:nvPr>
            <p:ph type="pic" idx="21"/>
          </p:nvPr>
        </p:nvSpPr>
        <p:spPr>
          <a:xfrm>
            <a:off x="-50800" y="-1270000"/>
            <a:ext cx="24485600" cy="163237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2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Title Text"/>
          <p:cNvSpPr txBox="1"/>
          <p:nvPr>
            <p:ph type="title"/>
          </p:nvPr>
        </p:nvSpPr>
        <p:spPr>
          <a:xfrm>
            <a:off x="1746386" y="507"/>
            <a:ext cx="21005802" cy="2286001"/>
          </a:xfrm>
          <a:prstGeom prst="rect">
            <a:avLst/>
          </a:prstGeom>
        </p:spPr>
        <p:txBody>
          <a:bodyPr/>
          <a:lstStyle>
            <a:lvl1pPr algn="l">
              <a:defRPr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36" name="Body Level One…"/>
          <p:cNvSpPr txBox="1"/>
          <p:nvPr>
            <p:ph type="body" idx="1"/>
          </p:nvPr>
        </p:nvSpPr>
        <p:spPr>
          <a:xfrm>
            <a:off x="1689100" y="2463800"/>
            <a:ext cx="21005800" cy="9296400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7" name="Slide Number"/>
          <p:cNvSpPr txBox="1"/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Title Text"/>
          <p:cNvSpPr txBox="1"/>
          <p:nvPr>
            <p:ph type="title"/>
          </p:nvPr>
        </p:nvSpPr>
        <p:spPr>
          <a:xfrm>
            <a:off x="1746386" y="0"/>
            <a:ext cx="21005802" cy="2286000"/>
          </a:xfrm>
          <a:prstGeom prst="rect">
            <a:avLst/>
          </a:prstGeom>
        </p:spPr>
        <p:txBody>
          <a:bodyPr/>
          <a:lstStyle>
            <a:lvl1pPr algn="l">
              <a:defRPr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45" name="Slide Number"/>
          <p:cNvSpPr txBox="1"/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Author and Date"/>
          <p:cNvSpPr txBox="1"/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 anchor="t"/>
          <a:lstStyle>
            <a:lvl1pPr marL="0" indent="0">
              <a:spcBef>
                <a:spcPts val="0"/>
              </a:spcBef>
              <a:buSzTx/>
              <a:buNone/>
              <a:defRPr sz="36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153" name="Presentation Title"/>
          <p:cNvSpPr txBox="1"/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 algn="l" defTabSz="2438338">
              <a:lnSpc>
                <a:spcPct val="80000"/>
              </a:lnSpc>
              <a:defRPr spc="-232" sz="116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Presentation Title</a:t>
            </a:r>
          </a:p>
        </p:txBody>
      </p:sp>
      <p:sp>
        <p:nvSpPr>
          <p:cNvPr id="154" name="Body Level One…"/>
          <p:cNvSpPr txBox="1"/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SzTx/>
              <a:buNone/>
              <a:defRPr sz="5500">
                <a:latin typeface="Helvetica"/>
                <a:ea typeface="Helvetica"/>
                <a:cs typeface="Helvetica"/>
                <a:sym typeface="Helvetica"/>
              </a:defRPr>
            </a:lvl1pPr>
            <a:lvl2pPr marL="0" indent="457200">
              <a:spcBef>
                <a:spcPts val="0"/>
              </a:spcBef>
              <a:buSzTx/>
              <a:buNone/>
              <a:defRPr sz="5500">
                <a:latin typeface="Helvetica"/>
                <a:ea typeface="Helvetica"/>
                <a:cs typeface="Helvetica"/>
                <a:sym typeface="Helvetica"/>
              </a:defRPr>
            </a:lvl2pPr>
            <a:lvl3pPr marL="0" indent="914400">
              <a:spcBef>
                <a:spcPts val="0"/>
              </a:spcBef>
              <a:buSzTx/>
              <a:buNone/>
              <a:defRPr sz="5500">
                <a:latin typeface="Helvetica"/>
                <a:ea typeface="Helvetica"/>
                <a:cs typeface="Helvetica"/>
                <a:sym typeface="Helvetica"/>
              </a:defRPr>
            </a:lvl3pPr>
            <a:lvl4pPr marL="0" indent="1371600">
              <a:spcBef>
                <a:spcPts val="0"/>
              </a:spcBef>
              <a:buSzTx/>
              <a:buNone/>
              <a:defRPr sz="5500">
                <a:latin typeface="Helvetica"/>
                <a:ea typeface="Helvetica"/>
                <a:cs typeface="Helvetica"/>
                <a:sym typeface="Helvetica"/>
              </a:defRPr>
            </a:lvl4pPr>
            <a:lvl5pPr marL="0" indent="1828800">
              <a:spcBef>
                <a:spcPts val="0"/>
              </a:spcBef>
              <a:buSzTx/>
              <a:buNone/>
              <a:defRPr sz="5500">
                <a:latin typeface="Helvetica"/>
                <a:ea typeface="Helvetica"/>
                <a:cs typeface="Helvetica"/>
                <a:sym typeface="Helvetica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55" name="Slide Number"/>
          <p:cNvSpPr txBox="1"/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</p:spPr>
        <p:txBody>
          <a:bodyPr anchor="b"/>
          <a:lstStyle>
            <a:lvl1pPr defTabSz="584200">
              <a:defRPr sz="18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fault -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Click to edit Master text styles"/>
          <p:cNvSpPr txBox="1"/>
          <p:nvPr>
            <p:ph type="body" sz="half" idx="21"/>
          </p:nvPr>
        </p:nvSpPr>
        <p:spPr>
          <a:xfrm>
            <a:off x="12344400" y="3200399"/>
            <a:ext cx="8077200" cy="9051927"/>
          </a:xfrm>
          <a:prstGeom prst="rect">
            <a:avLst/>
          </a:prstGeom>
        </p:spPr>
        <p:txBody>
          <a:bodyPr lIns="76200" tIns="76200" rIns="76200" bIns="76200" anchor="t">
            <a:noAutofit/>
          </a:bodyPr>
          <a:lstStyle>
            <a:lvl1pPr marL="685800" indent="-685800" defTabSz="1828800">
              <a:spcBef>
                <a:spcPts val="1300"/>
              </a:spcBef>
              <a:buClr>
                <a:srgbClr val="000000"/>
              </a:buClr>
              <a:buSzPct val="100000"/>
              <a:defRPr sz="5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Click to edit Master text styles</a:t>
            </a:r>
          </a:p>
        </p:txBody>
      </p:sp>
      <p:sp>
        <p:nvSpPr>
          <p:cNvPr id="163" name="Title Text"/>
          <p:cNvSpPr txBox="1"/>
          <p:nvPr>
            <p:ph type="title"/>
          </p:nvPr>
        </p:nvSpPr>
        <p:spPr>
          <a:xfrm>
            <a:off x="3048000" y="0"/>
            <a:ext cx="18288000" cy="1828800"/>
          </a:xfrm>
          <a:prstGeom prst="rect">
            <a:avLst/>
          </a:prstGeom>
        </p:spPr>
        <p:txBody>
          <a:bodyPr lIns="76200" tIns="76200" rIns="76200" bIns="76200">
            <a:noAutofit/>
          </a:bodyPr>
          <a:lstStyle>
            <a:lvl1pPr defTabSz="1828800">
              <a:defRPr sz="88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64" name="Body Level One…"/>
          <p:cNvSpPr txBox="1"/>
          <p:nvPr>
            <p:ph type="body" sz="half" idx="1"/>
          </p:nvPr>
        </p:nvSpPr>
        <p:spPr>
          <a:xfrm>
            <a:off x="3962400" y="3200399"/>
            <a:ext cx="8077200" cy="10515602"/>
          </a:xfrm>
          <a:prstGeom prst="rect">
            <a:avLst/>
          </a:prstGeom>
        </p:spPr>
        <p:txBody>
          <a:bodyPr lIns="76200" tIns="76200" rIns="76200" bIns="76200" anchor="t">
            <a:noAutofit/>
          </a:bodyPr>
          <a:lstStyle>
            <a:lvl1pPr marL="685800" indent="-685800" defTabSz="1828800">
              <a:spcBef>
                <a:spcPts val="1500"/>
              </a:spcBef>
              <a:buClr>
                <a:srgbClr val="000000"/>
              </a:buClr>
              <a:buSzPct val="100000"/>
              <a:defRPr sz="64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  <a:lvl2pPr marL="1028700" indent="-571500" defTabSz="1828800">
              <a:spcBef>
                <a:spcPts val="1300"/>
              </a:spcBef>
              <a:buClr>
                <a:srgbClr val="000000"/>
              </a:buClr>
              <a:buSzPct val="100000"/>
              <a:buChar char="–"/>
              <a:defRPr sz="5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2pPr>
            <a:lvl3pPr marL="1371600" indent="-457200" defTabSz="1828800">
              <a:spcBef>
                <a:spcPts val="1100"/>
              </a:spcBef>
              <a:buClr>
                <a:srgbClr val="000000"/>
              </a:buClr>
              <a:buSzPct val="100000"/>
              <a:defRPr sz="48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3pPr>
            <a:lvl4pPr marL="1828800" indent="-457200" defTabSz="1828800">
              <a:spcBef>
                <a:spcPts val="900"/>
              </a:spcBef>
              <a:buClr>
                <a:srgbClr val="000000"/>
              </a:buClr>
              <a:buSzPct val="100000"/>
              <a:buChar char="–"/>
              <a:defRPr sz="40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4pPr>
            <a:lvl5pPr marL="2286000" indent="-457200" defTabSz="1828800">
              <a:spcBef>
                <a:spcPts val="900"/>
              </a:spcBef>
              <a:buClr>
                <a:srgbClr val="000000"/>
              </a:buClr>
              <a:buSzPct val="100000"/>
              <a:buChar char="»"/>
              <a:defRPr sz="40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5" name="Slide Number"/>
          <p:cNvSpPr txBox="1"/>
          <p:nvPr>
            <p:ph type="sldNum" sz="quarter" idx="2"/>
          </p:nvPr>
        </p:nvSpPr>
        <p:spPr>
          <a:xfrm>
            <a:off x="19860964" y="12895783"/>
            <a:ext cx="560636" cy="547167"/>
          </a:xfrm>
          <a:prstGeom prst="rect">
            <a:avLst/>
          </a:prstGeom>
          <a:ln>
            <a:round/>
          </a:ln>
        </p:spPr>
        <p:txBody>
          <a:bodyPr lIns="76200" tIns="76200" rIns="76200" bIns="76200" anchor="b"/>
          <a:lstStyle>
            <a:lvl1pPr algn="r" defTabSz="914400">
              <a:defRPr sz="28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fault -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Title Text"/>
          <p:cNvSpPr txBox="1"/>
          <p:nvPr>
            <p:ph type="title"/>
          </p:nvPr>
        </p:nvSpPr>
        <p:spPr>
          <a:xfrm>
            <a:off x="3048000" y="0"/>
            <a:ext cx="18288000" cy="1828800"/>
          </a:xfrm>
          <a:prstGeom prst="rect">
            <a:avLst/>
          </a:prstGeom>
        </p:spPr>
        <p:txBody>
          <a:bodyPr lIns="76200" tIns="76200" rIns="76200" bIns="76200">
            <a:noAutofit/>
          </a:bodyPr>
          <a:lstStyle>
            <a:lvl1pPr defTabSz="1828800">
              <a:defRPr sz="88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73" name="Body Level One…"/>
          <p:cNvSpPr txBox="1"/>
          <p:nvPr>
            <p:ph type="body" idx="1"/>
          </p:nvPr>
        </p:nvSpPr>
        <p:spPr>
          <a:xfrm>
            <a:off x="3962400" y="3200399"/>
            <a:ext cx="16459200" cy="10515602"/>
          </a:xfrm>
          <a:prstGeom prst="rect">
            <a:avLst/>
          </a:prstGeom>
        </p:spPr>
        <p:txBody>
          <a:bodyPr lIns="76200" tIns="76200" rIns="76200" bIns="76200" anchor="t">
            <a:noAutofit/>
          </a:bodyPr>
          <a:lstStyle>
            <a:lvl1pPr marL="685800" indent="-685800" defTabSz="1828800">
              <a:spcBef>
                <a:spcPts val="1500"/>
              </a:spcBef>
              <a:buClr>
                <a:srgbClr val="000000"/>
              </a:buClr>
              <a:buSzPct val="100000"/>
              <a:defRPr sz="64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  <a:lvl2pPr marL="1028700" indent="-571500" defTabSz="1828800">
              <a:spcBef>
                <a:spcPts val="1300"/>
              </a:spcBef>
              <a:buClr>
                <a:srgbClr val="000000"/>
              </a:buClr>
              <a:buSzPct val="100000"/>
              <a:buChar char="–"/>
              <a:defRPr sz="5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2pPr>
            <a:lvl3pPr marL="1371600" indent="-457200" defTabSz="1828800">
              <a:spcBef>
                <a:spcPts val="1100"/>
              </a:spcBef>
              <a:buClr>
                <a:srgbClr val="000000"/>
              </a:buClr>
              <a:buSzPct val="100000"/>
              <a:defRPr sz="48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3pPr>
            <a:lvl4pPr marL="1828800" indent="-457200" defTabSz="1828800">
              <a:spcBef>
                <a:spcPts val="900"/>
              </a:spcBef>
              <a:buClr>
                <a:srgbClr val="000000"/>
              </a:buClr>
              <a:buSzPct val="100000"/>
              <a:buChar char="–"/>
              <a:defRPr sz="40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4pPr>
            <a:lvl5pPr marL="2286000" indent="-457200" defTabSz="1828800">
              <a:spcBef>
                <a:spcPts val="900"/>
              </a:spcBef>
              <a:buClr>
                <a:srgbClr val="000000"/>
              </a:buClr>
              <a:buSzPct val="100000"/>
              <a:buChar char="»"/>
              <a:defRPr sz="40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74" name="Slide Number"/>
          <p:cNvSpPr txBox="1"/>
          <p:nvPr>
            <p:ph type="sldNum" sz="quarter" idx="2"/>
          </p:nvPr>
        </p:nvSpPr>
        <p:spPr>
          <a:xfrm>
            <a:off x="19860964" y="12895783"/>
            <a:ext cx="560636" cy="547167"/>
          </a:xfrm>
          <a:prstGeom prst="rect">
            <a:avLst/>
          </a:prstGeom>
          <a:ln>
            <a:round/>
          </a:ln>
        </p:spPr>
        <p:txBody>
          <a:bodyPr lIns="76200" tIns="76200" rIns="76200" bIns="76200" anchor="b"/>
          <a:lstStyle>
            <a:lvl1pPr algn="r" defTabSz="914400">
              <a:defRPr sz="28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Title Text"/>
          <p:cNvSpPr txBox="1"/>
          <p:nvPr>
            <p:ph type="title"/>
          </p:nvPr>
        </p:nvSpPr>
        <p:spPr>
          <a:xfrm>
            <a:off x="4305300" y="730251"/>
            <a:ext cx="15773400" cy="2651127"/>
          </a:xfrm>
          <a:prstGeom prst="rect">
            <a:avLst/>
          </a:prstGeom>
        </p:spPr>
        <p:txBody>
          <a:bodyPr lIns="91439" tIns="91439" rIns="91439" bIns="91439"/>
          <a:lstStyle>
            <a:lvl1pPr algn="l" defTabSz="1828800">
              <a:lnSpc>
                <a:spcPct val="90000"/>
              </a:lnSpc>
              <a:defRPr sz="88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82" name="Body Level One…"/>
          <p:cNvSpPr txBox="1"/>
          <p:nvPr>
            <p:ph type="body" idx="1"/>
          </p:nvPr>
        </p:nvSpPr>
        <p:spPr>
          <a:xfrm>
            <a:off x="4305300" y="3651250"/>
            <a:ext cx="15773400" cy="8702676"/>
          </a:xfrm>
          <a:prstGeom prst="rect">
            <a:avLst/>
          </a:prstGeom>
        </p:spPr>
        <p:txBody>
          <a:bodyPr lIns="91439" tIns="91439" rIns="91439" bIns="91439" anchor="t"/>
          <a:lstStyle>
            <a:lvl1pPr marL="457200" indent="-457200" defTabSz="1828800">
              <a:lnSpc>
                <a:spcPct val="90000"/>
              </a:lnSpc>
              <a:spcBef>
                <a:spcPts val="2000"/>
              </a:spcBef>
              <a:buSzPct val="100000"/>
              <a:buFont typeface="Arial"/>
              <a:defRPr sz="5600">
                <a:latin typeface="Calibri"/>
                <a:ea typeface="Calibri"/>
                <a:cs typeface="Calibri"/>
                <a:sym typeface="Calibri"/>
              </a:defRPr>
            </a:lvl1pPr>
            <a:lvl2pPr marL="990600" indent="-533400" defTabSz="1828800">
              <a:lnSpc>
                <a:spcPct val="90000"/>
              </a:lnSpc>
              <a:spcBef>
                <a:spcPts val="2000"/>
              </a:spcBef>
              <a:buSzPct val="100000"/>
              <a:buFont typeface="Arial"/>
              <a:defRPr sz="5600">
                <a:latin typeface="Calibri"/>
                <a:ea typeface="Calibri"/>
                <a:cs typeface="Calibri"/>
                <a:sym typeface="Calibri"/>
              </a:defRPr>
            </a:lvl2pPr>
            <a:lvl3pPr marL="1554479" indent="-640079" defTabSz="1828800">
              <a:lnSpc>
                <a:spcPct val="90000"/>
              </a:lnSpc>
              <a:spcBef>
                <a:spcPts val="2000"/>
              </a:spcBef>
              <a:buSzPct val="100000"/>
              <a:buFont typeface="Arial"/>
              <a:defRPr sz="5600">
                <a:latin typeface="Calibri"/>
                <a:ea typeface="Calibri"/>
                <a:cs typeface="Calibri"/>
                <a:sym typeface="Calibri"/>
              </a:defRPr>
            </a:lvl3pPr>
            <a:lvl4pPr marL="2082800" indent="-711200" defTabSz="1828800">
              <a:lnSpc>
                <a:spcPct val="90000"/>
              </a:lnSpc>
              <a:spcBef>
                <a:spcPts val="2000"/>
              </a:spcBef>
              <a:buSzPct val="100000"/>
              <a:buFont typeface="Arial"/>
              <a:defRPr sz="5600">
                <a:latin typeface="Calibri"/>
                <a:ea typeface="Calibri"/>
                <a:cs typeface="Calibri"/>
                <a:sym typeface="Calibri"/>
              </a:defRPr>
            </a:lvl4pPr>
            <a:lvl5pPr marL="2540000" indent="-711200" defTabSz="1828800">
              <a:lnSpc>
                <a:spcPct val="90000"/>
              </a:lnSpc>
              <a:spcBef>
                <a:spcPts val="2000"/>
              </a:spcBef>
              <a:buSzPct val="100000"/>
              <a:buFont typeface="Arial"/>
              <a:defRPr sz="5600"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83" name="Slide Number"/>
          <p:cNvSpPr txBox="1"/>
          <p:nvPr>
            <p:ph type="sldNum" sz="quarter" idx="2"/>
          </p:nvPr>
        </p:nvSpPr>
        <p:spPr>
          <a:xfrm>
            <a:off x="19574152" y="12835873"/>
            <a:ext cx="504548" cy="483910"/>
          </a:xfrm>
          <a:prstGeom prst="rect">
            <a:avLst/>
          </a:prstGeom>
        </p:spPr>
        <p:txBody>
          <a:bodyPr lIns="91439" tIns="91439" rIns="91439" bIns="91439" anchor="ctr"/>
          <a:lstStyle>
            <a:lvl1pPr algn="r" defTabSz="1828800"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Title Text"/>
          <p:cNvSpPr txBox="1"/>
          <p:nvPr>
            <p:ph type="title"/>
          </p:nvPr>
        </p:nvSpPr>
        <p:spPr>
          <a:xfrm>
            <a:off x="1746386" y="0"/>
            <a:ext cx="21005801" cy="2286000"/>
          </a:xfrm>
          <a:prstGeom prst="rect">
            <a:avLst/>
          </a:prstGeom>
        </p:spPr>
        <p:txBody>
          <a:bodyPr/>
          <a:lstStyle>
            <a:lvl1pPr algn="l">
              <a:defRPr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91" name="Slide Number"/>
          <p:cNvSpPr txBox="1"/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Title Text"/>
          <p:cNvSpPr txBox="1"/>
          <p:nvPr>
            <p:ph type="title"/>
          </p:nvPr>
        </p:nvSpPr>
        <p:spPr>
          <a:xfrm>
            <a:off x="4357789" y="1714500"/>
            <a:ext cx="15754351" cy="1714500"/>
          </a:xfrm>
          <a:prstGeom prst="rect">
            <a:avLst/>
          </a:prstGeom>
        </p:spPr>
        <p:txBody>
          <a:bodyPr lIns="38100" tIns="38100" rIns="38100" bIns="38100"/>
          <a:lstStyle>
            <a:lvl1pPr algn="l">
              <a:defRPr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99" name="Slide Number"/>
          <p:cNvSpPr txBox="1"/>
          <p:nvPr>
            <p:ph type="sldNum" sz="quarter" idx="2"/>
          </p:nvPr>
        </p:nvSpPr>
        <p:spPr>
          <a:xfrm>
            <a:off x="11973318" y="11525250"/>
            <a:ext cx="427839" cy="435659"/>
          </a:xfrm>
          <a:prstGeom prst="rect">
            <a:avLst/>
          </a:prstGeom>
        </p:spPr>
        <p:txBody>
          <a:bodyPr lIns="38100" tIns="38100" rIns="38100" bIns="38100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lide Title"/>
          <p:cNvSpPr txBox="1"/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</p:spPr>
        <p:txBody>
          <a:bodyPr anchor="t"/>
          <a:lstStyle>
            <a:lvl1pPr algn="l" defTabSz="2438338">
              <a:lnSpc>
                <a:spcPct val="80000"/>
              </a:lnSpc>
              <a:defRPr spc="-170" sz="85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Slide Title</a:t>
            </a:r>
          </a:p>
        </p:txBody>
      </p:sp>
      <p:sp>
        <p:nvSpPr>
          <p:cNvPr id="207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 anchor="t"/>
          <a:lstStyle>
            <a:lvl1pPr marL="0" indent="0">
              <a:spcBef>
                <a:spcPts val="0"/>
              </a:spcBef>
              <a:buSzTx/>
              <a:buNone/>
              <a:defRPr sz="55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208" name="Body Level One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</p:spPr>
        <p:txBody>
          <a:bodyPr anchor="t"/>
          <a:lstStyle>
            <a:lvl1pPr marL="609600" indent="-609600" defTabSz="2438338">
              <a:lnSpc>
                <a:spcPct val="90000"/>
              </a:lnSpc>
              <a:spcBef>
                <a:spcPts val="4500"/>
              </a:spcBef>
              <a:buSzPct val="123000"/>
              <a:defRPr sz="4800">
                <a:latin typeface="Helvetica"/>
                <a:ea typeface="Helvetica"/>
                <a:cs typeface="Helvetica"/>
                <a:sym typeface="Helvetica"/>
              </a:defRPr>
            </a:lvl1pPr>
            <a:lvl2pPr marL="1219200" indent="-609600" defTabSz="2438338">
              <a:lnSpc>
                <a:spcPct val="90000"/>
              </a:lnSpc>
              <a:spcBef>
                <a:spcPts val="4500"/>
              </a:spcBef>
              <a:buSzPct val="123000"/>
              <a:defRPr sz="4800">
                <a:latin typeface="Helvetica"/>
                <a:ea typeface="Helvetica"/>
                <a:cs typeface="Helvetica"/>
                <a:sym typeface="Helvetica"/>
              </a:defRPr>
            </a:lvl2pPr>
            <a:lvl3pPr marL="1828800" indent="-609600" defTabSz="2438338">
              <a:lnSpc>
                <a:spcPct val="90000"/>
              </a:lnSpc>
              <a:spcBef>
                <a:spcPts val="4500"/>
              </a:spcBef>
              <a:buSzPct val="123000"/>
              <a:defRPr sz="4800">
                <a:latin typeface="Helvetica"/>
                <a:ea typeface="Helvetica"/>
                <a:cs typeface="Helvetica"/>
                <a:sym typeface="Helvetica"/>
              </a:defRPr>
            </a:lvl3pPr>
            <a:lvl4pPr marL="2438400" indent="-609600" defTabSz="2438338">
              <a:lnSpc>
                <a:spcPct val="90000"/>
              </a:lnSpc>
              <a:spcBef>
                <a:spcPts val="4500"/>
              </a:spcBef>
              <a:buSzPct val="123000"/>
              <a:defRPr sz="4800">
                <a:latin typeface="Helvetica"/>
                <a:ea typeface="Helvetica"/>
                <a:cs typeface="Helvetica"/>
                <a:sym typeface="Helvetica"/>
              </a:defRPr>
            </a:lvl4pPr>
            <a:lvl5pPr marL="3048000" indent="-609600" defTabSz="2438338">
              <a:lnSpc>
                <a:spcPct val="90000"/>
              </a:lnSpc>
              <a:spcBef>
                <a:spcPts val="4500"/>
              </a:spcBef>
              <a:buSzPct val="123000"/>
              <a:defRPr sz="4800">
                <a:latin typeface="Helvetica"/>
                <a:ea typeface="Helvetica"/>
                <a:cs typeface="Helvetica"/>
                <a:sym typeface="Helvetica"/>
              </a:defRPr>
            </a:lvl5pPr>
          </a:lstStyle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09" name="Slide Number"/>
          <p:cNvSpPr txBox="1"/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</p:spPr>
        <p:txBody>
          <a:bodyPr anchor="b"/>
          <a:lstStyle>
            <a:lvl1pPr defTabSz="584200">
              <a:defRPr sz="18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fault -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Title Text"/>
          <p:cNvSpPr txBox="1"/>
          <p:nvPr>
            <p:ph type="title"/>
          </p:nvPr>
        </p:nvSpPr>
        <p:spPr>
          <a:xfrm>
            <a:off x="3962400" y="184152"/>
            <a:ext cx="16459200" cy="3016248"/>
          </a:xfrm>
          <a:prstGeom prst="rect">
            <a:avLst/>
          </a:prstGeom>
        </p:spPr>
        <p:txBody>
          <a:bodyPr lIns="76200" tIns="76200" rIns="76200" bIns="76200">
            <a:noAutofit/>
          </a:bodyPr>
          <a:lstStyle>
            <a:lvl1pPr defTabSz="914400">
              <a:defRPr sz="88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17" name="Body Level One…"/>
          <p:cNvSpPr txBox="1"/>
          <p:nvPr>
            <p:ph type="body" idx="1"/>
          </p:nvPr>
        </p:nvSpPr>
        <p:spPr>
          <a:xfrm>
            <a:off x="3962400" y="3200399"/>
            <a:ext cx="16459200" cy="10515602"/>
          </a:xfrm>
          <a:prstGeom prst="rect">
            <a:avLst/>
          </a:prstGeom>
        </p:spPr>
        <p:txBody>
          <a:bodyPr lIns="76200" tIns="76200" rIns="76200" bIns="76200" anchor="t">
            <a:noAutofit/>
          </a:bodyPr>
          <a:lstStyle>
            <a:lvl1pPr marL="685800" indent="-685800" defTabSz="914400">
              <a:spcBef>
                <a:spcPts val="1500"/>
              </a:spcBef>
              <a:buClr>
                <a:srgbClr val="000000"/>
              </a:buClr>
              <a:buSzPct val="100000"/>
              <a:buFont typeface="Arial"/>
              <a:defRPr sz="64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  <a:lvl2pPr marL="1028700" indent="-571500" defTabSz="914400">
              <a:spcBef>
                <a:spcPts val="1300"/>
              </a:spcBef>
              <a:buClr>
                <a:srgbClr val="000000"/>
              </a:buClr>
              <a:buSzPct val="100000"/>
              <a:buFont typeface="Arial"/>
              <a:buChar char="–"/>
              <a:defRPr sz="56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2pPr>
            <a:lvl3pPr marL="1371600" indent="-457200" defTabSz="914400">
              <a:spcBef>
                <a:spcPts val="1100"/>
              </a:spcBef>
              <a:buClr>
                <a:srgbClr val="000000"/>
              </a:buClr>
              <a:buSzPct val="100000"/>
              <a:buFont typeface="Arial"/>
              <a:defRPr sz="48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3pPr>
            <a:lvl4pPr marL="1828800" indent="-457200" defTabSz="914400">
              <a:spcBef>
                <a:spcPts val="900"/>
              </a:spcBef>
              <a:buClr>
                <a:srgbClr val="000000"/>
              </a:buClr>
              <a:buSzPct val="100000"/>
              <a:buFont typeface="Arial"/>
              <a:buChar char="–"/>
              <a:defRPr sz="40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4pPr>
            <a:lvl5pPr marL="2286000" indent="-457200" defTabSz="914400">
              <a:spcBef>
                <a:spcPts val="900"/>
              </a:spcBef>
              <a:buClr>
                <a:srgbClr val="000000"/>
              </a:buClr>
              <a:buSzPct val="100000"/>
              <a:buFont typeface="Arial"/>
              <a:buChar char="»"/>
              <a:defRPr sz="40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18" name="Slide Number"/>
          <p:cNvSpPr txBox="1"/>
          <p:nvPr>
            <p:ph type="sldNum" sz="quarter" idx="2"/>
          </p:nvPr>
        </p:nvSpPr>
        <p:spPr>
          <a:xfrm>
            <a:off x="19947532" y="12989520"/>
            <a:ext cx="474068" cy="453430"/>
          </a:xfrm>
          <a:prstGeom prst="rect">
            <a:avLst/>
          </a:prstGeom>
          <a:ln w="25400" cap="rnd">
            <a:round/>
          </a:ln>
        </p:spPr>
        <p:txBody>
          <a:bodyPr lIns="76200" tIns="76200" rIns="76200" bIns="76200" anchor="b"/>
          <a:lstStyle>
            <a:lvl1pPr algn="r" defTabSz="914400">
              <a:defRPr>
                <a:solidFill>
                  <a:srgbClr val="9B9B9B"/>
                </a:solidFill>
                <a:uFill>
                  <a:solidFill>
                    <a:srgbClr val="9B9B9B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24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ctr">
              <a:spcBef>
                <a:spcPts val="0"/>
              </a:spcBef>
              <a:defRPr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</p:sldLayoutIdLst>
  <p:transition xmlns:p14="http://schemas.microsoft.com/office/powerpoint/2010/main" spd="med" advClick="1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2286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2743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3200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3657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2286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2743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3200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3657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4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s://microsoft.github.io/renderformer/" TargetMode="External"/><Relationship Id="rId3" Type="http://schemas.openxmlformats.org/officeDocument/2006/relationships/image" Target="../media/image4.png"/><Relationship Id="rId4" Type="http://schemas.openxmlformats.org/officeDocument/2006/relationships/image" Target="../media/image1.tif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image" Target="../media/image2.jpeg"/><Relationship Id="rId3" Type="http://schemas.openxmlformats.org/officeDocument/2006/relationships/image" Target="../media/image2.tif"/><Relationship Id="rId4" Type="http://schemas.openxmlformats.org/officeDocument/2006/relationships/hyperlink" Target="https://en.wikipedia.org/wiki/Camera_obscura#/media/File:Camera_Obscura_box18thCentury.jpg" TargetMode="Externa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hyperlink" Target="http://www.abelardomorell.net/project/camera-obscura/" TargetMode="External"/><Relationship Id="rId3" Type="http://schemas.openxmlformats.org/officeDocument/2006/relationships/image" Target="../media/image3.jpeg"/><Relationship Id="rId4" Type="http://schemas.openxmlformats.org/officeDocument/2006/relationships/image" Target="../media/image3.tif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image" Target="../media/image7.png"/><Relationship Id="rId3" Type="http://schemas.openxmlformats.org/officeDocument/2006/relationships/image" Target="../media/image4.tif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image" Target="../media/image7.png"/><Relationship Id="rId3" Type="http://schemas.openxmlformats.org/officeDocument/2006/relationships/image" Target="../media/image4.tif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image" Target="../media/image7.png"/><Relationship Id="rId3" Type="http://schemas.openxmlformats.org/officeDocument/2006/relationships/image" Target="../media/image4.tif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image" Target="../media/image7.png"/><Relationship Id="rId3" Type="http://schemas.openxmlformats.org/officeDocument/2006/relationships/image" Target="../media/image4.tif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image" Target="../media/image7.png"/><Relationship Id="rId3" Type="http://schemas.openxmlformats.org/officeDocument/2006/relationships/image" Target="../media/image4.tif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image" Target="../media/image4.tif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image" Target="../media/image4.tif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1.xml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1.xml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image" Target="../media/image8.png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video" Target="../media/media1.mp4"/><Relationship Id="rId3" Type="http://schemas.microsoft.com/office/2007/relationships/media" Target="../media/media1.mp4"/><Relationship Id="rId4" Type="http://schemas.openxmlformats.org/officeDocument/2006/relationships/image" Target="../media/image11.png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1.xml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9.xml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9.xml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14.png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14.png"/></Relationships>
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15.png"/></Relationships>
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hyperlink" Target="https://www.youtube.com/channel/UC-MEng3U5y742EBr6KkQx3Q" TargetMode="External"/><Relationship Id="rId3" Type="http://schemas.openxmlformats.org/officeDocument/2006/relationships/video" Target="../media/media2.mp4"/><Relationship Id="rId4" Type="http://schemas.microsoft.com/office/2007/relationships/media" Target="../media/media2.mp4"/><Relationship Id="rId5" Type="http://schemas.openxmlformats.org/officeDocument/2006/relationships/image" Target="../media/image16.png"/></Relationships>
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hyperlink" Target="https://www.youtube.com/watch?v=QWMFpxkGO_s" TargetMode="External"/><Relationship Id="rId3" Type="http://schemas.openxmlformats.org/officeDocument/2006/relationships/hyperlink" Target="https://nofilmschool.com/lord-of-the-rings-forced-perspective" TargetMode="External"/><Relationship Id="rId4" Type="http://schemas.openxmlformats.org/officeDocument/2006/relationships/image" Target="../media/image17.png"/></Relationships>
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1.xml"/></Relationships>
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1.xml"/></Relationships>
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image" Target="../media/image18.png"/></Relationships>
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image" Target="../media/image19.png"/></Relationships>

</file>

<file path=ppt/slides/_rels/slide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1.xml"/></Relationships>

</file>

<file path=ppt/slides/_rels/slide4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4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1.xml"/></Relationships>

</file>

<file path=ppt/slides/_rels/slide4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1.xml"/></Relationships>

</file>

<file path=ppt/slides/_rels/slide4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1.xml"/></Relationships>

</file>

<file path=ppt/slides/_rels/slide4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1.xml"/></Relationships>

</file>

<file path=ppt/slides/_rels/slide4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image" Target="../media/image20.png"/></Relationships>

</file>

<file path=ppt/slides/_rels/slide4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1.xml"/></Relationships>

</file>

<file path=ppt/slides/_rels/slide4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1.xml"/></Relationships>

</file>

<file path=ppt/slides/_rels/slide4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1.xml"/></Relationships>

</file>

<file path=ppt/slides/_rels/slide4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1.xml"/></Relationships>

</file>

<file path=ppt/slides/_rels/slide5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5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image" Target="../media/image21.png"/></Relationships>

</file>

<file path=ppt/slides/_rels/slide5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1.xml"/></Relationships>

</file>

<file path=ppt/slides/_rels/slide5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1.xml"/></Relationships>

</file>

<file path=ppt/slides/_rels/slide5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5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image" Target="../media/image22.png"/></Relationships>

</file>

<file path=ppt/slides/_rels/slide5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image" Target="../media/image23.png"/></Relationships>

</file>

<file path=ppt/slides/_rels/slide5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image" Target="../media/image23.png"/></Relationships>

</file>

<file path=ppt/slides/_rels/slide5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0.xml"/></Relationships>

</file>

<file path=ppt/slides/_rels/slide5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0.xml"/></Relationships>

</file>

<file path=ppt/slides/_rels/slide6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1.xml"/></Relationships>

</file>

<file path=ppt/slides/_rels/slide6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image" Target="../media/image5.tif"/><Relationship Id="rId3" Type="http://schemas.openxmlformats.org/officeDocument/2006/relationships/image" Target="../media/image4.tif"/><Relationship Id="rId4" Type="http://schemas.openxmlformats.org/officeDocument/2006/relationships/image" Target="../media/image6.tif"/><Relationship Id="rId5" Type="http://schemas.openxmlformats.org/officeDocument/2006/relationships/image" Target="../media/image7.tif"/><Relationship Id="rId6" Type="http://schemas.openxmlformats.org/officeDocument/2006/relationships/image" Target="../media/image8.tif"/><Relationship Id="rId7" Type="http://schemas.openxmlformats.org/officeDocument/2006/relationships/image" Target="../media/image24.png"/></Relationships>

</file>

<file path=ppt/slides/_rels/slide6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image" Target="../media/image5.tif"/><Relationship Id="rId3" Type="http://schemas.openxmlformats.org/officeDocument/2006/relationships/image" Target="../media/image9.tif"/><Relationship Id="rId4" Type="http://schemas.openxmlformats.org/officeDocument/2006/relationships/image" Target="../media/image10.tif"/></Relationships>

</file>

<file path=ppt/slides/_rels/slide6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image" Target="../media/image5.tif"/><Relationship Id="rId3" Type="http://schemas.openxmlformats.org/officeDocument/2006/relationships/image" Target="../media/image4.tif"/><Relationship Id="rId4" Type="http://schemas.openxmlformats.org/officeDocument/2006/relationships/image" Target="../media/image11.tif"/><Relationship Id="rId5" Type="http://schemas.openxmlformats.org/officeDocument/2006/relationships/image" Target="../media/image12.tif"/></Relationships>

</file>

<file path=ppt/slides/_rels/slide6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image" Target="../media/image5.tif"/><Relationship Id="rId3" Type="http://schemas.openxmlformats.org/officeDocument/2006/relationships/image" Target="../media/image6.tif"/><Relationship Id="rId4" Type="http://schemas.openxmlformats.org/officeDocument/2006/relationships/image" Target="../media/image7.tif"/><Relationship Id="rId5" Type="http://schemas.openxmlformats.org/officeDocument/2006/relationships/image" Target="../media/image8.tif"/><Relationship Id="rId6" Type="http://schemas.openxmlformats.org/officeDocument/2006/relationships/image" Target="../media/image25.png"/><Relationship Id="rId7" Type="http://schemas.openxmlformats.org/officeDocument/2006/relationships/image" Target="../media/image4.tif"/></Relationships>

</file>

<file path=ppt/slides/_rels/slide6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image" Target="../media/image26.png"/><Relationship Id="rId3" Type="http://schemas.openxmlformats.org/officeDocument/2006/relationships/image" Target="../media/image27.png"/></Relationships>

</file>

<file path=ppt/slides/_rels/slide6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1.xml"/></Relationships>

</file>

<file path=ppt/slides/_rels/slide6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1.xml"/></Relationships>

</file>

<file path=ppt/slides/_rels/slide6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1.xml"/></Relationships>

</file>

<file path=ppt/slides/_rels/slide6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1.xml"/></Relationships>

</file>

<file path=ppt/slides/_rels/slide7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1.xml"/></Relationships>

</file>

<file path=ppt/slides/_rels/slide7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1.xml"/></Relationships>

</file>

<file path=ppt/slides/_rels/slide7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7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1.xml"/></Relationships>

</file>

<file path=ppt/slides/_rels/slide7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1.xml"/></Relationships>

</file>

<file path=ppt/slides/_rels/slide7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1.xml"/></Relationships>

</file>

<file path=ppt/slides/_rels/slide7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1.xml"/></Relationships>

</file>

<file path=ppt/slides/_rels/slide7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1.xml"/></Relationships>

</file>

<file path=ppt/slides/_rels/slide7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1.xml"/></Relationships>

</file>

<file path=ppt/slides/_rels/slide7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1.xml"/></Relationships>

</file>

<file path=ppt/slides/_rels/slide8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1.xml"/></Relationships>

</file>

<file path=ppt/slides/_rels/slide8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image" Target="../media/image28.png"/></Relationships>

</file>

<file path=ppt/slides/_rels/slide8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image" Target="../media/image28.png"/></Relationships>

</file>

<file path=ppt/slides/_rels/slide8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image" Target="../media/image13.tif"/><Relationship Id="rId3" Type="http://schemas.openxmlformats.org/officeDocument/2006/relationships/image" Target="../media/image14.tif"/><Relationship Id="rId4" Type="http://schemas.openxmlformats.org/officeDocument/2006/relationships/image" Target="../media/image15.tif"/><Relationship Id="rId5" Type="http://schemas.openxmlformats.org/officeDocument/2006/relationships/image" Target="../media/image16.tif"/></Relationships>

</file>

<file path=ppt/slides/_rels/slide8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image" Target="../media/image17.tif"/><Relationship Id="rId3" Type="http://schemas.openxmlformats.org/officeDocument/2006/relationships/hyperlink" Target="https://pytorch3d.org/docs/cameras" TargetMode="External"/></Relationships>

</file>

<file path=ppt/slides/_rels/slide8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image" Target="../media/image29.png"/><Relationship Id="rId3" Type="http://schemas.openxmlformats.org/officeDocument/2006/relationships/image" Target="../media/image18.tif"/></Relationships>

</file>

<file path=ppt/slides/_rels/slide8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8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30.png"/><Relationship Id="rId3" Type="http://schemas.openxmlformats.org/officeDocument/2006/relationships/image" Target="../media/image4.jpeg"/><Relationship Id="rId4" Type="http://schemas.openxmlformats.org/officeDocument/2006/relationships/image" Target="../media/image31.png"/></Relationships>

</file>

<file path=ppt/slides/_rels/slide8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30.png"/><Relationship Id="rId3" Type="http://schemas.openxmlformats.org/officeDocument/2006/relationships/image" Target="../media/image4.jpeg"/><Relationship Id="rId4" Type="http://schemas.openxmlformats.org/officeDocument/2006/relationships/image" Target="../media/image31.png"/></Relationships>

</file>

<file path=ppt/slides/_rels/slide8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9.tif"/></Relationships>

</file>

<file path=ppt/slides/_rels/slide9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20.tif"/><Relationship Id="rId3" Type="http://schemas.openxmlformats.org/officeDocument/2006/relationships/image" Target="../media/image1.gif"/></Relationships>

</file>

<file path=ppt/slides/_rels/slide9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32.png"/><Relationship Id="rId3" Type="http://schemas.openxmlformats.org/officeDocument/2006/relationships/image" Target="../media/image33.png"/></Relationships>

</file>

<file path=ppt/slides/_rels/slide9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34.png"/><Relationship Id="rId3" Type="http://schemas.openxmlformats.org/officeDocument/2006/relationships/image" Target="../media/image35.png"/><Relationship Id="rId4" Type="http://schemas.openxmlformats.org/officeDocument/2006/relationships/image" Target="../media/image36.png"/></Relationships>

</file>

<file path=ppt/slides/_rels/slide9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/Relationships>

</file>

<file path=ppt/slides/_rels/slide9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/Relationships>

</file>

<file path=ppt/slides/_rels/slide9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/Relationships>

</file>

<file path=ppt/slides/_rels/slide9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/Relationships>

</file>

<file path=ppt/slides/_rels/slide9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/Relationships>

</file>

<file path=ppt/slides/_rels/slide9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/Relationships>

</file>

<file path=ppt/slides/_rels/slide9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/Relationships>

</file>

<file path=ppt/slides/_rels/slide10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/Relationships>

</file>

<file path=ppt/slides/_rels/slide10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/Relationships>

</file>

<file path=ppt/slides/_rels/slide10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21.tif"/><Relationship Id="rId3" Type="http://schemas.openxmlformats.org/officeDocument/2006/relationships/image" Target="../media/image22.tif"/></Relationships>

</file>

<file path=ppt/slides/_rels/slide10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21.tif"/><Relationship Id="rId3" Type="http://schemas.openxmlformats.org/officeDocument/2006/relationships/image" Target="../media/image22.tif"/></Relationships>

</file>

<file path=ppt/slides/_rels/slide10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21.tif"/><Relationship Id="rId3" Type="http://schemas.openxmlformats.org/officeDocument/2006/relationships/image" Target="../media/image22.tif"/></Relationships>

</file>

<file path=ppt/slides/_rels/slide10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21.tif"/><Relationship Id="rId3" Type="http://schemas.openxmlformats.org/officeDocument/2006/relationships/image" Target="../media/image22.tif"/><Relationship Id="rId4" Type="http://schemas.openxmlformats.org/officeDocument/2006/relationships/image" Target="../media/image23.tif"/></Relationships>

</file>

<file path=ppt/slides/_rels/slide10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4.tif"/></Relationships>

</file>

<file path=ppt/slides/_rels/slide10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5.tif"/></Relationships>

</file>

<file path=ppt/slides/_rels/slide10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37.png"/><Relationship Id="rId3" Type="http://schemas.openxmlformats.org/officeDocument/2006/relationships/image" Target="../media/image26.tif"/><Relationship Id="rId4" Type="http://schemas.openxmlformats.org/officeDocument/2006/relationships/image" Target="../media/image27.tif"/><Relationship Id="rId5" Type="http://schemas.openxmlformats.org/officeDocument/2006/relationships/image" Target="../media/image5.jpeg"/></Relationships>

</file>

<file path=ppt/slides/_rels/slide10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image" Target="../media/image38.png"/></Relationships>

</file>

<file path=ppt/slides/_rels/slide1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s://microsoft.github.io/renderformer/" TargetMode="External"/><Relationship Id="rId3" Type="http://schemas.openxmlformats.org/officeDocument/2006/relationships/image" Target="../media/image4.png"/><Relationship Id="rId4" Type="http://schemas.openxmlformats.org/officeDocument/2006/relationships/image" Target="../media/image1.tif"/></Relationships>

</file>

<file path=ppt/slides/_rels/slide1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Image Formation"/>
          <p:cNvSpPr txBox="1"/>
          <p:nvPr>
            <p:ph type="subTitle" idx="1"/>
          </p:nvPr>
        </p:nvSpPr>
        <p:spPr>
          <a:xfrm>
            <a:off x="1778000" y="14046"/>
            <a:ext cx="20828000" cy="7620001"/>
          </a:xfrm>
          <a:prstGeom prst="rect">
            <a:avLst/>
          </a:prstGeom>
          <a:effectLst>
            <a:outerShdw sx="100000" sy="100000" kx="0" ky="0" algn="b" rotWithShape="0" blurRad="317500" dist="0" dir="5400000">
              <a:srgbClr val="000000"/>
            </a:outerShdw>
          </a:effectLst>
        </p:spPr>
        <p:txBody>
          <a:bodyPr anchor="ctr"/>
          <a:lstStyle/>
          <a:p>
            <a:pPr lvl="1" algn="l">
              <a:defRPr b="1" sz="112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cap="all"/>
              <a:t>Image Formation</a:t>
            </a:r>
          </a:p>
        </p:txBody>
      </p:sp>
      <p:sp>
        <p:nvSpPr>
          <p:cNvPr id="228" name="Module 1:  Geometry"/>
          <p:cNvSpPr txBox="1"/>
          <p:nvPr/>
        </p:nvSpPr>
        <p:spPr>
          <a:xfrm>
            <a:off x="5608450" y="1339267"/>
            <a:ext cx="11353404" cy="878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indent="406400" defTabSz="457200">
              <a:lnSpc>
                <a:spcPct val="8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cap="all" sz="2400">
                <a:solidFill>
                  <a:srgbClr val="B4B4B4"/>
                </a:solidFill>
              </a:rPr>
              <a:t>Module 1: </a:t>
            </a:r>
            <a:br>
              <a:rPr cap="all" sz="2400">
                <a:solidFill>
                  <a:srgbClr val="B4B4B4"/>
                </a:solidFill>
              </a:rPr>
            </a:br>
            <a:r>
              <a:rPr b="1"/>
              <a:t>Geometry</a:t>
            </a:r>
          </a:p>
        </p:txBody>
      </p:sp>
      <p:sp>
        <p:nvSpPr>
          <p:cNvPr id="229" name="Slide Number"/>
          <p:cNvSpPr txBox="1"/>
          <p:nvPr>
            <p:ph type="sldNum" sz="quarter" idx="4294967295"/>
          </p:nvPr>
        </p:nvSpPr>
        <p:spPr>
          <a:xfrm>
            <a:off x="12043765" y="13081000"/>
            <a:ext cx="283770" cy="46105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230" name="68300-course-name-3.svg" descr="68300-course-name-3.sv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987419" y="1485900"/>
            <a:ext cx="2730501" cy="863600"/>
          </a:xfrm>
          <a:prstGeom prst="rect">
            <a:avLst/>
          </a:prstGeom>
          <a:ln w="12700">
            <a:miter lim="400000"/>
          </a:ln>
        </p:spPr>
      </p:pic>
      <p:sp>
        <p:nvSpPr>
          <p:cNvPr id="231" name="Prof. Vincent Sitzmann"/>
          <p:cNvSpPr txBox="1"/>
          <p:nvPr/>
        </p:nvSpPr>
        <p:spPr>
          <a:xfrm>
            <a:off x="1904686" y="11664949"/>
            <a:ext cx="4598441" cy="584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lnSpc>
                <a:spcPct val="80000"/>
              </a:lnSpc>
              <a:spcBef>
                <a:spcPts val="0"/>
              </a:spcBef>
              <a:defRPr spc="128" sz="3200">
                <a:solidFill>
                  <a:srgbClr val="9F9F9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Prof. Vincent Sitzmann</a:t>
            </a:r>
          </a:p>
        </p:txBody>
      </p:sp>
      <p:pic>
        <p:nvPicPr>
          <p:cNvPr id="232" name="mit.pdf" descr="mit.pd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980886" y="10483229"/>
            <a:ext cx="1493521" cy="762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33" name="logo-negative.pdf" descr="logo-negative.pdf"/>
          <p:cNvPicPr>
            <a:picLocks noChangeAspect="1"/>
          </p:cNvPicPr>
          <p:nvPr/>
        </p:nvPicPr>
        <p:blipFill>
          <a:blip r:embed="rId5">
            <a:alphaModFix amt="90294"/>
            <a:extLst/>
          </a:blip>
          <a:srcRect l="0" t="17092" r="0" b="17092"/>
          <a:stretch>
            <a:fillRect/>
          </a:stretch>
        </p:blipFill>
        <p:spPr>
          <a:xfrm>
            <a:off x="3835400" y="10463021"/>
            <a:ext cx="1320801" cy="869284"/>
          </a:xfrm>
          <a:prstGeom prst="rect">
            <a:avLst/>
          </a:prstGeom>
          <a:ln w="12700">
            <a:miter lim="400000"/>
          </a:ln>
        </p:spPr>
      </p:pic>
      <p:sp>
        <p:nvSpPr>
          <p:cNvPr id="234" name="Prof. Fredo Durand"/>
          <p:cNvSpPr txBox="1"/>
          <p:nvPr/>
        </p:nvSpPr>
        <p:spPr>
          <a:xfrm>
            <a:off x="1904686" y="12419330"/>
            <a:ext cx="3885519" cy="584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lnSpc>
                <a:spcPct val="80000"/>
              </a:lnSpc>
              <a:spcBef>
                <a:spcPts val="0"/>
              </a:spcBef>
              <a:defRPr spc="128" sz="3200">
                <a:solidFill>
                  <a:srgbClr val="9F9F9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Prof. Fredo Durand</a:t>
            </a:r>
          </a:p>
        </p:txBody>
      </p:sp>
      <p:sp>
        <p:nvSpPr>
          <p:cNvPr id="235" name="Some slides adapted from…"/>
          <p:cNvSpPr txBox="1"/>
          <p:nvPr/>
        </p:nvSpPr>
        <p:spPr>
          <a:xfrm>
            <a:off x="7481837" y="9272387"/>
            <a:ext cx="8599811" cy="39809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685800" indent="-685800" defTabSz="914400">
              <a:spcBef>
                <a:spcPts val="1500"/>
              </a:spcBef>
              <a:buClr>
                <a:srgbClr val="000000"/>
              </a:buClr>
              <a:buSzPct val="100000"/>
              <a:buFont typeface="Arial"/>
              <a:buChar char="•"/>
              <a:defRPr sz="3000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pPr>
            <a:r>
              <a:t>Some slides adapted from</a:t>
            </a:r>
          </a:p>
          <a:p>
            <a:pPr marL="685800" indent="-685800" defTabSz="914400">
              <a:spcBef>
                <a:spcPts val="1500"/>
              </a:spcBef>
              <a:buClr>
                <a:srgbClr val="000000"/>
              </a:buClr>
              <a:buSzPct val="100000"/>
              <a:buFont typeface="Arial"/>
              <a:buChar char="•"/>
              <a:defRPr sz="3000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pPr>
            <a:r>
              <a:t>CMU 16-889: Learning for 3D Vision</a:t>
            </a:r>
            <a:br/>
            <a:r>
              <a:rPr b="1" u="sng"/>
              <a:t>Prof. Shubham Tulsiani</a:t>
            </a:r>
          </a:p>
          <a:p>
            <a:pPr marL="685800" indent="-685800" defTabSz="914400">
              <a:spcBef>
                <a:spcPts val="1500"/>
              </a:spcBef>
              <a:buClr>
                <a:srgbClr val="000000"/>
              </a:buClr>
              <a:buSzPct val="100000"/>
              <a:buFont typeface="Arial"/>
              <a:buChar char="•"/>
              <a:defRPr sz="3000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pPr>
            <a:r>
              <a:t>CMU 16-385: Computer Vision</a:t>
            </a:r>
            <a:br/>
            <a:r>
              <a:rPr b="1" u="sng"/>
              <a:t>Prof. Kris Kitani</a:t>
            </a:r>
          </a:p>
          <a:p>
            <a:pPr marL="685800" indent="-685800" defTabSz="914400">
              <a:spcBef>
                <a:spcPts val="1500"/>
              </a:spcBef>
              <a:buClr>
                <a:srgbClr val="000000"/>
              </a:buClr>
              <a:buSzPct val="100000"/>
              <a:buFont typeface="Arial"/>
              <a:buChar char="•"/>
              <a:defRPr sz="3000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pPr>
            <a:r>
              <a:t>MIT 6.819/6.869: Advances in Computer Vision, </a:t>
            </a:r>
            <a:br/>
            <a:r>
              <a:rPr b="1" u="sng"/>
              <a:t>Profs. Bill Freeman, Phillip Isola, Antonio Torralba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Fredo’s not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Fredo’s notes</a:t>
            </a:r>
          </a:p>
        </p:txBody>
      </p:sp>
      <p:sp>
        <p:nvSpPr>
          <p:cNvPr id="238" name="Inductive bias, perspective, ray marching, projection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88950" indent="-488950" defTabSz="635634">
              <a:spcBef>
                <a:spcPts val="4500"/>
              </a:spcBef>
              <a:defRPr sz="3696"/>
            </a:pPr>
            <a:r>
              <a:t>Inductive bias, perspective, ray marching, projection</a:t>
            </a:r>
          </a:p>
          <a:p>
            <a:pPr marL="488950" indent="-488950" defTabSz="635634">
              <a:spcBef>
                <a:spcPts val="4500"/>
              </a:spcBef>
              <a:defRPr sz="3696"/>
            </a:pPr>
            <a:r>
              <a:t>Discuss triangle to image transformers</a:t>
            </a:r>
          </a:p>
          <a:p>
            <a:pPr marL="488950" indent="-488950" defTabSz="635634">
              <a:spcBef>
                <a:spcPts val="4500"/>
              </a:spcBef>
              <a:defRPr sz="3696"/>
            </a:pPr>
            <a:r>
              <a:t>Maybe skip camera obscura for the sake of time?</a:t>
            </a:r>
          </a:p>
          <a:p>
            <a:pPr marL="488950" indent="-488950" defTabSz="635634">
              <a:spcBef>
                <a:spcPts val="4500"/>
              </a:spcBef>
              <a:defRPr sz="3696"/>
            </a:pPr>
            <a:r>
              <a:t>Also homographies</a:t>
            </a:r>
          </a:p>
          <a:p>
            <a:pPr marL="488950" indent="-488950" defTabSz="635634">
              <a:spcBef>
                <a:spcPts val="4500"/>
              </a:spcBef>
              <a:defRPr sz="3696"/>
            </a:pPr>
            <a:r>
              <a:t>Get pinhole demo with digital camera</a:t>
            </a:r>
          </a:p>
          <a:p>
            <a:pPr marL="488950" indent="-488950" defTabSz="635634">
              <a:spcBef>
                <a:spcPts val="4500"/>
              </a:spcBef>
              <a:defRPr sz="3696"/>
            </a:pPr>
            <a:r>
              <a:t>Surprisingly I had time for a lot of digressions. Maybe because I skipped exercises and the details of 2D camera coordinate transformations</a:t>
            </a:r>
          </a:p>
          <a:p>
            <a:pPr lvl="1" marL="977900" indent="-488950" defTabSz="635634">
              <a:spcBef>
                <a:spcPts val="4500"/>
              </a:spcBef>
              <a:defRPr sz="3696"/>
            </a:pPr>
            <a:r>
              <a:t>Maybe revive scene, rays, light, physics. </a:t>
            </a:r>
          </a:p>
          <a:p>
            <a:pPr marL="488950" indent="-488950" defTabSz="635634">
              <a:spcBef>
                <a:spcPts val="4500"/>
              </a:spcBef>
              <a:defRPr sz="3696"/>
            </a:pPr>
            <a:r>
              <a:t>Plucker inductive bias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Some Slides adapted from…"/>
          <p:cNvSpPr txBox="1"/>
          <p:nvPr>
            <p:ph type="title"/>
          </p:nvPr>
        </p:nvSpPr>
        <p:spPr>
          <a:xfrm>
            <a:off x="1836460" y="184152"/>
            <a:ext cx="20711080" cy="3016248"/>
          </a:xfrm>
          <a:prstGeom prst="rect">
            <a:avLst/>
          </a:prstGeom>
        </p:spPr>
        <p:txBody>
          <a:bodyPr/>
          <a:lstStyle/>
          <a:p>
            <a:pPr/>
            <a:r>
              <a:t>Some Slides adapted from…</a:t>
            </a:r>
          </a:p>
        </p:txBody>
      </p:sp>
      <p:sp>
        <p:nvSpPr>
          <p:cNvPr id="241" name="CMU 16-889: Learning for 3D Vision Prof. Shubham Tulsiani…"/>
          <p:cNvSpPr txBox="1"/>
          <p:nvPr>
            <p:ph type="body" idx="1"/>
          </p:nvPr>
        </p:nvSpPr>
        <p:spPr>
          <a:xfrm>
            <a:off x="427377" y="2872069"/>
            <a:ext cx="23529246" cy="11837348"/>
          </a:xfrm>
          <a:prstGeom prst="rect">
            <a:avLst/>
          </a:prstGeom>
        </p:spPr>
        <p:txBody>
          <a:bodyPr/>
          <a:lstStyle/>
          <a:p>
            <a:pPr marL="685800" indent="-685800">
              <a:defRPr sz="5200"/>
            </a:pPr>
            <a:r>
              <a:t>CMU 16-889: Learning for 3D Vision</a:t>
            </a:r>
            <a:br/>
            <a:r>
              <a:rPr b="1" u="sng"/>
              <a:t>Prof. Shubham Tulsiani</a:t>
            </a:r>
          </a:p>
          <a:p>
            <a:pPr marL="685800" indent="-685800">
              <a:defRPr sz="5200"/>
            </a:pPr>
            <a:r>
              <a:t>CMU 16-385: Computer Vision</a:t>
            </a:r>
            <a:br/>
            <a:r>
              <a:rPr b="1" u="sng"/>
              <a:t>Prof. Kris Kitani</a:t>
            </a:r>
          </a:p>
          <a:p>
            <a:pPr marL="685800" indent="-685800">
              <a:defRPr sz="5200"/>
            </a:pPr>
            <a:r>
              <a:t>MIT 6.819/6.869: Advances in Computer Vision, </a:t>
            </a:r>
            <a:br/>
            <a:r>
              <a:rPr b="1" u="sng"/>
              <a:t>Profs. Bill Freeman, Phillip Isola, Antonio Torralba</a:t>
            </a:r>
          </a:p>
        </p:txBody>
      </p:sp>
      <p:sp>
        <p:nvSpPr>
          <p:cNvPr id="242" name="Slide Number"/>
          <p:cNvSpPr txBox="1"/>
          <p:nvPr>
            <p:ph type="sldNum" sz="quarter" idx="2"/>
          </p:nvPr>
        </p:nvSpPr>
        <p:spPr>
          <a:xfrm>
            <a:off x="20098295" y="12989520"/>
            <a:ext cx="323306" cy="45343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Philosophical discuss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Philosophical discussion</a:t>
            </a:r>
          </a:p>
        </p:txBody>
      </p:sp>
      <p:sp>
        <p:nvSpPr>
          <p:cNvPr id="245" name="Ingredients of Vision include 2D and 3D image…"/>
          <p:cNvSpPr txBox="1"/>
          <p:nvPr>
            <p:ph type="body" sz="half" idx="1"/>
          </p:nvPr>
        </p:nvSpPr>
        <p:spPr>
          <a:xfrm>
            <a:off x="1689100" y="3149600"/>
            <a:ext cx="12092206" cy="9296400"/>
          </a:xfrm>
          <a:prstGeom prst="rect">
            <a:avLst/>
          </a:prstGeom>
        </p:spPr>
        <p:txBody>
          <a:bodyPr/>
          <a:lstStyle/>
          <a:p>
            <a:pPr marL="571500" indent="-571500" defTabSz="742950">
              <a:spcBef>
                <a:spcPts val="5300"/>
              </a:spcBef>
              <a:defRPr sz="4319"/>
            </a:pPr>
            <a:r>
              <a:t>Ingredients of Vision include 2D and 3D image</a:t>
            </a:r>
          </a:p>
          <a:p>
            <a:pPr marL="571500" indent="-571500" defTabSz="742950">
              <a:spcBef>
                <a:spcPts val="5300"/>
              </a:spcBef>
              <a:defRPr sz="4319"/>
            </a:pPr>
            <a:r>
              <a:t>The connection between the two (image formation, perspective) is important </a:t>
            </a:r>
          </a:p>
          <a:p>
            <a:pPr marL="571500" indent="-571500" defTabSz="742950">
              <a:spcBef>
                <a:spcPts val="5300"/>
              </a:spcBef>
              <a:defRPr sz="4319"/>
            </a:pPr>
            <a:r>
              <a:t>So far still mostly hand-coded</a:t>
            </a:r>
          </a:p>
          <a:p>
            <a:pPr lvl="1" marL="1143000" indent="-571500" defTabSz="742950">
              <a:spcBef>
                <a:spcPts val="5300"/>
              </a:spcBef>
              <a:defRPr sz="4319"/>
            </a:pPr>
            <a:r>
              <a:t>Inductive bias</a:t>
            </a:r>
          </a:p>
          <a:p>
            <a:pPr marL="571500" indent="-571500" defTabSz="742950">
              <a:spcBef>
                <a:spcPts val="5300"/>
              </a:spcBef>
              <a:defRPr sz="4319"/>
            </a:pPr>
            <a:r>
              <a:t>Who knows if it will eventually be learned</a:t>
            </a:r>
          </a:p>
          <a:p>
            <a:pPr lvl="1" marL="1143000" indent="-571500" defTabSz="742950">
              <a:spcBef>
                <a:spcPts val="5300"/>
              </a:spcBef>
              <a:defRPr sz="4319"/>
            </a:pPr>
            <a:r>
              <a:t>e.g. transformers to learn mapping from 3D triangles to image</a:t>
            </a:r>
            <a:br/>
            <a:r>
              <a:rPr u="sng">
                <a:hlinkClick r:id="rId2" invalidUrl="" action="" tgtFrame="" tooltip="" history="1" highlightClick="0" endSnd="0"/>
              </a:rPr>
              <a:t>https://microsoft.github.io/renderformer/</a:t>
            </a:r>
            <a:r>
              <a:t> </a:t>
            </a:r>
          </a:p>
        </p:txBody>
      </p:sp>
      <p:pic>
        <p:nvPicPr>
          <p:cNvPr id="246" name="pasted-movie.png" descr="pasted-movie.png"/>
          <p:cNvPicPr>
            <a:picLocks noChangeAspect="1"/>
          </p:cNvPicPr>
          <p:nvPr/>
        </p:nvPicPr>
        <p:blipFill>
          <a:blip r:embed="rId3">
            <a:extLst/>
          </a:blip>
          <a:srcRect l="0" t="0" r="0" b="28975"/>
          <a:stretch>
            <a:fillRect/>
          </a:stretch>
        </p:blipFill>
        <p:spPr>
          <a:xfrm>
            <a:off x="14097404" y="9889394"/>
            <a:ext cx="10196803" cy="3673750"/>
          </a:xfrm>
          <a:prstGeom prst="rect">
            <a:avLst/>
          </a:prstGeom>
          <a:ln w="12700">
            <a:miter lim="400000"/>
          </a:ln>
        </p:spPr>
      </p:pic>
      <p:pic>
        <p:nvPicPr>
          <p:cNvPr id="247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3682336" y="3523664"/>
            <a:ext cx="10540218" cy="574920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What is a 3D scene?"/>
          <p:cNvSpPr txBox="1"/>
          <p:nvPr>
            <p:ph type="title"/>
          </p:nvPr>
        </p:nvSpPr>
        <p:spPr>
          <a:xfrm>
            <a:off x="1905000" y="1460500"/>
            <a:ext cx="20574000" cy="2286000"/>
          </a:xfrm>
          <a:prstGeom prst="rect">
            <a:avLst/>
          </a:prstGeom>
        </p:spPr>
        <p:txBody>
          <a:bodyPr/>
          <a:lstStyle>
            <a:lvl1pPr algn="l"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What is a 3D scene?</a:t>
            </a:r>
          </a:p>
        </p:txBody>
      </p:sp>
      <p:sp>
        <p:nvSpPr>
          <p:cNvPr id="250" name="materials, light sources, 3D shape, color, weight, density, friction coefficients, etc"/>
          <p:cNvSpPr txBox="1"/>
          <p:nvPr/>
        </p:nvSpPr>
        <p:spPr>
          <a:xfrm>
            <a:off x="3309974" y="12118068"/>
            <a:ext cx="17764052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spcBef>
                <a:spcPts val="0"/>
              </a:spcBef>
              <a:defRPr b="1" sz="36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materials, light sources, 3D shape, color, weight, density, friction coefficients, etc</a:t>
            </a:r>
          </a:p>
        </p:txBody>
      </p:sp>
      <p:grpSp>
        <p:nvGrpSpPr>
          <p:cNvPr id="263" name="Group"/>
          <p:cNvGrpSpPr/>
          <p:nvPr/>
        </p:nvGrpSpPr>
        <p:grpSpPr>
          <a:xfrm>
            <a:off x="5152232" y="6113165"/>
            <a:ext cx="14079536" cy="5122534"/>
            <a:chOff x="0" y="0"/>
            <a:chExt cx="14079534" cy="5122533"/>
          </a:xfrm>
        </p:grpSpPr>
        <p:sp>
          <p:nvSpPr>
            <p:cNvPr id="251" name="Shape"/>
            <p:cNvSpPr/>
            <p:nvPr/>
          </p:nvSpPr>
          <p:spPr>
            <a:xfrm>
              <a:off x="7524648" y="0"/>
              <a:ext cx="6554887" cy="51225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390" y="21059"/>
                  </a:moveTo>
                  <a:lnTo>
                    <a:pt x="19417" y="21059"/>
                  </a:lnTo>
                  <a:lnTo>
                    <a:pt x="19417" y="19978"/>
                  </a:lnTo>
                  <a:lnTo>
                    <a:pt x="19837" y="19978"/>
                  </a:lnTo>
                  <a:cubicBezTo>
                    <a:pt x="19955" y="19978"/>
                    <a:pt x="20047" y="19858"/>
                    <a:pt x="20047" y="19709"/>
                  </a:cubicBezTo>
                  <a:lnTo>
                    <a:pt x="20047" y="14041"/>
                  </a:lnTo>
                  <a:cubicBezTo>
                    <a:pt x="20047" y="13892"/>
                    <a:pt x="19955" y="13769"/>
                    <a:pt x="19839" y="13769"/>
                  </a:cubicBezTo>
                  <a:lnTo>
                    <a:pt x="18782" y="13769"/>
                  </a:lnTo>
                  <a:lnTo>
                    <a:pt x="18782" y="12419"/>
                  </a:lnTo>
                  <a:cubicBezTo>
                    <a:pt x="18782" y="11824"/>
                    <a:pt x="18402" y="11338"/>
                    <a:pt x="17937" y="11338"/>
                  </a:cubicBezTo>
                  <a:lnTo>
                    <a:pt x="13505" y="11338"/>
                  </a:lnTo>
                  <a:cubicBezTo>
                    <a:pt x="13040" y="11338"/>
                    <a:pt x="12660" y="11824"/>
                    <a:pt x="12660" y="12419"/>
                  </a:cubicBezTo>
                  <a:lnTo>
                    <a:pt x="12660" y="13769"/>
                  </a:lnTo>
                  <a:lnTo>
                    <a:pt x="11605" y="13769"/>
                  </a:lnTo>
                  <a:cubicBezTo>
                    <a:pt x="11489" y="13769"/>
                    <a:pt x="11395" y="13892"/>
                    <a:pt x="11395" y="14041"/>
                  </a:cubicBezTo>
                  <a:lnTo>
                    <a:pt x="11395" y="19709"/>
                  </a:lnTo>
                  <a:cubicBezTo>
                    <a:pt x="11395" y="19858"/>
                    <a:pt x="11489" y="19978"/>
                    <a:pt x="11605" y="19978"/>
                  </a:cubicBezTo>
                  <a:lnTo>
                    <a:pt x="12027" y="19981"/>
                  </a:lnTo>
                  <a:lnTo>
                    <a:pt x="12027" y="21059"/>
                  </a:lnTo>
                  <a:lnTo>
                    <a:pt x="9917" y="21059"/>
                  </a:lnTo>
                  <a:lnTo>
                    <a:pt x="9917" y="272"/>
                  </a:lnTo>
                  <a:cubicBezTo>
                    <a:pt x="9917" y="120"/>
                    <a:pt x="9824" y="0"/>
                    <a:pt x="9707" y="0"/>
                  </a:cubicBezTo>
                  <a:lnTo>
                    <a:pt x="2110" y="0"/>
                  </a:lnTo>
                  <a:cubicBezTo>
                    <a:pt x="1994" y="0"/>
                    <a:pt x="1898" y="123"/>
                    <a:pt x="1898" y="272"/>
                  </a:cubicBezTo>
                  <a:lnTo>
                    <a:pt x="1898" y="21059"/>
                  </a:lnTo>
                  <a:lnTo>
                    <a:pt x="212" y="21059"/>
                  </a:lnTo>
                  <a:cubicBezTo>
                    <a:pt x="94" y="21059"/>
                    <a:pt x="0" y="21180"/>
                    <a:pt x="0" y="21328"/>
                  </a:cubicBezTo>
                  <a:cubicBezTo>
                    <a:pt x="0" y="21477"/>
                    <a:pt x="94" y="21600"/>
                    <a:pt x="212" y="21600"/>
                  </a:cubicBezTo>
                  <a:lnTo>
                    <a:pt x="21390" y="21600"/>
                  </a:lnTo>
                  <a:cubicBezTo>
                    <a:pt x="21506" y="21600"/>
                    <a:pt x="21600" y="21477"/>
                    <a:pt x="21600" y="21328"/>
                  </a:cubicBezTo>
                  <a:cubicBezTo>
                    <a:pt x="21600" y="21180"/>
                    <a:pt x="21506" y="21059"/>
                    <a:pt x="21390" y="21059"/>
                  </a:cubicBezTo>
                  <a:moveTo>
                    <a:pt x="13082" y="16738"/>
                  </a:moveTo>
                  <a:lnTo>
                    <a:pt x="18359" y="16738"/>
                  </a:lnTo>
                  <a:lnTo>
                    <a:pt x="18359" y="17819"/>
                  </a:lnTo>
                  <a:lnTo>
                    <a:pt x="13082" y="17819"/>
                  </a:lnTo>
                  <a:lnTo>
                    <a:pt x="13082" y="16738"/>
                  </a:lnTo>
                  <a:moveTo>
                    <a:pt x="13082" y="12419"/>
                  </a:moveTo>
                  <a:cubicBezTo>
                    <a:pt x="13082" y="12121"/>
                    <a:pt x="13272" y="11878"/>
                    <a:pt x="13505" y="11878"/>
                  </a:cubicBezTo>
                  <a:lnTo>
                    <a:pt x="17937" y="11878"/>
                  </a:lnTo>
                  <a:cubicBezTo>
                    <a:pt x="18170" y="11878"/>
                    <a:pt x="18359" y="12121"/>
                    <a:pt x="18359" y="12419"/>
                  </a:cubicBezTo>
                  <a:lnTo>
                    <a:pt x="18359" y="16200"/>
                  </a:lnTo>
                  <a:lnTo>
                    <a:pt x="13082" y="16200"/>
                  </a:lnTo>
                  <a:lnTo>
                    <a:pt x="13082" y="12419"/>
                  </a:lnTo>
                  <a:moveTo>
                    <a:pt x="11817" y="14307"/>
                  </a:moveTo>
                  <a:lnTo>
                    <a:pt x="12660" y="14307"/>
                  </a:lnTo>
                  <a:lnTo>
                    <a:pt x="12660" y="18091"/>
                  </a:lnTo>
                  <a:cubicBezTo>
                    <a:pt x="12660" y="18239"/>
                    <a:pt x="12756" y="18359"/>
                    <a:pt x="12872" y="18359"/>
                  </a:cubicBezTo>
                  <a:lnTo>
                    <a:pt x="18570" y="18359"/>
                  </a:lnTo>
                  <a:cubicBezTo>
                    <a:pt x="18686" y="18359"/>
                    <a:pt x="18782" y="18239"/>
                    <a:pt x="18782" y="18091"/>
                  </a:cubicBezTo>
                  <a:lnTo>
                    <a:pt x="18782" y="14307"/>
                  </a:lnTo>
                  <a:lnTo>
                    <a:pt x="19625" y="14307"/>
                  </a:lnTo>
                  <a:lnTo>
                    <a:pt x="19625" y="19438"/>
                  </a:lnTo>
                  <a:lnTo>
                    <a:pt x="11817" y="19438"/>
                  </a:lnTo>
                  <a:lnTo>
                    <a:pt x="11817" y="14307"/>
                  </a:lnTo>
                  <a:moveTo>
                    <a:pt x="12450" y="19978"/>
                  </a:moveTo>
                  <a:lnTo>
                    <a:pt x="18992" y="19978"/>
                  </a:lnTo>
                  <a:lnTo>
                    <a:pt x="18992" y="21059"/>
                  </a:lnTo>
                  <a:lnTo>
                    <a:pt x="12450" y="21059"/>
                  </a:lnTo>
                  <a:lnTo>
                    <a:pt x="12450" y="19978"/>
                  </a:lnTo>
                  <a:moveTo>
                    <a:pt x="2320" y="19438"/>
                  </a:moveTo>
                  <a:lnTo>
                    <a:pt x="2320" y="15119"/>
                  </a:lnTo>
                  <a:lnTo>
                    <a:pt x="5697" y="15119"/>
                  </a:lnTo>
                  <a:lnTo>
                    <a:pt x="5697" y="19438"/>
                  </a:lnTo>
                  <a:lnTo>
                    <a:pt x="2320" y="19438"/>
                  </a:lnTo>
                  <a:moveTo>
                    <a:pt x="7244" y="5400"/>
                  </a:moveTo>
                  <a:lnTo>
                    <a:pt x="9497" y="5400"/>
                  </a:lnTo>
                  <a:lnTo>
                    <a:pt x="9497" y="9719"/>
                  </a:lnTo>
                  <a:lnTo>
                    <a:pt x="9144" y="9719"/>
                  </a:lnTo>
                  <a:lnTo>
                    <a:pt x="9144" y="6750"/>
                  </a:lnTo>
                  <a:cubicBezTo>
                    <a:pt x="9144" y="6601"/>
                    <a:pt x="9048" y="6478"/>
                    <a:pt x="8932" y="6478"/>
                  </a:cubicBezTo>
                  <a:cubicBezTo>
                    <a:pt x="8815" y="6478"/>
                    <a:pt x="8722" y="6601"/>
                    <a:pt x="8722" y="6750"/>
                  </a:cubicBezTo>
                  <a:lnTo>
                    <a:pt x="8722" y="9719"/>
                  </a:lnTo>
                  <a:lnTo>
                    <a:pt x="8369" y="9719"/>
                  </a:lnTo>
                  <a:lnTo>
                    <a:pt x="8369" y="6750"/>
                  </a:lnTo>
                  <a:cubicBezTo>
                    <a:pt x="8369" y="6601"/>
                    <a:pt x="8277" y="6478"/>
                    <a:pt x="8160" y="6478"/>
                  </a:cubicBezTo>
                  <a:cubicBezTo>
                    <a:pt x="8042" y="6478"/>
                    <a:pt x="7948" y="6601"/>
                    <a:pt x="7948" y="6750"/>
                  </a:cubicBezTo>
                  <a:lnTo>
                    <a:pt x="7948" y="9719"/>
                  </a:lnTo>
                  <a:lnTo>
                    <a:pt x="7291" y="9719"/>
                  </a:lnTo>
                  <a:lnTo>
                    <a:pt x="7663" y="7343"/>
                  </a:lnTo>
                  <a:cubicBezTo>
                    <a:pt x="7687" y="7197"/>
                    <a:pt x="7612" y="7053"/>
                    <a:pt x="7497" y="7024"/>
                  </a:cubicBezTo>
                  <a:cubicBezTo>
                    <a:pt x="7383" y="6995"/>
                    <a:pt x="7273" y="7089"/>
                    <a:pt x="7248" y="7236"/>
                  </a:cubicBezTo>
                  <a:lnTo>
                    <a:pt x="6861" y="9719"/>
                  </a:lnTo>
                  <a:lnTo>
                    <a:pt x="5614" y="9719"/>
                  </a:lnTo>
                  <a:cubicBezTo>
                    <a:pt x="5922" y="9332"/>
                    <a:pt x="6118" y="8782"/>
                    <a:pt x="6118" y="8189"/>
                  </a:cubicBezTo>
                  <a:cubicBezTo>
                    <a:pt x="6118" y="8040"/>
                    <a:pt x="6024" y="7920"/>
                    <a:pt x="5908" y="7920"/>
                  </a:cubicBezTo>
                  <a:lnTo>
                    <a:pt x="3375" y="7920"/>
                  </a:lnTo>
                  <a:cubicBezTo>
                    <a:pt x="3259" y="7920"/>
                    <a:pt x="3165" y="8040"/>
                    <a:pt x="3165" y="8189"/>
                  </a:cubicBezTo>
                  <a:cubicBezTo>
                    <a:pt x="3165" y="8782"/>
                    <a:pt x="3365" y="9332"/>
                    <a:pt x="3671" y="9719"/>
                  </a:cubicBezTo>
                  <a:lnTo>
                    <a:pt x="2320" y="9719"/>
                  </a:lnTo>
                  <a:lnTo>
                    <a:pt x="2320" y="5400"/>
                  </a:lnTo>
                  <a:lnTo>
                    <a:pt x="7244" y="5400"/>
                  </a:lnTo>
                  <a:moveTo>
                    <a:pt x="3587" y="14578"/>
                  </a:moveTo>
                  <a:lnTo>
                    <a:pt x="3587" y="11878"/>
                  </a:lnTo>
                  <a:lnTo>
                    <a:pt x="6963" y="11878"/>
                  </a:lnTo>
                  <a:lnTo>
                    <a:pt x="6963" y="14578"/>
                  </a:lnTo>
                  <a:lnTo>
                    <a:pt x="3587" y="14578"/>
                  </a:lnTo>
                  <a:moveTo>
                    <a:pt x="3375" y="11338"/>
                  </a:moveTo>
                  <a:cubicBezTo>
                    <a:pt x="3259" y="11338"/>
                    <a:pt x="3165" y="11461"/>
                    <a:pt x="3165" y="11609"/>
                  </a:cubicBezTo>
                  <a:lnTo>
                    <a:pt x="3165" y="14578"/>
                  </a:lnTo>
                  <a:lnTo>
                    <a:pt x="2320" y="14578"/>
                  </a:lnTo>
                  <a:lnTo>
                    <a:pt x="2320" y="10259"/>
                  </a:lnTo>
                  <a:lnTo>
                    <a:pt x="9497" y="10259"/>
                  </a:lnTo>
                  <a:lnTo>
                    <a:pt x="9497" y="14578"/>
                  </a:lnTo>
                  <a:lnTo>
                    <a:pt x="7385" y="14578"/>
                  </a:lnTo>
                  <a:lnTo>
                    <a:pt x="7385" y="11609"/>
                  </a:lnTo>
                  <a:cubicBezTo>
                    <a:pt x="7385" y="11461"/>
                    <a:pt x="7291" y="11338"/>
                    <a:pt x="7175" y="11338"/>
                  </a:cubicBezTo>
                  <a:lnTo>
                    <a:pt x="3375" y="11338"/>
                  </a:lnTo>
                  <a:moveTo>
                    <a:pt x="3608" y="8460"/>
                  </a:moveTo>
                  <a:lnTo>
                    <a:pt x="5677" y="8460"/>
                  </a:lnTo>
                  <a:cubicBezTo>
                    <a:pt x="5583" y="9097"/>
                    <a:pt x="5171" y="9719"/>
                    <a:pt x="4640" y="9719"/>
                  </a:cubicBezTo>
                  <a:cubicBezTo>
                    <a:pt x="4112" y="9719"/>
                    <a:pt x="3700" y="9097"/>
                    <a:pt x="3608" y="8460"/>
                  </a:cubicBezTo>
                  <a:moveTo>
                    <a:pt x="6118" y="15119"/>
                  </a:moveTo>
                  <a:lnTo>
                    <a:pt x="9497" y="15119"/>
                  </a:lnTo>
                  <a:lnTo>
                    <a:pt x="9497" y="19438"/>
                  </a:lnTo>
                  <a:lnTo>
                    <a:pt x="6118" y="19438"/>
                  </a:lnTo>
                  <a:lnTo>
                    <a:pt x="6118" y="15119"/>
                  </a:lnTo>
                  <a:moveTo>
                    <a:pt x="9497" y="541"/>
                  </a:moveTo>
                  <a:lnTo>
                    <a:pt x="9497" y="4859"/>
                  </a:lnTo>
                  <a:lnTo>
                    <a:pt x="7410" y="4859"/>
                  </a:lnTo>
                  <a:lnTo>
                    <a:pt x="6887" y="2272"/>
                  </a:lnTo>
                  <a:cubicBezTo>
                    <a:pt x="6856" y="2128"/>
                    <a:pt x="6742" y="2042"/>
                    <a:pt x="6630" y="2076"/>
                  </a:cubicBezTo>
                  <a:cubicBezTo>
                    <a:pt x="6516" y="2115"/>
                    <a:pt x="6448" y="2261"/>
                    <a:pt x="6477" y="2408"/>
                  </a:cubicBezTo>
                  <a:lnTo>
                    <a:pt x="6971" y="4859"/>
                  </a:lnTo>
                  <a:lnTo>
                    <a:pt x="6189" y="4859"/>
                  </a:lnTo>
                  <a:lnTo>
                    <a:pt x="6189" y="1891"/>
                  </a:lnTo>
                  <a:cubicBezTo>
                    <a:pt x="6189" y="1742"/>
                    <a:pt x="6095" y="1619"/>
                    <a:pt x="5979" y="1619"/>
                  </a:cubicBezTo>
                  <a:cubicBezTo>
                    <a:pt x="5863" y="1619"/>
                    <a:pt x="5769" y="1742"/>
                    <a:pt x="5769" y="1891"/>
                  </a:cubicBezTo>
                  <a:lnTo>
                    <a:pt x="5769" y="4859"/>
                  </a:lnTo>
                  <a:lnTo>
                    <a:pt x="5416" y="4859"/>
                  </a:lnTo>
                  <a:lnTo>
                    <a:pt x="5416" y="1891"/>
                  </a:lnTo>
                  <a:cubicBezTo>
                    <a:pt x="5416" y="1742"/>
                    <a:pt x="5320" y="1619"/>
                    <a:pt x="5204" y="1619"/>
                  </a:cubicBezTo>
                  <a:cubicBezTo>
                    <a:pt x="5087" y="1619"/>
                    <a:pt x="4993" y="1742"/>
                    <a:pt x="4993" y="1891"/>
                  </a:cubicBezTo>
                  <a:lnTo>
                    <a:pt x="4993" y="4859"/>
                  </a:lnTo>
                  <a:lnTo>
                    <a:pt x="4642" y="4859"/>
                  </a:lnTo>
                  <a:lnTo>
                    <a:pt x="4642" y="2431"/>
                  </a:lnTo>
                  <a:cubicBezTo>
                    <a:pt x="4642" y="2282"/>
                    <a:pt x="4549" y="2159"/>
                    <a:pt x="4432" y="2159"/>
                  </a:cubicBezTo>
                  <a:cubicBezTo>
                    <a:pt x="4314" y="2159"/>
                    <a:pt x="4220" y="2282"/>
                    <a:pt x="4220" y="2431"/>
                  </a:cubicBezTo>
                  <a:lnTo>
                    <a:pt x="4220" y="4859"/>
                  </a:lnTo>
                  <a:lnTo>
                    <a:pt x="3869" y="4859"/>
                  </a:lnTo>
                  <a:lnTo>
                    <a:pt x="3869" y="2431"/>
                  </a:lnTo>
                  <a:cubicBezTo>
                    <a:pt x="3869" y="2282"/>
                    <a:pt x="3773" y="2159"/>
                    <a:pt x="3657" y="2159"/>
                  </a:cubicBezTo>
                  <a:cubicBezTo>
                    <a:pt x="3540" y="2159"/>
                    <a:pt x="3447" y="2282"/>
                    <a:pt x="3447" y="2431"/>
                  </a:cubicBezTo>
                  <a:lnTo>
                    <a:pt x="3447" y="4859"/>
                  </a:lnTo>
                  <a:lnTo>
                    <a:pt x="3094" y="4859"/>
                  </a:lnTo>
                  <a:lnTo>
                    <a:pt x="3094" y="1891"/>
                  </a:lnTo>
                  <a:cubicBezTo>
                    <a:pt x="3094" y="1742"/>
                    <a:pt x="3000" y="1619"/>
                    <a:pt x="2883" y="1619"/>
                  </a:cubicBezTo>
                  <a:cubicBezTo>
                    <a:pt x="2767" y="1619"/>
                    <a:pt x="2673" y="1742"/>
                    <a:pt x="2673" y="1891"/>
                  </a:cubicBezTo>
                  <a:lnTo>
                    <a:pt x="2673" y="4859"/>
                  </a:lnTo>
                  <a:lnTo>
                    <a:pt x="2320" y="4859"/>
                  </a:lnTo>
                  <a:lnTo>
                    <a:pt x="2320" y="541"/>
                  </a:lnTo>
                  <a:lnTo>
                    <a:pt x="9497" y="541"/>
                  </a:lnTo>
                  <a:moveTo>
                    <a:pt x="2320" y="19978"/>
                  </a:moveTo>
                  <a:lnTo>
                    <a:pt x="9497" y="19978"/>
                  </a:lnTo>
                  <a:lnTo>
                    <a:pt x="9497" y="21059"/>
                  </a:lnTo>
                  <a:lnTo>
                    <a:pt x="2320" y="21059"/>
                  </a:lnTo>
                  <a:lnTo>
                    <a:pt x="2320" y="19978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914400">
                <a:spcBef>
                  <a:spcPts val="0"/>
                </a:spcBef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2" name="Shape"/>
            <p:cNvSpPr/>
            <p:nvPr/>
          </p:nvSpPr>
          <p:spPr>
            <a:xfrm>
              <a:off x="12125763" y="3265986"/>
              <a:ext cx="128188" cy="1269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595" fill="norm" stroke="1" extrusionOk="0">
                  <a:moveTo>
                    <a:pt x="10852" y="20595"/>
                  </a:moveTo>
                  <a:cubicBezTo>
                    <a:pt x="13670" y="20595"/>
                    <a:pt x="16487" y="19590"/>
                    <a:pt x="18470" y="17581"/>
                  </a:cubicBezTo>
                  <a:cubicBezTo>
                    <a:pt x="20557" y="15672"/>
                    <a:pt x="21600" y="13060"/>
                    <a:pt x="21600" y="10247"/>
                  </a:cubicBezTo>
                  <a:cubicBezTo>
                    <a:pt x="21600" y="7535"/>
                    <a:pt x="20557" y="4822"/>
                    <a:pt x="18470" y="3014"/>
                  </a:cubicBezTo>
                  <a:cubicBezTo>
                    <a:pt x="14504" y="-1005"/>
                    <a:pt x="7304" y="-1005"/>
                    <a:pt x="3130" y="3014"/>
                  </a:cubicBezTo>
                  <a:cubicBezTo>
                    <a:pt x="1252" y="4822"/>
                    <a:pt x="0" y="7535"/>
                    <a:pt x="0" y="10247"/>
                  </a:cubicBezTo>
                  <a:cubicBezTo>
                    <a:pt x="0" y="13060"/>
                    <a:pt x="1252" y="15773"/>
                    <a:pt x="3235" y="17581"/>
                  </a:cubicBezTo>
                  <a:cubicBezTo>
                    <a:pt x="5217" y="19590"/>
                    <a:pt x="8035" y="20595"/>
                    <a:pt x="10852" y="20595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914400">
                <a:spcBef>
                  <a:spcPts val="0"/>
                </a:spcBef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3" name="Shape"/>
            <p:cNvSpPr/>
            <p:nvPr/>
          </p:nvSpPr>
          <p:spPr>
            <a:xfrm>
              <a:off x="12702295" y="3265986"/>
              <a:ext cx="128189" cy="1269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595" fill="norm" stroke="1" extrusionOk="0">
                  <a:moveTo>
                    <a:pt x="10852" y="20595"/>
                  </a:moveTo>
                  <a:cubicBezTo>
                    <a:pt x="13670" y="20595"/>
                    <a:pt x="16487" y="19590"/>
                    <a:pt x="18470" y="17581"/>
                  </a:cubicBezTo>
                  <a:cubicBezTo>
                    <a:pt x="20452" y="15672"/>
                    <a:pt x="21600" y="13060"/>
                    <a:pt x="21600" y="10247"/>
                  </a:cubicBezTo>
                  <a:cubicBezTo>
                    <a:pt x="21600" y="7535"/>
                    <a:pt x="20452" y="4822"/>
                    <a:pt x="18470" y="3014"/>
                  </a:cubicBezTo>
                  <a:cubicBezTo>
                    <a:pt x="14400" y="-1005"/>
                    <a:pt x="7304" y="-1005"/>
                    <a:pt x="3130" y="3014"/>
                  </a:cubicBezTo>
                  <a:cubicBezTo>
                    <a:pt x="1148" y="4822"/>
                    <a:pt x="0" y="7535"/>
                    <a:pt x="0" y="10247"/>
                  </a:cubicBezTo>
                  <a:cubicBezTo>
                    <a:pt x="0" y="13060"/>
                    <a:pt x="1148" y="15773"/>
                    <a:pt x="3130" y="17581"/>
                  </a:cubicBezTo>
                  <a:cubicBezTo>
                    <a:pt x="5217" y="19590"/>
                    <a:pt x="8035" y="20595"/>
                    <a:pt x="10852" y="20595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914400">
                <a:spcBef>
                  <a:spcPts val="0"/>
                </a:spcBef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4" name="Shape"/>
            <p:cNvSpPr/>
            <p:nvPr/>
          </p:nvSpPr>
          <p:spPr>
            <a:xfrm>
              <a:off x="9820871" y="3842364"/>
              <a:ext cx="128189" cy="1271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20" fill="norm" stroke="1" extrusionOk="0">
                  <a:moveTo>
                    <a:pt x="18470" y="2938"/>
                  </a:moveTo>
                  <a:cubicBezTo>
                    <a:pt x="14400" y="-980"/>
                    <a:pt x="7200" y="-980"/>
                    <a:pt x="3130" y="2938"/>
                  </a:cubicBezTo>
                  <a:cubicBezTo>
                    <a:pt x="1148" y="4847"/>
                    <a:pt x="0" y="7560"/>
                    <a:pt x="0" y="10272"/>
                  </a:cubicBezTo>
                  <a:cubicBezTo>
                    <a:pt x="0" y="12985"/>
                    <a:pt x="1148" y="15697"/>
                    <a:pt x="3130" y="17606"/>
                  </a:cubicBezTo>
                  <a:cubicBezTo>
                    <a:pt x="5217" y="19515"/>
                    <a:pt x="7930" y="20620"/>
                    <a:pt x="10748" y="20620"/>
                  </a:cubicBezTo>
                  <a:cubicBezTo>
                    <a:pt x="13565" y="20620"/>
                    <a:pt x="16383" y="19515"/>
                    <a:pt x="18470" y="17606"/>
                  </a:cubicBezTo>
                  <a:cubicBezTo>
                    <a:pt x="20348" y="15697"/>
                    <a:pt x="21600" y="12985"/>
                    <a:pt x="21600" y="10272"/>
                  </a:cubicBezTo>
                  <a:cubicBezTo>
                    <a:pt x="21600" y="7560"/>
                    <a:pt x="20348" y="4847"/>
                    <a:pt x="18470" y="2938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914400">
                <a:spcBef>
                  <a:spcPts val="0"/>
                </a:spcBef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5" name="Shape"/>
            <p:cNvSpPr/>
            <p:nvPr/>
          </p:nvSpPr>
          <p:spPr>
            <a:xfrm>
              <a:off x="9052367" y="3842364"/>
              <a:ext cx="127569" cy="1271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20" fill="norm" stroke="1" extrusionOk="0">
                  <a:moveTo>
                    <a:pt x="18454" y="2938"/>
                  </a:moveTo>
                  <a:cubicBezTo>
                    <a:pt x="14470" y="-980"/>
                    <a:pt x="7235" y="-980"/>
                    <a:pt x="3250" y="2938"/>
                  </a:cubicBezTo>
                  <a:cubicBezTo>
                    <a:pt x="1153" y="4847"/>
                    <a:pt x="0" y="7560"/>
                    <a:pt x="0" y="10272"/>
                  </a:cubicBezTo>
                  <a:cubicBezTo>
                    <a:pt x="0" y="12985"/>
                    <a:pt x="1153" y="15697"/>
                    <a:pt x="3250" y="17606"/>
                  </a:cubicBezTo>
                  <a:cubicBezTo>
                    <a:pt x="5138" y="19515"/>
                    <a:pt x="7969" y="20620"/>
                    <a:pt x="10800" y="20620"/>
                  </a:cubicBezTo>
                  <a:cubicBezTo>
                    <a:pt x="13736" y="20620"/>
                    <a:pt x="16462" y="19515"/>
                    <a:pt x="18454" y="17606"/>
                  </a:cubicBezTo>
                  <a:cubicBezTo>
                    <a:pt x="20551" y="15697"/>
                    <a:pt x="21600" y="12985"/>
                    <a:pt x="21600" y="10272"/>
                  </a:cubicBezTo>
                  <a:cubicBezTo>
                    <a:pt x="21600" y="7560"/>
                    <a:pt x="20551" y="4847"/>
                    <a:pt x="18454" y="2938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914400">
                <a:spcBef>
                  <a:spcPts val="0"/>
                </a:spcBef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6" name="Shape"/>
            <p:cNvSpPr/>
            <p:nvPr/>
          </p:nvSpPr>
          <p:spPr>
            <a:xfrm>
              <a:off x="8860397" y="2881424"/>
              <a:ext cx="512131" cy="5115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787" y="0"/>
                  </a:moveTo>
                  <a:cubicBezTo>
                    <a:pt x="4832" y="0"/>
                    <a:pt x="0" y="4838"/>
                    <a:pt x="0" y="10826"/>
                  </a:cubicBezTo>
                  <a:cubicBezTo>
                    <a:pt x="0" y="16788"/>
                    <a:pt x="4832" y="21600"/>
                    <a:pt x="10787" y="21600"/>
                  </a:cubicBezTo>
                  <a:cubicBezTo>
                    <a:pt x="16742" y="21600"/>
                    <a:pt x="21600" y="16788"/>
                    <a:pt x="21600" y="10826"/>
                  </a:cubicBezTo>
                  <a:cubicBezTo>
                    <a:pt x="21600" y="4838"/>
                    <a:pt x="16742" y="0"/>
                    <a:pt x="10787" y="0"/>
                  </a:cubicBezTo>
                  <a:moveTo>
                    <a:pt x="10787" y="16213"/>
                  </a:moveTo>
                  <a:cubicBezTo>
                    <a:pt x="7809" y="16213"/>
                    <a:pt x="5407" y="13807"/>
                    <a:pt x="5407" y="10826"/>
                  </a:cubicBezTo>
                  <a:cubicBezTo>
                    <a:pt x="5407" y="7845"/>
                    <a:pt x="7809" y="5413"/>
                    <a:pt x="10787" y="5413"/>
                  </a:cubicBezTo>
                  <a:cubicBezTo>
                    <a:pt x="13764" y="5413"/>
                    <a:pt x="16193" y="7845"/>
                    <a:pt x="16193" y="10826"/>
                  </a:cubicBezTo>
                  <a:cubicBezTo>
                    <a:pt x="16193" y="13807"/>
                    <a:pt x="13764" y="16213"/>
                    <a:pt x="10787" y="16213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914400">
                <a:spcBef>
                  <a:spcPts val="0"/>
                </a:spcBef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7" name="Shape"/>
            <p:cNvSpPr/>
            <p:nvPr/>
          </p:nvSpPr>
          <p:spPr>
            <a:xfrm>
              <a:off x="9436310" y="2881424"/>
              <a:ext cx="320160" cy="1281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7297" y="0"/>
                  </a:moveTo>
                  <a:lnTo>
                    <a:pt x="4345" y="0"/>
                  </a:lnTo>
                  <a:cubicBezTo>
                    <a:pt x="1964" y="0"/>
                    <a:pt x="0" y="4800"/>
                    <a:pt x="0" y="10748"/>
                  </a:cubicBezTo>
                  <a:cubicBezTo>
                    <a:pt x="0" y="16696"/>
                    <a:pt x="1964" y="21600"/>
                    <a:pt x="4345" y="21600"/>
                  </a:cubicBezTo>
                  <a:lnTo>
                    <a:pt x="17297" y="21600"/>
                  </a:lnTo>
                  <a:cubicBezTo>
                    <a:pt x="19678" y="21600"/>
                    <a:pt x="21600" y="16696"/>
                    <a:pt x="21600" y="10748"/>
                  </a:cubicBezTo>
                  <a:cubicBezTo>
                    <a:pt x="21600" y="4800"/>
                    <a:pt x="19678" y="0"/>
                    <a:pt x="17297" y="0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914400">
                <a:spcBef>
                  <a:spcPts val="0"/>
                </a:spcBef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8" name="Shape"/>
            <p:cNvSpPr/>
            <p:nvPr/>
          </p:nvSpPr>
          <p:spPr>
            <a:xfrm>
              <a:off x="9436310" y="3073396"/>
              <a:ext cx="320160" cy="1281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7297" y="0"/>
                  </a:moveTo>
                  <a:lnTo>
                    <a:pt x="4345" y="0"/>
                  </a:lnTo>
                  <a:cubicBezTo>
                    <a:pt x="1964" y="0"/>
                    <a:pt x="0" y="4904"/>
                    <a:pt x="0" y="10852"/>
                  </a:cubicBezTo>
                  <a:cubicBezTo>
                    <a:pt x="0" y="16800"/>
                    <a:pt x="1964" y="21600"/>
                    <a:pt x="4345" y="21600"/>
                  </a:cubicBezTo>
                  <a:lnTo>
                    <a:pt x="17297" y="21600"/>
                  </a:lnTo>
                  <a:cubicBezTo>
                    <a:pt x="19678" y="21600"/>
                    <a:pt x="21600" y="16800"/>
                    <a:pt x="21600" y="10852"/>
                  </a:cubicBezTo>
                  <a:cubicBezTo>
                    <a:pt x="21600" y="4904"/>
                    <a:pt x="19678" y="0"/>
                    <a:pt x="17297" y="0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914400">
                <a:spcBef>
                  <a:spcPts val="0"/>
                </a:spcBef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9" name="Shape"/>
            <p:cNvSpPr/>
            <p:nvPr/>
          </p:nvSpPr>
          <p:spPr>
            <a:xfrm>
              <a:off x="9436310" y="3265367"/>
              <a:ext cx="320160" cy="127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7297" y="0"/>
                  </a:moveTo>
                  <a:lnTo>
                    <a:pt x="4345" y="0"/>
                  </a:lnTo>
                  <a:cubicBezTo>
                    <a:pt x="1964" y="0"/>
                    <a:pt x="0" y="4823"/>
                    <a:pt x="0" y="10800"/>
                  </a:cubicBezTo>
                  <a:cubicBezTo>
                    <a:pt x="0" y="16882"/>
                    <a:pt x="1964" y="21600"/>
                    <a:pt x="4345" y="21600"/>
                  </a:cubicBezTo>
                  <a:lnTo>
                    <a:pt x="17297" y="21600"/>
                  </a:lnTo>
                  <a:cubicBezTo>
                    <a:pt x="19678" y="21600"/>
                    <a:pt x="21600" y="16777"/>
                    <a:pt x="21600" y="10800"/>
                  </a:cubicBezTo>
                  <a:cubicBezTo>
                    <a:pt x="21600" y="4823"/>
                    <a:pt x="19678" y="0"/>
                    <a:pt x="17297" y="0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914400">
                <a:spcBef>
                  <a:spcPts val="0"/>
                </a:spcBef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0" name="Shape"/>
            <p:cNvSpPr/>
            <p:nvPr/>
          </p:nvSpPr>
          <p:spPr>
            <a:xfrm>
              <a:off x="0" y="576532"/>
              <a:ext cx="7812606" cy="45460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424" y="20991"/>
                  </a:moveTo>
                  <a:lnTo>
                    <a:pt x="18945" y="20991"/>
                  </a:lnTo>
                  <a:lnTo>
                    <a:pt x="18945" y="4258"/>
                  </a:lnTo>
                  <a:lnTo>
                    <a:pt x="20362" y="4258"/>
                  </a:lnTo>
                  <a:cubicBezTo>
                    <a:pt x="20460" y="4258"/>
                    <a:pt x="20538" y="4122"/>
                    <a:pt x="20538" y="3955"/>
                  </a:cubicBezTo>
                  <a:cubicBezTo>
                    <a:pt x="20538" y="3913"/>
                    <a:pt x="20535" y="3878"/>
                    <a:pt x="20528" y="3846"/>
                  </a:cubicBezTo>
                  <a:lnTo>
                    <a:pt x="20003" y="230"/>
                  </a:lnTo>
                  <a:cubicBezTo>
                    <a:pt x="19982" y="91"/>
                    <a:pt x="19910" y="0"/>
                    <a:pt x="19830" y="0"/>
                  </a:cubicBezTo>
                  <a:lnTo>
                    <a:pt x="17705" y="0"/>
                  </a:lnTo>
                  <a:cubicBezTo>
                    <a:pt x="17623" y="0"/>
                    <a:pt x="17553" y="91"/>
                    <a:pt x="17532" y="230"/>
                  </a:cubicBezTo>
                  <a:lnTo>
                    <a:pt x="17001" y="3878"/>
                  </a:lnTo>
                  <a:cubicBezTo>
                    <a:pt x="16989" y="3969"/>
                    <a:pt x="17000" y="4066"/>
                    <a:pt x="17034" y="4140"/>
                  </a:cubicBezTo>
                  <a:cubicBezTo>
                    <a:pt x="17068" y="4213"/>
                    <a:pt x="17119" y="4258"/>
                    <a:pt x="17174" y="4258"/>
                  </a:cubicBezTo>
                  <a:lnTo>
                    <a:pt x="18592" y="4258"/>
                  </a:lnTo>
                  <a:lnTo>
                    <a:pt x="18592" y="20991"/>
                  </a:lnTo>
                  <a:lnTo>
                    <a:pt x="16820" y="20991"/>
                  </a:lnTo>
                  <a:lnTo>
                    <a:pt x="16820" y="19773"/>
                  </a:lnTo>
                  <a:lnTo>
                    <a:pt x="17174" y="19773"/>
                  </a:lnTo>
                  <a:cubicBezTo>
                    <a:pt x="17272" y="19773"/>
                    <a:pt x="17351" y="19634"/>
                    <a:pt x="17351" y="19467"/>
                  </a:cubicBezTo>
                  <a:lnTo>
                    <a:pt x="17351" y="13991"/>
                  </a:lnTo>
                  <a:cubicBezTo>
                    <a:pt x="17351" y="13823"/>
                    <a:pt x="17272" y="13688"/>
                    <a:pt x="17174" y="13688"/>
                  </a:cubicBezTo>
                  <a:lnTo>
                    <a:pt x="16289" y="13688"/>
                  </a:lnTo>
                  <a:lnTo>
                    <a:pt x="16289" y="12167"/>
                  </a:lnTo>
                  <a:cubicBezTo>
                    <a:pt x="16289" y="11496"/>
                    <a:pt x="15971" y="10949"/>
                    <a:pt x="15580" y="10949"/>
                  </a:cubicBezTo>
                  <a:lnTo>
                    <a:pt x="12394" y="10949"/>
                  </a:lnTo>
                  <a:cubicBezTo>
                    <a:pt x="12182" y="10949"/>
                    <a:pt x="11992" y="11110"/>
                    <a:pt x="11862" y="11363"/>
                  </a:cubicBezTo>
                  <a:cubicBezTo>
                    <a:pt x="11733" y="11110"/>
                    <a:pt x="11543" y="10949"/>
                    <a:pt x="11331" y="10949"/>
                  </a:cubicBezTo>
                  <a:lnTo>
                    <a:pt x="8145" y="10949"/>
                  </a:lnTo>
                  <a:cubicBezTo>
                    <a:pt x="7754" y="10949"/>
                    <a:pt x="7436" y="11496"/>
                    <a:pt x="7436" y="12167"/>
                  </a:cubicBezTo>
                  <a:lnTo>
                    <a:pt x="7436" y="13688"/>
                  </a:lnTo>
                  <a:lnTo>
                    <a:pt x="6551" y="13688"/>
                  </a:lnTo>
                  <a:cubicBezTo>
                    <a:pt x="6453" y="13688"/>
                    <a:pt x="6372" y="13823"/>
                    <a:pt x="6372" y="13991"/>
                  </a:cubicBezTo>
                  <a:lnTo>
                    <a:pt x="6372" y="19467"/>
                  </a:lnTo>
                  <a:cubicBezTo>
                    <a:pt x="6372" y="19634"/>
                    <a:pt x="6453" y="19773"/>
                    <a:pt x="6551" y="19773"/>
                  </a:cubicBezTo>
                  <a:lnTo>
                    <a:pt x="6905" y="19773"/>
                  </a:lnTo>
                  <a:lnTo>
                    <a:pt x="6905" y="20991"/>
                  </a:lnTo>
                  <a:lnTo>
                    <a:pt x="5030" y="20991"/>
                  </a:lnTo>
                  <a:lnTo>
                    <a:pt x="3541" y="18431"/>
                  </a:lnTo>
                  <a:lnTo>
                    <a:pt x="3541" y="16121"/>
                  </a:lnTo>
                  <a:lnTo>
                    <a:pt x="4958" y="16121"/>
                  </a:lnTo>
                  <a:cubicBezTo>
                    <a:pt x="5056" y="16121"/>
                    <a:pt x="5135" y="15986"/>
                    <a:pt x="5135" y="15818"/>
                  </a:cubicBezTo>
                  <a:cubicBezTo>
                    <a:pt x="5135" y="15651"/>
                    <a:pt x="5056" y="15515"/>
                    <a:pt x="4958" y="15515"/>
                  </a:cubicBezTo>
                  <a:lnTo>
                    <a:pt x="4340" y="15515"/>
                  </a:lnTo>
                  <a:lnTo>
                    <a:pt x="4597" y="13135"/>
                  </a:lnTo>
                  <a:cubicBezTo>
                    <a:pt x="4606" y="13047"/>
                    <a:pt x="4592" y="12955"/>
                    <a:pt x="4558" y="12885"/>
                  </a:cubicBezTo>
                  <a:cubicBezTo>
                    <a:pt x="4523" y="12814"/>
                    <a:pt x="4475" y="12776"/>
                    <a:pt x="4422" y="12776"/>
                  </a:cubicBezTo>
                  <a:lnTo>
                    <a:pt x="3852" y="12776"/>
                  </a:lnTo>
                  <a:lnTo>
                    <a:pt x="4042" y="9816"/>
                  </a:lnTo>
                  <a:cubicBezTo>
                    <a:pt x="4094" y="9833"/>
                    <a:pt x="4147" y="9845"/>
                    <a:pt x="4198" y="9845"/>
                  </a:cubicBezTo>
                  <a:cubicBezTo>
                    <a:pt x="4438" y="9845"/>
                    <a:pt x="4659" y="9625"/>
                    <a:pt x="4779" y="9271"/>
                  </a:cubicBezTo>
                  <a:cubicBezTo>
                    <a:pt x="5181" y="8074"/>
                    <a:pt x="4994" y="6835"/>
                    <a:pt x="4986" y="6782"/>
                  </a:cubicBezTo>
                  <a:cubicBezTo>
                    <a:pt x="4960" y="6620"/>
                    <a:pt x="4862" y="6523"/>
                    <a:pt x="4770" y="6564"/>
                  </a:cubicBezTo>
                  <a:cubicBezTo>
                    <a:pt x="4739" y="6579"/>
                    <a:pt x="4020" y="6923"/>
                    <a:pt x="3619" y="8121"/>
                  </a:cubicBezTo>
                  <a:cubicBezTo>
                    <a:pt x="3469" y="8568"/>
                    <a:pt x="3513" y="9118"/>
                    <a:pt x="3708" y="9480"/>
                  </a:cubicBezTo>
                  <a:lnTo>
                    <a:pt x="3496" y="12776"/>
                  </a:lnTo>
                  <a:lnTo>
                    <a:pt x="3227" y="12776"/>
                  </a:lnTo>
                  <a:lnTo>
                    <a:pt x="3012" y="8598"/>
                  </a:lnTo>
                  <a:cubicBezTo>
                    <a:pt x="3169" y="8398"/>
                    <a:pt x="3282" y="8118"/>
                    <a:pt x="3335" y="7788"/>
                  </a:cubicBezTo>
                  <a:cubicBezTo>
                    <a:pt x="3393" y="7409"/>
                    <a:pt x="3364" y="7009"/>
                    <a:pt x="3248" y="6664"/>
                  </a:cubicBezTo>
                  <a:cubicBezTo>
                    <a:pt x="2705" y="5052"/>
                    <a:pt x="1736" y="4590"/>
                    <a:pt x="1695" y="4572"/>
                  </a:cubicBezTo>
                  <a:cubicBezTo>
                    <a:pt x="1650" y="4549"/>
                    <a:pt x="1603" y="4561"/>
                    <a:pt x="1561" y="4602"/>
                  </a:cubicBezTo>
                  <a:cubicBezTo>
                    <a:pt x="1520" y="4643"/>
                    <a:pt x="1491" y="4708"/>
                    <a:pt x="1479" y="4787"/>
                  </a:cubicBezTo>
                  <a:cubicBezTo>
                    <a:pt x="1469" y="4858"/>
                    <a:pt x="1216" y="6529"/>
                    <a:pt x="1758" y="8145"/>
                  </a:cubicBezTo>
                  <a:cubicBezTo>
                    <a:pt x="1912" y="8601"/>
                    <a:pt x="2198" y="8883"/>
                    <a:pt x="2505" y="8883"/>
                  </a:cubicBezTo>
                  <a:cubicBezTo>
                    <a:pt x="2560" y="8883"/>
                    <a:pt x="2614" y="8874"/>
                    <a:pt x="2671" y="8857"/>
                  </a:cubicBezTo>
                  <a:lnTo>
                    <a:pt x="2871" y="12776"/>
                  </a:lnTo>
                  <a:lnTo>
                    <a:pt x="2298" y="12776"/>
                  </a:lnTo>
                  <a:cubicBezTo>
                    <a:pt x="2245" y="12776"/>
                    <a:pt x="2195" y="12814"/>
                    <a:pt x="2162" y="12885"/>
                  </a:cubicBezTo>
                  <a:cubicBezTo>
                    <a:pt x="2126" y="12955"/>
                    <a:pt x="2113" y="13047"/>
                    <a:pt x="2123" y="13135"/>
                  </a:cubicBezTo>
                  <a:lnTo>
                    <a:pt x="2380" y="15515"/>
                  </a:lnTo>
                  <a:lnTo>
                    <a:pt x="1770" y="15512"/>
                  </a:lnTo>
                  <a:cubicBezTo>
                    <a:pt x="1673" y="15512"/>
                    <a:pt x="1594" y="15648"/>
                    <a:pt x="1594" y="15815"/>
                  </a:cubicBezTo>
                  <a:cubicBezTo>
                    <a:pt x="1594" y="15983"/>
                    <a:pt x="1673" y="16121"/>
                    <a:pt x="1770" y="16121"/>
                  </a:cubicBezTo>
                  <a:lnTo>
                    <a:pt x="3186" y="16121"/>
                  </a:lnTo>
                  <a:lnTo>
                    <a:pt x="3186" y="18428"/>
                  </a:lnTo>
                  <a:lnTo>
                    <a:pt x="1697" y="20991"/>
                  </a:lnTo>
                  <a:lnTo>
                    <a:pt x="176" y="20991"/>
                  </a:lnTo>
                  <a:cubicBezTo>
                    <a:pt x="79" y="20991"/>
                    <a:pt x="0" y="21126"/>
                    <a:pt x="0" y="21294"/>
                  </a:cubicBezTo>
                  <a:cubicBezTo>
                    <a:pt x="0" y="21462"/>
                    <a:pt x="79" y="21600"/>
                    <a:pt x="176" y="21600"/>
                  </a:cubicBezTo>
                  <a:lnTo>
                    <a:pt x="21424" y="21600"/>
                  </a:lnTo>
                  <a:cubicBezTo>
                    <a:pt x="21521" y="21600"/>
                    <a:pt x="21600" y="21462"/>
                    <a:pt x="21600" y="21294"/>
                  </a:cubicBezTo>
                  <a:cubicBezTo>
                    <a:pt x="21600" y="21126"/>
                    <a:pt x="21521" y="20991"/>
                    <a:pt x="21424" y="20991"/>
                  </a:cubicBezTo>
                  <a:moveTo>
                    <a:pt x="17844" y="606"/>
                  </a:moveTo>
                  <a:lnTo>
                    <a:pt x="19691" y="606"/>
                  </a:lnTo>
                  <a:lnTo>
                    <a:pt x="20133" y="3649"/>
                  </a:lnTo>
                  <a:lnTo>
                    <a:pt x="17402" y="3649"/>
                  </a:lnTo>
                  <a:lnTo>
                    <a:pt x="17844" y="606"/>
                  </a:lnTo>
                  <a:moveTo>
                    <a:pt x="3924" y="8424"/>
                  </a:moveTo>
                  <a:cubicBezTo>
                    <a:pt x="4138" y="7788"/>
                    <a:pt x="4469" y="7444"/>
                    <a:pt x="4672" y="7279"/>
                  </a:cubicBezTo>
                  <a:cubicBezTo>
                    <a:pt x="4695" y="7671"/>
                    <a:pt x="4684" y="8333"/>
                    <a:pt x="4472" y="8965"/>
                  </a:cubicBezTo>
                  <a:cubicBezTo>
                    <a:pt x="4416" y="9133"/>
                    <a:pt x="4311" y="9239"/>
                    <a:pt x="4198" y="9239"/>
                  </a:cubicBezTo>
                  <a:cubicBezTo>
                    <a:pt x="4143" y="9239"/>
                    <a:pt x="4089" y="9213"/>
                    <a:pt x="4041" y="9166"/>
                  </a:cubicBezTo>
                  <a:cubicBezTo>
                    <a:pt x="3890" y="9015"/>
                    <a:pt x="3839" y="8683"/>
                    <a:pt x="3924" y="8424"/>
                  </a:cubicBezTo>
                  <a:moveTo>
                    <a:pt x="2065" y="7841"/>
                  </a:moveTo>
                  <a:cubicBezTo>
                    <a:pt x="1731" y="6841"/>
                    <a:pt x="1748" y="5791"/>
                    <a:pt x="1787" y="5273"/>
                  </a:cubicBezTo>
                  <a:cubicBezTo>
                    <a:pt x="2068" y="5479"/>
                    <a:pt x="2606" y="5973"/>
                    <a:pt x="2941" y="6970"/>
                  </a:cubicBezTo>
                  <a:cubicBezTo>
                    <a:pt x="3010" y="7171"/>
                    <a:pt x="3027" y="7406"/>
                    <a:pt x="2993" y="7633"/>
                  </a:cubicBezTo>
                  <a:cubicBezTo>
                    <a:pt x="2959" y="7853"/>
                    <a:pt x="2875" y="8044"/>
                    <a:pt x="2756" y="8159"/>
                  </a:cubicBezTo>
                  <a:cubicBezTo>
                    <a:pt x="2679" y="8236"/>
                    <a:pt x="2592" y="8277"/>
                    <a:pt x="2505" y="8277"/>
                  </a:cubicBezTo>
                  <a:cubicBezTo>
                    <a:pt x="2325" y="8274"/>
                    <a:pt x="2156" y="8109"/>
                    <a:pt x="2065" y="7841"/>
                  </a:cubicBezTo>
                  <a:moveTo>
                    <a:pt x="2510" y="13382"/>
                  </a:moveTo>
                  <a:lnTo>
                    <a:pt x="4208" y="13382"/>
                  </a:lnTo>
                  <a:lnTo>
                    <a:pt x="3981" y="15515"/>
                  </a:lnTo>
                  <a:lnTo>
                    <a:pt x="2741" y="15515"/>
                  </a:lnTo>
                  <a:lnTo>
                    <a:pt x="2510" y="13382"/>
                  </a:lnTo>
                  <a:moveTo>
                    <a:pt x="11685" y="17336"/>
                  </a:moveTo>
                  <a:lnTo>
                    <a:pt x="7790" y="17336"/>
                  </a:lnTo>
                  <a:lnTo>
                    <a:pt x="7790" y="16121"/>
                  </a:lnTo>
                  <a:lnTo>
                    <a:pt x="11685" y="16121"/>
                  </a:lnTo>
                  <a:lnTo>
                    <a:pt x="11685" y="17336"/>
                  </a:lnTo>
                  <a:moveTo>
                    <a:pt x="12040" y="16121"/>
                  </a:moveTo>
                  <a:lnTo>
                    <a:pt x="15935" y="16121"/>
                  </a:lnTo>
                  <a:lnTo>
                    <a:pt x="15935" y="17336"/>
                  </a:lnTo>
                  <a:lnTo>
                    <a:pt x="12040" y="17336"/>
                  </a:lnTo>
                  <a:lnTo>
                    <a:pt x="12040" y="16121"/>
                  </a:lnTo>
                  <a:moveTo>
                    <a:pt x="15580" y="11558"/>
                  </a:moveTo>
                  <a:cubicBezTo>
                    <a:pt x="15777" y="11558"/>
                    <a:pt x="15935" y="11831"/>
                    <a:pt x="15935" y="12167"/>
                  </a:cubicBezTo>
                  <a:lnTo>
                    <a:pt x="15935" y="15515"/>
                  </a:lnTo>
                  <a:lnTo>
                    <a:pt x="12040" y="15515"/>
                  </a:lnTo>
                  <a:lnTo>
                    <a:pt x="12040" y="12167"/>
                  </a:lnTo>
                  <a:cubicBezTo>
                    <a:pt x="12040" y="11831"/>
                    <a:pt x="12199" y="11558"/>
                    <a:pt x="12394" y="11558"/>
                  </a:cubicBezTo>
                  <a:lnTo>
                    <a:pt x="15580" y="11558"/>
                  </a:lnTo>
                  <a:moveTo>
                    <a:pt x="7790" y="12167"/>
                  </a:moveTo>
                  <a:cubicBezTo>
                    <a:pt x="7790" y="11831"/>
                    <a:pt x="7949" y="11558"/>
                    <a:pt x="8145" y="11558"/>
                  </a:cubicBezTo>
                  <a:lnTo>
                    <a:pt x="11331" y="11558"/>
                  </a:lnTo>
                  <a:cubicBezTo>
                    <a:pt x="11526" y="11558"/>
                    <a:pt x="11685" y="11831"/>
                    <a:pt x="11685" y="12167"/>
                  </a:cubicBezTo>
                  <a:lnTo>
                    <a:pt x="11685" y="15515"/>
                  </a:lnTo>
                  <a:lnTo>
                    <a:pt x="7790" y="15515"/>
                  </a:lnTo>
                  <a:lnTo>
                    <a:pt x="7790" y="12167"/>
                  </a:lnTo>
                  <a:moveTo>
                    <a:pt x="6727" y="14297"/>
                  </a:moveTo>
                  <a:lnTo>
                    <a:pt x="7436" y="14297"/>
                  </a:lnTo>
                  <a:lnTo>
                    <a:pt x="7436" y="17643"/>
                  </a:lnTo>
                  <a:cubicBezTo>
                    <a:pt x="7436" y="17810"/>
                    <a:pt x="7516" y="17946"/>
                    <a:pt x="7614" y="17946"/>
                  </a:cubicBezTo>
                  <a:lnTo>
                    <a:pt x="16111" y="17946"/>
                  </a:lnTo>
                  <a:cubicBezTo>
                    <a:pt x="16209" y="17946"/>
                    <a:pt x="16289" y="17810"/>
                    <a:pt x="16289" y="17643"/>
                  </a:cubicBezTo>
                  <a:lnTo>
                    <a:pt x="16289" y="14297"/>
                  </a:lnTo>
                  <a:lnTo>
                    <a:pt x="16998" y="14297"/>
                  </a:lnTo>
                  <a:lnTo>
                    <a:pt x="16998" y="19164"/>
                  </a:lnTo>
                  <a:lnTo>
                    <a:pt x="6727" y="19164"/>
                  </a:lnTo>
                  <a:lnTo>
                    <a:pt x="6727" y="14297"/>
                  </a:lnTo>
                  <a:moveTo>
                    <a:pt x="7259" y="19773"/>
                  </a:moveTo>
                  <a:lnTo>
                    <a:pt x="16465" y="19773"/>
                  </a:lnTo>
                  <a:lnTo>
                    <a:pt x="16465" y="20991"/>
                  </a:lnTo>
                  <a:lnTo>
                    <a:pt x="7259" y="20991"/>
                  </a:lnTo>
                  <a:lnTo>
                    <a:pt x="7259" y="19773"/>
                  </a:lnTo>
                  <a:moveTo>
                    <a:pt x="4530" y="20991"/>
                  </a:moveTo>
                  <a:lnTo>
                    <a:pt x="3541" y="20991"/>
                  </a:lnTo>
                  <a:lnTo>
                    <a:pt x="3541" y="19290"/>
                  </a:lnTo>
                  <a:lnTo>
                    <a:pt x="4530" y="20991"/>
                  </a:lnTo>
                  <a:moveTo>
                    <a:pt x="3186" y="19290"/>
                  </a:moveTo>
                  <a:lnTo>
                    <a:pt x="3186" y="20991"/>
                  </a:lnTo>
                  <a:lnTo>
                    <a:pt x="2198" y="20991"/>
                  </a:lnTo>
                  <a:lnTo>
                    <a:pt x="3186" y="1929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914400">
                <a:spcBef>
                  <a:spcPts val="0"/>
                </a:spcBef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1" name="Shape"/>
            <p:cNvSpPr/>
            <p:nvPr/>
          </p:nvSpPr>
          <p:spPr>
            <a:xfrm>
              <a:off x="3074015" y="191971"/>
              <a:ext cx="2433080" cy="18571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566" y="21600"/>
                  </a:moveTo>
                  <a:lnTo>
                    <a:pt x="21034" y="21600"/>
                  </a:lnTo>
                  <a:cubicBezTo>
                    <a:pt x="21347" y="21600"/>
                    <a:pt x="21600" y="21261"/>
                    <a:pt x="21600" y="20851"/>
                  </a:cubicBezTo>
                  <a:lnTo>
                    <a:pt x="21600" y="742"/>
                  </a:lnTo>
                  <a:cubicBezTo>
                    <a:pt x="21600" y="331"/>
                    <a:pt x="21347" y="0"/>
                    <a:pt x="21034" y="0"/>
                  </a:cubicBezTo>
                  <a:lnTo>
                    <a:pt x="566" y="0"/>
                  </a:lnTo>
                  <a:cubicBezTo>
                    <a:pt x="253" y="0"/>
                    <a:pt x="0" y="331"/>
                    <a:pt x="0" y="742"/>
                  </a:cubicBezTo>
                  <a:lnTo>
                    <a:pt x="0" y="20851"/>
                  </a:lnTo>
                  <a:cubicBezTo>
                    <a:pt x="0" y="21261"/>
                    <a:pt x="253" y="21600"/>
                    <a:pt x="566" y="21600"/>
                  </a:cubicBezTo>
                  <a:moveTo>
                    <a:pt x="1138" y="14462"/>
                  </a:moveTo>
                  <a:lnTo>
                    <a:pt x="3980" y="10732"/>
                  </a:lnTo>
                  <a:lnTo>
                    <a:pt x="11133" y="20109"/>
                  </a:lnTo>
                  <a:lnTo>
                    <a:pt x="1138" y="20109"/>
                  </a:lnTo>
                  <a:lnTo>
                    <a:pt x="1138" y="14462"/>
                  </a:lnTo>
                  <a:moveTo>
                    <a:pt x="20462" y="1491"/>
                  </a:moveTo>
                  <a:lnTo>
                    <a:pt x="20462" y="20109"/>
                  </a:lnTo>
                  <a:lnTo>
                    <a:pt x="12743" y="20109"/>
                  </a:lnTo>
                  <a:lnTo>
                    <a:pt x="4376" y="9154"/>
                  </a:lnTo>
                  <a:cubicBezTo>
                    <a:pt x="4156" y="8866"/>
                    <a:pt x="3793" y="8866"/>
                    <a:pt x="3579" y="9154"/>
                  </a:cubicBezTo>
                  <a:lnTo>
                    <a:pt x="1138" y="12352"/>
                  </a:lnTo>
                  <a:lnTo>
                    <a:pt x="1138" y="1491"/>
                  </a:lnTo>
                  <a:lnTo>
                    <a:pt x="20462" y="1491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914400">
                <a:spcBef>
                  <a:spcPts val="0"/>
                </a:spcBef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2" name="Shape"/>
            <p:cNvSpPr/>
            <p:nvPr/>
          </p:nvSpPr>
          <p:spPr>
            <a:xfrm>
              <a:off x="4226461" y="576532"/>
              <a:ext cx="896691" cy="8960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800" y="21600"/>
                  </a:moveTo>
                  <a:cubicBezTo>
                    <a:pt x="16752" y="21600"/>
                    <a:pt x="21600" y="16749"/>
                    <a:pt x="21600" y="10793"/>
                  </a:cubicBezTo>
                  <a:cubicBezTo>
                    <a:pt x="21600" y="4836"/>
                    <a:pt x="16752" y="0"/>
                    <a:pt x="10800" y="0"/>
                  </a:cubicBezTo>
                  <a:cubicBezTo>
                    <a:pt x="4848" y="0"/>
                    <a:pt x="0" y="4836"/>
                    <a:pt x="0" y="10793"/>
                  </a:cubicBezTo>
                  <a:cubicBezTo>
                    <a:pt x="0" y="16749"/>
                    <a:pt x="4848" y="21600"/>
                    <a:pt x="10800" y="21600"/>
                  </a:cubicBezTo>
                  <a:moveTo>
                    <a:pt x="10800" y="3075"/>
                  </a:moveTo>
                  <a:cubicBezTo>
                    <a:pt x="15051" y="3075"/>
                    <a:pt x="18512" y="6538"/>
                    <a:pt x="18512" y="10793"/>
                  </a:cubicBezTo>
                  <a:cubicBezTo>
                    <a:pt x="18512" y="15047"/>
                    <a:pt x="15051" y="18510"/>
                    <a:pt x="10800" y="18510"/>
                  </a:cubicBezTo>
                  <a:cubicBezTo>
                    <a:pt x="6549" y="18510"/>
                    <a:pt x="3088" y="15047"/>
                    <a:pt x="3088" y="10793"/>
                  </a:cubicBezTo>
                  <a:cubicBezTo>
                    <a:pt x="3088" y="6538"/>
                    <a:pt x="6549" y="3075"/>
                    <a:pt x="10800" y="3075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914400">
                <a:spcBef>
                  <a:spcPts val="0"/>
                </a:spcBef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sp>
        <p:nvSpPr>
          <p:cNvPr id="264" name="Circle"/>
          <p:cNvSpPr/>
          <p:nvPr/>
        </p:nvSpPr>
        <p:spPr>
          <a:xfrm>
            <a:off x="3880744" y="4315023"/>
            <a:ext cx="2542977" cy="2542977"/>
          </a:xfrm>
          <a:prstGeom prst="ellipse">
            <a:avLst/>
          </a:prstGeom>
          <a:gradFill>
            <a:gsLst>
              <a:gs pos="0">
                <a:srgbClr val="FFDD33"/>
              </a:gs>
              <a:gs pos="100000">
                <a:srgbClr val="F2B600"/>
              </a:gs>
            </a:gsLst>
            <a:lin ang="3000000"/>
          </a:gradFill>
          <a:ln w="12700">
            <a:miter lim="400000"/>
          </a:ln>
        </p:spPr>
        <p:txBody>
          <a:bodyPr lIns="0" tIns="0" rIns="0" bIns="0"/>
          <a:lstStyle/>
          <a:p>
            <a:pPr defTabSz="457200">
              <a:spcBef>
                <a:spcPts val="0"/>
              </a:spcBef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65" name="Slide Number"/>
          <p:cNvSpPr txBox="1"/>
          <p:nvPr>
            <p:ph type="sldNum" sz="quarter" idx="4294967295"/>
          </p:nvPr>
        </p:nvSpPr>
        <p:spPr>
          <a:xfrm>
            <a:off x="12041022" y="13081000"/>
            <a:ext cx="289256" cy="46105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How do we observe scenes?"/>
          <p:cNvSpPr txBox="1"/>
          <p:nvPr>
            <p:ph type="title"/>
          </p:nvPr>
        </p:nvSpPr>
        <p:spPr>
          <a:xfrm>
            <a:off x="1905000" y="1460500"/>
            <a:ext cx="20574000" cy="2286000"/>
          </a:xfrm>
          <a:prstGeom prst="rect">
            <a:avLst/>
          </a:prstGeom>
        </p:spPr>
        <p:txBody>
          <a:bodyPr/>
          <a:lstStyle>
            <a:lvl1pPr algn="l"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How do we observe scenes?</a:t>
            </a:r>
          </a:p>
        </p:txBody>
      </p:sp>
      <p:grpSp>
        <p:nvGrpSpPr>
          <p:cNvPr id="280" name="Group"/>
          <p:cNvGrpSpPr/>
          <p:nvPr/>
        </p:nvGrpSpPr>
        <p:grpSpPr>
          <a:xfrm>
            <a:off x="5152232" y="6113165"/>
            <a:ext cx="14079536" cy="5122534"/>
            <a:chOff x="0" y="0"/>
            <a:chExt cx="14079534" cy="5122533"/>
          </a:xfrm>
        </p:grpSpPr>
        <p:sp>
          <p:nvSpPr>
            <p:cNvPr id="268" name="Shape"/>
            <p:cNvSpPr/>
            <p:nvPr/>
          </p:nvSpPr>
          <p:spPr>
            <a:xfrm>
              <a:off x="7524648" y="0"/>
              <a:ext cx="6554887" cy="51225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390" y="21059"/>
                  </a:moveTo>
                  <a:lnTo>
                    <a:pt x="19417" y="21059"/>
                  </a:lnTo>
                  <a:lnTo>
                    <a:pt x="19417" y="19978"/>
                  </a:lnTo>
                  <a:lnTo>
                    <a:pt x="19837" y="19978"/>
                  </a:lnTo>
                  <a:cubicBezTo>
                    <a:pt x="19955" y="19978"/>
                    <a:pt x="20047" y="19858"/>
                    <a:pt x="20047" y="19709"/>
                  </a:cubicBezTo>
                  <a:lnTo>
                    <a:pt x="20047" y="14041"/>
                  </a:lnTo>
                  <a:cubicBezTo>
                    <a:pt x="20047" y="13892"/>
                    <a:pt x="19955" y="13769"/>
                    <a:pt x="19839" y="13769"/>
                  </a:cubicBezTo>
                  <a:lnTo>
                    <a:pt x="18782" y="13769"/>
                  </a:lnTo>
                  <a:lnTo>
                    <a:pt x="18782" y="12419"/>
                  </a:lnTo>
                  <a:cubicBezTo>
                    <a:pt x="18782" y="11824"/>
                    <a:pt x="18402" y="11338"/>
                    <a:pt x="17937" y="11338"/>
                  </a:cubicBezTo>
                  <a:lnTo>
                    <a:pt x="13505" y="11338"/>
                  </a:lnTo>
                  <a:cubicBezTo>
                    <a:pt x="13040" y="11338"/>
                    <a:pt x="12660" y="11824"/>
                    <a:pt x="12660" y="12419"/>
                  </a:cubicBezTo>
                  <a:lnTo>
                    <a:pt x="12660" y="13769"/>
                  </a:lnTo>
                  <a:lnTo>
                    <a:pt x="11605" y="13769"/>
                  </a:lnTo>
                  <a:cubicBezTo>
                    <a:pt x="11489" y="13769"/>
                    <a:pt x="11395" y="13892"/>
                    <a:pt x="11395" y="14041"/>
                  </a:cubicBezTo>
                  <a:lnTo>
                    <a:pt x="11395" y="19709"/>
                  </a:lnTo>
                  <a:cubicBezTo>
                    <a:pt x="11395" y="19858"/>
                    <a:pt x="11489" y="19978"/>
                    <a:pt x="11605" y="19978"/>
                  </a:cubicBezTo>
                  <a:lnTo>
                    <a:pt x="12027" y="19981"/>
                  </a:lnTo>
                  <a:lnTo>
                    <a:pt x="12027" y="21059"/>
                  </a:lnTo>
                  <a:lnTo>
                    <a:pt x="9917" y="21059"/>
                  </a:lnTo>
                  <a:lnTo>
                    <a:pt x="9917" y="272"/>
                  </a:lnTo>
                  <a:cubicBezTo>
                    <a:pt x="9917" y="120"/>
                    <a:pt x="9824" y="0"/>
                    <a:pt x="9707" y="0"/>
                  </a:cubicBezTo>
                  <a:lnTo>
                    <a:pt x="2110" y="0"/>
                  </a:lnTo>
                  <a:cubicBezTo>
                    <a:pt x="1994" y="0"/>
                    <a:pt x="1898" y="123"/>
                    <a:pt x="1898" y="272"/>
                  </a:cubicBezTo>
                  <a:lnTo>
                    <a:pt x="1898" y="21059"/>
                  </a:lnTo>
                  <a:lnTo>
                    <a:pt x="212" y="21059"/>
                  </a:lnTo>
                  <a:cubicBezTo>
                    <a:pt x="94" y="21059"/>
                    <a:pt x="0" y="21180"/>
                    <a:pt x="0" y="21328"/>
                  </a:cubicBezTo>
                  <a:cubicBezTo>
                    <a:pt x="0" y="21477"/>
                    <a:pt x="94" y="21600"/>
                    <a:pt x="212" y="21600"/>
                  </a:cubicBezTo>
                  <a:lnTo>
                    <a:pt x="21390" y="21600"/>
                  </a:lnTo>
                  <a:cubicBezTo>
                    <a:pt x="21506" y="21600"/>
                    <a:pt x="21600" y="21477"/>
                    <a:pt x="21600" y="21328"/>
                  </a:cubicBezTo>
                  <a:cubicBezTo>
                    <a:pt x="21600" y="21180"/>
                    <a:pt x="21506" y="21059"/>
                    <a:pt x="21390" y="21059"/>
                  </a:cubicBezTo>
                  <a:moveTo>
                    <a:pt x="13082" y="16738"/>
                  </a:moveTo>
                  <a:lnTo>
                    <a:pt x="18359" y="16738"/>
                  </a:lnTo>
                  <a:lnTo>
                    <a:pt x="18359" y="17819"/>
                  </a:lnTo>
                  <a:lnTo>
                    <a:pt x="13082" y="17819"/>
                  </a:lnTo>
                  <a:lnTo>
                    <a:pt x="13082" y="16738"/>
                  </a:lnTo>
                  <a:moveTo>
                    <a:pt x="13082" y="12419"/>
                  </a:moveTo>
                  <a:cubicBezTo>
                    <a:pt x="13082" y="12121"/>
                    <a:pt x="13272" y="11878"/>
                    <a:pt x="13505" y="11878"/>
                  </a:cubicBezTo>
                  <a:lnTo>
                    <a:pt x="17937" y="11878"/>
                  </a:lnTo>
                  <a:cubicBezTo>
                    <a:pt x="18170" y="11878"/>
                    <a:pt x="18359" y="12121"/>
                    <a:pt x="18359" y="12419"/>
                  </a:cubicBezTo>
                  <a:lnTo>
                    <a:pt x="18359" y="16200"/>
                  </a:lnTo>
                  <a:lnTo>
                    <a:pt x="13082" y="16200"/>
                  </a:lnTo>
                  <a:lnTo>
                    <a:pt x="13082" y="12419"/>
                  </a:lnTo>
                  <a:moveTo>
                    <a:pt x="11817" y="14307"/>
                  </a:moveTo>
                  <a:lnTo>
                    <a:pt x="12660" y="14307"/>
                  </a:lnTo>
                  <a:lnTo>
                    <a:pt x="12660" y="18091"/>
                  </a:lnTo>
                  <a:cubicBezTo>
                    <a:pt x="12660" y="18239"/>
                    <a:pt x="12756" y="18359"/>
                    <a:pt x="12872" y="18359"/>
                  </a:cubicBezTo>
                  <a:lnTo>
                    <a:pt x="18570" y="18359"/>
                  </a:lnTo>
                  <a:cubicBezTo>
                    <a:pt x="18686" y="18359"/>
                    <a:pt x="18782" y="18239"/>
                    <a:pt x="18782" y="18091"/>
                  </a:cubicBezTo>
                  <a:lnTo>
                    <a:pt x="18782" y="14307"/>
                  </a:lnTo>
                  <a:lnTo>
                    <a:pt x="19625" y="14307"/>
                  </a:lnTo>
                  <a:lnTo>
                    <a:pt x="19625" y="19438"/>
                  </a:lnTo>
                  <a:lnTo>
                    <a:pt x="11817" y="19438"/>
                  </a:lnTo>
                  <a:lnTo>
                    <a:pt x="11817" y="14307"/>
                  </a:lnTo>
                  <a:moveTo>
                    <a:pt x="12450" y="19978"/>
                  </a:moveTo>
                  <a:lnTo>
                    <a:pt x="18992" y="19978"/>
                  </a:lnTo>
                  <a:lnTo>
                    <a:pt x="18992" y="21059"/>
                  </a:lnTo>
                  <a:lnTo>
                    <a:pt x="12450" y="21059"/>
                  </a:lnTo>
                  <a:lnTo>
                    <a:pt x="12450" y="19978"/>
                  </a:lnTo>
                  <a:moveTo>
                    <a:pt x="2320" y="19438"/>
                  </a:moveTo>
                  <a:lnTo>
                    <a:pt x="2320" y="15119"/>
                  </a:lnTo>
                  <a:lnTo>
                    <a:pt x="5697" y="15119"/>
                  </a:lnTo>
                  <a:lnTo>
                    <a:pt x="5697" y="19438"/>
                  </a:lnTo>
                  <a:lnTo>
                    <a:pt x="2320" y="19438"/>
                  </a:lnTo>
                  <a:moveTo>
                    <a:pt x="7244" y="5400"/>
                  </a:moveTo>
                  <a:lnTo>
                    <a:pt x="9497" y="5400"/>
                  </a:lnTo>
                  <a:lnTo>
                    <a:pt x="9497" y="9719"/>
                  </a:lnTo>
                  <a:lnTo>
                    <a:pt x="9144" y="9719"/>
                  </a:lnTo>
                  <a:lnTo>
                    <a:pt x="9144" y="6750"/>
                  </a:lnTo>
                  <a:cubicBezTo>
                    <a:pt x="9144" y="6601"/>
                    <a:pt x="9048" y="6478"/>
                    <a:pt x="8932" y="6478"/>
                  </a:cubicBezTo>
                  <a:cubicBezTo>
                    <a:pt x="8815" y="6478"/>
                    <a:pt x="8722" y="6601"/>
                    <a:pt x="8722" y="6750"/>
                  </a:cubicBezTo>
                  <a:lnTo>
                    <a:pt x="8722" y="9719"/>
                  </a:lnTo>
                  <a:lnTo>
                    <a:pt x="8369" y="9719"/>
                  </a:lnTo>
                  <a:lnTo>
                    <a:pt x="8369" y="6750"/>
                  </a:lnTo>
                  <a:cubicBezTo>
                    <a:pt x="8369" y="6601"/>
                    <a:pt x="8277" y="6478"/>
                    <a:pt x="8160" y="6478"/>
                  </a:cubicBezTo>
                  <a:cubicBezTo>
                    <a:pt x="8042" y="6478"/>
                    <a:pt x="7948" y="6601"/>
                    <a:pt x="7948" y="6750"/>
                  </a:cubicBezTo>
                  <a:lnTo>
                    <a:pt x="7948" y="9719"/>
                  </a:lnTo>
                  <a:lnTo>
                    <a:pt x="7291" y="9719"/>
                  </a:lnTo>
                  <a:lnTo>
                    <a:pt x="7663" y="7343"/>
                  </a:lnTo>
                  <a:cubicBezTo>
                    <a:pt x="7687" y="7197"/>
                    <a:pt x="7612" y="7053"/>
                    <a:pt x="7497" y="7024"/>
                  </a:cubicBezTo>
                  <a:cubicBezTo>
                    <a:pt x="7383" y="6995"/>
                    <a:pt x="7273" y="7089"/>
                    <a:pt x="7248" y="7236"/>
                  </a:cubicBezTo>
                  <a:lnTo>
                    <a:pt x="6861" y="9719"/>
                  </a:lnTo>
                  <a:lnTo>
                    <a:pt x="5614" y="9719"/>
                  </a:lnTo>
                  <a:cubicBezTo>
                    <a:pt x="5922" y="9332"/>
                    <a:pt x="6118" y="8782"/>
                    <a:pt x="6118" y="8189"/>
                  </a:cubicBezTo>
                  <a:cubicBezTo>
                    <a:pt x="6118" y="8040"/>
                    <a:pt x="6024" y="7920"/>
                    <a:pt x="5908" y="7920"/>
                  </a:cubicBezTo>
                  <a:lnTo>
                    <a:pt x="3375" y="7920"/>
                  </a:lnTo>
                  <a:cubicBezTo>
                    <a:pt x="3259" y="7920"/>
                    <a:pt x="3165" y="8040"/>
                    <a:pt x="3165" y="8189"/>
                  </a:cubicBezTo>
                  <a:cubicBezTo>
                    <a:pt x="3165" y="8782"/>
                    <a:pt x="3365" y="9332"/>
                    <a:pt x="3671" y="9719"/>
                  </a:cubicBezTo>
                  <a:lnTo>
                    <a:pt x="2320" y="9719"/>
                  </a:lnTo>
                  <a:lnTo>
                    <a:pt x="2320" y="5400"/>
                  </a:lnTo>
                  <a:lnTo>
                    <a:pt x="7244" y="5400"/>
                  </a:lnTo>
                  <a:moveTo>
                    <a:pt x="3587" y="14578"/>
                  </a:moveTo>
                  <a:lnTo>
                    <a:pt x="3587" y="11878"/>
                  </a:lnTo>
                  <a:lnTo>
                    <a:pt x="6963" y="11878"/>
                  </a:lnTo>
                  <a:lnTo>
                    <a:pt x="6963" y="14578"/>
                  </a:lnTo>
                  <a:lnTo>
                    <a:pt x="3587" y="14578"/>
                  </a:lnTo>
                  <a:moveTo>
                    <a:pt x="3375" y="11338"/>
                  </a:moveTo>
                  <a:cubicBezTo>
                    <a:pt x="3259" y="11338"/>
                    <a:pt x="3165" y="11461"/>
                    <a:pt x="3165" y="11609"/>
                  </a:cubicBezTo>
                  <a:lnTo>
                    <a:pt x="3165" y="14578"/>
                  </a:lnTo>
                  <a:lnTo>
                    <a:pt x="2320" y="14578"/>
                  </a:lnTo>
                  <a:lnTo>
                    <a:pt x="2320" y="10259"/>
                  </a:lnTo>
                  <a:lnTo>
                    <a:pt x="9497" y="10259"/>
                  </a:lnTo>
                  <a:lnTo>
                    <a:pt x="9497" y="14578"/>
                  </a:lnTo>
                  <a:lnTo>
                    <a:pt x="7385" y="14578"/>
                  </a:lnTo>
                  <a:lnTo>
                    <a:pt x="7385" y="11609"/>
                  </a:lnTo>
                  <a:cubicBezTo>
                    <a:pt x="7385" y="11461"/>
                    <a:pt x="7291" y="11338"/>
                    <a:pt x="7175" y="11338"/>
                  </a:cubicBezTo>
                  <a:lnTo>
                    <a:pt x="3375" y="11338"/>
                  </a:lnTo>
                  <a:moveTo>
                    <a:pt x="3608" y="8460"/>
                  </a:moveTo>
                  <a:lnTo>
                    <a:pt x="5677" y="8460"/>
                  </a:lnTo>
                  <a:cubicBezTo>
                    <a:pt x="5583" y="9097"/>
                    <a:pt x="5171" y="9719"/>
                    <a:pt x="4640" y="9719"/>
                  </a:cubicBezTo>
                  <a:cubicBezTo>
                    <a:pt x="4112" y="9719"/>
                    <a:pt x="3700" y="9097"/>
                    <a:pt x="3608" y="8460"/>
                  </a:cubicBezTo>
                  <a:moveTo>
                    <a:pt x="6118" y="15119"/>
                  </a:moveTo>
                  <a:lnTo>
                    <a:pt x="9497" y="15119"/>
                  </a:lnTo>
                  <a:lnTo>
                    <a:pt x="9497" y="19438"/>
                  </a:lnTo>
                  <a:lnTo>
                    <a:pt x="6118" y="19438"/>
                  </a:lnTo>
                  <a:lnTo>
                    <a:pt x="6118" y="15119"/>
                  </a:lnTo>
                  <a:moveTo>
                    <a:pt x="9497" y="541"/>
                  </a:moveTo>
                  <a:lnTo>
                    <a:pt x="9497" y="4859"/>
                  </a:lnTo>
                  <a:lnTo>
                    <a:pt x="7410" y="4859"/>
                  </a:lnTo>
                  <a:lnTo>
                    <a:pt x="6887" y="2272"/>
                  </a:lnTo>
                  <a:cubicBezTo>
                    <a:pt x="6856" y="2128"/>
                    <a:pt x="6742" y="2042"/>
                    <a:pt x="6630" y="2076"/>
                  </a:cubicBezTo>
                  <a:cubicBezTo>
                    <a:pt x="6516" y="2115"/>
                    <a:pt x="6448" y="2261"/>
                    <a:pt x="6477" y="2408"/>
                  </a:cubicBezTo>
                  <a:lnTo>
                    <a:pt x="6971" y="4859"/>
                  </a:lnTo>
                  <a:lnTo>
                    <a:pt x="6189" y="4859"/>
                  </a:lnTo>
                  <a:lnTo>
                    <a:pt x="6189" y="1891"/>
                  </a:lnTo>
                  <a:cubicBezTo>
                    <a:pt x="6189" y="1742"/>
                    <a:pt x="6095" y="1619"/>
                    <a:pt x="5979" y="1619"/>
                  </a:cubicBezTo>
                  <a:cubicBezTo>
                    <a:pt x="5863" y="1619"/>
                    <a:pt x="5769" y="1742"/>
                    <a:pt x="5769" y="1891"/>
                  </a:cubicBezTo>
                  <a:lnTo>
                    <a:pt x="5769" y="4859"/>
                  </a:lnTo>
                  <a:lnTo>
                    <a:pt x="5416" y="4859"/>
                  </a:lnTo>
                  <a:lnTo>
                    <a:pt x="5416" y="1891"/>
                  </a:lnTo>
                  <a:cubicBezTo>
                    <a:pt x="5416" y="1742"/>
                    <a:pt x="5320" y="1619"/>
                    <a:pt x="5204" y="1619"/>
                  </a:cubicBezTo>
                  <a:cubicBezTo>
                    <a:pt x="5087" y="1619"/>
                    <a:pt x="4993" y="1742"/>
                    <a:pt x="4993" y="1891"/>
                  </a:cubicBezTo>
                  <a:lnTo>
                    <a:pt x="4993" y="4859"/>
                  </a:lnTo>
                  <a:lnTo>
                    <a:pt x="4642" y="4859"/>
                  </a:lnTo>
                  <a:lnTo>
                    <a:pt x="4642" y="2431"/>
                  </a:lnTo>
                  <a:cubicBezTo>
                    <a:pt x="4642" y="2282"/>
                    <a:pt x="4549" y="2159"/>
                    <a:pt x="4432" y="2159"/>
                  </a:cubicBezTo>
                  <a:cubicBezTo>
                    <a:pt x="4314" y="2159"/>
                    <a:pt x="4220" y="2282"/>
                    <a:pt x="4220" y="2431"/>
                  </a:cubicBezTo>
                  <a:lnTo>
                    <a:pt x="4220" y="4859"/>
                  </a:lnTo>
                  <a:lnTo>
                    <a:pt x="3869" y="4859"/>
                  </a:lnTo>
                  <a:lnTo>
                    <a:pt x="3869" y="2431"/>
                  </a:lnTo>
                  <a:cubicBezTo>
                    <a:pt x="3869" y="2282"/>
                    <a:pt x="3773" y="2159"/>
                    <a:pt x="3657" y="2159"/>
                  </a:cubicBezTo>
                  <a:cubicBezTo>
                    <a:pt x="3540" y="2159"/>
                    <a:pt x="3447" y="2282"/>
                    <a:pt x="3447" y="2431"/>
                  </a:cubicBezTo>
                  <a:lnTo>
                    <a:pt x="3447" y="4859"/>
                  </a:lnTo>
                  <a:lnTo>
                    <a:pt x="3094" y="4859"/>
                  </a:lnTo>
                  <a:lnTo>
                    <a:pt x="3094" y="1891"/>
                  </a:lnTo>
                  <a:cubicBezTo>
                    <a:pt x="3094" y="1742"/>
                    <a:pt x="3000" y="1619"/>
                    <a:pt x="2883" y="1619"/>
                  </a:cubicBezTo>
                  <a:cubicBezTo>
                    <a:pt x="2767" y="1619"/>
                    <a:pt x="2673" y="1742"/>
                    <a:pt x="2673" y="1891"/>
                  </a:cubicBezTo>
                  <a:lnTo>
                    <a:pt x="2673" y="4859"/>
                  </a:lnTo>
                  <a:lnTo>
                    <a:pt x="2320" y="4859"/>
                  </a:lnTo>
                  <a:lnTo>
                    <a:pt x="2320" y="541"/>
                  </a:lnTo>
                  <a:lnTo>
                    <a:pt x="9497" y="541"/>
                  </a:lnTo>
                  <a:moveTo>
                    <a:pt x="2320" y="19978"/>
                  </a:moveTo>
                  <a:lnTo>
                    <a:pt x="9497" y="19978"/>
                  </a:lnTo>
                  <a:lnTo>
                    <a:pt x="9497" y="21059"/>
                  </a:lnTo>
                  <a:lnTo>
                    <a:pt x="2320" y="21059"/>
                  </a:lnTo>
                  <a:lnTo>
                    <a:pt x="2320" y="19978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914400">
                <a:spcBef>
                  <a:spcPts val="0"/>
                </a:spcBef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9" name="Shape"/>
            <p:cNvSpPr/>
            <p:nvPr/>
          </p:nvSpPr>
          <p:spPr>
            <a:xfrm>
              <a:off x="12125763" y="3265986"/>
              <a:ext cx="128188" cy="1269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595" fill="norm" stroke="1" extrusionOk="0">
                  <a:moveTo>
                    <a:pt x="10852" y="20595"/>
                  </a:moveTo>
                  <a:cubicBezTo>
                    <a:pt x="13670" y="20595"/>
                    <a:pt x="16487" y="19590"/>
                    <a:pt x="18470" y="17581"/>
                  </a:cubicBezTo>
                  <a:cubicBezTo>
                    <a:pt x="20557" y="15672"/>
                    <a:pt x="21600" y="13060"/>
                    <a:pt x="21600" y="10247"/>
                  </a:cubicBezTo>
                  <a:cubicBezTo>
                    <a:pt x="21600" y="7535"/>
                    <a:pt x="20557" y="4822"/>
                    <a:pt x="18470" y="3014"/>
                  </a:cubicBezTo>
                  <a:cubicBezTo>
                    <a:pt x="14504" y="-1005"/>
                    <a:pt x="7304" y="-1005"/>
                    <a:pt x="3130" y="3014"/>
                  </a:cubicBezTo>
                  <a:cubicBezTo>
                    <a:pt x="1252" y="4822"/>
                    <a:pt x="0" y="7535"/>
                    <a:pt x="0" y="10247"/>
                  </a:cubicBezTo>
                  <a:cubicBezTo>
                    <a:pt x="0" y="13060"/>
                    <a:pt x="1252" y="15773"/>
                    <a:pt x="3235" y="17581"/>
                  </a:cubicBezTo>
                  <a:cubicBezTo>
                    <a:pt x="5217" y="19590"/>
                    <a:pt x="8035" y="20595"/>
                    <a:pt x="10852" y="20595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914400">
                <a:spcBef>
                  <a:spcPts val="0"/>
                </a:spcBef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0" name="Shape"/>
            <p:cNvSpPr/>
            <p:nvPr/>
          </p:nvSpPr>
          <p:spPr>
            <a:xfrm>
              <a:off x="12702295" y="3265986"/>
              <a:ext cx="128189" cy="1269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595" fill="norm" stroke="1" extrusionOk="0">
                  <a:moveTo>
                    <a:pt x="10852" y="20595"/>
                  </a:moveTo>
                  <a:cubicBezTo>
                    <a:pt x="13670" y="20595"/>
                    <a:pt x="16487" y="19590"/>
                    <a:pt x="18470" y="17581"/>
                  </a:cubicBezTo>
                  <a:cubicBezTo>
                    <a:pt x="20452" y="15672"/>
                    <a:pt x="21600" y="13060"/>
                    <a:pt x="21600" y="10247"/>
                  </a:cubicBezTo>
                  <a:cubicBezTo>
                    <a:pt x="21600" y="7535"/>
                    <a:pt x="20452" y="4822"/>
                    <a:pt x="18470" y="3014"/>
                  </a:cubicBezTo>
                  <a:cubicBezTo>
                    <a:pt x="14400" y="-1005"/>
                    <a:pt x="7304" y="-1005"/>
                    <a:pt x="3130" y="3014"/>
                  </a:cubicBezTo>
                  <a:cubicBezTo>
                    <a:pt x="1148" y="4822"/>
                    <a:pt x="0" y="7535"/>
                    <a:pt x="0" y="10247"/>
                  </a:cubicBezTo>
                  <a:cubicBezTo>
                    <a:pt x="0" y="13060"/>
                    <a:pt x="1148" y="15773"/>
                    <a:pt x="3130" y="17581"/>
                  </a:cubicBezTo>
                  <a:cubicBezTo>
                    <a:pt x="5217" y="19590"/>
                    <a:pt x="8035" y="20595"/>
                    <a:pt x="10852" y="20595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914400">
                <a:spcBef>
                  <a:spcPts val="0"/>
                </a:spcBef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1" name="Shape"/>
            <p:cNvSpPr/>
            <p:nvPr/>
          </p:nvSpPr>
          <p:spPr>
            <a:xfrm>
              <a:off x="9820871" y="3842364"/>
              <a:ext cx="128189" cy="1271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20" fill="norm" stroke="1" extrusionOk="0">
                  <a:moveTo>
                    <a:pt x="18470" y="2938"/>
                  </a:moveTo>
                  <a:cubicBezTo>
                    <a:pt x="14400" y="-980"/>
                    <a:pt x="7200" y="-980"/>
                    <a:pt x="3130" y="2938"/>
                  </a:cubicBezTo>
                  <a:cubicBezTo>
                    <a:pt x="1148" y="4847"/>
                    <a:pt x="0" y="7560"/>
                    <a:pt x="0" y="10272"/>
                  </a:cubicBezTo>
                  <a:cubicBezTo>
                    <a:pt x="0" y="12985"/>
                    <a:pt x="1148" y="15697"/>
                    <a:pt x="3130" y="17606"/>
                  </a:cubicBezTo>
                  <a:cubicBezTo>
                    <a:pt x="5217" y="19515"/>
                    <a:pt x="7930" y="20620"/>
                    <a:pt x="10748" y="20620"/>
                  </a:cubicBezTo>
                  <a:cubicBezTo>
                    <a:pt x="13565" y="20620"/>
                    <a:pt x="16383" y="19515"/>
                    <a:pt x="18470" y="17606"/>
                  </a:cubicBezTo>
                  <a:cubicBezTo>
                    <a:pt x="20348" y="15697"/>
                    <a:pt x="21600" y="12985"/>
                    <a:pt x="21600" y="10272"/>
                  </a:cubicBezTo>
                  <a:cubicBezTo>
                    <a:pt x="21600" y="7560"/>
                    <a:pt x="20348" y="4847"/>
                    <a:pt x="18470" y="2938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914400">
                <a:spcBef>
                  <a:spcPts val="0"/>
                </a:spcBef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2" name="Shape"/>
            <p:cNvSpPr/>
            <p:nvPr/>
          </p:nvSpPr>
          <p:spPr>
            <a:xfrm>
              <a:off x="9052367" y="3842364"/>
              <a:ext cx="127569" cy="1271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20" fill="norm" stroke="1" extrusionOk="0">
                  <a:moveTo>
                    <a:pt x="18454" y="2938"/>
                  </a:moveTo>
                  <a:cubicBezTo>
                    <a:pt x="14470" y="-980"/>
                    <a:pt x="7235" y="-980"/>
                    <a:pt x="3250" y="2938"/>
                  </a:cubicBezTo>
                  <a:cubicBezTo>
                    <a:pt x="1153" y="4847"/>
                    <a:pt x="0" y="7560"/>
                    <a:pt x="0" y="10272"/>
                  </a:cubicBezTo>
                  <a:cubicBezTo>
                    <a:pt x="0" y="12985"/>
                    <a:pt x="1153" y="15697"/>
                    <a:pt x="3250" y="17606"/>
                  </a:cubicBezTo>
                  <a:cubicBezTo>
                    <a:pt x="5138" y="19515"/>
                    <a:pt x="7969" y="20620"/>
                    <a:pt x="10800" y="20620"/>
                  </a:cubicBezTo>
                  <a:cubicBezTo>
                    <a:pt x="13736" y="20620"/>
                    <a:pt x="16462" y="19515"/>
                    <a:pt x="18454" y="17606"/>
                  </a:cubicBezTo>
                  <a:cubicBezTo>
                    <a:pt x="20551" y="15697"/>
                    <a:pt x="21600" y="12985"/>
                    <a:pt x="21600" y="10272"/>
                  </a:cubicBezTo>
                  <a:cubicBezTo>
                    <a:pt x="21600" y="7560"/>
                    <a:pt x="20551" y="4847"/>
                    <a:pt x="18454" y="2938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914400">
                <a:spcBef>
                  <a:spcPts val="0"/>
                </a:spcBef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3" name="Shape"/>
            <p:cNvSpPr/>
            <p:nvPr/>
          </p:nvSpPr>
          <p:spPr>
            <a:xfrm>
              <a:off x="8860397" y="2881424"/>
              <a:ext cx="512131" cy="5115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787" y="0"/>
                  </a:moveTo>
                  <a:cubicBezTo>
                    <a:pt x="4832" y="0"/>
                    <a:pt x="0" y="4838"/>
                    <a:pt x="0" y="10826"/>
                  </a:cubicBezTo>
                  <a:cubicBezTo>
                    <a:pt x="0" y="16788"/>
                    <a:pt x="4832" y="21600"/>
                    <a:pt x="10787" y="21600"/>
                  </a:cubicBezTo>
                  <a:cubicBezTo>
                    <a:pt x="16742" y="21600"/>
                    <a:pt x="21600" y="16788"/>
                    <a:pt x="21600" y="10826"/>
                  </a:cubicBezTo>
                  <a:cubicBezTo>
                    <a:pt x="21600" y="4838"/>
                    <a:pt x="16742" y="0"/>
                    <a:pt x="10787" y="0"/>
                  </a:cubicBezTo>
                  <a:moveTo>
                    <a:pt x="10787" y="16213"/>
                  </a:moveTo>
                  <a:cubicBezTo>
                    <a:pt x="7809" y="16213"/>
                    <a:pt x="5407" y="13807"/>
                    <a:pt x="5407" y="10826"/>
                  </a:cubicBezTo>
                  <a:cubicBezTo>
                    <a:pt x="5407" y="7845"/>
                    <a:pt x="7809" y="5413"/>
                    <a:pt x="10787" y="5413"/>
                  </a:cubicBezTo>
                  <a:cubicBezTo>
                    <a:pt x="13764" y="5413"/>
                    <a:pt x="16193" y="7845"/>
                    <a:pt x="16193" y="10826"/>
                  </a:cubicBezTo>
                  <a:cubicBezTo>
                    <a:pt x="16193" y="13807"/>
                    <a:pt x="13764" y="16213"/>
                    <a:pt x="10787" y="16213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914400">
                <a:spcBef>
                  <a:spcPts val="0"/>
                </a:spcBef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4" name="Shape"/>
            <p:cNvSpPr/>
            <p:nvPr/>
          </p:nvSpPr>
          <p:spPr>
            <a:xfrm>
              <a:off x="9436310" y="2881424"/>
              <a:ext cx="320160" cy="1281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7297" y="0"/>
                  </a:moveTo>
                  <a:lnTo>
                    <a:pt x="4345" y="0"/>
                  </a:lnTo>
                  <a:cubicBezTo>
                    <a:pt x="1964" y="0"/>
                    <a:pt x="0" y="4800"/>
                    <a:pt x="0" y="10748"/>
                  </a:cubicBezTo>
                  <a:cubicBezTo>
                    <a:pt x="0" y="16696"/>
                    <a:pt x="1964" y="21600"/>
                    <a:pt x="4345" y="21600"/>
                  </a:cubicBezTo>
                  <a:lnTo>
                    <a:pt x="17297" y="21600"/>
                  </a:lnTo>
                  <a:cubicBezTo>
                    <a:pt x="19678" y="21600"/>
                    <a:pt x="21600" y="16696"/>
                    <a:pt x="21600" y="10748"/>
                  </a:cubicBezTo>
                  <a:cubicBezTo>
                    <a:pt x="21600" y="4800"/>
                    <a:pt x="19678" y="0"/>
                    <a:pt x="17297" y="0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914400">
                <a:spcBef>
                  <a:spcPts val="0"/>
                </a:spcBef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5" name="Shape"/>
            <p:cNvSpPr/>
            <p:nvPr/>
          </p:nvSpPr>
          <p:spPr>
            <a:xfrm>
              <a:off x="9436310" y="3073396"/>
              <a:ext cx="320160" cy="1281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7297" y="0"/>
                  </a:moveTo>
                  <a:lnTo>
                    <a:pt x="4345" y="0"/>
                  </a:lnTo>
                  <a:cubicBezTo>
                    <a:pt x="1964" y="0"/>
                    <a:pt x="0" y="4904"/>
                    <a:pt x="0" y="10852"/>
                  </a:cubicBezTo>
                  <a:cubicBezTo>
                    <a:pt x="0" y="16800"/>
                    <a:pt x="1964" y="21600"/>
                    <a:pt x="4345" y="21600"/>
                  </a:cubicBezTo>
                  <a:lnTo>
                    <a:pt x="17297" y="21600"/>
                  </a:lnTo>
                  <a:cubicBezTo>
                    <a:pt x="19678" y="21600"/>
                    <a:pt x="21600" y="16800"/>
                    <a:pt x="21600" y="10852"/>
                  </a:cubicBezTo>
                  <a:cubicBezTo>
                    <a:pt x="21600" y="4904"/>
                    <a:pt x="19678" y="0"/>
                    <a:pt x="17297" y="0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914400">
                <a:spcBef>
                  <a:spcPts val="0"/>
                </a:spcBef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6" name="Shape"/>
            <p:cNvSpPr/>
            <p:nvPr/>
          </p:nvSpPr>
          <p:spPr>
            <a:xfrm>
              <a:off x="9436310" y="3265367"/>
              <a:ext cx="320160" cy="127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7297" y="0"/>
                  </a:moveTo>
                  <a:lnTo>
                    <a:pt x="4345" y="0"/>
                  </a:lnTo>
                  <a:cubicBezTo>
                    <a:pt x="1964" y="0"/>
                    <a:pt x="0" y="4823"/>
                    <a:pt x="0" y="10800"/>
                  </a:cubicBezTo>
                  <a:cubicBezTo>
                    <a:pt x="0" y="16882"/>
                    <a:pt x="1964" y="21600"/>
                    <a:pt x="4345" y="21600"/>
                  </a:cubicBezTo>
                  <a:lnTo>
                    <a:pt x="17297" y="21600"/>
                  </a:lnTo>
                  <a:cubicBezTo>
                    <a:pt x="19678" y="21600"/>
                    <a:pt x="21600" y="16777"/>
                    <a:pt x="21600" y="10800"/>
                  </a:cubicBezTo>
                  <a:cubicBezTo>
                    <a:pt x="21600" y="4823"/>
                    <a:pt x="19678" y="0"/>
                    <a:pt x="17297" y="0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914400">
                <a:spcBef>
                  <a:spcPts val="0"/>
                </a:spcBef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7" name="Shape"/>
            <p:cNvSpPr/>
            <p:nvPr/>
          </p:nvSpPr>
          <p:spPr>
            <a:xfrm>
              <a:off x="0" y="576532"/>
              <a:ext cx="7812606" cy="45460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424" y="20991"/>
                  </a:moveTo>
                  <a:lnTo>
                    <a:pt x="18945" y="20991"/>
                  </a:lnTo>
                  <a:lnTo>
                    <a:pt x="18945" y="4258"/>
                  </a:lnTo>
                  <a:lnTo>
                    <a:pt x="20362" y="4258"/>
                  </a:lnTo>
                  <a:cubicBezTo>
                    <a:pt x="20460" y="4258"/>
                    <a:pt x="20538" y="4122"/>
                    <a:pt x="20538" y="3955"/>
                  </a:cubicBezTo>
                  <a:cubicBezTo>
                    <a:pt x="20538" y="3913"/>
                    <a:pt x="20535" y="3878"/>
                    <a:pt x="20528" y="3846"/>
                  </a:cubicBezTo>
                  <a:lnTo>
                    <a:pt x="20003" y="230"/>
                  </a:lnTo>
                  <a:cubicBezTo>
                    <a:pt x="19982" y="91"/>
                    <a:pt x="19910" y="0"/>
                    <a:pt x="19830" y="0"/>
                  </a:cubicBezTo>
                  <a:lnTo>
                    <a:pt x="17705" y="0"/>
                  </a:lnTo>
                  <a:cubicBezTo>
                    <a:pt x="17623" y="0"/>
                    <a:pt x="17553" y="91"/>
                    <a:pt x="17532" y="230"/>
                  </a:cubicBezTo>
                  <a:lnTo>
                    <a:pt x="17001" y="3878"/>
                  </a:lnTo>
                  <a:cubicBezTo>
                    <a:pt x="16989" y="3969"/>
                    <a:pt x="17000" y="4066"/>
                    <a:pt x="17034" y="4140"/>
                  </a:cubicBezTo>
                  <a:cubicBezTo>
                    <a:pt x="17068" y="4213"/>
                    <a:pt x="17119" y="4258"/>
                    <a:pt x="17174" y="4258"/>
                  </a:cubicBezTo>
                  <a:lnTo>
                    <a:pt x="18592" y="4258"/>
                  </a:lnTo>
                  <a:lnTo>
                    <a:pt x="18592" y="20991"/>
                  </a:lnTo>
                  <a:lnTo>
                    <a:pt x="16820" y="20991"/>
                  </a:lnTo>
                  <a:lnTo>
                    <a:pt x="16820" y="19773"/>
                  </a:lnTo>
                  <a:lnTo>
                    <a:pt x="17174" y="19773"/>
                  </a:lnTo>
                  <a:cubicBezTo>
                    <a:pt x="17272" y="19773"/>
                    <a:pt x="17351" y="19634"/>
                    <a:pt x="17351" y="19467"/>
                  </a:cubicBezTo>
                  <a:lnTo>
                    <a:pt x="17351" y="13991"/>
                  </a:lnTo>
                  <a:cubicBezTo>
                    <a:pt x="17351" y="13823"/>
                    <a:pt x="17272" y="13688"/>
                    <a:pt x="17174" y="13688"/>
                  </a:cubicBezTo>
                  <a:lnTo>
                    <a:pt x="16289" y="13688"/>
                  </a:lnTo>
                  <a:lnTo>
                    <a:pt x="16289" y="12167"/>
                  </a:lnTo>
                  <a:cubicBezTo>
                    <a:pt x="16289" y="11496"/>
                    <a:pt x="15971" y="10949"/>
                    <a:pt x="15580" y="10949"/>
                  </a:cubicBezTo>
                  <a:lnTo>
                    <a:pt x="12394" y="10949"/>
                  </a:lnTo>
                  <a:cubicBezTo>
                    <a:pt x="12182" y="10949"/>
                    <a:pt x="11992" y="11110"/>
                    <a:pt x="11862" y="11363"/>
                  </a:cubicBezTo>
                  <a:cubicBezTo>
                    <a:pt x="11733" y="11110"/>
                    <a:pt x="11543" y="10949"/>
                    <a:pt x="11331" y="10949"/>
                  </a:cubicBezTo>
                  <a:lnTo>
                    <a:pt x="8145" y="10949"/>
                  </a:lnTo>
                  <a:cubicBezTo>
                    <a:pt x="7754" y="10949"/>
                    <a:pt x="7436" y="11496"/>
                    <a:pt x="7436" y="12167"/>
                  </a:cubicBezTo>
                  <a:lnTo>
                    <a:pt x="7436" y="13688"/>
                  </a:lnTo>
                  <a:lnTo>
                    <a:pt x="6551" y="13688"/>
                  </a:lnTo>
                  <a:cubicBezTo>
                    <a:pt x="6453" y="13688"/>
                    <a:pt x="6372" y="13823"/>
                    <a:pt x="6372" y="13991"/>
                  </a:cubicBezTo>
                  <a:lnTo>
                    <a:pt x="6372" y="19467"/>
                  </a:lnTo>
                  <a:cubicBezTo>
                    <a:pt x="6372" y="19634"/>
                    <a:pt x="6453" y="19773"/>
                    <a:pt x="6551" y="19773"/>
                  </a:cubicBezTo>
                  <a:lnTo>
                    <a:pt x="6905" y="19773"/>
                  </a:lnTo>
                  <a:lnTo>
                    <a:pt x="6905" y="20991"/>
                  </a:lnTo>
                  <a:lnTo>
                    <a:pt x="5030" y="20991"/>
                  </a:lnTo>
                  <a:lnTo>
                    <a:pt x="3541" y="18431"/>
                  </a:lnTo>
                  <a:lnTo>
                    <a:pt x="3541" y="16121"/>
                  </a:lnTo>
                  <a:lnTo>
                    <a:pt x="4958" y="16121"/>
                  </a:lnTo>
                  <a:cubicBezTo>
                    <a:pt x="5056" y="16121"/>
                    <a:pt x="5135" y="15986"/>
                    <a:pt x="5135" y="15818"/>
                  </a:cubicBezTo>
                  <a:cubicBezTo>
                    <a:pt x="5135" y="15651"/>
                    <a:pt x="5056" y="15515"/>
                    <a:pt x="4958" y="15515"/>
                  </a:cubicBezTo>
                  <a:lnTo>
                    <a:pt x="4340" y="15515"/>
                  </a:lnTo>
                  <a:lnTo>
                    <a:pt x="4597" y="13135"/>
                  </a:lnTo>
                  <a:cubicBezTo>
                    <a:pt x="4606" y="13047"/>
                    <a:pt x="4592" y="12955"/>
                    <a:pt x="4558" y="12885"/>
                  </a:cubicBezTo>
                  <a:cubicBezTo>
                    <a:pt x="4523" y="12814"/>
                    <a:pt x="4475" y="12776"/>
                    <a:pt x="4422" y="12776"/>
                  </a:cubicBezTo>
                  <a:lnTo>
                    <a:pt x="3852" y="12776"/>
                  </a:lnTo>
                  <a:lnTo>
                    <a:pt x="4042" y="9816"/>
                  </a:lnTo>
                  <a:cubicBezTo>
                    <a:pt x="4094" y="9833"/>
                    <a:pt x="4147" y="9845"/>
                    <a:pt x="4198" y="9845"/>
                  </a:cubicBezTo>
                  <a:cubicBezTo>
                    <a:pt x="4438" y="9845"/>
                    <a:pt x="4659" y="9625"/>
                    <a:pt x="4779" y="9271"/>
                  </a:cubicBezTo>
                  <a:cubicBezTo>
                    <a:pt x="5181" y="8074"/>
                    <a:pt x="4994" y="6835"/>
                    <a:pt x="4986" y="6782"/>
                  </a:cubicBezTo>
                  <a:cubicBezTo>
                    <a:pt x="4960" y="6620"/>
                    <a:pt x="4862" y="6523"/>
                    <a:pt x="4770" y="6564"/>
                  </a:cubicBezTo>
                  <a:cubicBezTo>
                    <a:pt x="4739" y="6579"/>
                    <a:pt x="4020" y="6923"/>
                    <a:pt x="3619" y="8121"/>
                  </a:cubicBezTo>
                  <a:cubicBezTo>
                    <a:pt x="3469" y="8568"/>
                    <a:pt x="3513" y="9118"/>
                    <a:pt x="3708" y="9480"/>
                  </a:cubicBezTo>
                  <a:lnTo>
                    <a:pt x="3496" y="12776"/>
                  </a:lnTo>
                  <a:lnTo>
                    <a:pt x="3227" y="12776"/>
                  </a:lnTo>
                  <a:lnTo>
                    <a:pt x="3012" y="8598"/>
                  </a:lnTo>
                  <a:cubicBezTo>
                    <a:pt x="3169" y="8398"/>
                    <a:pt x="3282" y="8118"/>
                    <a:pt x="3335" y="7788"/>
                  </a:cubicBezTo>
                  <a:cubicBezTo>
                    <a:pt x="3393" y="7409"/>
                    <a:pt x="3364" y="7009"/>
                    <a:pt x="3248" y="6664"/>
                  </a:cubicBezTo>
                  <a:cubicBezTo>
                    <a:pt x="2705" y="5052"/>
                    <a:pt x="1736" y="4590"/>
                    <a:pt x="1695" y="4572"/>
                  </a:cubicBezTo>
                  <a:cubicBezTo>
                    <a:pt x="1650" y="4549"/>
                    <a:pt x="1603" y="4561"/>
                    <a:pt x="1561" y="4602"/>
                  </a:cubicBezTo>
                  <a:cubicBezTo>
                    <a:pt x="1520" y="4643"/>
                    <a:pt x="1491" y="4708"/>
                    <a:pt x="1479" y="4787"/>
                  </a:cubicBezTo>
                  <a:cubicBezTo>
                    <a:pt x="1469" y="4858"/>
                    <a:pt x="1216" y="6529"/>
                    <a:pt x="1758" y="8145"/>
                  </a:cubicBezTo>
                  <a:cubicBezTo>
                    <a:pt x="1912" y="8601"/>
                    <a:pt x="2198" y="8883"/>
                    <a:pt x="2505" y="8883"/>
                  </a:cubicBezTo>
                  <a:cubicBezTo>
                    <a:pt x="2560" y="8883"/>
                    <a:pt x="2614" y="8874"/>
                    <a:pt x="2671" y="8857"/>
                  </a:cubicBezTo>
                  <a:lnTo>
                    <a:pt x="2871" y="12776"/>
                  </a:lnTo>
                  <a:lnTo>
                    <a:pt x="2298" y="12776"/>
                  </a:lnTo>
                  <a:cubicBezTo>
                    <a:pt x="2245" y="12776"/>
                    <a:pt x="2195" y="12814"/>
                    <a:pt x="2162" y="12885"/>
                  </a:cubicBezTo>
                  <a:cubicBezTo>
                    <a:pt x="2126" y="12955"/>
                    <a:pt x="2113" y="13047"/>
                    <a:pt x="2123" y="13135"/>
                  </a:cubicBezTo>
                  <a:lnTo>
                    <a:pt x="2380" y="15515"/>
                  </a:lnTo>
                  <a:lnTo>
                    <a:pt x="1770" y="15512"/>
                  </a:lnTo>
                  <a:cubicBezTo>
                    <a:pt x="1673" y="15512"/>
                    <a:pt x="1594" y="15648"/>
                    <a:pt x="1594" y="15815"/>
                  </a:cubicBezTo>
                  <a:cubicBezTo>
                    <a:pt x="1594" y="15983"/>
                    <a:pt x="1673" y="16121"/>
                    <a:pt x="1770" y="16121"/>
                  </a:cubicBezTo>
                  <a:lnTo>
                    <a:pt x="3186" y="16121"/>
                  </a:lnTo>
                  <a:lnTo>
                    <a:pt x="3186" y="18428"/>
                  </a:lnTo>
                  <a:lnTo>
                    <a:pt x="1697" y="20991"/>
                  </a:lnTo>
                  <a:lnTo>
                    <a:pt x="176" y="20991"/>
                  </a:lnTo>
                  <a:cubicBezTo>
                    <a:pt x="79" y="20991"/>
                    <a:pt x="0" y="21126"/>
                    <a:pt x="0" y="21294"/>
                  </a:cubicBezTo>
                  <a:cubicBezTo>
                    <a:pt x="0" y="21462"/>
                    <a:pt x="79" y="21600"/>
                    <a:pt x="176" y="21600"/>
                  </a:cubicBezTo>
                  <a:lnTo>
                    <a:pt x="21424" y="21600"/>
                  </a:lnTo>
                  <a:cubicBezTo>
                    <a:pt x="21521" y="21600"/>
                    <a:pt x="21600" y="21462"/>
                    <a:pt x="21600" y="21294"/>
                  </a:cubicBezTo>
                  <a:cubicBezTo>
                    <a:pt x="21600" y="21126"/>
                    <a:pt x="21521" y="20991"/>
                    <a:pt x="21424" y="20991"/>
                  </a:cubicBezTo>
                  <a:moveTo>
                    <a:pt x="17844" y="606"/>
                  </a:moveTo>
                  <a:lnTo>
                    <a:pt x="19691" y="606"/>
                  </a:lnTo>
                  <a:lnTo>
                    <a:pt x="20133" y="3649"/>
                  </a:lnTo>
                  <a:lnTo>
                    <a:pt x="17402" y="3649"/>
                  </a:lnTo>
                  <a:lnTo>
                    <a:pt x="17844" y="606"/>
                  </a:lnTo>
                  <a:moveTo>
                    <a:pt x="3924" y="8424"/>
                  </a:moveTo>
                  <a:cubicBezTo>
                    <a:pt x="4138" y="7788"/>
                    <a:pt x="4469" y="7444"/>
                    <a:pt x="4672" y="7279"/>
                  </a:cubicBezTo>
                  <a:cubicBezTo>
                    <a:pt x="4695" y="7671"/>
                    <a:pt x="4684" y="8333"/>
                    <a:pt x="4472" y="8965"/>
                  </a:cubicBezTo>
                  <a:cubicBezTo>
                    <a:pt x="4416" y="9133"/>
                    <a:pt x="4311" y="9239"/>
                    <a:pt x="4198" y="9239"/>
                  </a:cubicBezTo>
                  <a:cubicBezTo>
                    <a:pt x="4143" y="9239"/>
                    <a:pt x="4089" y="9213"/>
                    <a:pt x="4041" y="9166"/>
                  </a:cubicBezTo>
                  <a:cubicBezTo>
                    <a:pt x="3890" y="9015"/>
                    <a:pt x="3839" y="8683"/>
                    <a:pt x="3924" y="8424"/>
                  </a:cubicBezTo>
                  <a:moveTo>
                    <a:pt x="2065" y="7841"/>
                  </a:moveTo>
                  <a:cubicBezTo>
                    <a:pt x="1731" y="6841"/>
                    <a:pt x="1748" y="5791"/>
                    <a:pt x="1787" y="5273"/>
                  </a:cubicBezTo>
                  <a:cubicBezTo>
                    <a:pt x="2068" y="5479"/>
                    <a:pt x="2606" y="5973"/>
                    <a:pt x="2941" y="6970"/>
                  </a:cubicBezTo>
                  <a:cubicBezTo>
                    <a:pt x="3010" y="7171"/>
                    <a:pt x="3027" y="7406"/>
                    <a:pt x="2993" y="7633"/>
                  </a:cubicBezTo>
                  <a:cubicBezTo>
                    <a:pt x="2959" y="7853"/>
                    <a:pt x="2875" y="8044"/>
                    <a:pt x="2756" y="8159"/>
                  </a:cubicBezTo>
                  <a:cubicBezTo>
                    <a:pt x="2679" y="8236"/>
                    <a:pt x="2592" y="8277"/>
                    <a:pt x="2505" y="8277"/>
                  </a:cubicBezTo>
                  <a:cubicBezTo>
                    <a:pt x="2325" y="8274"/>
                    <a:pt x="2156" y="8109"/>
                    <a:pt x="2065" y="7841"/>
                  </a:cubicBezTo>
                  <a:moveTo>
                    <a:pt x="2510" y="13382"/>
                  </a:moveTo>
                  <a:lnTo>
                    <a:pt x="4208" y="13382"/>
                  </a:lnTo>
                  <a:lnTo>
                    <a:pt x="3981" y="15515"/>
                  </a:lnTo>
                  <a:lnTo>
                    <a:pt x="2741" y="15515"/>
                  </a:lnTo>
                  <a:lnTo>
                    <a:pt x="2510" y="13382"/>
                  </a:lnTo>
                  <a:moveTo>
                    <a:pt x="11685" y="17336"/>
                  </a:moveTo>
                  <a:lnTo>
                    <a:pt x="7790" y="17336"/>
                  </a:lnTo>
                  <a:lnTo>
                    <a:pt x="7790" y="16121"/>
                  </a:lnTo>
                  <a:lnTo>
                    <a:pt x="11685" y="16121"/>
                  </a:lnTo>
                  <a:lnTo>
                    <a:pt x="11685" y="17336"/>
                  </a:lnTo>
                  <a:moveTo>
                    <a:pt x="12040" y="16121"/>
                  </a:moveTo>
                  <a:lnTo>
                    <a:pt x="15935" y="16121"/>
                  </a:lnTo>
                  <a:lnTo>
                    <a:pt x="15935" y="17336"/>
                  </a:lnTo>
                  <a:lnTo>
                    <a:pt x="12040" y="17336"/>
                  </a:lnTo>
                  <a:lnTo>
                    <a:pt x="12040" y="16121"/>
                  </a:lnTo>
                  <a:moveTo>
                    <a:pt x="15580" y="11558"/>
                  </a:moveTo>
                  <a:cubicBezTo>
                    <a:pt x="15777" y="11558"/>
                    <a:pt x="15935" y="11831"/>
                    <a:pt x="15935" y="12167"/>
                  </a:cubicBezTo>
                  <a:lnTo>
                    <a:pt x="15935" y="15515"/>
                  </a:lnTo>
                  <a:lnTo>
                    <a:pt x="12040" y="15515"/>
                  </a:lnTo>
                  <a:lnTo>
                    <a:pt x="12040" y="12167"/>
                  </a:lnTo>
                  <a:cubicBezTo>
                    <a:pt x="12040" y="11831"/>
                    <a:pt x="12199" y="11558"/>
                    <a:pt x="12394" y="11558"/>
                  </a:cubicBezTo>
                  <a:lnTo>
                    <a:pt x="15580" y="11558"/>
                  </a:lnTo>
                  <a:moveTo>
                    <a:pt x="7790" y="12167"/>
                  </a:moveTo>
                  <a:cubicBezTo>
                    <a:pt x="7790" y="11831"/>
                    <a:pt x="7949" y="11558"/>
                    <a:pt x="8145" y="11558"/>
                  </a:cubicBezTo>
                  <a:lnTo>
                    <a:pt x="11331" y="11558"/>
                  </a:lnTo>
                  <a:cubicBezTo>
                    <a:pt x="11526" y="11558"/>
                    <a:pt x="11685" y="11831"/>
                    <a:pt x="11685" y="12167"/>
                  </a:cubicBezTo>
                  <a:lnTo>
                    <a:pt x="11685" y="15515"/>
                  </a:lnTo>
                  <a:lnTo>
                    <a:pt x="7790" y="15515"/>
                  </a:lnTo>
                  <a:lnTo>
                    <a:pt x="7790" y="12167"/>
                  </a:lnTo>
                  <a:moveTo>
                    <a:pt x="6727" y="14297"/>
                  </a:moveTo>
                  <a:lnTo>
                    <a:pt x="7436" y="14297"/>
                  </a:lnTo>
                  <a:lnTo>
                    <a:pt x="7436" y="17643"/>
                  </a:lnTo>
                  <a:cubicBezTo>
                    <a:pt x="7436" y="17810"/>
                    <a:pt x="7516" y="17946"/>
                    <a:pt x="7614" y="17946"/>
                  </a:cubicBezTo>
                  <a:lnTo>
                    <a:pt x="16111" y="17946"/>
                  </a:lnTo>
                  <a:cubicBezTo>
                    <a:pt x="16209" y="17946"/>
                    <a:pt x="16289" y="17810"/>
                    <a:pt x="16289" y="17643"/>
                  </a:cubicBezTo>
                  <a:lnTo>
                    <a:pt x="16289" y="14297"/>
                  </a:lnTo>
                  <a:lnTo>
                    <a:pt x="16998" y="14297"/>
                  </a:lnTo>
                  <a:lnTo>
                    <a:pt x="16998" y="19164"/>
                  </a:lnTo>
                  <a:lnTo>
                    <a:pt x="6727" y="19164"/>
                  </a:lnTo>
                  <a:lnTo>
                    <a:pt x="6727" y="14297"/>
                  </a:lnTo>
                  <a:moveTo>
                    <a:pt x="7259" y="19773"/>
                  </a:moveTo>
                  <a:lnTo>
                    <a:pt x="16465" y="19773"/>
                  </a:lnTo>
                  <a:lnTo>
                    <a:pt x="16465" y="20991"/>
                  </a:lnTo>
                  <a:lnTo>
                    <a:pt x="7259" y="20991"/>
                  </a:lnTo>
                  <a:lnTo>
                    <a:pt x="7259" y="19773"/>
                  </a:lnTo>
                  <a:moveTo>
                    <a:pt x="4530" y="20991"/>
                  </a:moveTo>
                  <a:lnTo>
                    <a:pt x="3541" y="20991"/>
                  </a:lnTo>
                  <a:lnTo>
                    <a:pt x="3541" y="19290"/>
                  </a:lnTo>
                  <a:lnTo>
                    <a:pt x="4530" y="20991"/>
                  </a:lnTo>
                  <a:moveTo>
                    <a:pt x="3186" y="19290"/>
                  </a:moveTo>
                  <a:lnTo>
                    <a:pt x="3186" y="20991"/>
                  </a:lnTo>
                  <a:lnTo>
                    <a:pt x="2198" y="20991"/>
                  </a:lnTo>
                  <a:lnTo>
                    <a:pt x="3186" y="1929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914400">
                <a:spcBef>
                  <a:spcPts val="0"/>
                </a:spcBef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8" name="Shape"/>
            <p:cNvSpPr/>
            <p:nvPr/>
          </p:nvSpPr>
          <p:spPr>
            <a:xfrm>
              <a:off x="3074015" y="191971"/>
              <a:ext cx="2433080" cy="18571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566" y="21600"/>
                  </a:moveTo>
                  <a:lnTo>
                    <a:pt x="21034" y="21600"/>
                  </a:lnTo>
                  <a:cubicBezTo>
                    <a:pt x="21347" y="21600"/>
                    <a:pt x="21600" y="21261"/>
                    <a:pt x="21600" y="20851"/>
                  </a:cubicBezTo>
                  <a:lnTo>
                    <a:pt x="21600" y="742"/>
                  </a:lnTo>
                  <a:cubicBezTo>
                    <a:pt x="21600" y="331"/>
                    <a:pt x="21347" y="0"/>
                    <a:pt x="21034" y="0"/>
                  </a:cubicBezTo>
                  <a:lnTo>
                    <a:pt x="566" y="0"/>
                  </a:lnTo>
                  <a:cubicBezTo>
                    <a:pt x="253" y="0"/>
                    <a:pt x="0" y="331"/>
                    <a:pt x="0" y="742"/>
                  </a:cubicBezTo>
                  <a:lnTo>
                    <a:pt x="0" y="20851"/>
                  </a:lnTo>
                  <a:cubicBezTo>
                    <a:pt x="0" y="21261"/>
                    <a:pt x="253" y="21600"/>
                    <a:pt x="566" y="21600"/>
                  </a:cubicBezTo>
                  <a:moveTo>
                    <a:pt x="1138" y="14462"/>
                  </a:moveTo>
                  <a:lnTo>
                    <a:pt x="3980" y="10732"/>
                  </a:lnTo>
                  <a:lnTo>
                    <a:pt x="11133" y="20109"/>
                  </a:lnTo>
                  <a:lnTo>
                    <a:pt x="1138" y="20109"/>
                  </a:lnTo>
                  <a:lnTo>
                    <a:pt x="1138" y="14462"/>
                  </a:lnTo>
                  <a:moveTo>
                    <a:pt x="20462" y="1491"/>
                  </a:moveTo>
                  <a:lnTo>
                    <a:pt x="20462" y="20109"/>
                  </a:lnTo>
                  <a:lnTo>
                    <a:pt x="12743" y="20109"/>
                  </a:lnTo>
                  <a:lnTo>
                    <a:pt x="4376" y="9154"/>
                  </a:lnTo>
                  <a:cubicBezTo>
                    <a:pt x="4156" y="8866"/>
                    <a:pt x="3793" y="8866"/>
                    <a:pt x="3579" y="9154"/>
                  </a:cubicBezTo>
                  <a:lnTo>
                    <a:pt x="1138" y="12352"/>
                  </a:lnTo>
                  <a:lnTo>
                    <a:pt x="1138" y="1491"/>
                  </a:lnTo>
                  <a:lnTo>
                    <a:pt x="20462" y="1491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914400">
                <a:spcBef>
                  <a:spcPts val="0"/>
                </a:spcBef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9" name="Shape"/>
            <p:cNvSpPr/>
            <p:nvPr/>
          </p:nvSpPr>
          <p:spPr>
            <a:xfrm>
              <a:off x="4226461" y="576532"/>
              <a:ext cx="896691" cy="8960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800" y="21600"/>
                  </a:moveTo>
                  <a:cubicBezTo>
                    <a:pt x="16752" y="21600"/>
                    <a:pt x="21600" y="16749"/>
                    <a:pt x="21600" y="10793"/>
                  </a:cubicBezTo>
                  <a:cubicBezTo>
                    <a:pt x="21600" y="4836"/>
                    <a:pt x="16752" y="0"/>
                    <a:pt x="10800" y="0"/>
                  </a:cubicBezTo>
                  <a:cubicBezTo>
                    <a:pt x="4848" y="0"/>
                    <a:pt x="0" y="4836"/>
                    <a:pt x="0" y="10793"/>
                  </a:cubicBezTo>
                  <a:cubicBezTo>
                    <a:pt x="0" y="16749"/>
                    <a:pt x="4848" y="21600"/>
                    <a:pt x="10800" y="21600"/>
                  </a:cubicBezTo>
                  <a:moveTo>
                    <a:pt x="10800" y="3075"/>
                  </a:moveTo>
                  <a:cubicBezTo>
                    <a:pt x="15051" y="3075"/>
                    <a:pt x="18512" y="6538"/>
                    <a:pt x="18512" y="10793"/>
                  </a:cubicBezTo>
                  <a:cubicBezTo>
                    <a:pt x="18512" y="15047"/>
                    <a:pt x="15051" y="18510"/>
                    <a:pt x="10800" y="18510"/>
                  </a:cubicBezTo>
                  <a:cubicBezTo>
                    <a:pt x="6549" y="18510"/>
                    <a:pt x="3088" y="15047"/>
                    <a:pt x="3088" y="10793"/>
                  </a:cubicBezTo>
                  <a:cubicBezTo>
                    <a:pt x="3088" y="6538"/>
                    <a:pt x="6549" y="3075"/>
                    <a:pt x="10800" y="3075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914400">
                <a:spcBef>
                  <a:spcPts val="0"/>
                </a:spcBef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sp>
        <p:nvSpPr>
          <p:cNvPr id="297" name="Connection Line"/>
          <p:cNvSpPr/>
          <p:nvPr/>
        </p:nvSpPr>
        <p:spPr>
          <a:xfrm>
            <a:off x="6194648" y="6314930"/>
            <a:ext cx="3796040" cy="26525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21600"/>
                </a:moveTo>
                <a:lnTo>
                  <a:pt x="0" y="0"/>
                </a:lnTo>
              </a:path>
            </a:pathLst>
          </a:custGeom>
          <a:ln w="88900">
            <a:solidFill>
              <a:srgbClr val="F2CD4B"/>
            </a:solidFill>
            <a:miter lim="400000"/>
          </a:ln>
        </p:spPr>
        <p:txBody>
          <a:bodyPr/>
          <a:lstStyle/>
          <a:p>
            <a:pPr/>
          </a:p>
        </p:txBody>
      </p:sp>
      <p:sp>
        <p:nvSpPr>
          <p:cNvPr id="298" name="Connection Line"/>
          <p:cNvSpPr/>
          <p:nvPr/>
        </p:nvSpPr>
        <p:spPr>
          <a:xfrm>
            <a:off x="6422310" y="5646570"/>
            <a:ext cx="3607795" cy="1706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21600"/>
                </a:moveTo>
                <a:lnTo>
                  <a:pt x="0" y="0"/>
                </a:lnTo>
              </a:path>
            </a:pathLst>
          </a:custGeom>
          <a:ln w="88900">
            <a:solidFill>
              <a:srgbClr val="F2CD4B"/>
            </a:solidFill>
            <a:miter lim="400000"/>
          </a:ln>
        </p:spPr>
        <p:txBody>
          <a:bodyPr/>
          <a:lstStyle/>
          <a:p>
            <a:pPr/>
          </a:p>
        </p:txBody>
      </p:sp>
      <p:sp>
        <p:nvSpPr>
          <p:cNvPr id="299" name="Connection Line"/>
          <p:cNvSpPr/>
          <p:nvPr/>
        </p:nvSpPr>
        <p:spPr>
          <a:xfrm>
            <a:off x="5454743" y="6821680"/>
            <a:ext cx="627996" cy="25641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21600"/>
                </a:moveTo>
                <a:lnTo>
                  <a:pt x="0" y="0"/>
                </a:lnTo>
              </a:path>
            </a:pathLst>
          </a:custGeom>
          <a:ln w="88900">
            <a:solidFill>
              <a:srgbClr val="F2CD4B"/>
            </a:solidFill>
            <a:miter lim="400000"/>
          </a:ln>
        </p:spPr>
        <p:txBody>
          <a:bodyPr/>
          <a:lstStyle/>
          <a:p>
            <a:pPr/>
          </a:p>
        </p:txBody>
      </p:sp>
      <p:sp>
        <p:nvSpPr>
          <p:cNvPr id="300" name="Connection Line"/>
          <p:cNvSpPr/>
          <p:nvPr/>
        </p:nvSpPr>
        <p:spPr>
          <a:xfrm>
            <a:off x="9990687" y="5586643"/>
            <a:ext cx="7928288" cy="33808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lnTo>
                  <a:pt x="21600" y="0"/>
                </a:lnTo>
              </a:path>
            </a:pathLst>
          </a:custGeom>
          <a:ln w="88900">
            <a:solidFill>
              <a:srgbClr val="F2CD4B"/>
            </a:solidFill>
            <a:miter lim="400000"/>
          </a:ln>
        </p:spPr>
        <p:txBody>
          <a:bodyPr/>
          <a:lstStyle/>
          <a:p>
            <a:pPr/>
          </a:p>
        </p:txBody>
      </p:sp>
      <p:sp>
        <p:nvSpPr>
          <p:cNvPr id="301" name="Connection Line"/>
          <p:cNvSpPr/>
          <p:nvPr/>
        </p:nvSpPr>
        <p:spPr>
          <a:xfrm>
            <a:off x="10030104" y="5817176"/>
            <a:ext cx="8157687" cy="31780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ln w="88900">
            <a:solidFill>
              <a:srgbClr val="F2CD4B"/>
            </a:solidFill>
            <a:miter lim="400000"/>
          </a:ln>
        </p:spPr>
        <p:txBody>
          <a:bodyPr/>
          <a:lstStyle/>
          <a:p>
            <a:pPr/>
          </a:p>
        </p:txBody>
      </p:sp>
      <p:sp>
        <p:nvSpPr>
          <p:cNvPr id="302" name="Connection Line"/>
          <p:cNvSpPr/>
          <p:nvPr/>
        </p:nvSpPr>
        <p:spPr>
          <a:xfrm>
            <a:off x="6082738" y="9385825"/>
            <a:ext cx="4209291" cy="17172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ln w="88900">
            <a:solidFill>
              <a:srgbClr val="F2CD4B"/>
            </a:solidFill>
            <a:miter lim="400000"/>
          </a:ln>
        </p:spPr>
        <p:txBody>
          <a:bodyPr/>
          <a:lstStyle/>
          <a:p>
            <a:pPr/>
          </a:p>
        </p:txBody>
      </p:sp>
      <p:sp>
        <p:nvSpPr>
          <p:cNvPr id="303" name="Connection Line"/>
          <p:cNvSpPr/>
          <p:nvPr/>
        </p:nvSpPr>
        <p:spPr>
          <a:xfrm>
            <a:off x="10282767" y="9132696"/>
            <a:ext cx="6852181" cy="19740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0"/>
                </a:moveTo>
                <a:lnTo>
                  <a:pt x="0" y="21600"/>
                </a:lnTo>
              </a:path>
            </a:pathLst>
          </a:custGeom>
          <a:ln w="88900">
            <a:solidFill>
              <a:srgbClr val="F2CD4B"/>
            </a:solidFill>
            <a:miter lim="400000"/>
          </a:ln>
        </p:spPr>
        <p:txBody>
          <a:bodyPr/>
          <a:lstStyle/>
          <a:p>
            <a:pPr/>
          </a:p>
        </p:txBody>
      </p:sp>
      <p:sp>
        <p:nvSpPr>
          <p:cNvPr id="304" name="Connection Line"/>
          <p:cNvSpPr/>
          <p:nvPr/>
        </p:nvSpPr>
        <p:spPr>
          <a:xfrm>
            <a:off x="6336379" y="6050512"/>
            <a:ext cx="12301270" cy="48201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21600"/>
                </a:moveTo>
                <a:lnTo>
                  <a:pt x="0" y="0"/>
                </a:lnTo>
              </a:path>
            </a:pathLst>
          </a:custGeom>
          <a:ln w="88900">
            <a:solidFill>
              <a:srgbClr val="F2CD4B"/>
            </a:solidFill>
            <a:miter lim="400000"/>
          </a:ln>
        </p:spPr>
        <p:txBody>
          <a:bodyPr/>
          <a:lstStyle/>
          <a:p>
            <a:pPr/>
          </a:p>
        </p:txBody>
      </p:sp>
      <p:sp>
        <p:nvSpPr>
          <p:cNvPr id="305" name="Connection Line"/>
          <p:cNvSpPr/>
          <p:nvPr/>
        </p:nvSpPr>
        <p:spPr>
          <a:xfrm>
            <a:off x="5864545" y="6640025"/>
            <a:ext cx="3035245" cy="44891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21600"/>
                </a:moveTo>
                <a:lnTo>
                  <a:pt x="0" y="0"/>
                </a:lnTo>
              </a:path>
            </a:pathLst>
          </a:custGeom>
          <a:ln w="88900">
            <a:solidFill>
              <a:srgbClr val="F2CD4B"/>
            </a:solidFill>
            <a:miter lim="400000"/>
          </a:ln>
        </p:spPr>
        <p:txBody>
          <a:bodyPr/>
          <a:lstStyle/>
          <a:p>
            <a:pPr/>
          </a:p>
        </p:txBody>
      </p:sp>
      <p:sp>
        <p:nvSpPr>
          <p:cNvPr id="290" name="An eye (or a camera) observes a subset of all the light rays in a scene."/>
          <p:cNvSpPr txBox="1"/>
          <p:nvPr/>
        </p:nvSpPr>
        <p:spPr>
          <a:xfrm>
            <a:off x="4511798" y="11876616"/>
            <a:ext cx="15360403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spcBef>
                <a:spcPts val="0"/>
              </a:spcBef>
              <a:defRPr b="1" sz="36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An eye (or a camera) observes a subset of all the light rays in a scene.</a:t>
            </a:r>
          </a:p>
        </p:txBody>
      </p:sp>
      <p:sp>
        <p:nvSpPr>
          <p:cNvPr id="306" name="Connection Line"/>
          <p:cNvSpPr/>
          <p:nvPr/>
        </p:nvSpPr>
        <p:spPr>
          <a:xfrm>
            <a:off x="5152232" y="5586511"/>
            <a:ext cx="4838456" cy="33810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21600"/>
                </a:moveTo>
                <a:lnTo>
                  <a:pt x="0" y="0"/>
                </a:lnTo>
              </a:path>
            </a:pathLst>
          </a:custGeom>
          <a:ln w="88900">
            <a:solidFill>
              <a:srgbClr val="F2CD4B"/>
            </a:solidFill>
            <a:miter lim="400000"/>
          </a:ln>
        </p:spPr>
        <p:txBody>
          <a:bodyPr/>
          <a:lstStyle/>
          <a:p>
            <a:pPr/>
          </a:p>
        </p:txBody>
      </p:sp>
      <p:sp>
        <p:nvSpPr>
          <p:cNvPr id="307" name="Connection Line"/>
          <p:cNvSpPr/>
          <p:nvPr/>
        </p:nvSpPr>
        <p:spPr>
          <a:xfrm>
            <a:off x="9990687" y="6001179"/>
            <a:ext cx="9225077" cy="29663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lnTo>
                  <a:pt x="21600" y="0"/>
                </a:lnTo>
              </a:path>
            </a:pathLst>
          </a:custGeom>
          <a:ln w="88900">
            <a:solidFill>
              <a:srgbClr val="F2CD4B"/>
            </a:solidFill>
            <a:miter lim="400000"/>
          </a:ln>
        </p:spPr>
        <p:txBody>
          <a:bodyPr/>
          <a:lstStyle/>
          <a:p>
            <a:pPr/>
          </a:p>
        </p:txBody>
      </p:sp>
      <p:sp>
        <p:nvSpPr>
          <p:cNvPr id="308" name="Connection Line"/>
          <p:cNvSpPr/>
          <p:nvPr/>
        </p:nvSpPr>
        <p:spPr>
          <a:xfrm>
            <a:off x="5152232" y="5586511"/>
            <a:ext cx="3747559" cy="55426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21600"/>
                </a:moveTo>
                <a:lnTo>
                  <a:pt x="0" y="0"/>
                </a:lnTo>
              </a:path>
            </a:pathLst>
          </a:custGeom>
          <a:ln w="88900">
            <a:solidFill>
              <a:srgbClr val="F2CD4B"/>
            </a:solidFill>
            <a:miter lim="400000"/>
          </a:ln>
        </p:spPr>
        <p:txBody>
          <a:bodyPr/>
          <a:lstStyle/>
          <a:p>
            <a:pPr/>
          </a:p>
        </p:txBody>
      </p:sp>
      <p:sp>
        <p:nvSpPr>
          <p:cNvPr id="309" name="Connection Line"/>
          <p:cNvSpPr/>
          <p:nvPr/>
        </p:nvSpPr>
        <p:spPr>
          <a:xfrm>
            <a:off x="8841912" y="6029423"/>
            <a:ext cx="10450978" cy="50959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lnTo>
                  <a:pt x="21600" y="0"/>
                </a:lnTo>
              </a:path>
            </a:pathLst>
          </a:custGeom>
          <a:ln w="88900">
            <a:solidFill>
              <a:srgbClr val="F2CD4B"/>
            </a:solidFill>
            <a:miter lim="400000"/>
          </a:ln>
        </p:spPr>
        <p:txBody>
          <a:bodyPr/>
          <a:lstStyle/>
          <a:p>
            <a:pPr/>
          </a:p>
        </p:txBody>
      </p:sp>
      <p:sp>
        <p:nvSpPr>
          <p:cNvPr id="295" name="Slide Number"/>
          <p:cNvSpPr txBox="1"/>
          <p:nvPr>
            <p:ph type="sldNum" sz="quarter" idx="4294967295"/>
          </p:nvPr>
        </p:nvSpPr>
        <p:spPr>
          <a:xfrm>
            <a:off x="12041022" y="13081000"/>
            <a:ext cx="289256" cy="46105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96" name="Circle"/>
          <p:cNvSpPr/>
          <p:nvPr/>
        </p:nvSpPr>
        <p:spPr>
          <a:xfrm>
            <a:off x="3880744" y="4315023"/>
            <a:ext cx="2542977" cy="2542977"/>
          </a:xfrm>
          <a:prstGeom prst="ellipse">
            <a:avLst/>
          </a:prstGeom>
          <a:gradFill>
            <a:gsLst>
              <a:gs pos="0">
                <a:srgbClr val="FFDD33"/>
              </a:gs>
              <a:gs pos="100000">
                <a:srgbClr val="F2B600"/>
              </a:gs>
            </a:gsLst>
            <a:lin ang="3000000"/>
          </a:gradFill>
          <a:ln w="12700">
            <a:miter lim="400000"/>
          </a:ln>
        </p:spPr>
        <p:txBody>
          <a:bodyPr lIns="0" tIns="0" rIns="0" bIns="0"/>
          <a:lstStyle/>
          <a:p>
            <a:pPr defTabSz="457200">
              <a:spcBef>
                <a:spcPts val="0"/>
              </a:spcBef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Why don’t we get an image if we hold up a piece of paper?"/>
          <p:cNvSpPr txBox="1"/>
          <p:nvPr>
            <p:ph type="title"/>
          </p:nvPr>
        </p:nvSpPr>
        <p:spPr>
          <a:xfrm>
            <a:off x="1905000" y="1460500"/>
            <a:ext cx="20574000" cy="2286000"/>
          </a:xfrm>
          <a:prstGeom prst="rect">
            <a:avLst/>
          </a:prstGeom>
        </p:spPr>
        <p:txBody>
          <a:bodyPr/>
          <a:lstStyle>
            <a:lvl1pPr algn="l" defTabSz="528319">
              <a:defRPr b="1" sz="7168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Why don’t we get an image if we hold up a piece of paper?</a:t>
            </a:r>
          </a:p>
        </p:txBody>
      </p:sp>
      <p:grpSp>
        <p:nvGrpSpPr>
          <p:cNvPr id="324" name="Group"/>
          <p:cNvGrpSpPr/>
          <p:nvPr/>
        </p:nvGrpSpPr>
        <p:grpSpPr>
          <a:xfrm>
            <a:off x="5152232" y="6113165"/>
            <a:ext cx="14079536" cy="5122534"/>
            <a:chOff x="0" y="0"/>
            <a:chExt cx="14079534" cy="5122533"/>
          </a:xfrm>
        </p:grpSpPr>
        <p:sp>
          <p:nvSpPr>
            <p:cNvPr id="312" name="Shape"/>
            <p:cNvSpPr/>
            <p:nvPr/>
          </p:nvSpPr>
          <p:spPr>
            <a:xfrm>
              <a:off x="7524648" y="0"/>
              <a:ext cx="6554887" cy="51225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390" y="21059"/>
                  </a:moveTo>
                  <a:lnTo>
                    <a:pt x="19417" y="21059"/>
                  </a:lnTo>
                  <a:lnTo>
                    <a:pt x="19417" y="19978"/>
                  </a:lnTo>
                  <a:lnTo>
                    <a:pt x="19837" y="19978"/>
                  </a:lnTo>
                  <a:cubicBezTo>
                    <a:pt x="19955" y="19978"/>
                    <a:pt x="20047" y="19858"/>
                    <a:pt x="20047" y="19709"/>
                  </a:cubicBezTo>
                  <a:lnTo>
                    <a:pt x="20047" y="14041"/>
                  </a:lnTo>
                  <a:cubicBezTo>
                    <a:pt x="20047" y="13892"/>
                    <a:pt x="19955" y="13769"/>
                    <a:pt x="19839" y="13769"/>
                  </a:cubicBezTo>
                  <a:lnTo>
                    <a:pt x="18782" y="13769"/>
                  </a:lnTo>
                  <a:lnTo>
                    <a:pt x="18782" y="12419"/>
                  </a:lnTo>
                  <a:cubicBezTo>
                    <a:pt x="18782" y="11824"/>
                    <a:pt x="18402" y="11338"/>
                    <a:pt x="17937" y="11338"/>
                  </a:cubicBezTo>
                  <a:lnTo>
                    <a:pt x="13505" y="11338"/>
                  </a:lnTo>
                  <a:cubicBezTo>
                    <a:pt x="13040" y="11338"/>
                    <a:pt x="12660" y="11824"/>
                    <a:pt x="12660" y="12419"/>
                  </a:cubicBezTo>
                  <a:lnTo>
                    <a:pt x="12660" y="13769"/>
                  </a:lnTo>
                  <a:lnTo>
                    <a:pt x="11605" y="13769"/>
                  </a:lnTo>
                  <a:cubicBezTo>
                    <a:pt x="11489" y="13769"/>
                    <a:pt x="11395" y="13892"/>
                    <a:pt x="11395" y="14041"/>
                  </a:cubicBezTo>
                  <a:lnTo>
                    <a:pt x="11395" y="19709"/>
                  </a:lnTo>
                  <a:cubicBezTo>
                    <a:pt x="11395" y="19858"/>
                    <a:pt x="11489" y="19978"/>
                    <a:pt x="11605" y="19978"/>
                  </a:cubicBezTo>
                  <a:lnTo>
                    <a:pt x="12027" y="19981"/>
                  </a:lnTo>
                  <a:lnTo>
                    <a:pt x="12027" y="21059"/>
                  </a:lnTo>
                  <a:lnTo>
                    <a:pt x="9917" y="21059"/>
                  </a:lnTo>
                  <a:lnTo>
                    <a:pt x="9917" y="272"/>
                  </a:lnTo>
                  <a:cubicBezTo>
                    <a:pt x="9917" y="120"/>
                    <a:pt x="9824" y="0"/>
                    <a:pt x="9707" y="0"/>
                  </a:cubicBezTo>
                  <a:lnTo>
                    <a:pt x="2110" y="0"/>
                  </a:lnTo>
                  <a:cubicBezTo>
                    <a:pt x="1994" y="0"/>
                    <a:pt x="1898" y="123"/>
                    <a:pt x="1898" y="272"/>
                  </a:cubicBezTo>
                  <a:lnTo>
                    <a:pt x="1898" y="21059"/>
                  </a:lnTo>
                  <a:lnTo>
                    <a:pt x="212" y="21059"/>
                  </a:lnTo>
                  <a:cubicBezTo>
                    <a:pt x="94" y="21059"/>
                    <a:pt x="0" y="21180"/>
                    <a:pt x="0" y="21328"/>
                  </a:cubicBezTo>
                  <a:cubicBezTo>
                    <a:pt x="0" y="21477"/>
                    <a:pt x="94" y="21600"/>
                    <a:pt x="212" y="21600"/>
                  </a:cubicBezTo>
                  <a:lnTo>
                    <a:pt x="21390" y="21600"/>
                  </a:lnTo>
                  <a:cubicBezTo>
                    <a:pt x="21506" y="21600"/>
                    <a:pt x="21600" y="21477"/>
                    <a:pt x="21600" y="21328"/>
                  </a:cubicBezTo>
                  <a:cubicBezTo>
                    <a:pt x="21600" y="21180"/>
                    <a:pt x="21506" y="21059"/>
                    <a:pt x="21390" y="21059"/>
                  </a:cubicBezTo>
                  <a:moveTo>
                    <a:pt x="13082" y="16738"/>
                  </a:moveTo>
                  <a:lnTo>
                    <a:pt x="18359" y="16738"/>
                  </a:lnTo>
                  <a:lnTo>
                    <a:pt x="18359" y="17819"/>
                  </a:lnTo>
                  <a:lnTo>
                    <a:pt x="13082" y="17819"/>
                  </a:lnTo>
                  <a:lnTo>
                    <a:pt x="13082" y="16738"/>
                  </a:lnTo>
                  <a:moveTo>
                    <a:pt x="13082" y="12419"/>
                  </a:moveTo>
                  <a:cubicBezTo>
                    <a:pt x="13082" y="12121"/>
                    <a:pt x="13272" y="11878"/>
                    <a:pt x="13505" y="11878"/>
                  </a:cubicBezTo>
                  <a:lnTo>
                    <a:pt x="17937" y="11878"/>
                  </a:lnTo>
                  <a:cubicBezTo>
                    <a:pt x="18170" y="11878"/>
                    <a:pt x="18359" y="12121"/>
                    <a:pt x="18359" y="12419"/>
                  </a:cubicBezTo>
                  <a:lnTo>
                    <a:pt x="18359" y="16200"/>
                  </a:lnTo>
                  <a:lnTo>
                    <a:pt x="13082" y="16200"/>
                  </a:lnTo>
                  <a:lnTo>
                    <a:pt x="13082" y="12419"/>
                  </a:lnTo>
                  <a:moveTo>
                    <a:pt x="11817" y="14307"/>
                  </a:moveTo>
                  <a:lnTo>
                    <a:pt x="12660" y="14307"/>
                  </a:lnTo>
                  <a:lnTo>
                    <a:pt x="12660" y="18091"/>
                  </a:lnTo>
                  <a:cubicBezTo>
                    <a:pt x="12660" y="18239"/>
                    <a:pt x="12756" y="18359"/>
                    <a:pt x="12872" y="18359"/>
                  </a:cubicBezTo>
                  <a:lnTo>
                    <a:pt x="18570" y="18359"/>
                  </a:lnTo>
                  <a:cubicBezTo>
                    <a:pt x="18686" y="18359"/>
                    <a:pt x="18782" y="18239"/>
                    <a:pt x="18782" y="18091"/>
                  </a:cubicBezTo>
                  <a:lnTo>
                    <a:pt x="18782" y="14307"/>
                  </a:lnTo>
                  <a:lnTo>
                    <a:pt x="19625" y="14307"/>
                  </a:lnTo>
                  <a:lnTo>
                    <a:pt x="19625" y="19438"/>
                  </a:lnTo>
                  <a:lnTo>
                    <a:pt x="11817" y="19438"/>
                  </a:lnTo>
                  <a:lnTo>
                    <a:pt x="11817" y="14307"/>
                  </a:lnTo>
                  <a:moveTo>
                    <a:pt x="12450" y="19978"/>
                  </a:moveTo>
                  <a:lnTo>
                    <a:pt x="18992" y="19978"/>
                  </a:lnTo>
                  <a:lnTo>
                    <a:pt x="18992" y="21059"/>
                  </a:lnTo>
                  <a:lnTo>
                    <a:pt x="12450" y="21059"/>
                  </a:lnTo>
                  <a:lnTo>
                    <a:pt x="12450" y="19978"/>
                  </a:lnTo>
                  <a:moveTo>
                    <a:pt x="2320" y="19438"/>
                  </a:moveTo>
                  <a:lnTo>
                    <a:pt x="2320" y="15119"/>
                  </a:lnTo>
                  <a:lnTo>
                    <a:pt x="5697" y="15119"/>
                  </a:lnTo>
                  <a:lnTo>
                    <a:pt x="5697" y="19438"/>
                  </a:lnTo>
                  <a:lnTo>
                    <a:pt x="2320" y="19438"/>
                  </a:lnTo>
                  <a:moveTo>
                    <a:pt x="7244" y="5400"/>
                  </a:moveTo>
                  <a:lnTo>
                    <a:pt x="9497" y="5400"/>
                  </a:lnTo>
                  <a:lnTo>
                    <a:pt x="9497" y="9719"/>
                  </a:lnTo>
                  <a:lnTo>
                    <a:pt x="9144" y="9719"/>
                  </a:lnTo>
                  <a:lnTo>
                    <a:pt x="9144" y="6750"/>
                  </a:lnTo>
                  <a:cubicBezTo>
                    <a:pt x="9144" y="6601"/>
                    <a:pt x="9048" y="6478"/>
                    <a:pt x="8932" y="6478"/>
                  </a:cubicBezTo>
                  <a:cubicBezTo>
                    <a:pt x="8815" y="6478"/>
                    <a:pt x="8722" y="6601"/>
                    <a:pt x="8722" y="6750"/>
                  </a:cubicBezTo>
                  <a:lnTo>
                    <a:pt x="8722" y="9719"/>
                  </a:lnTo>
                  <a:lnTo>
                    <a:pt x="8369" y="9719"/>
                  </a:lnTo>
                  <a:lnTo>
                    <a:pt x="8369" y="6750"/>
                  </a:lnTo>
                  <a:cubicBezTo>
                    <a:pt x="8369" y="6601"/>
                    <a:pt x="8277" y="6478"/>
                    <a:pt x="8160" y="6478"/>
                  </a:cubicBezTo>
                  <a:cubicBezTo>
                    <a:pt x="8042" y="6478"/>
                    <a:pt x="7948" y="6601"/>
                    <a:pt x="7948" y="6750"/>
                  </a:cubicBezTo>
                  <a:lnTo>
                    <a:pt x="7948" y="9719"/>
                  </a:lnTo>
                  <a:lnTo>
                    <a:pt x="7291" y="9719"/>
                  </a:lnTo>
                  <a:lnTo>
                    <a:pt x="7663" y="7343"/>
                  </a:lnTo>
                  <a:cubicBezTo>
                    <a:pt x="7687" y="7197"/>
                    <a:pt x="7612" y="7053"/>
                    <a:pt x="7497" y="7024"/>
                  </a:cubicBezTo>
                  <a:cubicBezTo>
                    <a:pt x="7383" y="6995"/>
                    <a:pt x="7273" y="7089"/>
                    <a:pt x="7248" y="7236"/>
                  </a:cubicBezTo>
                  <a:lnTo>
                    <a:pt x="6861" y="9719"/>
                  </a:lnTo>
                  <a:lnTo>
                    <a:pt x="5614" y="9719"/>
                  </a:lnTo>
                  <a:cubicBezTo>
                    <a:pt x="5922" y="9332"/>
                    <a:pt x="6118" y="8782"/>
                    <a:pt x="6118" y="8189"/>
                  </a:cubicBezTo>
                  <a:cubicBezTo>
                    <a:pt x="6118" y="8040"/>
                    <a:pt x="6024" y="7920"/>
                    <a:pt x="5908" y="7920"/>
                  </a:cubicBezTo>
                  <a:lnTo>
                    <a:pt x="3375" y="7920"/>
                  </a:lnTo>
                  <a:cubicBezTo>
                    <a:pt x="3259" y="7920"/>
                    <a:pt x="3165" y="8040"/>
                    <a:pt x="3165" y="8189"/>
                  </a:cubicBezTo>
                  <a:cubicBezTo>
                    <a:pt x="3165" y="8782"/>
                    <a:pt x="3365" y="9332"/>
                    <a:pt x="3671" y="9719"/>
                  </a:cubicBezTo>
                  <a:lnTo>
                    <a:pt x="2320" y="9719"/>
                  </a:lnTo>
                  <a:lnTo>
                    <a:pt x="2320" y="5400"/>
                  </a:lnTo>
                  <a:lnTo>
                    <a:pt x="7244" y="5400"/>
                  </a:lnTo>
                  <a:moveTo>
                    <a:pt x="3587" y="14578"/>
                  </a:moveTo>
                  <a:lnTo>
                    <a:pt x="3587" y="11878"/>
                  </a:lnTo>
                  <a:lnTo>
                    <a:pt x="6963" y="11878"/>
                  </a:lnTo>
                  <a:lnTo>
                    <a:pt x="6963" y="14578"/>
                  </a:lnTo>
                  <a:lnTo>
                    <a:pt x="3587" y="14578"/>
                  </a:lnTo>
                  <a:moveTo>
                    <a:pt x="3375" y="11338"/>
                  </a:moveTo>
                  <a:cubicBezTo>
                    <a:pt x="3259" y="11338"/>
                    <a:pt x="3165" y="11461"/>
                    <a:pt x="3165" y="11609"/>
                  </a:cubicBezTo>
                  <a:lnTo>
                    <a:pt x="3165" y="14578"/>
                  </a:lnTo>
                  <a:lnTo>
                    <a:pt x="2320" y="14578"/>
                  </a:lnTo>
                  <a:lnTo>
                    <a:pt x="2320" y="10259"/>
                  </a:lnTo>
                  <a:lnTo>
                    <a:pt x="9497" y="10259"/>
                  </a:lnTo>
                  <a:lnTo>
                    <a:pt x="9497" y="14578"/>
                  </a:lnTo>
                  <a:lnTo>
                    <a:pt x="7385" y="14578"/>
                  </a:lnTo>
                  <a:lnTo>
                    <a:pt x="7385" y="11609"/>
                  </a:lnTo>
                  <a:cubicBezTo>
                    <a:pt x="7385" y="11461"/>
                    <a:pt x="7291" y="11338"/>
                    <a:pt x="7175" y="11338"/>
                  </a:cubicBezTo>
                  <a:lnTo>
                    <a:pt x="3375" y="11338"/>
                  </a:lnTo>
                  <a:moveTo>
                    <a:pt x="3608" y="8460"/>
                  </a:moveTo>
                  <a:lnTo>
                    <a:pt x="5677" y="8460"/>
                  </a:lnTo>
                  <a:cubicBezTo>
                    <a:pt x="5583" y="9097"/>
                    <a:pt x="5171" y="9719"/>
                    <a:pt x="4640" y="9719"/>
                  </a:cubicBezTo>
                  <a:cubicBezTo>
                    <a:pt x="4112" y="9719"/>
                    <a:pt x="3700" y="9097"/>
                    <a:pt x="3608" y="8460"/>
                  </a:cubicBezTo>
                  <a:moveTo>
                    <a:pt x="6118" y="15119"/>
                  </a:moveTo>
                  <a:lnTo>
                    <a:pt x="9497" y="15119"/>
                  </a:lnTo>
                  <a:lnTo>
                    <a:pt x="9497" y="19438"/>
                  </a:lnTo>
                  <a:lnTo>
                    <a:pt x="6118" y="19438"/>
                  </a:lnTo>
                  <a:lnTo>
                    <a:pt x="6118" y="15119"/>
                  </a:lnTo>
                  <a:moveTo>
                    <a:pt x="9497" y="541"/>
                  </a:moveTo>
                  <a:lnTo>
                    <a:pt x="9497" y="4859"/>
                  </a:lnTo>
                  <a:lnTo>
                    <a:pt x="7410" y="4859"/>
                  </a:lnTo>
                  <a:lnTo>
                    <a:pt x="6887" y="2272"/>
                  </a:lnTo>
                  <a:cubicBezTo>
                    <a:pt x="6856" y="2128"/>
                    <a:pt x="6742" y="2042"/>
                    <a:pt x="6630" y="2076"/>
                  </a:cubicBezTo>
                  <a:cubicBezTo>
                    <a:pt x="6516" y="2115"/>
                    <a:pt x="6448" y="2261"/>
                    <a:pt x="6477" y="2408"/>
                  </a:cubicBezTo>
                  <a:lnTo>
                    <a:pt x="6971" y="4859"/>
                  </a:lnTo>
                  <a:lnTo>
                    <a:pt x="6189" y="4859"/>
                  </a:lnTo>
                  <a:lnTo>
                    <a:pt x="6189" y="1891"/>
                  </a:lnTo>
                  <a:cubicBezTo>
                    <a:pt x="6189" y="1742"/>
                    <a:pt x="6095" y="1619"/>
                    <a:pt x="5979" y="1619"/>
                  </a:cubicBezTo>
                  <a:cubicBezTo>
                    <a:pt x="5863" y="1619"/>
                    <a:pt x="5769" y="1742"/>
                    <a:pt x="5769" y="1891"/>
                  </a:cubicBezTo>
                  <a:lnTo>
                    <a:pt x="5769" y="4859"/>
                  </a:lnTo>
                  <a:lnTo>
                    <a:pt x="5416" y="4859"/>
                  </a:lnTo>
                  <a:lnTo>
                    <a:pt x="5416" y="1891"/>
                  </a:lnTo>
                  <a:cubicBezTo>
                    <a:pt x="5416" y="1742"/>
                    <a:pt x="5320" y="1619"/>
                    <a:pt x="5204" y="1619"/>
                  </a:cubicBezTo>
                  <a:cubicBezTo>
                    <a:pt x="5087" y="1619"/>
                    <a:pt x="4993" y="1742"/>
                    <a:pt x="4993" y="1891"/>
                  </a:cubicBezTo>
                  <a:lnTo>
                    <a:pt x="4993" y="4859"/>
                  </a:lnTo>
                  <a:lnTo>
                    <a:pt x="4642" y="4859"/>
                  </a:lnTo>
                  <a:lnTo>
                    <a:pt x="4642" y="2431"/>
                  </a:lnTo>
                  <a:cubicBezTo>
                    <a:pt x="4642" y="2282"/>
                    <a:pt x="4549" y="2159"/>
                    <a:pt x="4432" y="2159"/>
                  </a:cubicBezTo>
                  <a:cubicBezTo>
                    <a:pt x="4314" y="2159"/>
                    <a:pt x="4220" y="2282"/>
                    <a:pt x="4220" y="2431"/>
                  </a:cubicBezTo>
                  <a:lnTo>
                    <a:pt x="4220" y="4859"/>
                  </a:lnTo>
                  <a:lnTo>
                    <a:pt x="3869" y="4859"/>
                  </a:lnTo>
                  <a:lnTo>
                    <a:pt x="3869" y="2431"/>
                  </a:lnTo>
                  <a:cubicBezTo>
                    <a:pt x="3869" y="2282"/>
                    <a:pt x="3773" y="2159"/>
                    <a:pt x="3657" y="2159"/>
                  </a:cubicBezTo>
                  <a:cubicBezTo>
                    <a:pt x="3540" y="2159"/>
                    <a:pt x="3447" y="2282"/>
                    <a:pt x="3447" y="2431"/>
                  </a:cubicBezTo>
                  <a:lnTo>
                    <a:pt x="3447" y="4859"/>
                  </a:lnTo>
                  <a:lnTo>
                    <a:pt x="3094" y="4859"/>
                  </a:lnTo>
                  <a:lnTo>
                    <a:pt x="3094" y="1891"/>
                  </a:lnTo>
                  <a:cubicBezTo>
                    <a:pt x="3094" y="1742"/>
                    <a:pt x="3000" y="1619"/>
                    <a:pt x="2883" y="1619"/>
                  </a:cubicBezTo>
                  <a:cubicBezTo>
                    <a:pt x="2767" y="1619"/>
                    <a:pt x="2673" y="1742"/>
                    <a:pt x="2673" y="1891"/>
                  </a:cubicBezTo>
                  <a:lnTo>
                    <a:pt x="2673" y="4859"/>
                  </a:lnTo>
                  <a:lnTo>
                    <a:pt x="2320" y="4859"/>
                  </a:lnTo>
                  <a:lnTo>
                    <a:pt x="2320" y="541"/>
                  </a:lnTo>
                  <a:lnTo>
                    <a:pt x="9497" y="541"/>
                  </a:lnTo>
                  <a:moveTo>
                    <a:pt x="2320" y="19978"/>
                  </a:moveTo>
                  <a:lnTo>
                    <a:pt x="9497" y="19978"/>
                  </a:lnTo>
                  <a:lnTo>
                    <a:pt x="9497" y="21059"/>
                  </a:lnTo>
                  <a:lnTo>
                    <a:pt x="2320" y="21059"/>
                  </a:lnTo>
                  <a:lnTo>
                    <a:pt x="2320" y="19978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914400">
                <a:spcBef>
                  <a:spcPts val="0"/>
                </a:spcBef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3" name="Shape"/>
            <p:cNvSpPr/>
            <p:nvPr/>
          </p:nvSpPr>
          <p:spPr>
            <a:xfrm>
              <a:off x="12125763" y="3265986"/>
              <a:ext cx="128188" cy="1269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595" fill="norm" stroke="1" extrusionOk="0">
                  <a:moveTo>
                    <a:pt x="10852" y="20595"/>
                  </a:moveTo>
                  <a:cubicBezTo>
                    <a:pt x="13670" y="20595"/>
                    <a:pt x="16487" y="19590"/>
                    <a:pt x="18470" y="17581"/>
                  </a:cubicBezTo>
                  <a:cubicBezTo>
                    <a:pt x="20557" y="15672"/>
                    <a:pt x="21600" y="13060"/>
                    <a:pt x="21600" y="10247"/>
                  </a:cubicBezTo>
                  <a:cubicBezTo>
                    <a:pt x="21600" y="7535"/>
                    <a:pt x="20557" y="4822"/>
                    <a:pt x="18470" y="3014"/>
                  </a:cubicBezTo>
                  <a:cubicBezTo>
                    <a:pt x="14504" y="-1005"/>
                    <a:pt x="7304" y="-1005"/>
                    <a:pt x="3130" y="3014"/>
                  </a:cubicBezTo>
                  <a:cubicBezTo>
                    <a:pt x="1252" y="4822"/>
                    <a:pt x="0" y="7535"/>
                    <a:pt x="0" y="10247"/>
                  </a:cubicBezTo>
                  <a:cubicBezTo>
                    <a:pt x="0" y="13060"/>
                    <a:pt x="1252" y="15773"/>
                    <a:pt x="3235" y="17581"/>
                  </a:cubicBezTo>
                  <a:cubicBezTo>
                    <a:pt x="5217" y="19590"/>
                    <a:pt x="8035" y="20595"/>
                    <a:pt x="10852" y="20595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914400">
                <a:spcBef>
                  <a:spcPts val="0"/>
                </a:spcBef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4" name="Shape"/>
            <p:cNvSpPr/>
            <p:nvPr/>
          </p:nvSpPr>
          <p:spPr>
            <a:xfrm>
              <a:off x="12702295" y="3265986"/>
              <a:ext cx="128189" cy="1269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595" fill="norm" stroke="1" extrusionOk="0">
                  <a:moveTo>
                    <a:pt x="10852" y="20595"/>
                  </a:moveTo>
                  <a:cubicBezTo>
                    <a:pt x="13670" y="20595"/>
                    <a:pt x="16487" y="19590"/>
                    <a:pt x="18470" y="17581"/>
                  </a:cubicBezTo>
                  <a:cubicBezTo>
                    <a:pt x="20452" y="15672"/>
                    <a:pt x="21600" y="13060"/>
                    <a:pt x="21600" y="10247"/>
                  </a:cubicBezTo>
                  <a:cubicBezTo>
                    <a:pt x="21600" y="7535"/>
                    <a:pt x="20452" y="4822"/>
                    <a:pt x="18470" y="3014"/>
                  </a:cubicBezTo>
                  <a:cubicBezTo>
                    <a:pt x="14400" y="-1005"/>
                    <a:pt x="7304" y="-1005"/>
                    <a:pt x="3130" y="3014"/>
                  </a:cubicBezTo>
                  <a:cubicBezTo>
                    <a:pt x="1148" y="4822"/>
                    <a:pt x="0" y="7535"/>
                    <a:pt x="0" y="10247"/>
                  </a:cubicBezTo>
                  <a:cubicBezTo>
                    <a:pt x="0" y="13060"/>
                    <a:pt x="1148" y="15773"/>
                    <a:pt x="3130" y="17581"/>
                  </a:cubicBezTo>
                  <a:cubicBezTo>
                    <a:pt x="5217" y="19590"/>
                    <a:pt x="8035" y="20595"/>
                    <a:pt x="10852" y="20595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914400">
                <a:spcBef>
                  <a:spcPts val="0"/>
                </a:spcBef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5" name="Shape"/>
            <p:cNvSpPr/>
            <p:nvPr/>
          </p:nvSpPr>
          <p:spPr>
            <a:xfrm>
              <a:off x="9820871" y="3842364"/>
              <a:ext cx="128189" cy="1271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20" fill="norm" stroke="1" extrusionOk="0">
                  <a:moveTo>
                    <a:pt x="18470" y="2938"/>
                  </a:moveTo>
                  <a:cubicBezTo>
                    <a:pt x="14400" y="-980"/>
                    <a:pt x="7200" y="-980"/>
                    <a:pt x="3130" y="2938"/>
                  </a:cubicBezTo>
                  <a:cubicBezTo>
                    <a:pt x="1148" y="4847"/>
                    <a:pt x="0" y="7560"/>
                    <a:pt x="0" y="10272"/>
                  </a:cubicBezTo>
                  <a:cubicBezTo>
                    <a:pt x="0" y="12985"/>
                    <a:pt x="1148" y="15697"/>
                    <a:pt x="3130" y="17606"/>
                  </a:cubicBezTo>
                  <a:cubicBezTo>
                    <a:pt x="5217" y="19515"/>
                    <a:pt x="7930" y="20620"/>
                    <a:pt x="10748" y="20620"/>
                  </a:cubicBezTo>
                  <a:cubicBezTo>
                    <a:pt x="13565" y="20620"/>
                    <a:pt x="16383" y="19515"/>
                    <a:pt x="18470" y="17606"/>
                  </a:cubicBezTo>
                  <a:cubicBezTo>
                    <a:pt x="20348" y="15697"/>
                    <a:pt x="21600" y="12985"/>
                    <a:pt x="21600" y="10272"/>
                  </a:cubicBezTo>
                  <a:cubicBezTo>
                    <a:pt x="21600" y="7560"/>
                    <a:pt x="20348" y="4847"/>
                    <a:pt x="18470" y="2938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914400">
                <a:spcBef>
                  <a:spcPts val="0"/>
                </a:spcBef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6" name="Shape"/>
            <p:cNvSpPr/>
            <p:nvPr/>
          </p:nvSpPr>
          <p:spPr>
            <a:xfrm>
              <a:off x="9052367" y="3842364"/>
              <a:ext cx="127569" cy="1271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20" fill="norm" stroke="1" extrusionOk="0">
                  <a:moveTo>
                    <a:pt x="18454" y="2938"/>
                  </a:moveTo>
                  <a:cubicBezTo>
                    <a:pt x="14470" y="-980"/>
                    <a:pt x="7235" y="-980"/>
                    <a:pt x="3250" y="2938"/>
                  </a:cubicBezTo>
                  <a:cubicBezTo>
                    <a:pt x="1153" y="4847"/>
                    <a:pt x="0" y="7560"/>
                    <a:pt x="0" y="10272"/>
                  </a:cubicBezTo>
                  <a:cubicBezTo>
                    <a:pt x="0" y="12985"/>
                    <a:pt x="1153" y="15697"/>
                    <a:pt x="3250" y="17606"/>
                  </a:cubicBezTo>
                  <a:cubicBezTo>
                    <a:pt x="5138" y="19515"/>
                    <a:pt x="7969" y="20620"/>
                    <a:pt x="10800" y="20620"/>
                  </a:cubicBezTo>
                  <a:cubicBezTo>
                    <a:pt x="13736" y="20620"/>
                    <a:pt x="16462" y="19515"/>
                    <a:pt x="18454" y="17606"/>
                  </a:cubicBezTo>
                  <a:cubicBezTo>
                    <a:pt x="20551" y="15697"/>
                    <a:pt x="21600" y="12985"/>
                    <a:pt x="21600" y="10272"/>
                  </a:cubicBezTo>
                  <a:cubicBezTo>
                    <a:pt x="21600" y="7560"/>
                    <a:pt x="20551" y="4847"/>
                    <a:pt x="18454" y="2938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914400">
                <a:spcBef>
                  <a:spcPts val="0"/>
                </a:spcBef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7" name="Shape"/>
            <p:cNvSpPr/>
            <p:nvPr/>
          </p:nvSpPr>
          <p:spPr>
            <a:xfrm>
              <a:off x="8860397" y="2881424"/>
              <a:ext cx="512131" cy="5115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787" y="0"/>
                  </a:moveTo>
                  <a:cubicBezTo>
                    <a:pt x="4832" y="0"/>
                    <a:pt x="0" y="4838"/>
                    <a:pt x="0" y="10826"/>
                  </a:cubicBezTo>
                  <a:cubicBezTo>
                    <a:pt x="0" y="16788"/>
                    <a:pt x="4832" y="21600"/>
                    <a:pt x="10787" y="21600"/>
                  </a:cubicBezTo>
                  <a:cubicBezTo>
                    <a:pt x="16742" y="21600"/>
                    <a:pt x="21600" y="16788"/>
                    <a:pt x="21600" y="10826"/>
                  </a:cubicBezTo>
                  <a:cubicBezTo>
                    <a:pt x="21600" y="4838"/>
                    <a:pt x="16742" y="0"/>
                    <a:pt x="10787" y="0"/>
                  </a:cubicBezTo>
                  <a:moveTo>
                    <a:pt x="10787" y="16213"/>
                  </a:moveTo>
                  <a:cubicBezTo>
                    <a:pt x="7809" y="16213"/>
                    <a:pt x="5407" y="13807"/>
                    <a:pt x="5407" y="10826"/>
                  </a:cubicBezTo>
                  <a:cubicBezTo>
                    <a:pt x="5407" y="7845"/>
                    <a:pt x="7809" y="5413"/>
                    <a:pt x="10787" y="5413"/>
                  </a:cubicBezTo>
                  <a:cubicBezTo>
                    <a:pt x="13764" y="5413"/>
                    <a:pt x="16193" y="7845"/>
                    <a:pt x="16193" y="10826"/>
                  </a:cubicBezTo>
                  <a:cubicBezTo>
                    <a:pt x="16193" y="13807"/>
                    <a:pt x="13764" y="16213"/>
                    <a:pt x="10787" y="16213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914400">
                <a:spcBef>
                  <a:spcPts val="0"/>
                </a:spcBef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8" name="Shape"/>
            <p:cNvSpPr/>
            <p:nvPr/>
          </p:nvSpPr>
          <p:spPr>
            <a:xfrm>
              <a:off x="9436310" y="2881424"/>
              <a:ext cx="320160" cy="1281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7297" y="0"/>
                  </a:moveTo>
                  <a:lnTo>
                    <a:pt x="4345" y="0"/>
                  </a:lnTo>
                  <a:cubicBezTo>
                    <a:pt x="1964" y="0"/>
                    <a:pt x="0" y="4800"/>
                    <a:pt x="0" y="10748"/>
                  </a:cubicBezTo>
                  <a:cubicBezTo>
                    <a:pt x="0" y="16696"/>
                    <a:pt x="1964" y="21600"/>
                    <a:pt x="4345" y="21600"/>
                  </a:cubicBezTo>
                  <a:lnTo>
                    <a:pt x="17297" y="21600"/>
                  </a:lnTo>
                  <a:cubicBezTo>
                    <a:pt x="19678" y="21600"/>
                    <a:pt x="21600" y="16696"/>
                    <a:pt x="21600" y="10748"/>
                  </a:cubicBezTo>
                  <a:cubicBezTo>
                    <a:pt x="21600" y="4800"/>
                    <a:pt x="19678" y="0"/>
                    <a:pt x="17297" y="0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914400">
                <a:spcBef>
                  <a:spcPts val="0"/>
                </a:spcBef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9" name="Shape"/>
            <p:cNvSpPr/>
            <p:nvPr/>
          </p:nvSpPr>
          <p:spPr>
            <a:xfrm>
              <a:off x="9436310" y="3073396"/>
              <a:ext cx="320160" cy="1281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7297" y="0"/>
                  </a:moveTo>
                  <a:lnTo>
                    <a:pt x="4345" y="0"/>
                  </a:lnTo>
                  <a:cubicBezTo>
                    <a:pt x="1964" y="0"/>
                    <a:pt x="0" y="4904"/>
                    <a:pt x="0" y="10852"/>
                  </a:cubicBezTo>
                  <a:cubicBezTo>
                    <a:pt x="0" y="16800"/>
                    <a:pt x="1964" y="21600"/>
                    <a:pt x="4345" y="21600"/>
                  </a:cubicBezTo>
                  <a:lnTo>
                    <a:pt x="17297" y="21600"/>
                  </a:lnTo>
                  <a:cubicBezTo>
                    <a:pt x="19678" y="21600"/>
                    <a:pt x="21600" y="16800"/>
                    <a:pt x="21600" y="10852"/>
                  </a:cubicBezTo>
                  <a:cubicBezTo>
                    <a:pt x="21600" y="4904"/>
                    <a:pt x="19678" y="0"/>
                    <a:pt x="17297" y="0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914400">
                <a:spcBef>
                  <a:spcPts val="0"/>
                </a:spcBef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0" name="Shape"/>
            <p:cNvSpPr/>
            <p:nvPr/>
          </p:nvSpPr>
          <p:spPr>
            <a:xfrm>
              <a:off x="9436310" y="3265367"/>
              <a:ext cx="320160" cy="127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7297" y="0"/>
                  </a:moveTo>
                  <a:lnTo>
                    <a:pt x="4345" y="0"/>
                  </a:lnTo>
                  <a:cubicBezTo>
                    <a:pt x="1964" y="0"/>
                    <a:pt x="0" y="4823"/>
                    <a:pt x="0" y="10800"/>
                  </a:cubicBezTo>
                  <a:cubicBezTo>
                    <a:pt x="0" y="16882"/>
                    <a:pt x="1964" y="21600"/>
                    <a:pt x="4345" y="21600"/>
                  </a:cubicBezTo>
                  <a:lnTo>
                    <a:pt x="17297" y="21600"/>
                  </a:lnTo>
                  <a:cubicBezTo>
                    <a:pt x="19678" y="21600"/>
                    <a:pt x="21600" y="16777"/>
                    <a:pt x="21600" y="10800"/>
                  </a:cubicBezTo>
                  <a:cubicBezTo>
                    <a:pt x="21600" y="4823"/>
                    <a:pt x="19678" y="0"/>
                    <a:pt x="17297" y="0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914400">
                <a:spcBef>
                  <a:spcPts val="0"/>
                </a:spcBef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1" name="Shape"/>
            <p:cNvSpPr/>
            <p:nvPr/>
          </p:nvSpPr>
          <p:spPr>
            <a:xfrm>
              <a:off x="0" y="576532"/>
              <a:ext cx="7812606" cy="45460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424" y="20991"/>
                  </a:moveTo>
                  <a:lnTo>
                    <a:pt x="18945" y="20991"/>
                  </a:lnTo>
                  <a:lnTo>
                    <a:pt x="18945" y="4258"/>
                  </a:lnTo>
                  <a:lnTo>
                    <a:pt x="20362" y="4258"/>
                  </a:lnTo>
                  <a:cubicBezTo>
                    <a:pt x="20460" y="4258"/>
                    <a:pt x="20538" y="4122"/>
                    <a:pt x="20538" y="3955"/>
                  </a:cubicBezTo>
                  <a:cubicBezTo>
                    <a:pt x="20538" y="3913"/>
                    <a:pt x="20535" y="3878"/>
                    <a:pt x="20528" y="3846"/>
                  </a:cubicBezTo>
                  <a:lnTo>
                    <a:pt x="20003" y="230"/>
                  </a:lnTo>
                  <a:cubicBezTo>
                    <a:pt x="19982" y="91"/>
                    <a:pt x="19910" y="0"/>
                    <a:pt x="19830" y="0"/>
                  </a:cubicBezTo>
                  <a:lnTo>
                    <a:pt x="17705" y="0"/>
                  </a:lnTo>
                  <a:cubicBezTo>
                    <a:pt x="17623" y="0"/>
                    <a:pt x="17553" y="91"/>
                    <a:pt x="17532" y="230"/>
                  </a:cubicBezTo>
                  <a:lnTo>
                    <a:pt x="17001" y="3878"/>
                  </a:lnTo>
                  <a:cubicBezTo>
                    <a:pt x="16989" y="3969"/>
                    <a:pt x="17000" y="4066"/>
                    <a:pt x="17034" y="4140"/>
                  </a:cubicBezTo>
                  <a:cubicBezTo>
                    <a:pt x="17068" y="4213"/>
                    <a:pt x="17119" y="4258"/>
                    <a:pt x="17174" y="4258"/>
                  </a:cubicBezTo>
                  <a:lnTo>
                    <a:pt x="18592" y="4258"/>
                  </a:lnTo>
                  <a:lnTo>
                    <a:pt x="18592" y="20991"/>
                  </a:lnTo>
                  <a:lnTo>
                    <a:pt x="16820" y="20991"/>
                  </a:lnTo>
                  <a:lnTo>
                    <a:pt x="16820" y="19773"/>
                  </a:lnTo>
                  <a:lnTo>
                    <a:pt x="17174" y="19773"/>
                  </a:lnTo>
                  <a:cubicBezTo>
                    <a:pt x="17272" y="19773"/>
                    <a:pt x="17351" y="19634"/>
                    <a:pt x="17351" y="19467"/>
                  </a:cubicBezTo>
                  <a:lnTo>
                    <a:pt x="17351" y="13991"/>
                  </a:lnTo>
                  <a:cubicBezTo>
                    <a:pt x="17351" y="13823"/>
                    <a:pt x="17272" y="13688"/>
                    <a:pt x="17174" y="13688"/>
                  </a:cubicBezTo>
                  <a:lnTo>
                    <a:pt x="16289" y="13688"/>
                  </a:lnTo>
                  <a:lnTo>
                    <a:pt x="16289" y="12167"/>
                  </a:lnTo>
                  <a:cubicBezTo>
                    <a:pt x="16289" y="11496"/>
                    <a:pt x="15971" y="10949"/>
                    <a:pt x="15580" y="10949"/>
                  </a:cubicBezTo>
                  <a:lnTo>
                    <a:pt x="12394" y="10949"/>
                  </a:lnTo>
                  <a:cubicBezTo>
                    <a:pt x="12182" y="10949"/>
                    <a:pt x="11992" y="11110"/>
                    <a:pt x="11862" y="11363"/>
                  </a:cubicBezTo>
                  <a:cubicBezTo>
                    <a:pt x="11733" y="11110"/>
                    <a:pt x="11543" y="10949"/>
                    <a:pt x="11331" y="10949"/>
                  </a:cubicBezTo>
                  <a:lnTo>
                    <a:pt x="8145" y="10949"/>
                  </a:lnTo>
                  <a:cubicBezTo>
                    <a:pt x="7754" y="10949"/>
                    <a:pt x="7436" y="11496"/>
                    <a:pt x="7436" y="12167"/>
                  </a:cubicBezTo>
                  <a:lnTo>
                    <a:pt x="7436" y="13688"/>
                  </a:lnTo>
                  <a:lnTo>
                    <a:pt x="6551" y="13688"/>
                  </a:lnTo>
                  <a:cubicBezTo>
                    <a:pt x="6453" y="13688"/>
                    <a:pt x="6372" y="13823"/>
                    <a:pt x="6372" y="13991"/>
                  </a:cubicBezTo>
                  <a:lnTo>
                    <a:pt x="6372" y="19467"/>
                  </a:lnTo>
                  <a:cubicBezTo>
                    <a:pt x="6372" y="19634"/>
                    <a:pt x="6453" y="19773"/>
                    <a:pt x="6551" y="19773"/>
                  </a:cubicBezTo>
                  <a:lnTo>
                    <a:pt x="6905" y="19773"/>
                  </a:lnTo>
                  <a:lnTo>
                    <a:pt x="6905" y="20991"/>
                  </a:lnTo>
                  <a:lnTo>
                    <a:pt x="5030" y="20991"/>
                  </a:lnTo>
                  <a:lnTo>
                    <a:pt x="3541" y="18431"/>
                  </a:lnTo>
                  <a:lnTo>
                    <a:pt x="3541" y="16121"/>
                  </a:lnTo>
                  <a:lnTo>
                    <a:pt x="4958" y="16121"/>
                  </a:lnTo>
                  <a:cubicBezTo>
                    <a:pt x="5056" y="16121"/>
                    <a:pt x="5135" y="15986"/>
                    <a:pt x="5135" y="15818"/>
                  </a:cubicBezTo>
                  <a:cubicBezTo>
                    <a:pt x="5135" y="15651"/>
                    <a:pt x="5056" y="15515"/>
                    <a:pt x="4958" y="15515"/>
                  </a:cubicBezTo>
                  <a:lnTo>
                    <a:pt x="4340" y="15515"/>
                  </a:lnTo>
                  <a:lnTo>
                    <a:pt x="4597" y="13135"/>
                  </a:lnTo>
                  <a:cubicBezTo>
                    <a:pt x="4606" y="13047"/>
                    <a:pt x="4592" y="12955"/>
                    <a:pt x="4558" y="12885"/>
                  </a:cubicBezTo>
                  <a:cubicBezTo>
                    <a:pt x="4523" y="12814"/>
                    <a:pt x="4475" y="12776"/>
                    <a:pt x="4422" y="12776"/>
                  </a:cubicBezTo>
                  <a:lnTo>
                    <a:pt x="3852" y="12776"/>
                  </a:lnTo>
                  <a:lnTo>
                    <a:pt x="4042" y="9816"/>
                  </a:lnTo>
                  <a:cubicBezTo>
                    <a:pt x="4094" y="9833"/>
                    <a:pt x="4147" y="9845"/>
                    <a:pt x="4198" y="9845"/>
                  </a:cubicBezTo>
                  <a:cubicBezTo>
                    <a:pt x="4438" y="9845"/>
                    <a:pt x="4659" y="9625"/>
                    <a:pt x="4779" y="9271"/>
                  </a:cubicBezTo>
                  <a:cubicBezTo>
                    <a:pt x="5181" y="8074"/>
                    <a:pt x="4994" y="6835"/>
                    <a:pt x="4986" y="6782"/>
                  </a:cubicBezTo>
                  <a:cubicBezTo>
                    <a:pt x="4960" y="6620"/>
                    <a:pt x="4862" y="6523"/>
                    <a:pt x="4770" y="6564"/>
                  </a:cubicBezTo>
                  <a:cubicBezTo>
                    <a:pt x="4739" y="6579"/>
                    <a:pt x="4020" y="6923"/>
                    <a:pt x="3619" y="8121"/>
                  </a:cubicBezTo>
                  <a:cubicBezTo>
                    <a:pt x="3469" y="8568"/>
                    <a:pt x="3513" y="9118"/>
                    <a:pt x="3708" y="9480"/>
                  </a:cubicBezTo>
                  <a:lnTo>
                    <a:pt x="3496" y="12776"/>
                  </a:lnTo>
                  <a:lnTo>
                    <a:pt x="3227" y="12776"/>
                  </a:lnTo>
                  <a:lnTo>
                    <a:pt x="3012" y="8598"/>
                  </a:lnTo>
                  <a:cubicBezTo>
                    <a:pt x="3169" y="8398"/>
                    <a:pt x="3282" y="8118"/>
                    <a:pt x="3335" y="7788"/>
                  </a:cubicBezTo>
                  <a:cubicBezTo>
                    <a:pt x="3393" y="7409"/>
                    <a:pt x="3364" y="7009"/>
                    <a:pt x="3248" y="6664"/>
                  </a:cubicBezTo>
                  <a:cubicBezTo>
                    <a:pt x="2705" y="5052"/>
                    <a:pt x="1736" y="4590"/>
                    <a:pt x="1695" y="4572"/>
                  </a:cubicBezTo>
                  <a:cubicBezTo>
                    <a:pt x="1650" y="4549"/>
                    <a:pt x="1603" y="4561"/>
                    <a:pt x="1561" y="4602"/>
                  </a:cubicBezTo>
                  <a:cubicBezTo>
                    <a:pt x="1520" y="4643"/>
                    <a:pt x="1491" y="4708"/>
                    <a:pt x="1479" y="4787"/>
                  </a:cubicBezTo>
                  <a:cubicBezTo>
                    <a:pt x="1469" y="4858"/>
                    <a:pt x="1216" y="6529"/>
                    <a:pt x="1758" y="8145"/>
                  </a:cubicBezTo>
                  <a:cubicBezTo>
                    <a:pt x="1912" y="8601"/>
                    <a:pt x="2198" y="8883"/>
                    <a:pt x="2505" y="8883"/>
                  </a:cubicBezTo>
                  <a:cubicBezTo>
                    <a:pt x="2560" y="8883"/>
                    <a:pt x="2614" y="8874"/>
                    <a:pt x="2671" y="8857"/>
                  </a:cubicBezTo>
                  <a:lnTo>
                    <a:pt x="2871" y="12776"/>
                  </a:lnTo>
                  <a:lnTo>
                    <a:pt x="2298" y="12776"/>
                  </a:lnTo>
                  <a:cubicBezTo>
                    <a:pt x="2245" y="12776"/>
                    <a:pt x="2195" y="12814"/>
                    <a:pt x="2162" y="12885"/>
                  </a:cubicBezTo>
                  <a:cubicBezTo>
                    <a:pt x="2126" y="12955"/>
                    <a:pt x="2113" y="13047"/>
                    <a:pt x="2123" y="13135"/>
                  </a:cubicBezTo>
                  <a:lnTo>
                    <a:pt x="2380" y="15515"/>
                  </a:lnTo>
                  <a:lnTo>
                    <a:pt x="1770" y="15512"/>
                  </a:lnTo>
                  <a:cubicBezTo>
                    <a:pt x="1673" y="15512"/>
                    <a:pt x="1594" y="15648"/>
                    <a:pt x="1594" y="15815"/>
                  </a:cubicBezTo>
                  <a:cubicBezTo>
                    <a:pt x="1594" y="15983"/>
                    <a:pt x="1673" y="16121"/>
                    <a:pt x="1770" y="16121"/>
                  </a:cubicBezTo>
                  <a:lnTo>
                    <a:pt x="3186" y="16121"/>
                  </a:lnTo>
                  <a:lnTo>
                    <a:pt x="3186" y="18428"/>
                  </a:lnTo>
                  <a:lnTo>
                    <a:pt x="1697" y="20991"/>
                  </a:lnTo>
                  <a:lnTo>
                    <a:pt x="176" y="20991"/>
                  </a:lnTo>
                  <a:cubicBezTo>
                    <a:pt x="79" y="20991"/>
                    <a:pt x="0" y="21126"/>
                    <a:pt x="0" y="21294"/>
                  </a:cubicBezTo>
                  <a:cubicBezTo>
                    <a:pt x="0" y="21462"/>
                    <a:pt x="79" y="21600"/>
                    <a:pt x="176" y="21600"/>
                  </a:cubicBezTo>
                  <a:lnTo>
                    <a:pt x="21424" y="21600"/>
                  </a:lnTo>
                  <a:cubicBezTo>
                    <a:pt x="21521" y="21600"/>
                    <a:pt x="21600" y="21462"/>
                    <a:pt x="21600" y="21294"/>
                  </a:cubicBezTo>
                  <a:cubicBezTo>
                    <a:pt x="21600" y="21126"/>
                    <a:pt x="21521" y="20991"/>
                    <a:pt x="21424" y="20991"/>
                  </a:cubicBezTo>
                  <a:moveTo>
                    <a:pt x="17844" y="606"/>
                  </a:moveTo>
                  <a:lnTo>
                    <a:pt x="19691" y="606"/>
                  </a:lnTo>
                  <a:lnTo>
                    <a:pt x="20133" y="3649"/>
                  </a:lnTo>
                  <a:lnTo>
                    <a:pt x="17402" y="3649"/>
                  </a:lnTo>
                  <a:lnTo>
                    <a:pt x="17844" y="606"/>
                  </a:lnTo>
                  <a:moveTo>
                    <a:pt x="3924" y="8424"/>
                  </a:moveTo>
                  <a:cubicBezTo>
                    <a:pt x="4138" y="7788"/>
                    <a:pt x="4469" y="7444"/>
                    <a:pt x="4672" y="7279"/>
                  </a:cubicBezTo>
                  <a:cubicBezTo>
                    <a:pt x="4695" y="7671"/>
                    <a:pt x="4684" y="8333"/>
                    <a:pt x="4472" y="8965"/>
                  </a:cubicBezTo>
                  <a:cubicBezTo>
                    <a:pt x="4416" y="9133"/>
                    <a:pt x="4311" y="9239"/>
                    <a:pt x="4198" y="9239"/>
                  </a:cubicBezTo>
                  <a:cubicBezTo>
                    <a:pt x="4143" y="9239"/>
                    <a:pt x="4089" y="9213"/>
                    <a:pt x="4041" y="9166"/>
                  </a:cubicBezTo>
                  <a:cubicBezTo>
                    <a:pt x="3890" y="9015"/>
                    <a:pt x="3839" y="8683"/>
                    <a:pt x="3924" y="8424"/>
                  </a:cubicBezTo>
                  <a:moveTo>
                    <a:pt x="2065" y="7841"/>
                  </a:moveTo>
                  <a:cubicBezTo>
                    <a:pt x="1731" y="6841"/>
                    <a:pt x="1748" y="5791"/>
                    <a:pt x="1787" y="5273"/>
                  </a:cubicBezTo>
                  <a:cubicBezTo>
                    <a:pt x="2068" y="5479"/>
                    <a:pt x="2606" y="5973"/>
                    <a:pt x="2941" y="6970"/>
                  </a:cubicBezTo>
                  <a:cubicBezTo>
                    <a:pt x="3010" y="7171"/>
                    <a:pt x="3027" y="7406"/>
                    <a:pt x="2993" y="7633"/>
                  </a:cubicBezTo>
                  <a:cubicBezTo>
                    <a:pt x="2959" y="7853"/>
                    <a:pt x="2875" y="8044"/>
                    <a:pt x="2756" y="8159"/>
                  </a:cubicBezTo>
                  <a:cubicBezTo>
                    <a:pt x="2679" y="8236"/>
                    <a:pt x="2592" y="8277"/>
                    <a:pt x="2505" y="8277"/>
                  </a:cubicBezTo>
                  <a:cubicBezTo>
                    <a:pt x="2325" y="8274"/>
                    <a:pt x="2156" y="8109"/>
                    <a:pt x="2065" y="7841"/>
                  </a:cubicBezTo>
                  <a:moveTo>
                    <a:pt x="2510" y="13382"/>
                  </a:moveTo>
                  <a:lnTo>
                    <a:pt x="4208" y="13382"/>
                  </a:lnTo>
                  <a:lnTo>
                    <a:pt x="3981" y="15515"/>
                  </a:lnTo>
                  <a:lnTo>
                    <a:pt x="2741" y="15515"/>
                  </a:lnTo>
                  <a:lnTo>
                    <a:pt x="2510" y="13382"/>
                  </a:lnTo>
                  <a:moveTo>
                    <a:pt x="11685" y="17336"/>
                  </a:moveTo>
                  <a:lnTo>
                    <a:pt x="7790" y="17336"/>
                  </a:lnTo>
                  <a:lnTo>
                    <a:pt x="7790" y="16121"/>
                  </a:lnTo>
                  <a:lnTo>
                    <a:pt x="11685" y="16121"/>
                  </a:lnTo>
                  <a:lnTo>
                    <a:pt x="11685" y="17336"/>
                  </a:lnTo>
                  <a:moveTo>
                    <a:pt x="12040" y="16121"/>
                  </a:moveTo>
                  <a:lnTo>
                    <a:pt x="15935" y="16121"/>
                  </a:lnTo>
                  <a:lnTo>
                    <a:pt x="15935" y="17336"/>
                  </a:lnTo>
                  <a:lnTo>
                    <a:pt x="12040" y="17336"/>
                  </a:lnTo>
                  <a:lnTo>
                    <a:pt x="12040" y="16121"/>
                  </a:lnTo>
                  <a:moveTo>
                    <a:pt x="15580" y="11558"/>
                  </a:moveTo>
                  <a:cubicBezTo>
                    <a:pt x="15777" y="11558"/>
                    <a:pt x="15935" y="11831"/>
                    <a:pt x="15935" y="12167"/>
                  </a:cubicBezTo>
                  <a:lnTo>
                    <a:pt x="15935" y="15515"/>
                  </a:lnTo>
                  <a:lnTo>
                    <a:pt x="12040" y="15515"/>
                  </a:lnTo>
                  <a:lnTo>
                    <a:pt x="12040" y="12167"/>
                  </a:lnTo>
                  <a:cubicBezTo>
                    <a:pt x="12040" y="11831"/>
                    <a:pt x="12199" y="11558"/>
                    <a:pt x="12394" y="11558"/>
                  </a:cubicBezTo>
                  <a:lnTo>
                    <a:pt x="15580" y="11558"/>
                  </a:lnTo>
                  <a:moveTo>
                    <a:pt x="7790" y="12167"/>
                  </a:moveTo>
                  <a:cubicBezTo>
                    <a:pt x="7790" y="11831"/>
                    <a:pt x="7949" y="11558"/>
                    <a:pt x="8145" y="11558"/>
                  </a:cubicBezTo>
                  <a:lnTo>
                    <a:pt x="11331" y="11558"/>
                  </a:lnTo>
                  <a:cubicBezTo>
                    <a:pt x="11526" y="11558"/>
                    <a:pt x="11685" y="11831"/>
                    <a:pt x="11685" y="12167"/>
                  </a:cubicBezTo>
                  <a:lnTo>
                    <a:pt x="11685" y="15515"/>
                  </a:lnTo>
                  <a:lnTo>
                    <a:pt x="7790" y="15515"/>
                  </a:lnTo>
                  <a:lnTo>
                    <a:pt x="7790" y="12167"/>
                  </a:lnTo>
                  <a:moveTo>
                    <a:pt x="6727" y="14297"/>
                  </a:moveTo>
                  <a:lnTo>
                    <a:pt x="7436" y="14297"/>
                  </a:lnTo>
                  <a:lnTo>
                    <a:pt x="7436" y="17643"/>
                  </a:lnTo>
                  <a:cubicBezTo>
                    <a:pt x="7436" y="17810"/>
                    <a:pt x="7516" y="17946"/>
                    <a:pt x="7614" y="17946"/>
                  </a:cubicBezTo>
                  <a:lnTo>
                    <a:pt x="16111" y="17946"/>
                  </a:lnTo>
                  <a:cubicBezTo>
                    <a:pt x="16209" y="17946"/>
                    <a:pt x="16289" y="17810"/>
                    <a:pt x="16289" y="17643"/>
                  </a:cubicBezTo>
                  <a:lnTo>
                    <a:pt x="16289" y="14297"/>
                  </a:lnTo>
                  <a:lnTo>
                    <a:pt x="16998" y="14297"/>
                  </a:lnTo>
                  <a:lnTo>
                    <a:pt x="16998" y="19164"/>
                  </a:lnTo>
                  <a:lnTo>
                    <a:pt x="6727" y="19164"/>
                  </a:lnTo>
                  <a:lnTo>
                    <a:pt x="6727" y="14297"/>
                  </a:lnTo>
                  <a:moveTo>
                    <a:pt x="7259" y="19773"/>
                  </a:moveTo>
                  <a:lnTo>
                    <a:pt x="16465" y="19773"/>
                  </a:lnTo>
                  <a:lnTo>
                    <a:pt x="16465" y="20991"/>
                  </a:lnTo>
                  <a:lnTo>
                    <a:pt x="7259" y="20991"/>
                  </a:lnTo>
                  <a:lnTo>
                    <a:pt x="7259" y="19773"/>
                  </a:lnTo>
                  <a:moveTo>
                    <a:pt x="4530" y="20991"/>
                  </a:moveTo>
                  <a:lnTo>
                    <a:pt x="3541" y="20991"/>
                  </a:lnTo>
                  <a:lnTo>
                    <a:pt x="3541" y="19290"/>
                  </a:lnTo>
                  <a:lnTo>
                    <a:pt x="4530" y="20991"/>
                  </a:lnTo>
                  <a:moveTo>
                    <a:pt x="3186" y="19290"/>
                  </a:moveTo>
                  <a:lnTo>
                    <a:pt x="3186" y="20991"/>
                  </a:lnTo>
                  <a:lnTo>
                    <a:pt x="2198" y="20991"/>
                  </a:lnTo>
                  <a:lnTo>
                    <a:pt x="3186" y="1929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914400">
                <a:spcBef>
                  <a:spcPts val="0"/>
                </a:spcBef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2" name="Shape"/>
            <p:cNvSpPr/>
            <p:nvPr/>
          </p:nvSpPr>
          <p:spPr>
            <a:xfrm>
              <a:off x="3074015" y="191971"/>
              <a:ext cx="2433080" cy="18571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566" y="21600"/>
                  </a:moveTo>
                  <a:lnTo>
                    <a:pt x="21034" y="21600"/>
                  </a:lnTo>
                  <a:cubicBezTo>
                    <a:pt x="21347" y="21600"/>
                    <a:pt x="21600" y="21261"/>
                    <a:pt x="21600" y="20851"/>
                  </a:cubicBezTo>
                  <a:lnTo>
                    <a:pt x="21600" y="742"/>
                  </a:lnTo>
                  <a:cubicBezTo>
                    <a:pt x="21600" y="331"/>
                    <a:pt x="21347" y="0"/>
                    <a:pt x="21034" y="0"/>
                  </a:cubicBezTo>
                  <a:lnTo>
                    <a:pt x="566" y="0"/>
                  </a:lnTo>
                  <a:cubicBezTo>
                    <a:pt x="253" y="0"/>
                    <a:pt x="0" y="331"/>
                    <a:pt x="0" y="742"/>
                  </a:cubicBezTo>
                  <a:lnTo>
                    <a:pt x="0" y="20851"/>
                  </a:lnTo>
                  <a:cubicBezTo>
                    <a:pt x="0" y="21261"/>
                    <a:pt x="253" y="21600"/>
                    <a:pt x="566" y="21600"/>
                  </a:cubicBezTo>
                  <a:moveTo>
                    <a:pt x="1138" y="14462"/>
                  </a:moveTo>
                  <a:lnTo>
                    <a:pt x="3980" y="10732"/>
                  </a:lnTo>
                  <a:lnTo>
                    <a:pt x="11133" y="20109"/>
                  </a:lnTo>
                  <a:lnTo>
                    <a:pt x="1138" y="20109"/>
                  </a:lnTo>
                  <a:lnTo>
                    <a:pt x="1138" y="14462"/>
                  </a:lnTo>
                  <a:moveTo>
                    <a:pt x="20462" y="1491"/>
                  </a:moveTo>
                  <a:lnTo>
                    <a:pt x="20462" y="20109"/>
                  </a:lnTo>
                  <a:lnTo>
                    <a:pt x="12743" y="20109"/>
                  </a:lnTo>
                  <a:lnTo>
                    <a:pt x="4376" y="9154"/>
                  </a:lnTo>
                  <a:cubicBezTo>
                    <a:pt x="4156" y="8866"/>
                    <a:pt x="3793" y="8866"/>
                    <a:pt x="3579" y="9154"/>
                  </a:cubicBezTo>
                  <a:lnTo>
                    <a:pt x="1138" y="12352"/>
                  </a:lnTo>
                  <a:lnTo>
                    <a:pt x="1138" y="1491"/>
                  </a:lnTo>
                  <a:lnTo>
                    <a:pt x="20462" y="1491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914400">
                <a:spcBef>
                  <a:spcPts val="0"/>
                </a:spcBef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3" name="Shape"/>
            <p:cNvSpPr/>
            <p:nvPr/>
          </p:nvSpPr>
          <p:spPr>
            <a:xfrm>
              <a:off x="4226461" y="576532"/>
              <a:ext cx="896691" cy="8960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800" y="21600"/>
                  </a:moveTo>
                  <a:cubicBezTo>
                    <a:pt x="16752" y="21600"/>
                    <a:pt x="21600" y="16749"/>
                    <a:pt x="21600" y="10793"/>
                  </a:cubicBezTo>
                  <a:cubicBezTo>
                    <a:pt x="21600" y="4836"/>
                    <a:pt x="16752" y="0"/>
                    <a:pt x="10800" y="0"/>
                  </a:cubicBezTo>
                  <a:cubicBezTo>
                    <a:pt x="4848" y="0"/>
                    <a:pt x="0" y="4836"/>
                    <a:pt x="0" y="10793"/>
                  </a:cubicBezTo>
                  <a:cubicBezTo>
                    <a:pt x="0" y="16749"/>
                    <a:pt x="4848" y="21600"/>
                    <a:pt x="10800" y="21600"/>
                  </a:cubicBezTo>
                  <a:moveTo>
                    <a:pt x="10800" y="3075"/>
                  </a:moveTo>
                  <a:cubicBezTo>
                    <a:pt x="15051" y="3075"/>
                    <a:pt x="18512" y="6538"/>
                    <a:pt x="18512" y="10793"/>
                  </a:cubicBezTo>
                  <a:cubicBezTo>
                    <a:pt x="18512" y="15047"/>
                    <a:pt x="15051" y="18510"/>
                    <a:pt x="10800" y="18510"/>
                  </a:cubicBezTo>
                  <a:cubicBezTo>
                    <a:pt x="6549" y="18510"/>
                    <a:pt x="3088" y="15047"/>
                    <a:pt x="3088" y="10793"/>
                  </a:cubicBezTo>
                  <a:cubicBezTo>
                    <a:pt x="3088" y="6538"/>
                    <a:pt x="6549" y="3075"/>
                    <a:pt x="10800" y="3075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914400">
                <a:spcBef>
                  <a:spcPts val="0"/>
                </a:spcBef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sp>
        <p:nvSpPr>
          <p:cNvPr id="341" name="Connection Line"/>
          <p:cNvSpPr/>
          <p:nvPr/>
        </p:nvSpPr>
        <p:spPr>
          <a:xfrm>
            <a:off x="6194648" y="6314930"/>
            <a:ext cx="3796040" cy="26525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21600"/>
                </a:moveTo>
                <a:lnTo>
                  <a:pt x="0" y="0"/>
                </a:lnTo>
              </a:path>
            </a:pathLst>
          </a:custGeom>
          <a:ln w="88900">
            <a:solidFill>
              <a:srgbClr val="F2CD4B"/>
            </a:solidFill>
            <a:miter lim="400000"/>
          </a:ln>
        </p:spPr>
        <p:txBody>
          <a:bodyPr/>
          <a:lstStyle/>
          <a:p>
            <a:pPr/>
          </a:p>
        </p:txBody>
      </p:sp>
      <p:sp>
        <p:nvSpPr>
          <p:cNvPr id="342" name="Connection Line"/>
          <p:cNvSpPr/>
          <p:nvPr/>
        </p:nvSpPr>
        <p:spPr>
          <a:xfrm>
            <a:off x="6422310" y="5646570"/>
            <a:ext cx="3607795" cy="1706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21600"/>
                </a:moveTo>
                <a:lnTo>
                  <a:pt x="0" y="0"/>
                </a:lnTo>
              </a:path>
            </a:pathLst>
          </a:custGeom>
          <a:ln w="88900">
            <a:solidFill>
              <a:srgbClr val="F2CD4B"/>
            </a:solidFill>
            <a:miter lim="400000"/>
          </a:ln>
        </p:spPr>
        <p:txBody>
          <a:bodyPr/>
          <a:lstStyle/>
          <a:p>
            <a:pPr/>
          </a:p>
        </p:txBody>
      </p:sp>
      <p:sp>
        <p:nvSpPr>
          <p:cNvPr id="343" name="Connection Line"/>
          <p:cNvSpPr/>
          <p:nvPr/>
        </p:nvSpPr>
        <p:spPr>
          <a:xfrm>
            <a:off x="5454743" y="6821680"/>
            <a:ext cx="627996" cy="25641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21600"/>
                </a:moveTo>
                <a:lnTo>
                  <a:pt x="0" y="0"/>
                </a:lnTo>
              </a:path>
            </a:pathLst>
          </a:custGeom>
          <a:ln w="88900">
            <a:solidFill>
              <a:srgbClr val="F2CD4B"/>
            </a:solidFill>
            <a:miter lim="400000"/>
          </a:ln>
        </p:spPr>
        <p:txBody>
          <a:bodyPr/>
          <a:lstStyle/>
          <a:p>
            <a:pPr/>
          </a:p>
        </p:txBody>
      </p:sp>
      <p:sp>
        <p:nvSpPr>
          <p:cNvPr id="344" name="Connection Line"/>
          <p:cNvSpPr/>
          <p:nvPr/>
        </p:nvSpPr>
        <p:spPr>
          <a:xfrm>
            <a:off x="9990687" y="5586643"/>
            <a:ext cx="7928288" cy="33808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lnTo>
                  <a:pt x="21600" y="0"/>
                </a:lnTo>
              </a:path>
            </a:pathLst>
          </a:custGeom>
          <a:ln w="88900">
            <a:solidFill>
              <a:srgbClr val="F2CD4B"/>
            </a:solidFill>
            <a:miter lim="400000"/>
          </a:ln>
        </p:spPr>
        <p:txBody>
          <a:bodyPr/>
          <a:lstStyle/>
          <a:p>
            <a:pPr/>
          </a:p>
        </p:txBody>
      </p:sp>
      <p:sp>
        <p:nvSpPr>
          <p:cNvPr id="345" name="Connection Line"/>
          <p:cNvSpPr/>
          <p:nvPr/>
        </p:nvSpPr>
        <p:spPr>
          <a:xfrm>
            <a:off x="10030104" y="5817176"/>
            <a:ext cx="8157687" cy="31780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ln w="88900">
            <a:solidFill>
              <a:srgbClr val="F2CD4B"/>
            </a:solidFill>
            <a:miter lim="400000"/>
          </a:ln>
        </p:spPr>
        <p:txBody>
          <a:bodyPr/>
          <a:lstStyle/>
          <a:p>
            <a:pPr/>
          </a:p>
        </p:txBody>
      </p:sp>
      <p:sp>
        <p:nvSpPr>
          <p:cNvPr id="346" name="Connection Line"/>
          <p:cNvSpPr/>
          <p:nvPr/>
        </p:nvSpPr>
        <p:spPr>
          <a:xfrm>
            <a:off x="6082738" y="9385825"/>
            <a:ext cx="4209291" cy="17172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ln w="88900">
            <a:solidFill>
              <a:srgbClr val="F2CD4B"/>
            </a:solidFill>
            <a:miter lim="400000"/>
          </a:ln>
        </p:spPr>
        <p:txBody>
          <a:bodyPr/>
          <a:lstStyle/>
          <a:p>
            <a:pPr/>
          </a:p>
        </p:txBody>
      </p:sp>
      <p:sp>
        <p:nvSpPr>
          <p:cNvPr id="347" name="Connection Line"/>
          <p:cNvSpPr/>
          <p:nvPr/>
        </p:nvSpPr>
        <p:spPr>
          <a:xfrm>
            <a:off x="10282767" y="9132696"/>
            <a:ext cx="6852181" cy="19740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0"/>
                </a:moveTo>
                <a:lnTo>
                  <a:pt x="0" y="21600"/>
                </a:lnTo>
              </a:path>
            </a:pathLst>
          </a:custGeom>
          <a:ln w="88900">
            <a:solidFill>
              <a:srgbClr val="F2CD4B"/>
            </a:solidFill>
            <a:miter lim="400000"/>
          </a:ln>
        </p:spPr>
        <p:txBody>
          <a:bodyPr/>
          <a:lstStyle/>
          <a:p>
            <a:pPr/>
          </a:p>
        </p:txBody>
      </p:sp>
      <p:sp>
        <p:nvSpPr>
          <p:cNvPr id="348" name="Connection Line"/>
          <p:cNvSpPr/>
          <p:nvPr/>
        </p:nvSpPr>
        <p:spPr>
          <a:xfrm>
            <a:off x="6336379" y="6050512"/>
            <a:ext cx="12301270" cy="48201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21600"/>
                </a:moveTo>
                <a:lnTo>
                  <a:pt x="0" y="0"/>
                </a:lnTo>
              </a:path>
            </a:pathLst>
          </a:custGeom>
          <a:ln w="88900">
            <a:solidFill>
              <a:srgbClr val="F2CD4B"/>
            </a:solidFill>
            <a:miter lim="400000"/>
          </a:ln>
        </p:spPr>
        <p:txBody>
          <a:bodyPr/>
          <a:lstStyle/>
          <a:p>
            <a:pPr/>
          </a:p>
        </p:txBody>
      </p:sp>
      <p:sp>
        <p:nvSpPr>
          <p:cNvPr id="349" name="Connection Line"/>
          <p:cNvSpPr/>
          <p:nvPr/>
        </p:nvSpPr>
        <p:spPr>
          <a:xfrm>
            <a:off x="5864545" y="6640025"/>
            <a:ext cx="3035245" cy="44891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21600"/>
                </a:moveTo>
                <a:lnTo>
                  <a:pt x="0" y="0"/>
                </a:lnTo>
              </a:path>
            </a:pathLst>
          </a:custGeom>
          <a:ln w="88900">
            <a:solidFill>
              <a:srgbClr val="F2CD4B"/>
            </a:solidFill>
            <a:miter lim="400000"/>
          </a:ln>
        </p:spPr>
        <p:txBody>
          <a:bodyPr/>
          <a:lstStyle/>
          <a:p>
            <a:pPr/>
          </a:p>
        </p:txBody>
      </p:sp>
      <p:sp>
        <p:nvSpPr>
          <p:cNvPr id="350" name="Connection Line"/>
          <p:cNvSpPr/>
          <p:nvPr/>
        </p:nvSpPr>
        <p:spPr>
          <a:xfrm>
            <a:off x="5152232" y="5586511"/>
            <a:ext cx="4838456" cy="33810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21600"/>
                </a:moveTo>
                <a:lnTo>
                  <a:pt x="0" y="0"/>
                </a:lnTo>
              </a:path>
            </a:pathLst>
          </a:custGeom>
          <a:ln w="88900">
            <a:solidFill>
              <a:srgbClr val="F2CD4B"/>
            </a:solidFill>
            <a:miter lim="400000"/>
          </a:ln>
        </p:spPr>
        <p:txBody>
          <a:bodyPr/>
          <a:lstStyle/>
          <a:p>
            <a:pPr/>
          </a:p>
        </p:txBody>
      </p:sp>
      <p:sp>
        <p:nvSpPr>
          <p:cNvPr id="351" name="Connection Line"/>
          <p:cNvSpPr/>
          <p:nvPr/>
        </p:nvSpPr>
        <p:spPr>
          <a:xfrm>
            <a:off x="9990687" y="6001179"/>
            <a:ext cx="9225077" cy="29663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lnTo>
                  <a:pt x="21600" y="0"/>
                </a:lnTo>
              </a:path>
            </a:pathLst>
          </a:custGeom>
          <a:ln w="88900">
            <a:solidFill>
              <a:srgbClr val="F2CD4B"/>
            </a:solidFill>
            <a:miter lim="400000"/>
          </a:ln>
        </p:spPr>
        <p:txBody>
          <a:bodyPr/>
          <a:lstStyle/>
          <a:p>
            <a:pPr/>
          </a:p>
        </p:txBody>
      </p:sp>
      <p:sp>
        <p:nvSpPr>
          <p:cNvPr id="352" name="Connection Line"/>
          <p:cNvSpPr/>
          <p:nvPr/>
        </p:nvSpPr>
        <p:spPr>
          <a:xfrm>
            <a:off x="5152232" y="5586511"/>
            <a:ext cx="3747559" cy="55426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21600"/>
                </a:moveTo>
                <a:lnTo>
                  <a:pt x="0" y="0"/>
                </a:lnTo>
              </a:path>
            </a:pathLst>
          </a:custGeom>
          <a:ln w="88900">
            <a:solidFill>
              <a:srgbClr val="F2CD4B"/>
            </a:solidFill>
            <a:miter lim="400000"/>
          </a:ln>
        </p:spPr>
        <p:txBody>
          <a:bodyPr/>
          <a:lstStyle/>
          <a:p>
            <a:pPr/>
          </a:p>
        </p:txBody>
      </p:sp>
      <p:sp>
        <p:nvSpPr>
          <p:cNvPr id="353" name="Connection Line"/>
          <p:cNvSpPr/>
          <p:nvPr/>
        </p:nvSpPr>
        <p:spPr>
          <a:xfrm>
            <a:off x="8841912" y="6029423"/>
            <a:ext cx="10450978" cy="50959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lnTo>
                  <a:pt x="21600" y="0"/>
                </a:lnTo>
              </a:path>
            </a:pathLst>
          </a:custGeom>
          <a:ln w="88900">
            <a:solidFill>
              <a:srgbClr val="F2CD4B"/>
            </a:solidFill>
            <a:miter lim="400000"/>
          </a:ln>
        </p:spPr>
        <p:txBody>
          <a:bodyPr/>
          <a:lstStyle/>
          <a:p>
            <a:pPr/>
          </a:p>
        </p:txBody>
      </p:sp>
      <p:sp>
        <p:nvSpPr>
          <p:cNvPr id="338" name="Line"/>
          <p:cNvSpPr/>
          <p:nvPr/>
        </p:nvSpPr>
        <p:spPr>
          <a:xfrm>
            <a:off x="18766919" y="4771323"/>
            <a:ext cx="953441" cy="2510051"/>
          </a:xfrm>
          <a:prstGeom prst="line">
            <a:avLst/>
          </a:prstGeom>
          <a:ln w="889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339" name="Slide Number"/>
          <p:cNvSpPr txBox="1"/>
          <p:nvPr>
            <p:ph type="sldNum" sz="quarter" idx="4294967295"/>
          </p:nvPr>
        </p:nvSpPr>
        <p:spPr>
          <a:xfrm>
            <a:off x="12041022" y="13081000"/>
            <a:ext cx="289256" cy="46105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340" name="Circle"/>
          <p:cNvSpPr/>
          <p:nvPr/>
        </p:nvSpPr>
        <p:spPr>
          <a:xfrm>
            <a:off x="3880744" y="4315023"/>
            <a:ext cx="2542977" cy="2542977"/>
          </a:xfrm>
          <a:prstGeom prst="ellipse">
            <a:avLst/>
          </a:prstGeom>
          <a:gradFill>
            <a:gsLst>
              <a:gs pos="0">
                <a:srgbClr val="FFDD33"/>
              </a:gs>
              <a:gs pos="100000">
                <a:srgbClr val="F2B600"/>
              </a:gs>
            </a:gsLst>
            <a:lin ang="3000000"/>
          </a:gradFill>
          <a:ln w="12700">
            <a:miter lim="400000"/>
          </a:ln>
        </p:spPr>
        <p:txBody>
          <a:bodyPr lIns="0" tIns="0" rIns="0" bIns="0"/>
          <a:lstStyle/>
          <a:p>
            <a:pPr defTabSz="457200">
              <a:spcBef>
                <a:spcPts val="0"/>
              </a:spcBef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advClick="1" p14:dur="2000">
        <p159:morph option="byObjec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Every “pixel” on the paper is the average of all the rays in the scene."/>
          <p:cNvSpPr txBox="1"/>
          <p:nvPr>
            <p:ph type="title"/>
          </p:nvPr>
        </p:nvSpPr>
        <p:spPr>
          <a:xfrm>
            <a:off x="1905000" y="1460500"/>
            <a:ext cx="20574000" cy="2286000"/>
          </a:xfrm>
          <a:prstGeom prst="rect">
            <a:avLst/>
          </a:prstGeom>
        </p:spPr>
        <p:txBody>
          <a:bodyPr/>
          <a:lstStyle>
            <a:lvl1pPr algn="l" defTabSz="528319">
              <a:defRPr b="1" sz="7168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Every “pixel” on the paper is the average of all the rays in the scene.</a:t>
            </a:r>
          </a:p>
        </p:txBody>
      </p:sp>
      <p:grpSp>
        <p:nvGrpSpPr>
          <p:cNvPr id="368" name="Group"/>
          <p:cNvGrpSpPr/>
          <p:nvPr/>
        </p:nvGrpSpPr>
        <p:grpSpPr>
          <a:xfrm>
            <a:off x="5152232" y="6113165"/>
            <a:ext cx="14079536" cy="5122534"/>
            <a:chOff x="0" y="0"/>
            <a:chExt cx="14079534" cy="5122533"/>
          </a:xfrm>
        </p:grpSpPr>
        <p:sp>
          <p:nvSpPr>
            <p:cNvPr id="356" name="Shape"/>
            <p:cNvSpPr/>
            <p:nvPr/>
          </p:nvSpPr>
          <p:spPr>
            <a:xfrm>
              <a:off x="7524648" y="0"/>
              <a:ext cx="6554887" cy="51225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390" y="21059"/>
                  </a:moveTo>
                  <a:lnTo>
                    <a:pt x="19417" y="21059"/>
                  </a:lnTo>
                  <a:lnTo>
                    <a:pt x="19417" y="19978"/>
                  </a:lnTo>
                  <a:lnTo>
                    <a:pt x="19837" y="19978"/>
                  </a:lnTo>
                  <a:cubicBezTo>
                    <a:pt x="19955" y="19978"/>
                    <a:pt x="20047" y="19858"/>
                    <a:pt x="20047" y="19709"/>
                  </a:cubicBezTo>
                  <a:lnTo>
                    <a:pt x="20047" y="14041"/>
                  </a:lnTo>
                  <a:cubicBezTo>
                    <a:pt x="20047" y="13892"/>
                    <a:pt x="19955" y="13769"/>
                    <a:pt x="19839" y="13769"/>
                  </a:cubicBezTo>
                  <a:lnTo>
                    <a:pt x="18782" y="13769"/>
                  </a:lnTo>
                  <a:lnTo>
                    <a:pt x="18782" y="12419"/>
                  </a:lnTo>
                  <a:cubicBezTo>
                    <a:pt x="18782" y="11824"/>
                    <a:pt x="18402" y="11338"/>
                    <a:pt x="17937" y="11338"/>
                  </a:cubicBezTo>
                  <a:lnTo>
                    <a:pt x="13505" y="11338"/>
                  </a:lnTo>
                  <a:cubicBezTo>
                    <a:pt x="13040" y="11338"/>
                    <a:pt x="12660" y="11824"/>
                    <a:pt x="12660" y="12419"/>
                  </a:cubicBezTo>
                  <a:lnTo>
                    <a:pt x="12660" y="13769"/>
                  </a:lnTo>
                  <a:lnTo>
                    <a:pt x="11605" y="13769"/>
                  </a:lnTo>
                  <a:cubicBezTo>
                    <a:pt x="11489" y="13769"/>
                    <a:pt x="11395" y="13892"/>
                    <a:pt x="11395" y="14041"/>
                  </a:cubicBezTo>
                  <a:lnTo>
                    <a:pt x="11395" y="19709"/>
                  </a:lnTo>
                  <a:cubicBezTo>
                    <a:pt x="11395" y="19858"/>
                    <a:pt x="11489" y="19978"/>
                    <a:pt x="11605" y="19978"/>
                  </a:cubicBezTo>
                  <a:lnTo>
                    <a:pt x="12027" y="19981"/>
                  </a:lnTo>
                  <a:lnTo>
                    <a:pt x="12027" y="21059"/>
                  </a:lnTo>
                  <a:lnTo>
                    <a:pt x="9917" y="21059"/>
                  </a:lnTo>
                  <a:lnTo>
                    <a:pt x="9917" y="272"/>
                  </a:lnTo>
                  <a:cubicBezTo>
                    <a:pt x="9917" y="120"/>
                    <a:pt x="9824" y="0"/>
                    <a:pt x="9707" y="0"/>
                  </a:cubicBezTo>
                  <a:lnTo>
                    <a:pt x="2110" y="0"/>
                  </a:lnTo>
                  <a:cubicBezTo>
                    <a:pt x="1994" y="0"/>
                    <a:pt x="1898" y="123"/>
                    <a:pt x="1898" y="272"/>
                  </a:cubicBezTo>
                  <a:lnTo>
                    <a:pt x="1898" y="21059"/>
                  </a:lnTo>
                  <a:lnTo>
                    <a:pt x="212" y="21059"/>
                  </a:lnTo>
                  <a:cubicBezTo>
                    <a:pt x="94" y="21059"/>
                    <a:pt x="0" y="21180"/>
                    <a:pt x="0" y="21328"/>
                  </a:cubicBezTo>
                  <a:cubicBezTo>
                    <a:pt x="0" y="21477"/>
                    <a:pt x="94" y="21600"/>
                    <a:pt x="212" y="21600"/>
                  </a:cubicBezTo>
                  <a:lnTo>
                    <a:pt x="21390" y="21600"/>
                  </a:lnTo>
                  <a:cubicBezTo>
                    <a:pt x="21506" y="21600"/>
                    <a:pt x="21600" y="21477"/>
                    <a:pt x="21600" y="21328"/>
                  </a:cubicBezTo>
                  <a:cubicBezTo>
                    <a:pt x="21600" y="21180"/>
                    <a:pt x="21506" y="21059"/>
                    <a:pt x="21390" y="21059"/>
                  </a:cubicBezTo>
                  <a:moveTo>
                    <a:pt x="13082" y="16738"/>
                  </a:moveTo>
                  <a:lnTo>
                    <a:pt x="18359" y="16738"/>
                  </a:lnTo>
                  <a:lnTo>
                    <a:pt x="18359" y="17819"/>
                  </a:lnTo>
                  <a:lnTo>
                    <a:pt x="13082" y="17819"/>
                  </a:lnTo>
                  <a:lnTo>
                    <a:pt x="13082" y="16738"/>
                  </a:lnTo>
                  <a:moveTo>
                    <a:pt x="13082" y="12419"/>
                  </a:moveTo>
                  <a:cubicBezTo>
                    <a:pt x="13082" y="12121"/>
                    <a:pt x="13272" y="11878"/>
                    <a:pt x="13505" y="11878"/>
                  </a:cubicBezTo>
                  <a:lnTo>
                    <a:pt x="17937" y="11878"/>
                  </a:lnTo>
                  <a:cubicBezTo>
                    <a:pt x="18170" y="11878"/>
                    <a:pt x="18359" y="12121"/>
                    <a:pt x="18359" y="12419"/>
                  </a:cubicBezTo>
                  <a:lnTo>
                    <a:pt x="18359" y="16200"/>
                  </a:lnTo>
                  <a:lnTo>
                    <a:pt x="13082" y="16200"/>
                  </a:lnTo>
                  <a:lnTo>
                    <a:pt x="13082" y="12419"/>
                  </a:lnTo>
                  <a:moveTo>
                    <a:pt x="11817" y="14307"/>
                  </a:moveTo>
                  <a:lnTo>
                    <a:pt x="12660" y="14307"/>
                  </a:lnTo>
                  <a:lnTo>
                    <a:pt x="12660" y="18091"/>
                  </a:lnTo>
                  <a:cubicBezTo>
                    <a:pt x="12660" y="18239"/>
                    <a:pt x="12756" y="18359"/>
                    <a:pt x="12872" y="18359"/>
                  </a:cubicBezTo>
                  <a:lnTo>
                    <a:pt x="18570" y="18359"/>
                  </a:lnTo>
                  <a:cubicBezTo>
                    <a:pt x="18686" y="18359"/>
                    <a:pt x="18782" y="18239"/>
                    <a:pt x="18782" y="18091"/>
                  </a:cubicBezTo>
                  <a:lnTo>
                    <a:pt x="18782" y="14307"/>
                  </a:lnTo>
                  <a:lnTo>
                    <a:pt x="19625" y="14307"/>
                  </a:lnTo>
                  <a:lnTo>
                    <a:pt x="19625" y="19438"/>
                  </a:lnTo>
                  <a:lnTo>
                    <a:pt x="11817" y="19438"/>
                  </a:lnTo>
                  <a:lnTo>
                    <a:pt x="11817" y="14307"/>
                  </a:lnTo>
                  <a:moveTo>
                    <a:pt x="12450" y="19978"/>
                  </a:moveTo>
                  <a:lnTo>
                    <a:pt x="18992" y="19978"/>
                  </a:lnTo>
                  <a:lnTo>
                    <a:pt x="18992" y="21059"/>
                  </a:lnTo>
                  <a:lnTo>
                    <a:pt x="12450" y="21059"/>
                  </a:lnTo>
                  <a:lnTo>
                    <a:pt x="12450" y="19978"/>
                  </a:lnTo>
                  <a:moveTo>
                    <a:pt x="2320" y="19438"/>
                  </a:moveTo>
                  <a:lnTo>
                    <a:pt x="2320" y="15119"/>
                  </a:lnTo>
                  <a:lnTo>
                    <a:pt x="5697" y="15119"/>
                  </a:lnTo>
                  <a:lnTo>
                    <a:pt x="5697" y="19438"/>
                  </a:lnTo>
                  <a:lnTo>
                    <a:pt x="2320" y="19438"/>
                  </a:lnTo>
                  <a:moveTo>
                    <a:pt x="7244" y="5400"/>
                  </a:moveTo>
                  <a:lnTo>
                    <a:pt x="9497" y="5400"/>
                  </a:lnTo>
                  <a:lnTo>
                    <a:pt x="9497" y="9719"/>
                  </a:lnTo>
                  <a:lnTo>
                    <a:pt x="9144" y="9719"/>
                  </a:lnTo>
                  <a:lnTo>
                    <a:pt x="9144" y="6750"/>
                  </a:lnTo>
                  <a:cubicBezTo>
                    <a:pt x="9144" y="6601"/>
                    <a:pt x="9048" y="6478"/>
                    <a:pt x="8932" y="6478"/>
                  </a:cubicBezTo>
                  <a:cubicBezTo>
                    <a:pt x="8815" y="6478"/>
                    <a:pt x="8722" y="6601"/>
                    <a:pt x="8722" y="6750"/>
                  </a:cubicBezTo>
                  <a:lnTo>
                    <a:pt x="8722" y="9719"/>
                  </a:lnTo>
                  <a:lnTo>
                    <a:pt x="8369" y="9719"/>
                  </a:lnTo>
                  <a:lnTo>
                    <a:pt x="8369" y="6750"/>
                  </a:lnTo>
                  <a:cubicBezTo>
                    <a:pt x="8369" y="6601"/>
                    <a:pt x="8277" y="6478"/>
                    <a:pt x="8160" y="6478"/>
                  </a:cubicBezTo>
                  <a:cubicBezTo>
                    <a:pt x="8042" y="6478"/>
                    <a:pt x="7948" y="6601"/>
                    <a:pt x="7948" y="6750"/>
                  </a:cubicBezTo>
                  <a:lnTo>
                    <a:pt x="7948" y="9719"/>
                  </a:lnTo>
                  <a:lnTo>
                    <a:pt x="7291" y="9719"/>
                  </a:lnTo>
                  <a:lnTo>
                    <a:pt x="7663" y="7343"/>
                  </a:lnTo>
                  <a:cubicBezTo>
                    <a:pt x="7687" y="7197"/>
                    <a:pt x="7612" y="7053"/>
                    <a:pt x="7497" y="7024"/>
                  </a:cubicBezTo>
                  <a:cubicBezTo>
                    <a:pt x="7383" y="6995"/>
                    <a:pt x="7273" y="7089"/>
                    <a:pt x="7248" y="7236"/>
                  </a:cubicBezTo>
                  <a:lnTo>
                    <a:pt x="6861" y="9719"/>
                  </a:lnTo>
                  <a:lnTo>
                    <a:pt x="5614" y="9719"/>
                  </a:lnTo>
                  <a:cubicBezTo>
                    <a:pt x="5922" y="9332"/>
                    <a:pt x="6118" y="8782"/>
                    <a:pt x="6118" y="8189"/>
                  </a:cubicBezTo>
                  <a:cubicBezTo>
                    <a:pt x="6118" y="8040"/>
                    <a:pt x="6024" y="7920"/>
                    <a:pt x="5908" y="7920"/>
                  </a:cubicBezTo>
                  <a:lnTo>
                    <a:pt x="3375" y="7920"/>
                  </a:lnTo>
                  <a:cubicBezTo>
                    <a:pt x="3259" y="7920"/>
                    <a:pt x="3165" y="8040"/>
                    <a:pt x="3165" y="8189"/>
                  </a:cubicBezTo>
                  <a:cubicBezTo>
                    <a:pt x="3165" y="8782"/>
                    <a:pt x="3365" y="9332"/>
                    <a:pt x="3671" y="9719"/>
                  </a:cubicBezTo>
                  <a:lnTo>
                    <a:pt x="2320" y="9719"/>
                  </a:lnTo>
                  <a:lnTo>
                    <a:pt x="2320" y="5400"/>
                  </a:lnTo>
                  <a:lnTo>
                    <a:pt x="7244" y="5400"/>
                  </a:lnTo>
                  <a:moveTo>
                    <a:pt x="3587" y="14578"/>
                  </a:moveTo>
                  <a:lnTo>
                    <a:pt x="3587" y="11878"/>
                  </a:lnTo>
                  <a:lnTo>
                    <a:pt x="6963" y="11878"/>
                  </a:lnTo>
                  <a:lnTo>
                    <a:pt x="6963" y="14578"/>
                  </a:lnTo>
                  <a:lnTo>
                    <a:pt x="3587" y="14578"/>
                  </a:lnTo>
                  <a:moveTo>
                    <a:pt x="3375" y="11338"/>
                  </a:moveTo>
                  <a:cubicBezTo>
                    <a:pt x="3259" y="11338"/>
                    <a:pt x="3165" y="11461"/>
                    <a:pt x="3165" y="11609"/>
                  </a:cubicBezTo>
                  <a:lnTo>
                    <a:pt x="3165" y="14578"/>
                  </a:lnTo>
                  <a:lnTo>
                    <a:pt x="2320" y="14578"/>
                  </a:lnTo>
                  <a:lnTo>
                    <a:pt x="2320" y="10259"/>
                  </a:lnTo>
                  <a:lnTo>
                    <a:pt x="9497" y="10259"/>
                  </a:lnTo>
                  <a:lnTo>
                    <a:pt x="9497" y="14578"/>
                  </a:lnTo>
                  <a:lnTo>
                    <a:pt x="7385" y="14578"/>
                  </a:lnTo>
                  <a:lnTo>
                    <a:pt x="7385" y="11609"/>
                  </a:lnTo>
                  <a:cubicBezTo>
                    <a:pt x="7385" y="11461"/>
                    <a:pt x="7291" y="11338"/>
                    <a:pt x="7175" y="11338"/>
                  </a:cubicBezTo>
                  <a:lnTo>
                    <a:pt x="3375" y="11338"/>
                  </a:lnTo>
                  <a:moveTo>
                    <a:pt x="3608" y="8460"/>
                  </a:moveTo>
                  <a:lnTo>
                    <a:pt x="5677" y="8460"/>
                  </a:lnTo>
                  <a:cubicBezTo>
                    <a:pt x="5583" y="9097"/>
                    <a:pt x="5171" y="9719"/>
                    <a:pt x="4640" y="9719"/>
                  </a:cubicBezTo>
                  <a:cubicBezTo>
                    <a:pt x="4112" y="9719"/>
                    <a:pt x="3700" y="9097"/>
                    <a:pt x="3608" y="8460"/>
                  </a:cubicBezTo>
                  <a:moveTo>
                    <a:pt x="6118" y="15119"/>
                  </a:moveTo>
                  <a:lnTo>
                    <a:pt x="9497" y="15119"/>
                  </a:lnTo>
                  <a:lnTo>
                    <a:pt x="9497" y="19438"/>
                  </a:lnTo>
                  <a:lnTo>
                    <a:pt x="6118" y="19438"/>
                  </a:lnTo>
                  <a:lnTo>
                    <a:pt x="6118" y="15119"/>
                  </a:lnTo>
                  <a:moveTo>
                    <a:pt x="9497" y="541"/>
                  </a:moveTo>
                  <a:lnTo>
                    <a:pt x="9497" y="4859"/>
                  </a:lnTo>
                  <a:lnTo>
                    <a:pt x="7410" y="4859"/>
                  </a:lnTo>
                  <a:lnTo>
                    <a:pt x="6887" y="2272"/>
                  </a:lnTo>
                  <a:cubicBezTo>
                    <a:pt x="6856" y="2128"/>
                    <a:pt x="6742" y="2042"/>
                    <a:pt x="6630" y="2076"/>
                  </a:cubicBezTo>
                  <a:cubicBezTo>
                    <a:pt x="6516" y="2115"/>
                    <a:pt x="6448" y="2261"/>
                    <a:pt x="6477" y="2408"/>
                  </a:cubicBezTo>
                  <a:lnTo>
                    <a:pt x="6971" y="4859"/>
                  </a:lnTo>
                  <a:lnTo>
                    <a:pt x="6189" y="4859"/>
                  </a:lnTo>
                  <a:lnTo>
                    <a:pt x="6189" y="1891"/>
                  </a:lnTo>
                  <a:cubicBezTo>
                    <a:pt x="6189" y="1742"/>
                    <a:pt x="6095" y="1619"/>
                    <a:pt x="5979" y="1619"/>
                  </a:cubicBezTo>
                  <a:cubicBezTo>
                    <a:pt x="5863" y="1619"/>
                    <a:pt x="5769" y="1742"/>
                    <a:pt x="5769" y="1891"/>
                  </a:cubicBezTo>
                  <a:lnTo>
                    <a:pt x="5769" y="4859"/>
                  </a:lnTo>
                  <a:lnTo>
                    <a:pt x="5416" y="4859"/>
                  </a:lnTo>
                  <a:lnTo>
                    <a:pt x="5416" y="1891"/>
                  </a:lnTo>
                  <a:cubicBezTo>
                    <a:pt x="5416" y="1742"/>
                    <a:pt x="5320" y="1619"/>
                    <a:pt x="5204" y="1619"/>
                  </a:cubicBezTo>
                  <a:cubicBezTo>
                    <a:pt x="5087" y="1619"/>
                    <a:pt x="4993" y="1742"/>
                    <a:pt x="4993" y="1891"/>
                  </a:cubicBezTo>
                  <a:lnTo>
                    <a:pt x="4993" y="4859"/>
                  </a:lnTo>
                  <a:lnTo>
                    <a:pt x="4642" y="4859"/>
                  </a:lnTo>
                  <a:lnTo>
                    <a:pt x="4642" y="2431"/>
                  </a:lnTo>
                  <a:cubicBezTo>
                    <a:pt x="4642" y="2282"/>
                    <a:pt x="4549" y="2159"/>
                    <a:pt x="4432" y="2159"/>
                  </a:cubicBezTo>
                  <a:cubicBezTo>
                    <a:pt x="4314" y="2159"/>
                    <a:pt x="4220" y="2282"/>
                    <a:pt x="4220" y="2431"/>
                  </a:cubicBezTo>
                  <a:lnTo>
                    <a:pt x="4220" y="4859"/>
                  </a:lnTo>
                  <a:lnTo>
                    <a:pt x="3869" y="4859"/>
                  </a:lnTo>
                  <a:lnTo>
                    <a:pt x="3869" y="2431"/>
                  </a:lnTo>
                  <a:cubicBezTo>
                    <a:pt x="3869" y="2282"/>
                    <a:pt x="3773" y="2159"/>
                    <a:pt x="3657" y="2159"/>
                  </a:cubicBezTo>
                  <a:cubicBezTo>
                    <a:pt x="3540" y="2159"/>
                    <a:pt x="3447" y="2282"/>
                    <a:pt x="3447" y="2431"/>
                  </a:cubicBezTo>
                  <a:lnTo>
                    <a:pt x="3447" y="4859"/>
                  </a:lnTo>
                  <a:lnTo>
                    <a:pt x="3094" y="4859"/>
                  </a:lnTo>
                  <a:lnTo>
                    <a:pt x="3094" y="1891"/>
                  </a:lnTo>
                  <a:cubicBezTo>
                    <a:pt x="3094" y="1742"/>
                    <a:pt x="3000" y="1619"/>
                    <a:pt x="2883" y="1619"/>
                  </a:cubicBezTo>
                  <a:cubicBezTo>
                    <a:pt x="2767" y="1619"/>
                    <a:pt x="2673" y="1742"/>
                    <a:pt x="2673" y="1891"/>
                  </a:cubicBezTo>
                  <a:lnTo>
                    <a:pt x="2673" y="4859"/>
                  </a:lnTo>
                  <a:lnTo>
                    <a:pt x="2320" y="4859"/>
                  </a:lnTo>
                  <a:lnTo>
                    <a:pt x="2320" y="541"/>
                  </a:lnTo>
                  <a:lnTo>
                    <a:pt x="9497" y="541"/>
                  </a:lnTo>
                  <a:moveTo>
                    <a:pt x="2320" y="19978"/>
                  </a:moveTo>
                  <a:lnTo>
                    <a:pt x="9497" y="19978"/>
                  </a:lnTo>
                  <a:lnTo>
                    <a:pt x="9497" y="21059"/>
                  </a:lnTo>
                  <a:lnTo>
                    <a:pt x="2320" y="21059"/>
                  </a:lnTo>
                  <a:lnTo>
                    <a:pt x="2320" y="19978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914400">
                <a:spcBef>
                  <a:spcPts val="0"/>
                </a:spcBef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7" name="Shape"/>
            <p:cNvSpPr/>
            <p:nvPr/>
          </p:nvSpPr>
          <p:spPr>
            <a:xfrm>
              <a:off x="12125763" y="3265986"/>
              <a:ext cx="128188" cy="1269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595" fill="norm" stroke="1" extrusionOk="0">
                  <a:moveTo>
                    <a:pt x="10852" y="20595"/>
                  </a:moveTo>
                  <a:cubicBezTo>
                    <a:pt x="13670" y="20595"/>
                    <a:pt x="16487" y="19590"/>
                    <a:pt x="18470" y="17581"/>
                  </a:cubicBezTo>
                  <a:cubicBezTo>
                    <a:pt x="20557" y="15672"/>
                    <a:pt x="21600" y="13060"/>
                    <a:pt x="21600" y="10247"/>
                  </a:cubicBezTo>
                  <a:cubicBezTo>
                    <a:pt x="21600" y="7535"/>
                    <a:pt x="20557" y="4822"/>
                    <a:pt x="18470" y="3014"/>
                  </a:cubicBezTo>
                  <a:cubicBezTo>
                    <a:pt x="14504" y="-1005"/>
                    <a:pt x="7304" y="-1005"/>
                    <a:pt x="3130" y="3014"/>
                  </a:cubicBezTo>
                  <a:cubicBezTo>
                    <a:pt x="1252" y="4822"/>
                    <a:pt x="0" y="7535"/>
                    <a:pt x="0" y="10247"/>
                  </a:cubicBezTo>
                  <a:cubicBezTo>
                    <a:pt x="0" y="13060"/>
                    <a:pt x="1252" y="15773"/>
                    <a:pt x="3235" y="17581"/>
                  </a:cubicBezTo>
                  <a:cubicBezTo>
                    <a:pt x="5217" y="19590"/>
                    <a:pt x="8035" y="20595"/>
                    <a:pt x="10852" y="20595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914400">
                <a:spcBef>
                  <a:spcPts val="0"/>
                </a:spcBef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8" name="Shape"/>
            <p:cNvSpPr/>
            <p:nvPr/>
          </p:nvSpPr>
          <p:spPr>
            <a:xfrm>
              <a:off x="12702295" y="3265986"/>
              <a:ext cx="128189" cy="1269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595" fill="norm" stroke="1" extrusionOk="0">
                  <a:moveTo>
                    <a:pt x="10852" y="20595"/>
                  </a:moveTo>
                  <a:cubicBezTo>
                    <a:pt x="13670" y="20595"/>
                    <a:pt x="16487" y="19590"/>
                    <a:pt x="18470" y="17581"/>
                  </a:cubicBezTo>
                  <a:cubicBezTo>
                    <a:pt x="20452" y="15672"/>
                    <a:pt x="21600" y="13060"/>
                    <a:pt x="21600" y="10247"/>
                  </a:cubicBezTo>
                  <a:cubicBezTo>
                    <a:pt x="21600" y="7535"/>
                    <a:pt x="20452" y="4822"/>
                    <a:pt x="18470" y="3014"/>
                  </a:cubicBezTo>
                  <a:cubicBezTo>
                    <a:pt x="14400" y="-1005"/>
                    <a:pt x="7304" y="-1005"/>
                    <a:pt x="3130" y="3014"/>
                  </a:cubicBezTo>
                  <a:cubicBezTo>
                    <a:pt x="1148" y="4822"/>
                    <a:pt x="0" y="7535"/>
                    <a:pt x="0" y="10247"/>
                  </a:cubicBezTo>
                  <a:cubicBezTo>
                    <a:pt x="0" y="13060"/>
                    <a:pt x="1148" y="15773"/>
                    <a:pt x="3130" y="17581"/>
                  </a:cubicBezTo>
                  <a:cubicBezTo>
                    <a:pt x="5217" y="19590"/>
                    <a:pt x="8035" y="20595"/>
                    <a:pt x="10852" y="20595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914400">
                <a:spcBef>
                  <a:spcPts val="0"/>
                </a:spcBef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9" name="Shape"/>
            <p:cNvSpPr/>
            <p:nvPr/>
          </p:nvSpPr>
          <p:spPr>
            <a:xfrm>
              <a:off x="9820871" y="3842364"/>
              <a:ext cx="128189" cy="1271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20" fill="norm" stroke="1" extrusionOk="0">
                  <a:moveTo>
                    <a:pt x="18470" y="2938"/>
                  </a:moveTo>
                  <a:cubicBezTo>
                    <a:pt x="14400" y="-980"/>
                    <a:pt x="7200" y="-980"/>
                    <a:pt x="3130" y="2938"/>
                  </a:cubicBezTo>
                  <a:cubicBezTo>
                    <a:pt x="1148" y="4847"/>
                    <a:pt x="0" y="7560"/>
                    <a:pt x="0" y="10272"/>
                  </a:cubicBezTo>
                  <a:cubicBezTo>
                    <a:pt x="0" y="12985"/>
                    <a:pt x="1148" y="15697"/>
                    <a:pt x="3130" y="17606"/>
                  </a:cubicBezTo>
                  <a:cubicBezTo>
                    <a:pt x="5217" y="19515"/>
                    <a:pt x="7930" y="20620"/>
                    <a:pt x="10748" y="20620"/>
                  </a:cubicBezTo>
                  <a:cubicBezTo>
                    <a:pt x="13565" y="20620"/>
                    <a:pt x="16383" y="19515"/>
                    <a:pt x="18470" y="17606"/>
                  </a:cubicBezTo>
                  <a:cubicBezTo>
                    <a:pt x="20348" y="15697"/>
                    <a:pt x="21600" y="12985"/>
                    <a:pt x="21600" y="10272"/>
                  </a:cubicBezTo>
                  <a:cubicBezTo>
                    <a:pt x="21600" y="7560"/>
                    <a:pt x="20348" y="4847"/>
                    <a:pt x="18470" y="2938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914400">
                <a:spcBef>
                  <a:spcPts val="0"/>
                </a:spcBef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0" name="Shape"/>
            <p:cNvSpPr/>
            <p:nvPr/>
          </p:nvSpPr>
          <p:spPr>
            <a:xfrm>
              <a:off x="9052367" y="3842364"/>
              <a:ext cx="127569" cy="1271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20" fill="norm" stroke="1" extrusionOk="0">
                  <a:moveTo>
                    <a:pt x="18454" y="2938"/>
                  </a:moveTo>
                  <a:cubicBezTo>
                    <a:pt x="14470" y="-980"/>
                    <a:pt x="7235" y="-980"/>
                    <a:pt x="3250" y="2938"/>
                  </a:cubicBezTo>
                  <a:cubicBezTo>
                    <a:pt x="1153" y="4847"/>
                    <a:pt x="0" y="7560"/>
                    <a:pt x="0" y="10272"/>
                  </a:cubicBezTo>
                  <a:cubicBezTo>
                    <a:pt x="0" y="12985"/>
                    <a:pt x="1153" y="15697"/>
                    <a:pt x="3250" y="17606"/>
                  </a:cubicBezTo>
                  <a:cubicBezTo>
                    <a:pt x="5138" y="19515"/>
                    <a:pt x="7969" y="20620"/>
                    <a:pt x="10800" y="20620"/>
                  </a:cubicBezTo>
                  <a:cubicBezTo>
                    <a:pt x="13736" y="20620"/>
                    <a:pt x="16462" y="19515"/>
                    <a:pt x="18454" y="17606"/>
                  </a:cubicBezTo>
                  <a:cubicBezTo>
                    <a:pt x="20551" y="15697"/>
                    <a:pt x="21600" y="12985"/>
                    <a:pt x="21600" y="10272"/>
                  </a:cubicBezTo>
                  <a:cubicBezTo>
                    <a:pt x="21600" y="7560"/>
                    <a:pt x="20551" y="4847"/>
                    <a:pt x="18454" y="2938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914400">
                <a:spcBef>
                  <a:spcPts val="0"/>
                </a:spcBef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1" name="Shape"/>
            <p:cNvSpPr/>
            <p:nvPr/>
          </p:nvSpPr>
          <p:spPr>
            <a:xfrm>
              <a:off x="8860397" y="2881424"/>
              <a:ext cx="512131" cy="5115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787" y="0"/>
                  </a:moveTo>
                  <a:cubicBezTo>
                    <a:pt x="4832" y="0"/>
                    <a:pt x="0" y="4838"/>
                    <a:pt x="0" y="10826"/>
                  </a:cubicBezTo>
                  <a:cubicBezTo>
                    <a:pt x="0" y="16788"/>
                    <a:pt x="4832" y="21600"/>
                    <a:pt x="10787" y="21600"/>
                  </a:cubicBezTo>
                  <a:cubicBezTo>
                    <a:pt x="16742" y="21600"/>
                    <a:pt x="21600" y="16788"/>
                    <a:pt x="21600" y="10826"/>
                  </a:cubicBezTo>
                  <a:cubicBezTo>
                    <a:pt x="21600" y="4838"/>
                    <a:pt x="16742" y="0"/>
                    <a:pt x="10787" y="0"/>
                  </a:cubicBezTo>
                  <a:moveTo>
                    <a:pt x="10787" y="16213"/>
                  </a:moveTo>
                  <a:cubicBezTo>
                    <a:pt x="7809" y="16213"/>
                    <a:pt x="5407" y="13807"/>
                    <a:pt x="5407" y="10826"/>
                  </a:cubicBezTo>
                  <a:cubicBezTo>
                    <a:pt x="5407" y="7845"/>
                    <a:pt x="7809" y="5413"/>
                    <a:pt x="10787" y="5413"/>
                  </a:cubicBezTo>
                  <a:cubicBezTo>
                    <a:pt x="13764" y="5413"/>
                    <a:pt x="16193" y="7845"/>
                    <a:pt x="16193" y="10826"/>
                  </a:cubicBezTo>
                  <a:cubicBezTo>
                    <a:pt x="16193" y="13807"/>
                    <a:pt x="13764" y="16213"/>
                    <a:pt x="10787" y="16213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914400">
                <a:spcBef>
                  <a:spcPts val="0"/>
                </a:spcBef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2" name="Shape"/>
            <p:cNvSpPr/>
            <p:nvPr/>
          </p:nvSpPr>
          <p:spPr>
            <a:xfrm>
              <a:off x="9436310" y="2881424"/>
              <a:ext cx="320160" cy="1281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7297" y="0"/>
                  </a:moveTo>
                  <a:lnTo>
                    <a:pt x="4345" y="0"/>
                  </a:lnTo>
                  <a:cubicBezTo>
                    <a:pt x="1964" y="0"/>
                    <a:pt x="0" y="4800"/>
                    <a:pt x="0" y="10748"/>
                  </a:cubicBezTo>
                  <a:cubicBezTo>
                    <a:pt x="0" y="16696"/>
                    <a:pt x="1964" y="21600"/>
                    <a:pt x="4345" y="21600"/>
                  </a:cubicBezTo>
                  <a:lnTo>
                    <a:pt x="17297" y="21600"/>
                  </a:lnTo>
                  <a:cubicBezTo>
                    <a:pt x="19678" y="21600"/>
                    <a:pt x="21600" y="16696"/>
                    <a:pt x="21600" y="10748"/>
                  </a:cubicBezTo>
                  <a:cubicBezTo>
                    <a:pt x="21600" y="4800"/>
                    <a:pt x="19678" y="0"/>
                    <a:pt x="17297" y="0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914400">
                <a:spcBef>
                  <a:spcPts val="0"/>
                </a:spcBef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3" name="Shape"/>
            <p:cNvSpPr/>
            <p:nvPr/>
          </p:nvSpPr>
          <p:spPr>
            <a:xfrm>
              <a:off x="9436310" y="3073396"/>
              <a:ext cx="320160" cy="1281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7297" y="0"/>
                  </a:moveTo>
                  <a:lnTo>
                    <a:pt x="4345" y="0"/>
                  </a:lnTo>
                  <a:cubicBezTo>
                    <a:pt x="1964" y="0"/>
                    <a:pt x="0" y="4904"/>
                    <a:pt x="0" y="10852"/>
                  </a:cubicBezTo>
                  <a:cubicBezTo>
                    <a:pt x="0" y="16800"/>
                    <a:pt x="1964" y="21600"/>
                    <a:pt x="4345" y="21600"/>
                  </a:cubicBezTo>
                  <a:lnTo>
                    <a:pt x="17297" y="21600"/>
                  </a:lnTo>
                  <a:cubicBezTo>
                    <a:pt x="19678" y="21600"/>
                    <a:pt x="21600" y="16800"/>
                    <a:pt x="21600" y="10852"/>
                  </a:cubicBezTo>
                  <a:cubicBezTo>
                    <a:pt x="21600" y="4904"/>
                    <a:pt x="19678" y="0"/>
                    <a:pt x="17297" y="0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914400">
                <a:spcBef>
                  <a:spcPts val="0"/>
                </a:spcBef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4" name="Shape"/>
            <p:cNvSpPr/>
            <p:nvPr/>
          </p:nvSpPr>
          <p:spPr>
            <a:xfrm>
              <a:off x="9436310" y="3265367"/>
              <a:ext cx="320160" cy="127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7297" y="0"/>
                  </a:moveTo>
                  <a:lnTo>
                    <a:pt x="4345" y="0"/>
                  </a:lnTo>
                  <a:cubicBezTo>
                    <a:pt x="1964" y="0"/>
                    <a:pt x="0" y="4823"/>
                    <a:pt x="0" y="10800"/>
                  </a:cubicBezTo>
                  <a:cubicBezTo>
                    <a:pt x="0" y="16882"/>
                    <a:pt x="1964" y="21600"/>
                    <a:pt x="4345" y="21600"/>
                  </a:cubicBezTo>
                  <a:lnTo>
                    <a:pt x="17297" y="21600"/>
                  </a:lnTo>
                  <a:cubicBezTo>
                    <a:pt x="19678" y="21600"/>
                    <a:pt x="21600" y="16777"/>
                    <a:pt x="21600" y="10800"/>
                  </a:cubicBezTo>
                  <a:cubicBezTo>
                    <a:pt x="21600" y="4823"/>
                    <a:pt x="19678" y="0"/>
                    <a:pt x="17297" y="0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914400">
                <a:spcBef>
                  <a:spcPts val="0"/>
                </a:spcBef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5" name="Shape"/>
            <p:cNvSpPr/>
            <p:nvPr/>
          </p:nvSpPr>
          <p:spPr>
            <a:xfrm>
              <a:off x="0" y="576532"/>
              <a:ext cx="7812606" cy="45460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424" y="20991"/>
                  </a:moveTo>
                  <a:lnTo>
                    <a:pt x="18945" y="20991"/>
                  </a:lnTo>
                  <a:lnTo>
                    <a:pt x="18945" y="4258"/>
                  </a:lnTo>
                  <a:lnTo>
                    <a:pt x="20362" y="4258"/>
                  </a:lnTo>
                  <a:cubicBezTo>
                    <a:pt x="20460" y="4258"/>
                    <a:pt x="20538" y="4122"/>
                    <a:pt x="20538" y="3955"/>
                  </a:cubicBezTo>
                  <a:cubicBezTo>
                    <a:pt x="20538" y="3913"/>
                    <a:pt x="20535" y="3878"/>
                    <a:pt x="20528" y="3846"/>
                  </a:cubicBezTo>
                  <a:lnTo>
                    <a:pt x="20003" y="230"/>
                  </a:lnTo>
                  <a:cubicBezTo>
                    <a:pt x="19982" y="91"/>
                    <a:pt x="19910" y="0"/>
                    <a:pt x="19830" y="0"/>
                  </a:cubicBezTo>
                  <a:lnTo>
                    <a:pt x="17705" y="0"/>
                  </a:lnTo>
                  <a:cubicBezTo>
                    <a:pt x="17623" y="0"/>
                    <a:pt x="17553" y="91"/>
                    <a:pt x="17532" y="230"/>
                  </a:cubicBezTo>
                  <a:lnTo>
                    <a:pt x="17001" y="3878"/>
                  </a:lnTo>
                  <a:cubicBezTo>
                    <a:pt x="16989" y="3969"/>
                    <a:pt x="17000" y="4066"/>
                    <a:pt x="17034" y="4140"/>
                  </a:cubicBezTo>
                  <a:cubicBezTo>
                    <a:pt x="17068" y="4213"/>
                    <a:pt x="17119" y="4258"/>
                    <a:pt x="17174" y="4258"/>
                  </a:cubicBezTo>
                  <a:lnTo>
                    <a:pt x="18592" y="4258"/>
                  </a:lnTo>
                  <a:lnTo>
                    <a:pt x="18592" y="20991"/>
                  </a:lnTo>
                  <a:lnTo>
                    <a:pt x="16820" y="20991"/>
                  </a:lnTo>
                  <a:lnTo>
                    <a:pt x="16820" y="19773"/>
                  </a:lnTo>
                  <a:lnTo>
                    <a:pt x="17174" y="19773"/>
                  </a:lnTo>
                  <a:cubicBezTo>
                    <a:pt x="17272" y="19773"/>
                    <a:pt x="17351" y="19634"/>
                    <a:pt x="17351" y="19467"/>
                  </a:cubicBezTo>
                  <a:lnTo>
                    <a:pt x="17351" y="13991"/>
                  </a:lnTo>
                  <a:cubicBezTo>
                    <a:pt x="17351" y="13823"/>
                    <a:pt x="17272" y="13688"/>
                    <a:pt x="17174" y="13688"/>
                  </a:cubicBezTo>
                  <a:lnTo>
                    <a:pt x="16289" y="13688"/>
                  </a:lnTo>
                  <a:lnTo>
                    <a:pt x="16289" y="12167"/>
                  </a:lnTo>
                  <a:cubicBezTo>
                    <a:pt x="16289" y="11496"/>
                    <a:pt x="15971" y="10949"/>
                    <a:pt x="15580" y="10949"/>
                  </a:cubicBezTo>
                  <a:lnTo>
                    <a:pt x="12394" y="10949"/>
                  </a:lnTo>
                  <a:cubicBezTo>
                    <a:pt x="12182" y="10949"/>
                    <a:pt x="11992" y="11110"/>
                    <a:pt x="11862" y="11363"/>
                  </a:cubicBezTo>
                  <a:cubicBezTo>
                    <a:pt x="11733" y="11110"/>
                    <a:pt x="11543" y="10949"/>
                    <a:pt x="11331" y="10949"/>
                  </a:cubicBezTo>
                  <a:lnTo>
                    <a:pt x="8145" y="10949"/>
                  </a:lnTo>
                  <a:cubicBezTo>
                    <a:pt x="7754" y="10949"/>
                    <a:pt x="7436" y="11496"/>
                    <a:pt x="7436" y="12167"/>
                  </a:cubicBezTo>
                  <a:lnTo>
                    <a:pt x="7436" y="13688"/>
                  </a:lnTo>
                  <a:lnTo>
                    <a:pt x="6551" y="13688"/>
                  </a:lnTo>
                  <a:cubicBezTo>
                    <a:pt x="6453" y="13688"/>
                    <a:pt x="6372" y="13823"/>
                    <a:pt x="6372" y="13991"/>
                  </a:cubicBezTo>
                  <a:lnTo>
                    <a:pt x="6372" y="19467"/>
                  </a:lnTo>
                  <a:cubicBezTo>
                    <a:pt x="6372" y="19634"/>
                    <a:pt x="6453" y="19773"/>
                    <a:pt x="6551" y="19773"/>
                  </a:cubicBezTo>
                  <a:lnTo>
                    <a:pt x="6905" y="19773"/>
                  </a:lnTo>
                  <a:lnTo>
                    <a:pt x="6905" y="20991"/>
                  </a:lnTo>
                  <a:lnTo>
                    <a:pt x="5030" y="20991"/>
                  </a:lnTo>
                  <a:lnTo>
                    <a:pt x="3541" y="18431"/>
                  </a:lnTo>
                  <a:lnTo>
                    <a:pt x="3541" y="16121"/>
                  </a:lnTo>
                  <a:lnTo>
                    <a:pt x="4958" y="16121"/>
                  </a:lnTo>
                  <a:cubicBezTo>
                    <a:pt x="5056" y="16121"/>
                    <a:pt x="5135" y="15986"/>
                    <a:pt x="5135" y="15818"/>
                  </a:cubicBezTo>
                  <a:cubicBezTo>
                    <a:pt x="5135" y="15651"/>
                    <a:pt x="5056" y="15515"/>
                    <a:pt x="4958" y="15515"/>
                  </a:cubicBezTo>
                  <a:lnTo>
                    <a:pt x="4340" y="15515"/>
                  </a:lnTo>
                  <a:lnTo>
                    <a:pt x="4597" y="13135"/>
                  </a:lnTo>
                  <a:cubicBezTo>
                    <a:pt x="4606" y="13047"/>
                    <a:pt x="4592" y="12955"/>
                    <a:pt x="4558" y="12885"/>
                  </a:cubicBezTo>
                  <a:cubicBezTo>
                    <a:pt x="4523" y="12814"/>
                    <a:pt x="4475" y="12776"/>
                    <a:pt x="4422" y="12776"/>
                  </a:cubicBezTo>
                  <a:lnTo>
                    <a:pt x="3852" y="12776"/>
                  </a:lnTo>
                  <a:lnTo>
                    <a:pt x="4042" y="9816"/>
                  </a:lnTo>
                  <a:cubicBezTo>
                    <a:pt x="4094" y="9833"/>
                    <a:pt x="4147" y="9845"/>
                    <a:pt x="4198" y="9845"/>
                  </a:cubicBezTo>
                  <a:cubicBezTo>
                    <a:pt x="4438" y="9845"/>
                    <a:pt x="4659" y="9625"/>
                    <a:pt x="4779" y="9271"/>
                  </a:cubicBezTo>
                  <a:cubicBezTo>
                    <a:pt x="5181" y="8074"/>
                    <a:pt x="4994" y="6835"/>
                    <a:pt x="4986" y="6782"/>
                  </a:cubicBezTo>
                  <a:cubicBezTo>
                    <a:pt x="4960" y="6620"/>
                    <a:pt x="4862" y="6523"/>
                    <a:pt x="4770" y="6564"/>
                  </a:cubicBezTo>
                  <a:cubicBezTo>
                    <a:pt x="4739" y="6579"/>
                    <a:pt x="4020" y="6923"/>
                    <a:pt x="3619" y="8121"/>
                  </a:cubicBezTo>
                  <a:cubicBezTo>
                    <a:pt x="3469" y="8568"/>
                    <a:pt x="3513" y="9118"/>
                    <a:pt x="3708" y="9480"/>
                  </a:cubicBezTo>
                  <a:lnTo>
                    <a:pt x="3496" y="12776"/>
                  </a:lnTo>
                  <a:lnTo>
                    <a:pt x="3227" y="12776"/>
                  </a:lnTo>
                  <a:lnTo>
                    <a:pt x="3012" y="8598"/>
                  </a:lnTo>
                  <a:cubicBezTo>
                    <a:pt x="3169" y="8398"/>
                    <a:pt x="3282" y="8118"/>
                    <a:pt x="3335" y="7788"/>
                  </a:cubicBezTo>
                  <a:cubicBezTo>
                    <a:pt x="3393" y="7409"/>
                    <a:pt x="3364" y="7009"/>
                    <a:pt x="3248" y="6664"/>
                  </a:cubicBezTo>
                  <a:cubicBezTo>
                    <a:pt x="2705" y="5052"/>
                    <a:pt x="1736" y="4590"/>
                    <a:pt x="1695" y="4572"/>
                  </a:cubicBezTo>
                  <a:cubicBezTo>
                    <a:pt x="1650" y="4549"/>
                    <a:pt x="1603" y="4561"/>
                    <a:pt x="1561" y="4602"/>
                  </a:cubicBezTo>
                  <a:cubicBezTo>
                    <a:pt x="1520" y="4643"/>
                    <a:pt x="1491" y="4708"/>
                    <a:pt x="1479" y="4787"/>
                  </a:cubicBezTo>
                  <a:cubicBezTo>
                    <a:pt x="1469" y="4858"/>
                    <a:pt x="1216" y="6529"/>
                    <a:pt x="1758" y="8145"/>
                  </a:cubicBezTo>
                  <a:cubicBezTo>
                    <a:pt x="1912" y="8601"/>
                    <a:pt x="2198" y="8883"/>
                    <a:pt x="2505" y="8883"/>
                  </a:cubicBezTo>
                  <a:cubicBezTo>
                    <a:pt x="2560" y="8883"/>
                    <a:pt x="2614" y="8874"/>
                    <a:pt x="2671" y="8857"/>
                  </a:cubicBezTo>
                  <a:lnTo>
                    <a:pt x="2871" y="12776"/>
                  </a:lnTo>
                  <a:lnTo>
                    <a:pt x="2298" y="12776"/>
                  </a:lnTo>
                  <a:cubicBezTo>
                    <a:pt x="2245" y="12776"/>
                    <a:pt x="2195" y="12814"/>
                    <a:pt x="2162" y="12885"/>
                  </a:cubicBezTo>
                  <a:cubicBezTo>
                    <a:pt x="2126" y="12955"/>
                    <a:pt x="2113" y="13047"/>
                    <a:pt x="2123" y="13135"/>
                  </a:cubicBezTo>
                  <a:lnTo>
                    <a:pt x="2380" y="15515"/>
                  </a:lnTo>
                  <a:lnTo>
                    <a:pt x="1770" y="15512"/>
                  </a:lnTo>
                  <a:cubicBezTo>
                    <a:pt x="1673" y="15512"/>
                    <a:pt x="1594" y="15648"/>
                    <a:pt x="1594" y="15815"/>
                  </a:cubicBezTo>
                  <a:cubicBezTo>
                    <a:pt x="1594" y="15983"/>
                    <a:pt x="1673" y="16121"/>
                    <a:pt x="1770" y="16121"/>
                  </a:cubicBezTo>
                  <a:lnTo>
                    <a:pt x="3186" y="16121"/>
                  </a:lnTo>
                  <a:lnTo>
                    <a:pt x="3186" y="18428"/>
                  </a:lnTo>
                  <a:lnTo>
                    <a:pt x="1697" y="20991"/>
                  </a:lnTo>
                  <a:lnTo>
                    <a:pt x="176" y="20991"/>
                  </a:lnTo>
                  <a:cubicBezTo>
                    <a:pt x="79" y="20991"/>
                    <a:pt x="0" y="21126"/>
                    <a:pt x="0" y="21294"/>
                  </a:cubicBezTo>
                  <a:cubicBezTo>
                    <a:pt x="0" y="21462"/>
                    <a:pt x="79" y="21600"/>
                    <a:pt x="176" y="21600"/>
                  </a:cubicBezTo>
                  <a:lnTo>
                    <a:pt x="21424" y="21600"/>
                  </a:lnTo>
                  <a:cubicBezTo>
                    <a:pt x="21521" y="21600"/>
                    <a:pt x="21600" y="21462"/>
                    <a:pt x="21600" y="21294"/>
                  </a:cubicBezTo>
                  <a:cubicBezTo>
                    <a:pt x="21600" y="21126"/>
                    <a:pt x="21521" y="20991"/>
                    <a:pt x="21424" y="20991"/>
                  </a:cubicBezTo>
                  <a:moveTo>
                    <a:pt x="17844" y="606"/>
                  </a:moveTo>
                  <a:lnTo>
                    <a:pt x="19691" y="606"/>
                  </a:lnTo>
                  <a:lnTo>
                    <a:pt x="20133" y="3649"/>
                  </a:lnTo>
                  <a:lnTo>
                    <a:pt x="17402" y="3649"/>
                  </a:lnTo>
                  <a:lnTo>
                    <a:pt x="17844" y="606"/>
                  </a:lnTo>
                  <a:moveTo>
                    <a:pt x="3924" y="8424"/>
                  </a:moveTo>
                  <a:cubicBezTo>
                    <a:pt x="4138" y="7788"/>
                    <a:pt x="4469" y="7444"/>
                    <a:pt x="4672" y="7279"/>
                  </a:cubicBezTo>
                  <a:cubicBezTo>
                    <a:pt x="4695" y="7671"/>
                    <a:pt x="4684" y="8333"/>
                    <a:pt x="4472" y="8965"/>
                  </a:cubicBezTo>
                  <a:cubicBezTo>
                    <a:pt x="4416" y="9133"/>
                    <a:pt x="4311" y="9239"/>
                    <a:pt x="4198" y="9239"/>
                  </a:cubicBezTo>
                  <a:cubicBezTo>
                    <a:pt x="4143" y="9239"/>
                    <a:pt x="4089" y="9213"/>
                    <a:pt x="4041" y="9166"/>
                  </a:cubicBezTo>
                  <a:cubicBezTo>
                    <a:pt x="3890" y="9015"/>
                    <a:pt x="3839" y="8683"/>
                    <a:pt x="3924" y="8424"/>
                  </a:cubicBezTo>
                  <a:moveTo>
                    <a:pt x="2065" y="7841"/>
                  </a:moveTo>
                  <a:cubicBezTo>
                    <a:pt x="1731" y="6841"/>
                    <a:pt x="1748" y="5791"/>
                    <a:pt x="1787" y="5273"/>
                  </a:cubicBezTo>
                  <a:cubicBezTo>
                    <a:pt x="2068" y="5479"/>
                    <a:pt x="2606" y="5973"/>
                    <a:pt x="2941" y="6970"/>
                  </a:cubicBezTo>
                  <a:cubicBezTo>
                    <a:pt x="3010" y="7171"/>
                    <a:pt x="3027" y="7406"/>
                    <a:pt x="2993" y="7633"/>
                  </a:cubicBezTo>
                  <a:cubicBezTo>
                    <a:pt x="2959" y="7853"/>
                    <a:pt x="2875" y="8044"/>
                    <a:pt x="2756" y="8159"/>
                  </a:cubicBezTo>
                  <a:cubicBezTo>
                    <a:pt x="2679" y="8236"/>
                    <a:pt x="2592" y="8277"/>
                    <a:pt x="2505" y="8277"/>
                  </a:cubicBezTo>
                  <a:cubicBezTo>
                    <a:pt x="2325" y="8274"/>
                    <a:pt x="2156" y="8109"/>
                    <a:pt x="2065" y="7841"/>
                  </a:cubicBezTo>
                  <a:moveTo>
                    <a:pt x="2510" y="13382"/>
                  </a:moveTo>
                  <a:lnTo>
                    <a:pt x="4208" y="13382"/>
                  </a:lnTo>
                  <a:lnTo>
                    <a:pt x="3981" y="15515"/>
                  </a:lnTo>
                  <a:lnTo>
                    <a:pt x="2741" y="15515"/>
                  </a:lnTo>
                  <a:lnTo>
                    <a:pt x="2510" y="13382"/>
                  </a:lnTo>
                  <a:moveTo>
                    <a:pt x="11685" y="17336"/>
                  </a:moveTo>
                  <a:lnTo>
                    <a:pt x="7790" y="17336"/>
                  </a:lnTo>
                  <a:lnTo>
                    <a:pt x="7790" y="16121"/>
                  </a:lnTo>
                  <a:lnTo>
                    <a:pt x="11685" y="16121"/>
                  </a:lnTo>
                  <a:lnTo>
                    <a:pt x="11685" y="17336"/>
                  </a:lnTo>
                  <a:moveTo>
                    <a:pt x="12040" y="16121"/>
                  </a:moveTo>
                  <a:lnTo>
                    <a:pt x="15935" y="16121"/>
                  </a:lnTo>
                  <a:lnTo>
                    <a:pt x="15935" y="17336"/>
                  </a:lnTo>
                  <a:lnTo>
                    <a:pt x="12040" y="17336"/>
                  </a:lnTo>
                  <a:lnTo>
                    <a:pt x="12040" y="16121"/>
                  </a:lnTo>
                  <a:moveTo>
                    <a:pt x="15580" y="11558"/>
                  </a:moveTo>
                  <a:cubicBezTo>
                    <a:pt x="15777" y="11558"/>
                    <a:pt x="15935" y="11831"/>
                    <a:pt x="15935" y="12167"/>
                  </a:cubicBezTo>
                  <a:lnTo>
                    <a:pt x="15935" y="15515"/>
                  </a:lnTo>
                  <a:lnTo>
                    <a:pt x="12040" y="15515"/>
                  </a:lnTo>
                  <a:lnTo>
                    <a:pt x="12040" y="12167"/>
                  </a:lnTo>
                  <a:cubicBezTo>
                    <a:pt x="12040" y="11831"/>
                    <a:pt x="12199" y="11558"/>
                    <a:pt x="12394" y="11558"/>
                  </a:cubicBezTo>
                  <a:lnTo>
                    <a:pt x="15580" y="11558"/>
                  </a:lnTo>
                  <a:moveTo>
                    <a:pt x="7790" y="12167"/>
                  </a:moveTo>
                  <a:cubicBezTo>
                    <a:pt x="7790" y="11831"/>
                    <a:pt x="7949" y="11558"/>
                    <a:pt x="8145" y="11558"/>
                  </a:cubicBezTo>
                  <a:lnTo>
                    <a:pt x="11331" y="11558"/>
                  </a:lnTo>
                  <a:cubicBezTo>
                    <a:pt x="11526" y="11558"/>
                    <a:pt x="11685" y="11831"/>
                    <a:pt x="11685" y="12167"/>
                  </a:cubicBezTo>
                  <a:lnTo>
                    <a:pt x="11685" y="15515"/>
                  </a:lnTo>
                  <a:lnTo>
                    <a:pt x="7790" y="15515"/>
                  </a:lnTo>
                  <a:lnTo>
                    <a:pt x="7790" y="12167"/>
                  </a:lnTo>
                  <a:moveTo>
                    <a:pt x="6727" y="14297"/>
                  </a:moveTo>
                  <a:lnTo>
                    <a:pt x="7436" y="14297"/>
                  </a:lnTo>
                  <a:lnTo>
                    <a:pt x="7436" y="17643"/>
                  </a:lnTo>
                  <a:cubicBezTo>
                    <a:pt x="7436" y="17810"/>
                    <a:pt x="7516" y="17946"/>
                    <a:pt x="7614" y="17946"/>
                  </a:cubicBezTo>
                  <a:lnTo>
                    <a:pt x="16111" y="17946"/>
                  </a:lnTo>
                  <a:cubicBezTo>
                    <a:pt x="16209" y="17946"/>
                    <a:pt x="16289" y="17810"/>
                    <a:pt x="16289" y="17643"/>
                  </a:cubicBezTo>
                  <a:lnTo>
                    <a:pt x="16289" y="14297"/>
                  </a:lnTo>
                  <a:lnTo>
                    <a:pt x="16998" y="14297"/>
                  </a:lnTo>
                  <a:lnTo>
                    <a:pt x="16998" y="19164"/>
                  </a:lnTo>
                  <a:lnTo>
                    <a:pt x="6727" y="19164"/>
                  </a:lnTo>
                  <a:lnTo>
                    <a:pt x="6727" y="14297"/>
                  </a:lnTo>
                  <a:moveTo>
                    <a:pt x="7259" y="19773"/>
                  </a:moveTo>
                  <a:lnTo>
                    <a:pt x="16465" y="19773"/>
                  </a:lnTo>
                  <a:lnTo>
                    <a:pt x="16465" y="20991"/>
                  </a:lnTo>
                  <a:lnTo>
                    <a:pt x="7259" y="20991"/>
                  </a:lnTo>
                  <a:lnTo>
                    <a:pt x="7259" y="19773"/>
                  </a:lnTo>
                  <a:moveTo>
                    <a:pt x="4530" y="20991"/>
                  </a:moveTo>
                  <a:lnTo>
                    <a:pt x="3541" y="20991"/>
                  </a:lnTo>
                  <a:lnTo>
                    <a:pt x="3541" y="19290"/>
                  </a:lnTo>
                  <a:lnTo>
                    <a:pt x="4530" y="20991"/>
                  </a:lnTo>
                  <a:moveTo>
                    <a:pt x="3186" y="19290"/>
                  </a:moveTo>
                  <a:lnTo>
                    <a:pt x="3186" y="20991"/>
                  </a:lnTo>
                  <a:lnTo>
                    <a:pt x="2198" y="20991"/>
                  </a:lnTo>
                  <a:lnTo>
                    <a:pt x="3186" y="1929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914400">
                <a:spcBef>
                  <a:spcPts val="0"/>
                </a:spcBef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6" name="Shape"/>
            <p:cNvSpPr/>
            <p:nvPr/>
          </p:nvSpPr>
          <p:spPr>
            <a:xfrm>
              <a:off x="3074015" y="191971"/>
              <a:ext cx="2433080" cy="18571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566" y="21600"/>
                  </a:moveTo>
                  <a:lnTo>
                    <a:pt x="21034" y="21600"/>
                  </a:lnTo>
                  <a:cubicBezTo>
                    <a:pt x="21347" y="21600"/>
                    <a:pt x="21600" y="21261"/>
                    <a:pt x="21600" y="20851"/>
                  </a:cubicBezTo>
                  <a:lnTo>
                    <a:pt x="21600" y="742"/>
                  </a:lnTo>
                  <a:cubicBezTo>
                    <a:pt x="21600" y="331"/>
                    <a:pt x="21347" y="0"/>
                    <a:pt x="21034" y="0"/>
                  </a:cubicBezTo>
                  <a:lnTo>
                    <a:pt x="566" y="0"/>
                  </a:lnTo>
                  <a:cubicBezTo>
                    <a:pt x="253" y="0"/>
                    <a:pt x="0" y="331"/>
                    <a:pt x="0" y="742"/>
                  </a:cubicBezTo>
                  <a:lnTo>
                    <a:pt x="0" y="20851"/>
                  </a:lnTo>
                  <a:cubicBezTo>
                    <a:pt x="0" y="21261"/>
                    <a:pt x="253" y="21600"/>
                    <a:pt x="566" y="21600"/>
                  </a:cubicBezTo>
                  <a:moveTo>
                    <a:pt x="1138" y="14462"/>
                  </a:moveTo>
                  <a:lnTo>
                    <a:pt x="3980" y="10732"/>
                  </a:lnTo>
                  <a:lnTo>
                    <a:pt x="11133" y="20109"/>
                  </a:lnTo>
                  <a:lnTo>
                    <a:pt x="1138" y="20109"/>
                  </a:lnTo>
                  <a:lnTo>
                    <a:pt x="1138" y="14462"/>
                  </a:lnTo>
                  <a:moveTo>
                    <a:pt x="20462" y="1491"/>
                  </a:moveTo>
                  <a:lnTo>
                    <a:pt x="20462" y="20109"/>
                  </a:lnTo>
                  <a:lnTo>
                    <a:pt x="12743" y="20109"/>
                  </a:lnTo>
                  <a:lnTo>
                    <a:pt x="4376" y="9154"/>
                  </a:lnTo>
                  <a:cubicBezTo>
                    <a:pt x="4156" y="8866"/>
                    <a:pt x="3793" y="8866"/>
                    <a:pt x="3579" y="9154"/>
                  </a:cubicBezTo>
                  <a:lnTo>
                    <a:pt x="1138" y="12352"/>
                  </a:lnTo>
                  <a:lnTo>
                    <a:pt x="1138" y="1491"/>
                  </a:lnTo>
                  <a:lnTo>
                    <a:pt x="20462" y="1491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914400">
                <a:spcBef>
                  <a:spcPts val="0"/>
                </a:spcBef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7" name="Shape"/>
            <p:cNvSpPr/>
            <p:nvPr/>
          </p:nvSpPr>
          <p:spPr>
            <a:xfrm>
              <a:off x="4226461" y="576532"/>
              <a:ext cx="896691" cy="8960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800" y="21600"/>
                  </a:moveTo>
                  <a:cubicBezTo>
                    <a:pt x="16752" y="21600"/>
                    <a:pt x="21600" y="16749"/>
                    <a:pt x="21600" y="10793"/>
                  </a:cubicBezTo>
                  <a:cubicBezTo>
                    <a:pt x="21600" y="4836"/>
                    <a:pt x="16752" y="0"/>
                    <a:pt x="10800" y="0"/>
                  </a:cubicBezTo>
                  <a:cubicBezTo>
                    <a:pt x="4848" y="0"/>
                    <a:pt x="0" y="4836"/>
                    <a:pt x="0" y="10793"/>
                  </a:cubicBezTo>
                  <a:cubicBezTo>
                    <a:pt x="0" y="16749"/>
                    <a:pt x="4848" y="21600"/>
                    <a:pt x="10800" y="21600"/>
                  </a:cubicBezTo>
                  <a:moveTo>
                    <a:pt x="10800" y="3075"/>
                  </a:moveTo>
                  <a:cubicBezTo>
                    <a:pt x="15051" y="3075"/>
                    <a:pt x="18512" y="6538"/>
                    <a:pt x="18512" y="10793"/>
                  </a:cubicBezTo>
                  <a:cubicBezTo>
                    <a:pt x="18512" y="15047"/>
                    <a:pt x="15051" y="18510"/>
                    <a:pt x="10800" y="18510"/>
                  </a:cubicBezTo>
                  <a:cubicBezTo>
                    <a:pt x="6549" y="18510"/>
                    <a:pt x="3088" y="15047"/>
                    <a:pt x="3088" y="10793"/>
                  </a:cubicBezTo>
                  <a:cubicBezTo>
                    <a:pt x="3088" y="6538"/>
                    <a:pt x="6549" y="3075"/>
                    <a:pt x="10800" y="3075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914400">
                <a:spcBef>
                  <a:spcPts val="0"/>
                </a:spcBef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sp>
        <p:nvSpPr>
          <p:cNvPr id="385" name="Connection Line"/>
          <p:cNvSpPr/>
          <p:nvPr/>
        </p:nvSpPr>
        <p:spPr>
          <a:xfrm>
            <a:off x="6194648" y="6314930"/>
            <a:ext cx="3796040" cy="26525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21600"/>
                </a:moveTo>
                <a:lnTo>
                  <a:pt x="0" y="0"/>
                </a:lnTo>
              </a:path>
            </a:pathLst>
          </a:custGeom>
          <a:ln w="88900">
            <a:solidFill>
              <a:srgbClr val="F2CD4B"/>
            </a:solidFill>
            <a:miter lim="400000"/>
          </a:ln>
        </p:spPr>
        <p:txBody>
          <a:bodyPr/>
          <a:lstStyle/>
          <a:p>
            <a:pPr/>
          </a:p>
        </p:txBody>
      </p:sp>
      <p:sp>
        <p:nvSpPr>
          <p:cNvPr id="386" name="Connection Line"/>
          <p:cNvSpPr/>
          <p:nvPr/>
        </p:nvSpPr>
        <p:spPr>
          <a:xfrm>
            <a:off x="6422310" y="5646570"/>
            <a:ext cx="3607795" cy="1706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21600"/>
                </a:moveTo>
                <a:lnTo>
                  <a:pt x="0" y="0"/>
                </a:lnTo>
              </a:path>
            </a:pathLst>
          </a:custGeom>
          <a:ln w="88900">
            <a:solidFill>
              <a:srgbClr val="F2CD4B"/>
            </a:solidFill>
            <a:miter lim="400000"/>
          </a:ln>
        </p:spPr>
        <p:txBody>
          <a:bodyPr/>
          <a:lstStyle/>
          <a:p>
            <a:pPr/>
          </a:p>
        </p:txBody>
      </p:sp>
      <p:sp>
        <p:nvSpPr>
          <p:cNvPr id="387" name="Connection Line"/>
          <p:cNvSpPr/>
          <p:nvPr/>
        </p:nvSpPr>
        <p:spPr>
          <a:xfrm>
            <a:off x="5454743" y="6821680"/>
            <a:ext cx="627996" cy="25641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21600"/>
                </a:moveTo>
                <a:lnTo>
                  <a:pt x="0" y="0"/>
                </a:lnTo>
              </a:path>
            </a:pathLst>
          </a:custGeom>
          <a:ln w="88900">
            <a:solidFill>
              <a:srgbClr val="F2CD4B"/>
            </a:solidFill>
            <a:miter lim="400000"/>
          </a:ln>
        </p:spPr>
        <p:txBody>
          <a:bodyPr/>
          <a:lstStyle/>
          <a:p>
            <a:pPr/>
          </a:p>
        </p:txBody>
      </p:sp>
      <p:sp>
        <p:nvSpPr>
          <p:cNvPr id="388" name="Connection Line"/>
          <p:cNvSpPr/>
          <p:nvPr/>
        </p:nvSpPr>
        <p:spPr>
          <a:xfrm>
            <a:off x="9990687" y="5586643"/>
            <a:ext cx="7928288" cy="33808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lnTo>
                  <a:pt x="21600" y="0"/>
                </a:lnTo>
              </a:path>
            </a:pathLst>
          </a:custGeom>
          <a:ln w="88900">
            <a:solidFill>
              <a:srgbClr val="F2CD4B"/>
            </a:solidFill>
            <a:miter lim="400000"/>
          </a:ln>
        </p:spPr>
        <p:txBody>
          <a:bodyPr/>
          <a:lstStyle/>
          <a:p>
            <a:pPr/>
          </a:p>
        </p:txBody>
      </p:sp>
      <p:sp>
        <p:nvSpPr>
          <p:cNvPr id="389" name="Connection Line"/>
          <p:cNvSpPr/>
          <p:nvPr/>
        </p:nvSpPr>
        <p:spPr>
          <a:xfrm>
            <a:off x="10030104" y="5817176"/>
            <a:ext cx="8157687" cy="31780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ln w="88900">
            <a:solidFill>
              <a:srgbClr val="F2CD4B"/>
            </a:solidFill>
            <a:miter lim="400000"/>
          </a:ln>
        </p:spPr>
        <p:txBody>
          <a:bodyPr/>
          <a:lstStyle/>
          <a:p>
            <a:pPr/>
          </a:p>
        </p:txBody>
      </p:sp>
      <p:sp>
        <p:nvSpPr>
          <p:cNvPr id="390" name="Connection Line"/>
          <p:cNvSpPr/>
          <p:nvPr/>
        </p:nvSpPr>
        <p:spPr>
          <a:xfrm>
            <a:off x="6082738" y="9385825"/>
            <a:ext cx="4209291" cy="17172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ln w="88900">
            <a:solidFill>
              <a:srgbClr val="F2CD4B"/>
            </a:solidFill>
            <a:miter lim="400000"/>
          </a:ln>
        </p:spPr>
        <p:txBody>
          <a:bodyPr/>
          <a:lstStyle/>
          <a:p>
            <a:pPr/>
          </a:p>
        </p:txBody>
      </p:sp>
      <p:sp>
        <p:nvSpPr>
          <p:cNvPr id="391" name="Connection Line"/>
          <p:cNvSpPr/>
          <p:nvPr/>
        </p:nvSpPr>
        <p:spPr>
          <a:xfrm>
            <a:off x="10282767" y="9132696"/>
            <a:ext cx="6852181" cy="19740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0"/>
                </a:moveTo>
                <a:lnTo>
                  <a:pt x="0" y="21600"/>
                </a:lnTo>
              </a:path>
            </a:pathLst>
          </a:custGeom>
          <a:ln w="88900">
            <a:solidFill>
              <a:srgbClr val="F2CD4B"/>
            </a:solidFill>
            <a:miter lim="400000"/>
          </a:ln>
        </p:spPr>
        <p:txBody>
          <a:bodyPr/>
          <a:lstStyle/>
          <a:p>
            <a:pPr/>
          </a:p>
        </p:txBody>
      </p:sp>
      <p:sp>
        <p:nvSpPr>
          <p:cNvPr id="392" name="Connection Line"/>
          <p:cNvSpPr/>
          <p:nvPr/>
        </p:nvSpPr>
        <p:spPr>
          <a:xfrm>
            <a:off x="6336379" y="6050512"/>
            <a:ext cx="12301270" cy="48201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21600"/>
                </a:moveTo>
                <a:lnTo>
                  <a:pt x="0" y="0"/>
                </a:lnTo>
              </a:path>
            </a:pathLst>
          </a:custGeom>
          <a:ln w="88900">
            <a:solidFill>
              <a:srgbClr val="F2CD4B"/>
            </a:solidFill>
            <a:miter lim="400000"/>
          </a:ln>
        </p:spPr>
        <p:txBody>
          <a:bodyPr/>
          <a:lstStyle/>
          <a:p>
            <a:pPr/>
          </a:p>
        </p:txBody>
      </p:sp>
      <p:sp>
        <p:nvSpPr>
          <p:cNvPr id="393" name="Connection Line"/>
          <p:cNvSpPr/>
          <p:nvPr/>
        </p:nvSpPr>
        <p:spPr>
          <a:xfrm>
            <a:off x="5864545" y="6640025"/>
            <a:ext cx="3035245" cy="44891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21600"/>
                </a:moveTo>
                <a:lnTo>
                  <a:pt x="0" y="0"/>
                </a:lnTo>
              </a:path>
            </a:pathLst>
          </a:custGeom>
          <a:ln w="88900">
            <a:solidFill>
              <a:srgbClr val="F2CD4B"/>
            </a:solidFill>
            <a:miter lim="400000"/>
          </a:ln>
        </p:spPr>
        <p:txBody>
          <a:bodyPr/>
          <a:lstStyle/>
          <a:p>
            <a:pPr/>
          </a:p>
        </p:txBody>
      </p:sp>
      <p:sp>
        <p:nvSpPr>
          <p:cNvPr id="394" name="Connection Line"/>
          <p:cNvSpPr/>
          <p:nvPr/>
        </p:nvSpPr>
        <p:spPr>
          <a:xfrm>
            <a:off x="5152232" y="5586511"/>
            <a:ext cx="4838456" cy="33810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21600"/>
                </a:moveTo>
                <a:lnTo>
                  <a:pt x="0" y="0"/>
                </a:lnTo>
              </a:path>
            </a:pathLst>
          </a:custGeom>
          <a:ln w="88900">
            <a:solidFill>
              <a:srgbClr val="F2CD4B"/>
            </a:solidFill>
            <a:miter lim="400000"/>
          </a:ln>
        </p:spPr>
        <p:txBody>
          <a:bodyPr/>
          <a:lstStyle/>
          <a:p>
            <a:pPr/>
          </a:p>
        </p:txBody>
      </p:sp>
      <p:sp>
        <p:nvSpPr>
          <p:cNvPr id="395" name="Connection Line"/>
          <p:cNvSpPr/>
          <p:nvPr/>
        </p:nvSpPr>
        <p:spPr>
          <a:xfrm>
            <a:off x="9990687" y="6001179"/>
            <a:ext cx="9225077" cy="29663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lnTo>
                  <a:pt x="21600" y="0"/>
                </a:lnTo>
              </a:path>
            </a:pathLst>
          </a:custGeom>
          <a:ln w="88900">
            <a:solidFill>
              <a:srgbClr val="F2CD4B"/>
            </a:solidFill>
            <a:miter lim="400000"/>
          </a:ln>
        </p:spPr>
        <p:txBody>
          <a:bodyPr/>
          <a:lstStyle/>
          <a:p>
            <a:pPr/>
          </a:p>
        </p:txBody>
      </p:sp>
      <p:sp>
        <p:nvSpPr>
          <p:cNvPr id="396" name="Connection Line"/>
          <p:cNvSpPr/>
          <p:nvPr/>
        </p:nvSpPr>
        <p:spPr>
          <a:xfrm>
            <a:off x="5152232" y="5586511"/>
            <a:ext cx="3747559" cy="55426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21600"/>
                </a:moveTo>
                <a:lnTo>
                  <a:pt x="0" y="0"/>
                </a:lnTo>
              </a:path>
            </a:pathLst>
          </a:custGeom>
          <a:ln w="88900">
            <a:solidFill>
              <a:srgbClr val="F2CD4B"/>
            </a:solidFill>
            <a:miter lim="400000"/>
          </a:ln>
        </p:spPr>
        <p:txBody>
          <a:bodyPr/>
          <a:lstStyle/>
          <a:p>
            <a:pPr/>
          </a:p>
        </p:txBody>
      </p:sp>
      <p:sp>
        <p:nvSpPr>
          <p:cNvPr id="397" name="Connection Line"/>
          <p:cNvSpPr/>
          <p:nvPr/>
        </p:nvSpPr>
        <p:spPr>
          <a:xfrm>
            <a:off x="8841912" y="6029423"/>
            <a:ext cx="10450978" cy="50959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lnTo>
                  <a:pt x="21600" y="0"/>
                </a:lnTo>
              </a:path>
            </a:pathLst>
          </a:custGeom>
          <a:ln w="88900">
            <a:solidFill>
              <a:srgbClr val="F2CD4B"/>
            </a:solidFill>
            <a:miter lim="400000"/>
          </a:ln>
        </p:spPr>
        <p:txBody>
          <a:bodyPr/>
          <a:lstStyle/>
          <a:p>
            <a:pPr/>
          </a:p>
        </p:txBody>
      </p:sp>
      <p:sp>
        <p:nvSpPr>
          <p:cNvPr id="382" name="Line"/>
          <p:cNvSpPr/>
          <p:nvPr/>
        </p:nvSpPr>
        <p:spPr>
          <a:xfrm>
            <a:off x="18766919" y="4771323"/>
            <a:ext cx="953441" cy="2510051"/>
          </a:xfrm>
          <a:prstGeom prst="line">
            <a:avLst/>
          </a:prstGeom>
          <a:ln w="889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383" name="Slide Number"/>
          <p:cNvSpPr txBox="1"/>
          <p:nvPr>
            <p:ph type="sldNum" sz="quarter" idx="4294967295"/>
          </p:nvPr>
        </p:nvSpPr>
        <p:spPr>
          <a:xfrm>
            <a:off x="12041022" y="13081000"/>
            <a:ext cx="289256" cy="46105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384" name="Circle"/>
          <p:cNvSpPr/>
          <p:nvPr/>
        </p:nvSpPr>
        <p:spPr>
          <a:xfrm>
            <a:off x="3880744" y="4315023"/>
            <a:ext cx="2542977" cy="2542977"/>
          </a:xfrm>
          <a:prstGeom prst="ellipse">
            <a:avLst/>
          </a:prstGeom>
          <a:gradFill>
            <a:gsLst>
              <a:gs pos="0">
                <a:srgbClr val="FFDD33"/>
              </a:gs>
              <a:gs pos="100000">
                <a:srgbClr val="F2B600"/>
              </a:gs>
            </a:gsLst>
            <a:lin ang="3000000"/>
          </a:gradFill>
          <a:ln w="12700">
            <a:miter lim="400000"/>
          </a:ln>
        </p:spPr>
        <p:txBody>
          <a:bodyPr lIns="0" tIns="0" rIns="0" bIns="0"/>
          <a:lstStyle/>
          <a:p>
            <a:pPr defTabSz="457200">
              <a:spcBef>
                <a:spcPts val="0"/>
              </a:spcBef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advClick="1" p14:dur="2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Let’s make a Camera!"/>
          <p:cNvSpPr txBox="1"/>
          <p:nvPr>
            <p:ph type="title"/>
          </p:nvPr>
        </p:nvSpPr>
        <p:spPr>
          <a:xfrm>
            <a:off x="1206500" y="825500"/>
            <a:ext cx="21971000" cy="1433163"/>
          </a:xfrm>
          <a:prstGeom prst="rect">
            <a:avLst/>
          </a:prstGeom>
        </p:spPr>
        <p:txBody>
          <a:bodyPr/>
          <a:lstStyle/>
          <a:p>
            <a:pPr/>
            <a:r>
              <a:t>Let’s make a Camera!</a:t>
            </a:r>
          </a:p>
        </p:txBody>
      </p:sp>
      <p:sp>
        <p:nvSpPr>
          <p:cNvPr id="400" name="Slide credit: Steve Seitz"/>
          <p:cNvSpPr txBox="1"/>
          <p:nvPr/>
        </p:nvSpPr>
        <p:spPr>
          <a:xfrm>
            <a:off x="171097" y="12860511"/>
            <a:ext cx="18715440" cy="5746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defTabSz="821531">
              <a:lnSpc>
                <a:spcPct val="110000"/>
              </a:lnSpc>
              <a:spcBef>
                <a:spcPts val="0"/>
              </a:spcBef>
              <a:defRPr sz="28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Slide credit: Steve Seitz</a:t>
            </a:r>
          </a:p>
        </p:txBody>
      </p:sp>
      <p:sp>
        <p:nvSpPr>
          <p:cNvPr id="401" name="Idea 1: Put piece of film in front of an object"/>
          <p:cNvSpPr txBox="1"/>
          <p:nvPr/>
        </p:nvSpPr>
        <p:spPr>
          <a:xfrm>
            <a:off x="259196" y="9330087"/>
            <a:ext cx="10072364" cy="1308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 defTabSz="2438338">
              <a:lnSpc>
                <a:spcPct val="90000"/>
              </a:lnSpc>
              <a:spcBef>
                <a:spcPts val="4500"/>
              </a:spcBef>
              <a:defRPr sz="42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Idea 1: Put piece of film in front of an object</a:t>
            </a:r>
          </a:p>
        </p:txBody>
      </p:sp>
      <p:grpSp>
        <p:nvGrpSpPr>
          <p:cNvPr id="416" name="Group"/>
          <p:cNvGrpSpPr/>
          <p:nvPr/>
        </p:nvGrpSpPr>
        <p:grpSpPr>
          <a:xfrm>
            <a:off x="1066800" y="3943856"/>
            <a:ext cx="8457156" cy="3466088"/>
            <a:chOff x="0" y="0"/>
            <a:chExt cx="8457155" cy="3466087"/>
          </a:xfrm>
        </p:grpSpPr>
        <p:pic>
          <p:nvPicPr>
            <p:cNvPr id="402" name="Picture 4" descr="Picture 4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8457156" cy="346608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406" name="Group 5"/>
            <p:cNvGrpSpPr/>
            <p:nvPr/>
          </p:nvGrpSpPr>
          <p:grpSpPr>
            <a:xfrm>
              <a:off x="822461" y="822460"/>
              <a:ext cx="7284659" cy="2349891"/>
              <a:chOff x="0" y="0"/>
              <a:chExt cx="7284658" cy="2349890"/>
            </a:xfrm>
          </p:grpSpPr>
          <p:sp>
            <p:nvSpPr>
              <p:cNvPr id="403" name="Line 6"/>
              <p:cNvSpPr/>
              <p:nvPr/>
            </p:nvSpPr>
            <p:spPr>
              <a:xfrm>
                <a:off x="-1" y="0"/>
                <a:ext cx="7284660" cy="2349890"/>
              </a:xfrm>
              <a:prstGeom prst="line">
                <a:avLst/>
              </a:prstGeom>
              <a:noFill/>
              <a:ln w="38100" cap="flat">
                <a:solidFill>
                  <a:srgbClr val="FF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defTabSz="1828800">
                  <a:spcBef>
                    <a:spcPts val="0"/>
                  </a:spcBef>
                  <a:defRPr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404" name="Line 7"/>
              <p:cNvSpPr/>
              <p:nvPr/>
            </p:nvSpPr>
            <p:spPr>
              <a:xfrm>
                <a:off x="0" y="-1"/>
                <a:ext cx="7284659" cy="1644925"/>
              </a:xfrm>
              <a:prstGeom prst="line">
                <a:avLst/>
              </a:prstGeom>
              <a:noFill/>
              <a:ln w="38100" cap="flat">
                <a:solidFill>
                  <a:srgbClr val="FF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defTabSz="1828800">
                  <a:spcBef>
                    <a:spcPts val="0"/>
                  </a:spcBef>
                  <a:defRPr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405" name="Line 8"/>
              <p:cNvSpPr/>
              <p:nvPr/>
            </p:nvSpPr>
            <p:spPr>
              <a:xfrm>
                <a:off x="0" y="-1"/>
                <a:ext cx="7284659" cy="939958"/>
              </a:xfrm>
              <a:prstGeom prst="line">
                <a:avLst/>
              </a:prstGeom>
              <a:noFill/>
              <a:ln w="38100" cap="flat">
                <a:solidFill>
                  <a:srgbClr val="FF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defTabSz="1828800">
                  <a:spcBef>
                    <a:spcPts val="0"/>
                  </a:spcBef>
                  <a:defRPr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</p:grpSp>
        <p:sp>
          <p:nvSpPr>
            <p:cNvPr id="407" name="Line 9"/>
            <p:cNvSpPr/>
            <p:nvPr/>
          </p:nvSpPr>
          <p:spPr>
            <a:xfrm>
              <a:off x="822461" y="822461"/>
              <a:ext cx="7284659" cy="1"/>
            </a:xfrm>
            <a:prstGeom prst="line">
              <a:avLst/>
            </a:prstGeom>
            <a:noFill/>
            <a:ln w="38100" cap="flat">
              <a:solidFill>
                <a:srgbClr val="FF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grpSp>
          <p:nvGrpSpPr>
            <p:cNvPr id="413" name="Group 10"/>
            <p:cNvGrpSpPr/>
            <p:nvPr/>
          </p:nvGrpSpPr>
          <p:grpSpPr>
            <a:xfrm>
              <a:off x="1292439" y="1174944"/>
              <a:ext cx="6814681" cy="1997407"/>
              <a:chOff x="0" y="0"/>
              <a:chExt cx="6814680" cy="1997405"/>
            </a:xfrm>
          </p:grpSpPr>
          <p:grpSp>
            <p:nvGrpSpPr>
              <p:cNvPr id="411" name="Group 11"/>
              <p:cNvGrpSpPr/>
              <p:nvPr/>
            </p:nvGrpSpPr>
            <p:grpSpPr>
              <a:xfrm>
                <a:off x="-1" y="0"/>
                <a:ext cx="6814682" cy="1292439"/>
                <a:chOff x="0" y="0"/>
                <a:chExt cx="6814680" cy="1292438"/>
              </a:xfrm>
            </p:grpSpPr>
            <p:sp>
              <p:nvSpPr>
                <p:cNvPr id="408" name="Line 12"/>
                <p:cNvSpPr/>
                <p:nvPr/>
              </p:nvSpPr>
              <p:spPr>
                <a:xfrm flipV="1">
                  <a:off x="-1" y="0"/>
                  <a:ext cx="6814681" cy="587473"/>
                </a:xfrm>
                <a:prstGeom prst="line">
                  <a:avLst/>
                </a:prstGeom>
                <a:noFill/>
                <a:ln w="38100" cap="flat">
                  <a:solidFill>
                    <a:srgbClr val="0000FF"/>
                  </a:solidFill>
                  <a:prstDash val="solid"/>
                  <a:round/>
                  <a:tailEnd type="triangle" w="med" len="med"/>
                </a:ln>
                <a:effectLst/>
              </p:spPr>
              <p:txBody>
                <a:bodyPr wrap="square" lIns="91439" tIns="91439" rIns="91439" bIns="91439" numCol="1" anchor="t">
                  <a:noAutofit/>
                </a:bodyPr>
                <a:lstStyle/>
                <a:p>
                  <a:pPr defTabSz="1828800">
                    <a:spcBef>
                      <a:spcPts val="0"/>
                    </a:spcBef>
                    <a:defRPr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409" name="Line 13"/>
                <p:cNvSpPr/>
                <p:nvPr/>
              </p:nvSpPr>
              <p:spPr>
                <a:xfrm>
                  <a:off x="0" y="587472"/>
                  <a:ext cx="6814680" cy="1"/>
                </a:xfrm>
                <a:prstGeom prst="line">
                  <a:avLst/>
                </a:prstGeom>
                <a:noFill/>
                <a:ln w="38100" cap="flat">
                  <a:solidFill>
                    <a:srgbClr val="0000FF"/>
                  </a:solidFill>
                  <a:prstDash val="solid"/>
                  <a:round/>
                  <a:tailEnd type="triangle" w="med" len="med"/>
                </a:ln>
                <a:effectLst/>
              </p:spPr>
              <p:txBody>
                <a:bodyPr wrap="square" lIns="91439" tIns="91439" rIns="91439" bIns="91439" numCol="1" anchor="t">
                  <a:noAutofit/>
                </a:bodyPr>
                <a:lstStyle/>
                <a:p>
                  <a:pPr defTabSz="1828800">
                    <a:spcBef>
                      <a:spcPts val="0"/>
                    </a:spcBef>
                    <a:defRPr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410" name="Line 14"/>
                <p:cNvSpPr/>
                <p:nvPr/>
              </p:nvSpPr>
              <p:spPr>
                <a:xfrm>
                  <a:off x="-1" y="587473"/>
                  <a:ext cx="6814682" cy="704966"/>
                </a:xfrm>
                <a:prstGeom prst="line">
                  <a:avLst/>
                </a:prstGeom>
                <a:noFill/>
                <a:ln w="38100" cap="flat">
                  <a:solidFill>
                    <a:srgbClr val="0000FF"/>
                  </a:solidFill>
                  <a:prstDash val="solid"/>
                  <a:round/>
                  <a:tailEnd type="triangle" w="med" len="med"/>
                </a:ln>
                <a:effectLst/>
              </p:spPr>
              <p:txBody>
                <a:bodyPr wrap="square" lIns="91439" tIns="91439" rIns="91439" bIns="91439" numCol="1" anchor="t">
                  <a:noAutofit/>
                </a:bodyPr>
                <a:lstStyle/>
                <a:p>
                  <a:pPr defTabSz="1828800">
                    <a:spcBef>
                      <a:spcPts val="0"/>
                    </a:spcBef>
                    <a:defRPr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</p:grpSp>
          <p:sp>
            <p:nvSpPr>
              <p:cNvPr id="412" name="Line 15"/>
              <p:cNvSpPr/>
              <p:nvPr/>
            </p:nvSpPr>
            <p:spPr>
              <a:xfrm>
                <a:off x="-1" y="587472"/>
                <a:ext cx="6814682" cy="1409934"/>
              </a:xfrm>
              <a:prstGeom prst="line">
                <a:avLst/>
              </a:prstGeom>
              <a:noFill/>
              <a:ln w="38100" cap="flat">
                <a:solidFill>
                  <a:srgbClr val="0000FF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defTabSz="1828800">
                  <a:spcBef>
                    <a:spcPts val="0"/>
                  </a:spcBef>
                  <a:defRPr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</p:grpSp>
        <p:sp>
          <p:nvSpPr>
            <p:cNvPr id="414" name="Oval 16"/>
            <p:cNvSpPr/>
            <p:nvPr/>
          </p:nvSpPr>
          <p:spPr>
            <a:xfrm>
              <a:off x="753922" y="773505"/>
              <a:ext cx="117496" cy="117495"/>
            </a:xfrm>
            <a:prstGeom prst="ellipse">
              <a:avLst/>
            </a:prstGeom>
            <a:solidFill>
              <a:srgbClr val="FF00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spcBef>
                  <a:spcPts val="0"/>
                </a:spcBef>
                <a:defRPr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5" name="Oval 17"/>
            <p:cNvSpPr/>
            <p:nvPr/>
          </p:nvSpPr>
          <p:spPr>
            <a:xfrm>
              <a:off x="1243483" y="1711014"/>
              <a:ext cx="117495" cy="117495"/>
            </a:xfrm>
            <a:prstGeom prst="ellipse">
              <a:avLst/>
            </a:prstGeom>
            <a:solidFill>
              <a:srgbClr val="0000FF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spcBef>
                  <a:spcPts val="0"/>
                </a:spcBef>
                <a:defRPr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grpSp>
        <p:nvGrpSpPr>
          <p:cNvPr id="430" name="Group"/>
          <p:cNvGrpSpPr/>
          <p:nvPr/>
        </p:nvGrpSpPr>
        <p:grpSpPr>
          <a:xfrm>
            <a:off x="13958005" y="3762856"/>
            <a:ext cx="9117499" cy="3736723"/>
            <a:chOff x="0" y="0"/>
            <a:chExt cx="9117497" cy="3736722"/>
          </a:xfrm>
        </p:grpSpPr>
        <p:pic>
          <p:nvPicPr>
            <p:cNvPr id="417" name="Picture 4" descr="Picture 4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9117498" cy="373672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422" name="Group 5"/>
            <p:cNvGrpSpPr/>
            <p:nvPr/>
          </p:nvGrpSpPr>
          <p:grpSpPr>
            <a:xfrm>
              <a:off x="886679" y="886680"/>
              <a:ext cx="7853451" cy="2533371"/>
              <a:chOff x="0" y="0"/>
              <a:chExt cx="7853450" cy="2533370"/>
            </a:xfrm>
          </p:grpSpPr>
          <p:sp>
            <p:nvSpPr>
              <p:cNvPr id="418" name="Line 6"/>
              <p:cNvSpPr/>
              <p:nvPr/>
            </p:nvSpPr>
            <p:spPr>
              <a:xfrm>
                <a:off x="-1" y="0"/>
                <a:ext cx="7853452" cy="2533371"/>
              </a:xfrm>
              <a:prstGeom prst="line">
                <a:avLst/>
              </a:prstGeom>
              <a:noFill/>
              <a:ln w="38100" cap="flat">
                <a:solidFill>
                  <a:srgbClr val="FF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defTabSz="1828800">
                  <a:spcBef>
                    <a:spcPts val="0"/>
                  </a:spcBef>
                  <a:defRPr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419" name="Line 7"/>
              <p:cNvSpPr/>
              <p:nvPr/>
            </p:nvSpPr>
            <p:spPr>
              <a:xfrm>
                <a:off x="-1" y="0"/>
                <a:ext cx="3942561" cy="870847"/>
              </a:xfrm>
              <a:prstGeom prst="line">
                <a:avLst/>
              </a:prstGeom>
              <a:noFill/>
              <a:ln w="38100" cap="flat">
                <a:solidFill>
                  <a:srgbClr val="FF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defTabSz="1828800">
                  <a:spcBef>
                    <a:spcPts val="0"/>
                  </a:spcBef>
                  <a:defRPr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420" name="Line 8"/>
              <p:cNvSpPr/>
              <p:nvPr/>
            </p:nvSpPr>
            <p:spPr>
              <a:xfrm>
                <a:off x="-1" y="0"/>
                <a:ext cx="3958394" cy="506674"/>
              </a:xfrm>
              <a:prstGeom prst="line">
                <a:avLst/>
              </a:prstGeom>
              <a:noFill/>
              <a:ln w="38100" cap="flat">
                <a:solidFill>
                  <a:srgbClr val="FF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defTabSz="1828800">
                  <a:spcBef>
                    <a:spcPts val="0"/>
                  </a:spcBef>
                  <a:defRPr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421" name="Line 9"/>
              <p:cNvSpPr/>
              <p:nvPr/>
            </p:nvSpPr>
            <p:spPr>
              <a:xfrm>
                <a:off x="-1" y="0"/>
                <a:ext cx="3910893" cy="190003"/>
              </a:xfrm>
              <a:prstGeom prst="line">
                <a:avLst/>
              </a:prstGeom>
              <a:noFill/>
              <a:ln w="38100" cap="flat">
                <a:solidFill>
                  <a:srgbClr val="FF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defTabSz="1828800">
                  <a:spcBef>
                    <a:spcPts val="0"/>
                  </a:spcBef>
                  <a:defRPr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</p:grpSp>
        <p:grpSp>
          <p:nvGrpSpPr>
            <p:cNvPr id="427" name="Group 10"/>
            <p:cNvGrpSpPr/>
            <p:nvPr/>
          </p:nvGrpSpPr>
          <p:grpSpPr>
            <a:xfrm>
              <a:off x="1393354" y="1615024"/>
              <a:ext cx="7410111" cy="950015"/>
              <a:chOff x="0" y="0"/>
              <a:chExt cx="7410110" cy="950014"/>
            </a:xfrm>
          </p:grpSpPr>
          <p:sp>
            <p:nvSpPr>
              <p:cNvPr id="423" name="Line 11"/>
              <p:cNvSpPr/>
              <p:nvPr/>
            </p:nvSpPr>
            <p:spPr>
              <a:xfrm flipV="1">
                <a:off x="-1" y="0"/>
                <a:ext cx="3435886" cy="285005"/>
              </a:xfrm>
              <a:prstGeom prst="line">
                <a:avLst/>
              </a:prstGeom>
              <a:noFill/>
              <a:ln w="38100" cap="flat">
                <a:solidFill>
                  <a:srgbClr val="0000FF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defTabSz="1828800">
                  <a:spcBef>
                    <a:spcPts val="0"/>
                  </a:spcBef>
                  <a:defRPr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424" name="Line 12"/>
              <p:cNvSpPr/>
              <p:nvPr/>
            </p:nvSpPr>
            <p:spPr>
              <a:xfrm>
                <a:off x="0" y="285004"/>
                <a:ext cx="3435885" cy="15834"/>
              </a:xfrm>
              <a:prstGeom prst="line">
                <a:avLst/>
              </a:prstGeom>
              <a:noFill/>
              <a:ln w="38100" cap="flat">
                <a:solidFill>
                  <a:srgbClr val="0000FF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defTabSz="1828800">
                  <a:spcBef>
                    <a:spcPts val="0"/>
                  </a:spcBef>
                  <a:defRPr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425" name="Line 13"/>
              <p:cNvSpPr/>
              <p:nvPr/>
            </p:nvSpPr>
            <p:spPr>
              <a:xfrm>
                <a:off x="-1" y="285005"/>
                <a:ext cx="7410112" cy="506673"/>
              </a:xfrm>
              <a:prstGeom prst="line">
                <a:avLst/>
              </a:prstGeom>
              <a:noFill/>
              <a:ln w="38100" cap="flat">
                <a:solidFill>
                  <a:srgbClr val="0000FF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defTabSz="1828800">
                  <a:spcBef>
                    <a:spcPts val="0"/>
                  </a:spcBef>
                  <a:defRPr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426" name="Line 14"/>
              <p:cNvSpPr/>
              <p:nvPr/>
            </p:nvSpPr>
            <p:spPr>
              <a:xfrm>
                <a:off x="0" y="285003"/>
                <a:ext cx="3435885" cy="665012"/>
              </a:xfrm>
              <a:prstGeom prst="line">
                <a:avLst/>
              </a:prstGeom>
              <a:noFill/>
              <a:ln w="38100" cap="flat">
                <a:solidFill>
                  <a:srgbClr val="0000FF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defTabSz="1828800">
                  <a:spcBef>
                    <a:spcPts val="0"/>
                  </a:spcBef>
                  <a:defRPr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</p:grpSp>
        <p:sp>
          <p:nvSpPr>
            <p:cNvPr id="428" name="Oval 15"/>
            <p:cNvSpPr/>
            <p:nvPr/>
          </p:nvSpPr>
          <p:spPr>
            <a:xfrm>
              <a:off x="812789" y="833901"/>
              <a:ext cx="126670" cy="126669"/>
            </a:xfrm>
            <a:prstGeom prst="ellipse">
              <a:avLst/>
            </a:prstGeom>
            <a:solidFill>
              <a:srgbClr val="FF00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spcBef>
                  <a:spcPts val="0"/>
                </a:spcBef>
                <a:defRPr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9" name="Oval 16"/>
            <p:cNvSpPr/>
            <p:nvPr/>
          </p:nvSpPr>
          <p:spPr>
            <a:xfrm>
              <a:off x="1340575" y="1844611"/>
              <a:ext cx="126670" cy="126670"/>
            </a:xfrm>
            <a:prstGeom prst="ellipse">
              <a:avLst/>
            </a:prstGeom>
            <a:solidFill>
              <a:srgbClr val="0000FF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spcBef>
                  <a:spcPts val="0"/>
                </a:spcBef>
                <a:defRPr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sp>
        <p:nvSpPr>
          <p:cNvPr id="431" name="Add a barrier to block most rays."/>
          <p:cNvSpPr txBox="1"/>
          <p:nvPr/>
        </p:nvSpPr>
        <p:spPr>
          <a:xfrm>
            <a:off x="14587402" y="9615837"/>
            <a:ext cx="7858704" cy="736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 defTabSz="2438338">
              <a:lnSpc>
                <a:spcPct val="90000"/>
              </a:lnSpc>
              <a:spcBef>
                <a:spcPts val="4500"/>
              </a:spcBef>
              <a:defRPr sz="42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Add a barrier to block most rays.</a:t>
            </a:r>
          </a:p>
        </p:txBody>
      </p:sp>
      <p:sp>
        <p:nvSpPr>
          <p:cNvPr id="432" name="Slide Number"/>
          <p:cNvSpPr txBox="1"/>
          <p:nvPr>
            <p:ph type="sldNum" sz="quarter" idx="4294967295"/>
          </p:nvPr>
        </p:nvSpPr>
        <p:spPr>
          <a:xfrm>
            <a:off x="12065050" y="13080999"/>
            <a:ext cx="241403" cy="374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anchor="b"/>
          <a:lstStyle>
            <a:lvl1pPr defTabSz="584200">
              <a:defRPr sz="18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advClick="1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after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01" grpId="2"/>
      <p:bldP build="whole" bldLvl="1" animBg="1" rev="0" advAuto="0" spid="430" grpId="4"/>
      <p:bldP build="whole" bldLvl="1" animBg="1" rev="0" advAuto="0" spid="416" grpId="1"/>
      <p:bldP build="whole" bldLvl="1" animBg="1" rev="0" advAuto="0" spid="431" grpId="3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Camera Obscura"/>
          <p:cNvSpPr txBox="1"/>
          <p:nvPr>
            <p:ph type="title"/>
          </p:nvPr>
        </p:nvSpPr>
        <p:spPr>
          <a:xfrm>
            <a:off x="1206500" y="825500"/>
            <a:ext cx="21971000" cy="1433163"/>
          </a:xfrm>
          <a:prstGeom prst="rect">
            <a:avLst/>
          </a:prstGeom>
        </p:spPr>
        <p:txBody>
          <a:bodyPr/>
          <a:lstStyle/>
          <a:p>
            <a:pPr/>
            <a:r>
              <a:t>Camera Obscura</a:t>
            </a:r>
          </a:p>
        </p:txBody>
      </p:sp>
      <p:pic>
        <p:nvPicPr>
          <p:cNvPr id="435" name="Picture 17" descr="Picture 17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108200" y="3429000"/>
            <a:ext cx="8686800" cy="7223126"/>
          </a:xfrm>
          <a:prstGeom prst="rect">
            <a:avLst/>
          </a:prstGeom>
          <a:ln w="12700">
            <a:miter lim="400000"/>
          </a:ln>
        </p:spPr>
      </p:pic>
      <p:sp>
        <p:nvSpPr>
          <p:cNvPr id="436" name="Text Box 18"/>
          <p:cNvSpPr txBox="1"/>
          <p:nvPr/>
        </p:nvSpPr>
        <p:spPr>
          <a:xfrm>
            <a:off x="4692015" y="10439400"/>
            <a:ext cx="3594617" cy="5776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defTabSz="1828800">
              <a:spcBef>
                <a:spcPts val="0"/>
              </a:spcBef>
              <a:defRPr sz="2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Gemma Frisius, 1558</a:t>
            </a:r>
          </a:p>
        </p:txBody>
      </p:sp>
      <p:sp>
        <p:nvSpPr>
          <p:cNvPr id="437" name="Slide credit: Lana Lazebnik"/>
          <p:cNvSpPr txBox="1"/>
          <p:nvPr/>
        </p:nvSpPr>
        <p:spPr>
          <a:xfrm>
            <a:off x="171097" y="12860511"/>
            <a:ext cx="18715440" cy="5746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defTabSz="821531">
              <a:lnSpc>
                <a:spcPct val="110000"/>
              </a:lnSpc>
              <a:spcBef>
                <a:spcPts val="0"/>
              </a:spcBef>
              <a:defRPr sz="28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Slide credit: Lana Lazebnik</a:t>
            </a:r>
          </a:p>
        </p:txBody>
      </p:sp>
      <p:pic>
        <p:nvPicPr>
          <p:cNvPr id="438" name="Picture 1" descr="Picture 1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4341726" y="6400800"/>
            <a:ext cx="6595537" cy="5791200"/>
          </a:xfrm>
          <a:prstGeom prst="rect">
            <a:avLst/>
          </a:prstGeom>
          <a:ln w="12700">
            <a:miter lim="400000"/>
          </a:ln>
        </p:spPr>
      </p:pic>
      <p:sp>
        <p:nvSpPr>
          <p:cNvPr id="439" name="TextBox 2"/>
          <p:cNvSpPr txBox="1"/>
          <p:nvPr/>
        </p:nvSpPr>
        <p:spPr>
          <a:xfrm>
            <a:off x="17519246" y="13100445"/>
            <a:ext cx="2350017" cy="5776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defTabSz="1828800">
              <a:spcBef>
                <a:spcPts val="0"/>
              </a:spcBef>
              <a:defRPr sz="28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ea typeface="Arial"/>
                <a:cs typeface="Arial"/>
                <a:sym typeface="Arial"/>
                <a:hlinkClick r:id="rId4" invalidUrl="" action="" tgtFrame="" tooltip="" history="1" highlightClick="0" endSnd="0"/>
              </a:defRPr>
            </a:lvl1pPr>
          </a:lstStyle>
          <a:p>
            <a:pPr>
              <a:defRPr u="none">
                <a:solidFill>
                  <a:srgbClr val="000000"/>
                </a:solidFill>
                <a:uFillTx/>
              </a:defRPr>
            </a:pP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4" invalidUrl="" action="" tgtFrame="" tooltip="" history="1" highlightClick="0" endSnd="0"/>
              </a:rPr>
              <a:t>Image source</a:t>
            </a:r>
          </a:p>
        </p:txBody>
      </p:sp>
      <p:sp>
        <p:nvSpPr>
          <p:cNvPr id="440" name="Basic principle known to Mozi (470-390 BCE), Aristotle (384-322 BCE)…"/>
          <p:cNvSpPr txBox="1"/>
          <p:nvPr>
            <p:ph type="body" sz="quarter" idx="1"/>
          </p:nvPr>
        </p:nvSpPr>
        <p:spPr>
          <a:xfrm>
            <a:off x="12039600" y="1981200"/>
            <a:ext cx="11199788" cy="4561217"/>
          </a:xfrm>
          <a:prstGeom prst="rect">
            <a:avLst/>
          </a:prstGeom>
        </p:spPr>
        <p:txBody>
          <a:bodyPr lIns="91439" tIns="91439" rIns="91439" bIns="91439"/>
          <a:lstStyle/>
          <a:p>
            <a:pPr marL="665226" indent="-665226" defTabSz="1773936">
              <a:lnSpc>
                <a:spcPct val="100000"/>
              </a:lnSpc>
              <a:spcBef>
                <a:spcPts val="1300"/>
              </a:spcBef>
              <a:buSzPct val="100000"/>
              <a:defRPr sz="4656"/>
            </a:pPr>
            <a:r>
              <a:t>Basic principle known to Mozi (470-390 BCE), Aristotle (384-322 BCE)</a:t>
            </a:r>
            <a:br/>
          </a:p>
          <a:p>
            <a:pPr marL="665226" indent="-665226" defTabSz="1773936">
              <a:lnSpc>
                <a:spcPct val="100000"/>
              </a:lnSpc>
              <a:spcBef>
                <a:spcPts val="1300"/>
              </a:spcBef>
              <a:buSzPct val="100000"/>
              <a:defRPr sz="4656"/>
            </a:pPr>
            <a:r>
              <a:t>Drawing aid for artists: described by Leonardo da Vinci (1452-1519) </a:t>
            </a:r>
          </a:p>
        </p:txBody>
      </p:sp>
      <p:sp>
        <p:nvSpPr>
          <p:cNvPr id="441" name="Slide Number"/>
          <p:cNvSpPr txBox="1"/>
          <p:nvPr>
            <p:ph type="sldNum" sz="quarter" idx="4294967295"/>
          </p:nvPr>
        </p:nvSpPr>
        <p:spPr>
          <a:xfrm>
            <a:off x="12065050" y="13080999"/>
            <a:ext cx="241403" cy="374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anchor="b"/>
          <a:lstStyle>
            <a:lvl1pPr defTabSz="584200">
              <a:defRPr sz="18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Camera Obscura (Dark Room)"/>
          <p:cNvSpPr txBox="1"/>
          <p:nvPr>
            <p:ph type="title"/>
          </p:nvPr>
        </p:nvSpPr>
        <p:spPr>
          <a:xfrm>
            <a:off x="1206500" y="825500"/>
            <a:ext cx="21971000" cy="1433163"/>
          </a:xfrm>
          <a:prstGeom prst="rect">
            <a:avLst/>
          </a:prstGeom>
        </p:spPr>
        <p:txBody>
          <a:bodyPr/>
          <a:lstStyle/>
          <a:p>
            <a:pPr/>
            <a:r>
              <a:t>Camera Obscura (</a:t>
            </a:r>
            <a:r>
              <a:rPr i="1"/>
              <a:t>Dark Room</a:t>
            </a:r>
            <a:r>
              <a:t>)</a:t>
            </a:r>
          </a:p>
        </p:txBody>
      </p:sp>
      <p:sp>
        <p:nvSpPr>
          <p:cNvPr id="444" name="Slide credit: Lana Lazebnik"/>
          <p:cNvSpPr txBox="1"/>
          <p:nvPr/>
        </p:nvSpPr>
        <p:spPr>
          <a:xfrm>
            <a:off x="171097" y="12860511"/>
            <a:ext cx="18715440" cy="5746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defTabSz="821531">
              <a:lnSpc>
                <a:spcPct val="110000"/>
              </a:lnSpc>
              <a:spcBef>
                <a:spcPts val="0"/>
              </a:spcBef>
              <a:defRPr sz="28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Slide credit: Lana Lazebnik</a:t>
            </a:r>
          </a:p>
        </p:txBody>
      </p:sp>
      <p:sp>
        <p:nvSpPr>
          <p:cNvPr id="445" name="Rectangle 4"/>
          <p:cNvSpPr txBox="1"/>
          <p:nvPr/>
        </p:nvSpPr>
        <p:spPr>
          <a:xfrm>
            <a:off x="14442439" y="9965499"/>
            <a:ext cx="7878867" cy="13092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defTabSz="1828800">
              <a:spcBef>
                <a:spcPts val="0"/>
              </a:spcBef>
              <a:defRPr sz="40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ea typeface="Arial"/>
                <a:cs typeface="Arial"/>
                <a:sym typeface="Arial"/>
                <a:hlinkClick r:id="rId2" invalidUrl="" action="" tgtFrame="" tooltip="" history="1" highlightClick="0" endSnd="0"/>
              </a:defRPr>
            </a:lvl1pPr>
          </a:lstStyle>
          <a:p>
            <a:pPr>
              <a:defRPr u="none">
                <a:solidFill>
                  <a:srgbClr val="000000"/>
                </a:solidFill>
                <a:uFillTx/>
              </a:defRPr>
            </a:pP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http://www.abelardomorell.net/project/camera-obscura/</a:t>
            </a:r>
          </a:p>
        </p:txBody>
      </p:sp>
      <p:pic>
        <p:nvPicPr>
          <p:cNvPr id="446" name="Picture 8" descr="Picture 8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4137509" y="3000785"/>
            <a:ext cx="7075432" cy="6222592"/>
          </a:xfrm>
          <a:prstGeom prst="rect">
            <a:avLst/>
          </a:prstGeom>
          <a:ln w="12700">
            <a:miter lim="400000"/>
          </a:ln>
        </p:spPr>
      </p:pic>
      <p:pic>
        <p:nvPicPr>
          <p:cNvPr id="447" name="Picture 1" descr="Picture 1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70090" y="2307376"/>
            <a:ext cx="12134997" cy="9101248"/>
          </a:xfrm>
          <a:prstGeom prst="rect">
            <a:avLst/>
          </a:prstGeom>
          <a:ln w="12700">
            <a:miter lim="400000"/>
          </a:ln>
        </p:spPr>
      </p:pic>
      <p:sp>
        <p:nvSpPr>
          <p:cNvPr id="448" name="Camera Obscura: View of Central Park Looking West in Bedroom. Summer, 2018"/>
          <p:cNvSpPr txBox="1"/>
          <p:nvPr/>
        </p:nvSpPr>
        <p:spPr>
          <a:xfrm>
            <a:off x="1501406" y="11474167"/>
            <a:ext cx="10072365" cy="1308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 defTabSz="2438338">
              <a:lnSpc>
                <a:spcPct val="90000"/>
              </a:lnSpc>
              <a:spcBef>
                <a:spcPts val="4500"/>
              </a:spcBef>
              <a:defRPr sz="42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Camera Obscura: View of Central Park Looking West in Bedroom. Summer, 2018</a:t>
            </a:r>
          </a:p>
        </p:txBody>
      </p:sp>
      <p:sp>
        <p:nvSpPr>
          <p:cNvPr id="449" name="Slide Number"/>
          <p:cNvSpPr txBox="1"/>
          <p:nvPr>
            <p:ph type="sldNum" sz="quarter" idx="4294967295"/>
          </p:nvPr>
        </p:nvSpPr>
        <p:spPr>
          <a:xfrm>
            <a:off x="12065050" y="13080999"/>
            <a:ext cx="241403" cy="374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anchor="b"/>
          <a:lstStyle>
            <a:lvl1pPr defTabSz="584200">
              <a:defRPr sz="18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Today: Model the camera, describe the rays."/>
          <p:cNvSpPr txBox="1"/>
          <p:nvPr>
            <p:ph type="title"/>
          </p:nvPr>
        </p:nvSpPr>
        <p:spPr>
          <a:xfrm>
            <a:off x="1905000" y="1460500"/>
            <a:ext cx="20574000" cy="2286000"/>
          </a:xfrm>
          <a:prstGeom prst="rect">
            <a:avLst/>
          </a:prstGeom>
        </p:spPr>
        <p:txBody>
          <a:bodyPr/>
          <a:lstStyle>
            <a:lvl1pPr algn="l" defTabSz="561340">
              <a:defRPr b="1" sz="7616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Today: Model the camera, describe the rays. </a:t>
            </a:r>
          </a:p>
        </p:txBody>
      </p:sp>
      <p:grpSp>
        <p:nvGrpSpPr>
          <p:cNvPr id="464" name="Group"/>
          <p:cNvGrpSpPr/>
          <p:nvPr/>
        </p:nvGrpSpPr>
        <p:grpSpPr>
          <a:xfrm>
            <a:off x="5152232" y="6113165"/>
            <a:ext cx="14079536" cy="5122534"/>
            <a:chOff x="0" y="0"/>
            <a:chExt cx="14079534" cy="5122533"/>
          </a:xfrm>
        </p:grpSpPr>
        <p:sp>
          <p:nvSpPr>
            <p:cNvPr id="452" name="Shape"/>
            <p:cNvSpPr/>
            <p:nvPr/>
          </p:nvSpPr>
          <p:spPr>
            <a:xfrm>
              <a:off x="7524648" y="0"/>
              <a:ext cx="6554887" cy="51225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390" y="21059"/>
                  </a:moveTo>
                  <a:lnTo>
                    <a:pt x="19417" y="21059"/>
                  </a:lnTo>
                  <a:lnTo>
                    <a:pt x="19417" y="19978"/>
                  </a:lnTo>
                  <a:lnTo>
                    <a:pt x="19837" y="19978"/>
                  </a:lnTo>
                  <a:cubicBezTo>
                    <a:pt x="19955" y="19978"/>
                    <a:pt x="20047" y="19858"/>
                    <a:pt x="20047" y="19709"/>
                  </a:cubicBezTo>
                  <a:lnTo>
                    <a:pt x="20047" y="14041"/>
                  </a:lnTo>
                  <a:cubicBezTo>
                    <a:pt x="20047" y="13892"/>
                    <a:pt x="19955" y="13769"/>
                    <a:pt x="19839" y="13769"/>
                  </a:cubicBezTo>
                  <a:lnTo>
                    <a:pt x="18782" y="13769"/>
                  </a:lnTo>
                  <a:lnTo>
                    <a:pt x="18782" y="12419"/>
                  </a:lnTo>
                  <a:cubicBezTo>
                    <a:pt x="18782" y="11824"/>
                    <a:pt x="18402" y="11338"/>
                    <a:pt x="17937" y="11338"/>
                  </a:cubicBezTo>
                  <a:lnTo>
                    <a:pt x="13505" y="11338"/>
                  </a:lnTo>
                  <a:cubicBezTo>
                    <a:pt x="13040" y="11338"/>
                    <a:pt x="12660" y="11824"/>
                    <a:pt x="12660" y="12419"/>
                  </a:cubicBezTo>
                  <a:lnTo>
                    <a:pt x="12660" y="13769"/>
                  </a:lnTo>
                  <a:lnTo>
                    <a:pt x="11605" y="13769"/>
                  </a:lnTo>
                  <a:cubicBezTo>
                    <a:pt x="11489" y="13769"/>
                    <a:pt x="11395" y="13892"/>
                    <a:pt x="11395" y="14041"/>
                  </a:cubicBezTo>
                  <a:lnTo>
                    <a:pt x="11395" y="19709"/>
                  </a:lnTo>
                  <a:cubicBezTo>
                    <a:pt x="11395" y="19858"/>
                    <a:pt x="11489" y="19978"/>
                    <a:pt x="11605" y="19978"/>
                  </a:cubicBezTo>
                  <a:lnTo>
                    <a:pt x="12027" y="19981"/>
                  </a:lnTo>
                  <a:lnTo>
                    <a:pt x="12027" y="21059"/>
                  </a:lnTo>
                  <a:lnTo>
                    <a:pt x="9917" y="21059"/>
                  </a:lnTo>
                  <a:lnTo>
                    <a:pt x="9917" y="272"/>
                  </a:lnTo>
                  <a:cubicBezTo>
                    <a:pt x="9917" y="120"/>
                    <a:pt x="9824" y="0"/>
                    <a:pt x="9707" y="0"/>
                  </a:cubicBezTo>
                  <a:lnTo>
                    <a:pt x="2110" y="0"/>
                  </a:lnTo>
                  <a:cubicBezTo>
                    <a:pt x="1994" y="0"/>
                    <a:pt x="1898" y="123"/>
                    <a:pt x="1898" y="272"/>
                  </a:cubicBezTo>
                  <a:lnTo>
                    <a:pt x="1898" y="21059"/>
                  </a:lnTo>
                  <a:lnTo>
                    <a:pt x="212" y="21059"/>
                  </a:lnTo>
                  <a:cubicBezTo>
                    <a:pt x="94" y="21059"/>
                    <a:pt x="0" y="21180"/>
                    <a:pt x="0" y="21328"/>
                  </a:cubicBezTo>
                  <a:cubicBezTo>
                    <a:pt x="0" y="21477"/>
                    <a:pt x="94" y="21600"/>
                    <a:pt x="212" y="21600"/>
                  </a:cubicBezTo>
                  <a:lnTo>
                    <a:pt x="21390" y="21600"/>
                  </a:lnTo>
                  <a:cubicBezTo>
                    <a:pt x="21506" y="21600"/>
                    <a:pt x="21600" y="21477"/>
                    <a:pt x="21600" y="21328"/>
                  </a:cubicBezTo>
                  <a:cubicBezTo>
                    <a:pt x="21600" y="21180"/>
                    <a:pt x="21506" y="21059"/>
                    <a:pt x="21390" y="21059"/>
                  </a:cubicBezTo>
                  <a:moveTo>
                    <a:pt x="13082" y="16738"/>
                  </a:moveTo>
                  <a:lnTo>
                    <a:pt x="18359" y="16738"/>
                  </a:lnTo>
                  <a:lnTo>
                    <a:pt x="18359" y="17819"/>
                  </a:lnTo>
                  <a:lnTo>
                    <a:pt x="13082" y="17819"/>
                  </a:lnTo>
                  <a:lnTo>
                    <a:pt x="13082" y="16738"/>
                  </a:lnTo>
                  <a:moveTo>
                    <a:pt x="13082" y="12419"/>
                  </a:moveTo>
                  <a:cubicBezTo>
                    <a:pt x="13082" y="12121"/>
                    <a:pt x="13272" y="11878"/>
                    <a:pt x="13505" y="11878"/>
                  </a:cubicBezTo>
                  <a:lnTo>
                    <a:pt x="17937" y="11878"/>
                  </a:lnTo>
                  <a:cubicBezTo>
                    <a:pt x="18170" y="11878"/>
                    <a:pt x="18359" y="12121"/>
                    <a:pt x="18359" y="12419"/>
                  </a:cubicBezTo>
                  <a:lnTo>
                    <a:pt x="18359" y="16200"/>
                  </a:lnTo>
                  <a:lnTo>
                    <a:pt x="13082" y="16200"/>
                  </a:lnTo>
                  <a:lnTo>
                    <a:pt x="13082" y="12419"/>
                  </a:lnTo>
                  <a:moveTo>
                    <a:pt x="11817" y="14307"/>
                  </a:moveTo>
                  <a:lnTo>
                    <a:pt x="12660" y="14307"/>
                  </a:lnTo>
                  <a:lnTo>
                    <a:pt x="12660" y="18091"/>
                  </a:lnTo>
                  <a:cubicBezTo>
                    <a:pt x="12660" y="18239"/>
                    <a:pt x="12756" y="18359"/>
                    <a:pt x="12872" y="18359"/>
                  </a:cubicBezTo>
                  <a:lnTo>
                    <a:pt x="18570" y="18359"/>
                  </a:lnTo>
                  <a:cubicBezTo>
                    <a:pt x="18686" y="18359"/>
                    <a:pt x="18782" y="18239"/>
                    <a:pt x="18782" y="18091"/>
                  </a:cubicBezTo>
                  <a:lnTo>
                    <a:pt x="18782" y="14307"/>
                  </a:lnTo>
                  <a:lnTo>
                    <a:pt x="19625" y="14307"/>
                  </a:lnTo>
                  <a:lnTo>
                    <a:pt x="19625" y="19438"/>
                  </a:lnTo>
                  <a:lnTo>
                    <a:pt x="11817" y="19438"/>
                  </a:lnTo>
                  <a:lnTo>
                    <a:pt x="11817" y="14307"/>
                  </a:lnTo>
                  <a:moveTo>
                    <a:pt x="12450" y="19978"/>
                  </a:moveTo>
                  <a:lnTo>
                    <a:pt x="18992" y="19978"/>
                  </a:lnTo>
                  <a:lnTo>
                    <a:pt x="18992" y="21059"/>
                  </a:lnTo>
                  <a:lnTo>
                    <a:pt x="12450" y="21059"/>
                  </a:lnTo>
                  <a:lnTo>
                    <a:pt x="12450" y="19978"/>
                  </a:lnTo>
                  <a:moveTo>
                    <a:pt x="2320" y="19438"/>
                  </a:moveTo>
                  <a:lnTo>
                    <a:pt x="2320" y="15119"/>
                  </a:lnTo>
                  <a:lnTo>
                    <a:pt x="5697" y="15119"/>
                  </a:lnTo>
                  <a:lnTo>
                    <a:pt x="5697" y="19438"/>
                  </a:lnTo>
                  <a:lnTo>
                    <a:pt x="2320" y="19438"/>
                  </a:lnTo>
                  <a:moveTo>
                    <a:pt x="7244" y="5400"/>
                  </a:moveTo>
                  <a:lnTo>
                    <a:pt x="9497" y="5400"/>
                  </a:lnTo>
                  <a:lnTo>
                    <a:pt x="9497" y="9719"/>
                  </a:lnTo>
                  <a:lnTo>
                    <a:pt x="9144" y="9719"/>
                  </a:lnTo>
                  <a:lnTo>
                    <a:pt x="9144" y="6750"/>
                  </a:lnTo>
                  <a:cubicBezTo>
                    <a:pt x="9144" y="6601"/>
                    <a:pt x="9048" y="6478"/>
                    <a:pt x="8932" y="6478"/>
                  </a:cubicBezTo>
                  <a:cubicBezTo>
                    <a:pt x="8815" y="6478"/>
                    <a:pt x="8722" y="6601"/>
                    <a:pt x="8722" y="6750"/>
                  </a:cubicBezTo>
                  <a:lnTo>
                    <a:pt x="8722" y="9719"/>
                  </a:lnTo>
                  <a:lnTo>
                    <a:pt x="8369" y="9719"/>
                  </a:lnTo>
                  <a:lnTo>
                    <a:pt x="8369" y="6750"/>
                  </a:lnTo>
                  <a:cubicBezTo>
                    <a:pt x="8369" y="6601"/>
                    <a:pt x="8277" y="6478"/>
                    <a:pt x="8160" y="6478"/>
                  </a:cubicBezTo>
                  <a:cubicBezTo>
                    <a:pt x="8042" y="6478"/>
                    <a:pt x="7948" y="6601"/>
                    <a:pt x="7948" y="6750"/>
                  </a:cubicBezTo>
                  <a:lnTo>
                    <a:pt x="7948" y="9719"/>
                  </a:lnTo>
                  <a:lnTo>
                    <a:pt x="7291" y="9719"/>
                  </a:lnTo>
                  <a:lnTo>
                    <a:pt x="7663" y="7343"/>
                  </a:lnTo>
                  <a:cubicBezTo>
                    <a:pt x="7687" y="7197"/>
                    <a:pt x="7612" y="7053"/>
                    <a:pt x="7497" y="7024"/>
                  </a:cubicBezTo>
                  <a:cubicBezTo>
                    <a:pt x="7383" y="6995"/>
                    <a:pt x="7273" y="7089"/>
                    <a:pt x="7248" y="7236"/>
                  </a:cubicBezTo>
                  <a:lnTo>
                    <a:pt x="6861" y="9719"/>
                  </a:lnTo>
                  <a:lnTo>
                    <a:pt x="5614" y="9719"/>
                  </a:lnTo>
                  <a:cubicBezTo>
                    <a:pt x="5922" y="9332"/>
                    <a:pt x="6118" y="8782"/>
                    <a:pt x="6118" y="8189"/>
                  </a:cubicBezTo>
                  <a:cubicBezTo>
                    <a:pt x="6118" y="8040"/>
                    <a:pt x="6024" y="7920"/>
                    <a:pt x="5908" y="7920"/>
                  </a:cubicBezTo>
                  <a:lnTo>
                    <a:pt x="3375" y="7920"/>
                  </a:lnTo>
                  <a:cubicBezTo>
                    <a:pt x="3259" y="7920"/>
                    <a:pt x="3165" y="8040"/>
                    <a:pt x="3165" y="8189"/>
                  </a:cubicBezTo>
                  <a:cubicBezTo>
                    <a:pt x="3165" y="8782"/>
                    <a:pt x="3365" y="9332"/>
                    <a:pt x="3671" y="9719"/>
                  </a:cubicBezTo>
                  <a:lnTo>
                    <a:pt x="2320" y="9719"/>
                  </a:lnTo>
                  <a:lnTo>
                    <a:pt x="2320" y="5400"/>
                  </a:lnTo>
                  <a:lnTo>
                    <a:pt x="7244" y="5400"/>
                  </a:lnTo>
                  <a:moveTo>
                    <a:pt x="3587" y="14578"/>
                  </a:moveTo>
                  <a:lnTo>
                    <a:pt x="3587" y="11878"/>
                  </a:lnTo>
                  <a:lnTo>
                    <a:pt x="6963" y="11878"/>
                  </a:lnTo>
                  <a:lnTo>
                    <a:pt x="6963" y="14578"/>
                  </a:lnTo>
                  <a:lnTo>
                    <a:pt x="3587" y="14578"/>
                  </a:lnTo>
                  <a:moveTo>
                    <a:pt x="3375" y="11338"/>
                  </a:moveTo>
                  <a:cubicBezTo>
                    <a:pt x="3259" y="11338"/>
                    <a:pt x="3165" y="11461"/>
                    <a:pt x="3165" y="11609"/>
                  </a:cubicBezTo>
                  <a:lnTo>
                    <a:pt x="3165" y="14578"/>
                  </a:lnTo>
                  <a:lnTo>
                    <a:pt x="2320" y="14578"/>
                  </a:lnTo>
                  <a:lnTo>
                    <a:pt x="2320" y="10259"/>
                  </a:lnTo>
                  <a:lnTo>
                    <a:pt x="9497" y="10259"/>
                  </a:lnTo>
                  <a:lnTo>
                    <a:pt x="9497" y="14578"/>
                  </a:lnTo>
                  <a:lnTo>
                    <a:pt x="7385" y="14578"/>
                  </a:lnTo>
                  <a:lnTo>
                    <a:pt x="7385" y="11609"/>
                  </a:lnTo>
                  <a:cubicBezTo>
                    <a:pt x="7385" y="11461"/>
                    <a:pt x="7291" y="11338"/>
                    <a:pt x="7175" y="11338"/>
                  </a:cubicBezTo>
                  <a:lnTo>
                    <a:pt x="3375" y="11338"/>
                  </a:lnTo>
                  <a:moveTo>
                    <a:pt x="3608" y="8460"/>
                  </a:moveTo>
                  <a:lnTo>
                    <a:pt x="5677" y="8460"/>
                  </a:lnTo>
                  <a:cubicBezTo>
                    <a:pt x="5583" y="9097"/>
                    <a:pt x="5171" y="9719"/>
                    <a:pt x="4640" y="9719"/>
                  </a:cubicBezTo>
                  <a:cubicBezTo>
                    <a:pt x="4112" y="9719"/>
                    <a:pt x="3700" y="9097"/>
                    <a:pt x="3608" y="8460"/>
                  </a:cubicBezTo>
                  <a:moveTo>
                    <a:pt x="6118" y="15119"/>
                  </a:moveTo>
                  <a:lnTo>
                    <a:pt x="9497" y="15119"/>
                  </a:lnTo>
                  <a:lnTo>
                    <a:pt x="9497" y="19438"/>
                  </a:lnTo>
                  <a:lnTo>
                    <a:pt x="6118" y="19438"/>
                  </a:lnTo>
                  <a:lnTo>
                    <a:pt x="6118" y="15119"/>
                  </a:lnTo>
                  <a:moveTo>
                    <a:pt x="9497" y="541"/>
                  </a:moveTo>
                  <a:lnTo>
                    <a:pt x="9497" y="4859"/>
                  </a:lnTo>
                  <a:lnTo>
                    <a:pt x="7410" y="4859"/>
                  </a:lnTo>
                  <a:lnTo>
                    <a:pt x="6887" y="2272"/>
                  </a:lnTo>
                  <a:cubicBezTo>
                    <a:pt x="6856" y="2128"/>
                    <a:pt x="6742" y="2042"/>
                    <a:pt x="6630" y="2076"/>
                  </a:cubicBezTo>
                  <a:cubicBezTo>
                    <a:pt x="6516" y="2115"/>
                    <a:pt x="6448" y="2261"/>
                    <a:pt x="6477" y="2408"/>
                  </a:cubicBezTo>
                  <a:lnTo>
                    <a:pt x="6971" y="4859"/>
                  </a:lnTo>
                  <a:lnTo>
                    <a:pt x="6189" y="4859"/>
                  </a:lnTo>
                  <a:lnTo>
                    <a:pt x="6189" y="1891"/>
                  </a:lnTo>
                  <a:cubicBezTo>
                    <a:pt x="6189" y="1742"/>
                    <a:pt x="6095" y="1619"/>
                    <a:pt x="5979" y="1619"/>
                  </a:cubicBezTo>
                  <a:cubicBezTo>
                    <a:pt x="5863" y="1619"/>
                    <a:pt x="5769" y="1742"/>
                    <a:pt x="5769" y="1891"/>
                  </a:cubicBezTo>
                  <a:lnTo>
                    <a:pt x="5769" y="4859"/>
                  </a:lnTo>
                  <a:lnTo>
                    <a:pt x="5416" y="4859"/>
                  </a:lnTo>
                  <a:lnTo>
                    <a:pt x="5416" y="1891"/>
                  </a:lnTo>
                  <a:cubicBezTo>
                    <a:pt x="5416" y="1742"/>
                    <a:pt x="5320" y="1619"/>
                    <a:pt x="5204" y="1619"/>
                  </a:cubicBezTo>
                  <a:cubicBezTo>
                    <a:pt x="5087" y="1619"/>
                    <a:pt x="4993" y="1742"/>
                    <a:pt x="4993" y="1891"/>
                  </a:cubicBezTo>
                  <a:lnTo>
                    <a:pt x="4993" y="4859"/>
                  </a:lnTo>
                  <a:lnTo>
                    <a:pt x="4642" y="4859"/>
                  </a:lnTo>
                  <a:lnTo>
                    <a:pt x="4642" y="2431"/>
                  </a:lnTo>
                  <a:cubicBezTo>
                    <a:pt x="4642" y="2282"/>
                    <a:pt x="4549" y="2159"/>
                    <a:pt x="4432" y="2159"/>
                  </a:cubicBezTo>
                  <a:cubicBezTo>
                    <a:pt x="4314" y="2159"/>
                    <a:pt x="4220" y="2282"/>
                    <a:pt x="4220" y="2431"/>
                  </a:cubicBezTo>
                  <a:lnTo>
                    <a:pt x="4220" y="4859"/>
                  </a:lnTo>
                  <a:lnTo>
                    <a:pt x="3869" y="4859"/>
                  </a:lnTo>
                  <a:lnTo>
                    <a:pt x="3869" y="2431"/>
                  </a:lnTo>
                  <a:cubicBezTo>
                    <a:pt x="3869" y="2282"/>
                    <a:pt x="3773" y="2159"/>
                    <a:pt x="3657" y="2159"/>
                  </a:cubicBezTo>
                  <a:cubicBezTo>
                    <a:pt x="3540" y="2159"/>
                    <a:pt x="3447" y="2282"/>
                    <a:pt x="3447" y="2431"/>
                  </a:cubicBezTo>
                  <a:lnTo>
                    <a:pt x="3447" y="4859"/>
                  </a:lnTo>
                  <a:lnTo>
                    <a:pt x="3094" y="4859"/>
                  </a:lnTo>
                  <a:lnTo>
                    <a:pt x="3094" y="1891"/>
                  </a:lnTo>
                  <a:cubicBezTo>
                    <a:pt x="3094" y="1742"/>
                    <a:pt x="3000" y="1619"/>
                    <a:pt x="2883" y="1619"/>
                  </a:cubicBezTo>
                  <a:cubicBezTo>
                    <a:pt x="2767" y="1619"/>
                    <a:pt x="2673" y="1742"/>
                    <a:pt x="2673" y="1891"/>
                  </a:cubicBezTo>
                  <a:lnTo>
                    <a:pt x="2673" y="4859"/>
                  </a:lnTo>
                  <a:lnTo>
                    <a:pt x="2320" y="4859"/>
                  </a:lnTo>
                  <a:lnTo>
                    <a:pt x="2320" y="541"/>
                  </a:lnTo>
                  <a:lnTo>
                    <a:pt x="9497" y="541"/>
                  </a:lnTo>
                  <a:moveTo>
                    <a:pt x="2320" y="19978"/>
                  </a:moveTo>
                  <a:lnTo>
                    <a:pt x="9497" y="19978"/>
                  </a:lnTo>
                  <a:lnTo>
                    <a:pt x="9497" y="21059"/>
                  </a:lnTo>
                  <a:lnTo>
                    <a:pt x="2320" y="21059"/>
                  </a:lnTo>
                  <a:lnTo>
                    <a:pt x="2320" y="19978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914400">
                <a:spcBef>
                  <a:spcPts val="0"/>
                </a:spcBef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3" name="Shape"/>
            <p:cNvSpPr/>
            <p:nvPr/>
          </p:nvSpPr>
          <p:spPr>
            <a:xfrm>
              <a:off x="12125763" y="3265986"/>
              <a:ext cx="128188" cy="1269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595" fill="norm" stroke="1" extrusionOk="0">
                  <a:moveTo>
                    <a:pt x="10852" y="20595"/>
                  </a:moveTo>
                  <a:cubicBezTo>
                    <a:pt x="13670" y="20595"/>
                    <a:pt x="16487" y="19590"/>
                    <a:pt x="18470" y="17581"/>
                  </a:cubicBezTo>
                  <a:cubicBezTo>
                    <a:pt x="20557" y="15672"/>
                    <a:pt x="21600" y="13060"/>
                    <a:pt x="21600" y="10247"/>
                  </a:cubicBezTo>
                  <a:cubicBezTo>
                    <a:pt x="21600" y="7535"/>
                    <a:pt x="20557" y="4822"/>
                    <a:pt x="18470" y="3014"/>
                  </a:cubicBezTo>
                  <a:cubicBezTo>
                    <a:pt x="14504" y="-1005"/>
                    <a:pt x="7304" y="-1005"/>
                    <a:pt x="3130" y="3014"/>
                  </a:cubicBezTo>
                  <a:cubicBezTo>
                    <a:pt x="1252" y="4822"/>
                    <a:pt x="0" y="7535"/>
                    <a:pt x="0" y="10247"/>
                  </a:cubicBezTo>
                  <a:cubicBezTo>
                    <a:pt x="0" y="13060"/>
                    <a:pt x="1252" y="15773"/>
                    <a:pt x="3235" y="17581"/>
                  </a:cubicBezTo>
                  <a:cubicBezTo>
                    <a:pt x="5217" y="19590"/>
                    <a:pt x="8035" y="20595"/>
                    <a:pt x="10852" y="20595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914400">
                <a:spcBef>
                  <a:spcPts val="0"/>
                </a:spcBef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4" name="Shape"/>
            <p:cNvSpPr/>
            <p:nvPr/>
          </p:nvSpPr>
          <p:spPr>
            <a:xfrm>
              <a:off x="12702295" y="3265986"/>
              <a:ext cx="128189" cy="1269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595" fill="norm" stroke="1" extrusionOk="0">
                  <a:moveTo>
                    <a:pt x="10852" y="20595"/>
                  </a:moveTo>
                  <a:cubicBezTo>
                    <a:pt x="13670" y="20595"/>
                    <a:pt x="16487" y="19590"/>
                    <a:pt x="18470" y="17581"/>
                  </a:cubicBezTo>
                  <a:cubicBezTo>
                    <a:pt x="20452" y="15672"/>
                    <a:pt x="21600" y="13060"/>
                    <a:pt x="21600" y="10247"/>
                  </a:cubicBezTo>
                  <a:cubicBezTo>
                    <a:pt x="21600" y="7535"/>
                    <a:pt x="20452" y="4822"/>
                    <a:pt x="18470" y="3014"/>
                  </a:cubicBezTo>
                  <a:cubicBezTo>
                    <a:pt x="14400" y="-1005"/>
                    <a:pt x="7304" y="-1005"/>
                    <a:pt x="3130" y="3014"/>
                  </a:cubicBezTo>
                  <a:cubicBezTo>
                    <a:pt x="1148" y="4822"/>
                    <a:pt x="0" y="7535"/>
                    <a:pt x="0" y="10247"/>
                  </a:cubicBezTo>
                  <a:cubicBezTo>
                    <a:pt x="0" y="13060"/>
                    <a:pt x="1148" y="15773"/>
                    <a:pt x="3130" y="17581"/>
                  </a:cubicBezTo>
                  <a:cubicBezTo>
                    <a:pt x="5217" y="19590"/>
                    <a:pt x="8035" y="20595"/>
                    <a:pt x="10852" y="20595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914400">
                <a:spcBef>
                  <a:spcPts val="0"/>
                </a:spcBef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5" name="Shape"/>
            <p:cNvSpPr/>
            <p:nvPr/>
          </p:nvSpPr>
          <p:spPr>
            <a:xfrm>
              <a:off x="9820871" y="3842364"/>
              <a:ext cx="128189" cy="1271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20" fill="norm" stroke="1" extrusionOk="0">
                  <a:moveTo>
                    <a:pt x="18470" y="2938"/>
                  </a:moveTo>
                  <a:cubicBezTo>
                    <a:pt x="14400" y="-980"/>
                    <a:pt x="7200" y="-980"/>
                    <a:pt x="3130" y="2938"/>
                  </a:cubicBezTo>
                  <a:cubicBezTo>
                    <a:pt x="1148" y="4847"/>
                    <a:pt x="0" y="7560"/>
                    <a:pt x="0" y="10272"/>
                  </a:cubicBezTo>
                  <a:cubicBezTo>
                    <a:pt x="0" y="12985"/>
                    <a:pt x="1148" y="15697"/>
                    <a:pt x="3130" y="17606"/>
                  </a:cubicBezTo>
                  <a:cubicBezTo>
                    <a:pt x="5217" y="19515"/>
                    <a:pt x="7930" y="20620"/>
                    <a:pt x="10748" y="20620"/>
                  </a:cubicBezTo>
                  <a:cubicBezTo>
                    <a:pt x="13565" y="20620"/>
                    <a:pt x="16383" y="19515"/>
                    <a:pt x="18470" y="17606"/>
                  </a:cubicBezTo>
                  <a:cubicBezTo>
                    <a:pt x="20348" y="15697"/>
                    <a:pt x="21600" y="12985"/>
                    <a:pt x="21600" y="10272"/>
                  </a:cubicBezTo>
                  <a:cubicBezTo>
                    <a:pt x="21600" y="7560"/>
                    <a:pt x="20348" y="4847"/>
                    <a:pt x="18470" y="2938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914400">
                <a:spcBef>
                  <a:spcPts val="0"/>
                </a:spcBef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6" name="Shape"/>
            <p:cNvSpPr/>
            <p:nvPr/>
          </p:nvSpPr>
          <p:spPr>
            <a:xfrm>
              <a:off x="9052367" y="3842364"/>
              <a:ext cx="127569" cy="1271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20" fill="norm" stroke="1" extrusionOk="0">
                  <a:moveTo>
                    <a:pt x="18454" y="2938"/>
                  </a:moveTo>
                  <a:cubicBezTo>
                    <a:pt x="14470" y="-980"/>
                    <a:pt x="7235" y="-980"/>
                    <a:pt x="3250" y="2938"/>
                  </a:cubicBezTo>
                  <a:cubicBezTo>
                    <a:pt x="1153" y="4847"/>
                    <a:pt x="0" y="7560"/>
                    <a:pt x="0" y="10272"/>
                  </a:cubicBezTo>
                  <a:cubicBezTo>
                    <a:pt x="0" y="12985"/>
                    <a:pt x="1153" y="15697"/>
                    <a:pt x="3250" y="17606"/>
                  </a:cubicBezTo>
                  <a:cubicBezTo>
                    <a:pt x="5138" y="19515"/>
                    <a:pt x="7969" y="20620"/>
                    <a:pt x="10800" y="20620"/>
                  </a:cubicBezTo>
                  <a:cubicBezTo>
                    <a:pt x="13736" y="20620"/>
                    <a:pt x="16462" y="19515"/>
                    <a:pt x="18454" y="17606"/>
                  </a:cubicBezTo>
                  <a:cubicBezTo>
                    <a:pt x="20551" y="15697"/>
                    <a:pt x="21600" y="12985"/>
                    <a:pt x="21600" y="10272"/>
                  </a:cubicBezTo>
                  <a:cubicBezTo>
                    <a:pt x="21600" y="7560"/>
                    <a:pt x="20551" y="4847"/>
                    <a:pt x="18454" y="2938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914400">
                <a:spcBef>
                  <a:spcPts val="0"/>
                </a:spcBef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7" name="Shape"/>
            <p:cNvSpPr/>
            <p:nvPr/>
          </p:nvSpPr>
          <p:spPr>
            <a:xfrm>
              <a:off x="8860397" y="2881424"/>
              <a:ext cx="512131" cy="5115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787" y="0"/>
                  </a:moveTo>
                  <a:cubicBezTo>
                    <a:pt x="4832" y="0"/>
                    <a:pt x="0" y="4838"/>
                    <a:pt x="0" y="10826"/>
                  </a:cubicBezTo>
                  <a:cubicBezTo>
                    <a:pt x="0" y="16788"/>
                    <a:pt x="4832" y="21600"/>
                    <a:pt x="10787" y="21600"/>
                  </a:cubicBezTo>
                  <a:cubicBezTo>
                    <a:pt x="16742" y="21600"/>
                    <a:pt x="21600" y="16788"/>
                    <a:pt x="21600" y="10826"/>
                  </a:cubicBezTo>
                  <a:cubicBezTo>
                    <a:pt x="21600" y="4838"/>
                    <a:pt x="16742" y="0"/>
                    <a:pt x="10787" y="0"/>
                  </a:cubicBezTo>
                  <a:moveTo>
                    <a:pt x="10787" y="16213"/>
                  </a:moveTo>
                  <a:cubicBezTo>
                    <a:pt x="7809" y="16213"/>
                    <a:pt x="5407" y="13807"/>
                    <a:pt x="5407" y="10826"/>
                  </a:cubicBezTo>
                  <a:cubicBezTo>
                    <a:pt x="5407" y="7845"/>
                    <a:pt x="7809" y="5413"/>
                    <a:pt x="10787" y="5413"/>
                  </a:cubicBezTo>
                  <a:cubicBezTo>
                    <a:pt x="13764" y="5413"/>
                    <a:pt x="16193" y="7845"/>
                    <a:pt x="16193" y="10826"/>
                  </a:cubicBezTo>
                  <a:cubicBezTo>
                    <a:pt x="16193" y="13807"/>
                    <a:pt x="13764" y="16213"/>
                    <a:pt x="10787" y="16213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914400">
                <a:spcBef>
                  <a:spcPts val="0"/>
                </a:spcBef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8" name="Shape"/>
            <p:cNvSpPr/>
            <p:nvPr/>
          </p:nvSpPr>
          <p:spPr>
            <a:xfrm>
              <a:off x="9436310" y="2881424"/>
              <a:ext cx="320160" cy="1281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7297" y="0"/>
                  </a:moveTo>
                  <a:lnTo>
                    <a:pt x="4345" y="0"/>
                  </a:lnTo>
                  <a:cubicBezTo>
                    <a:pt x="1964" y="0"/>
                    <a:pt x="0" y="4800"/>
                    <a:pt x="0" y="10748"/>
                  </a:cubicBezTo>
                  <a:cubicBezTo>
                    <a:pt x="0" y="16696"/>
                    <a:pt x="1964" y="21600"/>
                    <a:pt x="4345" y="21600"/>
                  </a:cubicBezTo>
                  <a:lnTo>
                    <a:pt x="17297" y="21600"/>
                  </a:lnTo>
                  <a:cubicBezTo>
                    <a:pt x="19678" y="21600"/>
                    <a:pt x="21600" y="16696"/>
                    <a:pt x="21600" y="10748"/>
                  </a:cubicBezTo>
                  <a:cubicBezTo>
                    <a:pt x="21600" y="4800"/>
                    <a:pt x="19678" y="0"/>
                    <a:pt x="17297" y="0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914400">
                <a:spcBef>
                  <a:spcPts val="0"/>
                </a:spcBef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9" name="Shape"/>
            <p:cNvSpPr/>
            <p:nvPr/>
          </p:nvSpPr>
          <p:spPr>
            <a:xfrm>
              <a:off x="9436310" y="3073396"/>
              <a:ext cx="320160" cy="1281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7297" y="0"/>
                  </a:moveTo>
                  <a:lnTo>
                    <a:pt x="4345" y="0"/>
                  </a:lnTo>
                  <a:cubicBezTo>
                    <a:pt x="1964" y="0"/>
                    <a:pt x="0" y="4904"/>
                    <a:pt x="0" y="10852"/>
                  </a:cubicBezTo>
                  <a:cubicBezTo>
                    <a:pt x="0" y="16800"/>
                    <a:pt x="1964" y="21600"/>
                    <a:pt x="4345" y="21600"/>
                  </a:cubicBezTo>
                  <a:lnTo>
                    <a:pt x="17297" y="21600"/>
                  </a:lnTo>
                  <a:cubicBezTo>
                    <a:pt x="19678" y="21600"/>
                    <a:pt x="21600" y="16800"/>
                    <a:pt x="21600" y="10852"/>
                  </a:cubicBezTo>
                  <a:cubicBezTo>
                    <a:pt x="21600" y="4904"/>
                    <a:pt x="19678" y="0"/>
                    <a:pt x="17297" y="0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914400">
                <a:spcBef>
                  <a:spcPts val="0"/>
                </a:spcBef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0" name="Shape"/>
            <p:cNvSpPr/>
            <p:nvPr/>
          </p:nvSpPr>
          <p:spPr>
            <a:xfrm>
              <a:off x="9436310" y="3265367"/>
              <a:ext cx="320160" cy="127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7297" y="0"/>
                  </a:moveTo>
                  <a:lnTo>
                    <a:pt x="4345" y="0"/>
                  </a:lnTo>
                  <a:cubicBezTo>
                    <a:pt x="1964" y="0"/>
                    <a:pt x="0" y="4823"/>
                    <a:pt x="0" y="10800"/>
                  </a:cubicBezTo>
                  <a:cubicBezTo>
                    <a:pt x="0" y="16882"/>
                    <a:pt x="1964" y="21600"/>
                    <a:pt x="4345" y="21600"/>
                  </a:cubicBezTo>
                  <a:lnTo>
                    <a:pt x="17297" y="21600"/>
                  </a:lnTo>
                  <a:cubicBezTo>
                    <a:pt x="19678" y="21600"/>
                    <a:pt x="21600" y="16777"/>
                    <a:pt x="21600" y="10800"/>
                  </a:cubicBezTo>
                  <a:cubicBezTo>
                    <a:pt x="21600" y="4823"/>
                    <a:pt x="19678" y="0"/>
                    <a:pt x="17297" y="0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914400">
                <a:spcBef>
                  <a:spcPts val="0"/>
                </a:spcBef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1" name="Shape"/>
            <p:cNvSpPr/>
            <p:nvPr/>
          </p:nvSpPr>
          <p:spPr>
            <a:xfrm>
              <a:off x="0" y="576532"/>
              <a:ext cx="7812606" cy="45460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424" y="20991"/>
                  </a:moveTo>
                  <a:lnTo>
                    <a:pt x="18945" y="20991"/>
                  </a:lnTo>
                  <a:lnTo>
                    <a:pt x="18945" y="4258"/>
                  </a:lnTo>
                  <a:lnTo>
                    <a:pt x="20362" y="4258"/>
                  </a:lnTo>
                  <a:cubicBezTo>
                    <a:pt x="20460" y="4258"/>
                    <a:pt x="20538" y="4122"/>
                    <a:pt x="20538" y="3955"/>
                  </a:cubicBezTo>
                  <a:cubicBezTo>
                    <a:pt x="20538" y="3913"/>
                    <a:pt x="20535" y="3878"/>
                    <a:pt x="20528" y="3846"/>
                  </a:cubicBezTo>
                  <a:lnTo>
                    <a:pt x="20003" y="230"/>
                  </a:lnTo>
                  <a:cubicBezTo>
                    <a:pt x="19982" y="91"/>
                    <a:pt x="19910" y="0"/>
                    <a:pt x="19830" y="0"/>
                  </a:cubicBezTo>
                  <a:lnTo>
                    <a:pt x="17705" y="0"/>
                  </a:lnTo>
                  <a:cubicBezTo>
                    <a:pt x="17623" y="0"/>
                    <a:pt x="17553" y="91"/>
                    <a:pt x="17532" y="230"/>
                  </a:cubicBezTo>
                  <a:lnTo>
                    <a:pt x="17001" y="3878"/>
                  </a:lnTo>
                  <a:cubicBezTo>
                    <a:pt x="16989" y="3969"/>
                    <a:pt x="17000" y="4066"/>
                    <a:pt x="17034" y="4140"/>
                  </a:cubicBezTo>
                  <a:cubicBezTo>
                    <a:pt x="17068" y="4213"/>
                    <a:pt x="17119" y="4258"/>
                    <a:pt x="17174" y="4258"/>
                  </a:cubicBezTo>
                  <a:lnTo>
                    <a:pt x="18592" y="4258"/>
                  </a:lnTo>
                  <a:lnTo>
                    <a:pt x="18592" y="20991"/>
                  </a:lnTo>
                  <a:lnTo>
                    <a:pt x="16820" y="20991"/>
                  </a:lnTo>
                  <a:lnTo>
                    <a:pt x="16820" y="19773"/>
                  </a:lnTo>
                  <a:lnTo>
                    <a:pt x="17174" y="19773"/>
                  </a:lnTo>
                  <a:cubicBezTo>
                    <a:pt x="17272" y="19773"/>
                    <a:pt x="17351" y="19634"/>
                    <a:pt x="17351" y="19467"/>
                  </a:cubicBezTo>
                  <a:lnTo>
                    <a:pt x="17351" y="13991"/>
                  </a:lnTo>
                  <a:cubicBezTo>
                    <a:pt x="17351" y="13823"/>
                    <a:pt x="17272" y="13688"/>
                    <a:pt x="17174" y="13688"/>
                  </a:cubicBezTo>
                  <a:lnTo>
                    <a:pt x="16289" y="13688"/>
                  </a:lnTo>
                  <a:lnTo>
                    <a:pt x="16289" y="12167"/>
                  </a:lnTo>
                  <a:cubicBezTo>
                    <a:pt x="16289" y="11496"/>
                    <a:pt x="15971" y="10949"/>
                    <a:pt x="15580" y="10949"/>
                  </a:cubicBezTo>
                  <a:lnTo>
                    <a:pt x="12394" y="10949"/>
                  </a:lnTo>
                  <a:cubicBezTo>
                    <a:pt x="12182" y="10949"/>
                    <a:pt x="11992" y="11110"/>
                    <a:pt x="11862" y="11363"/>
                  </a:cubicBezTo>
                  <a:cubicBezTo>
                    <a:pt x="11733" y="11110"/>
                    <a:pt x="11543" y="10949"/>
                    <a:pt x="11331" y="10949"/>
                  </a:cubicBezTo>
                  <a:lnTo>
                    <a:pt x="8145" y="10949"/>
                  </a:lnTo>
                  <a:cubicBezTo>
                    <a:pt x="7754" y="10949"/>
                    <a:pt x="7436" y="11496"/>
                    <a:pt x="7436" y="12167"/>
                  </a:cubicBezTo>
                  <a:lnTo>
                    <a:pt x="7436" y="13688"/>
                  </a:lnTo>
                  <a:lnTo>
                    <a:pt x="6551" y="13688"/>
                  </a:lnTo>
                  <a:cubicBezTo>
                    <a:pt x="6453" y="13688"/>
                    <a:pt x="6372" y="13823"/>
                    <a:pt x="6372" y="13991"/>
                  </a:cubicBezTo>
                  <a:lnTo>
                    <a:pt x="6372" y="19467"/>
                  </a:lnTo>
                  <a:cubicBezTo>
                    <a:pt x="6372" y="19634"/>
                    <a:pt x="6453" y="19773"/>
                    <a:pt x="6551" y="19773"/>
                  </a:cubicBezTo>
                  <a:lnTo>
                    <a:pt x="6905" y="19773"/>
                  </a:lnTo>
                  <a:lnTo>
                    <a:pt x="6905" y="20991"/>
                  </a:lnTo>
                  <a:lnTo>
                    <a:pt x="5030" y="20991"/>
                  </a:lnTo>
                  <a:lnTo>
                    <a:pt x="3541" y="18431"/>
                  </a:lnTo>
                  <a:lnTo>
                    <a:pt x="3541" y="16121"/>
                  </a:lnTo>
                  <a:lnTo>
                    <a:pt x="4958" y="16121"/>
                  </a:lnTo>
                  <a:cubicBezTo>
                    <a:pt x="5056" y="16121"/>
                    <a:pt x="5135" y="15986"/>
                    <a:pt x="5135" y="15818"/>
                  </a:cubicBezTo>
                  <a:cubicBezTo>
                    <a:pt x="5135" y="15651"/>
                    <a:pt x="5056" y="15515"/>
                    <a:pt x="4958" y="15515"/>
                  </a:cubicBezTo>
                  <a:lnTo>
                    <a:pt x="4340" y="15515"/>
                  </a:lnTo>
                  <a:lnTo>
                    <a:pt x="4597" y="13135"/>
                  </a:lnTo>
                  <a:cubicBezTo>
                    <a:pt x="4606" y="13047"/>
                    <a:pt x="4592" y="12955"/>
                    <a:pt x="4558" y="12885"/>
                  </a:cubicBezTo>
                  <a:cubicBezTo>
                    <a:pt x="4523" y="12814"/>
                    <a:pt x="4475" y="12776"/>
                    <a:pt x="4422" y="12776"/>
                  </a:cubicBezTo>
                  <a:lnTo>
                    <a:pt x="3852" y="12776"/>
                  </a:lnTo>
                  <a:lnTo>
                    <a:pt x="4042" y="9816"/>
                  </a:lnTo>
                  <a:cubicBezTo>
                    <a:pt x="4094" y="9833"/>
                    <a:pt x="4147" y="9845"/>
                    <a:pt x="4198" y="9845"/>
                  </a:cubicBezTo>
                  <a:cubicBezTo>
                    <a:pt x="4438" y="9845"/>
                    <a:pt x="4659" y="9625"/>
                    <a:pt x="4779" y="9271"/>
                  </a:cubicBezTo>
                  <a:cubicBezTo>
                    <a:pt x="5181" y="8074"/>
                    <a:pt x="4994" y="6835"/>
                    <a:pt x="4986" y="6782"/>
                  </a:cubicBezTo>
                  <a:cubicBezTo>
                    <a:pt x="4960" y="6620"/>
                    <a:pt x="4862" y="6523"/>
                    <a:pt x="4770" y="6564"/>
                  </a:cubicBezTo>
                  <a:cubicBezTo>
                    <a:pt x="4739" y="6579"/>
                    <a:pt x="4020" y="6923"/>
                    <a:pt x="3619" y="8121"/>
                  </a:cubicBezTo>
                  <a:cubicBezTo>
                    <a:pt x="3469" y="8568"/>
                    <a:pt x="3513" y="9118"/>
                    <a:pt x="3708" y="9480"/>
                  </a:cubicBezTo>
                  <a:lnTo>
                    <a:pt x="3496" y="12776"/>
                  </a:lnTo>
                  <a:lnTo>
                    <a:pt x="3227" y="12776"/>
                  </a:lnTo>
                  <a:lnTo>
                    <a:pt x="3012" y="8598"/>
                  </a:lnTo>
                  <a:cubicBezTo>
                    <a:pt x="3169" y="8398"/>
                    <a:pt x="3282" y="8118"/>
                    <a:pt x="3335" y="7788"/>
                  </a:cubicBezTo>
                  <a:cubicBezTo>
                    <a:pt x="3393" y="7409"/>
                    <a:pt x="3364" y="7009"/>
                    <a:pt x="3248" y="6664"/>
                  </a:cubicBezTo>
                  <a:cubicBezTo>
                    <a:pt x="2705" y="5052"/>
                    <a:pt x="1736" y="4590"/>
                    <a:pt x="1695" y="4572"/>
                  </a:cubicBezTo>
                  <a:cubicBezTo>
                    <a:pt x="1650" y="4549"/>
                    <a:pt x="1603" y="4561"/>
                    <a:pt x="1561" y="4602"/>
                  </a:cubicBezTo>
                  <a:cubicBezTo>
                    <a:pt x="1520" y="4643"/>
                    <a:pt x="1491" y="4708"/>
                    <a:pt x="1479" y="4787"/>
                  </a:cubicBezTo>
                  <a:cubicBezTo>
                    <a:pt x="1469" y="4858"/>
                    <a:pt x="1216" y="6529"/>
                    <a:pt x="1758" y="8145"/>
                  </a:cubicBezTo>
                  <a:cubicBezTo>
                    <a:pt x="1912" y="8601"/>
                    <a:pt x="2198" y="8883"/>
                    <a:pt x="2505" y="8883"/>
                  </a:cubicBezTo>
                  <a:cubicBezTo>
                    <a:pt x="2560" y="8883"/>
                    <a:pt x="2614" y="8874"/>
                    <a:pt x="2671" y="8857"/>
                  </a:cubicBezTo>
                  <a:lnTo>
                    <a:pt x="2871" y="12776"/>
                  </a:lnTo>
                  <a:lnTo>
                    <a:pt x="2298" y="12776"/>
                  </a:lnTo>
                  <a:cubicBezTo>
                    <a:pt x="2245" y="12776"/>
                    <a:pt x="2195" y="12814"/>
                    <a:pt x="2162" y="12885"/>
                  </a:cubicBezTo>
                  <a:cubicBezTo>
                    <a:pt x="2126" y="12955"/>
                    <a:pt x="2113" y="13047"/>
                    <a:pt x="2123" y="13135"/>
                  </a:cubicBezTo>
                  <a:lnTo>
                    <a:pt x="2380" y="15515"/>
                  </a:lnTo>
                  <a:lnTo>
                    <a:pt x="1770" y="15512"/>
                  </a:lnTo>
                  <a:cubicBezTo>
                    <a:pt x="1673" y="15512"/>
                    <a:pt x="1594" y="15648"/>
                    <a:pt x="1594" y="15815"/>
                  </a:cubicBezTo>
                  <a:cubicBezTo>
                    <a:pt x="1594" y="15983"/>
                    <a:pt x="1673" y="16121"/>
                    <a:pt x="1770" y="16121"/>
                  </a:cubicBezTo>
                  <a:lnTo>
                    <a:pt x="3186" y="16121"/>
                  </a:lnTo>
                  <a:lnTo>
                    <a:pt x="3186" y="18428"/>
                  </a:lnTo>
                  <a:lnTo>
                    <a:pt x="1697" y="20991"/>
                  </a:lnTo>
                  <a:lnTo>
                    <a:pt x="176" y="20991"/>
                  </a:lnTo>
                  <a:cubicBezTo>
                    <a:pt x="79" y="20991"/>
                    <a:pt x="0" y="21126"/>
                    <a:pt x="0" y="21294"/>
                  </a:cubicBezTo>
                  <a:cubicBezTo>
                    <a:pt x="0" y="21462"/>
                    <a:pt x="79" y="21600"/>
                    <a:pt x="176" y="21600"/>
                  </a:cubicBezTo>
                  <a:lnTo>
                    <a:pt x="21424" y="21600"/>
                  </a:lnTo>
                  <a:cubicBezTo>
                    <a:pt x="21521" y="21600"/>
                    <a:pt x="21600" y="21462"/>
                    <a:pt x="21600" y="21294"/>
                  </a:cubicBezTo>
                  <a:cubicBezTo>
                    <a:pt x="21600" y="21126"/>
                    <a:pt x="21521" y="20991"/>
                    <a:pt x="21424" y="20991"/>
                  </a:cubicBezTo>
                  <a:moveTo>
                    <a:pt x="17844" y="606"/>
                  </a:moveTo>
                  <a:lnTo>
                    <a:pt x="19691" y="606"/>
                  </a:lnTo>
                  <a:lnTo>
                    <a:pt x="20133" y="3649"/>
                  </a:lnTo>
                  <a:lnTo>
                    <a:pt x="17402" y="3649"/>
                  </a:lnTo>
                  <a:lnTo>
                    <a:pt x="17844" y="606"/>
                  </a:lnTo>
                  <a:moveTo>
                    <a:pt x="3924" y="8424"/>
                  </a:moveTo>
                  <a:cubicBezTo>
                    <a:pt x="4138" y="7788"/>
                    <a:pt x="4469" y="7444"/>
                    <a:pt x="4672" y="7279"/>
                  </a:cubicBezTo>
                  <a:cubicBezTo>
                    <a:pt x="4695" y="7671"/>
                    <a:pt x="4684" y="8333"/>
                    <a:pt x="4472" y="8965"/>
                  </a:cubicBezTo>
                  <a:cubicBezTo>
                    <a:pt x="4416" y="9133"/>
                    <a:pt x="4311" y="9239"/>
                    <a:pt x="4198" y="9239"/>
                  </a:cubicBezTo>
                  <a:cubicBezTo>
                    <a:pt x="4143" y="9239"/>
                    <a:pt x="4089" y="9213"/>
                    <a:pt x="4041" y="9166"/>
                  </a:cubicBezTo>
                  <a:cubicBezTo>
                    <a:pt x="3890" y="9015"/>
                    <a:pt x="3839" y="8683"/>
                    <a:pt x="3924" y="8424"/>
                  </a:cubicBezTo>
                  <a:moveTo>
                    <a:pt x="2065" y="7841"/>
                  </a:moveTo>
                  <a:cubicBezTo>
                    <a:pt x="1731" y="6841"/>
                    <a:pt x="1748" y="5791"/>
                    <a:pt x="1787" y="5273"/>
                  </a:cubicBezTo>
                  <a:cubicBezTo>
                    <a:pt x="2068" y="5479"/>
                    <a:pt x="2606" y="5973"/>
                    <a:pt x="2941" y="6970"/>
                  </a:cubicBezTo>
                  <a:cubicBezTo>
                    <a:pt x="3010" y="7171"/>
                    <a:pt x="3027" y="7406"/>
                    <a:pt x="2993" y="7633"/>
                  </a:cubicBezTo>
                  <a:cubicBezTo>
                    <a:pt x="2959" y="7853"/>
                    <a:pt x="2875" y="8044"/>
                    <a:pt x="2756" y="8159"/>
                  </a:cubicBezTo>
                  <a:cubicBezTo>
                    <a:pt x="2679" y="8236"/>
                    <a:pt x="2592" y="8277"/>
                    <a:pt x="2505" y="8277"/>
                  </a:cubicBezTo>
                  <a:cubicBezTo>
                    <a:pt x="2325" y="8274"/>
                    <a:pt x="2156" y="8109"/>
                    <a:pt x="2065" y="7841"/>
                  </a:cubicBezTo>
                  <a:moveTo>
                    <a:pt x="2510" y="13382"/>
                  </a:moveTo>
                  <a:lnTo>
                    <a:pt x="4208" y="13382"/>
                  </a:lnTo>
                  <a:lnTo>
                    <a:pt x="3981" y="15515"/>
                  </a:lnTo>
                  <a:lnTo>
                    <a:pt x="2741" y="15515"/>
                  </a:lnTo>
                  <a:lnTo>
                    <a:pt x="2510" y="13382"/>
                  </a:lnTo>
                  <a:moveTo>
                    <a:pt x="11685" y="17336"/>
                  </a:moveTo>
                  <a:lnTo>
                    <a:pt x="7790" y="17336"/>
                  </a:lnTo>
                  <a:lnTo>
                    <a:pt x="7790" y="16121"/>
                  </a:lnTo>
                  <a:lnTo>
                    <a:pt x="11685" y="16121"/>
                  </a:lnTo>
                  <a:lnTo>
                    <a:pt x="11685" y="17336"/>
                  </a:lnTo>
                  <a:moveTo>
                    <a:pt x="12040" y="16121"/>
                  </a:moveTo>
                  <a:lnTo>
                    <a:pt x="15935" y="16121"/>
                  </a:lnTo>
                  <a:lnTo>
                    <a:pt x="15935" y="17336"/>
                  </a:lnTo>
                  <a:lnTo>
                    <a:pt x="12040" y="17336"/>
                  </a:lnTo>
                  <a:lnTo>
                    <a:pt x="12040" y="16121"/>
                  </a:lnTo>
                  <a:moveTo>
                    <a:pt x="15580" y="11558"/>
                  </a:moveTo>
                  <a:cubicBezTo>
                    <a:pt x="15777" y="11558"/>
                    <a:pt x="15935" y="11831"/>
                    <a:pt x="15935" y="12167"/>
                  </a:cubicBezTo>
                  <a:lnTo>
                    <a:pt x="15935" y="15515"/>
                  </a:lnTo>
                  <a:lnTo>
                    <a:pt x="12040" y="15515"/>
                  </a:lnTo>
                  <a:lnTo>
                    <a:pt x="12040" y="12167"/>
                  </a:lnTo>
                  <a:cubicBezTo>
                    <a:pt x="12040" y="11831"/>
                    <a:pt x="12199" y="11558"/>
                    <a:pt x="12394" y="11558"/>
                  </a:cubicBezTo>
                  <a:lnTo>
                    <a:pt x="15580" y="11558"/>
                  </a:lnTo>
                  <a:moveTo>
                    <a:pt x="7790" y="12167"/>
                  </a:moveTo>
                  <a:cubicBezTo>
                    <a:pt x="7790" y="11831"/>
                    <a:pt x="7949" y="11558"/>
                    <a:pt x="8145" y="11558"/>
                  </a:cubicBezTo>
                  <a:lnTo>
                    <a:pt x="11331" y="11558"/>
                  </a:lnTo>
                  <a:cubicBezTo>
                    <a:pt x="11526" y="11558"/>
                    <a:pt x="11685" y="11831"/>
                    <a:pt x="11685" y="12167"/>
                  </a:cubicBezTo>
                  <a:lnTo>
                    <a:pt x="11685" y="15515"/>
                  </a:lnTo>
                  <a:lnTo>
                    <a:pt x="7790" y="15515"/>
                  </a:lnTo>
                  <a:lnTo>
                    <a:pt x="7790" y="12167"/>
                  </a:lnTo>
                  <a:moveTo>
                    <a:pt x="6727" y="14297"/>
                  </a:moveTo>
                  <a:lnTo>
                    <a:pt x="7436" y="14297"/>
                  </a:lnTo>
                  <a:lnTo>
                    <a:pt x="7436" y="17643"/>
                  </a:lnTo>
                  <a:cubicBezTo>
                    <a:pt x="7436" y="17810"/>
                    <a:pt x="7516" y="17946"/>
                    <a:pt x="7614" y="17946"/>
                  </a:cubicBezTo>
                  <a:lnTo>
                    <a:pt x="16111" y="17946"/>
                  </a:lnTo>
                  <a:cubicBezTo>
                    <a:pt x="16209" y="17946"/>
                    <a:pt x="16289" y="17810"/>
                    <a:pt x="16289" y="17643"/>
                  </a:cubicBezTo>
                  <a:lnTo>
                    <a:pt x="16289" y="14297"/>
                  </a:lnTo>
                  <a:lnTo>
                    <a:pt x="16998" y="14297"/>
                  </a:lnTo>
                  <a:lnTo>
                    <a:pt x="16998" y="19164"/>
                  </a:lnTo>
                  <a:lnTo>
                    <a:pt x="6727" y="19164"/>
                  </a:lnTo>
                  <a:lnTo>
                    <a:pt x="6727" y="14297"/>
                  </a:lnTo>
                  <a:moveTo>
                    <a:pt x="7259" y="19773"/>
                  </a:moveTo>
                  <a:lnTo>
                    <a:pt x="16465" y="19773"/>
                  </a:lnTo>
                  <a:lnTo>
                    <a:pt x="16465" y="20991"/>
                  </a:lnTo>
                  <a:lnTo>
                    <a:pt x="7259" y="20991"/>
                  </a:lnTo>
                  <a:lnTo>
                    <a:pt x="7259" y="19773"/>
                  </a:lnTo>
                  <a:moveTo>
                    <a:pt x="4530" y="20991"/>
                  </a:moveTo>
                  <a:lnTo>
                    <a:pt x="3541" y="20991"/>
                  </a:lnTo>
                  <a:lnTo>
                    <a:pt x="3541" y="19290"/>
                  </a:lnTo>
                  <a:lnTo>
                    <a:pt x="4530" y="20991"/>
                  </a:lnTo>
                  <a:moveTo>
                    <a:pt x="3186" y="19290"/>
                  </a:moveTo>
                  <a:lnTo>
                    <a:pt x="3186" y="20991"/>
                  </a:lnTo>
                  <a:lnTo>
                    <a:pt x="2198" y="20991"/>
                  </a:lnTo>
                  <a:lnTo>
                    <a:pt x="3186" y="19290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914400">
                <a:spcBef>
                  <a:spcPts val="0"/>
                </a:spcBef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2" name="Shape"/>
            <p:cNvSpPr/>
            <p:nvPr/>
          </p:nvSpPr>
          <p:spPr>
            <a:xfrm>
              <a:off x="3074015" y="191971"/>
              <a:ext cx="2433080" cy="18571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566" y="21600"/>
                  </a:moveTo>
                  <a:lnTo>
                    <a:pt x="21034" y="21600"/>
                  </a:lnTo>
                  <a:cubicBezTo>
                    <a:pt x="21347" y="21600"/>
                    <a:pt x="21600" y="21261"/>
                    <a:pt x="21600" y="20851"/>
                  </a:cubicBezTo>
                  <a:lnTo>
                    <a:pt x="21600" y="742"/>
                  </a:lnTo>
                  <a:cubicBezTo>
                    <a:pt x="21600" y="331"/>
                    <a:pt x="21347" y="0"/>
                    <a:pt x="21034" y="0"/>
                  </a:cubicBezTo>
                  <a:lnTo>
                    <a:pt x="566" y="0"/>
                  </a:lnTo>
                  <a:cubicBezTo>
                    <a:pt x="253" y="0"/>
                    <a:pt x="0" y="331"/>
                    <a:pt x="0" y="742"/>
                  </a:cubicBezTo>
                  <a:lnTo>
                    <a:pt x="0" y="20851"/>
                  </a:lnTo>
                  <a:cubicBezTo>
                    <a:pt x="0" y="21261"/>
                    <a:pt x="253" y="21600"/>
                    <a:pt x="566" y="21600"/>
                  </a:cubicBezTo>
                  <a:moveTo>
                    <a:pt x="1138" y="14462"/>
                  </a:moveTo>
                  <a:lnTo>
                    <a:pt x="3980" y="10732"/>
                  </a:lnTo>
                  <a:lnTo>
                    <a:pt x="11133" y="20109"/>
                  </a:lnTo>
                  <a:lnTo>
                    <a:pt x="1138" y="20109"/>
                  </a:lnTo>
                  <a:lnTo>
                    <a:pt x="1138" y="14462"/>
                  </a:lnTo>
                  <a:moveTo>
                    <a:pt x="20462" y="1491"/>
                  </a:moveTo>
                  <a:lnTo>
                    <a:pt x="20462" y="20109"/>
                  </a:lnTo>
                  <a:lnTo>
                    <a:pt x="12743" y="20109"/>
                  </a:lnTo>
                  <a:lnTo>
                    <a:pt x="4376" y="9154"/>
                  </a:lnTo>
                  <a:cubicBezTo>
                    <a:pt x="4156" y="8866"/>
                    <a:pt x="3793" y="8866"/>
                    <a:pt x="3579" y="9154"/>
                  </a:cubicBezTo>
                  <a:lnTo>
                    <a:pt x="1138" y="12352"/>
                  </a:lnTo>
                  <a:lnTo>
                    <a:pt x="1138" y="1491"/>
                  </a:lnTo>
                  <a:lnTo>
                    <a:pt x="20462" y="1491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914400">
                <a:spcBef>
                  <a:spcPts val="0"/>
                </a:spcBef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3" name="Shape"/>
            <p:cNvSpPr/>
            <p:nvPr/>
          </p:nvSpPr>
          <p:spPr>
            <a:xfrm>
              <a:off x="4226461" y="576532"/>
              <a:ext cx="896691" cy="8960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800" y="21600"/>
                  </a:moveTo>
                  <a:cubicBezTo>
                    <a:pt x="16752" y="21600"/>
                    <a:pt x="21600" y="16749"/>
                    <a:pt x="21600" y="10793"/>
                  </a:cubicBezTo>
                  <a:cubicBezTo>
                    <a:pt x="21600" y="4836"/>
                    <a:pt x="16752" y="0"/>
                    <a:pt x="10800" y="0"/>
                  </a:cubicBezTo>
                  <a:cubicBezTo>
                    <a:pt x="4848" y="0"/>
                    <a:pt x="0" y="4836"/>
                    <a:pt x="0" y="10793"/>
                  </a:cubicBezTo>
                  <a:cubicBezTo>
                    <a:pt x="0" y="16749"/>
                    <a:pt x="4848" y="21600"/>
                    <a:pt x="10800" y="21600"/>
                  </a:cubicBezTo>
                  <a:moveTo>
                    <a:pt x="10800" y="3075"/>
                  </a:moveTo>
                  <a:cubicBezTo>
                    <a:pt x="15051" y="3075"/>
                    <a:pt x="18512" y="6538"/>
                    <a:pt x="18512" y="10793"/>
                  </a:cubicBezTo>
                  <a:cubicBezTo>
                    <a:pt x="18512" y="15047"/>
                    <a:pt x="15051" y="18510"/>
                    <a:pt x="10800" y="18510"/>
                  </a:cubicBezTo>
                  <a:cubicBezTo>
                    <a:pt x="6549" y="18510"/>
                    <a:pt x="3088" y="15047"/>
                    <a:pt x="3088" y="10793"/>
                  </a:cubicBezTo>
                  <a:cubicBezTo>
                    <a:pt x="3088" y="6538"/>
                    <a:pt x="6549" y="3075"/>
                    <a:pt x="10800" y="3075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914400">
                <a:spcBef>
                  <a:spcPts val="0"/>
                </a:spcBef>
                <a:defRPr sz="18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sp>
        <p:nvSpPr>
          <p:cNvPr id="470" name="Connection Line"/>
          <p:cNvSpPr/>
          <p:nvPr/>
        </p:nvSpPr>
        <p:spPr>
          <a:xfrm>
            <a:off x="9990687" y="4918208"/>
            <a:ext cx="12411721" cy="40493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lnTo>
                  <a:pt x="21600" y="0"/>
                </a:lnTo>
              </a:path>
            </a:pathLst>
          </a:custGeom>
          <a:ln w="88900">
            <a:solidFill>
              <a:srgbClr val="F2CD4B"/>
            </a:solidFill>
            <a:miter lim="400000"/>
          </a:ln>
        </p:spPr>
        <p:txBody>
          <a:bodyPr/>
          <a:lstStyle/>
          <a:p>
            <a:pPr/>
          </a:p>
        </p:txBody>
      </p:sp>
      <p:sp>
        <p:nvSpPr>
          <p:cNvPr id="471" name="Connection Line"/>
          <p:cNvSpPr/>
          <p:nvPr/>
        </p:nvSpPr>
        <p:spPr>
          <a:xfrm>
            <a:off x="8841912" y="4562197"/>
            <a:ext cx="13462528" cy="65631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lnTo>
                  <a:pt x="21600" y="0"/>
                </a:lnTo>
              </a:path>
            </a:pathLst>
          </a:custGeom>
          <a:ln w="88900">
            <a:solidFill>
              <a:srgbClr val="F2CD4B"/>
            </a:solidFill>
            <a:miter lim="400000"/>
          </a:ln>
        </p:spPr>
        <p:txBody>
          <a:bodyPr/>
          <a:lstStyle/>
          <a:p>
            <a:pPr/>
          </a:p>
        </p:txBody>
      </p:sp>
      <p:sp>
        <p:nvSpPr>
          <p:cNvPr id="467" name="Shape"/>
          <p:cNvSpPr/>
          <p:nvPr/>
        </p:nvSpPr>
        <p:spPr>
          <a:xfrm rot="9621801">
            <a:off x="18848361" y="4157487"/>
            <a:ext cx="4030765" cy="25198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386" y="0"/>
                </a:moveTo>
                <a:cubicBezTo>
                  <a:pt x="623" y="0"/>
                  <a:pt x="0" y="1113"/>
                  <a:pt x="0" y="2475"/>
                </a:cubicBezTo>
                <a:lnTo>
                  <a:pt x="0" y="19125"/>
                </a:lnTo>
                <a:cubicBezTo>
                  <a:pt x="0" y="20487"/>
                  <a:pt x="623" y="21600"/>
                  <a:pt x="1386" y="21600"/>
                </a:cubicBezTo>
                <a:lnTo>
                  <a:pt x="15853" y="21600"/>
                </a:lnTo>
                <a:cubicBezTo>
                  <a:pt x="16616" y="21600"/>
                  <a:pt x="17239" y="20487"/>
                  <a:pt x="17239" y="19125"/>
                </a:cubicBezTo>
                <a:lnTo>
                  <a:pt x="17239" y="15008"/>
                </a:lnTo>
                <a:cubicBezTo>
                  <a:pt x="17501" y="15278"/>
                  <a:pt x="17778" y="15564"/>
                  <a:pt x="17979" y="15771"/>
                </a:cubicBezTo>
                <a:lnTo>
                  <a:pt x="21000" y="18884"/>
                </a:lnTo>
                <a:cubicBezTo>
                  <a:pt x="21330" y="19224"/>
                  <a:pt x="21600" y="18948"/>
                  <a:pt x="21600" y="18268"/>
                </a:cubicBezTo>
                <a:lnTo>
                  <a:pt x="21600" y="12039"/>
                </a:lnTo>
                <a:cubicBezTo>
                  <a:pt x="21600" y="11358"/>
                  <a:pt x="21600" y="10242"/>
                  <a:pt x="21600" y="9561"/>
                </a:cubicBezTo>
                <a:lnTo>
                  <a:pt x="21600" y="3332"/>
                </a:lnTo>
                <a:cubicBezTo>
                  <a:pt x="21600" y="2652"/>
                  <a:pt x="21330" y="2376"/>
                  <a:pt x="21000" y="2716"/>
                </a:cubicBezTo>
                <a:lnTo>
                  <a:pt x="17979" y="5829"/>
                </a:lnTo>
                <a:cubicBezTo>
                  <a:pt x="17778" y="6036"/>
                  <a:pt x="17500" y="6322"/>
                  <a:pt x="17239" y="6592"/>
                </a:cubicBezTo>
                <a:lnTo>
                  <a:pt x="17239" y="2475"/>
                </a:lnTo>
                <a:cubicBezTo>
                  <a:pt x="17239" y="1113"/>
                  <a:pt x="16616" y="0"/>
                  <a:pt x="15853" y="0"/>
                </a:cubicBezTo>
                <a:lnTo>
                  <a:pt x="1386" y="0"/>
                </a:lnTo>
                <a:close/>
              </a:path>
            </a:pathLst>
          </a:custGeom>
          <a:ln w="88900">
            <a:solidFill>
              <a:srgbClr val="00CD4B"/>
            </a:solidFill>
            <a:miter lim="400000"/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468" name="Line"/>
          <p:cNvSpPr/>
          <p:nvPr/>
        </p:nvSpPr>
        <p:spPr>
          <a:xfrm>
            <a:off x="22017865" y="4030731"/>
            <a:ext cx="690412" cy="1791052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469" name="Slide Number"/>
          <p:cNvSpPr txBox="1"/>
          <p:nvPr>
            <p:ph type="sldNum" sz="quarter" idx="4294967295"/>
          </p:nvPr>
        </p:nvSpPr>
        <p:spPr>
          <a:xfrm>
            <a:off x="12043765" y="13081000"/>
            <a:ext cx="283770" cy="46105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Rectangle 2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8000"/>
            </a:lvl1pPr>
          </a:lstStyle>
          <a:p>
            <a:pPr/>
            <a:r>
              <a:t>Perspective projection</a:t>
            </a:r>
          </a:p>
        </p:txBody>
      </p:sp>
      <p:sp>
        <p:nvSpPr>
          <p:cNvPr id="474" name="Freeform 30"/>
          <p:cNvSpPr/>
          <p:nvPr/>
        </p:nvSpPr>
        <p:spPr>
          <a:xfrm>
            <a:off x="8763000" y="6515100"/>
            <a:ext cx="2610215" cy="20410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498" y="0"/>
                </a:moveTo>
                <a:lnTo>
                  <a:pt x="21600" y="21469"/>
                </a:lnTo>
                <a:lnTo>
                  <a:pt x="0" y="21600"/>
                </a:lnTo>
                <a:lnTo>
                  <a:pt x="0" y="131"/>
                </a:lnTo>
                <a:lnTo>
                  <a:pt x="21498" y="0"/>
                </a:lnTo>
                <a:close/>
              </a:path>
            </a:pathLst>
          </a:custGeom>
          <a:solidFill>
            <a:srgbClr val="FFFFFF"/>
          </a:solidFill>
          <a:ln w="3175">
            <a:solidFill>
              <a:srgbClr val="000000"/>
            </a:solidFill>
          </a:ln>
        </p:spPr>
        <p:txBody>
          <a:bodyPr lIns="68579" tIns="68579" rIns="68579" bIns="68579"/>
          <a:lstStyle/>
          <a:p>
            <a:pPr defTabSz="1828800">
              <a:spcBef>
                <a:spcPts val="0"/>
              </a:spcBef>
              <a:defRPr b="1"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475" name="Freeform 31"/>
          <p:cNvSpPr/>
          <p:nvPr/>
        </p:nvSpPr>
        <p:spPr>
          <a:xfrm>
            <a:off x="7276198" y="6526336"/>
            <a:ext cx="1484484" cy="35377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0"/>
                </a:moveTo>
                <a:lnTo>
                  <a:pt x="21600" y="12537"/>
                </a:lnTo>
                <a:lnTo>
                  <a:pt x="180" y="21600"/>
                </a:lnTo>
                <a:lnTo>
                  <a:pt x="0" y="9138"/>
                </a:lnTo>
                <a:lnTo>
                  <a:pt x="21600" y="0"/>
                </a:lnTo>
                <a:close/>
              </a:path>
            </a:pathLst>
          </a:custGeom>
          <a:solidFill>
            <a:srgbClr val="4F81BD"/>
          </a:solidFill>
          <a:ln w="3175">
            <a:solidFill>
              <a:srgbClr val="000000"/>
            </a:solidFill>
          </a:ln>
        </p:spPr>
        <p:txBody>
          <a:bodyPr lIns="68579" tIns="68579" rIns="68579" bIns="68579"/>
          <a:lstStyle/>
          <a:p>
            <a:pPr defTabSz="1828800">
              <a:spcBef>
                <a:spcPts val="0"/>
              </a:spcBef>
              <a:defRPr b="1"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grpSp>
        <p:nvGrpSpPr>
          <p:cNvPr id="480" name="Cube 28"/>
          <p:cNvGrpSpPr/>
          <p:nvPr/>
        </p:nvGrpSpPr>
        <p:grpSpPr>
          <a:xfrm>
            <a:off x="7277099" y="6515099"/>
            <a:ext cx="4112868" cy="3545397"/>
            <a:chOff x="0" y="0"/>
            <a:chExt cx="4112866" cy="3545395"/>
          </a:xfrm>
        </p:grpSpPr>
        <p:sp>
          <p:nvSpPr>
            <p:cNvPr id="476" name="Shape"/>
            <p:cNvSpPr/>
            <p:nvPr/>
          </p:nvSpPr>
          <p:spPr>
            <a:xfrm>
              <a:off x="-1" y="-1"/>
              <a:ext cx="4112868" cy="35453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9266"/>
                  </a:moveTo>
                  <a:lnTo>
                    <a:pt x="7988" y="0"/>
                  </a:lnTo>
                  <a:lnTo>
                    <a:pt x="21600" y="0"/>
                  </a:lnTo>
                  <a:lnTo>
                    <a:pt x="21600" y="12334"/>
                  </a:lnTo>
                  <a:lnTo>
                    <a:pt x="13612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4F81BD"/>
            </a:solidFill>
            <a:ln w="12700" cap="flat">
              <a:noFill/>
              <a:miter lim="400000"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b="1"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7" name="Shape"/>
            <p:cNvSpPr/>
            <p:nvPr/>
          </p:nvSpPr>
          <p:spPr>
            <a:xfrm>
              <a:off x="2591962" y="-1"/>
              <a:ext cx="1520905" cy="35453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9266"/>
                  </a:moveTo>
                  <a:lnTo>
                    <a:pt x="21600" y="0"/>
                  </a:lnTo>
                  <a:lnTo>
                    <a:pt x="21600" y="12334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000000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b="1"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8" name="Shape"/>
            <p:cNvSpPr/>
            <p:nvPr/>
          </p:nvSpPr>
          <p:spPr>
            <a:xfrm>
              <a:off x="-1" y="0"/>
              <a:ext cx="4112868" cy="15209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7988" y="0"/>
                  </a:lnTo>
                  <a:lnTo>
                    <a:pt x="21600" y="0"/>
                  </a:lnTo>
                  <a:lnTo>
                    <a:pt x="13612" y="21600"/>
                  </a:ln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b="1"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9" name="Shape"/>
            <p:cNvSpPr/>
            <p:nvPr/>
          </p:nvSpPr>
          <p:spPr>
            <a:xfrm>
              <a:off x="-1" y="-1"/>
              <a:ext cx="4112868" cy="35453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9266"/>
                  </a:moveTo>
                  <a:lnTo>
                    <a:pt x="7988" y="0"/>
                  </a:lnTo>
                  <a:lnTo>
                    <a:pt x="21600" y="0"/>
                  </a:lnTo>
                  <a:lnTo>
                    <a:pt x="21600" y="12334"/>
                  </a:lnTo>
                  <a:lnTo>
                    <a:pt x="13612" y="21600"/>
                  </a:lnTo>
                  <a:lnTo>
                    <a:pt x="0" y="21600"/>
                  </a:lnTo>
                  <a:close/>
                  <a:moveTo>
                    <a:pt x="0" y="9266"/>
                  </a:moveTo>
                  <a:lnTo>
                    <a:pt x="13612" y="9266"/>
                  </a:lnTo>
                  <a:lnTo>
                    <a:pt x="21600" y="0"/>
                  </a:lnTo>
                  <a:moveTo>
                    <a:pt x="13612" y="9266"/>
                  </a:moveTo>
                  <a:lnTo>
                    <a:pt x="13612" y="21600"/>
                  </a:ln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b="1"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pic>
        <p:nvPicPr>
          <p:cNvPr id="481" name="Picture 6" descr="Picture 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477500" y="3543300"/>
            <a:ext cx="5486400" cy="5020149"/>
          </a:xfrm>
          <a:prstGeom prst="rect">
            <a:avLst/>
          </a:prstGeom>
          <a:ln w="12700">
            <a:miter lim="400000"/>
          </a:ln>
        </p:spPr>
      </p:pic>
      <p:sp>
        <p:nvSpPr>
          <p:cNvPr id="482" name="Slide Number Placeholder 1"/>
          <p:cNvSpPr txBox="1"/>
          <p:nvPr>
            <p:ph type="sldNum" sz="quarter" idx="4294967295"/>
          </p:nvPr>
        </p:nvSpPr>
        <p:spPr>
          <a:xfrm>
            <a:off x="12058053" y="11525250"/>
            <a:ext cx="258369" cy="43565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/>
          <a:lstStyle/>
          <a:p>
            <a:pPr/>
            <a:fld id="{86CB4B4D-7CA3-9044-876B-883B54F8677D}" type="slidenum"/>
          </a:p>
        </p:txBody>
      </p:sp>
      <p:pic>
        <p:nvPicPr>
          <p:cNvPr id="483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5714591" y="5500616"/>
            <a:ext cx="5589059" cy="5589059"/>
          </a:xfrm>
          <a:prstGeom prst="rect">
            <a:avLst/>
          </a:prstGeom>
          <a:ln w="12700">
            <a:miter lim="400000"/>
          </a:ln>
        </p:spPr>
      </p:pic>
      <p:sp>
        <p:nvSpPr>
          <p:cNvPr id="484" name="Circle"/>
          <p:cNvSpPr/>
          <p:nvPr/>
        </p:nvSpPr>
        <p:spPr>
          <a:xfrm>
            <a:off x="10502900" y="8306558"/>
            <a:ext cx="232953" cy="232954"/>
          </a:xfrm>
          <a:prstGeom prst="ellipse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grpSp>
        <p:nvGrpSpPr>
          <p:cNvPr id="487" name="Group 38"/>
          <p:cNvGrpSpPr/>
          <p:nvPr/>
        </p:nvGrpSpPr>
        <p:grpSpPr>
          <a:xfrm>
            <a:off x="10690507" y="8666303"/>
            <a:ext cx="3235530" cy="2190955"/>
            <a:chOff x="0" y="0"/>
            <a:chExt cx="3235528" cy="2190954"/>
          </a:xfrm>
        </p:grpSpPr>
        <p:sp>
          <p:nvSpPr>
            <p:cNvPr id="485" name="TextBox 39"/>
            <p:cNvSpPr txBox="1"/>
            <p:nvPr/>
          </p:nvSpPr>
          <p:spPr>
            <a:xfrm>
              <a:off x="61853" y="1001951"/>
              <a:ext cx="3173676" cy="118900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t">
              <a:spAutoFit/>
            </a:bodyPr>
            <a:lstStyle/>
            <a:p>
              <a:pPr defTabSz="1828800">
                <a:spcBef>
                  <a:spcPts val="0"/>
                </a:spcBef>
                <a:defRPr sz="3600">
                  <a:solidFill>
                    <a:srgbClr val="33CC33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Pinhole</a:t>
              </a:r>
              <a:br/>
              <a:r>
                <a:t>Camera center</a:t>
              </a:r>
            </a:p>
          </p:txBody>
        </p:sp>
        <p:sp>
          <p:nvSpPr>
            <p:cNvPr id="486" name="Straight Arrow Connector 40"/>
            <p:cNvSpPr/>
            <p:nvPr/>
          </p:nvSpPr>
          <p:spPr>
            <a:xfrm flipH="1" flipV="1">
              <a:off x="-1" y="-1"/>
              <a:ext cx="358752" cy="878254"/>
            </a:xfrm>
            <a:prstGeom prst="line">
              <a:avLst/>
            </a:prstGeom>
            <a:noFill/>
            <a:ln w="50800" cap="flat">
              <a:solidFill>
                <a:srgbClr val="33CC33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advClick="1" p14:dur="2000">
        <p159:morph option="byObject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Freeform 31"/>
          <p:cNvSpPr/>
          <p:nvPr/>
        </p:nvSpPr>
        <p:spPr>
          <a:xfrm>
            <a:off x="7276198" y="6526336"/>
            <a:ext cx="1484484" cy="35377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0"/>
                </a:moveTo>
                <a:lnTo>
                  <a:pt x="21600" y="12537"/>
                </a:lnTo>
                <a:lnTo>
                  <a:pt x="180" y="21600"/>
                </a:lnTo>
                <a:lnTo>
                  <a:pt x="0" y="9138"/>
                </a:lnTo>
                <a:lnTo>
                  <a:pt x="21600" y="0"/>
                </a:lnTo>
                <a:close/>
              </a:path>
            </a:pathLst>
          </a:custGeom>
          <a:solidFill>
            <a:srgbClr val="B4C0CF"/>
          </a:solidFill>
          <a:ln w="3175">
            <a:solidFill>
              <a:srgbClr val="000000"/>
            </a:solidFill>
          </a:ln>
        </p:spPr>
        <p:txBody>
          <a:bodyPr lIns="68579" tIns="68579" rIns="68579" bIns="68579"/>
          <a:lstStyle/>
          <a:p>
            <a:pPr defTabSz="1828800">
              <a:spcBef>
                <a:spcPts val="0"/>
              </a:spcBef>
              <a:defRPr b="1"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490" name="Rectangle 2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8000"/>
            </a:lvl1pPr>
          </a:lstStyle>
          <a:p>
            <a:pPr/>
            <a:r>
              <a:t>Perspective projection</a:t>
            </a:r>
          </a:p>
        </p:txBody>
      </p:sp>
      <p:pic>
        <p:nvPicPr>
          <p:cNvPr id="491" name="Picture 6" descr="Picture 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477500" y="3543300"/>
            <a:ext cx="5486400" cy="5020149"/>
          </a:xfrm>
          <a:prstGeom prst="rect">
            <a:avLst/>
          </a:prstGeom>
          <a:ln w="12700">
            <a:miter lim="400000"/>
          </a:ln>
        </p:spPr>
      </p:pic>
      <p:sp>
        <p:nvSpPr>
          <p:cNvPr id="492" name="Straight Connector 13"/>
          <p:cNvSpPr/>
          <p:nvPr/>
        </p:nvSpPr>
        <p:spPr>
          <a:xfrm flipH="1" flipV="1">
            <a:off x="8077200" y="8431075"/>
            <a:ext cx="4000501" cy="2383"/>
          </a:xfrm>
          <a:prstGeom prst="line">
            <a:avLst/>
          </a:prstGeom>
          <a:solidFill>
            <a:srgbClr val="4F81BD"/>
          </a:solidFill>
          <a:ln w="3175">
            <a:solidFill>
              <a:srgbClr val="000000"/>
            </a:solidFill>
          </a:ln>
        </p:spPr>
        <p:txBody>
          <a:bodyPr lIns="68579" tIns="68579" rIns="68579" bIns="68579"/>
          <a:lstStyle/>
          <a:p>
            <a: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493" name="Oval 14"/>
          <p:cNvSpPr/>
          <p:nvPr/>
        </p:nvSpPr>
        <p:spPr>
          <a:xfrm>
            <a:off x="8030809" y="8381798"/>
            <a:ext cx="86596" cy="98959"/>
          </a:xfrm>
          <a:prstGeom prst="ellipse">
            <a:avLst/>
          </a:prstGeom>
          <a:solidFill>
            <a:srgbClr val="000000"/>
          </a:solidFill>
          <a:ln w="3175">
            <a:solidFill>
              <a:srgbClr val="000000"/>
            </a:solidFill>
          </a:ln>
        </p:spPr>
        <p:txBody>
          <a:bodyPr lIns="68579" tIns="68579" rIns="68579" bIns="68579"/>
          <a:lstStyle/>
          <a:p>
            <a:pPr defTabSz="1828800">
              <a:spcBef>
                <a:spcPts val="0"/>
              </a:spcBef>
              <a:defRPr b="1"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494" name="Straight Connector 34"/>
          <p:cNvSpPr/>
          <p:nvPr/>
        </p:nvSpPr>
        <p:spPr>
          <a:xfrm flipH="1" flipV="1">
            <a:off x="7853358" y="7818550"/>
            <a:ext cx="10039186" cy="2311008"/>
          </a:xfrm>
          <a:prstGeom prst="line">
            <a:avLst/>
          </a:prstGeom>
          <a:solidFill>
            <a:srgbClr val="4F81BD"/>
          </a:solidFill>
          <a:ln w="38100">
            <a:solidFill>
              <a:srgbClr val="030100"/>
            </a:solidFill>
            <a:custDash>
              <a:ds d="200000" sp="200000"/>
            </a:custDash>
            <a:miter lim="400000"/>
          </a:ln>
        </p:spPr>
        <p:txBody>
          <a:bodyPr lIns="68579" tIns="68579" rIns="68579" bIns="68579"/>
          <a:lstStyle/>
          <a:p>
            <a: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grpSp>
        <p:nvGrpSpPr>
          <p:cNvPr id="497" name="Group 38"/>
          <p:cNvGrpSpPr/>
          <p:nvPr/>
        </p:nvGrpSpPr>
        <p:grpSpPr>
          <a:xfrm>
            <a:off x="10690507" y="8666303"/>
            <a:ext cx="3235530" cy="2190955"/>
            <a:chOff x="0" y="0"/>
            <a:chExt cx="3235528" cy="2190954"/>
          </a:xfrm>
        </p:grpSpPr>
        <p:sp>
          <p:nvSpPr>
            <p:cNvPr id="495" name="TextBox 39"/>
            <p:cNvSpPr txBox="1"/>
            <p:nvPr/>
          </p:nvSpPr>
          <p:spPr>
            <a:xfrm>
              <a:off x="61853" y="1001951"/>
              <a:ext cx="3173676" cy="118900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t">
              <a:spAutoFit/>
            </a:bodyPr>
            <a:lstStyle/>
            <a:p>
              <a:pPr defTabSz="1828800">
                <a:spcBef>
                  <a:spcPts val="0"/>
                </a:spcBef>
                <a:defRPr sz="3600">
                  <a:solidFill>
                    <a:srgbClr val="33CC33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Pinhole</a:t>
              </a:r>
              <a:br/>
              <a:r>
                <a:t>Camera center</a:t>
              </a:r>
            </a:p>
          </p:txBody>
        </p:sp>
        <p:sp>
          <p:nvSpPr>
            <p:cNvPr id="496" name="Straight Arrow Connector 40"/>
            <p:cNvSpPr/>
            <p:nvPr/>
          </p:nvSpPr>
          <p:spPr>
            <a:xfrm flipH="1" flipV="1">
              <a:off x="-1" y="-1"/>
              <a:ext cx="358752" cy="878254"/>
            </a:xfrm>
            <a:prstGeom prst="line">
              <a:avLst/>
            </a:prstGeom>
            <a:noFill/>
            <a:ln w="50800" cap="flat">
              <a:solidFill>
                <a:srgbClr val="33CC33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sp>
        <p:nvSpPr>
          <p:cNvPr id="498" name="Slide Number Placeholder 1"/>
          <p:cNvSpPr txBox="1"/>
          <p:nvPr>
            <p:ph type="sldNum" sz="quarter" idx="4294967295"/>
          </p:nvPr>
        </p:nvSpPr>
        <p:spPr>
          <a:xfrm>
            <a:off x="12058053" y="11525250"/>
            <a:ext cx="258369" cy="43565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/>
          <a:lstStyle/>
          <a:p>
            <a:pPr/>
            <a:fld id="{86CB4B4D-7CA3-9044-876B-883B54F8677D}" type="slidenum"/>
          </a:p>
        </p:txBody>
      </p:sp>
      <p:sp>
        <p:nvSpPr>
          <p:cNvPr id="499" name="Equation"/>
          <p:cNvSpPr txBox="1"/>
          <p:nvPr/>
        </p:nvSpPr>
        <p:spPr>
          <a:xfrm>
            <a:off x="9182693" y="8655336"/>
            <a:ext cx="319076" cy="494539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4400" i="1">
                      <a:solidFill>
                        <a:srgbClr val="4064F6"/>
                      </a:solidFill>
                      <a:latin typeface="Cambria Math" panose="02040503050406030204" pitchFamily="18" charset="0"/>
                    </a:rPr>
                    <m:t>f</m:t>
                  </m:r>
                </m:oMath>
              </m:oMathPara>
            </a14:m>
            <a:endParaRPr sz="4400">
              <a:solidFill>
                <a:srgbClr val="4065F6"/>
              </a:solidFill>
            </a:endParaRPr>
          </a:p>
        </p:txBody>
      </p:sp>
      <p:pic>
        <p:nvPicPr>
          <p:cNvPr id="500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5714591" y="5500616"/>
            <a:ext cx="5589059" cy="5589059"/>
          </a:xfrm>
          <a:prstGeom prst="rect">
            <a:avLst/>
          </a:prstGeom>
          <a:ln w="12700">
            <a:miter lim="400000"/>
          </a:ln>
        </p:spPr>
      </p:pic>
      <p:pic>
        <p:nvPicPr>
          <p:cNvPr id="501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rot="10800000">
            <a:off x="7060409" y="7420578"/>
            <a:ext cx="1916087" cy="1916088"/>
          </a:xfrm>
          <a:prstGeom prst="rect">
            <a:avLst/>
          </a:prstGeom>
          <a:ln w="12700">
            <a:miter lim="400000"/>
          </a:ln>
        </p:spPr>
      </p:pic>
      <p:sp>
        <p:nvSpPr>
          <p:cNvPr id="502" name="Straight Arrow Connector 42"/>
          <p:cNvSpPr/>
          <p:nvPr/>
        </p:nvSpPr>
        <p:spPr>
          <a:xfrm flipV="1">
            <a:off x="8052482" y="8414791"/>
            <a:ext cx="2579499" cy="16489"/>
          </a:xfrm>
          <a:prstGeom prst="line">
            <a:avLst/>
          </a:prstGeom>
          <a:ln w="50800">
            <a:solidFill>
              <a:srgbClr val="3366FF"/>
            </a:solidFill>
            <a:headEnd type="triangle"/>
            <a:tailEnd type="triangle"/>
          </a:ln>
        </p:spPr>
        <p:txBody>
          <a:bodyPr lIns="68579" tIns="68579" rIns="68579" bIns="68579"/>
          <a:lstStyle/>
          <a:p>
            <a: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503" name="Equation"/>
          <p:cNvSpPr txBox="1"/>
          <p:nvPr/>
        </p:nvSpPr>
        <p:spPr>
          <a:xfrm>
            <a:off x="6589314" y="9102949"/>
            <a:ext cx="264872" cy="25257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4400" i="1">
                      <a:solidFill>
                        <a:srgbClr val="ED220B"/>
                      </a:solidFill>
                      <a:latin typeface="Cambria Math" panose="02040503050406030204" pitchFamily="18" charset="0"/>
                    </a:rPr>
                    <m:t>x</m:t>
                  </m:r>
                </m:oMath>
              </m:oMathPara>
            </a14:m>
            <a:endParaRPr sz="4400">
              <a:solidFill>
                <a:srgbClr val="EE220C"/>
              </a:solidFill>
            </a:endParaRPr>
          </a:p>
        </p:txBody>
      </p:sp>
      <p:sp>
        <p:nvSpPr>
          <p:cNvPr id="504" name="Equation"/>
          <p:cNvSpPr txBox="1"/>
          <p:nvPr/>
        </p:nvSpPr>
        <p:spPr>
          <a:xfrm>
            <a:off x="8308047" y="10008882"/>
            <a:ext cx="251461" cy="361544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4400" i="1">
                      <a:solidFill>
                        <a:srgbClr val="ED220B"/>
                      </a:solidFill>
                      <a:latin typeface="Cambria Math" panose="02040503050406030204" pitchFamily="18" charset="0"/>
                    </a:rPr>
                    <m:t>y</m:t>
                  </m:r>
                </m:oMath>
              </m:oMathPara>
            </a14:m>
            <a:endParaRPr sz="4400">
              <a:solidFill>
                <a:srgbClr val="EE220C"/>
              </a:solidFill>
            </a:endParaRPr>
          </a:p>
        </p:txBody>
      </p:sp>
      <p:sp>
        <p:nvSpPr>
          <p:cNvPr id="505" name="Straight Arrow Connector 9"/>
          <p:cNvSpPr/>
          <p:nvPr/>
        </p:nvSpPr>
        <p:spPr>
          <a:xfrm flipH="1">
            <a:off x="7078267" y="8418122"/>
            <a:ext cx="989527" cy="977998"/>
          </a:xfrm>
          <a:prstGeom prst="line">
            <a:avLst/>
          </a:prstGeom>
          <a:ln w="25400">
            <a:solidFill>
              <a:srgbClr val="FF0000"/>
            </a:solidFill>
            <a:tailEnd type="triangle"/>
          </a:ln>
        </p:spPr>
        <p:txBody>
          <a:bodyPr lIns="68579" tIns="68579" rIns="68579" bIns="68579"/>
          <a:lstStyle/>
          <a:p>
            <a: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506" name="Straight Arrow Connector 11"/>
          <p:cNvSpPr/>
          <p:nvPr/>
        </p:nvSpPr>
        <p:spPr>
          <a:xfrm>
            <a:off x="8077039" y="8417385"/>
            <a:ext cx="19714" cy="1623860"/>
          </a:xfrm>
          <a:prstGeom prst="line">
            <a:avLst/>
          </a:prstGeom>
          <a:ln w="25400">
            <a:solidFill>
              <a:srgbClr val="FF0000"/>
            </a:solidFill>
            <a:tailEnd type="triangle"/>
          </a:ln>
        </p:spPr>
        <p:txBody>
          <a:bodyPr lIns="68579" tIns="68579" rIns="68579" bIns="68579"/>
          <a:lstStyle/>
          <a:p>
            <a: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507" name="Circle"/>
          <p:cNvSpPr/>
          <p:nvPr/>
        </p:nvSpPr>
        <p:spPr>
          <a:xfrm>
            <a:off x="10502900" y="8306558"/>
            <a:ext cx="232953" cy="232954"/>
          </a:xfrm>
          <a:prstGeom prst="ellipse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grpSp>
        <p:nvGrpSpPr>
          <p:cNvPr id="510" name="Group 38"/>
          <p:cNvGrpSpPr/>
          <p:nvPr/>
        </p:nvGrpSpPr>
        <p:grpSpPr>
          <a:xfrm>
            <a:off x="6539197" y="4648436"/>
            <a:ext cx="2192180" cy="1771585"/>
            <a:chOff x="0" y="0"/>
            <a:chExt cx="2192179" cy="1771583"/>
          </a:xfrm>
        </p:grpSpPr>
        <p:sp>
          <p:nvSpPr>
            <p:cNvPr id="508" name="TextBox 39"/>
            <p:cNvSpPr/>
            <p:nvPr/>
          </p:nvSpPr>
          <p:spPr>
            <a:xfrm>
              <a:off x="0" y="0"/>
              <a:ext cx="1270000" cy="1270000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8579" tIns="68579" rIns="68579" bIns="68579" numCol="1" anchor="t">
              <a:spAutoFit/>
            </a:bodyPr>
            <a:lstStyle>
              <a:lvl1pPr defTabSz="1828800">
                <a:spcBef>
                  <a:spcPts val="0"/>
                </a:spcBef>
                <a:defRPr sz="3600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Image Plane</a:t>
              </a:r>
            </a:p>
          </p:txBody>
        </p:sp>
        <p:sp>
          <p:nvSpPr>
            <p:cNvPr id="509" name="Straight Arrow Connector 40"/>
            <p:cNvSpPr/>
            <p:nvPr/>
          </p:nvSpPr>
          <p:spPr>
            <a:xfrm>
              <a:off x="1441884" y="805163"/>
              <a:ext cx="750296" cy="966421"/>
            </a:xfrm>
            <a:prstGeom prst="line">
              <a:avLst/>
            </a:prstGeom>
            <a:noFill/>
            <a:ln w="50800" cap="flat">
              <a:solidFill>
                <a:schemeClr val="accent5">
                  <a:hueOff val="-82419"/>
                  <a:satOff val="-9513"/>
                  <a:lumOff val="-16343"/>
                </a:schemeClr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Freeform 31"/>
          <p:cNvSpPr/>
          <p:nvPr/>
        </p:nvSpPr>
        <p:spPr>
          <a:xfrm>
            <a:off x="7276198" y="6526336"/>
            <a:ext cx="1484484" cy="35377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0"/>
                </a:moveTo>
                <a:lnTo>
                  <a:pt x="21600" y="12537"/>
                </a:lnTo>
                <a:lnTo>
                  <a:pt x="180" y="21600"/>
                </a:lnTo>
                <a:lnTo>
                  <a:pt x="0" y="9138"/>
                </a:lnTo>
                <a:lnTo>
                  <a:pt x="21600" y="0"/>
                </a:lnTo>
                <a:close/>
              </a:path>
            </a:pathLst>
          </a:custGeom>
          <a:solidFill>
            <a:srgbClr val="B4C0CF"/>
          </a:solidFill>
          <a:ln w="3175">
            <a:solidFill>
              <a:srgbClr val="000000"/>
            </a:solidFill>
          </a:ln>
        </p:spPr>
        <p:txBody>
          <a:bodyPr lIns="68579" tIns="68579" rIns="68579" bIns="68579"/>
          <a:lstStyle/>
          <a:p>
            <a:pPr defTabSz="1828800">
              <a:spcBef>
                <a:spcPts val="0"/>
              </a:spcBef>
              <a:defRPr b="1"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513" name="Rectangle 2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8000"/>
            </a:lvl1pPr>
          </a:lstStyle>
          <a:p>
            <a:pPr/>
            <a:r>
              <a:t>Perspective projection</a:t>
            </a:r>
          </a:p>
        </p:txBody>
      </p:sp>
      <p:sp>
        <p:nvSpPr>
          <p:cNvPr id="514" name="Slide Number Placeholder 1"/>
          <p:cNvSpPr txBox="1"/>
          <p:nvPr>
            <p:ph type="sldNum" sz="quarter" idx="4294967295"/>
          </p:nvPr>
        </p:nvSpPr>
        <p:spPr>
          <a:xfrm>
            <a:off x="12058053" y="11525250"/>
            <a:ext cx="258369" cy="43565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/>
          <a:lstStyle/>
          <a:p>
            <a:pPr/>
            <a:fld id="{86CB4B4D-7CA3-9044-876B-883B54F8677D}" type="slidenum"/>
          </a:p>
        </p:txBody>
      </p:sp>
      <p:sp>
        <p:nvSpPr>
          <p:cNvPr id="515" name="Equation"/>
          <p:cNvSpPr txBox="1"/>
          <p:nvPr/>
        </p:nvSpPr>
        <p:spPr>
          <a:xfrm>
            <a:off x="17701645" y="4089751"/>
            <a:ext cx="381661" cy="377750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m:rPr>
                      <m:sty m:val="b"/>
                    </m:rPr>
                    <a:rPr xmlns:a="http://schemas.openxmlformats.org/drawingml/2006/main" sz="44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X</m:t>
                  </m:r>
                </m:oMath>
              </m:oMathPara>
            </a14:m>
            <a:endParaRPr sz="4400"/>
          </a:p>
        </p:txBody>
      </p:sp>
      <p:sp>
        <p:nvSpPr>
          <p:cNvPr id="516" name="Capital case: World Coordinates"/>
          <p:cNvSpPr txBox="1"/>
          <p:nvPr/>
        </p:nvSpPr>
        <p:spPr>
          <a:xfrm>
            <a:off x="16146160" y="4691963"/>
            <a:ext cx="3492628" cy="10176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>
              <a:spcBef>
                <a:spcPts val="0"/>
              </a:spcBef>
              <a:defRPr sz="3000"/>
            </a:pPr>
            <a:r>
              <a:t>Capital case:</a:t>
            </a:r>
            <a:br/>
            <a:r>
              <a:rPr b="1"/>
              <a:t>World Coordinates</a:t>
            </a:r>
          </a:p>
        </p:txBody>
      </p:sp>
      <p:sp>
        <p:nvSpPr>
          <p:cNvPr id="517" name="Equation"/>
          <p:cNvSpPr txBox="1"/>
          <p:nvPr/>
        </p:nvSpPr>
        <p:spPr>
          <a:xfrm>
            <a:off x="6228206" y="10845044"/>
            <a:ext cx="263755" cy="25760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m:rPr>
                      <m:sty m:val="b"/>
                    </m:rPr>
                    <a:rPr xmlns:a="http://schemas.openxmlformats.org/drawingml/2006/main" sz="44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x</m:t>
                  </m:r>
                </m:oMath>
              </m:oMathPara>
            </a14:m>
            <a:endParaRPr sz="4400"/>
          </a:p>
        </p:txBody>
      </p:sp>
      <p:sp>
        <p:nvSpPr>
          <p:cNvPr id="518" name="Lowercase:  Pixel / Image Coordinates"/>
          <p:cNvSpPr txBox="1"/>
          <p:nvPr/>
        </p:nvSpPr>
        <p:spPr>
          <a:xfrm>
            <a:off x="3961307" y="11234255"/>
            <a:ext cx="4797553" cy="10176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>
              <a:spcBef>
                <a:spcPts val="0"/>
              </a:spcBef>
              <a:defRPr sz="3000"/>
            </a:pPr>
            <a:r>
              <a:t>Lowercase: </a:t>
            </a:r>
            <a:br/>
            <a:r>
              <a:rPr b="1"/>
              <a:t>Pixel / Image Coordinates</a:t>
            </a:r>
          </a:p>
        </p:txBody>
      </p:sp>
      <p:pic>
        <p:nvPicPr>
          <p:cNvPr id="519" name="Picture 6" descr="Picture 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477500" y="3543300"/>
            <a:ext cx="5486400" cy="5020149"/>
          </a:xfrm>
          <a:prstGeom prst="rect">
            <a:avLst/>
          </a:prstGeom>
          <a:ln w="12700">
            <a:miter lim="400000"/>
          </a:ln>
        </p:spPr>
      </p:pic>
      <p:sp>
        <p:nvSpPr>
          <p:cNvPr id="520" name="Straight Connector 13"/>
          <p:cNvSpPr/>
          <p:nvPr/>
        </p:nvSpPr>
        <p:spPr>
          <a:xfrm flipH="1" flipV="1">
            <a:off x="8077200" y="8431075"/>
            <a:ext cx="4000501" cy="2383"/>
          </a:xfrm>
          <a:prstGeom prst="line">
            <a:avLst/>
          </a:prstGeom>
          <a:solidFill>
            <a:srgbClr val="4F81BD"/>
          </a:solidFill>
          <a:ln w="3175">
            <a:solidFill>
              <a:srgbClr val="000000"/>
            </a:solidFill>
          </a:ln>
        </p:spPr>
        <p:txBody>
          <a:bodyPr lIns="68579" tIns="68579" rIns="68579" bIns="68579"/>
          <a:lstStyle/>
          <a:p>
            <a: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521" name="Oval 14"/>
          <p:cNvSpPr/>
          <p:nvPr/>
        </p:nvSpPr>
        <p:spPr>
          <a:xfrm>
            <a:off x="8030809" y="8381798"/>
            <a:ext cx="86596" cy="98959"/>
          </a:xfrm>
          <a:prstGeom prst="ellipse">
            <a:avLst/>
          </a:prstGeom>
          <a:solidFill>
            <a:srgbClr val="000000"/>
          </a:solidFill>
          <a:ln w="3175">
            <a:solidFill>
              <a:srgbClr val="000000"/>
            </a:solidFill>
          </a:ln>
        </p:spPr>
        <p:txBody>
          <a:bodyPr lIns="68579" tIns="68579" rIns="68579" bIns="68579"/>
          <a:lstStyle/>
          <a:p>
            <a:pPr defTabSz="1828800">
              <a:spcBef>
                <a:spcPts val="0"/>
              </a:spcBef>
              <a:defRPr b="1"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522" name="Straight Connector 34"/>
          <p:cNvSpPr/>
          <p:nvPr/>
        </p:nvSpPr>
        <p:spPr>
          <a:xfrm flipH="1" flipV="1">
            <a:off x="7853358" y="7818550"/>
            <a:ext cx="10039186" cy="2311008"/>
          </a:xfrm>
          <a:prstGeom prst="line">
            <a:avLst/>
          </a:prstGeom>
          <a:solidFill>
            <a:srgbClr val="4F81BD"/>
          </a:solidFill>
          <a:ln w="38100">
            <a:solidFill>
              <a:srgbClr val="030100"/>
            </a:solidFill>
            <a:custDash>
              <a:ds d="200000" sp="200000"/>
            </a:custDash>
            <a:miter lim="400000"/>
          </a:ln>
        </p:spPr>
        <p:txBody>
          <a:bodyPr lIns="68579" tIns="68579" rIns="68579" bIns="68579"/>
          <a:lstStyle/>
          <a:p>
            <a: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523" name="Equation"/>
          <p:cNvSpPr txBox="1"/>
          <p:nvPr/>
        </p:nvSpPr>
        <p:spPr>
          <a:xfrm>
            <a:off x="9182693" y="8655336"/>
            <a:ext cx="319076" cy="494539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4400" i="1">
                      <a:solidFill>
                        <a:srgbClr val="4064F6"/>
                      </a:solidFill>
                      <a:latin typeface="Cambria Math" panose="02040503050406030204" pitchFamily="18" charset="0"/>
                    </a:rPr>
                    <m:t>f</m:t>
                  </m:r>
                </m:oMath>
              </m:oMathPara>
            </a14:m>
            <a:endParaRPr sz="4400">
              <a:solidFill>
                <a:srgbClr val="4065F6"/>
              </a:solidFill>
            </a:endParaRPr>
          </a:p>
        </p:txBody>
      </p:sp>
      <p:pic>
        <p:nvPicPr>
          <p:cNvPr id="524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5714591" y="5500616"/>
            <a:ext cx="5589059" cy="5589059"/>
          </a:xfrm>
          <a:prstGeom prst="rect">
            <a:avLst/>
          </a:prstGeom>
          <a:ln w="12700">
            <a:miter lim="400000"/>
          </a:ln>
        </p:spPr>
      </p:pic>
      <p:pic>
        <p:nvPicPr>
          <p:cNvPr id="525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rot="10800000">
            <a:off x="7060409" y="7420578"/>
            <a:ext cx="1916087" cy="1916088"/>
          </a:xfrm>
          <a:prstGeom prst="rect">
            <a:avLst/>
          </a:prstGeom>
          <a:ln w="12700">
            <a:miter lim="400000"/>
          </a:ln>
        </p:spPr>
      </p:pic>
      <p:sp>
        <p:nvSpPr>
          <p:cNvPr id="526" name="Straight Arrow Connector 42"/>
          <p:cNvSpPr/>
          <p:nvPr/>
        </p:nvSpPr>
        <p:spPr>
          <a:xfrm flipV="1">
            <a:off x="8052482" y="8414791"/>
            <a:ext cx="2579499" cy="16489"/>
          </a:xfrm>
          <a:prstGeom prst="line">
            <a:avLst/>
          </a:prstGeom>
          <a:ln w="50800">
            <a:solidFill>
              <a:srgbClr val="3366FF"/>
            </a:solidFill>
            <a:headEnd type="triangle"/>
            <a:tailEnd type="triangle"/>
          </a:ln>
        </p:spPr>
        <p:txBody>
          <a:bodyPr lIns="68579" tIns="68579" rIns="68579" bIns="68579"/>
          <a:lstStyle/>
          <a:p>
            <a: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527" name="Equation"/>
          <p:cNvSpPr txBox="1"/>
          <p:nvPr/>
        </p:nvSpPr>
        <p:spPr>
          <a:xfrm>
            <a:off x="6589314" y="9102949"/>
            <a:ext cx="264872" cy="25257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4400" i="1">
                      <a:solidFill>
                        <a:srgbClr val="ED220B"/>
                      </a:solidFill>
                      <a:latin typeface="Cambria Math" panose="02040503050406030204" pitchFamily="18" charset="0"/>
                    </a:rPr>
                    <m:t>x</m:t>
                  </m:r>
                </m:oMath>
              </m:oMathPara>
            </a14:m>
            <a:endParaRPr sz="4400">
              <a:solidFill>
                <a:srgbClr val="EE220C"/>
              </a:solidFill>
            </a:endParaRPr>
          </a:p>
        </p:txBody>
      </p:sp>
      <p:sp>
        <p:nvSpPr>
          <p:cNvPr id="528" name="Equation"/>
          <p:cNvSpPr txBox="1"/>
          <p:nvPr/>
        </p:nvSpPr>
        <p:spPr>
          <a:xfrm>
            <a:off x="8308047" y="10008882"/>
            <a:ext cx="251461" cy="361544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4400" i="1">
                      <a:solidFill>
                        <a:srgbClr val="ED220B"/>
                      </a:solidFill>
                      <a:latin typeface="Cambria Math" panose="02040503050406030204" pitchFamily="18" charset="0"/>
                    </a:rPr>
                    <m:t>y</m:t>
                  </m:r>
                </m:oMath>
              </m:oMathPara>
            </a14:m>
            <a:endParaRPr sz="4400">
              <a:solidFill>
                <a:srgbClr val="EE220C"/>
              </a:solidFill>
            </a:endParaRPr>
          </a:p>
        </p:txBody>
      </p:sp>
      <p:sp>
        <p:nvSpPr>
          <p:cNvPr id="529" name="Straight Arrow Connector 9"/>
          <p:cNvSpPr/>
          <p:nvPr/>
        </p:nvSpPr>
        <p:spPr>
          <a:xfrm flipH="1">
            <a:off x="7078267" y="8418122"/>
            <a:ext cx="989527" cy="977998"/>
          </a:xfrm>
          <a:prstGeom prst="line">
            <a:avLst/>
          </a:prstGeom>
          <a:ln w="25400">
            <a:solidFill>
              <a:srgbClr val="FF0000"/>
            </a:solidFill>
            <a:tailEnd type="triangle"/>
          </a:ln>
        </p:spPr>
        <p:txBody>
          <a:bodyPr lIns="68579" tIns="68579" rIns="68579" bIns="68579"/>
          <a:lstStyle/>
          <a:p>
            <a: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530" name="Straight Arrow Connector 11"/>
          <p:cNvSpPr/>
          <p:nvPr/>
        </p:nvSpPr>
        <p:spPr>
          <a:xfrm>
            <a:off x="8077039" y="8417385"/>
            <a:ext cx="19714" cy="1623860"/>
          </a:xfrm>
          <a:prstGeom prst="line">
            <a:avLst/>
          </a:prstGeom>
          <a:ln w="25400">
            <a:solidFill>
              <a:srgbClr val="FF0000"/>
            </a:solidFill>
            <a:tailEnd type="triangle"/>
          </a:ln>
        </p:spPr>
        <p:txBody>
          <a:bodyPr lIns="68579" tIns="68579" rIns="68579" bIns="68579"/>
          <a:lstStyle/>
          <a:p>
            <a: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531" name="Circle"/>
          <p:cNvSpPr/>
          <p:nvPr/>
        </p:nvSpPr>
        <p:spPr>
          <a:xfrm>
            <a:off x="10502900" y="8306558"/>
            <a:ext cx="232953" cy="232954"/>
          </a:xfrm>
          <a:prstGeom prst="ellipse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Freeform 31"/>
          <p:cNvSpPr/>
          <p:nvPr/>
        </p:nvSpPr>
        <p:spPr>
          <a:xfrm>
            <a:off x="7276198" y="6526336"/>
            <a:ext cx="1484484" cy="35377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0"/>
                </a:moveTo>
                <a:lnTo>
                  <a:pt x="21600" y="12537"/>
                </a:lnTo>
                <a:lnTo>
                  <a:pt x="180" y="21600"/>
                </a:lnTo>
                <a:lnTo>
                  <a:pt x="0" y="9138"/>
                </a:lnTo>
                <a:lnTo>
                  <a:pt x="21600" y="0"/>
                </a:lnTo>
                <a:close/>
              </a:path>
            </a:pathLst>
          </a:custGeom>
          <a:solidFill>
            <a:srgbClr val="B4C0CF"/>
          </a:solidFill>
          <a:ln w="3175">
            <a:solidFill>
              <a:srgbClr val="000000"/>
            </a:solidFill>
          </a:ln>
        </p:spPr>
        <p:txBody>
          <a:bodyPr lIns="68579" tIns="68579" rIns="68579" bIns="68579"/>
          <a:lstStyle/>
          <a:p>
            <a:pPr defTabSz="1828800">
              <a:spcBef>
                <a:spcPts val="0"/>
              </a:spcBef>
              <a:defRPr b="1"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534" name="Straight Connector 34"/>
          <p:cNvSpPr/>
          <p:nvPr/>
        </p:nvSpPr>
        <p:spPr>
          <a:xfrm flipH="1" flipV="1">
            <a:off x="7853358" y="7818550"/>
            <a:ext cx="5124286" cy="1183571"/>
          </a:xfrm>
          <a:prstGeom prst="line">
            <a:avLst/>
          </a:prstGeom>
          <a:solidFill>
            <a:srgbClr val="4F81BD"/>
          </a:solidFill>
          <a:ln w="38100">
            <a:solidFill>
              <a:srgbClr val="030100"/>
            </a:solidFill>
            <a:custDash>
              <a:ds d="200000" sp="200000"/>
            </a:custDash>
            <a:miter lim="400000"/>
          </a:ln>
        </p:spPr>
        <p:txBody>
          <a:bodyPr lIns="68579" tIns="68579" rIns="68579" bIns="68579"/>
          <a:lstStyle/>
          <a:p>
            <a: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535" name="Rectangle 2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8000"/>
            </a:lvl1pPr>
          </a:lstStyle>
          <a:p>
            <a:pPr/>
            <a:r>
              <a:t>Perspective projection</a:t>
            </a:r>
          </a:p>
        </p:txBody>
      </p:sp>
      <p:sp>
        <p:nvSpPr>
          <p:cNvPr id="536" name="Slide Number Placeholder 1"/>
          <p:cNvSpPr txBox="1"/>
          <p:nvPr>
            <p:ph type="sldNum" sz="quarter" idx="4294967295"/>
          </p:nvPr>
        </p:nvSpPr>
        <p:spPr>
          <a:xfrm>
            <a:off x="11973318" y="11525250"/>
            <a:ext cx="427839" cy="43565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/>
          <a:lstStyle/>
          <a:p>
            <a:pPr/>
            <a:fld id="{86CB4B4D-7CA3-9044-876B-883B54F8677D}" type="slidenum"/>
          </a:p>
        </p:txBody>
      </p:sp>
      <p:pic>
        <p:nvPicPr>
          <p:cNvPr id="537" name="Picture 6" descr="Picture 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477500" y="3543300"/>
            <a:ext cx="5486400" cy="5020149"/>
          </a:xfrm>
          <a:prstGeom prst="rect">
            <a:avLst/>
          </a:prstGeom>
          <a:ln w="12700">
            <a:miter lim="400000"/>
          </a:ln>
        </p:spPr>
      </p:pic>
      <p:sp>
        <p:nvSpPr>
          <p:cNvPr id="538" name="Oval 14"/>
          <p:cNvSpPr/>
          <p:nvPr/>
        </p:nvSpPr>
        <p:spPr>
          <a:xfrm>
            <a:off x="8030809" y="8381798"/>
            <a:ext cx="86596" cy="98959"/>
          </a:xfrm>
          <a:prstGeom prst="ellipse">
            <a:avLst/>
          </a:prstGeom>
          <a:solidFill>
            <a:srgbClr val="000000"/>
          </a:solidFill>
          <a:ln w="3175">
            <a:solidFill>
              <a:srgbClr val="000000"/>
            </a:solidFill>
          </a:ln>
        </p:spPr>
        <p:txBody>
          <a:bodyPr lIns="68579" tIns="68579" rIns="68579" bIns="68579"/>
          <a:lstStyle/>
          <a:p>
            <a:pPr defTabSz="1828800">
              <a:spcBef>
                <a:spcPts val="0"/>
              </a:spcBef>
              <a:defRPr b="1"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539" name="Equation"/>
          <p:cNvSpPr txBox="1"/>
          <p:nvPr/>
        </p:nvSpPr>
        <p:spPr>
          <a:xfrm>
            <a:off x="9182693" y="8655336"/>
            <a:ext cx="319076" cy="494539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4400" i="1">
                      <a:solidFill>
                        <a:srgbClr val="4064F6"/>
                      </a:solidFill>
                      <a:latin typeface="Cambria Math" panose="02040503050406030204" pitchFamily="18" charset="0"/>
                    </a:rPr>
                    <m:t>f</m:t>
                  </m:r>
                </m:oMath>
              </m:oMathPara>
            </a14:m>
            <a:endParaRPr sz="4400">
              <a:solidFill>
                <a:srgbClr val="4065F6"/>
              </a:solidFill>
            </a:endParaRPr>
          </a:p>
        </p:txBody>
      </p:sp>
      <p:pic>
        <p:nvPicPr>
          <p:cNvPr id="540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5714591" y="5500616"/>
            <a:ext cx="5589059" cy="5589059"/>
          </a:xfrm>
          <a:prstGeom prst="rect">
            <a:avLst/>
          </a:prstGeom>
          <a:ln w="12700">
            <a:miter lim="400000"/>
          </a:ln>
        </p:spPr>
      </p:pic>
      <p:pic>
        <p:nvPicPr>
          <p:cNvPr id="541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rot="10800000">
            <a:off x="7060409" y="7420578"/>
            <a:ext cx="1916087" cy="1916088"/>
          </a:xfrm>
          <a:prstGeom prst="rect">
            <a:avLst/>
          </a:prstGeom>
          <a:ln w="12700">
            <a:miter lim="400000"/>
          </a:ln>
        </p:spPr>
      </p:pic>
      <p:sp>
        <p:nvSpPr>
          <p:cNvPr id="542" name="Straight Arrow Connector 42"/>
          <p:cNvSpPr/>
          <p:nvPr/>
        </p:nvSpPr>
        <p:spPr>
          <a:xfrm flipV="1">
            <a:off x="8052482" y="8414791"/>
            <a:ext cx="2579499" cy="16489"/>
          </a:xfrm>
          <a:prstGeom prst="line">
            <a:avLst/>
          </a:prstGeom>
          <a:ln w="50800">
            <a:solidFill>
              <a:srgbClr val="3366FF"/>
            </a:solidFill>
            <a:headEnd type="triangle"/>
            <a:tailEnd type="triangle"/>
          </a:ln>
        </p:spPr>
        <p:txBody>
          <a:bodyPr lIns="68579" tIns="68579" rIns="68579" bIns="68579"/>
          <a:lstStyle/>
          <a:p>
            <a: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543" name="Equation"/>
          <p:cNvSpPr txBox="1"/>
          <p:nvPr/>
        </p:nvSpPr>
        <p:spPr>
          <a:xfrm>
            <a:off x="6589314" y="9102949"/>
            <a:ext cx="264872" cy="25257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4400" i="1">
                      <a:solidFill>
                        <a:srgbClr val="ED220B"/>
                      </a:solidFill>
                      <a:latin typeface="Cambria Math" panose="02040503050406030204" pitchFamily="18" charset="0"/>
                    </a:rPr>
                    <m:t>x</m:t>
                  </m:r>
                </m:oMath>
              </m:oMathPara>
            </a14:m>
            <a:endParaRPr sz="4400">
              <a:solidFill>
                <a:srgbClr val="EE220C"/>
              </a:solidFill>
            </a:endParaRPr>
          </a:p>
        </p:txBody>
      </p:sp>
      <p:sp>
        <p:nvSpPr>
          <p:cNvPr id="544" name="Equation"/>
          <p:cNvSpPr txBox="1"/>
          <p:nvPr/>
        </p:nvSpPr>
        <p:spPr>
          <a:xfrm>
            <a:off x="8308047" y="10008882"/>
            <a:ext cx="251461" cy="361544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4400" i="1">
                      <a:solidFill>
                        <a:srgbClr val="ED220B"/>
                      </a:solidFill>
                      <a:latin typeface="Cambria Math" panose="02040503050406030204" pitchFamily="18" charset="0"/>
                    </a:rPr>
                    <m:t>y</m:t>
                  </m:r>
                </m:oMath>
              </m:oMathPara>
            </a14:m>
            <a:endParaRPr sz="4400">
              <a:solidFill>
                <a:srgbClr val="EE220C"/>
              </a:solidFill>
            </a:endParaRPr>
          </a:p>
        </p:txBody>
      </p:sp>
      <p:sp>
        <p:nvSpPr>
          <p:cNvPr id="545" name="Straight Arrow Connector 9"/>
          <p:cNvSpPr/>
          <p:nvPr/>
        </p:nvSpPr>
        <p:spPr>
          <a:xfrm flipH="1">
            <a:off x="7078267" y="8418122"/>
            <a:ext cx="989527" cy="977998"/>
          </a:xfrm>
          <a:prstGeom prst="line">
            <a:avLst/>
          </a:prstGeom>
          <a:ln w="25400">
            <a:solidFill>
              <a:srgbClr val="FF0000"/>
            </a:solidFill>
            <a:tailEnd type="triangle"/>
          </a:ln>
        </p:spPr>
        <p:txBody>
          <a:bodyPr lIns="68579" tIns="68579" rIns="68579" bIns="68579"/>
          <a:lstStyle/>
          <a:p>
            <a: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546" name="Straight Arrow Connector 11"/>
          <p:cNvSpPr/>
          <p:nvPr/>
        </p:nvSpPr>
        <p:spPr>
          <a:xfrm>
            <a:off x="8077039" y="8417385"/>
            <a:ext cx="19714" cy="1623860"/>
          </a:xfrm>
          <a:prstGeom prst="line">
            <a:avLst/>
          </a:prstGeom>
          <a:ln w="25400">
            <a:solidFill>
              <a:srgbClr val="FF0000"/>
            </a:solidFill>
            <a:tailEnd type="triangle"/>
          </a:ln>
        </p:spPr>
        <p:txBody>
          <a:bodyPr lIns="68579" tIns="68579" rIns="68579" bIns="68579"/>
          <a:lstStyle/>
          <a:p>
            <a: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547" name="Circle"/>
          <p:cNvSpPr/>
          <p:nvPr/>
        </p:nvSpPr>
        <p:spPr>
          <a:xfrm>
            <a:off x="10502900" y="8306558"/>
            <a:ext cx="232953" cy="232954"/>
          </a:xfrm>
          <a:prstGeom prst="ellipse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548" name="Equation"/>
          <p:cNvSpPr txBox="1"/>
          <p:nvPr/>
        </p:nvSpPr>
        <p:spPr>
          <a:xfrm>
            <a:off x="11642953" y="7766336"/>
            <a:ext cx="319076" cy="494539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4400" i="1">
                      <a:solidFill>
                        <a:srgbClr val="4064F6"/>
                      </a:solidFill>
                      <a:latin typeface="Cambria Math" panose="02040503050406030204" pitchFamily="18" charset="0"/>
                    </a:rPr>
                    <m:t>f</m:t>
                  </m:r>
                </m:oMath>
              </m:oMathPara>
            </a14:m>
            <a:endParaRPr sz="4400">
              <a:solidFill>
                <a:srgbClr val="4065F6"/>
              </a:solidFill>
            </a:endParaRPr>
          </a:p>
        </p:txBody>
      </p:sp>
      <p:sp>
        <p:nvSpPr>
          <p:cNvPr id="549" name="Straight Arrow Connector 42"/>
          <p:cNvSpPr/>
          <p:nvPr/>
        </p:nvSpPr>
        <p:spPr>
          <a:xfrm flipV="1">
            <a:off x="10627042" y="8414791"/>
            <a:ext cx="2579499" cy="16489"/>
          </a:xfrm>
          <a:prstGeom prst="line">
            <a:avLst/>
          </a:prstGeom>
          <a:ln w="50800">
            <a:solidFill>
              <a:srgbClr val="3366FF"/>
            </a:solidFill>
            <a:headEnd type="triangle"/>
            <a:tailEnd type="triangle"/>
          </a:ln>
        </p:spPr>
        <p:txBody>
          <a:bodyPr lIns="68579" tIns="68579" rIns="68579" bIns="68579"/>
          <a:lstStyle/>
          <a:p>
            <a: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550" name="Freeform 31"/>
          <p:cNvSpPr/>
          <p:nvPr/>
        </p:nvSpPr>
        <p:spPr>
          <a:xfrm>
            <a:off x="12300091" y="6653336"/>
            <a:ext cx="1484484" cy="35377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0"/>
                </a:moveTo>
                <a:lnTo>
                  <a:pt x="21600" y="12537"/>
                </a:lnTo>
                <a:lnTo>
                  <a:pt x="180" y="21600"/>
                </a:lnTo>
                <a:lnTo>
                  <a:pt x="0" y="9138"/>
                </a:lnTo>
                <a:lnTo>
                  <a:pt x="21600" y="0"/>
                </a:lnTo>
                <a:close/>
              </a:path>
            </a:pathLst>
          </a:custGeom>
          <a:solidFill>
            <a:srgbClr val="B4C0CF"/>
          </a:solidFill>
          <a:ln w="3175">
            <a:solidFill>
              <a:srgbClr val="000000"/>
            </a:solidFill>
          </a:ln>
        </p:spPr>
        <p:txBody>
          <a:bodyPr lIns="68579" tIns="68579" rIns="68579" bIns="68579"/>
          <a:lstStyle/>
          <a:p>
            <a:pPr defTabSz="1828800">
              <a:spcBef>
                <a:spcPts val="0"/>
              </a:spcBef>
              <a:defRPr b="1"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pic>
        <p:nvPicPr>
          <p:cNvPr id="551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2084277" y="7474210"/>
            <a:ext cx="1916087" cy="1916087"/>
          </a:xfrm>
          <a:prstGeom prst="rect">
            <a:avLst/>
          </a:prstGeom>
          <a:ln w="12700">
            <a:miter lim="400000"/>
          </a:ln>
        </p:spPr>
      </p:pic>
      <p:sp>
        <p:nvSpPr>
          <p:cNvPr id="552" name="Straight Connector 34"/>
          <p:cNvSpPr/>
          <p:nvPr/>
        </p:nvSpPr>
        <p:spPr>
          <a:xfrm flipH="1" flipV="1">
            <a:off x="12922692" y="8977921"/>
            <a:ext cx="4930611" cy="1152827"/>
          </a:xfrm>
          <a:prstGeom prst="line">
            <a:avLst/>
          </a:prstGeom>
          <a:solidFill>
            <a:srgbClr val="4F81BD"/>
          </a:solidFill>
          <a:ln w="38100">
            <a:solidFill>
              <a:srgbClr val="030100"/>
            </a:solidFill>
            <a:custDash>
              <a:ds d="200000" sp="200000"/>
            </a:custDash>
            <a:miter lim="400000"/>
          </a:ln>
        </p:spPr>
        <p:txBody>
          <a:bodyPr lIns="68579" tIns="68579" rIns="68579" bIns="68579"/>
          <a:lstStyle/>
          <a:p>
            <a: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553" name="Equation"/>
          <p:cNvSpPr txBox="1"/>
          <p:nvPr/>
        </p:nvSpPr>
        <p:spPr>
          <a:xfrm>
            <a:off x="17701645" y="4089751"/>
            <a:ext cx="381661" cy="377750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m:rPr>
                      <m:sty m:val="b"/>
                    </m:rPr>
                    <a:rPr xmlns:a="http://schemas.openxmlformats.org/drawingml/2006/main" sz="44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X</m:t>
                  </m:r>
                </m:oMath>
              </m:oMathPara>
            </a14:m>
            <a:endParaRPr sz="4400"/>
          </a:p>
        </p:txBody>
      </p:sp>
      <p:sp>
        <p:nvSpPr>
          <p:cNvPr id="554" name="Capital case: World Coordinates"/>
          <p:cNvSpPr txBox="1"/>
          <p:nvPr/>
        </p:nvSpPr>
        <p:spPr>
          <a:xfrm>
            <a:off x="16146160" y="4691963"/>
            <a:ext cx="3492628" cy="10176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>
              <a:spcBef>
                <a:spcPts val="0"/>
              </a:spcBef>
              <a:defRPr sz="3000"/>
            </a:pPr>
            <a:r>
              <a:t>Capital case:</a:t>
            </a:r>
            <a:br/>
            <a:r>
              <a:rPr b="1"/>
              <a:t>World Coordinates</a:t>
            </a:r>
          </a:p>
        </p:txBody>
      </p:sp>
      <p:sp>
        <p:nvSpPr>
          <p:cNvPr id="555" name="Equation"/>
          <p:cNvSpPr txBox="1"/>
          <p:nvPr/>
        </p:nvSpPr>
        <p:spPr>
          <a:xfrm>
            <a:off x="6228206" y="10845044"/>
            <a:ext cx="263755" cy="25760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m:rPr>
                      <m:sty m:val="b"/>
                    </m:rPr>
                    <a:rPr xmlns:a="http://schemas.openxmlformats.org/drawingml/2006/main" sz="44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x</m:t>
                  </m:r>
                </m:oMath>
              </m:oMathPara>
            </a14:m>
            <a:endParaRPr sz="4400"/>
          </a:p>
        </p:txBody>
      </p:sp>
      <p:sp>
        <p:nvSpPr>
          <p:cNvPr id="556" name="Lowercase:  Pixel / Image Coordinates"/>
          <p:cNvSpPr txBox="1"/>
          <p:nvPr/>
        </p:nvSpPr>
        <p:spPr>
          <a:xfrm>
            <a:off x="3961307" y="11234255"/>
            <a:ext cx="4797553" cy="10176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>
              <a:spcBef>
                <a:spcPts val="0"/>
              </a:spcBef>
              <a:defRPr sz="3000"/>
            </a:pPr>
            <a:r>
              <a:t>Lowercase: </a:t>
            </a:r>
            <a:br/>
            <a:r>
              <a:rPr b="1"/>
              <a:t>Pixel / Image Coordinates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Rectangle 2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8000"/>
            </a:lvl1pPr>
          </a:lstStyle>
          <a:p>
            <a:pPr/>
            <a:r>
              <a:t>Perspective projection</a:t>
            </a:r>
          </a:p>
        </p:txBody>
      </p:sp>
      <p:sp>
        <p:nvSpPr>
          <p:cNvPr id="559" name="Slide Number Placeholder 1"/>
          <p:cNvSpPr txBox="1"/>
          <p:nvPr>
            <p:ph type="sldNum" sz="quarter" idx="4294967295"/>
          </p:nvPr>
        </p:nvSpPr>
        <p:spPr>
          <a:xfrm>
            <a:off x="11973318" y="11525250"/>
            <a:ext cx="427839" cy="43565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/>
          <a:lstStyle/>
          <a:p>
            <a:pPr/>
            <a:fld id="{86CB4B4D-7CA3-9044-876B-883B54F8677D}" type="slidenum"/>
          </a:p>
        </p:txBody>
      </p:sp>
      <p:pic>
        <p:nvPicPr>
          <p:cNvPr id="560" name="Picture 6" descr="Picture 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477500" y="3543300"/>
            <a:ext cx="5486400" cy="5020149"/>
          </a:xfrm>
          <a:prstGeom prst="rect">
            <a:avLst/>
          </a:prstGeom>
          <a:ln w="12700">
            <a:miter lim="400000"/>
          </a:ln>
        </p:spPr>
      </p:pic>
      <p:sp>
        <p:nvSpPr>
          <p:cNvPr id="561" name="Straight Connector 34"/>
          <p:cNvSpPr/>
          <p:nvPr/>
        </p:nvSpPr>
        <p:spPr>
          <a:xfrm flipH="1" flipV="1">
            <a:off x="10627338" y="8426909"/>
            <a:ext cx="2350306" cy="575212"/>
          </a:xfrm>
          <a:prstGeom prst="line">
            <a:avLst/>
          </a:prstGeom>
          <a:solidFill>
            <a:srgbClr val="4F81BD"/>
          </a:solidFill>
          <a:ln w="38100">
            <a:solidFill>
              <a:srgbClr val="030100"/>
            </a:solidFill>
            <a:custDash>
              <a:ds d="200000" sp="200000"/>
            </a:custDash>
            <a:miter lim="400000"/>
          </a:ln>
        </p:spPr>
        <p:txBody>
          <a:bodyPr lIns="68579" tIns="68579" rIns="68579" bIns="68579"/>
          <a:lstStyle/>
          <a:p>
            <a: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pic>
        <p:nvPicPr>
          <p:cNvPr id="562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5714591" y="5500616"/>
            <a:ext cx="5589059" cy="5589059"/>
          </a:xfrm>
          <a:prstGeom prst="rect">
            <a:avLst/>
          </a:prstGeom>
          <a:ln w="12700">
            <a:miter lim="400000"/>
          </a:ln>
        </p:spPr>
      </p:pic>
      <p:sp>
        <p:nvSpPr>
          <p:cNvPr id="563" name="Equation"/>
          <p:cNvSpPr txBox="1"/>
          <p:nvPr/>
        </p:nvSpPr>
        <p:spPr>
          <a:xfrm>
            <a:off x="14122638" y="7671511"/>
            <a:ext cx="264872" cy="252579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4400" i="1">
                      <a:solidFill>
                        <a:srgbClr val="ED220B"/>
                      </a:solidFill>
                      <a:latin typeface="Cambria Math" panose="02040503050406030204" pitchFamily="18" charset="0"/>
                    </a:rPr>
                    <m:t>x</m:t>
                  </m:r>
                </m:oMath>
              </m:oMathPara>
            </a14:m>
            <a:endParaRPr sz="4400">
              <a:solidFill>
                <a:srgbClr val="EE220C"/>
              </a:solidFill>
            </a:endParaRPr>
          </a:p>
        </p:txBody>
      </p:sp>
      <p:sp>
        <p:nvSpPr>
          <p:cNvPr id="564" name="Equation"/>
          <p:cNvSpPr txBox="1"/>
          <p:nvPr/>
        </p:nvSpPr>
        <p:spPr>
          <a:xfrm>
            <a:off x="12575247" y="6924594"/>
            <a:ext cx="251461" cy="361544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4400" i="1">
                      <a:solidFill>
                        <a:srgbClr val="ED220B"/>
                      </a:solidFill>
                      <a:latin typeface="Cambria Math" panose="02040503050406030204" pitchFamily="18" charset="0"/>
                    </a:rPr>
                    <m:t>y</m:t>
                  </m:r>
                </m:oMath>
              </m:oMathPara>
            </a14:m>
            <a:endParaRPr sz="4400">
              <a:solidFill>
                <a:srgbClr val="EE220C"/>
              </a:solidFill>
            </a:endParaRPr>
          </a:p>
        </p:txBody>
      </p:sp>
      <p:sp>
        <p:nvSpPr>
          <p:cNvPr id="565" name="Circle"/>
          <p:cNvSpPr/>
          <p:nvPr/>
        </p:nvSpPr>
        <p:spPr>
          <a:xfrm>
            <a:off x="10502900" y="8306558"/>
            <a:ext cx="232953" cy="232954"/>
          </a:xfrm>
          <a:prstGeom prst="ellipse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566" name="Equation"/>
          <p:cNvSpPr txBox="1"/>
          <p:nvPr/>
        </p:nvSpPr>
        <p:spPr>
          <a:xfrm>
            <a:off x="11642953" y="7766336"/>
            <a:ext cx="319076" cy="494539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4400" i="1">
                      <a:solidFill>
                        <a:srgbClr val="4064F6"/>
                      </a:solidFill>
                      <a:latin typeface="Cambria Math" panose="02040503050406030204" pitchFamily="18" charset="0"/>
                    </a:rPr>
                    <m:t>f</m:t>
                  </m:r>
                </m:oMath>
              </m:oMathPara>
            </a14:m>
            <a:endParaRPr sz="4400">
              <a:solidFill>
                <a:srgbClr val="4065F6"/>
              </a:solidFill>
            </a:endParaRPr>
          </a:p>
        </p:txBody>
      </p:sp>
      <p:sp>
        <p:nvSpPr>
          <p:cNvPr id="567" name="Straight Arrow Connector 42"/>
          <p:cNvSpPr/>
          <p:nvPr/>
        </p:nvSpPr>
        <p:spPr>
          <a:xfrm flipV="1">
            <a:off x="10627042" y="8414791"/>
            <a:ext cx="2579499" cy="16489"/>
          </a:xfrm>
          <a:prstGeom prst="line">
            <a:avLst/>
          </a:prstGeom>
          <a:ln w="50800">
            <a:solidFill>
              <a:srgbClr val="3366FF"/>
            </a:solidFill>
            <a:headEnd type="triangle"/>
            <a:tailEnd type="triangle"/>
          </a:ln>
        </p:spPr>
        <p:txBody>
          <a:bodyPr lIns="68579" tIns="68579" rIns="68579" bIns="68579"/>
          <a:lstStyle/>
          <a:p>
            <a: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568" name="Freeform 31"/>
          <p:cNvSpPr/>
          <p:nvPr/>
        </p:nvSpPr>
        <p:spPr>
          <a:xfrm>
            <a:off x="12300091" y="6653336"/>
            <a:ext cx="1484484" cy="35377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0"/>
                </a:moveTo>
                <a:lnTo>
                  <a:pt x="21600" y="12537"/>
                </a:lnTo>
                <a:lnTo>
                  <a:pt x="180" y="21600"/>
                </a:lnTo>
                <a:lnTo>
                  <a:pt x="0" y="9138"/>
                </a:lnTo>
                <a:lnTo>
                  <a:pt x="21600" y="0"/>
                </a:lnTo>
                <a:close/>
              </a:path>
            </a:pathLst>
          </a:custGeom>
          <a:solidFill>
            <a:srgbClr val="B4C0CF"/>
          </a:solidFill>
          <a:ln w="3175">
            <a:solidFill>
              <a:srgbClr val="000000"/>
            </a:solidFill>
          </a:ln>
        </p:spPr>
        <p:txBody>
          <a:bodyPr lIns="68579" tIns="68579" rIns="68579" bIns="68579"/>
          <a:lstStyle/>
          <a:p>
            <a:pPr defTabSz="1828800">
              <a:spcBef>
                <a:spcPts val="0"/>
              </a:spcBef>
              <a:defRPr b="1"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pic>
        <p:nvPicPr>
          <p:cNvPr id="569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2084277" y="7474210"/>
            <a:ext cx="1916087" cy="1916087"/>
          </a:xfrm>
          <a:prstGeom prst="rect">
            <a:avLst/>
          </a:prstGeom>
          <a:ln w="12700">
            <a:miter lim="400000"/>
          </a:ln>
        </p:spPr>
      </p:pic>
      <p:sp>
        <p:nvSpPr>
          <p:cNvPr id="570" name="Straight Connector 34"/>
          <p:cNvSpPr/>
          <p:nvPr/>
        </p:nvSpPr>
        <p:spPr>
          <a:xfrm flipH="1" flipV="1">
            <a:off x="12922692" y="8977921"/>
            <a:ext cx="4930611" cy="1152827"/>
          </a:xfrm>
          <a:prstGeom prst="line">
            <a:avLst/>
          </a:prstGeom>
          <a:solidFill>
            <a:srgbClr val="4F81BD"/>
          </a:solidFill>
          <a:ln w="38100">
            <a:solidFill>
              <a:srgbClr val="030100"/>
            </a:solidFill>
            <a:custDash>
              <a:ds d="200000" sp="200000"/>
            </a:custDash>
            <a:miter lim="400000"/>
          </a:ln>
        </p:spPr>
        <p:txBody>
          <a:bodyPr lIns="68579" tIns="68579" rIns="68579" bIns="68579"/>
          <a:lstStyle/>
          <a:p>
            <a: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grpSp>
        <p:nvGrpSpPr>
          <p:cNvPr id="574" name="Group"/>
          <p:cNvGrpSpPr/>
          <p:nvPr/>
        </p:nvGrpSpPr>
        <p:grpSpPr>
          <a:xfrm rot="10800000">
            <a:off x="13009167" y="6786614"/>
            <a:ext cx="1039138" cy="1659447"/>
            <a:chOff x="0" y="0"/>
            <a:chExt cx="1039137" cy="1659446"/>
          </a:xfrm>
        </p:grpSpPr>
        <p:sp>
          <p:nvSpPr>
            <p:cNvPr id="571" name="Oval 14"/>
            <p:cNvSpPr/>
            <p:nvPr/>
          </p:nvSpPr>
          <p:spPr>
            <a:xfrm>
              <a:off x="952542" y="0"/>
              <a:ext cx="86596" cy="98959"/>
            </a:xfrm>
            <a:prstGeom prst="ellipse">
              <a:avLst/>
            </a:prstGeom>
            <a:solidFill>
              <a:srgbClr val="000000"/>
            </a:solidFill>
            <a:ln w="31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b="1"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2" name="Straight Arrow Connector 9"/>
            <p:cNvSpPr/>
            <p:nvPr/>
          </p:nvSpPr>
          <p:spPr>
            <a:xfrm flipH="1">
              <a:off x="0" y="36324"/>
              <a:ext cx="989526" cy="977998"/>
            </a:xfrm>
            <a:prstGeom prst="line">
              <a:avLst/>
            </a:prstGeom>
            <a:noFill/>
            <a:ln w="25400" cap="flat">
              <a:solidFill>
                <a:srgbClr val="FF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3" name="Straight Arrow Connector 11"/>
            <p:cNvSpPr/>
            <p:nvPr/>
          </p:nvSpPr>
          <p:spPr>
            <a:xfrm>
              <a:off x="998771" y="35586"/>
              <a:ext cx="19715" cy="1623861"/>
            </a:xfrm>
            <a:prstGeom prst="line">
              <a:avLst/>
            </a:prstGeom>
            <a:noFill/>
            <a:ln w="25400" cap="flat">
              <a:solidFill>
                <a:srgbClr val="FF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68579" tIns="68579" rIns="68579" bIns="68579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sp>
        <p:nvSpPr>
          <p:cNvPr id="575" name="Equation"/>
          <p:cNvSpPr txBox="1"/>
          <p:nvPr/>
        </p:nvSpPr>
        <p:spPr>
          <a:xfrm>
            <a:off x="9911401" y="8240877"/>
            <a:ext cx="357075" cy="382779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44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O</m:t>
                  </m:r>
                </m:oMath>
              </m:oMathPara>
            </a14:m>
            <a:endParaRPr sz="4400"/>
          </a:p>
        </p:txBody>
      </p:sp>
      <p:sp>
        <p:nvSpPr>
          <p:cNvPr id="576" name="Equation"/>
          <p:cNvSpPr txBox="1"/>
          <p:nvPr/>
        </p:nvSpPr>
        <p:spPr>
          <a:xfrm>
            <a:off x="17701645" y="4089751"/>
            <a:ext cx="381661" cy="377750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m:rPr>
                      <m:sty m:val="b"/>
                    </m:rPr>
                    <a:rPr xmlns:a="http://schemas.openxmlformats.org/drawingml/2006/main" sz="44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X</m:t>
                  </m:r>
                </m:oMath>
              </m:oMathPara>
            </a14:m>
            <a:endParaRPr sz="4400"/>
          </a:p>
        </p:txBody>
      </p:sp>
      <p:sp>
        <p:nvSpPr>
          <p:cNvPr id="577" name="Capital case: World Coordinates"/>
          <p:cNvSpPr txBox="1"/>
          <p:nvPr/>
        </p:nvSpPr>
        <p:spPr>
          <a:xfrm>
            <a:off x="16146160" y="4691963"/>
            <a:ext cx="3492628" cy="10176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>
              <a:spcBef>
                <a:spcPts val="0"/>
              </a:spcBef>
              <a:defRPr sz="3000"/>
            </a:pPr>
            <a:r>
              <a:t>Capital case:</a:t>
            </a:r>
            <a:br/>
            <a:r>
              <a:rPr b="1"/>
              <a:t>World Coordinates</a:t>
            </a:r>
          </a:p>
        </p:txBody>
      </p:sp>
      <p:sp>
        <p:nvSpPr>
          <p:cNvPr id="578" name="Equation"/>
          <p:cNvSpPr txBox="1"/>
          <p:nvPr/>
        </p:nvSpPr>
        <p:spPr>
          <a:xfrm>
            <a:off x="6228206" y="10845044"/>
            <a:ext cx="263755" cy="25760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m:rPr>
                      <m:sty m:val="b"/>
                    </m:rPr>
                    <a:rPr xmlns:a="http://schemas.openxmlformats.org/drawingml/2006/main" sz="44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x</m:t>
                  </m:r>
                </m:oMath>
              </m:oMathPara>
            </a14:m>
            <a:endParaRPr sz="4400"/>
          </a:p>
        </p:txBody>
      </p:sp>
      <p:sp>
        <p:nvSpPr>
          <p:cNvPr id="579" name="Lowercase:  Pixel / Image Coordinates"/>
          <p:cNvSpPr txBox="1"/>
          <p:nvPr/>
        </p:nvSpPr>
        <p:spPr>
          <a:xfrm>
            <a:off x="3961307" y="11234255"/>
            <a:ext cx="4797553" cy="10176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>
              <a:spcBef>
                <a:spcPts val="0"/>
              </a:spcBef>
              <a:defRPr sz="3000"/>
            </a:pPr>
            <a:r>
              <a:t>Lowercase: </a:t>
            </a:r>
            <a:br/>
            <a:r>
              <a:rPr b="1"/>
              <a:t>Pixel / Image Coordinates</a:t>
            </a:r>
          </a:p>
        </p:txBody>
      </p:sp>
      <p:sp>
        <p:nvSpPr>
          <p:cNvPr id="580" name="Camera  Center"/>
          <p:cNvSpPr txBox="1"/>
          <p:nvPr/>
        </p:nvSpPr>
        <p:spPr>
          <a:xfrm>
            <a:off x="9227957" y="8861168"/>
            <a:ext cx="1560958" cy="1005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>
              <a:spcBef>
                <a:spcPts val="0"/>
              </a:spcBef>
              <a:defRPr sz="3000"/>
            </a:pPr>
            <a:r>
              <a:t>Camera </a:t>
            </a:r>
            <a:br/>
            <a:r>
              <a:t>Center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Line"/>
          <p:cNvSpPr/>
          <p:nvPr/>
        </p:nvSpPr>
        <p:spPr>
          <a:xfrm>
            <a:off x="5024787" y="8116978"/>
            <a:ext cx="4580438" cy="1"/>
          </a:xfrm>
          <a:prstGeom prst="line">
            <a:avLst/>
          </a:prstGeom>
          <a:ln w="381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583" name="Straight Connector 17"/>
          <p:cNvSpPr/>
          <p:nvPr/>
        </p:nvSpPr>
        <p:spPr>
          <a:xfrm flipV="1">
            <a:off x="4980650" y="7082428"/>
            <a:ext cx="4668712" cy="1041662"/>
          </a:xfrm>
          <a:prstGeom prst="line">
            <a:avLst/>
          </a:prstGeom>
          <a:solidFill>
            <a:srgbClr val="4F81BD"/>
          </a:solidFill>
          <a:ln w="25400">
            <a:solidFill>
              <a:srgbClr val="000000"/>
            </a:solidFill>
            <a:prstDash val="sysDot"/>
          </a:ln>
        </p:spPr>
        <p:txBody>
          <a:bodyPr tIns="91439" bIns="91439"/>
          <a:lstStyle/>
          <a:p>
            <a: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584" name="Rectangle 2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8000"/>
            </a:lvl1pPr>
          </a:lstStyle>
          <a:p>
            <a:pPr/>
            <a:r>
              <a:t>Perspective projection</a:t>
            </a:r>
          </a:p>
        </p:txBody>
      </p:sp>
      <p:sp>
        <p:nvSpPr>
          <p:cNvPr id="585" name="Freeform 20"/>
          <p:cNvSpPr/>
          <p:nvPr/>
        </p:nvSpPr>
        <p:spPr>
          <a:xfrm>
            <a:off x="8143837" y="5206126"/>
            <a:ext cx="2712543" cy="58767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0"/>
                </a:moveTo>
                <a:lnTo>
                  <a:pt x="21600" y="12537"/>
                </a:lnTo>
                <a:lnTo>
                  <a:pt x="180" y="21600"/>
                </a:lnTo>
                <a:lnTo>
                  <a:pt x="0" y="9138"/>
                </a:lnTo>
                <a:lnTo>
                  <a:pt x="21600" y="0"/>
                </a:lnTo>
                <a:close/>
              </a:path>
            </a:pathLst>
          </a:custGeom>
          <a:solidFill>
            <a:srgbClr val="B9CDE5"/>
          </a:solidFill>
          <a:ln w="12700">
            <a:solidFill>
              <a:srgbClr val="000000"/>
            </a:solidFill>
          </a:ln>
        </p:spPr>
        <p:txBody>
          <a:bodyPr tIns="91439" bIns="91439"/>
          <a:lstStyle/>
          <a:p>
            <a:pPr defTabSz="1828800">
              <a:spcBef>
                <a:spcPts val="0"/>
              </a:spcBef>
              <a:defRPr b="1"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586" name="Straight Arrow Connector 13"/>
          <p:cNvSpPr/>
          <p:nvPr/>
        </p:nvSpPr>
        <p:spPr>
          <a:xfrm flipV="1">
            <a:off x="9619787" y="6259552"/>
            <a:ext cx="2036955" cy="1843669"/>
          </a:xfrm>
          <a:prstGeom prst="line">
            <a:avLst/>
          </a:prstGeom>
          <a:ln w="50800">
            <a:solidFill>
              <a:srgbClr val="FF0000"/>
            </a:solidFill>
            <a:tailEnd type="triangle"/>
          </a:ln>
        </p:spPr>
        <p:txBody>
          <a:bodyPr tIns="91439" bIns="91439"/>
          <a:lstStyle/>
          <a:p>
            <a: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587" name="Straight Arrow Connector 14"/>
          <p:cNvSpPr/>
          <p:nvPr/>
        </p:nvSpPr>
        <p:spPr>
          <a:xfrm flipH="1" flipV="1">
            <a:off x="9521265" y="5653325"/>
            <a:ext cx="43127" cy="2408895"/>
          </a:xfrm>
          <a:prstGeom prst="line">
            <a:avLst/>
          </a:prstGeom>
          <a:ln w="50800">
            <a:solidFill>
              <a:srgbClr val="FF0000"/>
            </a:solidFill>
            <a:tailEnd type="triangle"/>
          </a:ln>
        </p:spPr>
        <p:txBody>
          <a:bodyPr tIns="91439" bIns="91439"/>
          <a:lstStyle/>
          <a:p>
            <a: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588" name="Slide Number Placeholder 60"/>
          <p:cNvSpPr txBox="1"/>
          <p:nvPr>
            <p:ph type="sldNum" sz="quarter" idx="4294967295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589" name="Line"/>
          <p:cNvSpPr/>
          <p:nvPr/>
        </p:nvSpPr>
        <p:spPr>
          <a:xfrm flipV="1">
            <a:off x="5016159" y="4506628"/>
            <a:ext cx="4608977" cy="3601722"/>
          </a:xfrm>
          <a:prstGeom prst="line">
            <a:avLst/>
          </a:prstGeom>
          <a:ln w="381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590" name="Line"/>
          <p:cNvSpPr/>
          <p:nvPr/>
        </p:nvSpPr>
        <p:spPr>
          <a:xfrm flipV="1">
            <a:off x="5041559" y="2288996"/>
            <a:ext cx="1" cy="5793954"/>
          </a:xfrm>
          <a:prstGeom prst="line">
            <a:avLst/>
          </a:prstGeom>
          <a:ln w="381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591" name="Circle"/>
          <p:cNvSpPr/>
          <p:nvPr/>
        </p:nvSpPr>
        <p:spPr>
          <a:xfrm>
            <a:off x="4934879" y="8010297"/>
            <a:ext cx="213361" cy="213361"/>
          </a:xfrm>
          <a:prstGeom prst="ellipse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592" name="Equation"/>
          <p:cNvSpPr txBox="1"/>
          <p:nvPr/>
        </p:nvSpPr>
        <p:spPr>
          <a:xfrm>
            <a:off x="8846162" y="4326817"/>
            <a:ext cx="382220" cy="36489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44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X</m:t>
                  </m:r>
                </m:oMath>
              </m:oMathPara>
            </a14:m>
            <a:endParaRPr sz="4400"/>
          </a:p>
        </p:txBody>
      </p:sp>
      <p:sp>
        <p:nvSpPr>
          <p:cNvPr id="593" name="Equation"/>
          <p:cNvSpPr txBox="1"/>
          <p:nvPr/>
        </p:nvSpPr>
        <p:spPr>
          <a:xfrm>
            <a:off x="4384228" y="2455684"/>
            <a:ext cx="310135" cy="364897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44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Y</m:t>
                  </m:r>
                </m:oMath>
              </m:oMathPara>
            </a14:m>
            <a:endParaRPr sz="4400"/>
          </a:p>
        </p:txBody>
      </p:sp>
      <p:sp>
        <p:nvSpPr>
          <p:cNvPr id="594" name="Line"/>
          <p:cNvSpPr/>
          <p:nvPr/>
        </p:nvSpPr>
        <p:spPr>
          <a:xfrm>
            <a:off x="9518928" y="8116978"/>
            <a:ext cx="11080072" cy="1"/>
          </a:xfrm>
          <a:prstGeom prst="line">
            <a:avLst/>
          </a:prstGeom>
          <a:ln w="381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595" name="Circle"/>
          <p:cNvSpPr/>
          <p:nvPr/>
        </p:nvSpPr>
        <p:spPr>
          <a:xfrm>
            <a:off x="9455157" y="8004791"/>
            <a:ext cx="224376" cy="224375"/>
          </a:xfrm>
          <a:prstGeom prst="ellipse">
            <a:avLst/>
          </a:prstGeom>
          <a:solidFill>
            <a:schemeClr val="accent5">
              <a:hueOff val="-82419"/>
              <a:satOff val="-9513"/>
              <a:lumOff val="-16343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596" name="Equation"/>
          <p:cNvSpPr txBox="1"/>
          <p:nvPr/>
        </p:nvSpPr>
        <p:spPr>
          <a:xfrm>
            <a:off x="19912096" y="8517818"/>
            <a:ext cx="341986" cy="364897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44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Z</m:t>
                  </m:r>
                </m:oMath>
              </m:oMathPara>
            </a14:m>
            <a:endParaRPr sz="4400"/>
          </a:p>
        </p:txBody>
      </p:sp>
      <p:sp>
        <p:nvSpPr>
          <p:cNvPr id="597" name="Equation"/>
          <p:cNvSpPr txBox="1"/>
          <p:nvPr/>
        </p:nvSpPr>
        <p:spPr>
          <a:xfrm>
            <a:off x="11124769" y="6841209"/>
            <a:ext cx="264872" cy="252579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44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x</m:t>
                  </m:r>
                </m:oMath>
              </m:oMathPara>
            </a14:m>
            <a:endParaRPr sz="4400"/>
          </a:p>
        </p:txBody>
      </p:sp>
      <p:sp>
        <p:nvSpPr>
          <p:cNvPr id="598" name="Equation"/>
          <p:cNvSpPr txBox="1"/>
          <p:nvPr/>
        </p:nvSpPr>
        <p:spPr>
          <a:xfrm>
            <a:off x="9060825" y="6134391"/>
            <a:ext cx="251461" cy="361545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44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y</m:t>
                  </m:r>
                </m:oMath>
              </m:oMathPara>
            </a14:m>
            <a:endParaRPr sz="4400"/>
          </a:p>
        </p:txBody>
      </p:sp>
      <p:sp>
        <p:nvSpPr>
          <p:cNvPr id="599" name="Straight Connector 17"/>
          <p:cNvSpPr/>
          <p:nvPr/>
        </p:nvSpPr>
        <p:spPr>
          <a:xfrm flipV="1">
            <a:off x="10029989" y="4950284"/>
            <a:ext cx="9666915" cy="2029112"/>
          </a:xfrm>
          <a:prstGeom prst="line">
            <a:avLst/>
          </a:prstGeom>
          <a:solidFill>
            <a:srgbClr val="4F81BD"/>
          </a:solidFill>
          <a:ln w="25400">
            <a:solidFill>
              <a:srgbClr val="000000"/>
            </a:solidFill>
            <a:prstDash val="sysDot"/>
          </a:ln>
        </p:spPr>
        <p:txBody>
          <a:bodyPr tIns="91439" bIns="91439"/>
          <a:lstStyle/>
          <a:p>
            <a: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pic>
        <p:nvPicPr>
          <p:cNvPr id="600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778718" y="4326817"/>
            <a:ext cx="7591732" cy="7591732"/>
          </a:xfrm>
          <a:prstGeom prst="rect">
            <a:avLst/>
          </a:prstGeom>
          <a:ln w="12700">
            <a:miter lim="400000"/>
          </a:ln>
        </p:spPr>
      </p:pic>
      <p:pic>
        <p:nvPicPr>
          <p:cNvPr id="60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268174" y="6732531"/>
            <a:ext cx="2725250" cy="272525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2000">
        <p:fade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Line"/>
          <p:cNvSpPr/>
          <p:nvPr/>
        </p:nvSpPr>
        <p:spPr>
          <a:xfrm>
            <a:off x="5024787" y="8116978"/>
            <a:ext cx="4580438" cy="1"/>
          </a:xfrm>
          <a:prstGeom prst="line">
            <a:avLst/>
          </a:prstGeom>
          <a:ln w="381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604" name="Straight Connector 17"/>
          <p:cNvSpPr/>
          <p:nvPr/>
        </p:nvSpPr>
        <p:spPr>
          <a:xfrm flipV="1">
            <a:off x="4980650" y="7082428"/>
            <a:ext cx="4668712" cy="1041662"/>
          </a:xfrm>
          <a:prstGeom prst="line">
            <a:avLst/>
          </a:prstGeom>
          <a:solidFill>
            <a:srgbClr val="4F81BD"/>
          </a:solidFill>
          <a:ln w="25400">
            <a:solidFill>
              <a:srgbClr val="000000"/>
            </a:solidFill>
            <a:prstDash val="sysDot"/>
          </a:ln>
        </p:spPr>
        <p:txBody>
          <a:bodyPr tIns="91439" bIns="91439"/>
          <a:lstStyle/>
          <a:p>
            <a: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605" name="Rectangle 2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8000"/>
            </a:lvl1pPr>
          </a:lstStyle>
          <a:p>
            <a:pPr/>
            <a:r>
              <a:t>Perspective projection</a:t>
            </a:r>
          </a:p>
        </p:txBody>
      </p:sp>
      <p:sp>
        <p:nvSpPr>
          <p:cNvPr id="606" name="Freeform 20"/>
          <p:cNvSpPr/>
          <p:nvPr/>
        </p:nvSpPr>
        <p:spPr>
          <a:xfrm>
            <a:off x="8143837" y="5206126"/>
            <a:ext cx="2712543" cy="58767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0"/>
                </a:moveTo>
                <a:lnTo>
                  <a:pt x="21600" y="12537"/>
                </a:lnTo>
                <a:lnTo>
                  <a:pt x="180" y="21600"/>
                </a:lnTo>
                <a:lnTo>
                  <a:pt x="0" y="9138"/>
                </a:lnTo>
                <a:lnTo>
                  <a:pt x="21600" y="0"/>
                </a:lnTo>
                <a:close/>
              </a:path>
            </a:pathLst>
          </a:custGeom>
          <a:solidFill>
            <a:srgbClr val="B9CDE5"/>
          </a:solidFill>
          <a:ln w="12700">
            <a:solidFill>
              <a:srgbClr val="000000"/>
            </a:solidFill>
          </a:ln>
        </p:spPr>
        <p:txBody>
          <a:bodyPr tIns="91439" bIns="91439"/>
          <a:lstStyle/>
          <a:p>
            <a:pPr defTabSz="1828800">
              <a:spcBef>
                <a:spcPts val="0"/>
              </a:spcBef>
              <a:defRPr b="1"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607" name="Straight Arrow Connector 13"/>
          <p:cNvSpPr/>
          <p:nvPr/>
        </p:nvSpPr>
        <p:spPr>
          <a:xfrm flipV="1">
            <a:off x="9619787" y="6259552"/>
            <a:ext cx="2036955" cy="1843669"/>
          </a:xfrm>
          <a:prstGeom prst="line">
            <a:avLst/>
          </a:prstGeom>
          <a:ln w="50800">
            <a:solidFill>
              <a:srgbClr val="FF0000"/>
            </a:solidFill>
            <a:tailEnd type="triangle"/>
          </a:ln>
        </p:spPr>
        <p:txBody>
          <a:bodyPr tIns="91439" bIns="91439"/>
          <a:lstStyle/>
          <a:p>
            <a: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608" name="Straight Arrow Connector 14"/>
          <p:cNvSpPr/>
          <p:nvPr/>
        </p:nvSpPr>
        <p:spPr>
          <a:xfrm flipH="1" flipV="1">
            <a:off x="9521265" y="5653325"/>
            <a:ext cx="43127" cy="2408895"/>
          </a:xfrm>
          <a:prstGeom prst="line">
            <a:avLst/>
          </a:prstGeom>
          <a:ln w="50800">
            <a:solidFill>
              <a:srgbClr val="FF0000"/>
            </a:solidFill>
            <a:tailEnd type="triangle"/>
          </a:ln>
        </p:spPr>
        <p:txBody>
          <a:bodyPr tIns="91439" bIns="91439"/>
          <a:lstStyle/>
          <a:p>
            <a: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609" name="Slide Number Placeholder 60"/>
          <p:cNvSpPr txBox="1"/>
          <p:nvPr>
            <p:ph type="sldNum" sz="quarter" idx="4294967295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610" name="Line"/>
          <p:cNvSpPr/>
          <p:nvPr/>
        </p:nvSpPr>
        <p:spPr>
          <a:xfrm flipV="1">
            <a:off x="5016159" y="4506628"/>
            <a:ext cx="4608977" cy="3601722"/>
          </a:xfrm>
          <a:prstGeom prst="line">
            <a:avLst/>
          </a:prstGeom>
          <a:ln w="381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611" name="Line"/>
          <p:cNvSpPr/>
          <p:nvPr/>
        </p:nvSpPr>
        <p:spPr>
          <a:xfrm flipV="1">
            <a:off x="5041559" y="2288996"/>
            <a:ext cx="1" cy="5793954"/>
          </a:xfrm>
          <a:prstGeom prst="line">
            <a:avLst/>
          </a:prstGeom>
          <a:ln w="381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612" name="Circle"/>
          <p:cNvSpPr/>
          <p:nvPr/>
        </p:nvSpPr>
        <p:spPr>
          <a:xfrm>
            <a:off x="4934879" y="8010297"/>
            <a:ext cx="213361" cy="213361"/>
          </a:xfrm>
          <a:prstGeom prst="ellipse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613" name="Equation"/>
          <p:cNvSpPr txBox="1"/>
          <p:nvPr/>
        </p:nvSpPr>
        <p:spPr>
          <a:xfrm>
            <a:off x="8846162" y="4326817"/>
            <a:ext cx="382220" cy="36489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44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X</m:t>
                  </m:r>
                </m:oMath>
              </m:oMathPara>
            </a14:m>
            <a:endParaRPr sz="4400"/>
          </a:p>
        </p:txBody>
      </p:sp>
      <p:sp>
        <p:nvSpPr>
          <p:cNvPr id="614" name="Equation"/>
          <p:cNvSpPr txBox="1"/>
          <p:nvPr/>
        </p:nvSpPr>
        <p:spPr>
          <a:xfrm>
            <a:off x="4384228" y="2455684"/>
            <a:ext cx="310135" cy="364897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44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Y</m:t>
                  </m:r>
                </m:oMath>
              </m:oMathPara>
            </a14:m>
            <a:endParaRPr sz="4400"/>
          </a:p>
        </p:txBody>
      </p:sp>
      <p:sp>
        <p:nvSpPr>
          <p:cNvPr id="615" name="Line"/>
          <p:cNvSpPr/>
          <p:nvPr/>
        </p:nvSpPr>
        <p:spPr>
          <a:xfrm>
            <a:off x="9518928" y="8116978"/>
            <a:ext cx="11080072" cy="1"/>
          </a:xfrm>
          <a:prstGeom prst="line">
            <a:avLst/>
          </a:prstGeom>
          <a:ln w="381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616" name="Circle"/>
          <p:cNvSpPr/>
          <p:nvPr/>
        </p:nvSpPr>
        <p:spPr>
          <a:xfrm>
            <a:off x="9455157" y="8004791"/>
            <a:ext cx="224376" cy="224375"/>
          </a:xfrm>
          <a:prstGeom prst="ellipse">
            <a:avLst/>
          </a:prstGeom>
          <a:solidFill>
            <a:schemeClr val="accent5">
              <a:hueOff val="-82419"/>
              <a:satOff val="-9513"/>
              <a:lumOff val="-16343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617" name="Equation"/>
          <p:cNvSpPr txBox="1"/>
          <p:nvPr/>
        </p:nvSpPr>
        <p:spPr>
          <a:xfrm>
            <a:off x="19912096" y="8517818"/>
            <a:ext cx="341986" cy="364897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44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Z</m:t>
                  </m:r>
                </m:oMath>
              </m:oMathPara>
            </a14:m>
            <a:endParaRPr sz="4400"/>
          </a:p>
        </p:txBody>
      </p:sp>
      <p:sp>
        <p:nvSpPr>
          <p:cNvPr id="618" name="Equation"/>
          <p:cNvSpPr txBox="1"/>
          <p:nvPr/>
        </p:nvSpPr>
        <p:spPr>
          <a:xfrm>
            <a:off x="11124769" y="6841209"/>
            <a:ext cx="264872" cy="252579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44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x</m:t>
                  </m:r>
                </m:oMath>
              </m:oMathPara>
            </a14:m>
            <a:endParaRPr sz="4400"/>
          </a:p>
        </p:txBody>
      </p:sp>
      <p:sp>
        <p:nvSpPr>
          <p:cNvPr id="619" name="Equation"/>
          <p:cNvSpPr txBox="1"/>
          <p:nvPr/>
        </p:nvSpPr>
        <p:spPr>
          <a:xfrm>
            <a:off x="9060825" y="6134391"/>
            <a:ext cx="251461" cy="361545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44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y</m:t>
                  </m:r>
                </m:oMath>
              </m:oMathPara>
            </a14:m>
            <a:endParaRPr sz="4400"/>
          </a:p>
        </p:txBody>
      </p:sp>
      <p:sp>
        <p:nvSpPr>
          <p:cNvPr id="620" name="Straight Connector 17"/>
          <p:cNvSpPr/>
          <p:nvPr/>
        </p:nvSpPr>
        <p:spPr>
          <a:xfrm flipV="1">
            <a:off x="10029989" y="4950284"/>
            <a:ext cx="9666915" cy="2029112"/>
          </a:xfrm>
          <a:prstGeom prst="line">
            <a:avLst/>
          </a:prstGeom>
          <a:solidFill>
            <a:srgbClr val="4F81BD"/>
          </a:solidFill>
          <a:ln w="25400">
            <a:solidFill>
              <a:srgbClr val="000000"/>
            </a:solidFill>
            <a:prstDash val="sysDot"/>
          </a:ln>
        </p:spPr>
        <p:txBody>
          <a:bodyPr tIns="91439" bIns="91439"/>
          <a:lstStyle/>
          <a:p>
            <a: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pic>
        <p:nvPicPr>
          <p:cNvPr id="62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778718" y="4326817"/>
            <a:ext cx="7591732" cy="7591732"/>
          </a:xfrm>
          <a:prstGeom prst="rect">
            <a:avLst/>
          </a:prstGeom>
          <a:ln w="12700">
            <a:miter lim="400000"/>
          </a:ln>
        </p:spPr>
      </p:pic>
      <p:pic>
        <p:nvPicPr>
          <p:cNvPr id="622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268174" y="6732531"/>
            <a:ext cx="2725250" cy="2725250"/>
          </a:xfrm>
          <a:prstGeom prst="rect">
            <a:avLst/>
          </a:prstGeom>
          <a:ln w="12700">
            <a:miter lim="400000"/>
          </a:ln>
        </p:spPr>
      </p:pic>
      <p:sp>
        <p:nvSpPr>
          <p:cNvPr id="623" name="Circle"/>
          <p:cNvSpPr/>
          <p:nvPr/>
        </p:nvSpPr>
        <p:spPr>
          <a:xfrm>
            <a:off x="19515666" y="4766457"/>
            <a:ext cx="364897" cy="364898"/>
          </a:xfrm>
          <a:prstGeom prst="ellipse">
            <a:avLst/>
          </a:prstGeom>
          <a:solidFill>
            <a:srgbClr val="75FA4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624" name="Circle"/>
          <p:cNvSpPr/>
          <p:nvPr/>
        </p:nvSpPr>
        <p:spPr>
          <a:xfrm>
            <a:off x="9934700" y="6860818"/>
            <a:ext cx="213361" cy="213361"/>
          </a:xfrm>
          <a:prstGeom prst="ellipse">
            <a:avLst/>
          </a:prstGeom>
          <a:solidFill>
            <a:srgbClr val="75FA4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Straight Connector 47"/>
          <p:cNvSpPr/>
          <p:nvPr/>
        </p:nvSpPr>
        <p:spPr>
          <a:xfrm>
            <a:off x="19734631" y="4893336"/>
            <a:ext cx="1" cy="2557746"/>
          </a:xfrm>
          <a:prstGeom prst="line">
            <a:avLst/>
          </a:prstGeom>
          <a:ln w="50800">
            <a:solidFill>
              <a:srgbClr val="4F81BD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627" name="Line"/>
          <p:cNvSpPr/>
          <p:nvPr/>
        </p:nvSpPr>
        <p:spPr>
          <a:xfrm>
            <a:off x="5024787" y="8116978"/>
            <a:ext cx="4580438" cy="1"/>
          </a:xfrm>
          <a:prstGeom prst="line">
            <a:avLst/>
          </a:prstGeom>
          <a:ln w="381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628" name="Straight Connector 17"/>
          <p:cNvSpPr/>
          <p:nvPr/>
        </p:nvSpPr>
        <p:spPr>
          <a:xfrm flipV="1">
            <a:off x="4980650" y="7082428"/>
            <a:ext cx="4668712" cy="1041662"/>
          </a:xfrm>
          <a:prstGeom prst="line">
            <a:avLst/>
          </a:prstGeom>
          <a:solidFill>
            <a:srgbClr val="4F81BD"/>
          </a:solidFill>
          <a:ln w="25400">
            <a:solidFill>
              <a:srgbClr val="000000"/>
            </a:solidFill>
            <a:prstDash val="sysDot"/>
          </a:ln>
        </p:spPr>
        <p:txBody>
          <a:bodyPr tIns="91439" bIns="91439"/>
          <a:lstStyle/>
          <a:p>
            <a: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629" name="Rectangle 2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8000"/>
            </a:lvl1pPr>
          </a:lstStyle>
          <a:p>
            <a:pPr/>
            <a:r>
              <a:t>Perspective projection</a:t>
            </a:r>
          </a:p>
        </p:txBody>
      </p:sp>
      <p:sp>
        <p:nvSpPr>
          <p:cNvPr id="630" name="Freeform 20"/>
          <p:cNvSpPr/>
          <p:nvPr/>
        </p:nvSpPr>
        <p:spPr>
          <a:xfrm>
            <a:off x="8143837" y="5206126"/>
            <a:ext cx="2712543" cy="58767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0"/>
                </a:moveTo>
                <a:lnTo>
                  <a:pt x="21600" y="12537"/>
                </a:lnTo>
                <a:lnTo>
                  <a:pt x="180" y="21600"/>
                </a:lnTo>
                <a:lnTo>
                  <a:pt x="0" y="9138"/>
                </a:lnTo>
                <a:lnTo>
                  <a:pt x="21600" y="0"/>
                </a:lnTo>
                <a:close/>
              </a:path>
            </a:pathLst>
          </a:custGeom>
          <a:solidFill>
            <a:srgbClr val="B9CDE5"/>
          </a:solidFill>
          <a:ln w="12700">
            <a:solidFill>
              <a:srgbClr val="000000"/>
            </a:solidFill>
          </a:ln>
        </p:spPr>
        <p:txBody>
          <a:bodyPr tIns="91439" bIns="91439"/>
          <a:lstStyle/>
          <a:p>
            <a:pPr defTabSz="1828800">
              <a:spcBef>
                <a:spcPts val="0"/>
              </a:spcBef>
              <a:defRPr b="1"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631" name="Straight Arrow Connector 13"/>
          <p:cNvSpPr/>
          <p:nvPr/>
        </p:nvSpPr>
        <p:spPr>
          <a:xfrm flipV="1">
            <a:off x="9619787" y="6259552"/>
            <a:ext cx="2036955" cy="1843669"/>
          </a:xfrm>
          <a:prstGeom prst="line">
            <a:avLst/>
          </a:prstGeom>
          <a:ln w="50800">
            <a:solidFill>
              <a:srgbClr val="FF0000"/>
            </a:solidFill>
            <a:tailEnd type="triangle"/>
          </a:ln>
        </p:spPr>
        <p:txBody>
          <a:bodyPr tIns="91439" bIns="91439"/>
          <a:lstStyle/>
          <a:p>
            <a: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632" name="Straight Arrow Connector 14"/>
          <p:cNvSpPr/>
          <p:nvPr/>
        </p:nvSpPr>
        <p:spPr>
          <a:xfrm flipH="1" flipV="1">
            <a:off x="9521265" y="5653325"/>
            <a:ext cx="43127" cy="2408895"/>
          </a:xfrm>
          <a:prstGeom prst="line">
            <a:avLst/>
          </a:prstGeom>
          <a:ln w="50800">
            <a:solidFill>
              <a:srgbClr val="FF0000"/>
            </a:solidFill>
            <a:tailEnd type="triangle"/>
          </a:ln>
        </p:spPr>
        <p:txBody>
          <a:bodyPr tIns="91439" bIns="91439"/>
          <a:lstStyle/>
          <a:p>
            <a: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633" name="Slide Number Placeholder 60"/>
          <p:cNvSpPr txBox="1"/>
          <p:nvPr>
            <p:ph type="sldNum" sz="quarter" idx="4294967295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634" name="Line"/>
          <p:cNvSpPr/>
          <p:nvPr/>
        </p:nvSpPr>
        <p:spPr>
          <a:xfrm flipV="1">
            <a:off x="5016159" y="4506628"/>
            <a:ext cx="4608977" cy="3601722"/>
          </a:xfrm>
          <a:prstGeom prst="line">
            <a:avLst/>
          </a:prstGeom>
          <a:ln w="381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635" name="Line"/>
          <p:cNvSpPr/>
          <p:nvPr/>
        </p:nvSpPr>
        <p:spPr>
          <a:xfrm flipV="1">
            <a:off x="5041559" y="2288996"/>
            <a:ext cx="1" cy="5793954"/>
          </a:xfrm>
          <a:prstGeom prst="line">
            <a:avLst/>
          </a:prstGeom>
          <a:ln w="381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636" name="Circle"/>
          <p:cNvSpPr/>
          <p:nvPr/>
        </p:nvSpPr>
        <p:spPr>
          <a:xfrm>
            <a:off x="4934879" y="8010297"/>
            <a:ext cx="213361" cy="213361"/>
          </a:xfrm>
          <a:prstGeom prst="ellipse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637" name="Equation"/>
          <p:cNvSpPr txBox="1"/>
          <p:nvPr/>
        </p:nvSpPr>
        <p:spPr>
          <a:xfrm>
            <a:off x="8846162" y="4326817"/>
            <a:ext cx="382220" cy="36489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44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X</m:t>
                  </m:r>
                </m:oMath>
              </m:oMathPara>
            </a14:m>
            <a:endParaRPr sz="4400"/>
          </a:p>
        </p:txBody>
      </p:sp>
      <p:sp>
        <p:nvSpPr>
          <p:cNvPr id="638" name="Equation"/>
          <p:cNvSpPr txBox="1"/>
          <p:nvPr/>
        </p:nvSpPr>
        <p:spPr>
          <a:xfrm>
            <a:off x="4384228" y="2455684"/>
            <a:ext cx="310135" cy="364897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44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Y</m:t>
                  </m:r>
                </m:oMath>
              </m:oMathPara>
            </a14:m>
            <a:endParaRPr sz="4400"/>
          </a:p>
        </p:txBody>
      </p:sp>
      <p:sp>
        <p:nvSpPr>
          <p:cNvPr id="639" name="Line"/>
          <p:cNvSpPr/>
          <p:nvPr/>
        </p:nvSpPr>
        <p:spPr>
          <a:xfrm>
            <a:off x="9518928" y="8116978"/>
            <a:ext cx="11080072" cy="1"/>
          </a:xfrm>
          <a:prstGeom prst="line">
            <a:avLst/>
          </a:prstGeom>
          <a:ln w="381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640" name="Circle"/>
          <p:cNvSpPr/>
          <p:nvPr/>
        </p:nvSpPr>
        <p:spPr>
          <a:xfrm>
            <a:off x="9455157" y="8004791"/>
            <a:ext cx="224376" cy="224375"/>
          </a:xfrm>
          <a:prstGeom prst="ellipse">
            <a:avLst/>
          </a:prstGeom>
          <a:solidFill>
            <a:schemeClr val="accent5">
              <a:hueOff val="-82419"/>
              <a:satOff val="-9513"/>
              <a:lumOff val="-16343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641" name="Equation"/>
          <p:cNvSpPr txBox="1"/>
          <p:nvPr/>
        </p:nvSpPr>
        <p:spPr>
          <a:xfrm>
            <a:off x="19912096" y="8517818"/>
            <a:ext cx="341986" cy="364897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44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Z</m:t>
                  </m:r>
                </m:oMath>
              </m:oMathPara>
            </a14:m>
            <a:endParaRPr sz="4400"/>
          </a:p>
        </p:txBody>
      </p:sp>
      <p:sp>
        <p:nvSpPr>
          <p:cNvPr id="642" name="Equation"/>
          <p:cNvSpPr txBox="1"/>
          <p:nvPr/>
        </p:nvSpPr>
        <p:spPr>
          <a:xfrm>
            <a:off x="11124769" y="6841209"/>
            <a:ext cx="264872" cy="252579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44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x</m:t>
                  </m:r>
                </m:oMath>
              </m:oMathPara>
            </a14:m>
            <a:endParaRPr sz="4400"/>
          </a:p>
        </p:txBody>
      </p:sp>
      <p:sp>
        <p:nvSpPr>
          <p:cNvPr id="643" name="Equation"/>
          <p:cNvSpPr txBox="1"/>
          <p:nvPr/>
        </p:nvSpPr>
        <p:spPr>
          <a:xfrm>
            <a:off x="9060825" y="6134391"/>
            <a:ext cx="251461" cy="361545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44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y</m:t>
                  </m:r>
                </m:oMath>
              </m:oMathPara>
            </a14:m>
            <a:endParaRPr sz="4400"/>
          </a:p>
        </p:txBody>
      </p:sp>
      <p:sp>
        <p:nvSpPr>
          <p:cNvPr id="644" name="Straight Connector 17"/>
          <p:cNvSpPr/>
          <p:nvPr/>
        </p:nvSpPr>
        <p:spPr>
          <a:xfrm flipV="1">
            <a:off x="10029989" y="4950284"/>
            <a:ext cx="9666915" cy="2029112"/>
          </a:xfrm>
          <a:prstGeom prst="line">
            <a:avLst/>
          </a:prstGeom>
          <a:solidFill>
            <a:srgbClr val="4F81BD"/>
          </a:solidFill>
          <a:ln w="25400">
            <a:solidFill>
              <a:srgbClr val="000000"/>
            </a:solidFill>
            <a:prstDash val="sysDot"/>
          </a:ln>
        </p:spPr>
        <p:txBody>
          <a:bodyPr tIns="91439" bIns="91439"/>
          <a:lstStyle/>
          <a:p>
            <a: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645" name="Circle"/>
          <p:cNvSpPr/>
          <p:nvPr/>
        </p:nvSpPr>
        <p:spPr>
          <a:xfrm>
            <a:off x="19515666" y="4766457"/>
            <a:ext cx="364897" cy="364898"/>
          </a:xfrm>
          <a:prstGeom prst="ellipse">
            <a:avLst/>
          </a:prstGeom>
          <a:solidFill>
            <a:srgbClr val="75FA4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646" name="Circle"/>
          <p:cNvSpPr/>
          <p:nvPr/>
        </p:nvSpPr>
        <p:spPr>
          <a:xfrm>
            <a:off x="9934700" y="6860818"/>
            <a:ext cx="213361" cy="213361"/>
          </a:xfrm>
          <a:prstGeom prst="ellipse">
            <a:avLst/>
          </a:prstGeom>
          <a:solidFill>
            <a:srgbClr val="75FA4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647" name="Straight Connector 55"/>
          <p:cNvSpPr/>
          <p:nvPr/>
        </p:nvSpPr>
        <p:spPr>
          <a:xfrm flipH="1">
            <a:off x="19044847" y="7406475"/>
            <a:ext cx="698807" cy="698809"/>
          </a:xfrm>
          <a:prstGeom prst="line">
            <a:avLst/>
          </a:prstGeom>
          <a:ln w="50800">
            <a:solidFill>
              <a:srgbClr val="4F81BD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648" name="Equation"/>
          <p:cNvSpPr txBox="1"/>
          <p:nvPr/>
        </p:nvSpPr>
        <p:spPr>
          <a:xfrm>
            <a:off x="20065449" y="4320391"/>
            <a:ext cx="381662" cy="377750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m:rPr>
                      <m:sty m:val="b"/>
                    </m:rPr>
                    <a:rPr xmlns:a="http://schemas.openxmlformats.org/drawingml/2006/main" sz="44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X</m:t>
                  </m:r>
                </m:oMath>
              </m:oMathPara>
            </a14:m>
            <a:endParaRPr sz="4400"/>
          </a:p>
        </p:txBody>
      </p:sp>
      <p:sp>
        <p:nvSpPr>
          <p:cNvPr id="649" name="Equation"/>
          <p:cNvSpPr txBox="1"/>
          <p:nvPr/>
        </p:nvSpPr>
        <p:spPr>
          <a:xfrm>
            <a:off x="10083920" y="6349940"/>
            <a:ext cx="263755" cy="25760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m:rPr>
                      <m:sty m:val="b"/>
                    </m:rPr>
                    <a:rPr xmlns:a="http://schemas.openxmlformats.org/drawingml/2006/main" sz="44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x</m:t>
                  </m:r>
                </m:oMath>
              </m:oMathPara>
            </a14:m>
            <a:endParaRPr sz="4400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Rectangle 2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8000"/>
            </a:lvl1pPr>
          </a:lstStyle>
          <a:p>
            <a:pPr/>
            <a:r>
              <a:t>Perspective projection</a:t>
            </a:r>
          </a:p>
        </p:txBody>
      </p:sp>
      <p:sp>
        <p:nvSpPr>
          <p:cNvPr id="652" name="Slide Number Placeholder 60"/>
          <p:cNvSpPr txBox="1"/>
          <p:nvPr>
            <p:ph type="sldNum" sz="quarter" idx="4294967295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653" name="Line"/>
          <p:cNvSpPr/>
          <p:nvPr/>
        </p:nvSpPr>
        <p:spPr>
          <a:xfrm flipV="1">
            <a:off x="5041559" y="2288996"/>
            <a:ext cx="1" cy="5793954"/>
          </a:xfrm>
          <a:prstGeom prst="line">
            <a:avLst/>
          </a:prstGeom>
          <a:ln w="381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654" name="Circle"/>
          <p:cNvSpPr/>
          <p:nvPr/>
        </p:nvSpPr>
        <p:spPr>
          <a:xfrm>
            <a:off x="4934879" y="8010297"/>
            <a:ext cx="213361" cy="213361"/>
          </a:xfrm>
          <a:prstGeom prst="ellipse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655" name="Equation"/>
          <p:cNvSpPr txBox="1"/>
          <p:nvPr/>
        </p:nvSpPr>
        <p:spPr>
          <a:xfrm>
            <a:off x="4384228" y="2455684"/>
            <a:ext cx="310135" cy="364897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44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Y</m:t>
                  </m:r>
                </m:oMath>
              </m:oMathPara>
            </a14:m>
            <a:endParaRPr sz="4400"/>
          </a:p>
        </p:txBody>
      </p:sp>
      <p:sp>
        <p:nvSpPr>
          <p:cNvPr id="656" name="Line"/>
          <p:cNvSpPr/>
          <p:nvPr/>
        </p:nvSpPr>
        <p:spPr>
          <a:xfrm>
            <a:off x="5084733" y="8116978"/>
            <a:ext cx="15514269" cy="1"/>
          </a:xfrm>
          <a:prstGeom prst="line">
            <a:avLst/>
          </a:prstGeom>
          <a:ln w="381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657" name="Equation"/>
          <p:cNvSpPr txBox="1"/>
          <p:nvPr/>
        </p:nvSpPr>
        <p:spPr>
          <a:xfrm>
            <a:off x="19527121" y="8454318"/>
            <a:ext cx="341986" cy="364897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44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Z</m:t>
                  </m:r>
                </m:oMath>
              </m:oMathPara>
            </a14:m>
            <a:endParaRPr sz="4400"/>
          </a:p>
        </p:txBody>
      </p:sp>
      <p:sp>
        <p:nvSpPr>
          <p:cNvPr id="658" name="Equation"/>
          <p:cNvSpPr txBox="1"/>
          <p:nvPr/>
        </p:nvSpPr>
        <p:spPr>
          <a:xfrm>
            <a:off x="9873625" y="7418094"/>
            <a:ext cx="251461" cy="361545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44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y</m:t>
                  </m:r>
                </m:oMath>
              </m:oMathPara>
            </a14:m>
            <a:endParaRPr sz="4400"/>
          </a:p>
        </p:txBody>
      </p:sp>
      <p:sp>
        <p:nvSpPr>
          <p:cNvPr id="659" name="Straight Connector 17"/>
          <p:cNvSpPr/>
          <p:nvPr/>
        </p:nvSpPr>
        <p:spPr>
          <a:xfrm flipV="1">
            <a:off x="5032227" y="4950284"/>
            <a:ext cx="14664677" cy="3177108"/>
          </a:xfrm>
          <a:prstGeom prst="line">
            <a:avLst/>
          </a:prstGeom>
          <a:solidFill>
            <a:srgbClr val="4F81BD"/>
          </a:solidFill>
          <a:ln w="25400">
            <a:solidFill>
              <a:srgbClr val="000000"/>
            </a:solidFill>
            <a:prstDash val="sysDot"/>
          </a:ln>
        </p:spPr>
        <p:txBody>
          <a:bodyPr tIns="91439" bIns="91439"/>
          <a:lstStyle/>
          <a:p>
            <a: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660" name="Equation"/>
          <p:cNvSpPr txBox="1"/>
          <p:nvPr/>
        </p:nvSpPr>
        <p:spPr>
          <a:xfrm>
            <a:off x="19928022" y="6356389"/>
            <a:ext cx="310135" cy="36489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44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Y</m:t>
                  </m:r>
                </m:oMath>
              </m:oMathPara>
            </a14:m>
            <a:endParaRPr sz="4400"/>
          </a:p>
        </p:txBody>
      </p:sp>
      <p:sp>
        <p:nvSpPr>
          <p:cNvPr id="661" name="Rectangle"/>
          <p:cNvSpPr/>
          <p:nvPr/>
        </p:nvSpPr>
        <p:spPr>
          <a:xfrm>
            <a:off x="9487384" y="5355535"/>
            <a:ext cx="159921" cy="5174129"/>
          </a:xfrm>
          <a:prstGeom prst="rect">
            <a:avLst/>
          </a:prstGeom>
          <a:solidFill>
            <a:srgbClr val="BCCCE2"/>
          </a:solidFill>
          <a:ln w="12700">
            <a:solidFill>
              <a:srgbClr val="000000"/>
            </a:solidFill>
            <a:miter lim="400000"/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662" name="Circle"/>
          <p:cNvSpPr/>
          <p:nvPr/>
        </p:nvSpPr>
        <p:spPr>
          <a:xfrm>
            <a:off x="9460665" y="6996446"/>
            <a:ext cx="213361" cy="213361"/>
          </a:xfrm>
          <a:prstGeom prst="ellipse">
            <a:avLst/>
          </a:prstGeom>
          <a:solidFill>
            <a:srgbClr val="75FA4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663" name="Equation"/>
          <p:cNvSpPr txBox="1"/>
          <p:nvPr/>
        </p:nvSpPr>
        <p:spPr>
          <a:xfrm>
            <a:off x="6967998" y="8346222"/>
            <a:ext cx="456858" cy="708089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6300" i="1">
                      <a:solidFill>
                        <a:srgbClr val="4064F6"/>
                      </a:solidFill>
                      <a:latin typeface="Cambria Math" panose="02040503050406030204" pitchFamily="18" charset="0"/>
                    </a:rPr>
                    <m:t>f</m:t>
                  </m:r>
                </m:oMath>
              </m:oMathPara>
            </a14:m>
            <a:endParaRPr sz="6300">
              <a:solidFill>
                <a:srgbClr val="4065F6"/>
              </a:solidFill>
            </a:endParaRPr>
          </a:p>
        </p:txBody>
      </p:sp>
      <p:sp>
        <p:nvSpPr>
          <p:cNvPr id="664" name="Straight Arrow Connector 42"/>
          <p:cNvSpPr/>
          <p:nvPr/>
        </p:nvSpPr>
        <p:spPr>
          <a:xfrm>
            <a:off x="4947515" y="8123580"/>
            <a:ext cx="4497825" cy="1"/>
          </a:xfrm>
          <a:prstGeom prst="line">
            <a:avLst/>
          </a:prstGeom>
          <a:ln w="50800">
            <a:solidFill>
              <a:srgbClr val="3366FF"/>
            </a:solidFill>
            <a:headEnd type="triangle"/>
            <a:tailEnd type="triangle"/>
          </a:ln>
        </p:spPr>
        <p:txBody>
          <a:bodyPr lIns="68579" tIns="68579" rIns="68579" bIns="68579"/>
          <a:lstStyle/>
          <a:p>
            <a: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665" name="Line"/>
          <p:cNvSpPr/>
          <p:nvPr/>
        </p:nvSpPr>
        <p:spPr>
          <a:xfrm flipV="1">
            <a:off x="19698113" y="4978400"/>
            <a:ext cx="1" cy="3120877"/>
          </a:xfrm>
          <a:prstGeom prst="line">
            <a:avLst/>
          </a:prstGeom>
          <a:ln w="63500">
            <a:solidFill>
              <a:srgbClr val="000000"/>
            </a:solidFill>
            <a:miter lim="400000"/>
            <a:headEnd type="triangle"/>
            <a:tailEnd type="triangle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666" name="Circle"/>
          <p:cNvSpPr/>
          <p:nvPr/>
        </p:nvSpPr>
        <p:spPr>
          <a:xfrm>
            <a:off x="19515666" y="4766457"/>
            <a:ext cx="364897" cy="364898"/>
          </a:xfrm>
          <a:prstGeom prst="ellipse">
            <a:avLst/>
          </a:prstGeom>
          <a:solidFill>
            <a:srgbClr val="75FA4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667" name="Equation"/>
          <p:cNvSpPr txBox="1"/>
          <p:nvPr/>
        </p:nvSpPr>
        <p:spPr>
          <a:xfrm>
            <a:off x="11519274" y="9493182"/>
            <a:ext cx="2645185" cy="2234439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f>
                    <m:fPr>
                      <m:ctrlPr>
                        <a:rPr xmlns:a="http://schemas.openxmlformats.org/drawingml/2006/main" sz="7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type m:val="bar"/>
                    </m:fPr>
                    <m:num>
                      <m:r>
                        <a:rPr xmlns:a="http://schemas.openxmlformats.org/drawingml/2006/main" sz="7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y</m:t>
                      </m:r>
                    </m:num>
                    <m:den>
                      <m:r>
                        <a:rPr xmlns:a="http://schemas.openxmlformats.org/drawingml/2006/main" sz="7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f</m:t>
                      </m:r>
                    </m:den>
                  </m:f>
                  <m:r>
                    <a:rPr xmlns:a="http://schemas.openxmlformats.org/drawingml/2006/main" sz="76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=</m:t>
                  </m:r>
                  <m:f>
                    <m:fPr>
                      <m:ctrlPr>
                        <a:rPr xmlns:a="http://schemas.openxmlformats.org/drawingml/2006/main" sz="7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type m:val="bar"/>
                    </m:fPr>
                    <m:num>
                      <m:r>
                        <a:rPr xmlns:a="http://schemas.openxmlformats.org/drawingml/2006/main" sz="7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Y</m:t>
                      </m:r>
                    </m:num>
                    <m:den>
                      <m:r>
                        <a:rPr xmlns:a="http://schemas.openxmlformats.org/drawingml/2006/main" sz="7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Z</m:t>
                      </m:r>
                    </m:den>
                  </m:f>
                </m:oMath>
              </m:oMathPara>
            </a14:m>
            <a:endParaRPr sz="7600"/>
          </a:p>
        </p:txBody>
      </p:sp>
      <p:sp>
        <p:nvSpPr>
          <p:cNvPr id="668" name="Equation"/>
          <p:cNvSpPr txBox="1"/>
          <p:nvPr/>
        </p:nvSpPr>
        <p:spPr>
          <a:xfrm>
            <a:off x="16160425" y="9512670"/>
            <a:ext cx="2909955" cy="2034643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76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y</m:t>
                  </m:r>
                  <m:r>
                    <a:rPr xmlns:a="http://schemas.openxmlformats.org/drawingml/2006/main" sz="76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=</m:t>
                  </m:r>
                  <m:r>
                    <a:rPr xmlns:a="http://schemas.openxmlformats.org/drawingml/2006/main" sz="76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f</m:t>
                  </m:r>
                  <m:f>
                    <m:fPr>
                      <m:ctrlPr>
                        <a:rPr xmlns:a="http://schemas.openxmlformats.org/drawingml/2006/main" sz="7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type m:val="bar"/>
                    </m:fPr>
                    <m:num>
                      <m:r>
                        <a:rPr xmlns:a="http://schemas.openxmlformats.org/drawingml/2006/main" sz="7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Y</m:t>
                      </m:r>
                    </m:num>
                    <m:den>
                      <m:r>
                        <a:rPr xmlns:a="http://schemas.openxmlformats.org/drawingml/2006/main" sz="7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Z</m:t>
                      </m:r>
                    </m:den>
                  </m:f>
                </m:oMath>
              </m:oMathPara>
            </a14:m>
            <a:endParaRPr sz="7600"/>
          </a:p>
        </p:txBody>
      </p:sp>
      <p:sp>
        <p:nvSpPr>
          <p:cNvPr id="669" name="Arrow"/>
          <p:cNvSpPr/>
          <p:nvPr/>
        </p:nvSpPr>
        <p:spPr>
          <a:xfrm>
            <a:off x="14527441" y="9975401"/>
            <a:ext cx="1270001" cy="1270001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accent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Line"/>
          <p:cNvSpPr/>
          <p:nvPr/>
        </p:nvSpPr>
        <p:spPr>
          <a:xfrm flipV="1">
            <a:off x="19698113" y="5867795"/>
            <a:ext cx="1" cy="4149608"/>
          </a:xfrm>
          <a:prstGeom prst="line">
            <a:avLst/>
          </a:prstGeom>
          <a:ln w="381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672" name="Rectangle 2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8000"/>
            </a:lvl1pPr>
          </a:lstStyle>
          <a:p>
            <a:pPr/>
            <a:r>
              <a:t>Depth of a pixel / 3D point</a:t>
            </a:r>
          </a:p>
        </p:txBody>
      </p:sp>
      <p:sp>
        <p:nvSpPr>
          <p:cNvPr id="673" name="Slide Number Placeholder 60"/>
          <p:cNvSpPr txBox="1"/>
          <p:nvPr>
            <p:ph type="sldNum" sz="quarter" idx="4294967295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674" name="Line"/>
          <p:cNvSpPr/>
          <p:nvPr/>
        </p:nvSpPr>
        <p:spPr>
          <a:xfrm flipV="1">
            <a:off x="5041559" y="2288996"/>
            <a:ext cx="1" cy="7728407"/>
          </a:xfrm>
          <a:prstGeom prst="line">
            <a:avLst/>
          </a:prstGeom>
          <a:ln w="381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675" name="Circle"/>
          <p:cNvSpPr/>
          <p:nvPr/>
        </p:nvSpPr>
        <p:spPr>
          <a:xfrm>
            <a:off x="4934879" y="8010297"/>
            <a:ext cx="213361" cy="213361"/>
          </a:xfrm>
          <a:prstGeom prst="ellipse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676" name="Equation"/>
          <p:cNvSpPr txBox="1"/>
          <p:nvPr/>
        </p:nvSpPr>
        <p:spPr>
          <a:xfrm>
            <a:off x="4384228" y="2455684"/>
            <a:ext cx="310135" cy="364897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44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Y</m:t>
                  </m:r>
                </m:oMath>
              </m:oMathPara>
            </a14:m>
            <a:endParaRPr sz="4400"/>
          </a:p>
        </p:txBody>
      </p:sp>
      <p:sp>
        <p:nvSpPr>
          <p:cNvPr id="677" name="Line"/>
          <p:cNvSpPr/>
          <p:nvPr/>
        </p:nvSpPr>
        <p:spPr>
          <a:xfrm>
            <a:off x="5084733" y="8116978"/>
            <a:ext cx="15514269" cy="1"/>
          </a:xfrm>
          <a:prstGeom prst="line">
            <a:avLst/>
          </a:prstGeom>
          <a:ln w="381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678" name="Equation"/>
          <p:cNvSpPr txBox="1"/>
          <p:nvPr/>
        </p:nvSpPr>
        <p:spPr>
          <a:xfrm>
            <a:off x="10431588" y="9966203"/>
            <a:ext cx="341987" cy="364897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4400" i="1">
                      <a:solidFill>
                        <a:srgbClr val="ED220B"/>
                      </a:solidFill>
                      <a:latin typeface="Cambria Math" panose="02040503050406030204" pitchFamily="18" charset="0"/>
                    </a:rPr>
                    <m:t>Z</m:t>
                  </m:r>
                </m:oMath>
              </m:oMathPara>
            </a14:m>
            <a:endParaRPr sz="4400">
              <a:solidFill>
                <a:srgbClr val="EE220C"/>
              </a:solidFill>
            </a:endParaRPr>
          </a:p>
        </p:txBody>
      </p:sp>
      <p:sp>
        <p:nvSpPr>
          <p:cNvPr id="679" name="Equation"/>
          <p:cNvSpPr txBox="1"/>
          <p:nvPr/>
        </p:nvSpPr>
        <p:spPr>
          <a:xfrm>
            <a:off x="9873625" y="7418094"/>
            <a:ext cx="251461" cy="361545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44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y</m:t>
                  </m:r>
                </m:oMath>
              </m:oMathPara>
            </a14:m>
            <a:endParaRPr sz="4400"/>
          </a:p>
        </p:txBody>
      </p:sp>
      <p:sp>
        <p:nvSpPr>
          <p:cNvPr id="680" name="Straight Connector 17"/>
          <p:cNvSpPr/>
          <p:nvPr/>
        </p:nvSpPr>
        <p:spPr>
          <a:xfrm flipV="1">
            <a:off x="5032227" y="4950284"/>
            <a:ext cx="14664677" cy="3177108"/>
          </a:xfrm>
          <a:prstGeom prst="line">
            <a:avLst/>
          </a:prstGeom>
          <a:solidFill>
            <a:srgbClr val="4F81BD"/>
          </a:solidFill>
          <a:ln w="25400">
            <a:solidFill>
              <a:srgbClr val="000000"/>
            </a:solidFill>
            <a:prstDash val="sysDot"/>
          </a:ln>
        </p:spPr>
        <p:txBody>
          <a:bodyPr tIns="91439" bIns="91439"/>
          <a:lstStyle/>
          <a:p>
            <a: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681" name="Equation"/>
          <p:cNvSpPr txBox="1"/>
          <p:nvPr/>
        </p:nvSpPr>
        <p:spPr>
          <a:xfrm>
            <a:off x="19928022" y="6356389"/>
            <a:ext cx="310135" cy="36489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44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Y</m:t>
                  </m:r>
                </m:oMath>
              </m:oMathPara>
            </a14:m>
            <a:endParaRPr sz="4400"/>
          </a:p>
        </p:txBody>
      </p:sp>
      <p:sp>
        <p:nvSpPr>
          <p:cNvPr id="682" name="Rectangle"/>
          <p:cNvSpPr/>
          <p:nvPr/>
        </p:nvSpPr>
        <p:spPr>
          <a:xfrm>
            <a:off x="9487384" y="5355535"/>
            <a:ext cx="159921" cy="5174129"/>
          </a:xfrm>
          <a:prstGeom prst="rect">
            <a:avLst/>
          </a:prstGeom>
          <a:solidFill>
            <a:srgbClr val="BCCCE2"/>
          </a:solidFill>
          <a:ln w="12700">
            <a:solidFill>
              <a:srgbClr val="000000"/>
            </a:solidFill>
            <a:miter lim="400000"/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683" name="Circle"/>
          <p:cNvSpPr/>
          <p:nvPr/>
        </p:nvSpPr>
        <p:spPr>
          <a:xfrm>
            <a:off x="9460665" y="6996446"/>
            <a:ext cx="213361" cy="213361"/>
          </a:xfrm>
          <a:prstGeom prst="ellipse">
            <a:avLst/>
          </a:prstGeom>
          <a:solidFill>
            <a:srgbClr val="75FA4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684" name="Equation"/>
          <p:cNvSpPr txBox="1"/>
          <p:nvPr/>
        </p:nvSpPr>
        <p:spPr>
          <a:xfrm>
            <a:off x="6967998" y="8346222"/>
            <a:ext cx="456858" cy="708089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6300" i="1">
                      <a:solidFill>
                        <a:srgbClr val="4064F6"/>
                      </a:solidFill>
                      <a:latin typeface="Cambria Math" panose="02040503050406030204" pitchFamily="18" charset="0"/>
                    </a:rPr>
                    <m:t>f</m:t>
                  </m:r>
                </m:oMath>
              </m:oMathPara>
            </a14:m>
            <a:endParaRPr sz="6300">
              <a:solidFill>
                <a:srgbClr val="4065F6"/>
              </a:solidFill>
            </a:endParaRPr>
          </a:p>
        </p:txBody>
      </p:sp>
      <p:sp>
        <p:nvSpPr>
          <p:cNvPr id="685" name="Straight Arrow Connector 42"/>
          <p:cNvSpPr/>
          <p:nvPr/>
        </p:nvSpPr>
        <p:spPr>
          <a:xfrm>
            <a:off x="4947515" y="8123580"/>
            <a:ext cx="4497825" cy="1"/>
          </a:xfrm>
          <a:prstGeom prst="line">
            <a:avLst/>
          </a:prstGeom>
          <a:ln w="50800">
            <a:solidFill>
              <a:srgbClr val="3366FF"/>
            </a:solidFill>
            <a:headEnd type="triangle"/>
            <a:tailEnd type="triangle"/>
          </a:ln>
        </p:spPr>
        <p:txBody>
          <a:bodyPr lIns="68579" tIns="68579" rIns="68579" bIns="68579"/>
          <a:lstStyle/>
          <a:p>
            <a: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686" name="Line"/>
          <p:cNvSpPr/>
          <p:nvPr/>
        </p:nvSpPr>
        <p:spPr>
          <a:xfrm flipV="1">
            <a:off x="19698113" y="4978400"/>
            <a:ext cx="1" cy="3120877"/>
          </a:xfrm>
          <a:prstGeom prst="line">
            <a:avLst/>
          </a:prstGeom>
          <a:ln w="63500">
            <a:solidFill>
              <a:srgbClr val="000000"/>
            </a:solidFill>
            <a:miter lim="400000"/>
            <a:headEnd type="triangle"/>
            <a:tailEnd type="triangle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687" name="Circle"/>
          <p:cNvSpPr/>
          <p:nvPr/>
        </p:nvSpPr>
        <p:spPr>
          <a:xfrm>
            <a:off x="19515666" y="4766457"/>
            <a:ext cx="364897" cy="364898"/>
          </a:xfrm>
          <a:prstGeom prst="ellipse">
            <a:avLst/>
          </a:prstGeom>
          <a:solidFill>
            <a:srgbClr val="75FA4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688" name="Straight Arrow Connector 42" descr="Straight Arrow Connector 42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909415" y="9355983"/>
            <a:ext cx="14910300" cy="76201"/>
          </a:xfrm>
          <a:prstGeom prst="rect">
            <a:avLst/>
          </a:prstGeom>
        </p:spPr>
      </p:pic>
      <p:sp>
        <p:nvSpPr>
          <p:cNvPr id="690" name="= Depth of pixel   / 3D point"/>
          <p:cNvSpPr txBox="1"/>
          <p:nvPr/>
        </p:nvSpPr>
        <p:spPr>
          <a:xfrm>
            <a:off x="10912260" y="9759257"/>
            <a:ext cx="5622016" cy="6518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>
              <a:spcBef>
                <a:spcPts val="0"/>
              </a:spcBef>
              <a:defRPr b="1" sz="3000"/>
            </a:pPr>
            <a:r>
              <a:t>=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Depth </a:t>
            </a:r>
            <a:r>
              <a:t>of pixel </a:t>
            </a:r>
            <a14:m>
              <m:oMath>
                <m:r>
                  <a:rPr xmlns:a="http://schemas.openxmlformats.org/drawingml/2006/main" sz="3600" i="1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m:t>y</m:t>
                </m:r>
              </m:oMath>
            </a14:m>
            <a:r>
              <a:t> / 3D point </a:t>
            </a:r>
            <a14:m>
              <m:oMath>
                <m:r>
                  <a:rPr xmlns:a="http://schemas.openxmlformats.org/drawingml/2006/main" sz="3600" i="1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m:t>Y</m:t>
                </m:r>
              </m:oMath>
            </a14:m>
            <a:r>
              <a:t> </a:t>
            </a:r>
          </a:p>
        </p:txBody>
      </p:sp>
      <p:sp>
        <p:nvSpPr>
          <p:cNvPr id="691" name="Equation"/>
          <p:cNvSpPr txBox="1"/>
          <p:nvPr/>
        </p:nvSpPr>
        <p:spPr>
          <a:xfrm>
            <a:off x="11837984" y="10791676"/>
            <a:ext cx="2909955" cy="2034642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76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y</m:t>
                  </m:r>
                  <m:r>
                    <a:rPr xmlns:a="http://schemas.openxmlformats.org/drawingml/2006/main" sz="76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=</m:t>
                  </m:r>
                  <m:r>
                    <a:rPr xmlns:a="http://schemas.openxmlformats.org/drawingml/2006/main" sz="76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f</m:t>
                  </m:r>
                  <m:f>
                    <m:fPr>
                      <m:ctrlPr>
                        <a:rPr xmlns:a="http://schemas.openxmlformats.org/drawingml/2006/main" sz="7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type m:val="bar"/>
                    </m:fPr>
                    <m:num>
                      <m:r>
                        <a:rPr xmlns:a="http://schemas.openxmlformats.org/drawingml/2006/main" sz="7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Y</m:t>
                      </m:r>
                    </m:num>
                    <m:den>
                      <m:r>
                        <a:rPr xmlns:a="http://schemas.openxmlformats.org/drawingml/2006/main" sz="7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Z</m:t>
                      </m:r>
                    </m:den>
                  </m:f>
                </m:oMath>
              </m:oMathPara>
            </a14:m>
            <a:endParaRPr sz="7600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" name="Line"/>
          <p:cNvSpPr/>
          <p:nvPr/>
        </p:nvSpPr>
        <p:spPr>
          <a:xfrm flipV="1">
            <a:off x="19698113" y="5867795"/>
            <a:ext cx="1" cy="4149608"/>
          </a:xfrm>
          <a:prstGeom prst="line">
            <a:avLst/>
          </a:prstGeom>
          <a:ln w="381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694" name="Rectangle 2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8000"/>
            </a:lvl1pPr>
          </a:lstStyle>
          <a:p>
            <a:pPr/>
            <a:r>
              <a:t>Depth vs. Ray Length</a:t>
            </a:r>
          </a:p>
        </p:txBody>
      </p:sp>
      <p:sp>
        <p:nvSpPr>
          <p:cNvPr id="695" name="Slide Number Placeholder 60"/>
          <p:cNvSpPr txBox="1"/>
          <p:nvPr>
            <p:ph type="sldNum" sz="quarter" idx="4294967295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696" name="Line"/>
          <p:cNvSpPr/>
          <p:nvPr/>
        </p:nvSpPr>
        <p:spPr>
          <a:xfrm flipV="1">
            <a:off x="5041559" y="2288996"/>
            <a:ext cx="1" cy="7728407"/>
          </a:xfrm>
          <a:prstGeom prst="line">
            <a:avLst/>
          </a:prstGeom>
          <a:ln w="381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697" name="Circle"/>
          <p:cNvSpPr/>
          <p:nvPr/>
        </p:nvSpPr>
        <p:spPr>
          <a:xfrm>
            <a:off x="4934879" y="8010297"/>
            <a:ext cx="213361" cy="213361"/>
          </a:xfrm>
          <a:prstGeom prst="ellipse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698" name="Equation"/>
          <p:cNvSpPr txBox="1"/>
          <p:nvPr/>
        </p:nvSpPr>
        <p:spPr>
          <a:xfrm>
            <a:off x="4384228" y="2455684"/>
            <a:ext cx="310135" cy="364897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44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Y</m:t>
                  </m:r>
                </m:oMath>
              </m:oMathPara>
            </a14:m>
            <a:endParaRPr sz="4400"/>
          </a:p>
        </p:txBody>
      </p:sp>
      <p:sp>
        <p:nvSpPr>
          <p:cNvPr id="699" name="Line"/>
          <p:cNvSpPr/>
          <p:nvPr/>
        </p:nvSpPr>
        <p:spPr>
          <a:xfrm>
            <a:off x="5084733" y="8116978"/>
            <a:ext cx="15514269" cy="1"/>
          </a:xfrm>
          <a:prstGeom prst="line">
            <a:avLst/>
          </a:prstGeom>
          <a:ln w="381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700" name="Equation"/>
          <p:cNvSpPr txBox="1"/>
          <p:nvPr/>
        </p:nvSpPr>
        <p:spPr>
          <a:xfrm>
            <a:off x="10431588" y="9966203"/>
            <a:ext cx="341987" cy="364897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4400" i="1">
                      <a:solidFill>
                        <a:srgbClr val="ED220B"/>
                      </a:solidFill>
                      <a:latin typeface="Cambria Math" panose="02040503050406030204" pitchFamily="18" charset="0"/>
                    </a:rPr>
                    <m:t>Z</m:t>
                  </m:r>
                </m:oMath>
              </m:oMathPara>
            </a14:m>
            <a:endParaRPr sz="4400">
              <a:solidFill>
                <a:srgbClr val="EE220C"/>
              </a:solidFill>
            </a:endParaRPr>
          </a:p>
        </p:txBody>
      </p:sp>
      <p:sp>
        <p:nvSpPr>
          <p:cNvPr id="701" name="Equation"/>
          <p:cNvSpPr txBox="1"/>
          <p:nvPr/>
        </p:nvSpPr>
        <p:spPr>
          <a:xfrm>
            <a:off x="9873625" y="7418094"/>
            <a:ext cx="251461" cy="361545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44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y</m:t>
                  </m:r>
                </m:oMath>
              </m:oMathPara>
            </a14:m>
            <a:endParaRPr sz="4400"/>
          </a:p>
        </p:txBody>
      </p:sp>
      <p:pic>
        <p:nvPicPr>
          <p:cNvPr id="702" name="Straight Connector 17" descr="Straight Connector 17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rot="20866545">
            <a:off x="4824020" y="6500738"/>
            <a:ext cx="15081091" cy="76201"/>
          </a:xfrm>
          <a:prstGeom prst="rect">
            <a:avLst/>
          </a:prstGeom>
        </p:spPr>
      </p:pic>
      <p:sp>
        <p:nvSpPr>
          <p:cNvPr id="704" name="Equation"/>
          <p:cNvSpPr txBox="1"/>
          <p:nvPr/>
        </p:nvSpPr>
        <p:spPr>
          <a:xfrm>
            <a:off x="19928022" y="6356389"/>
            <a:ext cx="310135" cy="36489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44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Y</m:t>
                  </m:r>
                </m:oMath>
              </m:oMathPara>
            </a14:m>
            <a:endParaRPr sz="4400"/>
          </a:p>
        </p:txBody>
      </p:sp>
      <p:sp>
        <p:nvSpPr>
          <p:cNvPr id="705" name="Rectangle"/>
          <p:cNvSpPr/>
          <p:nvPr/>
        </p:nvSpPr>
        <p:spPr>
          <a:xfrm>
            <a:off x="9487384" y="5355535"/>
            <a:ext cx="159921" cy="5174129"/>
          </a:xfrm>
          <a:prstGeom prst="rect">
            <a:avLst/>
          </a:prstGeom>
          <a:solidFill>
            <a:srgbClr val="BCCCE2"/>
          </a:solidFill>
          <a:ln w="12700">
            <a:solidFill>
              <a:srgbClr val="000000"/>
            </a:solidFill>
            <a:miter lim="400000"/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706" name="Circle"/>
          <p:cNvSpPr/>
          <p:nvPr/>
        </p:nvSpPr>
        <p:spPr>
          <a:xfrm>
            <a:off x="9460665" y="6996446"/>
            <a:ext cx="213361" cy="213361"/>
          </a:xfrm>
          <a:prstGeom prst="ellipse">
            <a:avLst/>
          </a:prstGeom>
          <a:solidFill>
            <a:srgbClr val="75FA4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707" name="Equation"/>
          <p:cNvSpPr txBox="1"/>
          <p:nvPr/>
        </p:nvSpPr>
        <p:spPr>
          <a:xfrm>
            <a:off x="6967998" y="8346222"/>
            <a:ext cx="456858" cy="708089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6300" i="1">
                      <a:solidFill>
                        <a:srgbClr val="4064F6"/>
                      </a:solidFill>
                      <a:latin typeface="Cambria Math" panose="02040503050406030204" pitchFamily="18" charset="0"/>
                    </a:rPr>
                    <m:t>f</m:t>
                  </m:r>
                </m:oMath>
              </m:oMathPara>
            </a14:m>
            <a:endParaRPr sz="6300">
              <a:solidFill>
                <a:srgbClr val="4065F6"/>
              </a:solidFill>
            </a:endParaRPr>
          </a:p>
        </p:txBody>
      </p:sp>
      <p:sp>
        <p:nvSpPr>
          <p:cNvPr id="708" name="Straight Arrow Connector 42"/>
          <p:cNvSpPr/>
          <p:nvPr/>
        </p:nvSpPr>
        <p:spPr>
          <a:xfrm>
            <a:off x="4947515" y="8123580"/>
            <a:ext cx="4497825" cy="1"/>
          </a:xfrm>
          <a:prstGeom prst="line">
            <a:avLst/>
          </a:prstGeom>
          <a:ln w="50800">
            <a:solidFill>
              <a:srgbClr val="3366FF"/>
            </a:solidFill>
            <a:headEnd type="triangle"/>
            <a:tailEnd type="triangle"/>
          </a:ln>
        </p:spPr>
        <p:txBody>
          <a:bodyPr lIns="68579" tIns="68579" rIns="68579" bIns="68579"/>
          <a:lstStyle/>
          <a:p>
            <a: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709" name="Line"/>
          <p:cNvSpPr/>
          <p:nvPr/>
        </p:nvSpPr>
        <p:spPr>
          <a:xfrm flipV="1">
            <a:off x="19698113" y="4978400"/>
            <a:ext cx="1" cy="3120877"/>
          </a:xfrm>
          <a:prstGeom prst="line">
            <a:avLst/>
          </a:prstGeom>
          <a:ln w="63500">
            <a:solidFill>
              <a:srgbClr val="000000"/>
            </a:solidFill>
            <a:miter lim="400000"/>
            <a:headEnd type="triangle"/>
            <a:tailEnd type="triangle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710" name="Circle"/>
          <p:cNvSpPr/>
          <p:nvPr/>
        </p:nvSpPr>
        <p:spPr>
          <a:xfrm>
            <a:off x="19515666" y="4766457"/>
            <a:ext cx="364897" cy="364898"/>
          </a:xfrm>
          <a:prstGeom prst="ellipse">
            <a:avLst/>
          </a:prstGeom>
          <a:solidFill>
            <a:srgbClr val="75FA4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711" name="Straight Arrow Connector 42" descr="Straight Arrow Connector 42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011049" y="9355983"/>
            <a:ext cx="14707033" cy="76201"/>
          </a:xfrm>
          <a:prstGeom prst="rect">
            <a:avLst/>
          </a:prstGeom>
        </p:spPr>
      </p:pic>
      <p:sp>
        <p:nvSpPr>
          <p:cNvPr id="713" name="= Depth of pixel   / 3D point"/>
          <p:cNvSpPr txBox="1"/>
          <p:nvPr/>
        </p:nvSpPr>
        <p:spPr>
          <a:xfrm>
            <a:off x="10912260" y="9759257"/>
            <a:ext cx="5622016" cy="6518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>
              <a:spcBef>
                <a:spcPts val="0"/>
              </a:spcBef>
              <a:defRPr b="1" sz="3000"/>
            </a:pPr>
            <a:r>
              <a:t>=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Depth </a:t>
            </a:r>
            <a:r>
              <a:t>of pixel </a:t>
            </a:r>
            <a14:m>
              <m:oMath>
                <m:r>
                  <a:rPr xmlns:a="http://schemas.openxmlformats.org/drawingml/2006/main" sz="3600" i="1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m:t>y</m:t>
                </m:r>
              </m:oMath>
            </a14:m>
            <a:r>
              <a:t> / 3D point </a:t>
            </a:r>
            <a14:m>
              <m:oMath>
                <m:r>
                  <a:rPr xmlns:a="http://schemas.openxmlformats.org/drawingml/2006/main" sz="3600" i="1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m:t>Y</m:t>
                </m:r>
              </m:oMath>
            </a14:m>
            <a:r>
              <a:t> </a:t>
            </a:r>
          </a:p>
        </p:txBody>
      </p:sp>
      <p:sp>
        <p:nvSpPr>
          <p:cNvPr id="714" name="Equation"/>
          <p:cNvSpPr txBox="1"/>
          <p:nvPr/>
        </p:nvSpPr>
        <p:spPr>
          <a:xfrm>
            <a:off x="11837984" y="10791676"/>
            <a:ext cx="2909955" cy="2034642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76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y</m:t>
                  </m:r>
                  <m:r>
                    <a:rPr xmlns:a="http://schemas.openxmlformats.org/drawingml/2006/main" sz="76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=</m:t>
                  </m:r>
                  <m:r>
                    <a:rPr xmlns:a="http://schemas.openxmlformats.org/drawingml/2006/main" sz="76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f</m:t>
                  </m:r>
                  <m:f>
                    <m:fPr>
                      <m:ctrlPr>
                        <a:rPr xmlns:a="http://schemas.openxmlformats.org/drawingml/2006/main" sz="7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type m:val="bar"/>
                    </m:fPr>
                    <m:num>
                      <m:r>
                        <a:rPr xmlns:a="http://schemas.openxmlformats.org/drawingml/2006/main" sz="7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Y</m:t>
                      </m:r>
                    </m:num>
                    <m:den>
                      <m:r>
                        <a:rPr xmlns:a="http://schemas.openxmlformats.org/drawingml/2006/main" sz="7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Z</m:t>
                      </m:r>
                    </m:den>
                  </m:f>
                </m:oMath>
              </m:oMathPara>
            </a14:m>
            <a:endParaRPr sz="7600"/>
          </a:p>
        </p:txBody>
      </p:sp>
      <p:sp>
        <p:nvSpPr>
          <p:cNvPr id="715" name="This is *not* the depth, but the “ray length”"/>
          <p:cNvSpPr txBox="1"/>
          <p:nvPr/>
        </p:nvSpPr>
        <p:spPr>
          <a:xfrm rot="20860316">
            <a:off x="10304888" y="6136723"/>
            <a:ext cx="7882891" cy="5604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spcBef>
                <a:spcPts val="0"/>
              </a:spcBef>
              <a:defRPr b="1" sz="3000">
                <a:solidFill>
                  <a:schemeClr val="accent4">
                    <a:hueOff val="-1081314"/>
                    <a:satOff val="4338"/>
                    <a:lumOff val="-8931"/>
                  </a:schemeClr>
                </a:solidFill>
              </a:defRPr>
            </a:lvl1pPr>
          </a:lstStyle>
          <a:p>
            <a:pPr/>
            <a:r>
              <a:t>This is *not* the depth, but the “ray length”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" name="RealSense DirectShow stream example.mp4" descr="RealSense DirectShow stream example.mp4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2340845" y="-2732078"/>
            <a:ext cx="11848739" cy="13413668"/>
          </a:xfrm>
          <a:prstGeom prst="rect">
            <a:avLst/>
          </a:prstGeom>
          <a:ln w="12700">
            <a:miter lim="400000"/>
          </a:ln>
        </p:spPr>
      </p:pic>
      <p:sp>
        <p:nvSpPr>
          <p:cNvPr id="718" name="Rectangle"/>
          <p:cNvSpPr/>
          <p:nvPr/>
        </p:nvSpPr>
        <p:spPr>
          <a:xfrm>
            <a:off x="12192000" y="-2889945"/>
            <a:ext cx="12331304" cy="689044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719" name="RealSense DirectShow stream example.mp4" descr="RealSense DirectShow stream example.mp4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226861" y="4037022"/>
            <a:ext cx="11803867" cy="13362868"/>
          </a:xfrm>
          <a:prstGeom prst="rect">
            <a:avLst/>
          </a:prstGeom>
          <a:ln w="12700">
            <a:miter lim="400000"/>
          </a:ln>
        </p:spPr>
      </p:pic>
      <p:sp>
        <p:nvSpPr>
          <p:cNvPr id="720" name="Rectangle"/>
          <p:cNvSpPr/>
          <p:nvPr/>
        </p:nvSpPr>
        <p:spPr>
          <a:xfrm>
            <a:off x="-36857" y="10711755"/>
            <a:ext cx="12331304" cy="689044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721" name="Side note : there exists Depth Sensor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701675">
              <a:defRPr sz="9520"/>
            </a:lvl1pPr>
          </a:lstStyle>
          <a:p>
            <a:pPr/>
            <a:r>
              <a:t>Side note : there exists Depth Sensors</a:t>
            </a:r>
          </a:p>
        </p:txBody>
      </p:sp>
      <p:sp>
        <p:nvSpPr>
          <p:cNvPr id="722" name="Output of Intel RealSense Camera"/>
          <p:cNvSpPr txBox="1"/>
          <p:nvPr/>
        </p:nvSpPr>
        <p:spPr>
          <a:xfrm>
            <a:off x="7294880" y="11098150"/>
            <a:ext cx="9794241" cy="8458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spcBef>
                <a:spcPts val="0"/>
              </a:spcBef>
              <a:defRPr sz="5000"/>
            </a:lvl1pPr>
          </a:lstStyle>
          <a:p>
            <a:pPr/>
            <a:r>
              <a:t>Output of Intel RealSense Camera</a:t>
            </a:r>
          </a:p>
        </p:txBody>
      </p:sp>
      <p:sp>
        <p:nvSpPr>
          <p:cNvPr id="723" name="https://www.youtube.com/watch?v=t-X7tnT8CVY"/>
          <p:cNvSpPr txBox="1"/>
          <p:nvPr/>
        </p:nvSpPr>
        <p:spPr>
          <a:xfrm>
            <a:off x="176009" y="13063241"/>
            <a:ext cx="9044179" cy="560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spcBef>
                <a:spcPts val="0"/>
              </a:spcBef>
              <a:defRPr b="1" sz="3000"/>
            </a:lvl1pPr>
          </a:lstStyle>
          <a:p>
            <a:pPr/>
            <a:r>
              <a:t>https://www.youtube.com/watch?v=t-X7tnT8CVY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after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045" fill="hold"/>
                                        <p:tgtEl>
                                          <p:spTgt spid="7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6045"/>
                            </p:stCondLst>
                            <p:childTnLst>
                              <p:par>
                                <p:cTn id="8" presetClass="mediacall" nodeType="after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46045" fill="hold"/>
                                        <p:tgtEl>
                                          <p:spTgt spid="7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10" fill="hold" display="0">
                  <p:stCondLst>
                    <p:cond delay="indefinite"/>
                  </p:stCondLst>
                </p:cTn>
                <p:tgtEl>
                  <p:spTgt spid="717"/>
                </p:tgtEl>
              </p:cMediaNode>
            </p:video>
            <p:seq concurrent="1" prevAc="none" nextAc="seek">
              <p:cTn id="11" evtFilter="cancelBubble" nodeType="interactiveSeq" restart="whenNotActive" fill="hold">
                <p:stCondLst>
                  <p:cond delay="0" evt="onClick">
                    <p:tgtEl>
                      <p:spTgt spid="717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7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717"/>
                  </p:tgtEl>
                </p:cond>
              </p:nextCondLst>
            </p:seq>
            <p:video fullScrn="0">
              <p:cMediaNode mute="0" showWhenStopped="1" numSld="1" vol="100000">
                <p:cTn id="16" fill="hold" display="0">
                  <p:stCondLst>
                    <p:cond delay="indefinite"/>
                  </p:stCondLst>
                </p:cTn>
                <p:tgtEl>
                  <p:spTgt spid="719"/>
                </p:tgtEl>
              </p:cMediaNode>
            </p:video>
            <p:seq concurrent="1" prevAc="none" nextAc="seek">
              <p:cTn id="17" evtFilter="cancelBubble" nodeType="interactiveSeq" restart="whenNotActive" fill="hold">
                <p:stCondLst>
                  <p:cond delay="0" evt="onClick">
                    <p:tgtEl>
                      <p:spTgt spid="719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7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719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" name="Straight Connector 47"/>
          <p:cNvSpPr/>
          <p:nvPr/>
        </p:nvSpPr>
        <p:spPr>
          <a:xfrm>
            <a:off x="19734631" y="4893336"/>
            <a:ext cx="1" cy="2557746"/>
          </a:xfrm>
          <a:prstGeom prst="line">
            <a:avLst/>
          </a:prstGeom>
          <a:ln w="50800">
            <a:solidFill>
              <a:srgbClr val="4F81BD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726" name="Line"/>
          <p:cNvSpPr/>
          <p:nvPr/>
        </p:nvSpPr>
        <p:spPr>
          <a:xfrm>
            <a:off x="5024787" y="8116978"/>
            <a:ext cx="4580438" cy="1"/>
          </a:xfrm>
          <a:prstGeom prst="line">
            <a:avLst/>
          </a:prstGeom>
          <a:ln w="381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727" name="Straight Connector 17"/>
          <p:cNvSpPr/>
          <p:nvPr/>
        </p:nvSpPr>
        <p:spPr>
          <a:xfrm flipV="1">
            <a:off x="4980650" y="7082428"/>
            <a:ext cx="4668712" cy="1041662"/>
          </a:xfrm>
          <a:prstGeom prst="line">
            <a:avLst/>
          </a:prstGeom>
          <a:solidFill>
            <a:srgbClr val="4F81BD"/>
          </a:solidFill>
          <a:ln w="25400">
            <a:solidFill>
              <a:srgbClr val="000000"/>
            </a:solidFill>
            <a:prstDash val="sysDot"/>
          </a:ln>
        </p:spPr>
        <p:txBody>
          <a:bodyPr tIns="91439" bIns="91439"/>
          <a:lstStyle/>
          <a:p>
            <a: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728" name="Rectangle 2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8000"/>
            </a:lvl1pPr>
          </a:lstStyle>
          <a:p>
            <a:pPr/>
            <a:r>
              <a:t>Perspective projection</a:t>
            </a:r>
          </a:p>
        </p:txBody>
      </p:sp>
      <p:sp>
        <p:nvSpPr>
          <p:cNvPr id="729" name="Freeform 20"/>
          <p:cNvSpPr/>
          <p:nvPr/>
        </p:nvSpPr>
        <p:spPr>
          <a:xfrm>
            <a:off x="8143837" y="5206126"/>
            <a:ext cx="2712543" cy="58767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0"/>
                </a:moveTo>
                <a:lnTo>
                  <a:pt x="21600" y="12537"/>
                </a:lnTo>
                <a:lnTo>
                  <a:pt x="180" y="21600"/>
                </a:lnTo>
                <a:lnTo>
                  <a:pt x="0" y="9138"/>
                </a:lnTo>
                <a:lnTo>
                  <a:pt x="21600" y="0"/>
                </a:lnTo>
                <a:close/>
              </a:path>
            </a:pathLst>
          </a:custGeom>
          <a:solidFill>
            <a:srgbClr val="B9CDE5"/>
          </a:solidFill>
          <a:ln w="12700">
            <a:solidFill>
              <a:srgbClr val="000000"/>
            </a:solidFill>
          </a:ln>
        </p:spPr>
        <p:txBody>
          <a:bodyPr tIns="91439" bIns="91439"/>
          <a:lstStyle/>
          <a:p>
            <a:pPr defTabSz="1828800">
              <a:spcBef>
                <a:spcPts val="0"/>
              </a:spcBef>
              <a:defRPr b="1"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730" name="Straight Arrow Connector 13"/>
          <p:cNvSpPr/>
          <p:nvPr/>
        </p:nvSpPr>
        <p:spPr>
          <a:xfrm flipV="1">
            <a:off x="9619787" y="6259552"/>
            <a:ext cx="2036955" cy="1843669"/>
          </a:xfrm>
          <a:prstGeom prst="line">
            <a:avLst/>
          </a:prstGeom>
          <a:ln w="50800">
            <a:solidFill>
              <a:srgbClr val="FF0000"/>
            </a:solidFill>
            <a:tailEnd type="triangle"/>
          </a:ln>
        </p:spPr>
        <p:txBody>
          <a:bodyPr tIns="91439" bIns="91439"/>
          <a:lstStyle/>
          <a:p>
            <a: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731" name="Straight Arrow Connector 14"/>
          <p:cNvSpPr/>
          <p:nvPr/>
        </p:nvSpPr>
        <p:spPr>
          <a:xfrm flipH="1" flipV="1">
            <a:off x="9521265" y="5653325"/>
            <a:ext cx="43127" cy="2408895"/>
          </a:xfrm>
          <a:prstGeom prst="line">
            <a:avLst/>
          </a:prstGeom>
          <a:ln w="50800">
            <a:solidFill>
              <a:srgbClr val="FF0000"/>
            </a:solidFill>
            <a:tailEnd type="triangle"/>
          </a:ln>
        </p:spPr>
        <p:txBody>
          <a:bodyPr tIns="91439" bIns="91439"/>
          <a:lstStyle/>
          <a:p>
            <a: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732" name="Slide Number Placeholder 60"/>
          <p:cNvSpPr txBox="1"/>
          <p:nvPr>
            <p:ph type="sldNum" sz="quarter" idx="4294967295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733" name="Line"/>
          <p:cNvSpPr/>
          <p:nvPr/>
        </p:nvSpPr>
        <p:spPr>
          <a:xfrm flipV="1">
            <a:off x="5016159" y="4506628"/>
            <a:ext cx="4608977" cy="3601722"/>
          </a:xfrm>
          <a:prstGeom prst="line">
            <a:avLst/>
          </a:prstGeom>
          <a:ln w="381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734" name="Line"/>
          <p:cNvSpPr/>
          <p:nvPr/>
        </p:nvSpPr>
        <p:spPr>
          <a:xfrm flipV="1">
            <a:off x="5041559" y="2288996"/>
            <a:ext cx="1" cy="5793954"/>
          </a:xfrm>
          <a:prstGeom prst="line">
            <a:avLst/>
          </a:prstGeom>
          <a:ln w="381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735" name="Circle"/>
          <p:cNvSpPr/>
          <p:nvPr/>
        </p:nvSpPr>
        <p:spPr>
          <a:xfrm>
            <a:off x="4934879" y="8010297"/>
            <a:ext cx="213361" cy="213361"/>
          </a:xfrm>
          <a:prstGeom prst="ellipse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736" name="Equation"/>
          <p:cNvSpPr txBox="1"/>
          <p:nvPr/>
        </p:nvSpPr>
        <p:spPr>
          <a:xfrm>
            <a:off x="8846162" y="4326817"/>
            <a:ext cx="382220" cy="36489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44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X</m:t>
                  </m:r>
                </m:oMath>
              </m:oMathPara>
            </a14:m>
            <a:endParaRPr sz="4400"/>
          </a:p>
        </p:txBody>
      </p:sp>
      <p:sp>
        <p:nvSpPr>
          <p:cNvPr id="737" name="Equation"/>
          <p:cNvSpPr txBox="1"/>
          <p:nvPr/>
        </p:nvSpPr>
        <p:spPr>
          <a:xfrm>
            <a:off x="4384228" y="2455684"/>
            <a:ext cx="310135" cy="364897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44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Y</m:t>
                  </m:r>
                </m:oMath>
              </m:oMathPara>
            </a14:m>
            <a:endParaRPr sz="4400"/>
          </a:p>
        </p:txBody>
      </p:sp>
      <p:sp>
        <p:nvSpPr>
          <p:cNvPr id="738" name="Line"/>
          <p:cNvSpPr/>
          <p:nvPr/>
        </p:nvSpPr>
        <p:spPr>
          <a:xfrm>
            <a:off x="9518928" y="8116978"/>
            <a:ext cx="11080072" cy="1"/>
          </a:xfrm>
          <a:prstGeom prst="line">
            <a:avLst/>
          </a:prstGeom>
          <a:ln w="381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739" name="Circle"/>
          <p:cNvSpPr/>
          <p:nvPr/>
        </p:nvSpPr>
        <p:spPr>
          <a:xfrm>
            <a:off x="9455157" y="8004791"/>
            <a:ext cx="224376" cy="224375"/>
          </a:xfrm>
          <a:prstGeom prst="ellipse">
            <a:avLst/>
          </a:prstGeom>
          <a:solidFill>
            <a:schemeClr val="accent5">
              <a:hueOff val="-82419"/>
              <a:satOff val="-9513"/>
              <a:lumOff val="-16343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740" name="Equation"/>
          <p:cNvSpPr txBox="1"/>
          <p:nvPr/>
        </p:nvSpPr>
        <p:spPr>
          <a:xfrm>
            <a:off x="19912096" y="8517818"/>
            <a:ext cx="341986" cy="364897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44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Z</m:t>
                  </m:r>
                </m:oMath>
              </m:oMathPara>
            </a14:m>
            <a:endParaRPr sz="4400"/>
          </a:p>
        </p:txBody>
      </p:sp>
      <p:sp>
        <p:nvSpPr>
          <p:cNvPr id="741" name="Equation"/>
          <p:cNvSpPr txBox="1"/>
          <p:nvPr/>
        </p:nvSpPr>
        <p:spPr>
          <a:xfrm>
            <a:off x="11124769" y="6841209"/>
            <a:ext cx="264872" cy="252579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44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x</m:t>
                  </m:r>
                </m:oMath>
              </m:oMathPara>
            </a14:m>
            <a:endParaRPr sz="4400"/>
          </a:p>
        </p:txBody>
      </p:sp>
      <p:sp>
        <p:nvSpPr>
          <p:cNvPr id="742" name="Equation"/>
          <p:cNvSpPr txBox="1"/>
          <p:nvPr/>
        </p:nvSpPr>
        <p:spPr>
          <a:xfrm>
            <a:off x="9060825" y="6134391"/>
            <a:ext cx="251461" cy="361545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44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y</m:t>
                  </m:r>
                </m:oMath>
              </m:oMathPara>
            </a14:m>
            <a:endParaRPr sz="4400"/>
          </a:p>
        </p:txBody>
      </p:sp>
      <p:sp>
        <p:nvSpPr>
          <p:cNvPr id="743" name="Straight Connector 17"/>
          <p:cNvSpPr/>
          <p:nvPr/>
        </p:nvSpPr>
        <p:spPr>
          <a:xfrm flipV="1">
            <a:off x="10029989" y="4950284"/>
            <a:ext cx="9666915" cy="2029112"/>
          </a:xfrm>
          <a:prstGeom prst="line">
            <a:avLst/>
          </a:prstGeom>
          <a:solidFill>
            <a:srgbClr val="4F81BD"/>
          </a:solidFill>
          <a:ln w="25400">
            <a:solidFill>
              <a:srgbClr val="000000"/>
            </a:solidFill>
            <a:prstDash val="sysDot"/>
          </a:ln>
        </p:spPr>
        <p:txBody>
          <a:bodyPr tIns="91439" bIns="91439"/>
          <a:lstStyle/>
          <a:p>
            <a: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744" name="Circle"/>
          <p:cNvSpPr/>
          <p:nvPr/>
        </p:nvSpPr>
        <p:spPr>
          <a:xfrm>
            <a:off x="19515666" y="4766457"/>
            <a:ext cx="364897" cy="364898"/>
          </a:xfrm>
          <a:prstGeom prst="ellipse">
            <a:avLst/>
          </a:prstGeom>
          <a:solidFill>
            <a:srgbClr val="75FA4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745" name="Circle"/>
          <p:cNvSpPr/>
          <p:nvPr/>
        </p:nvSpPr>
        <p:spPr>
          <a:xfrm>
            <a:off x="9934700" y="6860818"/>
            <a:ext cx="213361" cy="213361"/>
          </a:xfrm>
          <a:prstGeom prst="ellipse">
            <a:avLst/>
          </a:prstGeom>
          <a:solidFill>
            <a:srgbClr val="75FA4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746" name="Straight Connector 55"/>
          <p:cNvSpPr/>
          <p:nvPr/>
        </p:nvSpPr>
        <p:spPr>
          <a:xfrm flipH="1">
            <a:off x="19044847" y="7406475"/>
            <a:ext cx="698807" cy="698809"/>
          </a:xfrm>
          <a:prstGeom prst="line">
            <a:avLst/>
          </a:prstGeom>
          <a:ln w="50800">
            <a:solidFill>
              <a:srgbClr val="4F81BD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747" name="Equation"/>
          <p:cNvSpPr txBox="1"/>
          <p:nvPr/>
        </p:nvSpPr>
        <p:spPr>
          <a:xfrm>
            <a:off x="11119310" y="9803499"/>
            <a:ext cx="8481258" cy="2058772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m:rPr>
                      <m:sty m:val="b"/>
                    </m:rPr>
                    <a:rPr xmlns:a="http://schemas.openxmlformats.org/drawingml/2006/main" sz="76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x</m:t>
                  </m:r>
                  <m:r>
                    <a:rPr xmlns:a="http://schemas.openxmlformats.org/drawingml/2006/main" sz="76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=</m:t>
                  </m:r>
                  <m:d>
                    <m:dPr>
                      <m:ctrlPr>
                        <a:rPr xmlns:a="http://schemas.openxmlformats.org/drawingml/2006/main" sz="7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</m:dPr>
                    <m:e>
                      <m:eqArr>
                        <m:eqArrPr>
                          <m:ctrlPr>
                            <a:rPr xmlns:a="http://schemas.openxmlformats.org/drawingml/2006/main" sz="7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eqArrPr>
                        <m:e>
                          <m:r>
                            <a:rPr xmlns:a="http://schemas.openxmlformats.org/drawingml/2006/main" sz="7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x</m:t>
                          </m:r>
                          <m:r>
                            <a:rPr xmlns:a="http://schemas.openxmlformats.org/drawingml/2006/main" sz="7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xmlns:a="http://schemas.openxmlformats.org/drawingml/2006/main" sz="7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y</m:t>
                          </m:r>
                        </m:e>
                      </m:eqArr>
                    </m:e>
                  </m:d>
                  <m:r>
                    <a:rPr xmlns:a="http://schemas.openxmlformats.org/drawingml/2006/main" sz="76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=</m:t>
                  </m:r>
                  <m:d>
                    <m:dPr>
                      <m:ctrlPr>
                        <a:rPr xmlns:a="http://schemas.openxmlformats.org/drawingml/2006/main" sz="7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</m:dPr>
                    <m:e>
                      <m:eqArr>
                        <m:eqArrPr>
                          <m:ctrlPr>
                            <a:rPr xmlns:a="http://schemas.openxmlformats.org/drawingml/2006/main" sz="7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eqArrPr>
                        <m:e>
                          <m:r>
                            <a:rPr xmlns:a="http://schemas.openxmlformats.org/drawingml/2006/main" sz="7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X</m:t>
                          </m:r>
                          <m:r>
                            <a:rPr xmlns:a="http://schemas.openxmlformats.org/drawingml/2006/main" sz="7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xmlns:a="http://schemas.openxmlformats.org/drawingml/2006/main" sz="7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Y</m:t>
                          </m:r>
                        </m:e>
                      </m:eqArr>
                    </m:e>
                  </m:d>
                  <m:r>
                    <a:rPr xmlns:a="http://schemas.openxmlformats.org/drawingml/2006/main" sz="76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⋅</m:t>
                  </m:r>
                  <m:f>
                    <m:fPr>
                      <m:ctrlPr>
                        <a:rPr xmlns:a="http://schemas.openxmlformats.org/drawingml/2006/main" sz="7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type m:val="bar"/>
                    </m:fPr>
                    <m:num>
                      <m:r>
                        <a:rPr xmlns:a="http://schemas.openxmlformats.org/drawingml/2006/main" sz="7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f</m:t>
                      </m:r>
                    </m:num>
                    <m:den>
                      <m:r>
                        <a:rPr xmlns:a="http://schemas.openxmlformats.org/drawingml/2006/main" sz="7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Z</m:t>
                      </m:r>
                    </m:den>
                  </m:f>
                </m:oMath>
              </m:oMathPara>
            </a14:m>
            <a:endParaRPr sz="7600"/>
          </a:p>
        </p:txBody>
      </p:sp>
      <p:sp>
        <p:nvSpPr>
          <p:cNvPr id="748" name="Image / Pixel Coordinates"/>
          <p:cNvSpPr txBox="1"/>
          <p:nvPr/>
        </p:nvSpPr>
        <p:spPr>
          <a:xfrm>
            <a:off x="11584892" y="11706267"/>
            <a:ext cx="2322577" cy="1005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>
              <a:spcBef>
                <a:spcPts val="0"/>
              </a:spcBef>
              <a:defRPr sz="3000"/>
            </a:pPr>
            <a:r>
              <a:t>Image / Pixel</a:t>
            </a:r>
            <a:br/>
            <a:r>
              <a:t>Coordinates</a:t>
            </a:r>
          </a:p>
        </p:txBody>
      </p:sp>
      <p:sp>
        <p:nvSpPr>
          <p:cNvPr id="749" name="World Coordinates"/>
          <p:cNvSpPr txBox="1"/>
          <p:nvPr/>
        </p:nvSpPr>
        <p:spPr>
          <a:xfrm>
            <a:off x="16088972" y="12070495"/>
            <a:ext cx="3281935" cy="5481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spcBef>
                <a:spcPts val="0"/>
              </a:spcBef>
              <a:defRPr sz="3000"/>
            </a:lvl1pPr>
          </a:lstStyle>
          <a:p>
            <a:pPr/>
            <a:r>
              <a:t>World Coordinates</a:t>
            </a:r>
          </a:p>
        </p:txBody>
      </p:sp>
      <p:sp>
        <p:nvSpPr>
          <p:cNvPr id="750" name="Equation"/>
          <p:cNvSpPr txBox="1"/>
          <p:nvPr/>
        </p:nvSpPr>
        <p:spPr>
          <a:xfrm>
            <a:off x="20065449" y="4320391"/>
            <a:ext cx="381662" cy="377750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m:rPr>
                      <m:sty m:val="b"/>
                    </m:rPr>
                    <a:rPr xmlns:a="http://schemas.openxmlformats.org/drawingml/2006/main" sz="44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X</m:t>
                  </m:r>
                </m:oMath>
              </m:oMathPara>
            </a14:m>
            <a:endParaRPr sz="4400"/>
          </a:p>
        </p:txBody>
      </p:sp>
      <p:sp>
        <p:nvSpPr>
          <p:cNvPr id="751" name="Equation"/>
          <p:cNvSpPr txBox="1"/>
          <p:nvPr/>
        </p:nvSpPr>
        <p:spPr>
          <a:xfrm>
            <a:off x="10083920" y="6349940"/>
            <a:ext cx="263755" cy="25760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m:rPr>
                      <m:sty m:val="b"/>
                    </m:rPr>
                    <a:rPr xmlns:a="http://schemas.openxmlformats.org/drawingml/2006/main" sz="44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x</m:t>
                  </m:r>
                </m:oMath>
              </m:oMathPara>
            </a14:m>
            <a:endParaRPr sz="4400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" name="Title 1"/>
          <p:cNvSpPr txBox="1"/>
          <p:nvPr>
            <p:ph type="title"/>
          </p:nvPr>
        </p:nvSpPr>
        <p:spPr>
          <a:xfrm>
            <a:off x="1206500" y="825500"/>
            <a:ext cx="21971000" cy="1433163"/>
          </a:xfrm>
          <a:prstGeom prst="rect">
            <a:avLst/>
          </a:prstGeom>
        </p:spPr>
        <p:txBody>
          <a:bodyPr lIns="50800" tIns="50800" rIns="50800" bIns="50800" anchor="t"/>
          <a:lstStyle>
            <a:lvl1pPr>
              <a:defRPr sz="85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Perspective Projection</a:t>
            </a:r>
          </a:p>
        </p:txBody>
      </p:sp>
      <p:pic>
        <p:nvPicPr>
          <p:cNvPr id="754" name="Picture 12" descr="Picture 1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726490" y="3699739"/>
            <a:ext cx="6119221" cy="4050435"/>
          </a:xfrm>
          <a:prstGeom prst="rect">
            <a:avLst/>
          </a:prstGeom>
          <a:ln w="12700">
            <a:miter lim="400000"/>
          </a:ln>
        </p:spPr>
      </p:pic>
      <p:pic>
        <p:nvPicPr>
          <p:cNvPr id="755" name="Picture 13" descr="Picture 13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452688" y="3140506"/>
            <a:ext cx="5943601" cy="4946651"/>
          </a:xfrm>
          <a:prstGeom prst="rect">
            <a:avLst/>
          </a:prstGeom>
          <a:ln w="12700">
            <a:miter lim="400000"/>
          </a:ln>
        </p:spPr>
      </p:pic>
      <p:sp>
        <p:nvSpPr>
          <p:cNvPr id="756" name="Rectangle 15"/>
          <p:cNvSpPr txBox="1"/>
          <p:nvPr/>
        </p:nvSpPr>
        <p:spPr>
          <a:xfrm>
            <a:off x="17071339" y="13227050"/>
            <a:ext cx="4195089" cy="4876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defTabSz="1828800">
              <a:spcBef>
                <a:spcPts val="0"/>
              </a:spcBef>
              <a:defRPr sz="2000">
                <a:latin typeface="EngraversGothic BT Regular"/>
                <a:ea typeface="EngraversGothic BT Regular"/>
                <a:cs typeface="EngraversGothic BT Regular"/>
                <a:sym typeface="EngraversGothic BT Regular"/>
              </a:defRPr>
            </a:lvl1pPr>
          </a:lstStyle>
          <a:p>
            <a:pPr/>
            <a:r>
              <a:t>Figures © Stephen E. Palmer, 2002</a:t>
            </a:r>
          </a:p>
        </p:txBody>
      </p:sp>
      <p:sp>
        <p:nvSpPr>
          <p:cNvPr id="757" name="Text Box 18"/>
          <p:cNvSpPr txBox="1"/>
          <p:nvPr/>
        </p:nvSpPr>
        <p:spPr>
          <a:xfrm>
            <a:off x="5179128" y="2794000"/>
            <a:ext cx="3001835" cy="9851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defTabSz="1828800">
              <a:spcBef>
                <a:spcPts val="0"/>
              </a:spcBef>
              <a:defRPr i="1" sz="56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3D world</a:t>
            </a:r>
          </a:p>
        </p:txBody>
      </p:sp>
      <p:sp>
        <p:nvSpPr>
          <p:cNvPr id="758" name="Text Box 19"/>
          <p:cNvSpPr txBox="1"/>
          <p:nvPr/>
        </p:nvSpPr>
        <p:spPr>
          <a:xfrm>
            <a:off x="16355128" y="2626344"/>
            <a:ext cx="3239365" cy="9851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defTabSz="1828800">
              <a:spcBef>
                <a:spcPts val="0"/>
              </a:spcBef>
              <a:defRPr i="1" sz="56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2D image</a:t>
            </a:r>
          </a:p>
        </p:txBody>
      </p:sp>
      <p:sp>
        <p:nvSpPr>
          <p:cNvPr id="759" name="Rectangle 23"/>
          <p:cNvSpPr txBox="1"/>
          <p:nvPr/>
        </p:nvSpPr>
        <p:spPr>
          <a:xfrm>
            <a:off x="17071339" y="12801600"/>
            <a:ext cx="2059281" cy="4876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defTabSz="1828800">
              <a:spcBef>
                <a:spcPts val="0"/>
              </a:spcBef>
              <a:defRPr sz="2000">
                <a:latin typeface="EngraversGothic BT Regular"/>
                <a:ea typeface="EngraversGothic BT Regular"/>
                <a:cs typeface="EngraversGothic BT Regular"/>
                <a:sym typeface="EngraversGothic BT Regular"/>
              </a:defRPr>
            </a:lvl1pPr>
          </a:lstStyle>
          <a:p>
            <a:pPr/>
            <a:r>
              <a:t>Slide by A. Efros</a:t>
            </a:r>
          </a:p>
        </p:txBody>
      </p:sp>
      <p:sp>
        <p:nvSpPr>
          <p:cNvPr id="760" name="Rectangle 22"/>
          <p:cNvSpPr txBox="1"/>
          <p:nvPr/>
        </p:nvSpPr>
        <p:spPr>
          <a:xfrm>
            <a:off x="4511040" y="8991600"/>
            <a:ext cx="16276320" cy="35184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marL="685800" indent="-685800" defTabSz="1828800">
              <a:spcBef>
                <a:spcPts val="1300"/>
              </a:spcBef>
              <a:defRPr sz="5600">
                <a:latin typeface="Helvetica"/>
                <a:ea typeface="Helvetica"/>
                <a:cs typeface="Helvetica"/>
                <a:sym typeface="Helvetica"/>
              </a:defRPr>
            </a:pPr>
            <a:r>
              <a:t>What properties of the world are preserved?</a:t>
            </a:r>
          </a:p>
          <a:p>
            <a:pPr lvl="1" marL="1028700" indent="-571500" defTabSz="1828800">
              <a:spcBef>
                <a:spcPts val="900"/>
              </a:spcBef>
              <a:buSzPct val="100000"/>
              <a:buChar char="•"/>
              <a:defRPr sz="4000">
                <a:latin typeface="Helvetica"/>
                <a:ea typeface="Helvetica"/>
                <a:cs typeface="Helvetica"/>
                <a:sym typeface="Helvetica"/>
              </a:defRPr>
            </a:pPr>
            <a:r>
              <a:t>Straight lines, incidence</a:t>
            </a:r>
            <a:endParaRPr sz="5600"/>
          </a:p>
          <a:p>
            <a:pPr marL="685800" indent="-685800" defTabSz="1828800">
              <a:spcBef>
                <a:spcPts val="1300"/>
              </a:spcBef>
              <a:defRPr sz="5600">
                <a:latin typeface="Helvetica"/>
                <a:ea typeface="Helvetica"/>
                <a:cs typeface="Helvetica"/>
                <a:sym typeface="Helvetica"/>
              </a:defRPr>
            </a:pPr>
            <a:r>
              <a:t>What properties are not preserved?</a:t>
            </a:r>
          </a:p>
          <a:p>
            <a:pPr lvl="1" marL="1028700" indent="-571500" defTabSz="1828800">
              <a:spcBef>
                <a:spcPts val="900"/>
              </a:spcBef>
              <a:buSzPct val="100000"/>
              <a:buChar char="•"/>
              <a:defRPr sz="4000">
                <a:latin typeface="Helvetica"/>
                <a:ea typeface="Helvetica"/>
                <a:cs typeface="Helvetica"/>
                <a:sym typeface="Helvetica"/>
              </a:defRPr>
            </a:pPr>
            <a:r>
              <a:t>Angles, lengths</a:t>
            </a:r>
          </a:p>
        </p:txBody>
      </p:sp>
      <p:sp>
        <p:nvSpPr>
          <p:cNvPr id="761" name="Slide Number"/>
          <p:cNvSpPr txBox="1"/>
          <p:nvPr>
            <p:ph type="sldNum" sz="quarter" idx="4294967295"/>
          </p:nvPr>
        </p:nvSpPr>
        <p:spPr>
          <a:xfrm>
            <a:off x="19574152" y="12835873"/>
            <a:ext cx="504548" cy="48391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9" tIns="91439" rIns="91439" bIns="91439" anchor="ctr"/>
          <a:lstStyle>
            <a:lvl1pPr algn="r" defTabSz="1828800"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76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Class="entr" nodeType="with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7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7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7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7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758" grpId="1"/>
      <p:bldP build="whole" bldLvl="1" animBg="1" rev="0" advAuto="0" spid="754" grpId="2"/>
      <p:bldP build="p" bldLvl="5" animBg="1" rev="0" advAuto="0" spid="760" grpId="3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" name="Vanishing point"/>
          <p:cNvSpPr txBox="1"/>
          <p:nvPr>
            <p:ph type="title"/>
          </p:nvPr>
        </p:nvSpPr>
        <p:spPr>
          <a:xfrm>
            <a:off x="3937000" y="0"/>
            <a:ext cx="18288000" cy="1828800"/>
          </a:xfrm>
          <a:prstGeom prst="rect">
            <a:avLst/>
          </a:prstGeom>
        </p:spPr>
        <p:txBody>
          <a:bodyPr/>
          <a:lstStyle>
            <a:lvl1pPr>
              <a:defRPr sz="7200"/>
            </a:lvl1pPr>
          </a:lstStyle>
          <a:p>
            <a:pPr/>
            <a:r>
              <a:t>Vanishing point</a:t>
            </a:r>
          </a:p>
        </p:txBody>
      </p:sp>
      <p:sp>
        <p:nvSpPr>
          <p:cNvPr id="764" name="Line"/>
          <p:cNvSpPr/>
          <p:nvPr/>
        </p:nvSpPr>
        <p:spPr>
          <a:xfrm flipV="1">
            <a:off x="8048625" y="5746749"/>
            <a:ext cx="3175" cy="2092326"/>
          </a:xfrm>
          <a:prstGeom prst="line">
            <a:avLst/>
          </a:prstGeom>
          <a:ln w="12700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 defTabSz="914400">
              <a:spcBef>
                <a:spcPts val="0"/>
              </a:spcBef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65" name="Line"/>
          <p:cNvSpPr/>
          <p:nvPr/>
        </p:nvSpPr>
        <p:spPr>
          <a:xfrm flipH="1">
            <a:off x="6448425" y="7835900"/>
            <a:ext cx="10852150" cy="1"/>
          </a:xfrm>
          <a:prstGeom prst="line">
            <a:avLst/>
          </a:prstGeom>
          <a:ln w="12700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 defTabSz="914400">
              <a:spcBef>
                <a:spcPts val="0"/>
              </a:spcBef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66" name="y"/>
          <p:cNvSpPr txBox="1"/>
          <p:nvPr/>
        </p:nvSpPr>
        <p:spPr>
          <a:xfrm>
            <a:off x="7388226" y="5429250"/>
            <a:ext cx="432074" cy="6708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6200" tIns="76200" rIns="76200" bIns="76200">
            <a:spAutoFit/>
          </a:bodyPr>
          <a:lstStyle>
            <a:lvl1pPr defTabSz="1828800">
              <a:spcBef>
                <a:spcPts val="0"/>
              </a:spcBef>
              <a:buClr>
                <a:srgbClr val="000000"/>
              </a:buClr>
              <a:defRPr b="1" sz="3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defRPr b="0"/>
            </a:pPr>
            <a:r>
              <a:rPr b="1"/>
              <a:t>y</a:t>
            </a:r>
          </a:p>
        </p:txBody>
      </p:sp>
      <p:sp>
        <p:nvSpPr>
          <p:cNvPr id="767" name="z"/>
          <p:cNvSpPr txBox="1"/>
          <p:nvPr/>
        </p:nvSpPr>
        <p:spPr>
          <a:xfrm>
            <a:off x="6638925" y="7061200"/>
            <a:ext cx="406401" cy="6708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6200" tIns="76200" rIns="76200" bIns="76200">
            <a:spAutoFit/>
          </a:bodyPr>
          <a:lstStyle>
            <a:lvl1pPr defTabSz="1828800">
              <a:spcBef>
                <a:spcPts val="0"/>
              </a:spcBef>
              <a:buClr>
                <a:srgbClr val="000000"/>
              </a:buClr>
              <a:defRPr b="1" sz="3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defRPr b="0"/>
            </a:pPr>
            <a:r>
              <a:rPr b="1"/>
              <a:t>z</a:t>
            </a:r>
          </a:p>
        </p:txBody>
      </p:sp>
      <p:sp>
        <p:nvSpPr>
          <p:cNvPr id="768" name="Line"/>
          <p:cNvSpPr/>
          <p:nvPr/>
        </p:nvSpPr>
        <p:spPr>
          <a:xfrm flipV="1">
            <a:off x="12928600" y="1530350"/>
            <a:ext cx="9525000" cy="6321427"/>
          </a:xfrm>
          <a:prstGeom prst="line">
            <a:avLst/>
          </a:prstGeom>
          <a:ln w="101600">
            <a:solidFill>
              <a:srgbClr val="4180FF"/>
            </a:solidFill>
          </a:ln>
        </p:spPr>
        <p:txBody>
          <a:bodyPr lIns="0" tIns="0" rIns="0" bIns="0"/>
          <a:lstStyle/>
          <a:p>
            <a:pPr defTabSz="914400">
              <a:spcBef>
                <a:spcPts val="0"/>
              </a:spcBef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69" name="Line"/>
          <p:cNvSpPr/>
          <p:nvPr/>
        </p:nvSpPr>
        <p:spPr>
          <a:xfrm flipV="1">
            <a:off x="6484639" y="7546970"/>
            <a:ext cx="6875761" cy="409382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 defTabSz="914400">
              <a:spcBef>
                <a:spcPts val="0"/>
              </a:spcBef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70" name="Line"/>
          <p:cNvSpPr/>
          <p:nvPr/>
        </p:nvSpPr>
        <p:spPr>
          <a:xfrm flipV="1">
            <a:off x="6494164" y="7188193"/>
            <a:ext cx="7444086" cy="903195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 defTabSz="914400">
              <a:spcBef>
                <a:spcPts val="0"/>
              </a:spcBef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71" name="Line"/>
          <p:cNvSpPr/>
          <p:nvPr/>
        </p:nvSpPr>
        <p:spPr>
          <a:xfrm flipV="1">
            <a:off x="6481266" y="5629273"/>
            <a:ext cx="9765209" cy="2630192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 defTabSz="914400">
              <a:spcBef>
                <a:spcPts val="0"/>
              </a:spcBef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72" name="Line"/>
          <p:cNvSpPr/>
          <p:nvPr/>
        </p:nvSpPr>
        <p:spPr>
          <a:xfrm flipV="1">
            <a:off x="6430764" y="1"/>
            <a:ext cx="13149465" cy="8936037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 defTabSz="914400">
              <a:spcBef>
                <a:spcPts val="0"/>
              </a:spcBef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73" name="Line"/>
          <p:cNvSpPr/>
          <p:nvPr/>
        </p:nvSpPr>
        <p:spPr>
          <a:xfrm flipV="1">
            <a:off x="6480274" y="1717672"/>
            <a:ext cx="15744725" cy="6766028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 defTabSz="914400">
              <a:spcBef>
                <a:spcPts val="0"/>
              </a:spcBef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74" name="Line"/>
          <p:cNvSpPr/>
          <p:nvPr/>
        </p:nvSpPr>
        <p:spPr>
          <a:xfrm flipH="1">
            <a:off x="6426200" y="6400800"/>
            <a:ext cx="3176" cy="2914650"/>
          </a:xfrm>
          <a:prstGeom prst="line">
            <a:avLst/>
          </a:prstGeom>
          <a:ln w="76200">
            <a:solidFill>
              <a:srgbClr val="7A7A7A"/>
            </a:solidFill>
          </a:ln>
        </p:spPr>
        <p:txBody>
          <a:bodyPr lIns="0" tIns="0" rIns="0" bIns="0"/>
          <a:lstStyle/>
          <a:p>
            <a:pPr defTabSz="914400">
              <a:spcBef>
                <a:spcPts val="0"/>
              </a:spcBef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75" name="sensor plane"/>
          <p:cNvSpPr txBox="1"/>
          <p:nvPr/>
        </p:nvSpPr>
        <p:spPr>
          <a:xfrm>
            <a:off x="5588000" y="5257800"/>
            <a:ext cx="1701800" cy="12042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6200" tIns="76200" rIns="76200" bIns="76200">
            <a:spAutoFit/>
          </a:bodyPr>
          <a:lstStyle>
            <a:lvl1pPr algn="ctr" defTabSz="1828800">
              <a:spcBef>
                <a:spcPts val="0"/>
              </a:spcBef>
              <a:buClr>
                <a:srgbClr val="000000"/>
              </a:buClr>
              <a:defRPr sz="3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sensor plane</a:t>
            </a:r>
          </a:p>
        </p:txBody>
      </p:sp>
      <p:grpSp>
        <p:nvGrpSpPr>
          <p:cNvPr id="779" name="Group"/>
          <p:cNvGrpSpPr/>
          <p:nvPr/>
        </p:nvGrpSpPr>
        <p:grpSpPr>
          <a:xfrm>
            <a:off x="3352800" y="6248400"/>
            <a:ext cx="12573000" cy="4607843"/>
            <a:chOff x="0" y="0"/>
            <a:chExt cx="12573000" cy="4607842"/>
          </a:xfrm>
        </p:grpSpPr>
        <p:sp>
          <p:nvSpPr>
            <p:cNvPr id="776" name="Vanishing point for this 3-d line"/>
            <p:cNvSpPr txBox="1"/>
            <p:nvPr/>
          </p:nvSpPr>
          <p:spPr>
            <a:xfrm>
              <a:off x="0" y="2336800"/>
              <a:ext cx="2209800" cy="227104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6200" tIns="76200" rIns="76200" bIns="76200" numCol="1" anchor="t">
              <a:spAutoFit/>
            </a:bodyPr>
            <a:lstStyle>
              <a:lvl1pPr algn="r" defTabSz="914400">
                <a:spcBef>
                  <a:spcPts val="0"/>
                </a:spcBef>
                <a:buClr>
                  <a:srgbClr val="000000"/>
                </a:buClr>
                <a:defRPr sz="36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Vanishing point for this 3-d line</a:t>
              </a:r>
            </a:p>
          </p:txBody>
        </p:sp>
        <p:sp>
          <p:nvSpPr>
            <p:cNvPr id="777" name="Line"/>
            <p:cNvSpPr/>
            <p:nvPr/>
          </p:nvSpPr>
          <p:spPr>
            <a:xfrm flipH="1">
              <a:off x="2277863" y="2666801"/>
              <a:ext cx="714079" cy="1"/>
            </a:xfrm>
            <a:prstGeom prst="line">
              <a:avLst/>
            </a:prstGeom>
            <a:noFill/>
            <a:ln w="25400" cap="flat">
              <a:solidFill>
                <a:srgbClr val="669C35"/>
              </a:solidFill>
              <a:prstDash val="solid"/>
              <a:miter lim="400000"/>
              <a:headEnd type="stealth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914400">
                <a:spcBef>
                  <a:spcPts val="0"/>
                </a:spcBef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8" name="Line"/>
            <p:cNvSpPr/>
            <p:nvPr/>
          </p:nvSpPr>
          <p:spPr>
            <a:xfrm>
              <a:off x="2133600" y="0"/>
              <a:ext cx="10439400" cy="3810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16923" y="19872"/>
                  </a:lnTo>
                  <a:lnTo>
                    <a:pt x="21600" y="3312"/>
                  </a:lnTo>
                  <a:lnTo>
                    <a:pt x="20707" y="0"/>
                  </a:lnTo>
                </a:path>
              </a:pathLst>
            </a:custGeom>
            <a:noFill/>
            <a:ln w="25400" cap="flat">
              <a:solidFill>
                <a:srgbClr val="669C35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101600" tIns="101600" rIns="101600" bIns="101600" numCol="1" anchor="ctr">
              <a:noAutofit/>
            </a:bodyPr>
            <a:lstStyle/>
            <a:p>
              <a:pPr algn="ctr" defTabSz="1168400">
                <a:spcBef>
                  <a:spcPts val="0"/>
                </a:spcBef>
                <a:buClr>
                  <a:srgbClr val="000000"/>
                </a:buClr>
                <a:defRPr sz="8400"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</p:grpSp>
      <p:sp>
        <p:nvSpPr>
          <p:cNvPr id="780" name="Line"/>
          <p:cNvSpPr/>
          <p:nvPr/>
        </p:nvSpPr>
        <p:spPr>
          <a:xfrm flipV="1">
            <a:off x="6451600" y="7797799"/>
            <a:ext cx="0" cy="1057277"/>
          </a:xfrm>
          <a:prstGeom prst="line">
            <a:avLst/>
          </a:prstGeom>
          <a:ln w="101600">
            <a:solidFill>
              <a:srgbClr val="4180FF"/>
            </a:solidFill>
          </a:ln>
        </p:spPr>
        <p:txBody>
          <a:bodyPr lIns="0" tIns="0" rIns="0" bIns="0"/>
          <a:lstStyle/>
          <a:p>
            <a:pPr defTabSz="914400">
              <a:spcBef>
                <a:spcPts val="0"/>
              </a:spcBef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81" name="Circle"/>
          <p:cNvSpPr/>
          <p:nvPr/>
        </p:nvSpPr>
        <p:spPr>
          <a:xfrm>
            <a:off x="7916143" y="7738343"/>
            <a:ext cx="262657" cy="262657"/>
          </a:xfrm>
          <a:prstGeom prst="ellipse">
            <a:avLst/>
          </a:prstGeom>
          <a:solidFill>
            <a:srgbClr val="6095C9"/>
          </a:solidFill>
          <a:ln w="12700">
            <a:solidFill>
              <a:srgbClr val="000000"/>
            </a:solidFill>
          </a:ln>
        </p:spPr>
        <p:txBody>
          <a:bodyPr lIns="101600" tIns="101600" rIns="101600" bIns="101600" anchor="ctr"/>
          <a:lstStyle/>
          <a:p>
            <a:pPr algn="ctr" defTabSz="1168400">
              <a:spcBef>
                <a:spcPts val="0"/>
              </a:spcBef>
              <a:buClr>
                <a:srgbClr val="000000"/>
              </a:buClr>
              <a:defRPr sz="8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after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entr" nodeType="after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after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Class="entr" nodeType="after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after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771" grpId="3"/>
      <p:bldP build="whole" bldLvl="1" animBg="1" rev="0" advAuto="0" spid="773" grpId="4"/>
      <p:bldP build="whole" bldLvl="1" animBg="1" rev="0" advAuto="0" spid="772" grpId="5"/>
      <p:bldP build="whole" bldLvl="1" animBg="1" rev="0" advAuto="0" spid="779" grpId="7"/>
      <p:bldP build="whole" bldLvl="1" animBg="1" rev="0" advAuto="0" spid="770" grpId="2"/>
      <p:bldP build="whole" bldLvl="1" animBg="1" rev="0" advAuto="0" spid="769" grpId="1"/>
      <p:bldP build="whole" bldLvl="1" animBg="1" rev="0" advAuto="0" spid="780" grpId="6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" name="Line in 3-space"/>
          <p:cNvSpPr txBox="1"/>
          <p:nvPr/>
        </p:nvSpPr>
        <p:spPr>
          <a:xfrm>
            <a:off x="4845050" y="638175"/>
            <a:ext cx="3480892" cy="6708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6200" tIns="76200" rIns="76200" bIns="76200">
            <a:spAutoFit/>
          </a:bodyPr>
          <a:lstStyle>
            <a:lvl1pPr defTabSz="1828800">
              <a:spcBef>
                <a:spcPts val="0"/>
              </a:spcBef>
              <a:buClr>
                <a:srgbClr val="000000"/>
              </a:buClr>
              <a:defRPr b="1" sz="3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defRPr b="0"/>
            </a:pPr>
            <a:r>
              <a:rPr b="1"/>
              <a:t>Line in 3-space</a:t>
            </a:r>
          </a:p>
        </p:txBody>
      </p:sp>
      <p:sp>
        <p:nvSpPr>
          <p:cNvPr id="784" name="Perspective projection of that line"/>
          <p:cNvSpPr txBox="1"/>
          <p:nvPr/>
        </p:nvSpPr>
        <p:spPr>
          <a:xfrm>
            <a:off x="12341225" y="358775"/>
            <a:ext cx="5816600" cy="12042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6200" tIns="76200" rIns="76200" bIns="76200">
            <a:spAutoFit/>
          </a:bodyPr>
          <a:lstStyle>
            <a:lvl1pPr algn="ctr" defTabSz="1828800">
              <a:spcBef>
                <a:spcPts val="0"/>
              </a:spcBef>
              <a:buClr>
                <a:srgbClr val="000000"/>
              </a:buClr>
              <a:defRPr b="1" sz="3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defRPr b="0"/>
            </a:pPr>
            <a:r>
              <a:rPr b="1"/>
              <a:t>Perspective projection of that line</a:t>
            </a:r>
          </a:p>
        </p:txBody>
      </p:sp>
      <p:sp>
        <p:nvSpPr>
          <p:cNvPr id="785" name="Equation"/>
          <p:cNvSpPr txBox="1"/>
          <p:nvPr/>
        </p:nvSpPr>
        <p:spPr>
          <a:xfrm>
            <a:off x="4326957" y="2143870"/>
            <a:ext cx="3607985" cy="594323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X</m:t>
                  </m:r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(</m:t>
                  </m:r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t</m:t>
                  </m:r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)</m:t>
                  </m:r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=</m:t>
                  </m:r>
                  <m:sSub>
                    <m:e>
                      <m: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e>
                    <m:sub>
                      <m: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sub>
                  </m:sSub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+</m:t>
                  </m:r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a</m:t>
                  </m:r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t</m:t>
                  </m:r>
                </m:oMath>
              </m:oMathPara>
            </a14:m>
            <a:endParaRPr sz="5000"/>
          </a:p>
        </p:txBody>
      </p:sp>
      <p:sp>
        <p:nvSpPr>
          <p:cNvPr id="786" name="Equation"/>
          <p:cNvSpPr txBox="1"/>
          <p:nvPr/>
        </p:nvSpPr>
        <p:spPr>
          <a:xfrm>
            <a:off x="4359347" y="3344696"/>
            <a:ext cx="3608338" cy="622719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52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Y</m:t>
                  </m:r>
                  <m:r>
                    <a:rPr xmlns:a="http://schemas.openxmlformats.org/drawingml/2006/main" sz="52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(</m:t>
                  </m:r>
                  <m:r>
                    <a:rPr xmlns:a="http://schemas.openxmlformats.org/drawingml/2006/main" sz="52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t</m:t>
                  </m:r>
                  <m:r>
                    <a:rPr xmlns:a="http://schemas.openxmlformats.org/drawingml/2006/main" sz="52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)</m:t>
                  </m:r>
                  <m:r>
                    <a:rPr xmlns:a="http://schemas.openxmlformats.org/drawingml/2006/main" sz="52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=</m:t>
                  </m:r>
                  <m:sSub>
                    <m:e>
                      <m:r>
                        <a:rPr xmlns:a="http://schemas.openxmlformats.org/drawingml/2006/main" sz="5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Y</m:t>
                      </m:r>
                    </m:e>
                    <m:sub>
                      <m:r>
                        <a:rPr xmlns:a="http://schemas.openxmlformats.org/drawingml/2006/main" sz="5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sub>
                  </m:sSub>
                  <m:r>
                    <a:rPr xmlns:a="http://schemas.openxmlformats.org/drawingml/2006/main" sz="52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+</m:t>
                  </m:r>
                  <m:r>
                    <a:rPr xmlns:a="http://schemas.openxmlformats.org/drawingml/2006/main" sz="52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b</m:t>
                  </m:r>
                  <m:r>
                    <a:rPr xmlns:a="http://schemas.openxmlformats.org/drawingml/2006/main" sz="52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t</m:t>
                  </m:r>
                </m:oMath>
              </m:oMathPara>
            </a14:m>
            <a:endParaRPr sz="5200"/>
          </a:p>
        </p:txBody>
      </p:sp>
      <p:sp>
        <p:nvSpPr>
          <p:cNvPr id="787" name="Equation"/>
          <p:cNvSpPr txBox="1"/>
          <p:nvPr/>
        </p:nvSpPr>
        <p:spPr>
          <a:xfrm>
            <a:off x="4327722" y="4481282"/>
            <a:ext cx="3488399" cy="594323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Z</m:t>
                  </m:r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(</m:t>
                  </m:r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t</m:t>
                  </m:r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)</m:t>
                  </m:r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=</m:t>
                  </m:r>
                  <m:sSub>
                    <m:e>
                      <m: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Z</m:t>
                      </m:r>
                    </m:e>
                    <m:sub>
                      <m: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sub>
                  </m:sSub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+</m:t>
                  </m:r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c</m:t>
                  </m:r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t</m:t>
                  </m:r>
                </m:oMath>
              </m:oMathPara>
            </a14:m>
            <a:endParaRPr sz="5000"/>
          </a:p>
        </p:txBody>
      </p:sp>
      <p:sp>
        <p:nvSpPr>
          <p:cNvPr id="788" name="Equation"/>
          <p:cNvSpPr txBox="1"/>
          <p:nvPr/>
        </p:nvSpPr>
        <p:spPr>
          <a:xfrm>
            <a:off x="12210233" y="1910637"/>
            <a:ext cx="5451910" cy="1464187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48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x</m:t>
                  </m:r>
                  <m:r>
                    <a:rPr xmlns:a="http://schemas.openxmlformats.org/drawingml/2006/main" sz="48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(</m:t>
                  </m:r>
                  <m:r>
                    <a:rPr xmlns:a="http://schemas.openxmlformats.org/drawingml/2006/main" sz="48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t</m:t>
                  </m:r>
                  <m:r>
                    <a:rPr xmlns:a="http://schemas.openxmlformats.org/drawingml/2006/main" sz="48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)</m:t>
                  </m:r>
                  <m:r>
                    <a:rPr xmlns:a="http://schemas.openxmlformats.org/drawingml/2006/main" sz="48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=</m:t>
                  </m:r>
                  <m:f>
                    <m:fPr>
                      <m:ctrlPr>
                        <a:rPr xmlns:a="http://schemas.openxmlformats.org/drawingml/2006/main"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type m:val="bar"/>
                    </m:fPr>
                    <m:num>
                      <m:r>
                        <a:rPr xmlns:a="http://schemas.openxmlformats.org/drawingml/2006/main"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f</m:t>
                      </m:r>
                      <m:r>
                        <a:rPr xmlns:a="http://schemas.openxmlformats.org/drawingml/2006/main"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num>
                    <m:den>
                      <m:r>
                        <a:rPr xmlns:a="http://schemas.openxmlformats.org/drawingml/2006/main"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Z</m:t>
                      </m:r>
                    </m:den>
                  </m:f>
                  <m:r>
                    <a:rPr xmlns:a="http://schemas.openxmlformats.org/drawingml/2006/main" sz="48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=</m:t>
                  </m:r>
                  <m:f>
                    <m:fPr>
                      <m:ctrlPr>
                        <a:rPr xmlns:a="http://schemas.openxmlformats.org/drawingml/2006/main"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type m:val="bar"/>
                    </m:fPr>
                    <m:num>
                      <m:r>
                        <a:rPr xmlns:a="http://schemas.openxmlformats.org/drawingml/2006/main"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f</m:t>
                      </m:r>
                      <m:sSub>
                        <m:e>
                          <m:r>
                            <a:rPr xmlns:a="http://schemas.openxmlformats.org/drawingml/2006/main"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X</m:t>
                          </m:r>
                        </m:e>
                        <m:sub>
                          <m:r>
                            <a:rPr xmlns:a="http://schemas.openxmlformats.org/drawingml/2006/main"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xmlns:a="http://schemas.openxmlformats.org/drawingml/2006/main"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xmlns:a="http://schemas.openxmlformats.org/drawingml/2006/main"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f</m:t>
                      </m:r>
                      <m:r>
                        <a:rPr xmlns:a="http://schemas.openxmlformats.org/drawingml/2006/main"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a</m:t>
                      </m:r>
                      <m:r>
                        <a:rPr xmlns:a="http://schemas.openxmlformats.org/drawingml/2006/main"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t</m:t>
                      </m:r>
                    </m:num>
                    <m:den>
                      <m:sSub>
                        <m:e>
                          <m:r>
                            <a:rPr xmlns:a="http://schemas.openxmlformats.org/drawingml/2006/main"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Z</m:t>
                          </m:r>
                        </m:e>
                        <m:sub>
                          <m:r>
                            <a:rPr xmlns:a="http://schemas.openxmlformats.org/drawingml/2006/main"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xmlns:a="http://schemas.openxmlformats.org/drawingml/2006/main"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xmlns:a="http://schemas.openxmlformats.org/drawingml/2006/main"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c</m:t>
                      </m:r>
                      <m:r>
                        <a:rPr xmlns:a="http://schemas.openxmlformats.org/drawingml/2006/main"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t</m:t>
                      </m:r>
                    </m:den>
                  </m:f>
                </m:oMath>
              </m:oMathPara>
            </a14:m>
            <a:endParaRPr sz="4800"/>
          </a:p>
        </p:txBody>
      </p:sp>
      <p:sp>
        <p:nvSpPr>
          <p:cNvPr id="789" name="Equation"/>
          <p:cNvSpPr txBox="1"/>
          <p:nvPr/>
        </p:nvSpPr>
        <p:spPr>
          <a:xfrm>
            <a:off x="12165909" y="4142849"/>
            <a:ext cx="5411473" cy="1467235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48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y</m:t>
                  </m:r>
                  <m:r>
                    <a:rPr xmlns:a="http://schemas.openxmlformats.org/drawingml/2006/main" sz="48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(</m:t>
                  </m:r>
                  <m:r>
                    <a:rPr xmlns:a="http://schemas.openxmlformats.org/drawingml/2006/main" sz="48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t</m:t>
                  </m:r>
                  <m:r>
                    <a:rPr xmlns:a="http://schemas.openxmlformats.org/drawingml/2006/main" sz="48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)</m:t>
                  </m:r>
                  <m:r>
                    <a:rPr xmlns:a="http://schemas.openxmlformats.org/drawingml/2006/main" sz="48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=</m:t>
                  </m:r>
                  <m:f>
                    <m:fPr>
                      <m:ctrlPr>
                        <a:rPr xmlns:a="http://schemas.openxmlformats.org/drawingml/2006/main"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type m:val="bar"/>
                    </m:fPr>
                    <m:num>
                      <m:r>
                        <a:rPr xmlns:a="http://schemas.openxmlformats.org/drawingml/2006/main"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f</m:t>
                      </m:r>
                      <m:r>
                        <a:rPr xmlns:a="http://schemas.openxmlformats.org/drawingml/2006/main"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Y</m:t>
                      </m:r>
                    </m:num>
                    <m:den>
                      <m:r>
                        <a:rPr xmlns:a="http://schemas.openxmlformats.org/drawingml/2006/main"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Z</m:t>
                      </m:r>
                    </m:den>
                  </m:f>
                  <m:r>
                    <a:rPr xmlns:a="http://schemas.openxmlformats.org/drawingml/2006/main" sz="48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=</m:t>
                  </m:r>
                  <m:f>
                    <m:fPr>
                      <m:ctrlPr>
                        <a:rPr xmlns:a="http://schemas.openxmlformats.org/drawingml/2006/main"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type m:val="bar"/>
                    </m:fPr>
                    <m:num>
                      <m:r>
                        <a:rPr xmlns:a="http://schemas.openxmlformats.org/drawingml/2006/main"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f</m:t>
                      </m:r>
                      <m:sSub>
                        <m:e>
                          <m:r>
                            <a:rPr xmlns:a="http://schemas.openxmlformats.org/drawingml/2006/main"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Y</m:t>
                          </m:r>
                        </m:e>
                        <m:sub>
                          <m:r>
                            <a:rPr xmlns:a="http://schemas.openxmlformats.org/drawingml/2006/main"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xmlns:a="http://schemas.openxmlformats.org/drawingml/2006/main"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xmlns:a="http://schemas.openxmlformats.org/drawingml/2006/main"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f</m:t>
                      </m:r>
                      <m:r>
                        <a:rPr xmlns:a="http://schemas.openxmlformats.org/drawingml/2006/main"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b</m:t>
                      </m:r>
                      <m:r>
                        <a:rPr xmlns:a="http://schemas.openxmlformats.org/drawingml/2006/main"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t</m:t>
                      </m:r>
                    </m:num>
                    <m:den>
                      <m:sSub>
                        <m:e>
                          <m:r>
                            <a:rPr xmlns:a="http://schemas.openxmlformats.org/drawingml/2006/main"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Z</m:t>
                          </m:r>
                        </m:e>
                        <m:sub>
                          <m:r>
                            <a:rPr xmlns:a="http://schemas.openxmlformats.org/drawingml/2006/main"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xmlns:a="http://schemas.openxmlformats.org/drawingml/2006/main"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xmlns:a="http://schemas.openxmlformats.org/drawingml/2006/main"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c</m:t>
                      </m:r>
                      <m:r>
                        <a:rPr xmlns:a="http://schemas.openxmlformats.org/drawingml/2006/main"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t</m:t>
                      </m:r>
                    </m:den>
                  </m:f>
                </m:oMath>
              </m:oMathPara>
            </a14:m>
            <a:endParaRPr sz="4800"/>
          </a:p>
        </p:txBody>
      </p:sp>
      <p:sp>
        <p:nvSpPr>
          <p:cNvPr id="790" name="Rectangle"/>
          <p:cNvSpPr/>
          <p:nvPr/>
        </p:nvSpPr>
        <p:spPr>
          <a:xfrm>
            <a:off x="13624583" y="1570937"/>
            <a:ext cx="5656593" cy="467284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" name="Line in 3-space"/>
          <p:cNvSpPr txBox="1"/>
          <p:nvPr/>
        </p:nvSpPr>
        <p:spPr>
          <a:xfrm>
            <a:off x="4845050" y="638175"/>
            <a:ext cx="3480892" cy="6708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6200" tIns="76200" rIns="76200" bIns="76200">
            <a:spAutoFit/>
          </a:bodyPr>
          <a:lstStyle>
            <a:lvl1pPr defTabSz="1828800">
              <a:spcBef>
                <a:spcPts val="0"/>
              </a:spcBef>
              <a:buClr>
                <a:srgbClr val="000000"/>
              </a:buClr>
              <a:defRPr b="1" sz="3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defRPr b="0"/>
            </a:pPr>
            <a:r>
              <a:rPr b="1"/>
              <a:t>Line in 3-space</a:t>
            </a:r>
          </a:p>
        </p:txBody>
      </p:sp>
      <p:sp>
        <p:nvSpPr>
          <p:cNvPr id="793" name="Perspective projection of that line"/>
          <p:cNvSpPr txBox="1"/>
          <p:nvPr/>
        </p:nvSpPr>
        <p:spPr>
          <a:xfrm>
            <a:off x="12341225" y="358775"/>
            <a:ext cx="5816600" cy="12042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6200" tIns="76200" rIns="76200" bIns="76200">
            <a:spAutoFit/>
          </a:bodyPr>
          <a:lstStyle>
            <a:lvl1pPr algn="ctr" defTabSz="1828800">
              <a:spcBef>
                <a:spcPts val="0"/>
              </a:spcBef>
              <a:buClr>
                <a:srgbClr val="000000"/>
              </a:buClr>
              <a:defRPr b="1" sz="3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defRPr b="0"/>
            </a:pPr>
            <a:r>
              <a:rPr b="1"/>
              <a:t>Perspective projection of that line</a:t>
            </a:r>
          </a:p>
        </p:txBody>
      </p:sp>
      <p:grpSp>
        <p:nvGrpSpPr>
          <p:cNvPr id="796" name="Group"/>
          <p:cNvGrpSpPr/>
          <p:nvPr/>
        </p:nvGrpSpPr>
        <p:grpSpPr>
          <a:xfrm>
            <a:off x="3625850" y="8331200"/>
            <a:ext cx="6466417" cy="1337593"/>
            <a:chOff x="0" y="0"/>
            <a:chExt cx="6466416" cy="1337592"/>
          </a:xfrm>
        </p:grpSpPr>
        <p:sp>
          <p:nvSpPr>
            <p:cNvPr id="794" name="In the limit as…"/>
            <p:cNvSpPr txBox="1"/>
            <p:nvPr/>
          </p:nvSpPr>
          <p:spPr>
            <a:xfrm>
              <a:off x="0" y="133350"/>
              <a:ext cx="5042719" cy="120424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6200" tIns="76200" rIns="76200" bIns="76200" numCol="1" anchor="t">
              <a:spAutoFit/>
            </a:bodyPr>
            <a:lstStyle/>
            <a:p>
              <a:pPr defTabSz="1828800">
                <a:spcBef>
                  <a:spcPts val="0"/>
                </a:spcBef>
                <a:buClr>
                  <a:srgbClr val="000000"/>
                </a:buClr>
                <a:defRPr sz="36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  <a:r>
                <a:rPr b="1"/>
                <a:t>In the limit as </a:t>
              </a:r>
            </a:p>
            <a:p>
              <a:pPr defTabSz="1828800">
                <a:spcBef>
                  <a:spcPts val="0"/>
                </a:spcBef>
                <a:buClr>
                  <a:srgbClr val="000000"/>
                </a:buClr>
                <a:defRPr sz="36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  <a:r>
                <a:rPr b="1"/>
                <a:t>we have (for               ):</a:t>
              </a:r>
            </a:p>
          </p:txBody>
        </p:sp>
        <p:pic>
          <p:nvPicPr>
            <p:cNvPr id="795" name="temp.pdf" descr="temp.pdf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3841750" y="0"/>
              <a:ext cx="2624667" cy="7874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797" name="Equation"/>
          <p:cNvSpPr txBox="1"/>
          <p:nvPr/>
        </p:nvSpPr>
        <p:spPr>
          <a:xfrm>
            <a:off x="4326957" y="2143870"/>
            <a:ext cx="3607985" cy="594323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X</m:t>
                  </m:r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(</m:t>
                  </m:r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t</m:t>
                  </m:r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)</m:t>
                  </m:r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=</m:t>
                  </m:r>
                  <m:sSub>
                    <m:e>
                      <m: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e>
                    <m:sub>
                      <m: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sub>
                  </m:sSub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+</m:t>
                  </m:r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a</m:t>
                  </m:r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t</m:t>
                  </m:r>
                </m:oMath>
              </m:oMathPara>
            </a14:m>
            <a:endParaRPr sz="5000"/>
          </a:p>
        </p:txBody>
      </p:sp>
      <p:sp>
        <p:nvSpPr>
          <p:cNvPr id="798" name="Equation"/>
          <p:cNvSpPr txBox="1"/>
          <p:nvPr/>
        </p:nvSpPr>
        <p:spPr>
          <a:xfrm>
            <a:off x="4359347" y="3344696"/>
            <a:ext cx="3608338" cy="622719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52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Y</m:t>
                  </m:r>
                  <m:r>
                    <a:rPr xmlns:a="http://schemas.openxmlformats.org/drawingml/2006/main" sz="52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(</m:t>
                  </m:r>
                  <m:r>
                    <a:rPr xmlns:a="http://schemas.openxmlformats.org/drawingml/2006/main" sz="52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t</m:t>
                  </m:r>
                  <m:r>
                    <a:rPr xmlns:a="http://schemas.openxmlformats.org/drawingml/2006/main" sz="52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)</m:t>
                  </m:r>
                  <m:r>
                    <a:rPr xmlns:a="http://schemas.openxmlformats.org/drawingml/2006/main" sz="52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=</m:t>
                  </m:r>
                  <m:sSub>
                    <m:e>
                      <m:r>
                        <a:rPr xmlns:a="http://schemas.openxmlformats.org/drawingml/2006/main" sz="5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Y</m:t>
                      </m:r>
                    </m:e>
                    <m:sub>
                      <m:r>
                        <a:rPr xmlns:a="http://schemas.openxmlformats.org/drawingml/2006/main" sz="5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sub>
                  </m:sSub>
                  <m:r>
                    <a:rPr xmlns:a="http://schemas.openxmlformats.org/drawingml/2006/main" sz="52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+</m:t>
                  </m:r>
                  <m:r>
                    <a:rPr xmlns:a="http://schemas.openxmlformats.org/drawingml/2006/main" sz="52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b</m:t>
                  </m:r>
                  <m:r>
                    <a:rPr xmlns:a="http://schemas.openxmlformats.org/drawingml/2006/main" sz="52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t</m:t>
                  </m:r>
                </m:oMath>
              </m:oMathPara>
            </a14:m>
            <a:endParaRPr sz="5200"/>
          </a:p>
        </p:txBody>
      </p:sp>
      <p:sp>
        <p:nvSpPr>
          <p:cNvPr id="799" name="Equation"/>
          <p:cNvSpPr txBox="1"/>
          <p:nvPr/>
        </p:nvSpPr>
        <p:spPr>
          <a:xfrm>
            <a:off x="4327722" y="4481282"/>
            <a:ext cx="3488399" cy="594323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Z</m:t>
                  </m:r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(</m:t>
                  </m:r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t</m:t>
                  </m:r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)</m:t>
                  </m:r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=</m:t>
                  </m:r>
                  <m:sSub>
                    <m:e>
                      <m: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Z</m:t>
                      </m:r>
                    </m:e>
                    <m:sub>
                      <m: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sub>
                  </m:sSub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+</m:t>
                  </m:r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c</m:t>
                  </m:r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t</m:t>
                  </m:r>
                </m:oMath>
              </m:oMathPara>
            </a14:m>
            <a:endParaRPr sz="5000"/>
          </a:p>
        </p:txBody>
      </p:sp>
      <p:sp>
        <p:nvSpPr>
          <p:cNvPr id="800" name="Equation"/>
          <p:cNvSpPr txBox="1"/>
          <p:nvPr/>
        </p:nvSpPr>
        <p:spPr>
          <a:xfrm>
            <a:off x="12210233" y="1910637"/>
            <a:ext cx="5451910" cy="1464187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48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x</m:t>
                  </m:r>
                  <m:r>
                    <a:rPr xmlns:a="http://schemas.openxmlformats.org/drawingml/2006/main" sz="48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(</m:t>
                  </m:r>
                  <m:r>
                    <a:rPr xmlns:a="http://schemas.openxmlformats.org/drawingml/2006/main" sz="48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t</m:t>
                  </m:r>
                  <m:r>
                    <a:rPr xmlns:a="http://schemas.openxmlformats.org/drawingml/2006/main" sz="48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)</m:t>
                  </m:r>
                  <m:r>
                    <a:rPr xmlns:a="http://schemas.openxmlformats.org/drawingml/2006/main" sz="48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=</m:t>
                  </m:r>
                  <m:f>
                    <m:fPr>
                      <m:ctrlPr>
                        <a:rPr xmlns:a="http://schemas.openxmlformats.org/drawingml/2006/main"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type m:val="bar"/>
                    </m:fPr>
                    <m:num>
                      <m:r>
                        <a:rPr xmlns:a="http://schemas.openxmlformats.org/drawingml/2006/main"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f</m:t>
                      </m:r>
                      <m:r>
                        <a:rPr xmlns:a="http://schemas.openxmlformats.org/drawingml/2006/main"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num>
                    <m:den>
                      <m:r>
                        <a:rPr xmlns:a="http://schemas.openxmlformats.org/drawingml/2006/main"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Z</m:t>
                      </m:r>
                    </m:den>
                  </m:f>
                  <m:r>
                    <a:rPr xmlns:a="http://schemas.openxmlformats.org/drawingml/2006/main" sz="48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=</m:t>
                  </m:r>
                  <m:f>
                    <m:fPr>
                      <m:ctrlPr>
                        <a:rPr xmlns:a="http://schemas.openxmlformats.org/drawingml/2006/main"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type m:val="bar"/>
                    </m:fPr>
                    <m:num>
                      <m:r>
                        <a:rPr xmlns:a="http://schemas.openxmlformats.org/drawingml/2006/main"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f</m:t>
                      </m:r>
                      <m:sSub>
                        <m:e>
                          <m:r>
                            <a:rPr xmlns:a="http://schemas.openxmlformats.org/drawingml/2006/main"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X</m:t>
                          </m:r>
                        </m:e>
                        <m:sub>
                          <m:r>
                            <a:rPr xmlns:a="http://schemas.openxmlformats.org/drawingml/2006/main"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xmlns:a="http://schemas.openxmlformats.org/drawingml/2006/main"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xmlns:a="http://schemas.openxmlformats.org/drawingml/2006/main"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f</m:t>
                      </m:r>
                      <m:r>
                        <a:rPr xmlns:a="http://schemas.openxmlformats.org/drawingml/2006/main"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a</m:t>
                      </m:r>
                      <m:r>
                        <a:rPr xmlns:a="http://schemas.openxmlformats.org/drawingml/2006/main"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t</m:t>
                      </m:r>
                    </m:num>
                    <m:den>
                      <m:sSub>
                        <m:e>
                          <m:r>
                            <a:rPr xmlns:a="http://schemas.openxmlformats.org/drawingml/2006/main"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Z</m:t>
                          </m:r>
                        </m:e>
                        <m:sub>
                          <m:r>
                            <a:rPr xmlns:a="http://schemas.openxmlformats.org/drawingml/2006/main"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xmlns:a="http://schemas.openxmlformats.org/drawingml/2006/main"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xmlns:a="http://schemas.openxmlformats.org/drawingml/2006/main"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c</m:t>
                      </m:r>
                      <m:r>
                        <a:rPr xmlns:a="http://schemas.openxmlformats.org/drawingml/2006/main"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t</m:t>
                      </m:r>
                    </m:den>
                  </m:f>
                </m:oMath>
              </m:oMathPara>
            </a14:m>
            <a:endParaRPr sz="4800"/>
          </a:p>
        </p:txBody>
      </p:sp>
      <p:sp>
        <p:nvSpPr>
          <p:cNvPr id="801" name="Equation"/>
          <p:cNvSpPr txBox="1"/>
          <p:nvPr/>
        </p:nvSpPr>
        <p:spPr>
          <a:xfrm>
            <a:off x="12165909" y="4142849"/>
            <a:ext cx="5411473" cy="1467235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48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y</m:t>
                  </m:r>
                  <m:r>
                    <a:rPr xmlns:a="http://schemas.openxmlformats.org/drawingml/2006/main" sz="48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(</m:t>
                  </m:r>
                  <m:r>
                    <a:rPr xmlns:a="http://schemas.openxmlformats.org/drawingml/2006/main" sz="48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t</m:t>
                  </m:r>
                  <m:r>
                    <a:rPr xmlns:a="http://schemas.openxmlformats.org/drawingml/2006/main" sz="48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)</m:t>
                  </m:r>
                  <m:r>
                    <a:rPr xmlns:a="http://schemas.openxmlformats.org/drawingml/2006/main" sz="48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=</m:t>
                  </m:r>
                  <m:f>
                    <m:fPr>
                      <m:ctrlPr>
                        <a:rPr xmlns:a="http://schemas.openxmlformats.org/drawingml/2006/main"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type m:val="bar"/>
                    </m:fPr>
                    <m:num>
                      <m:r>
                        <a:rPr xmlns:a="http://schemas.openxmlformats.org/drawingml/2006/main"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f</m:t>
                      </m:r>
                      <m:r>
                        <a:rPr xmlns:a="http://schemas.openxmlformats.org/drawingml/2006/main"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Y</m:t>
                      </m:r>
                    </m:num>
                    <m:den>
                      <m:r>
                        <a:rPr xmlns:a="http://schemas.openxmlformats.org/drawingml/2006/main"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Z</m:t>
                      </m:r>
                    </m:den>
                  </m:f>
                  <m:r>
                    <a:rPr xmlns:a="http://schemas.openxmlformats.org/drawingml/2006/main" sz="48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=</m:t>
                  </m:r>
                  <m:f>
                    <m:fPr>
                      <m:ctrlPr>
                        <a:rPr xmlns:a="http://schemas.openxmlformats.org/drawingml/2006/main"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type m:val="bar"/>
                    </m:fPr>
                    <m:num>
                      <m:r>
                        <a:rPr xmlns:a="http://schemas.openxmlformats.org/drawingml/2006/main"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f</m:t>
                      </m:r>
                      <m:sSub>
                        <m:e>
                          <m:r>
                            <a:rPr xmlns:a="http://schemas.openxmlformats.org/drawingml/2006/main"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Y</m:t>
                          </m:r>
                        </m:e>
                        <m:sub>
                          <m:r>
                            <a:rPr xmlns:a="http://schemas.openxmlformats.org/drawingml/2006/main"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xmlns:a="http://schemas.openxmlformats.org/drawingml/2006/main"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xmlns:a="http://schemas.openxmlformats.org/drawingml/2006/main"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f</m:t>
                      </m:r>
                      <m:r>
                        <a:rPr xmlns:a="http://schemas.openxmlformats.org/drawingml/2006/main"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b</m:t>
                      </m:r>
                      <m:r>
                        <a:rPr xmlns:a="http://schemas.openxmlformats.org/drawingml/2006/main"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t</m:t>
                      </m:r>
                    </m:num>
                    <m:den>
                      <m:sSub>
                        <m:e>
                          <m:r>
                            <a:rPr xmlns:a="http://schemas.openxmlformats.org/drawingml/2006/main"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Z</m:t>
                          </m:r>
                        </m:e>
                        <m:sub>
                          <m:r>
                            <a:rPr xmlns:a="http://schemas.openxmlformats.org/drawingml/2006/main"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xmlns:a="http://schemas.openxmlformats.org/drawingml/2006/main"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xmlns:a="http://schemas.openxmlformats.org/drawingml/2006/main"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c</m:t>
                      </m:r>
                      <m:r>
                        <a:rPr xmlns:a="http://schemas.openxmlformats.org/drawingml/2006/main"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t</m:t>
                      </m:r>
                    </m:den>
                  </m:f>
                </m:oMath>
              </m:oMathPara>
            </a14:m>
            <a:endParaRPr sz="4800"/>
          </a:p>
        </p:txBody>
      </p:sp>
      <p:sp>
        <p:nvSpPr>
          <p:cNvPr id="802" name="Equation"/>
          <p:cNvSpPr txBox="1"/>
          <p:nvPr/>
        </p:nvSpPr>
        <p:spPr>
          <a:xfrm>
            <a:off x="6694186" y="9161464"/>
            <a:ext cx="1407020" cy="549453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52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c</m:t>
                  </m:r>
                  <m:r>
                    <a:rPr xmlns:a="http://schemas.openxmlformats.org/drawingml/2006/main" sz="52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≠</m:t>
                  </m:r>
                  <m:r>
                    <a:rPr xmlns:a="http://schemas.openxmlformats.org/drawingml/2006/main" sz="52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0</m:t>
                  </m:r>
                </m:oMath>
              </m:oMathPara>
            </a14:m>
            <a:endParaRPr sz="5200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" name="Line in 3-space"/>
          <p:cNvSpPr txBox="1"/>
          <p:nvPr/>
        </p:nvSpPr>
        <p:spPr>
          <a:xfrm>
            <a:off x="4845050" y="638175"/>
            <a:ext cx="3480892" cy="6708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6200" tIns="76200" rIns="76200" bIns="76200">
            <a:spAutoFit/>
          </a:bodyPr>
          <a:lstStyle>
            <a:lvl1pPr defTabSz="1828800">
              <a:spcBef>
                <a:spcPts val="0"/>
              </a:spcBef>
              <a:buClr>
                <a:srgbClr val="000000"/>
              </a:buClr>
              <a:defRPr b="1" sz="3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defRPr b="0"/>
            </a:pPr>
            <a:r>
              <a:rPr b="1"/>
              <a:t>Line in 3-space</a:t>
            </a:r>
          </a:p>
        </p:txBody>
      </p:sp>
      <p:sp>
        <p:nvSpPr>
          <p:cNvPr id="805" name="Perspective projection of that line"/>
          <p:cNvSpPr txBox="1"/>
          <p:nvPr/>
        </p:nvSpPr>
        <p:spPr>
          <a:xfrm>
            <a:off x="12341225" y="358775"/>
            <a:ext cx="5816600" cy="12042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6200" tIns="76200" rIns="76200" bIns="76200">
            <a:spAutoFit/>
          </a:bodyPr>
          <a:lstStyle>
            <a:lvl1pPr algn="ctr" defTabSz="1828800">
              <a:spcBef>
                <a:spcPts val="0"/>
              </a:spcBef>
              <a:buClr>
                <a:srgbClr val="000000"/>
              </a:buClr>
              <a:defRPr b="1" sz="3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defRPr b="0"/>
            </a:pPr>
            <a:r>
              <a:rPr b="1"/>
              <a:t>Perspective projection of that line</a:t>
            </a:r>
          </a:p>
        </p:txBody>
      </p:sp>
      <p:sp>
        <p:nvSpPr>
          <p:cNvPr id="806" name="Any set of parallel lines (same a, b, c) converge to the same point  (called the vanishing point)."/>
          <p:cNvSpPr txBox="1"/>
          <p:nvPr/>
        </p:nvSpPr>
        <p:spPr>
          <a:xfrm>
            <a:off x="3657600" y="10394950"/>
            <a:ext cx="8712200" cy="2260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6200" tIns="76200" rIns="76200" bIns="76200">
            <a:spAutoFit/>
          </a:bodyPr>
          <a:lstStyle/>
          <a:p>
            <a:pPr defTabSz="1828800">
              <a:spcBef>
                <a:spcPts val="0"/>
              </a:spcBef>
              <a:buClr>
                <a:srgbClr val="000000"/>
              </a:buClr>
              <a:defRPr sz="3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Any set of parallel lines (same a, b, c) converge to the same point </a:t>
            </a:r>
            <a:br>
              <a:rPr b="1"/>
            </a:br>
            <a:r>
              <a:rPr b="1"/>
              <a:t>(called the vanishing point).</a:t>
            </a:r>
          </a:p>
        </p:txBody>
      </p:sp>
      <p:sp>
        <p:nvSpPr>
          <p:cNvPr id="807" name="Line"/>
          <p:cNvSpPr/>
          <p:nvPr/>
        </p:nvSpPr>
        <p:spPr>
          <a:xfrm>
            <a:off x="11087100" y="9753600"/>
            <a:ext cx="2590800" cy="0"/>
          </a:xfrm>
          <a:prstGeom prst="line">
            <a:avLst/>
          </a:prstGeom>
          <a:ln w="101600">
            <a:solidFill>
              <a:srgbClr val="4349AA"/>
            </a:solidFill>
            <a:tailEnd type="triangle"/>
          </a:ln>
        </p:spPr>
        <p:txBody>
          <a:bodyPr lIns="0" tIns="0" rIns="0" bIns="0"/>
          <a:lstStyle/>
          <a:p>
            <a:pPr defTabSz="914400">
              <a:spcBef>
                <a:spcPts val="0"/>
              </a:spcBef>
              <a:defRPr sz="24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grpSp>
        <p:nvGrpSpPr>
          <p:cNvPr id="810" name="Group"/>
          <p:cNvGrpSpPr/>
          <p:nvPr/>
        </p:nvGrpSpPr>
        <p:grpSpPr>
          <a:xfrm>
            <a:off x="3625850" y="8331200"/>
            <a:ext cx="6466417" cy="1337593"/>
            <a:chOff x="0" y="0"/>
            <a:chExt cx="6466416" cy="1337592"/>
          </a:xfrm>
        </p:grpSpPr>
        <p:sp>
          <p:nvSpPr>
            <p:cNvPr id="808" name="In the limit as…"/>
            <p:cNvSpPr txBox="1"/>
            <p:nvPr/>
          </p:nvSpPr>
          <p:spPr>
            <a:xfrm>
              <a:off x="0" y="133350"/>
              <a:ext cx="5042719" cy="120424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6200" tIns="76200" rIns="76200" bIns="76200" numCol="1" anchor="t">
              <a:spAutoFit/>
            </a:bodyPr>
            <a:lstStyle/>
            <a:p>
              <a:pPr defTabSz="1828800">
                <a:spcBef>
                  <a:spcPts val="0"/>
                </a:spcBef>
                <a:buClr>
                  <a:srgbClr val="000000"/>
                </a:buClr>
                <a:defRPr sz="36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  <a:r>
                <a:rPr b="1"/>
                <a:t>In the limit as </a:t>
              </a:r>
            </a:p>
            <a:p>
              <a:pPr defTabSz="1828800">
                <a:spcBef>
                  <a:spcPts val="0"/>
                </a:spcBef>
                <a:buClr>
                  <a:srgbClr val="000000"/>
                </a:buClr>
                <a:defRPr sz="36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  <a:r>
                <a:rPr b="1"/>
                <a:t>we have (for               ):</a:t>
              </a:r>
            </a:p>
          </p:txBody>
        </p:sp>
        <p:pic>
          <p:nvPicPr>
            <p:cNvPr id="809" name="temp.pdf" descr="temp.pdf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3841750" y="0"/>
              <a:ext cx="2624667" cy="7874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811" name="Equation"/>
          <p:cNvSpPr txBox="1"/>
          <p:nvPr/>
        </p:nvSpPr>
        <p:spPr>
          <a:xfrm>
            <a:off x="4326957" y="2143870"/>
            <a:ext cx="3607985" cy="594323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X</m:t>
                  </m:r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(</m:t>
                  </m:r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t</m:t>
                  </m:r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)</m:t>
                  </m:r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=</m:t>
                  </m:r>
                  <m:sSub>
                    <m:e>
                      <m: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e>
                    <m:sub>
                      <m: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sub>
                  </m:sSub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+</m:t>
                  </m:r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a</m:t>
                  </m:r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t</m:t>
                  </m:r>
                </m:oMath>
              </m:oMathPara>
            </a14:m>
            <a:endParaRPr sz="5000"/>
          </a:p>
        </p:txBody>
      </p:sp>
      <p:sp>
        <p:nvSpPr>
          <p:cNvPr id="812" name="Equation"/>
          <p:cNvSpPr txBox="1"/>
          <p:nvPr/>
        </p:nvSpPr>
        <p:spPr>
          <a:xfrm>
            <a:off x="4359347" y="3344696"/>
            <a:ext cx="3608338" cy="622719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52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Y</m:t>
                  </m:r>
                  <m:r>
                    <a:rPr xmlns:a="http://schemas.openxmlformats.org/drawingml/2006/main" sz="52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(</m:t>
                  </m:r>
                  <m:r>
                    <a:rPr xmlns:a="http://schemas.openxmlformats.org/drawingml/2006/main" sz="52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t</m:t>
                  </m:r>
                  <m:r>
                    <a:rPr xmlns:a="http://schemas.openxmlformats.org/drawingml/2006/main" sz="52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)</m:t>
                  </m:r>
                  <m:r>
                    <a:rPr xmlns:a="http://schemas.openxmlformats.org/drawingml/2006/main" sz="52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=</m:t>
                  </m:r>
                  <m:sSub>
                    <m:e>
                      <m:r>
                        <a:rPr xmlns:a="http://schemas.openxmlformats.org/drawingml/2006/main" sz="5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Y</m:t>
                      </m:r>
                    </m:e>
                    <m:sub>
                      <m:r>
                        <a:rPr xmlns:a="http://schemas.openxmlformats.org/drawingml/2006/main" sz="5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sub>
                  </m:sSub>
                  <m:r>
                    <a:rPr xmlns:a="http://schemas.openxmlformats.org/drawingml/2006/main" sz="52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+</m:t>
                  </m:r>
                  <m:r>
                    <a:rPr xmlns:a="http://schemas.openxmlformats.org/drawingml/2006/main" sz="52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b</m:t>
                  </m:r>
                  <m:r>
                    <a:rPr xmlns:a="http://schemas.openxmlformats.org/drawingml/2006/main" sz="52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t</m:t>
                  </m:r>
                </m:oMath>
              </m:oMathPara>
            </a14:m>
            <a:endParaRPr sz="5200"/>
          </a:p>
        </p:txBody>
      </p:sp>
      <p:sp>
        <p:nvSpPr>
          <p:cNvPr id="813" name="Equation"/>
          <p:cNvSpPr txBox="1"/>
          <p:nvPr/>
        </p:nvSpPr>
        <p:spPr>
          <a:xfrm>
            <a:off x="4327722" y="4481282"/>
            <a:ext cx="3488399" cy="594323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Z</m:t>
                  </m:r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(</m:t>
                  </m:r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t</m:t>
                  </m:r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)</m:t>
                  </m:r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=</m:t>
                  </m:r>
                  <m:sSub>
                    <m:e>
                      <m: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Z</m:t>
                      </m:r>
                    </m:e>
                    <m:sub>
                      <m: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sub>
                  </m:sSub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+</m:t>
                  </m:r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c</m:t>
                  </m:r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t</m:t>
                  </m:r>
                </m:oMath>
              </m:oMathPara>
            </a14:m>
            <a:endParaRPr sz="5000"/>
          </a:p>
        </p:txBody>
      </p:sp>
      <p:sp>
        <p:nvSpPr>
          <p:cNvPr id="814" name="Equation"/>
          <p:cNvSpPr txBox="1"/>
          <p:nvPr/>
        </p:nvSpPr>
        <p:spPr>
          <a:xfrm>
            <a:off x="12210233" y="1910637"/>
            <a:ext cx="5451910" cy="1464187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48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x</m:t>
                  </m:r>
                  <m:r>
                    <a:rPr xmlns:a="http://schemas.openxmlformats.org/drawingml/2006/main" sz="48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(</m:t>
                  </m:r>
                  <m:r>
                    <a:rPr xmlns:a="http://schemas.openxmlformats.org/drawingml/2006/main" sz="48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t</m:t>
                  </m:r>
                  <m:r>
                    <a:rPr xmlns:a="http://schemas.openxmlformats.org/drawingml/2006/main" sz="48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)</m:t>
                  </m:r>
                  <m:r>
                    <a:rPr xmlns:a="http://schemas.openxmlformats.org/drawingml/2006/main" sz="48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=</m:t>
                  </m:r>
                  <m:f>
                    <m:fPr>
                      <m:ctrlPr>
                        <a:rPr xmlns:a="http://schemas.openxmlformats.org/drawingml/2006/main"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type m:val="bar"/>
                    </m:fPr>
                    <m:num>
                      <m:r>
                        <a:rPr xmlns:a="http://schemas.openxmlformats.org/drawingml/2006/main"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f</m:t>
                      </m:r>
                      <m:r>
                        <a:rPr xmlns:a="http://schemas.openxmlformats.org/drawingml/2006/main"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num>
                    <m:den>
                      <m:r>
                        <a:rPr xmlns:a="http://schemas.openxmlformats.org/drawingml/2006/main"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Z</m:t>
                      </m:r>
                    </m:den>
                  </m:f>
                  <m:r>
                    <a:rPr xmlns:a="http://schemas.openxmlformats.org/drawingml/2006/main" sz="48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=</m:t>
                  </m:r>
                  <m:f>
                    <m:fPr>
                      <m:ctrlPr>
                        <a:rPr xmlns:a="http://schemas.openxmlformats.org/drawingml/2006/main"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type m:val="bar"/>
                    </m:fPr>
                    <m:num>
                      <m:r>
                        <a:rPr xmlns:a="http://schemas.openxmlformats.org/drawingml/2006/main"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f</m:t>
                      </m:r>
                      <m:sSub>
                        <m:e>
                          <m:r>
                            <a:rPr xmlns:a="http://schemas.openxmlformats.org/drawingml/2006/main"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X</m:t>
                          </m:r>
                        </m:e>
                        <m:sub>
                          <m:r>
                            <a:rPr xmlns:a="http://schemas.openxmlformats.org/drawingml/2006/main"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xmlns:a="http://schemas.openxmlformats.org/drawingml/2006/main"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xmlns:a="http://schemas.openxmlformats.org/drawingml/2006/main"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f</m:t>
                      </m:r>
                      <m:r>
                        <a:rPr xmlns:a="http://schemas.openxmlformats.org/drawingml/2006/main"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a</m:t>
                      </m:r>
                      <m:r>
                        <a:rPr xmlns:a="http://schemas.openxmlformats.org/drawingml/2006/main"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t</m:t>
                      </m:r>
                    </m:num>
                    <m:den>
                      <m:sSub>
                        <m:e>
                          <m:r>
                            <a:rPr xmlns:a="http://schemas.openxmlformats.org/drawingml/2006/main"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Z</m:t>
                          </m:r>
                        </m:e>
                        <m:sub>
                          <m:r>
                            <a:rPr xmlns:a="http://schemas.openxmlformats.org/drawingml/2006/main"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xmlns:a="http://schemas.openxmlformats.org/drawingml/2006/main"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xmlns:a="http://schemas.openxmlformats.org/drawingml/2006/main"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c</m:t>
                      </m:r>
                      <m:r>
                        <a:rPr xmlns:a="http://schemas.openxmlformats.org/drawingml/2006/main"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t</m:t>
                      </m:r>
                    </m:den>
                  </m:f>
                </m:oMath>
              </m:oMathPara>
            </a14:m>
            <a:endParaRPr sz="4800"/>
          </a:p>
        </p:txBody>
      </p:sp>
      <p:sp>
        <p:nvSpPr>
          <p:cNvPr id="815" name="Equation"/>
          <p:cNvSpPr txBox="1"/>
          <p:nvPr/>
        </p:nvSpPr>
        <p:spPr>
          <a:xfrm>
            <a:off x="12165909" y="4142849"/>
            <a:ext cx="5411473" cy="1467235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48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y</m:t>
                  </m:r>
                  <m:r>
                    <a:rPr xmlns:a="http://schemas.openxmlformats.org/drawingml/2006/main" sz="48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(</m:t>
                  </m:r>
                  <m:r>
                    <a:rPr xmlns:a="http://schemas.openxmlformats.org/drawingml/2006/main" sz="48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t</m:t>
                  </m:r>
                  <m:r>
                    <a:rPr xmlns:a="http://schemas.openxmlformats.org/drawingml/2006/main" sz="48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)</m:t>
                  </m:r>
                  <m:r>
                    <a:rPr xmlns:a="http://schemas.openxmlformats.org/drawingml/2006/main" sz="48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=</m:t>
                  </m:r>
                  <m:f>
                    <m:fPr>
                      <m:ctrlPr>
                        <a:rPr xmlns:a="http://schemas.openxmlformats.org/drawingml/2006/main"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type m:val="bar"/>
                    </m:fPr>
                    <m:num>
                      <m:r>
                        <a:rPr xmlns:a="http://schemas.openxmlformats.org/drawingml/2006/main"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f</m:t>
                      </m:r>
                      <m:r>
                        <a:rPr xmlns:a="http://schemas.openxmlformats.org/drawingml/2006/main"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Y</m:t>
                      </m:r>
                    </m:num>
                    <m:den>
                      <m:r>
                        <a:rPr xmlns:a="http://schemas.openxmlformats.org/drawingml/2006/main"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Z</m:t>
                      </m:r>
                    </m:den>
                  </m:f>
                  <m:r>
                    <a:rPr xmlns:a="http://schemas.openxmlformats.org/drawingml/2006/main" sz="48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=</m:t>
                  </m:r>
                  <m:f>
                    <m:fPr>
                      <m:ctrlPr>
                        <a:rPr xmlns:a="http://schemas.openxmlformats.org/drawingml/2006/main"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type m:val="bar"/>
                    </m:fPr>
                    <m:num>
                      <m:r>
                        <a:rPr xmlns:a="http://schemas.openxmlformats.org/drawingml/2006/main"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f</m:t>
                      </m:r>
                      <m:sSub>
                        <m:e>
                          <m:r>
                            <a:rPr xmlns:a="http://schemas.openxmlformats.org/drawingml/2006/main"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Y</m:t>
                          </m:r>
                        </m:e>
                        <m:sub>
                          <m:r>
                            <a:rPr xmlns:a="http://schemas.openxmlformats.org/drawingml/2006/main"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xmlns:a="http://schemas.openxmlformats.org/drawingml/2006/main"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xmlns:a="http://schemas.openxmlformats.org/drawingml/2006/main"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f</m:t>
                      </m:r>
                      <m:r>
                        <a:rPr xmlns:a="http://schemas.openxmlformats.org/drawingml/2006/main"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b</m:t>
                      </m:r>
                      <m:r>
                        <a:rPr xmlns:a="http://schemas.openxmlformats.org/drawingml/2006/main"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t</m:t>
                      </m:r>
                    </m:num>
                    <m:den>
                      <m:sSub>
                        <m:e>
                          <m:r>
                            <a:rPr xmlns:a="http://schemas.openxmlformats.org/drawingml/2006/main"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Z</m:t>
                          </m:r>
                        </m:e>
                        <m:sub>
                          <m:r>
                            <a:rPr xmlns:a="http://schemas.openxmlformats.org/drawingml/2006/main"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xmlns:a="http://schemas.openxmlformats.org/drawingml/2006/main"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xmlns:a="http://schemas.openxmlformats.org/drawingml/2006/main"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c</m:t>
                      </m:r>
                      <m:r>
                        <a:rPr xmlns:a="http://schemas.openxmlformats.org/drawingml/2006/main"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t</m:t>
                      </m:r>
                    </m:den>
                  </m:f>
                </m:oMath>
              </m:oMathPara>
            </a14:m>
            <a:endParaRPr sz="4800"/>
          </a:p>
        </p:txBody>
      </p:sp>
      <p:sp>
        <p:nvSpPr>
          <p:cNvPr id="816" name="Equation"/>
          <p:cNvSpPr txBox="1"/>
          <p:nvPr/>
        </p:nvSpPr>
        <p:spPr>
          <a:xfrm>
            <a:off x="14445690" y="7816732"/>
            <a:ext cx="4182387" cy="141589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52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x</m:t>
                  </m:r>
                  <m:r>
                    <a:rPr xmlns:a="http://schemas.openxmlformats.org/drawingml/2006/main" sz="52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(</m:t>
                  </m:r>
                  <m:r>
                    <a:rPr xmlns:a="http://schemas.openxmlformats.org/drawingml/2006/main" sz="52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t</m:t>
                  </m:r>
                  <m:r>
                    <a:rPr xmlns:a="http://schemas.openxmlformats.org/drawingml/2006/main" sz="52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→</m:t>
                  </m:r>
                  <m:r>
                    <m:rPr>
                      <m:sty m:val="p"/>
                    </m:rPr>
                    <a:rPr xmlns:a="http://schemas.openxmlformats.org/drawingml/2006/main" sz="52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∞</m:t>
                  </m:r>
                  <m:r>
                    <a:rPr xmlns:a="http://schemas.openxmlformats.org/drawingml/2006/main" sz="52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)</m:t>
                  </m:r>
                  <m:r>
                    <a:rPr xmlns:a="http://schemas.openxmlformats.org/drawingml/2006/main" sz="52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→</m:t>
                  </m:r>
                  <m:f>
                    <m:fPr>
                      <m:ctrlPr>
                        <a:rPr xmlns:a="http://schemas.openxmlformats.org/drawingml/2006/main" sz="5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type m:val="bar"/>
                    </m:fPr>
                    <m:num>
                      <m:r>
                        <a:rPr xmlns:a="http://schemas.openxmlformats.org/drawingml/2006/main" sz="5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f</m:t>
                      </m:r>
                      <m:r>
                        <a:rPr xmlns:a="http://schemas.openxmlformats.org/drawingml/2006/main" sz="5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a</m:t>
                      </m:r>
                    </m:num>
                    <m:den>
                      <m:r>
                        <a:rPr xmlns:a="http://schemas.openxmlformats.org/drawingml/2006/main" sz="5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c</m:t>
                      </m:r>
                    </m:den>
                  </m:f>
                </m:oMath>
              </m:oMathPara>
            </a14:m>
            <a:endParaRPr sz="5200"/>
          </a:p>
        </p:txBody>
      </p:sp>
      <p:sp>
        <p:nvSpPr>
          <p:cNvPr id="817" name="Equation"/>
          <p:cNvSpPr txBox="1"/>
          <p:nvPr/>
        </p:nvSpPr>
        <p:spPr>
          <a:xfrm>
            <a:off x="14464692" y="9843970"/>
            <a:ext cx="4228920" cy="141920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52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y</m:t>
                  </m:r>
                  <m:r>
                    <a:rPr xmlns:a="http://schemas.openxmlformats.org/drawingml/2006/main" sz="52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(</m:t>
                  </m:r>
                  <m:r>
                    <a:rPr xmlns:a="http://schemas.openxmlformats.org/drawingml/2006/main" sz="52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t</m:t>
                  </m:r>
                  <m:r>
                    <a:rPr xmlns:a="http://schemas.openxmlformats.org/drawingml/2006/main" sz="52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→</m:t>
                  </m:r>
                  <m:r>
                    <m:rPr>
                      <m:sty m:val="p"/>
                    </m:rPr>
                    <a:rPr xmlns:a="http://schemas.openxmlformats.org/drawingml/2006/main" sz="52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∞</m:t>
                  </m:r>
                  <m:r>
                    <a:rPr xmlns:a="http://schemas.openxmlformats.org/drawingml/2006/main" sz="52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)</m:t>
                  </m:r>
                  <m:r>
                    <a:rPr xmlns:a="http://schemas.openxmlformats.org/drawingml/2006/main" sz="52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→</m:t>
                  </m:r>
                  <m:f>
                    <m:fPr>
                      <m:ctrlPr>
                        <a:rPr xmlns:a="http://schemas.openxmlformats.org/drawingml/2006/main" sz="5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type m:val="bar"/>
                    </m:fPr>
                    <m:num>
                      <m:r>
                        <a:rPr xmlns:a="http://schemas.openxmlformats.org/drawingml/2006/main" sz="5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f</m:t>
                      </m:r>
                      <m:r>
                        <a:rPr xmlns:a="http://schemas.openxmlformats.org/drawingml/2006/main" sz="5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b</m:t>
                      </m:r>
                    </m:num>
                    <m:den>
                      <m:r>
                        <a:rPr xmlns:a="http://schemas.openxmlformats.org/drawingml/2006/main" sz="5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c</m:t>
                      </m:r>
                    </m:den>
                  </m:f>
                </m:oMath>
              </m:oMathPara>
            </a14:m>
            <a:endParaRPr sz="5200"/>
          </a:p>
        </p:txBody>
      </p:sp>
      <p:sp>
        <p:nvSpPr>
          <p:cNvPr id="818" name="Equation"/>
          <p:cNvSpPr txBox="1"/>
          <p:nvPr/>
        </p:nvSpPr>
        <p:spPr>
          <a:xfrm>
            <a:off x="6694186" y="9161464"/>
            <a:ext cx="1407020" cy="549453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52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c</m:t>
                  </m:r>
                  <m:r>
                    <a:rPr xmlns:a="http://schemas.openxmlformats.org/drawingml/2006/main" sz="52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≠</m:t>
                  </m:r>
                  <m:r>
                    <a:rPr xmlns:a="http://schemas.openxmlformats.org/drawingml/2006/main" sz="52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0</m:t>
                  </m:r>
                </m:oMath>
              </m:oMathPara>
            </a14:m>
            <a:endParaRPr sz="5200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" name="Vanishing point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Vanishing points</a:t>
            </a:r>
          </a:p>
        </p:txBody>
      </p:sp>
      <p:sp>
        <p:nvSpPr>
          <p:cNvPr id="821" name="Each set of parallel lines (=direction) meets at a different point…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spcBef>
                <a:spcPts val="1100"/>
              </a:spcBef>
              <a:defRPr sz="5600"/>
            </a:pPr>
            <a:r>
              <a:rPr sz="4800"/>
              <a:t>Each set of parallel lines (=direction) meets at a different point</a:t>
            </a:r>
          </a:p>
          <a:p>
            <a:pPr lvl="1">
              <a:spcBef>
                <a:spcPts val="900"/>
              </a:spcBef>
              <a:defRPr sz="4800"/>
            </a:pPr>
            <a:r>
              <a:rPr sz="4000"/>
              <a:t>The </a:t>
            </a:r>
            <a:r>
              <a:rPr i="1" sz="4000"/>
              <a:t>vanishing point</a:t>
            </a:r>
            <a:r>
              <a:rPr sz="4000"/>
              <a:t> for this direction</a:t>
            </a:r>
          </a:p>
          <a:p>
            <a:pPr>
              <a:spcBef>
                <a:spcPts val="1100"/>
              </a:spcBef>
              <a:defRPr sz="5600"/>
            </a:pPr>
            <a:r>
              <a:rPr sz="4800"/>
              <a:t>Sets of parallel lines on the same plane lead to </a:t>
            </a:r>
            <a:r>
              <a:rPr i="1" sz="4800"/>
              <a:t>colinear </a:t>
            </a:r>
            <a:r>
              <a:rPr sz="4800"/>
              <a:t>vanishing points.   </a:t>
            </a:r>
          </a:p>
          <a:p>
            <a:pPr lvl="1">
              <a:spcBef>
                <a:spcPts val="900"/>
              </a:spcBef>
              <a:defRPr sz="4800"/>
            </a:pPr>
            <a:r>
              <a:rPr sz="4000"/>
              <a:t>The line is called the</a:t>
            </a:r>
            <a:r>
              <a:rPr i="1" sz="4000"/>
              <a:t> horizon</a:t>
            </a:r>
            <a:r>
              <a:rPr sz="4000"/>
              <a:t> for that plane</a:t>
            </a:r>
          </a:p>
        </p:txBody>
      </p:sp>
      <p:pic>
        <p:nvPicPr>
          <p:cNvPr id="822" name="image78.png" descr="image78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576175" y="5045076"/>
            <a:ext cx="8188325" cy="379095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4" name="Text Box 18"/>
          <p:cNvSpPr txBox="1"/>
          <p:nvPr/>
        </p:nvSpPr>
        <p:spPr>
          <a:xfrm>
            <a:off x="174484" y="13019127"/>
            <a:ext cx="7147045" cy="5285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1828800">
              <a:spcBef>
                <a:spcPts val="0"/>
              </a:spcBef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t>Video source: </a:t>
            </a: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Camera Obscura &amp; World of Illusions</a:t>
            </a:r>
          </a:p>
        </p:txBody>
      </p:sp>
      <p:sp>
        <p:nvSpPr>
          <p:cNvPr id="825" name="Title 1"/>
          <p:cNvSpPr txBox="1"/>
          <p:nvPr>
            <p:ph type="title"/>
          </p:nvPr>
        </p:nvSpPr>
        <p:spPr>
          <a:xfrm>
            <a:off x="1206500" y="825500"/>
            <a:ext cx="21971000" cy="1433163"/>
          </a:xfrm>
          <a:prstGeom prst="rect">
            <a:avLst/>
          </a:prstGeom>
        </p:spPr>
        <p:txBody>
          <a:bodyPr lIns="50800" tIns="50800" rIns="50800" bIns="50800" anchor="t"/>
          <a:lstStyle>
            <a:lvl1pPr>
              <a:defRPr sz="85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Perspective Projection</a:t>
            </a:r>
          </a:p>
        </p:txBody>
      </p:sp>
      <p:sp>
        <p:nvSpPr>
          <p:cNvPr id="826" name="Slide Number"/>
          <p:cNvSpPr txBox="1"/>
          <p:nvPr>
            <p:ph type="sldNum" sz="quarter" idx="4294967295"/>
          </p:nvPr>
        </p:nvSpPr>
        <p:spPr>
          <a:xfrm>
            <a:off x="19574152" y="12835873"/>
            <a:ext cx="504548" cy="48391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9" tIns="91439" rIns="91439" bIns="91439" anchor="ctr"/>
          <a:lstStyle>
            <a:lvl1pPr algn="r" defTabSz="1828800"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827" name="Slide credit: CMU 16-889: Learning for 3D Vision, Prof. Shubham Tulsiani"/>
          <p:cNvSpPr txBox="1"/>
          <p:nvPr/>
        </p:nvSpPr>
        <p:spPr>
          <a:xfrm>
            <a:off x="12003184" y="13019127"/>
            <a:ext cx="18715440" cy="5746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defTabSz="821531">
              <a:lnSpc>
                <a:spcPct val="110000"/>
              </a:lnSpc>
              <a:spcBef>
                <a:spcPts val="0"/>
              </a:spcBef>
              <a:defRPr sz="28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Slide credit: CMU 16-889: Learning for 3D Vision, Prof. Shubham Tulsiani</a:t>
            </a:r>
          </a:p>
        </p:txBody>
      </p:sp>
      <p:pic>
        <p:nvPicPr>
          <p:cNvPr id="828" name="YTDown.com_YouTube_Ames-room_Media_e4qsX4XDtYY_001_360p.mp4" descr="YTDown.com_YouTube_Ames-room_Media_e4qsX4XDtYY_001_360p.mp4"/>
          <p:cNvPicPr>
            <a:picLocks noChangeAspect="0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>
            <a:extLst/>
          </a:blip>
          <a:stretch>
            <a:fillRect/>
          </a:stretch>
        </p:blipFill>
        <p:spPr>
          <a:xfrm>
            <a:off x="3680281" y="2556823"/>
            <a:ext cx="12685544" cy="951415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966" fill="hold"/>
                                        <p:tgtEl>
                                          <p:spTgt spid="8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828"/>
                </p:tgtEl>
              </p:cMediaNode>
            </p:video>
            <p:seq concurrent="1" prevAc="none" nextAc="seek">
              <p:cTn id="8" evtFilter="cancelBubble" nodeType="interactiveSeq" restart="whenNotActive" fill="hold">
                <p:stCondLst>
                  <p:cond delay="0" evt="onClick">
                    <p:tgtEl>
                      <p:spTgt spid="828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828"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" name="See also Lord of The Ring’s version with a moving camera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See also Lord of The Ring’s version with a moving camera</a:t>
            </a:r>
          </a:p>
        </p:txBody>
      </p:sp>
      <p:sp>
        <p:nvSpPr>
          <p:cNvPr id="831" name="https://www.youtube.com/watch?v=QWMFpxkGO_s…"/>
          <p:cNvSpPr txBox="1"/>
          <p:nvPr>
            <p:ph type="body" idx="1"/>
          </p:nvPr>
        </p:nvSpPr>
        <p:spPr>
          <a:xfrm>
            <a:off x="460723" y="3651250"/>
            <a:ext cx="23462554" cy="8702676"/>
          </a:xfrm>
          <a:prstGeom prst="rect">
            <a:avLst/>
          </a:prstGeom>
        </p:spPr>
        <p:txBody>
          <a:bodyPr/>
          <a:lstStyle/>
          <a:p>
            <a:pPr/>
            <a:r>
              <a:rPr u="sng">
                <a:hlinkClick r:id="rId2" invalidUrl="" action="" tgtFrame="" tooltip="" history="1" highlightClick="0" endSnd="0"/>
              </a:rPr>
              <a:t>https://www.youtube.com/watch?v=QWMFpxkGO_s</a:t>
            </a:r>
          </a:p>
          <a:p>
            <a:pPr/>
            <a:r>
              <a:rPr u="sng">
                <a:hlinkClick r:id="rId3" invalidUrl="" action="" tgtFrame="" tooltip="" history="1" highlightClick="0" endSnd="0"/>
              </a:rPr>
              <a:t>https://nofilmschool.com/lord-of-the-rings-forced-perspective</a:t>
            </a:r>
            <a:r>
              <a:t> </a:t>
            </a:r>
          </a:p>
        </p:txBody>
      </p:sp>
      <p:pic>
        <p:nvPicPr>
          <p:cNvPr id="832" name="pasted-movie.png" descr="pasted-movi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732054" y="5759684"/>
            <a:ext cx="13943076" cy="719393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" name="Questions?"/>
          <p:cNvSpPr txBox="1"/>
          <p:nvPr>
            <p:ph type="title"/>
          </p:nvPr>
        </p:nvSpPr>
        <p:spPr>
          <a:xfrm>
            <a:off x="1206496" y="2574991"/>
            <a:ext cx="21971004" cy="2163449"/>
          </a:xfrm>
          <a:prstGeom prst="rect">
            <a:avLst/>
          </a:prstGeom>
        </p:spPr>
        <p:txBody>
          <a:bodyPr/>
          <a:lstStyle/>
          <a:p>
            <a:pPr/>
            <a:r>
              <a:t>Questions?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6" name="Straight Connector 47"/>
          <p:cNvSpPr/>
          <p:nvPr/>
        </p:nvSpPr>
        <p:spPr>
          <a:xfrm>
            <a:off x="19734631" y="4893336"/>
            <a:ext cx="1" cy="2557746"/>
          </a:xfrm>
          <a:prstGeom prst="line">
            <a:avLst/>
          </a:prstGeom>
          <a:ln w="50800">
            <a:solidFill>
              <a:srgbClr val="4F81BD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837" name="Line"/>
          <p:cNvSpPr/>
          <p:nvPr/>
        </p:nvSpPr>
        <p:spPr>
          <a:xfrm>
            <a:off x="5024787" y="8116978"/>
            <a:ext cx="4580438" cy="1"/>
          </a:xfrm>
          <a:prstGeom prst="line">
            <a:avLst/>
          </a:prstGeom>
          <a:ln w="381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838" name="Straight Connector 17"/>
          <p:cNvSpPr/>
          <p:nvPr/>
        </p:nvSpPr>
        <p:spPr>
          <a:xfrm flipV="1">
            <a:off x="4980650" y="7082428"/>
            <a:ext cx="4668712" cy="1041662"/>
          </a:xfrm>
          <a:prstGeom prst="line">
            <a:avLst/>
          </a:prstGeom>
          <a:solidFill>
            <a:srgbClr val="4F81BD"/>
          </a:solidFill>
          <a:ln w="25400">
            <a:solidFill>
              <a:srgbClr val="000000"/>
            </a:solidFill>
            <a:prstDash val="sysDot"/>
          </a:ln>
        </p:spPr>
        <p:txBody>
          <a:bodyPr tIns="91439" bIns="91439"/>
          <a:lstStyle/>
          <a:p>
            <a: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839" name="Rectangle 2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8000"/>
            </a:lvl1pPr>
          </a:lstStyle>
          <a:p>
            <a:pPr/>
            <a:r>
              <a:t>Perspective projection</a:t>
            </a:r>
          </a:p>
        </p:txBody>
      </p:sp>
      <p:sp>
        <p:nvSpPr>
          <p:cNvPr id="840" name="Freeform 20"/>
          <p:cNvSpPr/>
          <p:nvPr/>
        </p:nvSpPr>
        <p:spPr>
          <a:xfrm>
            <a:off x="8143837" y="5206126"/>
            <a:ext cx="2712543" cy="58767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0"/>
                </a:moveTo>
                <a:lnTo>
                  <a:pt x="21600" y="12537"/>
                </a:lnTo>
                <a:lnTo>
                  <a:pt x="180" y="21600"/>
                </a:lnTo>
                <a:lnTo>
                  <a:pt x="0" y="9138"/>
                </a:lnTo>
                <a:lnTo>
                  <a:pt x="21600" y="0"/>
                </a:lnTo>
                <a:close/>
              </a:path>
            </a:pathLst>
          </a:custGeom>
          <a:solidFill>
            <a:srgbClr val="B9CDE5"/>
          </a:solidFill>
          <a:ln w="12700">
            <a:solidFill>
              <a:srgbClr val="000000"/>
            </a:solidFill>
          </a:ln>
        </p:spPr>
        <p:txBody>
          <a:bodyPr tIns="91439" bIns="91439"/>
          <a:lstStyle/>
          <a:p>
            <a:pPr defTabSz="1828800">
              <a:spcBef>
                <a:spcPts val="0"/>
              </a:spcBef>
              <a:defRPr b="1"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841" name="Straight Arrow Connector 13"/>
          <p:cNvSpPr/>
          <p:nvPr/>
        </p:nvSpPr>
        <p:spPr>
          <a:xfrm flipV="1">
            <a:off x="9619787" y="6259552"/>
            <a:ext cx="2036955" cy="1843669"/>
          </a:xfrm>
          <a:prstGeom prst="line">
            <a:avLst/>
          </a:prstGeom>
          <a:ln w="50800">
            <a:solidFill>
              <a:srgbClr val="FF0000"/>
            </a:solidFill>
            <a:tailEnd type="triangle"/>
          </a:ln>
        </p:spPr>
        <p:txBody>
          <a:bodyPr tIns="91439" bIns="91439"/>
          <a:lstStyle/>
          <a:p>
            <a: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842" name="Straight Arrow Connector 14"/>
          <p:cNvSpPr/>
          <p:nvPr/>
        </p:nvSpPr>
        <p:spPr>
          <a:xfrm flipH="1" flipV="1">
            <a:off x="9521265" y="5653325"/>
            <a:ext cx="43127" cy="2408895"/>
          </a:xfrm>
          <a:prstGeom prst="line">
            <a:avLst/>
          </a:prstGeom>
          <a:ln w="50800">
            <a:solidFill>
              <a:srgbClr val="FF0000"/>
            </a:solidFill>
            <a:tailEnd type="triangle"/>
          </a:ln>
        </p:spPr>
        <p:txBody>
          <a:bodyPr tIns="91439" bIns="91439"/>
          <a:lstStyle/>
          <a:p>
            <a: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843" name="Slide Number Placeholder 60"/>
          <p:cNvSpPr txBox="1"/>
          <p:nvPr>
            <p:ph type="sldNum" sz="quarter" idx="4294967295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844" name="Line"/>
          <p:cNvSpPr/>
          <p:nvPr/>
        </p:nvSpPr>
        <p:spPr>
          <a:xfrm flipV="1">
            <a:off x="5016159" y="4506628"/>
            <a:ext cx="4608977" cy="3601722"/>
          </a:xfrm>
          <a:prstGeom prst="line">
            <a:avLst/>
          </a:prstGeom>
          <a:ln w="381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845" name="Line"/>
          <p:cNvSpPr/>
          <p:nvPr/>
        </p:nvSpPr>
        <p:spPr>
          <a:xfrm flipV="1">
            <a:off x="5041559" y="2288996"/>
            <a:ext cx="1" cy="5793954"/>
          </a:xfrm>
          <a:prstGeom prst="line">
            <a:avLst/>
          </a:prstGeom>
          <a:ln w="381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846" name="Circle"/>
          <p:cNvSpPr/>
          <p:nvPr/>
        </p:nvSpPr>
        <p:spPr>
          <a:xfrm>
            <a:off x="4934879" y="8010297"/>
            <a:ext cx="213361" cy="213361"/>
          </a:xfrm>
          <a:prstGeom prst="ellipse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847" name="Equation"/>
          <p:cNvSpPr txBox="1"/>
          <p:nvPr/>
        </p:nvSpPr>
        <p:spPr>
          <a:xfrm>
            <a:off x="8846162" y="4326817"/>
            <a:ext cx="382220" cy="36489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44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X</m:t>
                  </m:r>
                </m:oMath>
              </m:oMathPara>
            </a14:m>
            <a:endParaRPr sz="4400"/>
          </a:p>
        </p:txBody>
      </p:sp>
      <p:sp>
        <p:nvSpPr>
          <p:cNvPr id="848" name="Equation"/>
          <p:cNvSpPr txBox="1"/>
          <p:nvPr/>
        </p:nvSpPr>
        <p:spPr>
          <a:xfrm>
            <a:off x="4384228" y="2455684"/>
            <a:ext cx="310135" cy="364897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44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Y</m:t>
                  </m:r>
                </m:oMath>
              </m:oMathPara>
            </a14:m>
            <a:endParaRPr sz="4400"/>
          </a:p>
        </p:txBody>
      </p:sp>
      <p:sp>
        <p:nvSpPr>
          <p:cNvPr id="849" name="Line"/>
          <p:cNvSpPr/>
          <p:nvPr/>
        </p:nvSpPr>
        <p:spPr>
          <a:xfrm>
            <a:off x="9518928" y="8116978"/>
            <a:ext cx="11080072" cy="1"/>
          </a:xfrm>
          <a:prstGeom prst="line">
            <a:avLst/>
          </a:prstGeom>
          <a:ln w="381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850" name="Circle"/>
          <p:cNvSpPr/>
          <p:nvPr/>
        </p:nvSpPr>
        <p:spPr>
          <a:xfrm>
            <a:off x="9455157" y="8004791"/>
            <a:ext cx="224376" cy="224375"/>
          </a:xfrm>
          <a:prstGeom prst="ellipse">
            <a:avLst/>
          </a:prstGeom>
          <a:solidFill>
            <a:schemeClr val="accent5">
              <a:hueOff val="-82419"/>
              <a:satOff val="-9513"/>
              <a:lumOff val="-16343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851" name="Equation"/>
          <p:cNvSpPr txBox="1"/>
          <p:nvPr/>
        </p:nvSpPr>
        <p:spPr>
          <a:xfrm>
            <a:off x="19912096" y="8517818"/>
            <a:ext cx="341986" cy="364897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44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Z</m:t>
                  </m:r>
                </m:oMath>
              </m:oMathPara>
            </a14:m>
            <a:endParaRPr sz="4400"/>
          </a:p>
        </p:txBody>
      </p:sp>
      <p:sp>
        <p:nvSpPr>
          <p:cNvPr id="852" name="Equation"/>
          <p:cNvSpPr txBox="1"/>
          <p:nvPr/>
        </p:nvSpPr>
        <p:spPr>
          <a:xfrm>
            <a:off x="11124769" y="6841209"/>
            <a:ext cx="264872" cy="252579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44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x</m:t>
                  </m:r>
                </m:oMath>
              </m:oMathPara>
            </a14:m>
            <a:endParaRPr sz="4400"/>
          </a:p>
        </p:txBody>
      </p:sp>
      <p:sp>
        <p:nvSpPr>
          <p:cNvPr id="853" name="Equation"/>
          <p:cNvSpPr txBox="1"/>
          <p:nvPr/>
        </p:nvSpPr>
        <p:spPr>
          <a:xfrm>
            <a:off x="9060825" y="6134391"/>
            <a:ext cx="251461" cy="361545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44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y</m:t>
                  </m:r>
                </m:oMath>
              </m:oMathPara>
            </a14:m>
            <a:endParaRPr sz="4400"/>
          </a:p>
        </p:txBody>
      </p:sp>
      <p:sp>
        <p:nvSpPr>
          <p:cNvPr id="854" name="Circle"/>
          <p:cNvSpPr/>
          <p:nvPr/>
        </p:nvSpPr>
        <p:spPr>
          <a:xfrm>
            <a:off x="19515666" y="4766457"/>
            <a:ext cx="364897" cy="364898"/>
          </a:xfrm>
          <a:prstGeom prst="ellipse">
            <a:avLst/>
          </a:prstGeom>
          <a:solidFill>
            <a:srgbClr val="75FA4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855" name="Circle"/>
          <p:cNvSpPr/>
          <p:nvPr/>
        </p:nvSpPr>
        <p:spPr>
          <a:xfrm>
            <a:off x="9934700" y="6860818"/>
            <a:ext cx="213361" cy="213361"/>
          </a:xfrm>
          <a:prstGeom prst="ellipse">
            <a:avLst/>
          </a:prstGeom>
          <a:solidFill>
            <a:srgbClr val="75FA4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856" name="Straight Connector 55"/>
          <p:cNvSpPr/>
          <p:nvPr/>
        </p:nvSpPr>
        <p:spPr>
          <a:xfrm flipH="1">
            <a:off x="19044847" y="7406475"/>
            <a:ext cx="698807" cy="698809"/>
          </a:xfrm>
          <a:prstGeom prst="line">
            <a:avLst/>
          </a:prstGeom>
          <a:ln w="50800">
            <a:solidFill>
              <a:srgbClr val="4F81BD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857" name="This is awkward… Not a linear operator."/>
          <p:cNvSpPr txBox="1"/>
          <p:nvPr/>
        </p:nvSpPr>
        <p:spPr>
          <a:xfrm>
            <a:off x="9976486" y="12021246"/>
            <a:ext cx="9773921" cy="7091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spcBef>
                <a:spcPts val="0"/>
              </a:spcBef>
              <a:defRPr b="1" sz="4000"/>
            </a:lvl1pPr>
          </a:lstStyle>
          <a:p>
            <a:pPr/>
            <a:r>
              <a:t>This is awkward… Not a linear operator.</a:t>
            </a:r>
          </a:p>
        </p:txBody>
      </p:sp>
      <p:sp>
        <p:nvSpPr>
          <p:cNvPr id="858" name="Equation"/>
          <p:cNvSpPr txBox="1"/>
          <p:nvPr/>
        </p:nvSpPr>
        <p:spPr>
          <a:xfrm>
            <a:off x="20065449" y="4320391"/>
            <a:ext cx="381662" cy="377750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m:rPr>
                      <m:sty m:val="b"/>
                    </m:rPr>
                    <a:rPr xmlns:a="http://schemas.openxmlformats.org/drawingml/2006/main" sz="44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X</m:t>
                  </m:r>
                </m:oMath>
              </m:oMathPara>
            </a14:m>
            <a:endParaRPr sz="4400"/>
          </a:p>
        </p:txBody>
      </p:sp>
      <p:sp>
        <p:nvSpPr>
          <p:cNvPr id="859" name="Equation"/>
          <p:cNvSpPr txBox="1"/>
          <p:nvPr/>
        </p:nvSpPr>
        <p:spPr>
          <a:xfrm>
            <a:off x="10083920" y="6349940"/>
            <a:ext cx="263755" cy="25760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m:rPr>
                      <m:sty m:val="b"/>
                    </m:rPr>
                    <a:rPr xmlns:a="http://schemas.openxmlformats.org/drawingml/2006/main" sz="44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x</m:t>
                  </m:r>
                </m:oMath>
              </m:oMathPara>
            </a14:m>
            <a:endParaRPr sz="4400"/>
          </a:p>
        </p:txBody>
      </p:sp>
      <p:sp>
        <p:nvSpPr>
          <p:cNvPr id="860" name="Equation"/>
          <p:cNvSpPr txBox="1"/>
          <p:nvPr/>
        </p:nvSpPr>
        <p:spPr>
          <a:xfrm>
            <a:off x="11119310" y="9803499"/>
            <a:ext cx="8481258" cy="2058772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m:rPr>
                      <m:sty m:val="b"/>
                    </m:rPr>
                    <a:rPr xmlns:a="http://schemas.openxmlformats.org/drawingml/2006/main" sz="76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x</m:t>
                  </m:r>
                  <m:r>
                    <a:rPr xmlns:a="http://schemas.openxmlformats.org/drawingml/2006/main" sz="76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=</m:t>
                  </m:r>
                  <m:d>
                    <m:dPr>
                      <m:ctrlPr>
                        <a:rPr xmlns:a="http://schemas.openxmlformats.org/drawingml/2006/main" sz="7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</m:dPr>
                    <m:e>
                      <m:eqArr>
                        <m:eqArrPr>
                          <m:ctrlPr>
                            <a:rPr xmlns:a="http://schemas.openxmlformats.org/drawingml/2006/main" sz="7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eqArrPr>
                        <m:e>
                          <m:r>
                            <a:rPr xmlns:a="http://schemas.openxmlformats.org/drawingml/2006/main" sz="7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x</m:t>
                          </m:r>
                          <m:r>
                            <a:rPr xmlns:a="http://schemas.openxmlformats.org/drawingml/2006/main" sz="7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xmlns:a="http://schemas.openxmlformats.org/drawingml/2006/main" sz="7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y</m:t>
                          </m:r>
                        </m:e>
                      </m:eqArr>
                    </m:e>
                  </m:d>
                  <m:r>
                    <a:rPr xmlns:a="http://schemas.openxmlformats.org/drawingml/2006/main" sz="76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=</m:t>
                  </m:r>
                  <m:d>
                    <m:dPr>
                      <m:ctrlPr>
                        <a:rPr xmlns:a="http://schemas.openxmlformats.org/drawingml/2006/main" sz="7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</m:dPr>
                    <m:e>
                      <m:eqArr>
                        <m:eqArrPr>
                          <m:ctrlPr>
                            <a:rPr xmlns:a="http://schemas.openxmlformats.org/drawingml/2006/main" sz="7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eqArrPr>
                        <m:e>
                          <m:r>
                            <a:rPr xmlns:a="http://schemas.openxmlformats.org/drawingml/2006/main" sz="7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X</m:t>
                          </m:r>
                          <m:r>
                            <a:rPr xmlns:a="http://schemas.openxmlformats.org/drawingml/2006/main" sz="7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xmlns:a="http://schemas.openxmlformats.org/drawingml/2006/main" sz="7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Y</m:t>
                          </m:r>
                        </m:e>
                      </m:eqArr>
                    </m:e>
                  </m:d>
                  <m:r>
                    <a:rPr xmlns:a="http://schemas.openxmlformats.org/drawingml/2006/main" sz="76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⋅</m:t>
                  </m:r>
                  <m:f>
                    <m:fPr>
                      <m:ctrlPr>
                        <a:rPr xmlns:a="http://schemas.openxmlformats.org/drawingml/2006/main" sz="7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type m:val="bar"/>
                    </m:fPr>
                    <m:num>
                      <m:r>
                        <a:rPr xmlns:a="http://schemas.openxmlformats.org/drawingml/2006/main" sz="7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f</m:t>
                      </m:r>
                    </m:num>
                    <m:den>
                      <m:r>
                        <a:rPr xmlns:a="http://schemas.openxmlformats.org/drawingml/2006/main" sz="7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Z</m:t>
                      </m:r>
                    </m:den>
                  </m:f>
                </m:oMath>
              </m:oMathPara>
            </a14:m>
            <a:endParaRPr sz="7600"/>
          </a:p>
        </p:txBody>
      </p:sp>
      <p:sp>
        <p:nvSpPr>
          <p:cNvPr id="861" name="Straight Connector 17"/>
          <p:cNvSpPr/>
          <p:nvPr/>
        </p:nvSpPr>
        <p:spPr>
          <a:xfrm flipV="1">
            <a:off x="10029989" y="4950284"/>
            <a:ext cx="9666915" cy="2029112"/>
          </a:xfrm>
          <a:prstGeom prst="line">
            <a:avLst/>
          </a:prstGeom>
          <a:solidFill>
            <a:srgbClr val="4F81BD"/>
          </a:solidFill>
          <a:ln w="25400">
            <a:solidFill>
              <a:srgbClr val="000000"/>
            </a:solidFill>
            <a:prstDash val="sysDot"/>
          </a:ln>
        </p:spPr>
        <p:txBody>
          <a:bodyPr tIns="91439" bIns="91439"/>
          <a:lstStyle/>
          <a:p>
            <a: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3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Homogeneous coordinates</a:t>
            </a:r>
          </a:p>
        </p:txBody>
      </p:sp>
      <p:sp>
        <p:nvSpPr>
          <p:cNvPr id="864" name="Text Box 5"/>
          <p:cNvSpPr txBox="1"/>
          <p:nvPr/>
        </p:nvSpPr>
        <p:spPr>
          <a:xfrm>
            <a:off x="7045194" y="12129228"/>
            <a:ext cx="5305793" cy="13092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ctr" defTabSz="1828800">
              <a:spcBef>
                <a:spcPts val="0"/>
              </a:spcBef>
              <a:defRPr sz="4000">
                <a:latin typeface="Arial"/>
                <a:ea typeface="Arial"/>
                <a:cs typeface="Arial"/>
                <a:sym typeface="Arial"/>
              </a:defRPr>
            </a:pPr>
            <a:r>
              <a:t>homogeneous</a:t>
            </a:r>
          </a:p>
          <a:p>
            <a:pPr algn="ctr" defTabSz="1828800">
              <a:spcBef>
                <a:spcPts val="0"/>
              </a:spcBef>
              <a:defRPr sz="4000">
                <a:latin typeface="Arial"/>
                <a:ea typeface="Arial"/>
                <a:cs typeface="Arial"/>
                <a:sym typeface="Arial"/>
              </a:defRPr>
            </a:pPr>
            <a:r>
              <a:t>coordinates</a:t>
            </a:r>
          </a:p>
        </p:txBody>
      </p:sp>
      <p:sp>
        <p:nvSpPr>
          <p:cNvPr id="865" name="Oval 28"/>
          <p:cNvSpPr/>
          <p:nvPr/>
        </p:nvSpPr>
        <p:spPr>
          <a:xfrm>
            <a:off x="7437673" y="4950708"/>
            <a:ext cx="333677" cy="348845"/>
          </a:xfrm>
          <a:prstGeom prst="ellipse">
            <a:avLst/>
          </a:prstGeom>
          <a:solidFill>
            <a:srgbClr val="000000"/>
          </a:solidFill>
          <a:ln w="12700">
            <a:solidFill>
              <a:srgbClr val="FFFFFF"/>
            </a:solidFill>
          </a:ln>
        </p:spPr>
        <p:txBody>
          <a:bodyPr tIns="91439" bIns="91439" anchor="ctr"/>
          <a:lstStyle/>
          <a:p>
            <a:pPr algn="ctr" defTabSz="1828800">
              <a:spcBef>
                <a:spcPts val="0"/>
              </a:spcBef>
              <a:defRPr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866" name="Text Box 5"/>
          <p:cNvSpPr txBox="1"/>
          <p:nvPr/>
        </p:nvSpPr>
        <p:spPr>
          <a:xfrm>
            <a:off x="1183796" y="12129228"/>
            <a:ext cx="3585141" cy="13092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algn="ctr" defTabSz="1828800">
              <a:spcBef>
                <a:spcPts val="0"/>
              </a:spcBef>
              <a:defRPr sz="4000">
                <a:latin typeface="Arial"/>
                <a:ea typeface="Arial"/>
                <a:cs typeface="Arial"/>
                <a:sym typeface="Arial"/>
              </a:defRPr>
            </a:pPr>
            <a:r>
              <a:t>heterogeneous</a:t>
            </a:r>
          </a:p>
          <a:p>
            <a:pPr algn="ctr" defTabSz="1828800">
              <a:spcBef>
                <a:spcPts val="0"/>
              </a:spcBef>
              <a:defRPr sz="4000">
                <a:latin typeface="Arial"/>
                <a:ea typeface="Arial"/>
                <a:cs typeface="Arial"/>
                <a:sym typeface="Arial"/>
              </a:defRPr>
            </a:pPr>
            <a:r>
              <a:t>coordinates</a:t>
            </a:r>
          </a:p>
        </p:txBody>
      </p:sp>
      <p:sp>
        <p:nvSpPr>
          <p:cNvPr id="867" name="TextBox 36"/>
          <p:cNvSpPr txBox="1"/>
          <p:nvPr/>
        </p:nvSpPr>
        <p:spPr>
          <a:xfrm>
            <a:off x="1157187" y="3467553"/>
            <a:ext cx="1494354" cy="13180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defTabSz="1828800">
              <a:spcBef>
                <a:spcPts val="0"/>
              </a:spcBef>
              <a:defRPr sz="80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2D</a:t>
            </a:r>
          </a:p>
        </p:txBody>
      </p:sp>
      <p:sp>
        <p:nvSpPr>
          <p:cNvPr id="868" name="Slide Number Placeholder 2"/>
          <p:cNvSpPr txBox="1"/>
          <p:nvPr>
            <p:ph type="sldNum" sz="quarter" idx="4294967295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869" name="Equation"/>
          <p:cNvSpPr txBox="1"/>
          <p:nvPr/>
        </p:nvSpPr>
        <p:spPr>
          <a:xfrm>
            <a:off x="1214286" y="10145409"/>
            <a:ext cx="3524161" cy="823317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m:rPr>
                      <m:sty m:val="b"/>
                    </m:rPr>
                    <a:rPr xmlns:a="http://schemas.openxmlformats.org/drawingml/2006/main" sz="76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x</m:t>
                  </m:r>
                  <m:r>
                    <a:rPr xmlns:a="http://schemas.openxmlformats.org/drawingml/2006/main" sz="76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=</m:t>
                  </m:r>
                  <m:d>
                    <m:dPr>
                      <m:ctrlPr>
                        <a:rPr xmlns:a="http://schemas.openxmlformats.org/drawingml/2006/main" sz="7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</m:dPr>
                    <m:e>
                      <m:eqArr>
                        <m:eqArrPr>
                          <m:ctrlPr>
                            <a:rPr xmlns:a="http://schemas.openxmlformats.org/drawingml/2006/main" sz="7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eqArrPr>
                        <m:e>
                          <m:r>
                            <a:rPr xmlns:a="http://schemas.openxmlformats.org/drawingml/2006/main" sz="7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x</m:t>
                          </m:r>
                          <m:r>
                            <a:rPr xmlns:a="http://schemas.openxmlformats.org/drawingml/2006/main" sz="7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xmlns:a="http://schemas.openxmlformats.org/drawingml/2006/main" sz="7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y</m:t>
                          </m:r>
                        </m:e>
                      </m:eqArr>
                    </m:e>
                  </m:d>
                </m:oMath>
              </m:oMathPara>
            </a14:m>
            <a:endParaRPr sz="7600"/>
          </a:p>
        </p:txBody>
      </p:sp>
      <p:sp>
        <p:nvSpPr>
          <p:cNvPr id="870" name="Equation"/>
          <p:cNvSpPr txBox="1"/>
          <p:nvPr/>
        </p:nvSpPr>
        <p:spPr>
          <a:xfrm>
            <a:off x="7450839" y="9073071"/>
            <a:ext cx="3153845" cy="296799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limUpp>
                    <m:e>
                      <m:r>
                        <m:rPr>
                          <m:sty m:val="b"/>
                        </m:rPr>
                        <a:rPr xmlns:a="http://schemas.openxmlformats.org/drawingml/2006/main" sz="7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e>
                    <m:lim>
                      <m:r>
                        <a:rPr xmlns:a="http://schemas.openxmlformats.org/drawingml/2006/main" sz="7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˜</m:t>
                      </m:r>
                    </m:lim>
                  </m:limUpp>
                  <m:r>
                    <a:rPr xmlns:a="http://schemas.openxmlformats.org/drawingml/2006/main" sz="76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=</m:t>
                  </m:r>
                  <m:d>
                    <m:dPr>
                      <m:ctrlPr>
                        <a:rPr xmlns:a="http://schemas.openxmlformats.org/drawingml/2006/main" sz="7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begChr m:val="["/>
                      <m:endChr m:val="]"/>
                    </m:dPr>
                    <m:e>
                      <m:eqArr>
                        <m:eqArrPr>
                          <m:ctrlPr>
                            <a:rPr xmlns:a="http://schemas.openxmlformats.org/drawingml/2006/main" sz="7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eqArrPr>
                        <m:e>
                          <m:r>
                            <a:rPr xmlns:a="http://schemas.openxmlformats.org/drawingml/2006/main" sz="7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x</m:t>
                          </m:r>
                        </m:e>
                        <m:e>
                          <m:r>
                            <a:rPr xmlns:a="http://schemas.openxmlformats.org/drawingml/2006/main" sz="7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y</m:t>
                          </m:r>
                        </m:e>
                        <m:e>
                          <m:r>
                            <a:rPr xmlns:a="http://schemas.openxmlformats.org/drawingml/2006/main" sz="7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eqArr>
                    </m:e>
                  </m:d>
                </m:oMath>
              </m:oMathPara>
            </a14:m>
            <a:endParaRPr sz="7600"/>
          </a:p>
        </p:txBody>
      </p:sp>
      <p:sp>
        <p:nvSpPr>
          <p:cNvPr id="871" name="Arrow"/>
          <p:cNvSpPr/>
          <p:nvPr/>
        </p:nvSpPr>
        <p:spPr>
          <a:xfrm>
            <a:off x="5459642" y="9752733"/>
            <a:ext cx="1270001" cy="1270001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accent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872" name="Straight Arrow Connector 13"/>
          <p:cNvSpPr/>
          <p:nvPr/>
        </p:nvSpPr>
        <p:spPr>
          <a:xfrm>
            <a:off x="3884110" y="8097615"/>
            <a:ext cx="6267367" cy="1"/>
          </a:xfrm>
          <a:prstGeom prst="line">
            <a:avLst/>
          </a:prstGeom>
          <a:ln w="50800">
            <a:solidFill>
              <a:srgbClr val="FF0000"/>
            </a:solidFill>
            <a:tailEnd type="triangle"/>
          </a:ln>
        </p:spPr>
        <p:txBody>
          <a:bodyPr tIns="91439" bIns="91439"/>
          <a:lstStyle/>
          <a:p>
            <a: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873" name="Straight Arrow Connector 14"/>
          <p:cNvSpPr/>
          <p:nvPr/>
        </p:nvSpPr>
        <p:spPr>
          <a:xfrm flipV="1">
            <a:off x="3896447" y="3236472"/>
            <a:ext cx="1" cy="4886128"/>
          </a:xfrm>
          <a:prstGeom prst="line">
            <a:avLst/>
          </a:prstGeom>
          <a:ln w="50800">
            <a:solidFill>
              <a:srgbClr val="FF0000"/>
            </a:solidFill>
            <a:tailEnd type="triangle"/>
          </a:ln>
        </p:spPr>
        <p:txBody>
          <a:bodyPr tIns="91439" bIns="91439"/>
          <a:lstStyle/>
          <a:p>
            <a: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874" name="Equation"/>
          <p:cNvSpPr txBox="1"/>
          <p:nvPr/>
        </p:nvSpPr>
        <p:spPr>
          <a:xfrm>
            <a:off x="9148291" y="8332720"/>
            <a:ext cx="264873" cy="25257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44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x</m:t>
                  </m:r>
                </m:oMath>
              </m:oMathPara>
            </a14:m>
            <a:endParaRPr sz="4400"/>
          </a:p>
        </p:txBody>
      </p:sp>
      <p:sp>
        <p:nvSpPr>
          <p:cNvPr id="875" name="Equation"/>
          <p:cNvSpPr txBox="1"/>
          <p:nvPr/>
        </p:nvSpPr>
        <p:spPr>
          <a:xfrm>
            <a:off x="3449806" y="3631740"/>
            <a:ext cx="251461" cy="361544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44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y</m:t>
                  </m:r>
                </m:oMath>
              </m:oMathPara>
            </a14:m>
            <a:endParaRPr sz="4400"/>
          </a:p>
        </p:txBody>
      </p:sp>
      <p:sp>
        <p:nvSpPr>
          <p:cNvPr id="876" name="Equation"/>
          <p:cNvSpPr txBox="1"/>
          <p:nvPr/>
        </p:nvSpPr>
        <p:spPr>
          <a:xfrm>
            <a:off x="8048667" y="4650549"/>
            <a:ext cx="347676" cy="339574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m:rPr>
                      <m:sty m:val="b"/>
                    </m:rPr>
                    <a:rPr xmlns:a="http://schemas.openxmlformats.org/drawingml/2006/main" sz="58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x</m:t>
                  </m:r>
                </m:oMath>
              </m:oMathPara>
            </a14:m>
            <a:endParaRPr sz="5800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Homogeneous coordinates</a:t>
            </a:r>
          </a:p>
        </p:txBody>
      </p:sp>
      <p:sp>
        <p:nvSpPr>
          <p:cNvPr id="879" name="Text Box 5"/>
          <p:cNvSpPr txBox="1"/>
          <p:nvPr/>
        </p:nvSpPr>
        <p:spPr>
          <a:xfrm>
            <a:off x="7045194" y="12129228"/>
            <a:ext cx="5305793" cy="13092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ctr" defTabSz="1828800">
              <a:spcBef>
                <a:spcPts val="0"/>
              </a:spcBef>
              <a:defRPr sz="4000">
                <a:latin typeface="Arial"/>
                <a:ea typeface="Arial"/>
                <a:cs typeface="Arial"/>
                <a:sym typeface="Arial"/>
              </a:defRPr>
            </a:pPr>
            <a:r>
              <a:t>homogeneous</a:t>
            </a:r>
          </a:p>
          <a:p>
            <a:pPr algn="ctr" defTabSz="1828800">
              <a:spcBef>
                <a:spcPts val="0"/>
              </a:spcBef>
              <a:defRPr sz="4000">
                <a:latin typeface="Arial"/>
                <a:ea typeface="Arial"/>
                <a:cs typeface="Arial"/>
                <a:sym typeface="Arial"/>
              </a:defRPr>
            </a:pPr>
            <a:r>
              <a:t>coordinates</a:t>
            </a:r>
          </a:p>
        </p:txBody>
      </p:sp>
      <p:sp>
        <p:nvSpPr>
          <p:cNvPr id="880" name="Oval 28"/>
          <p:cNvSpPr/>
          <p:nvPr/>
        </p:nvSpPr>
        <p:spPr>
          <a:xfrm>
            <a:off x="7437673" y="4950708"/>
            <a:ext cx="333677" cy="348845"/>
          </a:xfrm>
          <a:prstGeom prst="ellipse">
            <a:avLst/>
          </a:prstGeom>
          <a:solidFill>
            <a:srgbClr val="000000"/>
          </a:solidFill>
          <a:ln w="12700">
            <a:solidFill>
              <a:srgbClr val="FFFFFF"/>
            </a:solidFill>
          </a:ln>
        </p:spPr>
        <p:txBody>
          <a:bodyPr tIns="91439" bIns="91439" anchor="ctr"/>
          <a:lstStyle/>
          <a:p>
            <a:pPr algn="ctr" defTabSz="1828800">
              <a:spcBef>
                <a:spcPts val="0"/>
              </a:spcBef>
              <a:defRPr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881" name="Text Box 5"/>
          <p:cNvSpPr txBox="1"/>
          <p:nvPr/>
        </p:nvSpPr>
        <p:spPr>
          <a:xfrm>
            <a:off x="1183796" y="12129228"/>
            <a:ext cx="3585141" cy="13092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algn="ctr" defTabSz="1828800">
              <a:spcBef>
                <a:spcPts val="0"/>
              </a:spcBef>
              <a:defRPr sz="4000">
                <a:latin typeface="Arial"/>
                <a:ea typeface="Arial"/>
                <a:cs typeface="Arial"/>
                <a:sym typeface="Arial"/>
              </a:defRPr>
            </a:pPr>
            <a:r>
              <a:t>heterogeneous</a:t>
            </a:r>
          </a:p>
          <a:p>
            <a:pPr algn="ctr" defTabSz="1828800">
              <a:spcBef>
                <a:spcPts val="0"/>
              </a:spcBef>
              <a:defRPr sz="4000">
                <a:latin typeface="Arial"/>
                <a:ea typeface="Arial"/>
                <a:cs typeface="Arial"/>
                <a:sym typeface="Arial"/>
              </a:defRPr>
            </a:pPr>
            <a:r>
              <a:t>coordinates</a:t>
            </a:r>
          </a:p>
        </p:txBody>
      </p:sp>
      <p:sp>
        <p:nvSpPr>
          <p:cNvPr id="882" name="TextBox 36"/>
          <p:cNvSpPr txBox="1"/>
          <p:nvPr/>
        </p:nvSpPr>
        <p:spPr>
          <a:xfrm>
            <a:off x="1157187" y="3467553"/>
            <a:ext cx="1494354" cy="13180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defTabSz="1828800">
              <a:spcBef>
                <a:spcPts val="0"/>
              </a:spcBef>
              <a:defRPr sz="80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2D</a:t>
            </a:r>
          </a:p>
        </p:txBody>
      </p:sp>
      <p:sp>
        <p:nvSpPr>
          <p:cNvPr id="883" name="Slide Number Placeholder 2"/>
          <p:cNvSpPr txBox="1"/>
          <p:nvPr>
            <p:ph type="sldNum" sz="quarter" idx="4294967295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884" name="Equation"/>
          <p:cNvSpPr txBox="1"/>
          <p:nvPr/>
        </p:nvSpPr>
        <p:spPr>
          <a:xfrm>
            <a:off x="1214286" y="10145409"/>
            <a:ext cx="3524161" cy="823317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m:rPr>
                      <m:sty m:val="b"/>
                    </m:rPr>
                    <a:rPr xmlns:a="http://schemas.openxmlformats.org/drawingml/2006/main" sz="76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x</m:t>
                  </m:r>
                  <m:r>
                    <a:rPr xmlns:a="http://schemas.openxmlformats.org/drawingml/2006/main" sz="76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=</m:t>
                  </m:r>
                  <m:d>
                    <m:dPr>
                      <m:ctrlPr>
                        <a:rPr xmlns:a="http://schemas.openxmlformats.org/drawingml/2006/main" sz="7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</m:dPr>
                    <m:e>
                      <m:eqArr>
                        <m:eqArrPr>
                          <m:ctrlPr>
                            <a:rPr xmlns:a="http://schemas.openxmlformats.org/drawingml/2006/main" sz="7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eqArrPr>
                        <m:e>
                          <m:r>
                            <a:rPr xmlns:a="http://schemas.openxmlformats.org/drawingml/2006/main" sz="7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x</m:t>
                          </m:r>
                          <m:r>
                            <a:rPr xmlns:a="http://schemas.openxmlformats.org/drawingml/2006/main" sz="7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xmlns:a="http://schemas.openxmlformats.org/drawingml/2006/main" sz="7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y</m:t>
                          </m:r>
                        </m:e>
                      </m:eqArr>
                    </m:e>
                  </m:d>
                </m:oMath>
              </m:oMathPara>
            </a14:m>
            <a:endParaRPr sz="7600"/>
          </a:p>
        </p:txBody>
      </p:sp>
      <p:sp>
        <p:nvSpPr>
          <p:cNvPr id="885" name="Equation"/>
          <p:cNvSpPr txBox="1"/>
          <p:nvPr/>
        </p:nvSpPr>
        <p:spPr>
          <a:xfrm>
            <a:off x="7450839" y="9073071"/>
            <a:ext cx="3153845" cy="296799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limUpp>
                    <m:e>
                      <m:r>
                        <m:rPr>
                          <m:sty m:val="b"/>
                        </m:rPr>
                        <a:rPr xmlns:a="http://schemas.openxmlformats.org/drawingml/2006/main" sz="7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e>
                    <m:lim>
                      <m:r>
                        <a:rPr xmlns:a="http://schemas.openxmlformats.org/drawingml/2006/main" sz="7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˜</m:t>
                      </m:r>
                    </m:lim>
                  </m:limUpp>
                  <m:r>
                    <a:rPr xmlns:a="http://schemas.openxmlformats.org/drawingml/2006/main" sz="76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=</m:t>
                  </m:r>
                  <m:d>
                    <m:dPr>
                      <m:ctrlPr>
                        <a:rPr xmlns:a="http://schemas.openxmlformats.org/drawingml/2006/main" sz="7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begChr m:val="["/>
                      <m:endChr m:val="]"/>
                    </m:dPr>
                    <m:e>
                      <m:eqArr>
                        <m:eqArrPr>
                          <m:ctrlPr>
                            <a:rPr xmlns:a="http://schemas.openxmlformats.org/drawingml/2006/main" sz="7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eqArrPr>
                        <m:e>
                          <m:r>
                            <a:rPr xmlns:a="http://schemas.openxmlformats.org/drawingml/2006/main" sz="7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x</m:t>
                          </m:r>
                        </m:e>
                        <m:e>
                          <m:r>
                            <a:rPr xmlns:a="http://schemas.openxmlformats.org/drawingml/2006/main" sz="7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y</m:t>
                          </m:r>
                        </m:e>
                        <m:e>
                          <m:r>
                            <a:rPr xmlns:a="http://schemas.openxmlformats.org/drawingml/2006/main" sz="7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eqArr>
                    </m:e>
                  </m:d>
                </m:oMath>
              </m:oMathPara>
            </a14:m>
            <a:endParaRPr sz="7600"/>
          </a:p>
        </p:txBody>
      </p:sp>
      <p:sp>
        <p:nvSpPr>
          <p:cNvPr id="886" name="Arrow"/>
          <p:cNvSpPr/>
          <p:nvPr/>
        </p:nvSpPr>
        <p:spPr>
          <a:xfrm>
            <a:off x="5459642" y="9752733"/>
            <a:ext cx="1270001" cy="1270001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accent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887" name="Straight Arrow Connector 13"/>
          <p:cNvSpPr/>
          <p:nvPr/>
        </p:nvSpPr>
        <p:spPr>
          <a:xfrm>
            <a:off x="3884110" y="8097615"/>
            <a:ext cx="6267367" cy="1"/>
          </a:xfrm>
          <a:prstGeom prst="line">
            <a:avLst/>
          </a:prstGeom>
          <a:ln w="50800">
            <a:solidFill>
              <a:srgbClr val="FF0000"/>
            </a:solidFill>
            <a:tailEnd type="triangle"/>
          </a:ln>
        </p:spPr>
        <p:txBody>
          <a:bodyPr tIns="91439" bIns="91439"/>
          <a:lstStyle/>
          <a:p>
            <a: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888" name="Straight Arrow Connector 14"/>
          <p:cNvSpPr/>
          <p:nvPr/>
        </p:nvSpPr>
        <p:spPr>
          <a:xfrm flipV="1">
            <a:off x="3896447" y="3236472"/>
            <a:ext cx="1" cy="4886128"/>
          </a:xfrm>
          <a:prstGeom prst="line">
            <a:avLst/>
          </a:prstGeom>
          <a:ln w="50800">
            <a:solidFill>
              <a:srgbClr val="FF0000"/>
            </a:solidFill>
            <a:tailEnd type="triangle"/>
          </a:ln>
        </p:spPr>
        <p:txBody>
          <a:bodyPr tIns="91439" bIns="91439"/>
          <a:lstStyle/>
          <a:p>
            <a: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889" name="Equation"/>
          <p:cNvSpPr txBox="1"/>
          <p:nvPr/>
        </p:nvSpPr>
        <p:spPr>
          <a:xfrm>
            <a:off x="9148291" y="8332720"/>
            <a:ext cx="264873" cy="25257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44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x</m:t>
                  </m:r>
                </m:oMath>
              </m:oMathPara>
            </a14:m>
            <a:endParaRPr sz="4400"/>
          </a:p>
        </p:txBody>
      </p:sp>
      <p:sp>
        <p:nvSpPr>
          <p:cNvPr id="890" name="Equation"/>
          <p:cNvSpPr txBox="1"/>
          <p:nvPr/>
        </p:nvSpPr>
        <p:spPr>
          <a:xfrm>
            <a:off x="3449806" y="3631740"/>
            <a:ext cx="251461" cy="361544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44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y</m:t>
                  </m:r>
                </m:oMath>
              </m:oMathPara>
            </a14:m>
            <a:endParaRPr sz="4400"/>
          </a:p>
        </p:txBody>
      </p:sp>
      <p:sp>
        <p:nvSpPr>
          <p:cNvPr id="891" name="Equation"/>
          <p:cNvSpPr txBox="1"/>
          <p:nvPr/>
        </p:nvSpPr>
        <p:spPr>
          <a:xfrm>
            <a:off x="8048667" y="4650549"/>
            <a:ext cx="347676" cy="339574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m:rPr>
                      <m:sty m:val="b"/>
                    </m:rPr>
                    <a:rPr xmlns:a="http://schemas.openxmlformats.org/drawingml/2006/main" sz="58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x</m:t>
                  </m:r>
                </m:oMath>
              </m:oMathPara>
            </a14:m>
            <a:endParaRPr sz="5800"/>
          </a:p>
        </p:txBody>
      </p:sp>
      <p:grpSp>
        <p:nvGrpSpPr>
          <p:cNvPr id="899" name="Group 18"/>
          <p:cNvGrpSpPr/>
          <p:nvPr/>
        </p:nvGrpSpPr>
        <p:grpSpPr>
          <a:xfrm>
            <a:off x="13793469" y="2992279"/>
            <a:ext cx="6526531" cy="4891881"/>
            <a:chOff x="0" y="0"/>
            <a:chExt cx="6526530" cy="4891879"/>
          </a:xfrm>
        </p:grpSpPr>
        <p:pic>
          <p:nvPicPr>
            <p:cNvPr id="892" name="Picture 10" descr="Picture 10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0" t="47415" r="60913" b="15165"/>
            <a:stretch>
              <a:fillRect/>
            </a:stretch>
          </p:blipFill>
          <p:spPr>
            <a:xfrm>
              <a:off x="0" y="1132677"/>
              <a:ext cx="6526531" cy="375920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893" name="Straight Arrow Connector 11"/>
            <p:cNvSpPr/>
            <p:nvPr/>
          </p:nvSpPr>
          <p:spPr>
            <a:xfrm flipV="1">
              <a:off x="3221580" y="511277"/>
              <a:ext cx="1" cy="2320414"/>
            </a:xfrm>
            <a:prstGeom prst="line">
              <a:avLst/>
            </a:prstGeom>
            <a:noFill/>
            <a:ln w="508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4" name="Straight Arrow Connector 12"/>
            <p:cNvSpPr/>
            <p:nvPr/>
          </p:nvSpPr>
          <p:spPr>
            <a:xfrm>
              <a:off x="3211748" y="2841524"/>
              <a:ext cx="1838633" cy="1504337"/>
            </a:xfrm>
            <a:prstGeom prst="line">
              <a:avLst/>
            </a:prstGeom>
            <a:noFill/>
            <a:ln w="508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5" name="Straight Arrow Connector 13"/>
            <p:cNvSpPr/>
            <p:nvPr/>
          </p:nvSpPr>
          <p:spPr>
            <a:xfrm flipV="1">
              <a:off x="3221580" y="2123768"/>
              <a:ext cx="2733369" cy="707927"/>
            </a:xfrm>
            <a:prstGeom prst="line">
              <a:avLst/>
            </a:prstGeom>
            <a:noFill/>
            <a:ln w="508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>
              <a:outerShdw sx="100000" sy="100000" kx="0" ky="0" algn="b" rotWithShape="0" blurRad="76200" dist="38100" dir="540000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6" name="TextBox 14"/>
            <p:cNvSpPr txBox="1"/>
            <p:nvPr/>
          </p:nvSpPr>
          <p:spPr>
            <a:xfrm>
              <a:off x="4952058" y="4109885"/>
              <a:ext cx="474857" cy="7013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Z</a:t>
              </a:r>
            </a:p>
          </p:txBody>
        </p:sp>
        <p:sp>
          <p:nvSpPr>
            <p:cNvPr id="897" name="TextBox 15"/>
            <p:cNvSpPr txBox="1"/>
            <p:nvPr/>
          </p:nvSpPr>
          <p:spPr>
            <a:xfrm>
              <a:off x="5905786" y="1858298"/>
              <a:ext cx="500529" cy="70132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X</a:t>
              </a:r>
            </a:p>
          </p:txBody>
        </p:sp>
        <p:sp>
          <p:nvSpPr>
            <p:cNvPr id="898" name="TextBox 16"/>
            <p:cNvSpPr txBox="1"/>
            <p:nvPr/>
          </p:nvSpPr>
          <p:spPr>
            <a:xfrm>
              <a:off x="3201916" y="0"/>
              <a:ext cx="500530" cy="70132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Y</a:t>
              </a:r>
            </a:p>
          </p:txBody>
        </p:sp>
      </p:grpSp>
      <p:sp>
        <p:nvSpPr>
          <p:cNvPr id="900" name="TextBox 37"/>
          <p:cNvSpPr txBox="1"/>
          <p:nvPr/>
        </p:nvSpPr>
        <p:spPr>
          <a:xfrm>
            <a:off x="13362274" y="3467553"/>
            <a:ext cx="1494354" cy="13180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defTabSz="1828800">
              <a:spcBef>
                <a:spcPts val="0"/>
              </a:spcBef>
              <a:defRPr sz="80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3D</a:t>
            </a:r>
          </a:p>
        </p:txBody>
      </p:sp>
      <p:sp>
        <p:nvSpPr>
          <p:cNvPr id="901" name="Equation"/>
          <p:cNvSpPr txBox="1"/>
          <p:nvPr/>
        </p:nvSpPr>
        <p:spPr>
          <a:xfrm>
            <a:off x="12352777" y="9976075"/>
            <a:ext cx="4975653" cy="823317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m:rPr>
                      <m:sty m:val="b"/>
                    </m:rPr>
                    <a:rPr xmlns:a="http://schemas.openxmlformats.org/drawingml/2006/main" sz="76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X</m:t>
                  </m:r>
                  <m:r>
                    <a:rPr xmlns:a="http://schemas.openxmlformats.org/drawingml/2006/main" sz="76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=</m:t>
                  </m:r>
                  <m:d>
                    <m:dPr>
                      <m:ctrlPr>
                        <a:rPr xmlns:a="http://schemas.openxmlformats.org/drawingml/2006/main" sz="7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</m:dPr>
                    <m:e>
                      <m:eqArr>
                        <m:eqArrPr>
                          <m:ctrlPr>
                            <a:rPr xmlns:a="http://schemas.openxmlformats.org/drawingml/2006/main" sz="7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eqArrPr>
                        <m:e>
                          <m:r>
                            <a:rPr xmlns:a="http://schemas.openxmlformats.org/drawingml/2006/main" sz="7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X</m:t>
                          </m:r>
                          <m:r>
                            <a:rPr xmlns:a="http://schemas.openxmlformats.org/drawingml/2006/main" sz="7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xmlns:a="http://schemas.openxmlformats.org/drawingml/2006/main" sz="7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Y</m:t>
                          </m:r>
                          <m:r>
                            <a:rPr xmlns:a="http://schemas.openxmlformats.org/drawingml/2006/main" sz="7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xmlns:a="http://schemas.openxmlformats.org/drawingml/2006/main" sz="7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Z</m:t>
                          </m:r>
                        </m:e>
                      </m:eqArr>
                    </m:e>
                  </m:d>
                </m:oMath>
              </m:oMathPara>
            </a14:m>
            <a:endParaRPr sz="7600"/>
          </a:p>
        </p:txBody>
      </p:sp>
      <p:sp>
        <p:nvSpPr>
          <p:cNvPr id="902" name="Equation"/>
          <p:cNvSpPr txBox="1"/>
          <p:nvPr/>
        </p:nvSpPr>
        <p:spPr>
          <a:xfrm>
            <a:off x="19726243" y="8150882"/>
            <a:ext cx="3525448" cy="4473703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limUpp>
                    <m:e>
                      <m:r>
                        <m:rPr>
                          <m:sty m:val="b"/>
                        </m:rPr>
                        <a:rPr xmlns:a="http://schemas.openxmlformats.org/drawingml/2006/main" sz="7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e>
                    <m:lim>
                      <m:r>
                        <a:rPr xmlns:a="http://schemas.openxmlformats.org/drawingml/2006/main" sz="7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˜</m:t>
                      </m:r>
                    </m:lim>
                  </m:limUpp>
                  <m:r>
                    <a:rPr xmlns:a="http://schemas.openxmlformats.org/drawingml/2006/main" sz="76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=</m:t>
                  </m:r>
                  <m:d>
                    <m:dPr>
                      <m:ctrlPr>
                        <a:rPr xmlns:a="http://schemas.openxmlformats.org/drawingml/2006/main" sz="7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begChr m:val="["/>
                      <m:endChr m:val="]"/>
                    </m:dPr>
                    <m:e>
                      <m:eqArr>
                        <m:eqArrPr>
                          <m:ctrlPr>
                            <a:rPr xmlns:a="http://schemas.openxmlformats.org/drawingml/2006/main" sz="7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eqArrPr>
                        <m:e>
                          <m:r>
                            <a:rPr xmlns:a="http://schemas.openxmlformats.org/drawingml/2006/main" sz="7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X</m:t>
                          </m:r>
                        </m:e>
                        <m:e>
                          <m:r>
                            <a:rPr xmlns:a="http://schemas.openxmlformats.org/drawingml/2006/main" sz="7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Y</m:t>
                          </m:r>
                        </m:e>
                        <m:e>
                          <m:r>
                            <a:rPr xmlns:a="http://schemas.openxmlformats.org/drawingml/2006/main" sz="7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Z</m:t>
                          </m:r>
                        </m:e>
                        <m:e>
                          <m:r>
                            <a:rPr xmlns:a="http://schemas.openxmlformats.org/drawingml/2006/main" sz="7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eqArr>
                    </m:e>
                  </m:d>
                </m:oMath>
              </m:oMathPara>
            </a14:m>
            <a:endParaRPr sz="7600"/>
          </a:p>
        </p:txBody>
      </p:sp>
      <p:sp>
        <p:nvSpPr>
          <p:cNvPr id="903" name="Arrow"/>
          <p:cNvSpPr/>
          <p:nvPr/>
        </p:nvSpPr>
        <p:spPr>
          <a:xfrm>
            <a:off x="17754423" y="9752734"/>
            <a:ext cx="1270001" cy="1270001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accent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" name="TextBox 3"/>
          <p:cNvSpPr txBox="1"/>
          <p:nvPr/>
        </p:nvSpPr>
        <p:spPr>
          <a:xfrm>
            <a:off x="5994400" y="1337777"/>
            <a:ext cx="10904359" cy="861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defTabSz="1828800">
              <a:spcBef>
                <a:spcPts val="0"/>
              </a:spcBef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From heterogeneous to homogeneous: </a:t>
            </a:r>
          </a:p>
        </p:txBody>
      </p:sp>
      <p:sp>
        <p:nvSpPr>
          <p:cNvPr id="906" name="Slide Number Placeholder 1"/>
          <p:cNvSpPr txBox="1"/>
          <p:nvPr>
            <p:ph type="sldNum" sz="quarter" idx="4294967295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 defTabSz="1828800"/>
          </a:lstStyle>
          <a:p>
            <a:pPr/>
            <a:fld id="{86CB4B4D-7CA3-9044-876B-883B54F8677D}" type="slidenum"/>
          </a:p>
        </p:txBody>
      </p:sp>
      <p:sp>
        <p:nvSpPr>
          <p:cNvPr id="907" name="Equation"/>
          <p:cNvSpPr txBox="1"/>
          <p:nvPr/>
        </p:nvSpPr>
        <p:spPr>
          <a:xfrm>
            <a:off x="4101227" y="4045115"/>
            <a:ext cx="3524161" cy="823316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m:rPr>
                      <m:sty m:val="b"/>
                    </m:rPr>
                    <a:rPr xmlns:a="http://schemas.openxmlformats.org/drawingml/2006/main" sz="76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x</m:t>
                  </m:r>
                  <m:r>
                    <a:rPr xmlns:a="http://schemas.openxmlformats.org/drawingml/2006/main" sz="76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=</m:t>
                  </m:r>
                  <m:d>
                    <m:dPr>
                      <m:ctrlPr>
                        <a:rPr xmlns:a="http://schemas.openxmlformats.org/drawingml/2006/main" sz="7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</m:dPr>
                    <m:e>
                      <m:eqArr>
                        <m:eqArrPr>
                          <m:ctrlPr>
                            <a:rPr xmlns:a="http://schemas.openxmlformats.org/drawingml/2006/main" sz="7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eqArrPr>
                        <m:e>
                          <m:r>
                            <a:rPr xmlns:a="http://schemas.openxmlformats.org/drawingml/2006/main" sz="7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x</m:t>
                          </m:r>
                          <m:r>
                            <a:rPr xmlns:a="http://schemas.openxmlformats.org/drawingml/2006/main" sz="7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xmlns:a="http://schemas.openxmlformats.org/drawingml/2006/main" sz="7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y</m:t>
                          </m:r>
                        </m:e>
                      </m:eqArr>
                    </m:e>
                  </m:d>
                </m:oMath>
              </m:oMathPara>
            </a14:m>
            <a:endParaRPr sz="7600"/>
          </a:p>
        </p:txBody>
      </p:sp>
      <p:sp>
        <p:nvSpPr>
          <p:cNvPr id="908" name="Equation"/>
          <p:cNvSpPr txBox="1"/>
          <p:nvPr/>
        </p:nvSpPr>
        <p:spPr>
          <a:xfrm>
            <a:off x="10686538" y="2972778"/>
            <a:ext cx="7458638" cy="296799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limUpp>
                    <m:e>
                      <m:r>
                        <m:rPr>
                          <m:sty m:val="b"/>
                        </m:rPr>
                        <a:rPr xmlns:a="http://schemas.openxmlformats.org/drawingml/2006/main" sz="7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e>
                    <m:lim>
                      <m:r>
                        <a:rPr xmlns:a="http://schemas.openxmlformats.org/drawingml/2006/main" sz="7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˜</m:t>
                      </m:r>
                    </m:lim>
                  </m:limUpp>
                  <m:r>
                    <a:rPr xmlns:a="http://schemas.openxmlformats.org/drawingml/2006/main" sz="76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=</m:t>
                  </m:r>
                  <m:d>
                    <m:dPr>
                      <m:ctrlPr>
                        <a:rPr xmlns:a="http://schemas.openxmlformats.org/drawingml/2006/main" sz="7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begChr m:val="["/>
                      <m:endChr m:val="]"/>
                    </m:dPr>
                    <m:e>
                      <m:eqArr>
                        <m:eqArrPr>
                          <m:ctrlPr>
                            <a:rPr xmlns:a="http://schemas.openxmlformats.org/drawingml/2006/main" sz="7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eqArrPr>
                        <m:e>
                          <m:r>
                            <a:rPr xmlns:a="http://schemas.openxmlformats.org/drawingml/2006/main" sz="7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x</m:t>
                          </m:r>
                        </m:e>
                        <m:e>
                          <m:r>
                            <a:rPr xmlns:a="http://schemas.openxmlformats.org/drawingml/2006/main" sz="7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y</m:t>
                          </m:r>
                        </m:e>
                        <m:e>
                          <m:r>
                            <a:rPr xmlns:a="http://schemas.openxmlformats.org/drawingml/2006/main" sz="7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eqArr>
                    </m:e>
                  </m:d>
                  <m:r>
                    <a:rPr xmlns:a="http://schemas.openxmlformats.org/drawingml/2006/main" sz="76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=</m:t>
                  </m:r>
                  <m:d>
                    <m:dPr>
                      <m:ctrlPr>
                        <a:rPr xmlns:a="http://schemas.openxmlformats.org/drawingml/2006/main" sz="7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begChr m:val="["/>
                      <m:endChr m:val="]"/>
                    </m:dPr>
                    <m:e>
                      <m:eqArr>
                        <m:eqArrPr>
                          <m:ctrlPr>
                            <a:rPr xmlns:a="http://schemas.openxmlformats.org/drawingml/2006/main" sz="7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eqArrPr>
                        <m:e>
                          <m:r>
                            <a:rPr xmlns:a="http://schemas.openxmlformats.org/drawingml/2006/main" sz="7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w</m:t>
                          </m:r>
                          <m:r>
                            <a:rPr xmlns:a="http://schemas.openxmlformats.org/drawingml/2006/main" sz="7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xmlns:a="http://schemas.openxmlformats.org/drawingml/2006/main" sz="7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x</m:t>
                          </m:r>
                        </m:e>
                        <m:e>
                          <m:r>
                            <a:rPr xmlns:a="http://schemas.openxmlformats.org/drawingml/2006/main" sz="7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w</m:t>
                          </m:r>
                          <m:r>
                            <a:rPr xmlns:a="http://schemas.openxmlformats.org/drawingml/2006/main" sz="7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xmlns:a="http://schemas.openxmlformats.org/drawingml/2006/main" sz="7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y</m:t>
                          </m:r>
                        </m:e>
                        <m:e>
                          <m:r>
                            <a:rPr xmlns:a="http://schemas.openxmlformats.org/drawingml/2006/main" sz="7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w</m:t>
                          </m:r>
                          <m:r>
                            <a:rPr xmlns:a="http://schemas.openxmlformats.org/drawingml/2006/main" sz="7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xmlns:a="http://schemas.openxmlformats.org/drawingml/2006/main" sz="7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eqArr>
                    </m:e>
                  </m:d>
                </m:oMath>
              </m:oMathPara>
            </a14:m>
            <a:endParaRPr sz="7600"/>
          </a:p>
        </p:txBody>
      </p:sp>
      <p:sp>
        <p:nvSpPr>
          <p:cNvPr id="909" name="Arrow"/>
          <p:cNvSpPr/>
          <p:nvPr/>
        </p:nvSpPr>
        <p:spPr>
          <a:xfrm>
            <a:off x="8520963" y="3821772"/>
            <a:ext cx="1270001" cy="1270001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accent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grpSp>
        <p:nvGrpSpPr>
          <p:cNvPr id="914" name="Group"/>
          <p:cNvGrpSpPr/>
          <p:nvPr/>
        </p:nvGrpSpPr>
        <p:grpSpPr>
          <a:xfrm>
            <a:off x="5194659" y="7152640"/>
            <a:ext cx="13488168" cy="4844016"/>
            <a:chOff x="0" y="0"/>
            <a:chExt cx="13488167" cy="4844014"/>
          </a:xfrm>
        </p:grpSpPr>
        <p:sp>
          <p:nvSpPr>
            <p:cNvPr id="910" name="TextBox 18"/>
            <p:cNvSpPr txBox="1"/>
            <p:nvPr/>
          </p:nvSpPr>
          <p:spPr>
            <a:xfrm>
              <a:off x="799740" y="0"/>
              <a:ext cx="10904360" cy="8614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defTabSz="1828800">
                <a:spcBef>
                  <a:spcPts val="0"/>
                </a:spcBef>
                <a:defRPr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From homogeneous to heterogeneous: </a:t>
              </a:r>
            </a:p>
          </p:txBody>
        </p:sp>
        <p:sp>
          <p:nvSpPr>
            <p:cNvPr id="911" name="Equation"/>
            <p:cNvSpPr txBox="1"/>
            <p:nvPr/>
          </p:nvSpPr>
          <p:spPr>
            <a:xfrm>
              <a:off x="0" y="1876025"/>
              <a:ext cx="3315033" cy="29679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defTabSz="914400" latinLnBrk="1">
                <a:spcBef>
                  <a:spcPts val="0"/>
                </a:spcBef>
                <a:defRPr sz="1800"/>
              </a:pPr>
              <a14:m>
                <m:oMathPara>
                  <m:oMathParaPr>
                    <m:jc m:val="centerGroup"/>
                  </m:oMathParaPr>
                  <m:oMath>
                    <m:limUpp>
                      <m:e>
                        <m:r>
                          <m:rPr>
                            <m:sty m:val="b"/>
                          </m:rPr>
                          <a:rPr xmlns:a="http://schemas.openxmlformats.org/drawingml/2006/main" sz="7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x</m:t>
                        </m:r>
                      </m:e>
                      <m:lim>
                        <m:r>
                          <a:rPr xmlns:a="http://schemas.openxmlformats.org/drawingml/2006/main" sz="7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˜</m:t>
                        </m:r>
                      </m:lim>
                    </m:limUpp>
                    <m:r>
                      <a:rPr xmlns:a="http://schemas.openxmlformats.org/drawingml/2006/main" sz="7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xmlns:a="http://schemas.openxmlformats.org/drawingml/2006/main" sz="7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  <m:begChr m:val="["/>
                        <m:endChr m:val="]"/>
                      </m:dPr>
                      <m:e>
                        <m:eqArr>
                          <m:eqArrPr>
                            <m:ctrlPr>
                              <a:rPr xmlns:a="http://schemas.openxmlformats.org/drawingml/2006/main" sz="7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xmlns:a="http://schemas.openxmlformats.org/drawingml/2006/main" sz="7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x</m:t>
                            </m:r>
                          </m:e>
                          <m:e>
                            <m:r>
                              <a:rPr xmlns:a="http://schemas.openxmlformats.org/drawingml/2006/main" sz="7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y</m:t>
                            </m:r>
                          </m:e>
                          <m:e>
                            <m:r>
                              <a:rPr xmlns:a="http://schemas.openxmlformats.org/drawingml/2006/main" sz="7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w</m:t>
                            </m:r>
                          </m:e>
                        </m:eqArr>
                      </m:e>
                    </m:d>
                  </m:oMath>
                </m:oMathPara>
              </a14:m>
              <a:endParaRPr sz="7600"/>
            </a:p>
          </p:txBody>
        </p:sp>
        <p:sp>
          <p:nvSpPr>
            <p:cNvPr id="912" name="Equation"/>
            <p:cNvSpPr txBox="1"/>
            <p:nvPr/>
          </p:nvSpPr>
          <p:spPr>
            <a:xfrm>
              <a:off x="7752520" y="2766421"/>
              <a:ext cx="5735648" cy="11871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defTabSz="914400" latinLnBrk="1">
                <a:spcBef>
                  <a:spcPts val="0"/>
                </a:spcBef>
                <a:defRPr sz="1800"/>
              </a:pPr>
              <a14:m>
                <m:oMathPara>
                  <m:oMathParaPr>
                    <m:jc m:val="centerGroup"/>
                  </m:oMathParaPr>
                  <m:oMath>
                    <m:r>
                      <m:rPr>
                        <m:sty m:val="b"/>
                      </m:rPr>
                      <a:rPr xmlns:a="http://schemas.openxmlformats.org/drawingml/2006/main" sz="7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x</m:t>
                    </m:r>
                    <m:r>
                      <a:rPr xmlns:a="http://schemas.openxmlformats.org/drawingml/2006/main" sz="7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xmlns:a="http://schemas.openxmlformats.org/drawingml/2006/main" sz="7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xmlns:a="http://schemas.openxmlformats.org/drawingml/2006/main" sz="7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xmlns:a="http://schemas.openxmlformats.org/drawingml/2006/main" sz="7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x</m:t>
                            </m:r>
                            <m:r>
                              <a:rPr xmlns:a="http://schemas.openxmlformats.org/drawingml/2006/main" sz="7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/</m:t>
                            </m:r>
                            <m:r>
                              <a:rPr xmlns:a="http://schemas.openxmlformats.org/drawingml/2006/main" sz="7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w</m:t>
                            </m:r>
                            <m:r>
                              <a:rPr xmlns:a="http://schemas.openxmlformats.org/drawingml/2006/main" sz="7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xmlns:a="http://schemas.openxmlformats.org/drawingml/2006/main" sz="7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y</m:t>
                            </m:r>
                            <m:r>
                              <a:rPr xmlns:a="http://schemas.openxmlformats.org/drawingml/2006/main" sz="7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/</m:t>
                            </m:r>
                            <m:r>
                              <a:rPr xmlns:a="http://schemas.openxmlformats.org/drawingml/2006/main" sz="7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w</m:t>
                            </m:r>
                          </m:e>
                        </m:eqArr>
                      </m:e>
                    </m:d>
                  </m:oMath>
                </m:oMathPara>
              </a14:m>
              <a:endParaRPr sz="7600"/>
            </a:p>
          </p:txBody>
        </p:sp>
        <p:sp>
          <p:nvSpPr>
            <p:cNvPr id="913" name="Arrow"/>
            <p:cNvSpPr/>
            <p:nvPr/>
          </p:nvSpPr>
          <p:spPr>
            <a:xfrm>
              <a:off x="5616920" y="2725019"/>
              <a:ext cx="1270001" cy="1270001"/>
            </a:xfrm>
            <a:prstGeom prst="rightArrow">
              <a:avLst>
                <a:gd name="adj1" fmla="val 32000"/>
                <a:gd name="adj2" fmla="val 64000"/>
              </a:avLst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</p:grpSp>
      <p:sp>
        <p:nvSpPr>
          <p:cNvPr id="915" name="TextBox 3"/>
          <p:cNvSpPr txBox="1"/>
          <p:nvPr/>
        </p:nvSpPr>
        <p:spPr>
          <a:xfrm>
            <a:off x="19040750" y="3327554"/>
            <a:ext cx="5063845" cy="2286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defTabSz="1828800">
              <a:spcBef>
                <a:spcPts val="0"/>
              </a:spcBef>
              <a:defRPr>
                <a:latin typeface="Arial"/>
                <a:ea typeface="Arial"/>
                <a:cs typeface="Arial"/>
                <a:sym typeface="Arial"/>
              </a:defRPr>
            </a:pPr>
            <a:r>
              <a:t>scale invariant </a:t>
            </a:r>
            <a:br/>
            <a:r>
              <a:t>(all w</a:t>
            </a:r>
            <a:r>
              <a:t> represent the same point)</a:t>
            </a:r>
          </a:p>
        </p:txBody>
      </p:sp>
      <p:pic>
        <p:nvPicPr>
          <p:cNvPr id="916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rcRect l="0" t="0" r="0" b="17295"/>
          <a:stretch>
            <a:fillRect/>
          </a:stretch>
        </p:blipFill>
        <p:spPr>
          <a:xfrm>
            <a:off x="19040750" y="3327554"/>
            <a:ext cx="634111" cy="577638"/>
          </a:xfrm>
          <a:prstGeom prst="rect">
            <a:avLst/>
          </a:prstGeom>
          <a:ln w="12700">
            <a:miter lim="400000"/>
          </a:ln>
        </p:spPr>
      </p:pic>
      <p:sp>
        <p:nvSpPr>
          <p:cNvPr id="917" name="For w≠0"/>
          <p:cNvSpPr txBox="1"/>
          <p:nvPr/>
        </p:nvSpPr>
        <p:spPr>
          <a:xfrm>
            <a:off x="17461168" y="6070667"/>
            <a:ext cx="1980693" cy="6969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 sz="4000"/>
            </a:lvl1pPr>
          </a:lstStyle>
          <a:p>
            <a:pPr/>
            <a:r>
              <a:t>For w≠0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914" grpId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9" name="Rectangle 2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Homogeneous coordinates</a:t>
            </a:r>
          </a:p>
        </p:txBody>
      </p:sp>
      <p:sp>
        <p:nvSpPr>
          <p:cNvPr id="920" name="Straight Connector 3"/>
          <p:cNvSpPr/>
          <p:nvPr/>
        </p:nvSpPr>
        <p:spPr>
          <a:xfrm flipH="1">
            <a:off x="11602719" y="2621279"/>
            <a:ext cx="1" cy="9688799"/>
          </a:xfrm>
          <a:prstGeom prst="line">
            <a:avLst/>
          </a:prstGeom>
          <a:solidFill>
            <a:srgbClr val="BBE0E3"/>
          </a:solidFill>
          <a:ln w="12700">
            <a:solidFill>
              <a:srgbClr val="000000"/>
            </a:solidFill>
          </a:ln>
        </p:spPr>
        <p:txBody>
          <a:bodyPr tIns="91439" bIns="91439"/>
          <a:lstStyle/>
          <a:p>
            <a: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921" name="TextBox 9"/>
          <p:cNvSpPr txBox="1"/>
          <p:nvPr/>
        </p:nvSpPr>
        <p:spPr>
          <a:xfrm>
            <a:off x="6888480" y="1808479"/>
            <a:ext cx="1494354" cy="13180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defTabSz="1828800">
              <a:spcBef>
                <a:spcPts val="0"/>
              </a:spcBef>
              <a:defRPr sz="80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2D</a:t>
            </a:r>
          </a:p>
        </p:txBody>
      </p:sp>
      <p:sp>
        <p:nvSpPr>
          <p:cNvPr id="922" name="Slide Number Placeholder 1"/>
          <p:cNvSpPr txBox="1"/>
          <p:nvPr>
            <p:ph type="sldNum" sz="quarter" idx="4294967295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 defTabSz="1828800"/>
          </a:lstStyle>
          <a:p>
            <a:pPr/>
            <a:fld id="{86CB4B4D-7CA3-9044-876B-883B54F8677D}" type="slidenum"/>
          </a:p>
        </p:txBody>
      </p:sp>
      <p:sp>
        <p:nvSpPr>
          <p:cNvPr id="923" name="Equation"/>
          <p:cNvSpPr txBox="1"/>
          <p:nvPr/>
        </p:nvSpPr>
        <p:spPr>
          <a:xfrm>
            <a:off x="2822448" y="6006417"/>
            <a:ext cx="1809429" cy="823317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d>
                    <m:dPr>
                      <m:ctrlPr>
                        <a:rPr xmlns:a="http://schemas.openxmlformats.org/drawingml/2006/main" sz="7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</m:dPr>
                    <m:e>
                      <m:eqArr>
                        <m:eqArrPr>
                          <m:ctrlPr>
                            <a:rPr xmlns:a="http://schemas.openxmlformats.org/drawingml/2006/main" sz="7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eqArrPr>
                        <m:e>
                          <m:r>
                            <a:rPr xmlns:a="http://schemas.openxmlformats.org/drawingml/2006/main" sz="7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x</m:t>
                          </m:r>
                          <m:r>
                            <a:rPr xmlns:a="http://schemas.openxmlformats.org/drawingml/2006/main" sz="7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xmlns:a="http://schemas.openxmlformats.org/drawingml/2006/main" sz="7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y</m:t>
                          </m:r>
                        </m:e>
                      </m:eqArr>
                    </m:e>
                  </m:d>
                </m:oMath>
              </m:oMathPara>
            </a14:m>
            <a:endParaRPr sz="7600"/>
          </a:p>
        </p:txBody>
      </p:sp>
      <p:sp>
        <p:nvSpPr>
          <p:cNvPr id="924" name="Equation"/>
          <p:cNvSpPr txBox="1"/>
          <p:nvPr/>
        </p:nvSpPr>
        <p:spPr>
          <a:xfrm>
            <a:off x="7814569" y="4934080"/>
            <a:ext cx="1189127" cy="296799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d>
                    <m:dPr>
                      <m:ctrlPr>
                        <a:rPr xmlns:a="http://schemas.openxmlformats.org/drawingml/2006/main" sz="7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begChr m:val="["/>
                      <m:endChr m:val="]"/>
                    </m:dPr>
                    <m:e>
                      <m:eqArr>
                        <m:eqArrPr>
                          <m:ctrlPr>
                            <a:rPr xmlns:a="http://schemas.openxmlformats.org/drawingml/2006/main" sz="7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eqArrPr>
                        <m:e>
                          <m:r>
                            <a:rPr xmlns:a="http://schemas.openxmlformats.org/drawingml/2006/main" sz="7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x</m:t>
                          </m:r>
                        </m:e>
                        <m:e>
                          <m:r>
                            <a:rPr xmlns:a="http://schemas.openxmlformats.org/drawingml/2006/main" sz="7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y</m:t>
                          </m:r>
                        </m:e>
                        <m:e>
                          <m:r>
                            <a:rPr xmlns:a="http://schemas.openxmlformats.org/drawingml/2006/main" sz="7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eqArr>
                    </m:e>
                  </m:d>
                </m:oMath>
              </m:oMathPara>
            </a14:m>
            <a:endParaRPr sz="7600"/>
          </a:p>
        </p:txBody>
      </p:sp>
      <p:sp>
        <p:nvSpPr>
          <p:cNvPr id="925" name="Arrow"/>
          <p:cNvSpPr/>
          <p:nvPr/>
        </p:nvSpPr>
        <p:spPr>
          <a:xfrm>
            <a:off x="5648995" y="5783075"/>
            <a:ext cx="1270001" cy="1270001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accent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926" name="Equation"/>
          <p:cNvSpPr txBox="1"/>
          <p:nvPr/>
        </p:nvSpPr>
        <p:spPr>
          <a:xfrm>
            <a:off x="2542834" y="8761096"/>
            <a:ext cx="1350316" cy="296799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d>
                    <m:dPr>
                      <m:ctrlPr>
                        <a:rPr xmlns:a="http://schemas.openxmlformats.org/drawingml/2006/main" sz="7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begChr m:val="["/>
                      <m:endChr m:val="]"/>
                    </m:dPr>
                    <m:e>
                      <m:eqArr>
                        <m:eqArrPr>
                          <m:ctrlPr>
                            <a:rPr xmlns:a="http://schemas.openxmlformats.org/drawingml/2006/main" sz="7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eqArrPr>
                        <m:e>
                          <m:r>
                            <a:rPr xmlns:a="http://schemas.openxmlformats.org/drawingml/2006/main" sz="7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x</m:t>
                          </m:r>
                        </m:e>
                        <m:e>
                          <m:r>
                            <a:rPr xmlns:a="http://schemas.openxmlformats.org/drawingml/2006/main" sz="7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y</m:t>
                          </m:r>
                        </m:e>
                        <m:e>
                          <m:r>
                            <a:rPr xmlns:a="http://schemas.openxmlformats.org/drawingml/2006/main" sz="7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w</m:t>
                          </m:r>
                        </m:e>
                      </m:eqArr>
                    </m:e>
                  </m:d>
                </m:oMath>
              </m:oMathPara>
            </a14:m>
            <a:endParaRPr sz="7600"/>
          </a:p>
        </p:txBody>
      </p:sp>
      <p:sp>
        <p:nvSpPr>
          <p:cNvPr id="927" name="Equation"/>
          <p:cNvSpPr txBox="1"/>
          <p:nvPr/>
        </p:nvSpPr>
        <p:spPr>
          <a:xfrm>
            <a:off x="6870980" y="9651493"/>
            <a:ext cx="3933084" cy="1187197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d>
                    <m:dPr>
                      <m:ctrlPr>
                        <a:rPr xmlns:a="http://schemas.openxmlformats.org/drawingml/2006/main" sz="7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</m:dPr>
                    <m:e>
                      <m:eqArr>
                        <m:eqArrPr>
                          <m:ctrlPr>
                            <a:rPr xmlns:a="http://schemas.openxmlformats.org/drawingml/2006/main" sz="7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eqArrPr>
                        <m:e>
                          <m:r>
                            <a:rPr xmlns:a="http://schemas.openxmlformats.org/drawingml/2006/main" sz="7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x</m:t>
                          </m:r>
                          <m:r>
                            <a:rPr xmlns:a="http://schemas.openxmlformats.org/drawingml/2006/main" sz="7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xmlns:a="http://schemas.openxmlformats.org/drawingml/2006/main" sz="7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w</m:t>
                          </m:r>
                          <m:r>
                            <a:rPr xmlns:a="http://schemas.openxmlformats.org/drawingml/2006/main" sz="7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xmlns:a="http://schemas.openxmlformats.org/drawingml/2006/main" sz="7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y</m:t>
                          </m:r>
                          <m:r>
                            <a:rPr xmlns:a="http://schemas.openxmlformats.org/drawingml/2006/main" sz="7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xmlns:a="http://schemas.openxmlformats.org/drawingml/2006/main" sz="7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w</m:t>
                          </m:r>
                        </m:e>
                      </m:eqArr>
                    </m:e>
                  </m:d>
                </m:oMath>
              </m:oMathPara>
            </a14:m>
            <a:endParaRPr sz="7600"/>
          </a:p>
        </p:txBody>
      </p:sp>
      <p:sp>
        <p:nvSpPr>
          <p:cNvPr id="928" name="Arrow"/>
          <p:cNvSpPr/>
          <p:nvPr/>
        </p:nvSpPr>
        <p:spPr>
          <a:xfrm>
            <a:off x="4747064" y="9610090"/>
            <a:ext cx="1270001" cy="1270001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accent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929" name="Equation"/>
          <p:cNvSpPr txBox="1"/>
          <p:nvPr/>
        </p:nvSpPr>
        <p:spPr>
          <a:xfrm>
            <a:off x="3437828" y="3530787"/>
            <a:ext cx="978270" cy="820382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sSup>
                    <m:e>
                      <m:r>
                        <m:rPr>
                          <m:sty m:val="p"/>
                          <m:scr m:val="double-struck"/>
                        </m:rPr>
                        <a:rPr xmlns:a="http://schemas.openxmlformats.org/drawingml/2006/main" sz="7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R</m:t>
                      </m:r>
                    </m:e>
                    <m:sup>
                      <m:r>
                        <a:rPr xmlns:a="http://schemas.openxmlformats.org/drawingml/2006/main" sz="7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sup>
                  </m:sSup>
                </m:oMath>
              </m:oMathPara>
            </a14:m>
            <a:endParaRPr sz="7600"/>
          </a:p>
        </p:txBody>
      </p:sp>
      <p:sp>
        <p:nvSpPr>
          <p:cNvPr id="930" name="Equation"/>
          <p:cNvSpPr txBox="1"/>
          <p:nvPr/>
        </p:nvSpPr>
        <p:spPr>
          <a:xfrm>
            <a:off x="8025427" y="3530787"/>
            <a:ext cx="911671" cy="820382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sSup>
                    <m:e>
                      <m:r>
                        <m:rPr>
                          <m:sty m:val="p"/>
                          <m:scr m:val="double-struck"/>
                        </m:rPr>
                        <a:rPr xmlns:a="http://schemas.openxmlformats.org/drawingml/2006/main" sz="7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P</m:t>
                      </m:r>
                    </m:e>
                    <m:sup>
                      <m:r>
                        <a:rPr xmlns:a="http://schemas.openxmlformats.org/drawingml/2006/main" sz="7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sup>
                  </m:sSup>
                </m:oMath>
              </m:oMathPara>
            </a14:m>
            <a:endParaRPr sz="7600"/>
          </a:p>
        </p:txBody>
      </p:sp>
      <p:grpSp>
        <p:nvGrpSpPr>
          <p:cNvPr id="940" name="Group"/>
          <p:cNvGrpSpPr/>
          <p:nvPr/>
        </p:nvGrpSpPr>
        <p:grpSpPr>
          <a:xfrm>
            <a:off x="12638975" y="1747519"/>
            <a:ext cx="10646483" cy="10577895"/>
            <a:chOff x="0" y="0"/>
            <a:chExt cx="10646481" cy="10577893"/>
          </a:xfrm>
        </p:grpSpPr>
        <p:sp>
          <p:nvSpPr>
            <p:cNvPr id="931" name="TextBox 10"/>
            <p:cNvSpPr txBox="1"/>
            <p:nvPr/>
          </p:nvSpPr>
          <p:spPr>
            <a:xfrm>
              <a:off x="3190304" y="0"/>
              <a:ext cx="1494354" cy="13180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defTabSz="1828800">
                <a:spcBef>
                  <a:spcPts val="0"/>
                </a:spcBef>
                <a:defRPr sz="80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3D</a:t>
              </a:r>
            </a:p>
          </p:txBody>
        </p:sp>
        <p:sp>
          <p:nvSpPr>
            <p:cNvPr id="932" name="Equation"/>
            <p:cNvSpPr txBox="1"/>
            <p:nvPr/>
          </p:nvSpPr>
          <p:spPr>
            <a:xfrm>
              <a:off x="1560727" y="4104338"/>
              <a:ext cx="3050508" cy="8233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defTabSz="914400" latinLnBrk="1">
                <a:spcBef>
                  <a:spcPts val="0"/>
                </a:spcBef>
                <a:defRPr sz="1800"/>
              </a:pPr>
              <a14:m>
                <m:oMathPara>
                  <m:oMathParaPr>
                    <m:jc m:val="centerGroup"/>
                  </m:oMathParaPr>
                  <m:oMath>
                    <m:d>
                      <m:dPr>
                        <m:ctrlPr>
                          <a:rPr xmlns:a="http://schemas.openxmlformats.org/drawingml/2006/main" sz="7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xmlns:a="http://schemas.openxmlformats.org/drawingml/2006/main" sz="7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xmlns:a="http://schemas.openxmlformats.org/drawingml/2006/main" sz="7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X</m:t>
                            </m:r>
                            <m:r>
                              <a:rPr xmlns:a="http://schemas.openxmlformats.org/drawingml/2006/main" sz="7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xmlns:a="http://schemas.openxmlformats.org/drawingml/2006/main" sz="7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Y</m:t>
                            </m:r>
                            <m:r>
                              <a:rPr xmlns:a="http://schemas.openxmlformats.org/drawingml/2006/main" sz="7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xmlns:a="http://schemas.openxmlformats.org/drawingml/2006/main" sz="7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Z</m:t>
                            </m:r>
                          </m:e>
                        </m:eqArr>
                      </m:e>
                    </m:d>
                  </m:oMath>
                </m:oMathPara>
              </a14:m>
              <a:endParaRPr sz="7600"/>
            </a:p>
          </p:txBody>
        </p:sp>
        <p:sp>
          <p:nvSpPr>
            <p:cNvPr id="933" name="Equation"/>
            <p:cNvSpPr txBox="1"/>
            <p:nvPr/>
          </p:nvSpPr>
          <p:spPr>
            <a:xfrm>
              <a:off x="7484392" y="2279144"/>
              <a:ext cx="1346455" cy="447370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defTabSz="914400" latinLnBrk="1">
                <a:spcBef>
                  <a:spcPts val="0"/>
                </a:spcBef>
                <a:defRPr sz="1800"/>
              </a:pPr>
              <a14:m>
                <m:oMathPara>
                  <m:oMathParaPr>
                    <m:jc m:val="centerGroup"/>
                  </m:oMathParaPr>
                  <m:oMath>
                    <m:d>
                      <m:dPr>
                        <m:ctrlPr>
                          <a:rPr xmlns:a="http://schemas.openxmlformats.org/drawingml/2006/main" sz="7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  <m:begChr m:val="["/>
                        <m:endChr m:val="]"/>
                      </m:dPr>
                      <m:e>
                        <m:eqArr>
                          <m:eqArrPr>
                            <m:ctrlPr>
                              <a:rPr xmlns:a="http://schemas.openxmlformats.org/drawingml/2006/main" sz="7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xmlns:a="http://schemas.openxmlformats.org/drawingml/2006/main" sz="7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X</m:t>
                            </m:r>
                          </m:e>
                          <m:e>
                            <m:r>
                              <a:rPr xmlns:a="http://schemas.openxmlformats.org/drawingml/2006/main" sz="7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Y</m:t>
                            </m:r>
                          </m:e>
                          <m:e>
                            <m:r>
                              <a:rPr xmlns:a="http://schemas.openxmlformats.org/drawingml/2006/main" sz="7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Z</m:t>
                            </m:r>
                          </m:e>
                          <m:e>
                            <m:r>
                              <a:rPr xmlns:a="http://schemas.openxmlformats.org/drawingml/2006/main" sz="7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eqArr>
                      </m:e>
                    </m:d>
                  </m:oMath>
                </m:oMathPara>
              </a14:m>
              <a:endParaRPr sz="7600"/>
            </a:p>
          </p:txBody>
        </p:sp>
        <p:sp>
          <p:nvSpPr>
            <p:cNvPr id="934" name="Arrow"/>
            <p:cNvSpPr/>
            <p:nvPr/>
          </p:nvSpPr>
          <p:spPr>
            <a:xfrm>
              <a:off x="5228673" y="3880996"/>
              <a:ext cx="1270001" cy="1270001"/>
            </a:xfrm>
            <a:prstGeom prst="rightArrow">
              <a:avLst>
                <a:gd name="adj1" fmla="val 32000"/>
                <a:gd name="adj2" fmla="val 64000"/>
              </a:avLst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935" name="Equation"/>
            <p:cNvSpPr txBox="1"/>
            <p:nvPr/>
          </p:nvSpPr>
          <p:spPr>
            <a:xfrm>
              <a:off x="0" y="6109017"/>
              <a:ext cx="1560729" cy="446887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defTabSz="914400" latinLnBrk="1">
                <a:spcBef>
                  <a:spcPts val="0"/>
                </a:spcBef>
                <a:defRPr sz="1800"/>
              </a:pPr>
              <a14:m>
                <m:oMathPara>
                  <m:oMathParaPr>
                    <m:jc m:val="centerGroup"/>
                  </m:oMathParaPr>
                  <m:oMath>
                    <m:d>
                      <m:dPr>
                        <m:ctrlPr>
                          <a:rPr xmlns:a="http://schemas.openxmlformats.org/drawingml/2006/main" sz="7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  <m:begChr m:val="["/>
                        <m:endChr m:val="]"/>
                      </m:dPr>
                      <m:e>
                        <m:eqArr>
                          <m:eqArrPr>
                            <m:ctrlPr>
                              <a:rPr xmlns:a="http://schemas.openxmlformats.org/drawingml/2006/main" sz="7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xmlns:a="http://schemas.openxmlformats.org/drawingml/2006/main" sz="7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X</m:t>
                            </m:r>
                          </m:e>
                          <m:e>
                            <m:r>
                              <a:rPr xmlns:a="http://schemas.openxmlformats.org/drawingml/2006/main" sz="7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Y</m:t>
                            </m:r>
                          </m:e>
                          <m:e>
                            <m:r>
                              <a:rPr xmlns:a="http://schemas.openxmlformats.org/drawingml/2006/main" sz="7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Z</m:t>
                            </m:r>
                          </m:e>
                          <m:e>
                            <m:r>
                              <a:rPr xmlns:a="http://schemas.openxmlformats.org/drawingml/2006/main" sz="7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W</m:t>
                            </m:r>
                          </m:e>
                        </m:eqArr>
                      </m:e>
                    </m:d>
                  </m:oMath>
                </m:oMathPara>
              </a14:m>
              <a:endParaRPr sz="7600"/>
            </a:p>
          </p:txBody>
        </p:sp>
        <p:sp>
          <p:nvSpPr>
            <p:cNvPr id="936" name="Equation"/>
            <p:cNvSpPr txBox="1"/>
            <p:nvPr/>
          </p:nvSpPr>
          <p:spPr>
            <a:xfrm>
              <a:off x="4035031" y="7931798"/>
              <a:ext cx="6611451" cy="8233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defTabSz="914400" latinLnBrk="1">
                <a:spcBef>
                  <a:spcPts val="0"/>
                </a:spcBef>
                <a:defRPr sz="1800"/>
              </a:pPr>
              <a14:m>
                <m:oMathPara>
                  <m:oMathParaPr>
                    <m:jc m:val="centerGroup"/>
                  </m:oMathParaPr>
                  <m:oMath>
                    <m:d>
                      <m:dPr>
                        <m:ctrlPr>
                          <a:rPr xmlns:a="http://schemas.openxmlformats.org/drawingml/2006/main" sz="7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xmlns:a="http://schemas.openxmlformats.org/drawingml/2006/main" sz="7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xmlns:a="http://schemas.openxmlformats.org/drawingml/2006/main" sz="7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X</m:t>
                            </m:r>
                            <m:r>
                              <a:rPr xmlns:a="http://schemas.openxmlformats.org/drawingml/2006/main" sz="7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/</m:t>
                            </m:r>
                            <m:r>
                              <a:rPr xmlns:a="http://schemas.openxmlformats.org/drawingml/2006/main" sz="7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W</m:t>
                            </m:r>
                            <m:r>
                              <a:rPr xmlns:a="http://schemas.openxmlformats.org/drawingml/2006/main" sz="7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xmlns:a="http://schemas.openxmlformats.org/drawingml/2006/main" sz="7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Y</m:t>
                            </m:r>
                            <m:r>
                              <a:rPr xmlns:a="http://schemas.openxmlformats.org/drawingml/2006/main" sz="7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/</m:t>
                            </m:r>
                            <m:r>
                              <a:rPr xmlns:a="http://schemas.openxmlformats.org/drawingml/2006/main" sz="7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W</m:t>
                            </m:r>
                            <m:r>
                              <a:rPr xmlns:a="http://schemas.openxmlformats.org/drawingml/2006/main" sz="7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xmlns:a="http://schemas.openxmlformats.org/drawingml/2006/main" sz="7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Z</m:t>
                            </m:r>
                            <m:r>
                              <a:rPr xmlns:a="http://schemas.openxmlformats.org/drawingml/2006/main" sz="7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/</m:t>
                            </m:r>
                            <m:r>
                              <a:rPr xmlns:a="http://schemas.openxmlformats.org/drawingml/2006/main" sz="7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W</m:t>
                            </m:r>
                          </m:e>
                        </m:eqArr>
                      </m:e>
                    </m:d>
                  </m:oMath>
                </m:oMathPara>
              </a14:m>
              <a:endParaRPr sz="7600"/>
            </a:p>
          </p:txBody>
        </p:sp>
        <p:sp>
          <p:nvSpPr>
            <p:cNvPr id="937" name="Arrow"/>
            <p:cNvSpPr/>
            <p:nvPr/>
          </p:nvSpPr>
          <p:spPr>
            <a:xfrm>
              <a:off x="2259872" y="7708455"/>
              <a:ext cx="1270001" cy="1270001"/>
            </a:xfrm>
            <a:prstGeom prst="rightArrow">
              <a:avLst>
                <a:gd name="adj1" fmla="val 32000"/>
                <a:gd name="adj2" fmla="val 64000"/>
              </a:avLst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938" name="Equation"/>
            <p:cNvSpPr txBox="1"/>
            <p:nvPr/>
          </p:nvSpPr>
          <p:spPr>
            <a:xfrm>
              <a:off x="2887004" y="2752424"/>
              <a:ext cx="948802" cy="8203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defTabSz="914400" latinLnBrk="1">
                <a:spcBef>
                  <a:spcPts val="0"/>
                </a:spcBef>
                <a:defRPr sz="1800"/>
              </a:pPr>
              <a14:m>
                <m:oMathPara>
                  <m:oMathParaPr>
                    <m:jc m:val="centerGroup"/>
                  </m:oMathParaPr>
                  <m:oMath>
                    <m:sSup>
                      <m:e>
                        <m:r>
                          <m:rPr>
                            <m:sty m:val="p"/>
                            <m:scr m:val="double-struck"/>
                          </m:rPr>
                          <a:rPr xmlns:a="http://schemas.openxmlformats.org/drawingml/2006/main" sz="7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R</m:t>
                        </m:r>
                      </m:e>
                      <m:sup>
                        <m:r>
                          <a:rPr xmlns:a="http://schemas.openxmlformats.org/drawingml/2006/main" sz="7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m:oMathPara>
              </a14:m>
              <a:endParaRPr sz="7600"/>
            </a:p>
          </p:txBody>
        </p:sp>
        <p:sp>
          <p:nvSpPr>
            <p:cNvPr id="939" name="Equation"/>
            <p:cNvSpPr txBox="1"/>
            <p:nvPr/>
          </p:nvSpPr>
          <p:spPr>
            <a:xfrm>
              <a:off x="7919192" y="794726"/>
              <a:ext cx="882204" cy="82038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defTabSz="914400" latinLnBrk="1">
                <a:spcBef>
                  <a:spcPts val="0"/>
                </a:spcBef>
                <a:defRPr sz="1800"/>
              </a:pPr>
              <a14:m>
                <m:oMathPara>
                  <m:oMathParaPr>
                    <m:jc m:val="centerGroup"/>
                  </m:oMathParaPr>
                  <m:oMath>
                    <m:sSup>
                      <m:e>
                        <m:r>
                          <m:rPr>
                            <m:sty m:val="p"/>
                            <m:scr m:val="double-struck"/>
                          </m:rPr>
                          <a:rPr xmlns:a="http://schemas.openxmlformats.org/drawingml/2006/main" sz="7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P</m:t>
                        </m:r>
                      </m:e>
                      <m:sup>
                        <m:r>
                          <a:rPr xmlns:a="http://schemas.openxmlformats.org/drawingml/2006/main" sz="7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m:oMathPara>
              </a14:m>
              <a:endParaRPr sz="7600"/>
            </a:p>
          </p:txBody>
        </p:sp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940" grpId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" name="Questions?"/>
          <p:cNvSpPr txBox="1"/>
          <p:nvPr>
            <p:ph type="title"/>
          </p:nvPr>
        </p:nvSpPr>
        <p:spPr>
          <a:xfrm>
            <a:off x="1206496" y="2574991"/>
            <a:ext cx="21971004" cy="2163449"/>
          </a:xfrm>
          <a:prstGeom prst="rect">
            <a:avLst/>
          </a:prstGeom>
        </p:spPr>
        <p:txBody>
          <a:bodyPr/>
          <a:lstStyle/>
          <a:p>
            <a:pPr/>
            <a:r>
              <a:t>Questions?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4" name="Straight Connector 47"/>
          <p:cNvSpPr/>
          <p:nvPr/>
        </p:nvSpPr>
        <p:spPr>
          <a:xfrm>
            <a:off x="19734631" y="4893336"/>
            <a:ext cx="1" cy="2557746"/>
          </a:xfrm>
          <a:prstGeom prst="line">
            <a:avLst/>
          </a:prstGeom>
          <a:ln w="50800">
            <a:solidFill>
              <a:srgbClr val="4F81BD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945" name="Line"/>
          <p:cNvSpPr/>
          <p:nvPr/>
        </p:nvSpPr>
        <p:spPr>
          <a:xfrm>
            <a:off x="5024787" y="8116978"/>
            <a:ext cx="4580438" cy="1"/>
          </a:xfrm>
          <a:prstGeom prst="line">
            <a:avLst/>
          </a:prstGeom>
          <a:ln w="381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946" name="Straight Connector 17"/>
          <p:cNvSpPr/>
          <p:nvPr/>
        </p:nvSpPr>
        <p:spPr>
          <a:xfrm flipV="1">
            <a:off x="4980650" y="7082428"/>
            <a:ext cx="4668712" cy="1041662"/>
          </a:xfrm>
          <a:prstGeom prst="line">
            <a:avLst/>
          </a:prstGeom>
          <a:solidFill>
            <a:srgbClr val="4F81BD"/>
          </a:solidFill>
          <a:ln w="25400">
            <a:solidFill>
              <a:srgbClr val="000000"/>
            </a:solidFill>
            <a:prstDash val="sysDot"/>
          </a:ln>
        </p:spPr>
        <p:txBody>
          <a:bodyPr tIns="91439" bIns="91439"/>
          <a:lstStyle/>
          <a:p>
            <a: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947" name="Rectangle 2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8000"/>
            </a:lvl1pPr>
          </a:lstStyle>
          <a:p>
            <a:pPr/>
            <a:r>
              <a:t>Perspective projection</a:t>
            </a:r>
          </a:p>
        </p:txBody>
      </p:sp>
      <p:sp>
        <p:nvSpPr>
          <p:cNvPr id="948" name="Freeform 20"/>
          <p:cNvSpPr/>
          <p:nvPr/>
        </p:nvSpPr>
        <p:spPr>
          <a:xfrm>
            <a:off x="8143837" y="5206126"/>
            <a:ext cx="2712543" cy="58767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0"/>
                </a:moveTo>
                <a:lnTo>
                  <a:pt x="21600" y="12537"/>
                </a:lnTo>
                <a:lnTo>
                  <a:pt x="180" y="21600"/>
                </a:lnTo>
                <a:lnTo>
                  <a:pt x="0" y="9138"/>
                </a:lnTo>
                <a:lnTo>
                  <a:pt x="21600" y="0"/>
                </a:lnTo>
                <a:close/>
              </a:path>
            </a:pathLst>
          </a:custGeom>
          <a:solidFill>
            <a:srgbClr val="B9CDE5"/>
          </a:solidFill>
          <a:ln w="12700">
            <a:solidFill>
              <a:srgbClr val="000000"/>
            </a:solidFill>
          </a:ln>
        </p:spPr>
        <p:txBody>
          <a:bodyPr tIns="91439" bIns="91439"/>
          <a:lstStyle/>
          <a:p>
            <a:pPr defTabSz="1828800">
              <a:spcBef>
                <a:spcPts val="0"/>
              </a:spcBef>
              <a:defRPr b="1"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949" name="Straight Arrow Connector 13"/>
          <p:cNvSpPr/>
          <p:nvPr/>
        </p:nvSpPr>
        <p:spPr>
          <a:xfrm flipV="1">
            <a:off x="9619787" y="6259552"/>
            <a:ext cx="2036955" cy="1843669"/>
          </a:xfrm>
          <a:prstGeom prst="line">
            <a:avLst/>
          </a:prstGeom>
          <a:ln w="50800">
            <a:solidFill>
              <a:srgbClr val="FF0000"/>
            </a:solidFill>
            <a:tailEnd type="triangle"/>
          </a:ln>
        </p:spPr>
        <p:txBody>
          <a:bodyPr tIns="91439" bIns="91439"/>
          <a:lstStyle/>
          <a:p>
            <a: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950" name="Straight Arrow Connector 14"/>
          <p:cNvSpPr/>
          <p:nvPr/>
        </p:nvSpPr>
        <p:spPr>
          <a:xfrm flipH="1" flipV="1">
            <a:off x="9521265" y="5653325"/>
            <a:ext cx="43127" cy="2408895"/>
          </a:xfrm>
          <a:prstGeom prst="line">
            <a:avLst/>
          </a:prstGeom>
          <a:ln w="50800">
            <a:solidFill>
              <a:srgbClr val="FF0000"/>
            </a:solidFill>
            <a:tailEnd type="triangle"/>
          </a:ln>
        </p:spPr>
        <p:txBody>
          <a:bodyPr tIns="91439" bIns="91439"/>
          <a:lstStyle/>
          <a:p>
            <a: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951" name="Slide Number Placeholder 60"/>
          <p:cNvSpPr txBox="1"/>
          <p:nvPr>
            <p:ph type="sldNum" sz="quarter" idx="4294967295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952" name="Line"/>
          <p:cNvSpPr/>
          <p:nvPr/>
        </p:nvSpPr>
        <p:spPr>
          <a:xfrm flipV="1">
            <a:off x="5016159" y="4506628"/>
            <a:ext cx="4608977" cy="3601722"/>
          </a:xfrm>
          <a:prstGeom prst="line">
            <a:avLst/>
          </a:prstGeom>
          <a:ln w="381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953" name="Line"/>
          <p:cNvSpPr/>
          <p:nvPr/>
        </p:nvSpPr>
        <p:spPr>
          <a:xfrm flipV="1">
            <a:off x="5041559" y="2288996"/>
            <a:ext cx="1" cy="5793954"/>
          </a:xfrm>
          <a:prstGeom prst="line">
            <a:avLst/>
          </a:prstGeom>
          <a:ln w="381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954" name="Circle"/>
          <p:cNvSpPr/>
          <p:nvPr/>
        </p:nvSpPr>
        <p:spPr>
          <a:xfrm>
            <a:off x="4934879" y="8010297"/>
            <a:ext cx="213361" cy="213361"/>
          </a:xfrm>
          <a:prstGeom prst="ellipse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955" name="Equation"/>
          <p:cNvSpPr txBox="1"/>
          <p:nvPr/>
        </p:nvSpPr>
        <p:spPr>
          <a:xfrm>
            <a:off x="8846162" y="4326817"/>
            <a:ext cx="382220" cy="36489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44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X</m:t>
                  </m:r>
                </m:oMath>
              </m:oMathPara>
            </a14:m>
            <a:endParaRPr sz="4400"/>
          </a:p>
        </p:txBody>
      </p:sp>
      <p:sp>
        <p:nvSpPr>
          <p:cNvPr id="956" name="Equation"/>
          <p:cNvSpPr txBox="1"/>
          <p:nvPr/>
        </p:nvSpPr>
        <p:spPr>
          <a:xfrm>
            <a:off x="4384228" y="2455684"/>
            <a:ext cx="310135" cy="364897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44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Y</m:t>
                  </m:r>
                </m:oMath>
              </m:oMathPara>
            </a14:m>
            <a:endParaRPr sz="4400"/>
          </a:p>
        </p:txBody>
      </p:sp>
      <p:sp>
        <p:nvSpPr>
          <p:cNvPr id="957" name="Line"/>
          <p:cNvSpPr/>
          <p:nvPr/>
        </p:nvSpPr>
        <p:spPr>
          <a:xfrm>
            <a:off x="9518928" y="8116978"/>
            <a:ext cx="11080072" cy="1"/>
          </a:xfrm>
          <a:prstGeom prst="line">
            <a:avLst/>
          </a:prstGeom>
          <a:ln w="381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958" name="Circle"/>
          <p:cNvSpPr/>
          <p:nvPr/>
        </p:nvSpPr>
        <p:spPr>
          <a:xfrm>
            <a:off x="9455157" y="8004791"/>
            <a:ext cx="224376" cy="224375"/>
          </a:xfrm>
          <a:prstGeom prst="ellipse">
            <a:avLst/>
          </a:prstGeom>
          <a:solidFill>
            <a:schemeClr val="accent5">
              <a:hueOff val="-82419"/>
              <a:satOff val="-9513"/>
              <a:lumOff val="-16343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959" name="Equation"/>
          <p:cNvSpPr txBox="1"/>
          <p:nvPr/>
        </p:nvSpPr>
        <p:spPr>
          <a:xfrm>
            <a:off x="19912096" y="8517818"/>
            <a:ext cx="341986" cy="364897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44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Z</m:t>
                  </m:r>
                </m:oMath>
              </m:oMathPara>
            </a14:m>
            <a:endParaRPr sz="4400"/>
          </a:p>
        </p:txBody>
      </p:sp>
      <p:sp>
        <p:nvSpPr>
          <p:cNvPr id="960" name="Equation"/>
          <p:cNvSpPr txBox="1"/>
          <p:nvPr/>
        </p:nvSpPr>
        <p:spPr>
          <a:xfrm>
            <a:off x="11124769" y="6841209"/>
            <a:ext cx="264872" cy="252579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44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x</m:t>
                  </m:r>
                </m:oMath>
              </m:oMathPara>
            </a14:m>
            <a:endParaRPr sz="4400"/>
          </a:p>
        </p:txBody>
      </p:sp>
      <p:sp>
        <p:nvSpPr>
          <p:cNvPr id="961" name="Equation"/>
          <p:cNvSpPr txBox="1"/>
          <p:nvPr/>
        </p:nvSpPr>
        <p:spPr>
          <a:xfrm>
            <a:off x="9060825" y="6134391"/>
            <a:ext cx="251461" cy="361545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44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y</m:t>
                  </m:r>
                </m:oMath>
              </m:oMathPara>
            </a14:m>
            <a:endParaRPr sz="4400"/>
          </a:p>
        </p:txBody>
      </p:sp>
      <p:sp>
        <p:nvSpPr>
          <p:cNvPr id="962" name="Straight Connector 17"/>
          <p:cNvSpPr/>
          <p:nvPr/>
        </p:nvSpPr>
        <p:spPr>
          <a:xfrm flipV="1">
            <a:off x="10029989" y="4950284"/>
            <a:ext cx="9666915" cy="2029112"/>
          </a:xfrm>
          <a:prstGeom prst="line">
            <a:avLst/>
          </a:prstGeom>
          <a:solidFill>
            <a:srgbClr val="4F81BD"/>
          </a:solidFill>
          <a:ln w="25400">
            <a:solidFill>
              <a:srgbClr val="000000"/>
            </a:solidFill>
            <a:prstDash val="sysDot"/>
          </a:ln>
        </p:spPr>
        <p:txBody>
          <a:bodyPr tIns="91439" bIns="91439"/>
          <a:lstStyle/>
          <a:p>
            <a: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963" name="Circle"/>
          <p:cNvSpPr/>
          <p:nvPr/>
        </p:nvSpPr>
        <p:spPr>
          <a:xfrm>
            <a:off x="19515666" y="4766457"/>
            <a:ext cx="364897" cy="364898"/>
          </a:xfrm>
          <a:prstGeom prst="ellipse">
            <a:avLst/>
          </a:prstGeom>
          <a:solidFill>
            <a:srgbClr val="75FA4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964" name="Circle"/>
          <p:cNvSpPr/>
          <p:nvPr/>
        </p:nvSpPr>
        <p:spPr>
          <a:xfrm>
            <a:off x="9934700" y="6860818"/>
            <a:ext cx="213361" cy="213361"/>
          </a:xfrm>
          <a:prstGeom prst="ellipse">
            <a:avLst/>
          </a:prstGeom>
          <a:solidFill>
            <a:srgbClr val="75FA4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965" name="Straight Connector 55"/>
          <p:cNvSpPr/>
          <p:nvPr/>
        </p:nvSpPr>
        <p:spPr>
          <a:xfrm flipH="1">
            <a:off x="19044847" y="7406475"/>
            <a:ext cx="698807" cy="698809"/>
          </a:xfrm>
          <a:prstGeom prst="line">
            <a:avLst/>
          </a:prstGeom>
          <a:ln w="50800">
            <a:solidFill>
              <a:srgbClr val="4F81BD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966" name="This is awkward… Not a linear operator."/>
          <p:cNvSpPr txBox="1"/>
          <p:nvPr/>
        </p:nvSpPr>
        <p:spPr>
          <a:xfrm>
            <a:off x="11183938" y="12095604"/>
            <a:ext cx="7359016" cy="560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spcBef>
                <a:spcPts val="0"/>
              </a:spcBef>
              <a:defRPr b="1" sz="3000"/>
            </a:lvl1pPr>
          </a:lstStyle>
          <a:p>
            <a:pPr/>
            <a:r>
              <a:t>This is awkward… Not a linear operator.</a:t>
            </a:r>
          </a:p>
        </p:txBody>
      </p:sp>
      <p:sp>
        <p:nvSpPr>
          <p:cNvPr id="967" name="Equation"/>
          <p:cNvSpPr txBox="1"/>
          <p:nvPr/>
        </p:nvSpPr>
        <p:spPr>
          <a:xfrm>
            <a:off x="20065449" y="4320391"/>
            <a:ext cx="381662" cy="377750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m:rPr>
                      <m:sty m:val="b"/>
                    </m:rPr>
                    <a:rPr xmlns:a="http://schemas.openxmlformats.org/drawingml/2006/main" sz="44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X</m:t>
                  </m:r>
                </m:oMath>
              </m:oMathPara>
            </a14:m>
            <a:endParaRPr sz="4400"/>
          </a:p>
        </p:txBody>
      </p:sp>
      <p:sp>
        <p:nvSpPr>
          <p:cNvPr id="968" name="Equation"/>
          <p:cNvSpPr txBox="1"/>
          <p:nvPr/>
        </p:nvSpPr>
        <p:spPr>
          <a:xfrm>
            <a:off x="10083920" y="6349940"/>
            <a:ext cx="263755" cy="25760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m:rPr>
                      <m:sty m:val="b"/>
                    </m:rPr>
                    <a:rPr xmlns:a="http://schemas.openxmlformats.org/drawingml/2006/main" sz="44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x</m:t>
                  </m:r>
                </m:oMath>
              </m:oMathPara>
            </a14:m>
            <a:endParaRPr sz="4400"/>
          </a:p>
        </p:txBody>
      </p:sp>
      <p:sp>
        <p:nvSpPr>
          <p:cNvPr id="969" name="Equation"/>
          <p:cNvSpPr txBox="1"/>
          <p:nvPr/>
        </p:nvSpPr>
        <p:spPr>
          <a:xfrm>
            <a:off x="11119310" y="9803499"/>
            <a:ext cx="8481258" cy="2058772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m:rPr>
                      <m:sty m:val="b"/>
                    </m:rPr>
                    <a:rPr xmlns:a="http://schemas.openxmlformats.org/drawingml/2006/main" sz="76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x</m:t>
                  </m:r>
                  <m:r>
                    <a:rPr xmlns:a="http://schemas.openxmlformats.org/drawingml/2006/main" sz="76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=</m:t>
                  </m:r>
                  <m:d>
                    <m:dPr>
                      <m:ctrlPr>
                        <a:rPr xmlns:a="http://schemas.openxmlformats.org/drawingml/2006/main" sz="7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</m:dPr>
                    <m:e>
                      <m:eqArr>
                        <m:eqArrPr>
                          <m:ctrlPr>
                            <a:rPr xmlns:a="http://schemas.openxmlformats.org/drawingml/2006/main" sz="7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eqArrPr>
                        <m:e>
                          <m:r>
                            <a:rPr xmlns:a="http://schemas.openxmlformats.org/drawingml/2006/main" sz="7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x</m:t>
                          </m:r>
                          <m:r>
                            <a:rPr xmlns:a="http://schemas.openxmlformats.org/drawingml/2006/main" sz="7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xmlns:a="http://schemas.openxmlformats.org/drawingml/2006/main" sz="7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y</m:t>
                          </m:r>
                        </m:e>
                      </m:eqArr>
                    </m:e>
                  </m:d>
                  <m:r>
                    <a:rPr xmlns:a="http://schemas.openxmlformats.org/drawingml/2006/main" sz="76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=</m:t>
                  </m:r>
                  <m:d>
                    <m:dPr>
                      <m:ctrlPr>
                        <a:rPr xmlns:a="http://schemas.openxmlformats.org/drawingml/2006/main" sz="7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</m:dPr>
                    <m:e>
                      <m:eqArr>
                        <m:eqArrPr>
                          <m:ctrlPr>
                            <a:rPr xmlns:a="http://schemas.openxmlformats.org/drawingml/2006/main" sz="7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eqArrPr>
                        <m:e>
                          <m:r>
                            <a:rPr xmlns:a="http://schemas.openxmlformats.org/drawingml/2006/main" sz="7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X</m:t>
                          </m:r>
                          <m:r>
                            <a:rPr xmlns:a="http://schemas.openxmlformats.org/drawingml/2006/main" sz="7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xmlns:a="http://schemas.openxmlformats.org/drawingml/2006/main" sz="7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Y</m:t>
                          </m:r>
                        </m:e>
                      </m:eqArr>
                    </m:e>
                  </m:d>
                  <m:r>
                    <a:rPr xmlns:a="http://schemas.openxmlformats.org/drawingml/2006/main" sz="76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⋅</m:t>
                  </m:r>
                  <m:f>
                    <m:fPr>
                      <m:ctrlPr>
                        <a:rPr xmlns:a="http://schemas.openxmlformats.org/drawingml/2006/main" sz="7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type m:val="bar"/>
                    </m:fPr>
                    <m:num>
                      <m:r>
                        <a:rPr xmlns:a="http://schemas.openxmlformats.org/drawingml/2006/main" sz="7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f</m:t>
                      </m:r>
                    </m:num>
                    <m:den>
                      <m:r>
                        <a:rPr xmlns:a="http://schemas.openxmlformats.org/drawingml/2006/main" sz="7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Z</m:t>
                      </m:r>
                    </m:den>
                  </m:f>
                </m:oMath>
              </m:oMathPara>
            </a14:m>
            <a:endParaRPr sz="7600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" name="Rectangle 2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8000"/>
            </a:lvl1pPr>
          </a:lstStyle>
          <a:p>
            <a:pPr/>
            <a:r>
              <a:t>Perspective projection</a:t>
            </a:r>
          </a:p>
        </p:txBody>
      </p:sp>
      <p:sp>
        <p:nvSpPr>
          <p:cNvPr id="972" name="Text Box 5"/>
          <p:cNvSpPr txBox="1"/>
          <p:nvPr/>
        </p:nvSpPr>
        <p:spPr>
          <a:xfrm>
            <a:off x="1609596" y="3688429"/>
            <a:ext cx="7142075" cy="737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algn="ctr" defTabSz="1828800">
              <a:spcBef>
                <a:spcPts val="0"/>
              </a:spcBef>
              <a:defRPr b="1" sz="40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Heterogeneous coordinates</a:t>
            </a:r>
          </a:p>
        </p:txBody>
      </p:sp>
      <p:sp>
        <p:nvSpPr>
          <p:cNvPr id="973" name="Slide Number Placeholder 60"/>
          <p:cNvSpPr txBox="1"/>
          <p:nvPr>
            <p:ph type="sldNum" sz="quarter" idx="4294967295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974" name="Image / Pixel Coordinates"/>
          <p:cNvSpPr txBox="1"/>
          <p:nvPr/>
        </p:nvSpPr>
        <p:spPr>
          <a:xfrm>
            <a:off x="1611594" y="7384571"/>
            <a:ext cx="2322577" cy="1005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>
              <a:spcBef>
                <a:spcPts val="0"/>
              </a:spcBef>
              <a:defRPr sz="3000"/>
            </a:pPr>
            <a:r>
              <a:t>Image / Pixel</a:t>
            </a:r>
            <a:br/>
            <a:r>
              <a:t>Coordinates</a:t>
            </a:r>
          </a:p>
        </p:txBody>
      </p:sp>
      <p:sp>
        <p:nvSpPr>
          <p:cNvPr id="975" name="World Coordinates"/>
          <p:cNvSpPr txBox="1"/>
          <p:nvPr/>
        </p:nvSpPr>
        <p:spPr>
          <a:xfrm>
            <a:off x="6026961" y="7613171"/>
            <a:ext cx="3281935" cy="5481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spcBef>
                <a:spcPts val="0"/>
              </a:spcBef>
              <a:defRPr sz="3000"/>
            </a:lvl1pPr>
          </a:lstStyle>
          <a:p>
            <a:pPr/>
            <a:r>
              <a:t>World Coordinates</a:t>
            </a:r>
          </a:p>
        </p:txBody>
      </p:sp>
      <p:sp>
        <p:nvSpPr>
          <p:cNvPr id="976" name="Equation"/>
          <p:cNvSpPr txBox="1"/>
          <p:nvPr/>
        </p:nvSpPr>
        <p:spPr>
          <a:xfrm>
            <a:off x="940004" y="5096442"/>
            <a:ext cx="8481259" cy="2058772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m:rPr>
                      <m:sty m:val="b"/>
                    </m:rPr>
                    <a:rPr xmlns:a="http://schemas.openxmlformats.org/drawingml/2006/main" sz="76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x</m:t>
                  </m:r>
                  <m:r>
                    <a:rPr xmlns:a="http://schemas.openxmlformats.org/drawingml/2006/main" sz="76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=</m:t>
                  </m:r>
                  <m:d>
                    <m:dPr>
                      <m:ctrlPr>
                        <a:rPr xmlns:a="http://schemas.openxmlformats.org/drawingml/2006/main" sz="7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</m:dPr>
                    <m:e>
                      <m:eqArr>
                        <m:eqArrPr>
                          <m:ctrlPr>
                            <a:rPr xmlns:a="http://schemas.openxmlformats.org/drawingml/2006/main" sz="7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eqArrPr>
                        <m:e>
                          <m:r>
                            <a:rPr xmlns:a="http://schemas.openxmlformats.org/drawingml/2006/main" sz="7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x</m:t>
                          </m:r>
                          <m:r>
                            <a:rPr xmlns:a="http://schemas.openxmlformats.org/drawingml/2006/main" sz="7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xmlns:a="http://schemas.openxmlformats.org/drawingml/2006/main" sz="7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y</m:t>
                          </m:r>
                        </m:e>
                      </m:eqArr>
                    </m:e>
                  </m:d>
                  <m:r>
                    <a:rPr xmlns:a="http://schemas.openxmlformats.org/drawingml/2006/main" sz="76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=</m:t>
                  </m:r>
                  <m:d>
                    <m:dPr>
                      <m:ctrlPr>
                        <a:rPr xmlns:a="http://schemas.openxmlformats.org/drawingml/2006/main" sz="7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</m:dPr>
                    <m:e>
                      <m:eqArr>
                        <m:eqArrPr>
                          <m:ctrlPr>
                            <a:rPr xmlns:a="http://schemas.openxmlformats.org/drawingml/2006/main" sz="7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eqArrPr>
                        <m:e>
                          <m:r>
                            <a:rPr xmlns:a="http://schemas.openxmlformats.org/drawingml/2006/main" sz="7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X</m:t>
                          </m:r>
                          <m:r>
                            <a:rPr xmlns:a="http://schemas.openxmlformats.org/drawingml/2006/main" sz="7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xmlns:a="http://schemas.openxmlformats.org/drawingml/2006/main" sz="7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Y</m:t>
                          </m:r>
                        </m:e>
                      </m:eqArr>
                    </m:e>
                  </m:d>
                  <m:r>
                    <a:rPr xmlns:a="http://schemas.openxmlformats.org/drawingml/2006/main" sz="76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⋅</m:t>
                  </m:r>
                  <m:f>
                    <m:fPr>
                      <m:ctrlPr>
                        <a:rPr xmlns:a="http://schemas.openxmlformats.org/drawingml/2006/main" sz="7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type m:val="bar"/>
                    </m:fPr>
                    <m:num>
                      <m:r>
                        <a:rPr xmlns:a="http://schemas.openxmlformats.org/drawingml/2006/main" sz="7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f</m:t>
                      </m:r>
                    </m:num>
                    <m:den>
                      <m:r>
                        <a:rPr xmlns:a="http://schemas.openxmlformats.org/drawingml/2006/main" sz="7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Z</m:t>
                      </m:r>
                    </m:den>
                  </m:f>
                </m:oMath>
              </m:oMathPara>
            </a14:m>
            <a:endParaRPr sz="7600"/>
          </a:p>
        </p:txBody>
      </p:sp>
      <p:sp>
        <p:nvSpPr>
          <p:cNvPr id="977" name="Text Box 5"/>
          <p:cNvSpPr txBox="1"/>
          <p:nvPr/>
        </p:nvSpPr>
        <p:spPr>
          <a:xfrm>
            <a:off x="13558738" y="3436735"/>
            <a:ext cx="7142075" cy="7377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algn="ctr" defTabSz="1828800">
              <a:spcBef>
                <a:spcPts val="0"/>
              </a:spcBef>
              <a:defRPr b="1" sz="40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Homogeneous coordinates</a:t>
            </a:r>
          </a:p>
        </p:txBody>
      </p:sp>
      <p:sp>
        <p:nvSpPr>
          <p:cNvPr id="978" name="Equation"/>
          <p:cNvSpPr txBox="1"/>
          <p:nvPr/>
        </p:nvSpPr>
        <p:spPr>
          <a:xfrm>
            <a:off x="13141281" y="4903215"/>
            <a:ext cx="8860918" cy="3826194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d>
                    <m:dPr>
                      <m:ctrlPr>
                        <a:rPr xmlns:a="http://schemas.openxmlformats.org/drawingml/2006/main" sz="6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begChr m:val="["/>
                      <m:endChr m:val="]"/>
                    </m:dPr>
                    <m:e>
                      <m:eqArr>
                        <m:eqArrPr>
                          <m:ctrlPr>
                            <a:rPr xmlns:a="http://schemas.openxmlformats.org/drawingml/2006/main" sz="6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eqArrPr>
                        <m:e>
                          <m:r>
                            <a:rPr xmlns:a="http://schemas.openxmlformats.org/drawingml/2006/main" sz="6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x</m:t>
                          </m:r>
                        </m:e>
                        <m:e>
                          <m:r>
                            <a:rPr xmlns:a="http://schemas.openxmlformats.org/drawingml/2006/main" sz="6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y</m:t>
                          </m:r>
                        </m:e>
                        <m:e>
                          <m:r>
                            <a:rPr xmlns:a="http://schemas.openxmlformats.org/drawingml/2006/main" sz="6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w</m:t>
                          </m:r>
                        </m:e>
                      </m:eqArr>
                    </m:e>
                  </m:d>
                  <m:r>
                    <a:rPr xmlns:a="http://schemas.openxmlformats.org/drawingml/2006/main" sz="65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=</m:t>
                  </m:r>
                  <m:d>
                    <m:dPr>
                      <m:ctrlPr>
                        <a:rPr xmlns:a="http://schemas.openxmlformats.org/drawingml/2006/main" sz="6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begChr m:val="["/>
                      <m:endChr m:val="]"/>
                    </m:dPr>
                    <m:e>
                      <m:m>
                        <m:mPr>
                          <m:ctrlPr>
                            <a:rPr xmlns:a="http://schemas.openxmlformats.org/drawingml/2006/main" sz="6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  <m:baseJc m:val="center"/>
                          <m:plcHide m:val="on"/>
                          <m:mcs>
                            <m:mc>
                              <m:mcPr>
                                <m:count m:val="4"/>
                                <m:mcJc m:val="center"/>
                              </m:mcPr>
                            </m:mc>
                          </m:mcs>
                        </m:mPr>
                        <m:mr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?</m:t>
                            </m:r>
                          </m:e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?</m:t>
                            </m:r>
                          </m:e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?</m:t>
                            </m:r>
                          </m:e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?</m:t>
                            </m:r>
                          </m:e>
                        </m:mr>
                        <m:mr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?</m:t>
                            </m:r>
                          </m:e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?</m:t>
                            </m:r>
                          </m:e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?</m:t>
                            </m:r>
                          </m:e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?</m:t>
                            </m:r>
                          </m:e>
                        </m:mr>
                        <m:mr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?</m:t>
                            </m:r>
                          </m:e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?</m:t>
                            </m:r>
                          </m:e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?</m:t>
                            </m:r>
                          </m:e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?</m:t>
                            </m:r>
                          </m:e>
                        </m:mr>
                      </m:m>
                    </m:e>
                  </m:d>
                  <m:d>
                    <m:dPr>
                      <m:ctrlPr>
                        <a:rPr xmlns:a="http://schemas.openxmlformats.org/drawingml/2006/main" sz="6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begChr m:val="["/>
                      <m:endChr m:val="]"/>
                    </m:dPr>
                    <m:e>
                      <m:eqArr>
                        <m:eqArrPr>
                          <m:ctrlPr>
                            <a:rPr xmlns:a="http://schemas.openxmlformats.org/drawingml/2006/main" sz="6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eqArrPr>
                        <m:e>
                          <m:r>
                            <a:rPr xmlns:a="http://schemas.openxmlformats.org/drawingml/2006/main" sz="6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X</m:t>
                          </m:r>
                        </m:e>
                        <m:e>
                          <m:r>
                            <a:rPr xmlns:a="http://schemas.openxmlformats.org/drawingml/2006/main" sz="6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Y</m:t>
                          </m:r>
                        </m:e>
                        <m:e>
                          <m:r>
                            <a:rPr xmlns:a="http://schemas.openxmlformats.org/drawingml/2006/main" sz="6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Z</m:t>
                          </m:r>
                        </m:e>
                        <m:e>
                          <m:r>
                            <a:rPr xmlns:a="http://schemas.openxmlformats.org/drawingml/2006/main" sz="6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eqArr>
                    </m:e>
                  </m:d>
                </m:oMath>
              </m:oMathPara>
            </a14:m>
            <a:endParaRPr sz="6500"/>
          </a:p>
        </p:txBody>
      </p:sp>
      <p:sp>
        <p:nvSpPr>
          <p:cNvPr id="979" name="Image / Pixel Coordinates"/>
          <p:cNvSpPr txBox="1"/>
          <p:nvPr/>
        </p:nvSpPr>
        <p:spPr>
          <a:xfrm>
            <a:off x="12532556" y="8921331"/>
            <a:ext cx="2322577" cy="1005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>
              <a:spcBef>
                <a:spcPts val="0"/>
              </a:spcBef>
              <a:defRPr sz="3000"/>
            </a:pPr>
            <a:r>
              <a:t>Image / Pixel</a:t>
            </a:r>
            <a:br/>
            <a:r>
              <a:t>Coordinates</a:t>
            </a:r>
          </a:p>
        </p:txBody>
      </p:sp>
      <p:sp>
        <p:nvSpPr>
          <p:cNvPr id="980" name="World  coords."/>
          <p:cNvSpPr txBox="1"/>
          <p:nvPr/>
        </p:nvSpPr>
        <p:spPr>
          <a:xfrm>
            <a:off x="20846241" y="9446264"/>
            <a:ext cx="1398652" cy="1005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>
              <a:spcBef>
                <a:spcPts val="0"/>
              </a:spcBef>
              <a:defRPr sz="3000"/>
            </a:pPr>
            <a:r>
              <a:t>World </a:t>
            </a:r>
            <a:br/>
            <a:r>
              <a:t>coords.</a:t>
            </a:r>
          </a:p>
        </p:txBody>
      </p:sp>
      <p:sp>
        <p:nvSpPr>
          <p:cNvPr id="981" name="Rectangle"/>
          <p:cNvSpPr/>
          <p:nvPr/>
        </p:nvSpPr>
        <p:spPr>
          <a:xfrm>
            <a:off x="15605439" y="5176524"/>
            <a:ext cx="4860799" cy="317126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982" name="?"/>
          <p:cNvSpPr txBox="1"/>
          <p:nvPr/>
        </p:nvSpPr>
        <p:spPr>
          <a:xfrm>
            <a:off x="16976540" y="4622868"/>
            <a:ext cx="1865479" cy="37726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800">
                <a:solidFill>
                  <a:srgbClr val="F6F6F6"/>
                </a:solidFill>
              </a:defRPr>
            </a:lvl1pPr>
          </a:lstStyle>
          <a:p>
            <a:pPr/>
            <a:r>
              <a:t>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4" name="Rectangle 2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8000"/>
            </a:lvl1pPr>
          </a:lstStyle>
          <a:p>
            <a:pPr/>
            <a:r>
              <a:t>Perspective projection</a:t>
            </a:r>
          </a:p>
        </p:txBody>
      </p:sp>
      <p:sp>
        <p:nvSpPr>
          <p:cNvPr id="985" name="Text Box 5"/>
          <p:cNvSpPr txBox="1"/>
          <p:nvPr/>
        </p:nvSpPr>
        <p:spPr>
          <a:xfrm>
            <a:off x="13558738" y="3436735"/>
            <a:ext cx="7142075" cy="7377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algn="ctr" defTabSz="1828800">
              <a:spcBef>
                <a:spcPts val="0"/>
              </a:spcBef>
              <a:defRPr b="1" sz="40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Homogeneous coordinates</a:t>
            </a:r>
          </a:p>
        </p:txBody>
      </p:sp>
      <p:sp>
        <p:nvSpPr>
          <p:cNvPr id="986" name="Slide Number Placeholder 60"/>
          <p:cNvSpPr txBox="1"/>
          <p:nvPr>
            <p:ph type="sldNum" sz="quarter" idx="4294967295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987" name="Equation"/>
          <p:cNvSpPr txBox="1"/>
          <p:nvPr/>
        </p:nvSpPr>
        <p:spPr>
          <a:xfrm>
            <a:off x="13141281" y="4903215"/>
            <a:ext cx="9272568" cy="3826194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d>
                    <m:dPr>
                      <m:ctrlPr>
                        <a:rPr xmlns:a="http://schemas.openxmlformats.org/drawingml/2006/main" sz="6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begChr m:val="["/>
                      <m:endChr m:val="]"/>
                    </m:dPr>
                    <m:e>
                      <m:eqArr>
                        <m:eqArrPr>
                          <m:ctrlPr>
                            <a:rPr xmlns:a="http://schemas.openxmlformats.org/drawingml/2006/main" sz="6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eqArrPr>
                        <m:e>
                          <m:r>
                            <a:rPr xmlns:a="http://schemas.openxmlformats.org/drawingml/2006/main" sz="6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x</m:t>
                          </m:r>
                        </m:e>
                        <m:e>
                          <m:r>
                            <a:rPr xmlns:a="http://schemas.openxmlformats.org/drawingml/2006/main" sz="6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y</m:t>
                          </m:r>
                        </m:e>
                        <m:e>
                          <m:r>
                            <a:rPr xmlns:a="http://schemas.openxmlformats.org/drawingml/2006/main" sz="6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w</m:t>
                          </m:r>
                        </m:e>
                      </m:eqArr>
                    </m:e>
                  </m:d>
                  <m:r>
                    <a:rPr xmlns:a="http://schemas.openxmlformats.org/drawingml/2006/main" sz="65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=</m:t>
                  </m:r>
                  <m:d>
                    <m:dPr>
                      <m:ctrlPr>
                        <a:rPr xmlns:a="http://schemas.openxmlformats.org/drawingml/2006/main" sz="6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begChr m:val="["/>
                      <m:endChr m:val="]"/>
                    </m:dPr>
                    <m:e>
                      <m:m>
                        <m:mPr>
                          <m:ctrlPr>
                            <a:rPr xmlns:a="http://schemas.openxmlformats.org/drawingml/2006/main" sz="6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  <m:baseJc m:val="center"/>
                          <m:plcHide m:val="on"/>
                          <m:mcs>
                            <m:mc>
                              <m:mcPr>
                                <m:count m:val="4"/>
                                <m:mcJc m:val="center"/>
                              </m:mcPr>
                            </m:mc>
                          </m:mcs>
                        </m:mPr>
                        <m:mr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mr>
                        <m:mr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mr>
                        <m:mr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/</m:t>
                            </m:r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f</m:t>
                            </m:r>
                          </m:e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mr>
                      </m:m>
                    </m:e>
                  </m:d>
                  <m:d>
                    <m:dPr>
                      <m:ctrlPr>
                        <a:rPr xmlns:a="http://schemas.openxmlformats.org/drawingml/2006/main" sz="6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begChr m:val="["/>
                      <m:endChr m:val="]"/>
                    </m:dPr>
                    <m:e>
                      <m:eqArr>
                        <m:eqArrPr>
                          <m:ctrlPr>
                            <a:rPr xmlns:a="http://schemas.openxmlformats.org/drawingml/2006/main" sz="6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eqArrPr>
                        <m:e>
                          <m:r>
                            <a:rPr xmlns:a="http://schemas.openxmlformats.org/drawingml/2006/main" sz="6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X</m:t>
                          </m:r>
                        </m:e>
                        <m:e>
                          <m:r>
                            <a:rPr xmlns:a="http://schemas.openxmlformats.org/drawingml/2006/main" sz="6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Y</m:t>
                          </m:r>
                        </m:e>
                        <m:e>
                          <m:r>
                            <a:rPr xmlns:a="http://schemas.openxmlformats.org/drawingml/2006/main" sz="6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Z</m:t>
                          </m:r>
                        </m:e>
                        <m:e>
                          <m:r>
                            <a:rPr xmlns:a="http://schemas.openxmlformats.org/drawingml/2006/main" sz="6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eqArr>
                    </m:e>
                  </m:d>
                </m:oMath>
              </m:oMathPara>
            </a14:m>
            <a:endParaRPr sz="6500"/>
          </a:p>
        </p:txBody>
      </p:sp>
      <p:sp>
        <p:nvSpPr>
          <p:cNvPr id="988" name="Text Box 5"/>
          <p:cNvSpPr txBox="1"/>
          <p:nvPr/>
        </p:nvSpPr>
        <p:spPr>
          <a:xfrm>
            <a:off x="1609596" y="3688429"/>
            <a:ext cx="7142075" cy="737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algn="ctr" defTabSz="1828800">
              <a:spcBef>
                <a:spcPts val="0"/>
              </a:spcBef>
              <a:defRPr b="1" sz="40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Heterogeneous coordinates</a:t>
            </a:r>
          </a:p>
        </p:txBody>
      </p:sp>
      <p:sp>
        <p:nvSpPr>
          <p:cNvPr id="989" name="Image / Pixel Coordinates"/>
          <p:cNvSpPr txBox="1"/>
          <p:nvPr/>
        </p:nvSpPr>
        <p:spPr>
          <a:xfrm>
            <a:off x="1611594" y="7384571"/>
            <a:ext cx="2322577" cy="1005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>
              <a:spcBef>
                <a:spcPts val="0"/>
              </a:spcBef>
              <a:defRPr sz="3000"/>
            </a:pPr>
            <a:r>
              <a:t>Image / Pixel</a:t>
            </a:r>
            <a:br/>
            <a:r>
              <a:t>Coordinates</a:t>
            </a:r>
          </a:p>
        </p:txBody>
      </p:sp>
      <p:sp>
        <p:nvSpPr>
          <p:cNvPr id="990" name="World Coordinates"/>
          <p:cNvSpPr txBox="1"/>
          <p:nvPr/>
        </p:nvSpPr>
        <p:spPr>
          <a:xfrm>
            <a:off x="6026961" y="7613171"/>
            <a:ext cx="3281935" cy="5481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spcBef>
                <a:spcPts val="0"/>
              </a:spcBef>
              <a:defRPr sz="3000"/>
            </a:lvl1pPr>
          </a:lstStyle>
          <a:p>
            <a:pPr/>
            <a:r>
              <a:t>World Coordinates</a:t>
            </a:r>
          </a:p>
        </p:txBody>
      </p:sp>
      <p:sp>
        <p:nvSpPr>
          <p:cNvPr id="991" name="Equation"/>
          <p:cNvSpPr txBox="1"/>
          <p:nvPr/>
        </p:nvSpPr>
        <p:spPr>
          <a:xfrm>
            <a:off x="940004" y="5096442"/>
            <a:ext cx="8481259" cy="2058772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m:rPr>
                      <m:sty m:val="b"/>
                    </m:rPr>
                    <a:rPr xmlns:a="http://schemas.openxmlformats.org/drawingml/2006/main" sz="76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x</m:t>
                  </m:r>
                  <m:r>
                    <a:rPr xmlns:a="http://schemas.openxmlformats.org/drawingml/2006/main" sz="76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=</m:t>
                  </m:r>
                  <m:d>
                    <m:dPr>
                      <m:ctrlPr>
                        <a:rPr xmlns:a="http://schemas.openxmlformats.org/drawingml/2006/main" sz="7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</m:dPr>
                    <m:e>
                      <m:eqArr>
                        <m:eqArrPr>
                          <m:ctrlPr>
                            <a:rPr xmlns:a="http://schemas.openxmlformats.org/drawingml/2006/main" sz="7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eqArrPr>
                        <m:e>
                          <m:r>
                            <a:rPr xmlns:a="http://schemas.openxmlformats.org/drawingml/2006/main" sz="7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x</m:t>
                          </m:r>
                          <m:r>
                            <a:rPr xmlns:a="http://schemas.openxmlformats.org/drawingml/2006/main" sz="7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xmlns:a="http://schemas.openxmlformats.org/drawingml/2006/main" sz="7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y</m:t>
                          </m:r>
                        </m:e>
                      </m:eqArr>
                    </m:e>
                  </m:d>
                  <m:r>
                    <a:rPr xmlns:a="http://schemas.openxmlformats.org/drawingml/2006/main" sz="76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=</m:t>
                  </m:r>
                  <m:d>
                    <m:dPr>
                      <m:ctrlPr>
                        <a:rPr xmlns:a="http://schemas.openxmlformats.org/drawingml/2006/main" sz="7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</m:dPr>
                    <m:e>
                      <m:eqArr>
                        <m:eqArrPr>
                          <m:ctrlPr>
                            <a:rPr xmlns:a="http://schemas.openxmlformats.org/drawingml/2006/main" sz="7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eqArrPr>
                        <m:e>
                          <m:r>
                            <a:rPr xmlns:a="http://schemas.openxmlformats.org/drawingml/2006/main" sz="7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X</m:t>
                          </m:r>
                          <m:r>
                            <a:rPr xmlns:a="http://schemas.openxmlformats.org/drawingml/2006/main" sz="7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xmlns:a="http://schemas.openxmlformats.org/drawingml/2006/main" sz="7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Y</m:t>
                          </m:r>
                        </m:e>
                      </m:eqArr>
                    </m:e>
                  </m:d>
                  <m:r>
                    <a:rPr xmlns:a="http://schemas.openxmlformats.org/drawingml/2006/main" sz="76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⋅</m:t>
                  </m:r>
                  <m:f>
                    <m:fPr>
                      <m:ctrlPr>
                        <a:rPr xmlns:a="http://schemas.openxmlformats.org/drawingml/2006/main" sz="7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type m:val="bar"/>
                    </m:fPr>
                    <m:num>
                      <m:r>
                        <a:rPr xmlns:a="http://schemas.openxmlformats.org/drawingml/2006/main" sz="7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f</m:t>
                      </m:r>
                    </m:num>
                    <m:den>
                      <m:r>
                        <a:rPr xmlns:a="http://schemas.openxmlformats.org/drawingml/2006/main" sz="7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Z</m:t>
                      </m:r>
                    </m:den>
                  </m:f>
                </m:oMath>
              </m:oMathPara>
            </a14:m>
            <a:endParaRPr sz="7600"/>
          </a:p>
        </p:txBody>
      </p:sp>
      <p:sp>
        <p:nvSpPr>
          <p:cNvPr id="992" name="Image / Pixel Coordinates"/>
          <p:cNvSpPr txBox="1"/>
          <p:nvPr/>
        </p:nvSpPr>
        <p:spPr>
          <a:xfrm>
            <a:off x="12354900" y="8865388"/>
            <a:ext cx="2322577" cy="1005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>
              <a:spcBef>
                <a:spcPts val="0"/>
              </a:spcBef>
              <a:defRPr sz="3000"/>
            </a:pPr>
            <a:r>
              <a:t>Image / Pixel</a:t>
            </a:r>
            <a:br/>
            <a:r>
              <a:t>Coordinates</a:t>
            </a:r>
          </a:p>
        </p:txBody>
      </p:sp>
      <p:sp>
        <p:nvSpPr>
          <p:cNvPr id="993" name="World  coords."/>
          <p:cNvSpPr txBox="1"/>
          <p:nvPr/>
        </p:nvSpPr>
        <p:spPr>
          <a:xfrm>
            <a:off x="21186484" y="9390321"/>
            <a:ext cx="1398652" cy="1005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>
              <a:spcBef>
                <a:spcPts val="0"/>
              </a:spcBef>
              <a:defRPr sz="3000"/>
            </a:pPr>
            <a:r>
              <a:t>World </a:t>
            </a:r>
            <a:br/>
            <a:r>
              <a:t>coords.</a:t>
            </a:r>
          </a:p>
        </p:txBody>
      </p:sp>
      <p:sp>
        <p:nvSpPr>
          <p:cNvPr id="994" name="Projection Matrix"/>
          <p:cNvSpPr txBox="1"/>
          <p:nvPr/>
        </p:nvSpPr>
        <p:spPr>
          <a:xfrm>
            <a:off x="16690932" y="9093988"/>
            <a:ext cx="2999995" cy="5481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spcBef>
                <a:spcPts val="0"/>
              </a:spcBef>
              <a:defRPr sz="3000"/>
            </a:lvl1pPr>
          </a:lstStyle>
          <a:p>
            <a:pPr/>
            <a:r>
              <a:t>Projection Matrix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6" name="Rectangle 2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8000"/>
            </a:lvl1pPr>
          </a:lstStyle>
          <a:p>
            <a:pPr/>
            <a:r>
              <a:t>Perspective projection</a:t>
            </a:r>
          </a:p>
        </p:txBody>
      </p:sp>
      <p:sp>
        <p:nvSpPr>
          <p:cNvPr id="997" name="Text Box 5"/>
          <p:cNvSpPr txBox="1"/>
          <p:nvPr/>
        </p:nvSpPr>
        <p:spPr>
          <a:xfrm>
            <a:off x="12578083" y="3404262"/>
            <a:ext cx="7142075" cy="7377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algn="ctr" defTabSz="1828800">
              <a:spcBef>
                <a:spcPts val="0"/>
              </a:spcBef>
              <a:defRPr b="1" sz="40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Homogeneous coordinates</a:t>
            </a:r>
          </a:p>
        </p:txBody>
      </p:sp>
      <p:sp>
        <p:nvSpPr>
          <p:cNvPr id="998" name="Slide Number Placeholder 60"/>
          <p:cNvSpPr txBox="1"/>
          <p:nvPr>
            <p:ph type="sldNum" sz="quarter" idx="4294967295"/>
          </p:nvPr>
        </p:nvSpPr>
        <p:spPr>
          <a:xfrm>
            <a:off x="12041022" y="13081000"/>
            <a:ext cx="289256" cy="46105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999" name="Equation"/>
          <p:cNvSpPr txBox="1"/>
          <p:nvPr/>
        </p:nvSpPr>
        <p:spPr>
          <a:xfrm>
            <a:off x="11398626" y="4912430"/>
            <a:ext cx="12440561" cy="3826193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d>
                    <m:dPr>
                      <m:ctrlPr>
                        <a:rPr xmlns:a="http://schemas.openxmlformats.org/drawingml/2006/main" sz="6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begChr m:val="["/>
                      <m:endChr m:val="]"/>
                    </m:dPr>
                    <m:e>
                      <m:eqArr>
                        <m:eqArrPr>
                          <m:ctrlPr>
                            <a:rPr xmlns:a="http://schemas.openxmlformats.org/drawingml/2006/main" sz="6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eqArrPr>
                        <m:e>
                          <m:r>
                            <a:rPr xmlns:a="http://schemas.openxmlformats.org/drawingml/2006/main" sz="6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x</m:t>
                          </m:r>
                        </m:e>
                        <m:e>
                          <m:r>
                            <a:rPr xmlns:a="http://schemas.openxmlformats.org/drawingml/2006/main" sz="6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y</m:t>
                          </m:r>
                        </m:e>
                        <m:e>
                          <m:r>
                            <a:rPr xmlns:a="http://schemas.openxmlformats.org/drawingml/2006/main" sz="6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w</m:t>
                          </m:r>
                        </m:e>
                      </m:eqArr>
                    </m:e>
                  </m:d>
                  <m:r>
                    <a:rPr xmlns:a="http://schemas.openxmlformats.org/drawingml/2006/main" sz="65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=</m:t>
                  </m:r>
                  <m:d>
                    <m:dPr>
                      <m:ctrlPr>
                        <a:rPr xmlns:a="http://schemas.openxmlformats.org/drawingml/2006/main" sz="6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begChr m:val="["/>
                      <m:endChr m:val="]"/>
                    </m:dPr>
                    <m:e>
                      <m:m>
                        <m:mPr>
                          <m:ctrlPr>
                            <a:rPr xmlns:a="http://schemas.openxmlformats.org/drawingml/2006/main" sz="6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  <m:baseJc m:val="center"/>
                          <m:plcHide m:val="on"/>
                          <m:mcs>
                            <m:mc>
                              <m:mcPr>
                                <m:count m:val="4"/>
                                <m:mcJc m:val="center"/>
                              </m:mcPr>
                            </m:mc>
                          </m:mcs>
                        </m:mPr>
                        <m:mr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mr>
                        <m:mr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mr>
                        <m:mr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/</m:t>
                            </m:r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f</m:t>
                            </m:r>
                          </m:e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mr>
                      </m:m>
                    </m:e>
                  </m:d>
                  <m:d>
                    <m:dPr>
                      <m:ctrlPr>
                        <a:rPr xmlns:a="http://schemas.openxmlformats.org/drawingml/2006/main" sz="6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begChr m:val="["/>
                      <m:endChr m:val="]"/>
                    </m:dPr>
                    <m:e>
                      <m:eqArr>
                        <m:eqArrPr>
                          <m:ctrlPr>
                            <a:rPr xmlns:a="http://schemas.openxmlformats.org/drawingml/2006/main" sz="6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eqArrPr>
                        <m:e>
                          <m:r>
                            <a:rPr xmlns:a="http://schemas.openxmlformats.org/drawingml/2006/main" sz="6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X</m:t>
                          </m:r>
                        </m:e>
                        <m:e>
                          <m:r>
                            <a:rPr xmlns:a="http://schemas.openxmlformats.org/drawingml/2006/main" sz="6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Y</m:t>
                          </m:r>
                        </m:e>
                        <m:e>
                          <m:r>
                            <a:rPr xmlns:a="http://schemas.openxmlformats.org/drawingml/2006/main" sz="6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Z</m:t>
                          </m:r>
                        </m:e>
                        <m:e>
                          <m:r>
                            <a:rPr xmlns:a="http://schemas.openxmlformats.org/drawingml/2006/main" sz="6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eqArr>
                    </m:e>
                  </m:d>
                  <m:r>
                    <a:rPr xmlns:a="http://schemas.openxmlformats.org/drawingml/2006/main" sz="65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=</m:t>
                  </m:r>
                  <m:d>
                    <m:dPr>
                      <m:ctrlPr>
                        <a:rPr xmlns:a="http://schemas.openxmlformats.org/drawingml/2006/main" sz="6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begChr m:val="["/>
                      <m:endChr m:val="]"/>
                    </m:dPr>
                    <m:e>
                      <m:eqArr>
                        <m:eqArrPr>
                          <m:ctrlPr>
                            <a:rPr xmlns:a="http://schemas.openxmlformats.org/drawingml/2006/main" sz="6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eqArrPr>
                        <m:e>
                          <m:r>
                            <a:rPr xmlns:a="http://schemas.openxmlformats.org/drawingml/2006/main" sz="6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X</m:t>
                          </m:r>
                        </m:e>
                        <m:e>
                          <m:r>
                            <a:rPr xmlns:a="http://schemas.openxmlformats.org/drawingml/2006/main" sz="6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Y</m:t>
                          </m:r>
                        </m:e>
                        <m:e>
                          <m:r>
                            <a:rPr xmlns:a="http://schemas.openxmlformats.org/drawingml/2006/main" sz="6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Z</m:t>
                          </m:r>
                          <m:r>
                            <a:rPr xmlns:a="http://schemas.openxmlformats.org/drawingml/2006/main" sz="6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xmlns:a="http://schemas.openxmlformats.org/drawingml/2006/main" sz="6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f</m:t>
                          </m:r>
                        </m:e>
                      </m:eqArr>
                    </m:e>
                  </m:d>
                </m:oMath>
              </m:oMathPara>
            </a14:m>
            <a:endParaRPr sz="6500"/>
          </a:p>
        </p:txBody>
      </p:sp>
      <p:sp>
        <p:nvSpPr>
          <p:cNvPr id="1000" name="Image / Pixel Coordinates"/>
          <p:cNvSpPr txBox="1"/>
          <p:nvPr/>
        </p:nvSpPr>
        <p:spPr>
          <a:xfrm>
            <a:off x="10686401" y="8781472"/>
            <a:ext cx="2322577" cy="1005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>
              <a:spcBef>
                <a:spcPts val="0"/>
              </a:spcBef>
              <a:defRPr sz="3000"/>
            </a:pPr>
            <a:r>
              <a:t>Image / Pixel</a:t>
            </a:r>
            <a:br/>
            <a:r>
              <a:t>Coordinates</a:t>
            </a:r>
          </a:p>
        </p:txBody>
      </p:sp>
      <p:sp>
        <p:nvSpPr>
          <p:cNvPr id="1001" name="World  coords."/>
          <p:cNvSpPr txBox="1"/>
          <p:nvPr/>
        </p:nvSpPr>
        <p:spPr>
          <a:xfrm>
            <a:off x="19517984" y="9306405"/>
            <a:ext cx="1398652" cy="1005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>
              <a:spcBef>
                <a:spcPts val="0"/>
              </a:spcBef>
              <a:defRPr sz="3000"/>
            </a:pPr>
            <a:r>
              <a:t>World </a:t>
            </a:r>
            <a:br/>
            <a:r>
              <a:t>coords.</a:t>
            </a:r>
          </a:p>
        </p:txBody>
      </p:sp>
      <p:sp>
        <p:nvSpPr>
          <p:cNvPr id="1002" name="Text Box 5"/>
          <p:cNvSpPr txBox="1"/>
          <p:nvPr/>
        </p:nvSpPr>
        <p:spPr>
          <a:xfrm>
            <a:off x="1609596" y="3688429"/>
            <a:ext cx="7142075" cy="737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algn="ctr" defTabSz="1828800">
              <a:spcBef>
                <a:spcPts val="0"/>
              </a:spcBef>
              <a:defRPr b="1" sz="40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Heterogeneous coordinates</a:t>
            </a:r>
          </a:p>
        </p:txBody>
      </p:sp>
      <p:sp>
        <p:nvSpPr>
          <p:cNvPr id="1003" name="Image / Pixel Coordinates"/>
          <p:cNvSpPr txBox="1"/>
          <p:nvPr/>
        </p:nvSpPr>
        <p:spPr>
          <a:xfrm>
            <a:off x="1611594" y="7384571"/>
            <a:ext cx="2322577" cy="1005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>
              <a:spcBef>
                <a:spcPts val="0"/>
              </a:spcBef>
              <a:defRPr sz="3000"/>
            </a:pPr>
            <a:r>
              <a:t>Image / Pixel</a:t>
            </a:r>
            <a:br/>
            <a:r>
              <a:t>Coordinates</a:t>
            </a:r>
          </a:p>
        </p:txBody>
      </p:sp>
      <p:sp>
        <p:nvSpPr>
          <p:cNvPr id="1004" name="World Coordinates"/>
          <p:cNvSpPr txBox="1"/>
          <p:nvPr/>
        </p:nvSpPr>
        <p:spPr>
          <a:xfrm>
            <a:off x="6026961" y="7613171"/>
            <a:ext cx="3281935" cy="5481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spcBef>
                <a:spcPts val="0"/>
              </a:spcBef>
              <a:defRPr sz="3000"/>
            </a:lvl1pPr>
          </a:lstStyle>
          <a:p>
            <a:pPr/>
            <a:r>
              <a:t>World Coordinates</a:t>
            </a:r>
          </a:p>
        </p:txBody>
      </p:sp>
      <p:sp>
        <p:nvSpPr>
          <p:cNvPr id="1005" name="Equation"/>
          <p:cNvSpPr txBox="1"/>
          <p:nvPr/>
        </p:nvSpPr>
        <p:spPr>
          <a:xfrm>
            <a:off x="940004" y="5096442"/>
            <a:ext cx="8481259" cy="2058772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m:rPr>
                      <m:sty m:val="b"/>
                    </m:rPr>
                    <a:rPr xmlns:a="http://schemas.openxmlformats.org/drawingml/2006/main" sz="76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x</m:t>
                  </m:r>
                  <m:r>
                    <a:rPr xmlns:a="http://schemas.openxmlformats.org/drawingml/2006/main" sz="76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=</m:t>
                  </m:r>
                  <m:d>
                    <m:dPr>
                      <m:ctrlPr>
                        <a:rPr xmlns:a="http://schemas.openxmlformats.org/drawingml/2006/main" sz="7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</m:dPr>
                    <m:e>
                      <m:eqArr>
                        <m:eqArrPr>
                          <m:ctrlPr>
                            <a:rPr xmlns:a="http://schemas.openxmlformats.org/drawingml/2006/main" sz="7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eqArrPr>
                        <m:e>
                          <m:r>
                            <a:rPr xmlns:a="http://schemas.openxmlformats.org/drawingml/2006/main" sz="7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x</m:t>
                          </m:r>
                          <m:r>
                            <a:rPr xmlns:a="http://schemas.openxmlformats.org/drawingml/2006/main" sz="7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xmlns:a="http://schemas.openxmlformats.org/drawingml/2006/main" sz="7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y</m:t>
                          </m:r>
                        </m:e>
                      </m:eqArr>
                    </m:e>
                  </m:d>
                  <m:r>
                    <a:rPr xmlns:a="http://schemas.openxmlformats.org/drawingml/2006/main" sz="76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=</m:t>
                  </m:r>
                  <m:d>
                    <m:dPr>
                      <m:ctrlPr>
                        <a:rPr xmlns:a="http://schemas.openxmlformats.org/drawingml/2006/main" sz="7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</m:dPr>
                    <m:e>
                      <m:eqArr>
                        <m:eqArrPr>
                          <m:ctrlPr>
                            <a:rPr xmlns:a="http://schemas.openxmlformats.org/drawingml/2006/main" sz="7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eqArrPr>
                        <m:e>
                          <m:r>
                            <a:rPr xmlns:a="http://schemas.openxmlformats.org/drawingml/2006/main" sz="7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X</m:t>
                          </m:r>
                          <m:r>
                            <a:rPr xmlns:a="http://schemas.openxmlformats.org/drawingml/2006/main" sz="7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xmlns:a="http://schemas.openxmlformats.org/drawingml/2006/main" sz="7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Y</m:t>
                          </m:r>
                        </m:e>
                      </m:eqArr>
                    </m:e>
                  </m:d>
                  <m:r>
                    <a:rPr xmlns:a="http://schemas.openxmlformats.org/drawingml/2006/main" sz="76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⋅</m:t>
                  </m:r>
                  <m:f>
                    <m:fPr>
                      <m:ctrlPr>
                        <a:rPr xmlns:a="http://schemas.openxmlformats.org/drawingml/2006/main" sz="7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type m:val="bar"/>
                    </m:fPr>
                    <m:num>
                      <m:r>
                        <a:rPr xmlns:a="http://schemas.openxmlformats.org/drawingml/2006/main" sz="7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f</m:t>
                      </m:r>
                    </m:num>
                    <m:den>
                      <m:r>
                        <a:rPr xmlns:a="http://schemas.openxmlformats.org/drawingml/2006/main" sz="7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Z</m:t>
                      </m:r>
                    </m:den>
                  </m:f>
                </m:oMath>
              </m:oMathPara>
            </a14:m>
            <a:endParaRPr sz="7600"/>
          </a:p>
        </p:txBody>
      </p:sp>
      <p:sp>
        <p:nvSpPr>
          <p:cNvPr id="1006" name="Projection Matrix"/>
          <p:cNvSpPr txBox="1"/>
          <p:nvPr/>
        </p:nvSpPr>
        <p:spPr>
          <a:xfrm>
            <a:off x="15022433" y="9010072"/>
            <a:ext cx="2999995" cy="5481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spcBef>
                <a:spcPts val="0"/>
              </a:spcBef>
              <a:defRPr sz="3000"/>
            </a:lvl1pPr>
          </a:lstStyle>
          <a:p>
            <a:pPr/>
            <a:r>
              <a:t>Projection Matrix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8" name="Rectangle 2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8000"/>
            </a:lvl1pPr>
          </a:lstStyle>
          <a:p>
            <a:pPr/>
            <a:r>
              <a:t>Perspective projection</a:t>
            </a:r>
          </a:p>
        </p:txBody>
      </p:sp>
      <p:sp>
        <p:nvSpPr>
          <p:cNvPr id="1009" name="Text Box 5"/>
          <p:cNvSpPr txBox="1"/>
          <p:nvPr/>
        </p:nvSpPr>
        <p:spPr>
          <a:xfrm>
            <a:off x="8559555" y="4043167"/>
            <a:ext cx="7142075" cy="7377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algn="ctr" defTabSz="1828800">
              <a:spcBef>
                <a:spcPts val="0"/>
              </a:spcBef>
              <a:defRPr b="1" sz="40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Homogeneous coordinates</a:t>
            </a:r>
          </a:p>
        </p:txBody>
      </p:sp>
      <p:sp>
        <p:nvSpPr>
          <p:cNvPr id="1010" name="Slide Number Placeholder 60"/>
          <p:cNvSpPr txBox="1"/>
          <p:nvPr>
            <p:ph type="sldNum" sz="quarter" idx="4294967295"/>
          </p:nvPr>
        </p:nvSpPr>
        <p:spPr>
          <a:xfrm>
            <a:off x="12041022" y="13081000"/>
            <a:ext cx="289256" cy="46105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011" name="Equation"/>
          <p:cNvSpPr txBox="1"/>
          <p:nvPr/>
        </p:nvSpPr>
        <p:spPr>
          <a:xfrm>
            <a:off x="6802256" y="5100160"/>
            <a:ext cx="12440561" cy="3826193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d>
                    <m:dPr>
                      <m:ctrlPr>
                        <a:rPr xmlns:a="http://schemas.openxmlformats.org/drawingml/2006/main" sz="6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begChr m:val="["/>
                      <m:endChr m:val="]"/>
                    </m:dPr>
                    <m:e>
                      <m:eqArr>
                        <m:eqArrPr>
                          <m:ctrlPr>
                            <a:rPr xmlns:a="http://schemas.openxmlformats.org/drawingml/2006/main" sz="6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eqArrPr>
                        <m:e>
                          <m:r>
                            <a:rPr xmlns:a="http://schemas.openxmlformats.org/drawingml/2006/main" sz="6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x</m:t>
                          </m:r>
                        </m:e>
                        <m:e>
                          <m:r>
                            <a:rPr xmlns:a="http://schemas.openxmlformats.org/drawingml/2006/main" sz="6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y</m:t>
                          </m:r>
                        </m:e>
                        <m:e>
                          <m:r>
                            <a:rPr xmlns:a="http://schemas.openxmlformats.org/drawingml/2006/main" sz="6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w</m:t>
                          </m:r>
                        </m:e>
                      </m:eqArr>
                    </m:e>
                  </m:d>
                  <m:r>
                    <a:rPr xmlns:a="http://schemas.openxmlformats.org/drawingml/2006/main" sz="65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=</m:t>
                  </m:r>
                  <m:d>
                    <m:dPr>
                      <m:ctrlPr>
                        <a:rPr xmlns:a="http://schemas.openxmlformats.org/drawingml/2006/main" sz="6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begChr m:val="["/>
                      <m:endChr m:val="]"/>
                    </m:dPr>
                    <m:e>
                      <m:m>
                        <m:mPr>
                          <m:ctrlPr>
                            <a:rPr xmlns:a="http://schemas.openxmlformats.org/drawingml/2006/main" sz="6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  <m:baseJc m:val="center"/>
                          <m:plcHide m:val="on"/>
                          <m:mcs>
                            <m:mc>
                              <m:mcPr>
                                <m:count m:val="4"/>
                                <m:mcJc m:val="center"/>
                              </m:mcPr>
                            </m:mc>
                          </m:mcs>
                        </m:mPr>
                        <m:mr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mr>
                        <m:mr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mr>
                        <m:mr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/</m:t>
                            </m:r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f</m:t>
                            </m:r>
                          </m:e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mr>
                      </m:m>
                    </m:e>
                  </m:d>
                  <m:d>
                    <m:dPr>
                      <m:ctrlPr>
                        <a:rPr xmlns:a="http://schemas.openxmlformats.org/drawingml/2006/main" sz="6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begChr m:val="["/>
                      <m:endChr m:val="]"/>
                    </m:dPr>
                    <m:e>
                      <m:eqArr>
                        <m:eqArrPr>
                          <m:ctrlPr>
                            <a:rPr xmlns:a="http://schemas.openxmlformats.org/drawingml/2006/main" sz="6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eqArrPr>
                        <m:e>
                          <m:r>
                            <a:rPr xmlns:a="http://schemas.openxmlformats.org/drawingml/2006/main" sz="6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X</m:t>
                          </m:r>
                        </m:e>
                        <m:e>
                          <m:r>
                            <a:rPr xmlns:a="http://schemas.openxmlformats.org/drawingml/2006/main" sz="6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Y</m:t>
                          </m:r>
                        </m:e>
                        <m:e>
                          <m:r>
                            <a:rPr xmlns:a="http://schemas.openxmlformats.org/drawingml/2006/main" sz="6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Z</m:t>
                          </m:r>
                        </m:e>
                        <m:e>
                          <m:r>
                            <a:rPr xmlns:a="http://schemas.openxmlformats.org/drawingml/2006/main" sz="6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eqArr>
                    </m:e>
                  </m:d>
                  <m:r>
                    <a:rPr xmlns:a="http://schemas.openxmlformats.org/drawingml/2006/main" sz="65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=</m:t>
                  </m:r>
                  <m:d>
                    <m:dPr>
                      <m:ctrlPr>
                        <a:rPr xmlns:a="http://schemas.openxmlformats.org/drawingml/2006/main" sz="6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begChr m:val="["/>
                      <m:endChr m:val="]"/>
                    </m:dPr>
                    <m:e>
                      <m:eqArr>
                        <m:eqArrPr>
                          <m:ctrlPr>
                            <a:rPr xmlns:a="http://schemas.openxmlformats.org/drawingml/2006/main" sz="6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eqArrPr>
                        <m:e>
                          <m:r>
                            <a:rPr xmlns:a="http://schemas.openxmlformats.org/drawingml/2006/main" sz="6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X</m:t>
                          </m:r>
                        </m:e>
                        <m:e>
                          <m:r>
                            <a:rPr xmlns:a="http://schemas.openxmlformats.org/drawingml/2006/main" sz="6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Y</m:t>
                          </m:r>
                        </m:e>
                        <m:e>
                          <m:r>
                            <a:rPr xmlns:a="http://schemas.openxmlformats.org/drawingml/2006/main" sz="6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Z</m:t>
                          </m:r>
                          <m:r>
                            <a:rPr xmlns:a="http://schemas.openxmlformats.org/drawingml/2006/main" sz="6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xmlns:a="http://schemas.openxmlformats.org/drawingml/2006/main" sz="6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f</m:t>
                          </m:r>
                        </m:e>
                      </m:eqArr>
                    </m:e>
                  </m:d>
                </m:oMath>
              </m:oMathPara>
            </a14:m>
            <a:endParaRPr sz="6500"/>
          </a:p>
        </p:txBody>
      </p:sp>
      <p:sp>
        <p:nvSpPr>
          <p:cNvPr id="1012" name="Image / Pixel Coordinates"/>
          <p:cNvSpPr txBox="1"/>
          <p:nvPr/>
        </p:nvSpPr>
        <p:spPr>
          <a:xfrm>
            <a:off x="6873241" y="8969202"/>
            <a:ext cx="2322577" cy="1005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>
              <a:spcBef>
                <a:spcPts val="0"/>
              </a:spcBef>
              <a:defRPr sz="3000"/>
            </a:pPr>
            <a:r>
              <a:t>Image / Pixel</a:t>
            </a:r>
            <a:br/>
            <a:r>
              <a:t>Coordinates</a:t>
            </a:r>
          </a:p>
        </p:txBody>
      </p:sp>
      <p:sp>
        <p:nvSpPr>
          <p:cNvPr id="1013" name="World  coords."/>
          <p:cNvSpPr txBox="1"/>
          <p:nvPr/>
        </p:nvSpPr>
        <p:spPr>
          <a:xfrm>
            <a:off x="15229303" y="9494135"/>
            <a:ext cx="1398652" cy="1005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>
              <a:spcBef>
                <a:spcPts val="0"/>
              </a:spcBef>
              <a:defRPr sz="3000"/>
            </a:pPr>
            <a:r>
              <a:t>World </a:t>
            </a:r>
            <a:br/>
            <a:r>
              <a:t>coords.</a:t>
            </a:r>
          </a:p>
        </p:txBody>
      </p:sp>
      <p:sp>
        <p:nvSpPr>
          <p:cNvPr id="1014" name="Projection Matrix"/>
          <p:cNvSpPr txBox="1"/>
          <p:nvPr/>
        </p:nvSpPr>
        <p:spPr>
          <a:xfrm>
            <a:off x="10323164" y="9245584"/>
            <a:ext cx="2999995" cy="5481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spcBef>
                <a:spcPts val="0"/>
              </a:spcBef>
              <a:defRPr sz="3000"/>
            </a:lvl1pPr>
          </a:lstStyle>
          <a:p>
            <a:pPr/>
            <a:r>
              <a:t>Projection Matrix</a:t>
            </a:r>
          </a:p>
        </p:txBody>
      </p:sp>
      <p:pic>
        <p:nvPicPr>
          <p:cNvPr id="1015" name="Rectangle Rectangle" descr="Rectangle Rectangle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892688" y="3738948"/>
            <a:ext cx="15003609" cy="7454991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8" name="Rectangle 2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8000"/>
            </a:lvl1pPr>
          </a:lstStyle>
          <a:p>
            <a:pPr/>
            <a:r>
              <a:t>Perspective projection</a:t>
            </a:r>
          </a:p>
        </p:txBody>
      </p:sp>
      <p:sp>
        <p:nvSpPr>
          <p:cNvPr id="1019" name="Slide Number Placeholder 60"/>
          <p:cNvSpPr txBox="1"/>
          <p:nvPr>
            <p:ph type="sldNum" sz="quarter" idx="4294967295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020" name="Equation"/>
          <p:cNvSpPr txBox="1"/>
          <p:nvPr/>
        </p:nvSpPr>
        <p:spPr>
          <a:xfrm>
            <a:off x="6122329" y="8672365"/>
            <a:ext cx="3337223" cy="3046922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limUpp>
                    <m:e>
                      <m:r>
                        <m:rPr>
                          <m:sty m:val="b"/>
                        </m:rPr>
                        <a:rPr xmlns:a="http://schemas.openxmlformats.org/drawingml/2006/main" sz="6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e>
                    <m:lim>
                      <m:r>
                        <a:rPr xmlns:a="http://schemas.openxmlformats.org/drawingml/2006/main" sz="6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˜</m:t>
                      </m:r>
                    </m:lim>
                  </m:limUpp>
                  <m:r>
                    <a:rPr xmlns:a="http://schemas.openxmlformats.org/drawingml/2006/main" sz="65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=</m:t>
                  </m:r>
                  <m:d>
                    <m:dPr>
                      <m:ctrlPr>
                        <a:rPr xmlns:a="http://schemas.openxmlformats.org/drawingml/2006/main" sz="6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begChr m:val="["/>
                      <m:endChr m:val="]"/>
                    </m:dPr>
                    <m:e>
                      <m:eqArr>
                        <m:eqArrPr>
                          <m:ctrlPr>
                            <a:rPr xmlns:a="http://schemas.openxmlformats.org/drawingml/2006/main" sz="6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eqArrPr>
                        <m:e>
                          <m:r>
                            <a:rPr xmlns:a="http://schemas.openxmlformats.org/drawingml/2006/main" sz="6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X</m:t>
                          </m:r>
                        </m:e>
                        <m:e>
                          <m:r>
                            <a:rPr xmlns:a="http://schemas.openxmlformats.org/drawingml/2006/main" sz="6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Y</m:t>
                          </m:r>
                        </m:e>
                        <m:e>
                          <m:r>
                            <a:rPr xmlns:a="http://schemas.openxmlformats.org/drawingml/2006/main" sz="6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Z</m:t>
                          </m:r>
                          <m:r>
                            <a:rPr xmlns:a="http://schemas.openxmlformats.org/drawingml/2006/main" sz="6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xmlns:a="http://schemas.openxmlformats.org/drawingml/2006/main" sz="6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f</m:t>
                          </m:r>
                        </m:e>
                      </m:eqArr>
                    </m:e>
                  </m:d>
                </m:oMath>
              </m:oMathPara>
            </a14:m>
            <a:endParaRPr sz="6500"/>
          </a:p>
        </p:txBody>
      </p:sp>
      <p:grpSp>
        <p:nvGrpSpPr>
          <p:cNvPr id="1023" name="Group"/>
          <p:cNvGrpSpPr/>
          <p:nvPr/>
        </p:nvGrpSpPr>
        <p:grpSpPr>
          <a:xfrm>
            <a:off x="10168659" y="9434302"/>
            <a:ext cx="7214871" cy="1523048"/>
            <a:chOff x="0" y="0"/>
            <a:chExt cx="7214869" cy="1523047"/>
          </a:xfrm>
        </p:grpSpPr>
        <p:sp>
          <p:nvSpPr>
            <p:cNvPr id="1021" name="Equation"/>
            <p:cNvSpPr txBox="1"/>
            <p:nvPr/>
          </p:nvSpPr>
          <p:spPr>
            <a:xfrm>
              <a:off x="1972671" y="0"/>
              <a:ext cx="5242199" cy="152304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defTabSz="914400" latinLnBrk="1">
                <a:spcBef>
                  <a:spcPts val="0"/>
                </a:spcBef>
                <a:defRPr sz="1800"/>
              </a:pPr>
              <a14:m>
                <m:oMathPara>
                  <m:oMathParaPr>
                    <m:jc m:val="centerGroup"/>
                  </m:oMathParaPr>
                  <m:oMath>
                    <m:r>
                      <m:rPr>
                        <m:sty m:val="b"/>
                      </m:rPr>
                      <a:rPr xmlns:a="http://schemas.openxmlformats.org/drawingml/2006/main" sz="65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x</m:t>
                    </m:r>
                    <m:r>
                      <a:rPr xmlns:a="http://schemas.openxmlformats.org/drawingml/2006/main" sz="65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xmlns:a="http://schemas.openxmlformats.org/drawingml/2006/main" sz="6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ctrlP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  <m:baseJc m:val="center"/>
                            <m:plcHide m:val="on"/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</m:mPr>
                          <m:mr>
                            <m:e>
                              <m:r>
                                <a:rPr xmlns:a="http://schemas.openxmlformats.org/drawingml/2006/main" sz="6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f</m:t>
                              </m:r>
                              <m:f>
                                <m:fPr>
                                  <m:ctrlPr>
                                    <a:rPr xmlns:a="http://schemas.openxmlformats.org/drawingml/2006/main" sz="65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  <m:type m:val="bar"/>
                                </m:fPr>
                                <m:num>
                                  <m:argPr>
                                    <m:scrLvl m:val="0"/>
                                  </m:argPr>
                                  <m:r>
                                    <a:rPr xmlns:a="http://schemas.openxmlformats.org/drawingml/2006/main" sz="65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X</m:t>
                                  </m:r>
                                </m:num>
                                <m:den>
                                  <m:argPr>
                                    <m:scrLvl m:val="0"/>
                                  </m:argPr>
                                  <m:r>
                                    <a:rPr xmlns:a="http://schemas.openxmlformats.org/drawingml/2006/main" sz="65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Z</m:t>
                                  </m:r>
                                </m:den>
                              </m:f>
                              <m:r>
                                <a:rPr xmlns:a="http://schemas.openxmlformats.org/drawingml/2006/main" sz="6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</m:e>
                            <m:e>
                              <m:r>
                                <a:rPr xmlns:a="http://schemas.openxmlformats.org/drawingml/2006/main" sz="6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f</m:t>
                              </m:r>
                              <m:f>
                                <m:fPr>
                                  <m:ctrlPr>
                                    <a:rPr xmlns:a="http://schemas.openxmlformats.org/drawingml/2006/main" sz="65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  <m:type m:val="bar"/>
                                </m:fPr>
                                <m:num>
                                  <m:argPr>
                                    <m:scrLvl m:val="0"/>
                                  </m:argPr>
                                  <m:r>
                                    <a:rPr xmlns:a="http://schemas.openxmlformats.org/drawingml/2006/main" sz="65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Y</m:t>
                                  </m:r>
                                </m:num>
                                <m:den>
                                  <m:argPr>
                                    <m:scrLvl m:val="0"/>
                                  </m:argPr>
                                  <m:r>
                                    <a:rPr xmlns:a="http://schemas.openxmlformats.org/drawingml/2006/main" sz="65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Z</m:t>
                                  </m:r>
                                </m:den>
                              </m:f>
                            </m:e>
                          </m:mr>
                        </m:m>
                      </m:e>
                    </m:d>
                  </m:oMath>
                </m:oMathPara>
              </a14:m>
              <a:endParaRPr sz="6500"/>
            </a:p>
          </p:txBody>
        </p:sp>
        <p:sp>
          <p:nvSpPr>
            <p:cNvPr id="1022" name="Arrow"/>
            <p:cNvSpPr/>
            <p:nvPr/>
          </p:nvSpPr>
          <p:spPr>
            <a:xfrm>
              <a:off x="0" y="126523"/>
              <a:ext cx="1270000" cy="1270001"/>
            </a:xfrm>
            <a:prstGeom prst="rightArrow">
              <a:avLst>
                <a:gd name="adj1" fmla="val 32000"/>
                <a:gd name="adj2" fmla="val 64000"/>
              </a:avLst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</p:grpSp>
      <p:sp>
        <p:nvSpPr>
          <p:cNvPr id="1024" name="Equation"/>
          <p:cNvSpPr txBox="1"/>
          <p:nvPr/>
        </p:nvSpPr>
        <p:spPr>
          <a:xfrm>
            <a:off x="5971719" y="2779529"/>
            <a:ext cx="12440562" cy="3826193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d>
                    <m:dPr>
                      <m:ctrlPr>
                        <a:rPr xmlns:a="http://schemas.openxmlformats.org/drawingml/2006/main" sz="6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begChr m:val="["/>
                      <m:endChr m:val="]"/>
                    </m:dPr>
                    <m:e>
                      <m:eqArr>
                        <m:eqArrPr>
                          <m:ctrlPr>
                            <a:rPr xmlns:a="http://schemas.openxmlformats.org/drawingml/2006/main" sz="6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eqArrPr>
                        <m:e>
                          <m:r>
                            <a:rPr xmlns:a="http://schemas.openxmlformats.org/drawingml/2006/main" sz="6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x</m:t>
                          </m:r>
                        </m:e>
                        <m:e>
                          <m:r>
                            <a:rPr xmlns:a="http://schemas.openxmlformats.org/drawingml/2006/main" sz="6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y</m:t>
                          </m:r>
                        </m:e>
                        <m:e>
                          <m:r>
                            <a:rPr xmlns:a="http://schemas.openxmlformats.org/drawingml/2006/main" sz="6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w</m:t>
                          </m:r>
                        </m:e>
                      </m:eqArr>
                    </m:e>
                  </m:d>
                  <m:r>
                    <a:rPr xmlns:a="http://schemas.openxmlformats.org/drawingml/2006/main" sz="65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=</m:t>
                  </m:r>
                  <m:d>
                    <m:dPr>
                      <m:ctrlPr>
                        <a:rPr xmlns:a="http://schemas.openxmlformats.org/drawingml/2006/main" sz="6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begChr m:val="["/>
                      <m:endChr m:val="]"/>
                    </m:dPr>
                    <m:e>
                      <m:m>
                        <m:mPr>
                          <m:ctrlPr>
                            <a:rPr xmlns:a="http://schemas.openxmlformats.org/drawingml/2006/main" sz="6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  <m:baseJc m:val="center"/>
                          <m:plcHide m:val="on"/>
                          <m:mcs>
                            <m:mc>
                              <m:mcPr>
                                <m:count m:val="4"/>
                                <m:mcJc m:val="center"/>
                              </m:mcPr>
                            </m:mc>
                          </m:mcs>
                        </m:mPr>
                        <m:mr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mr>
                        <m:mr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mr>
                        <m:mr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/</m:t>
                            </m:r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f</m:t>
                            </m:r>
                          </m:e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mr>
                      </m:m>
                    </m:e>
                  </m:d>
                  <m:d>
                    <m:dPr>
                      <m:ctrlPr>
                        <a:rPr xmlns:a="http://schemas.openxmlformats.org/drawingml/2006/main" sz="6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begChr m:val="["/>
                      <m:endChr m:val="]"/>
                    </m:dPr>
                    <m:e>
                      <m:eqArr>
                        <m:eqArrPr>
                          <m:ctrlPr>
                            <a:rPr xmlns:a="http://schemas.openxmlformats.org/drawingml/2006/main" sz="6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eqArrPr>
                        <m:e>
                          <m:r>
                            <a:rPr xmlns:a="http://schemas.openxmlformats.org/drawingml/2006/main" sz="6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X</m:t>
                          </m:r>
                        </m:e>
                        <m:e>
                          <m:r>
                            <a:rPr xmlns:a="http://schemas.openxmlformats.org/drawingml/2006/main" sz="6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Y</m:t>
                          </m:r>
                        </m:e>
                        <m:e>
                          <m:r>
                            <a:rPr xmlns:a="http://schemas.openxmlformats.org/drawingml/2006/main" sz="6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Z</m:t>
                          </m:r>
                        </m:e>
                        <m:e>
                          <m:r>
                            <a:rPr xmlns:a="http://schemas.openxmlformats.org/drawingml/2006/main" sz="6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eqArr>
                    </m:e>
                  </m:d>
                  <m:r>
                    <a:rPr xmlns:a="http://schemas.openxmlformats.org/drawingml/2006/main" sz="65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=</m:t>
                  </m:r>
                  <m:d>
                    <m:dPr>
                      <m:ctrlPr>
                        <a:rPr xmlns:a="http://schemas.openxmlformats.org/drawingml/2006/main" sz="6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begChr m:val="["/>
                      <m:endChr m:val="]"/>
                    </m:dPr>
                    <m:e>
                      <m:eqArr>
                        <m:eqArrPr>
                          <m:ctrlPr>
                            <a:rPr xmlns:a="http://schemas.openxmlformats.org/drawingml/2006/main" sz="6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eqArrPr>
                        <m:e>
                          <m:r>
                            <a:rPr xmlns:a="http://schemas.openxmlformats.org/drawingml/2006/main" sz="6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X</m:t>
                          </m:r>
                        </m:e>
                        <m:e>
                          <m:r>
                            <a:rPr xmlns:a="http://schemas.openxmlformats.org/drawingml/2006/main" sz="6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Y</m:t>
                          </m:r>
                        </m:e>
                        <m:e>
                          <m:r>
                            <a:rPr xmlns:a="http://schemas.openxmlformats.org/drawingml/2006/main" sz="6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Z</m:t>
                          </m:r>
                          <m:r>
                            <a:rPr xmlns:a="http://schemas.openxmlformats.org/drawingml/2006/main" sz="6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xmlns:a="http://schemas.openxmlformats.org/drawingml/2006/main" sz="6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f</m:t>
                          </m:r>
                        </m:e>
                      </m:eqArr>
                    </m:e>
                  </m:d>
                </m:oMath>
              </m:oMathPara>
            </a14:m>
            <a:endParaRPr sz="6500"/>
          </a:p>
        </p:txBody>
      </p:sp>
      <p:sp>
        <p:nvSpPr>
          <p:cNvPr id="1025" name="Image / Pixel Coordinates"/>
          <p:cNvSpPr txBox="1"/>
          <p:nvPr/>
        </p:nvSpPr>
        <p:spPr>
          <a:xfrm>
            <a:off x="6042705" y="6648571"/>
            <a:ext cx="2322577" cy="1005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>
              <a:spcBef>
                <a:spcPts val="0"/>
              </a:spcBef>
              <a:defRPr sz="3000"/>
            </a:pPr>
            <a:r>
              <a:t>Image / Pixel</a:t>
            </a:r>
            <a:br/>
            <a:r>
              <a:t>Coordinates</a:t>
            </a:r>
          </a:p>
        </p:txBody>
      </p:sp>
      <p:sp>
        <p:nvSpPr>
          <p:cNvPr id="1026" name="World  coords."/>
          <p:cNvSpPr txBox="1"/>
          <p:nvPr/>
        </p:nvSpPr>
        <p:spPr>
          <a:xfrm>
            <a:off x="14063105" y="7099251"/>
            <a:ext cx="1398652" cy="1005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>
              <a:spcBef>
                <a:spcPts val="0"/>
              </a:spcBef>
              <a:defRPr sz="3000"/>
            </a:pPr>
            <a:r>
              <a:t>World </a:t>
            </a:r>
            <a:br/>
            <a:r>
              <a:t>coords.</a:t>
            </a:r>
          </a:p>
        </p:txBody>
      </p:sp>
      <p:sp>
        <p:nvSpPr>
          <p:cNvPr id="1027" name="Projection Matrix"/>
          <p:cNvSpPr txBox="1"/>
          <p:nvPr/>
        </p:nvSpPr>
        <p:spPr>
          <a:xfrm>
            <a:off x="9492628" y="6924953"/>
            <a:ext cx="2999995" cy="5481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spcBef>
                <a:spcPts val="0"/>
              </a:spcBef>
              <a:defRPr sz="3000"/>
            </a:lvl1pPr>
          </a:lstStyle>
          <a:p>
            <a:pPr/>
            <a:r>
              <a:t>Projection Matrix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advClick="1" p14:dur="2000">
        <p159:morph option="byObject"/>
      </p:transition>
    </mc:Choice>
    <mc:Fallback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2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8000"/>
            </a:lvl1pPr>
          </a:lstStyle>
          <a:p>
            <a:pPr/>
            <a:r>
              <a:t>Perspective projection, equivalently</a:t>
            </a:r>
          </a:p>
        </p:txBody>
      </p:sp>
      <p:sp>
        <p:nvSpPr>
          <p:cNvPr id="1030" name="Slide Number Placeholder 60"/>
          <p:cNvSpPr txBox="1"/>
          <p:nvPr>
            <p:ph type="sldNum" sz="quarter" idx="4294967295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031" name="Arrow"/>
          <p:cNvSpPr/>
          <p:nvPr/>
        </p:nvSpPr>
        <p:spPr>
          <a:xfrm>
            <a:off x="14639059" y="4270259"/>
            <a:ext cx="1270001" cy="1270001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accent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032" name="Equation"/>
          <p:cNvSpPr txBox="1"/>
          <p:nvPr/>
        </p:nvSpPr>
        <p:spPr>
          <a:xfrm>
            <a:off x="2793101" y="3351256"/>
            <a:ext cx="10412307" cy="3108009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limUpp>
                    <m:e>
                      <m:r>
                        <m:rPr>
                          <m:sty m:val="b"/>
                        </m:rPr>
                        <a:rPr xmlns:a="http://schemas.openxmlformats.org/drawingml/2006/main" sz="6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e>
                    <m:lim>
                      <m:r>
                        <a:rPr xmlns:a="http://schemas.openxmlformats.org/drawingml/2006/main" sz="6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˜</m:t>
                      </m:r>
                    </m:lim>
                  </m:limUpp>
                  <m:r>
                    <a:rPr xmlns:a="http://schemas.openxmlformats.org/drawingml/2006/main" sz="65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=</m:t>
                  </m:r>
                  <m:d>
                    <m:dPr>
                      <m:ctrlPr>
                        <a:rPr xmlns:a="http://schemas.openxmlformats.org/drawingml/2006/main" sz="6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begChr m:val="["/>
                      <m:endChr m:val="]"/>
                    </m:dPr>
                    <m:e>
                      <m:m>
                        <m:mPr>
                          <m:ctrlPr>
                            <a:rPr xmlns:a="http://schemas.openxmlformats.org/drawingml/2006/main" sz="6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  <m:baseJc m:val="center"/>
                          <m:plcHide m:val="on"/>
                          <m:mcs>
                            <m:mc>
                              <m:mcPr>
                                <m:count m:val="4"/>
                                <m:mcJc m:val="center"/>
                              </m:mcPr>
                            </m:mc>
                          </m:mcs>
                        </m:mPr>
                        <m:mr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mr>
                        <m:mr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mr>
                        <m:mr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/</m:t>
                            </m:r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f</m:t>
                            </m:r>
                          </m:e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mr>
                      </m:m>
                    </m:e>
                  </m:d>
                  <m:limUpp>
                    <m:e>
                      <m:r>
                        <m:rPr>
                          <m:sty m:val="b"/>
                        </m:rPr>
                        <a:rPr xmlns:a="http://schemas.openxmlformats.org/drawingml/2006/main" sz="6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e>
                    <m:lim>
                      <m:r>
                        <a:rPr xmlns:a="http://schemas.openxmlformats.org/drawingml/2006/main" sz="6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˜</m:t>
                      </m:r>
                    </m:lim>
                  </m:limUpp>
                  <m:r>
                    <a:rPr xmlns:a="http://schemas.openxmlformats.org/drawingml/2006/main" sz="65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=</m:t>
                  </m:r>
                  <m:d>
                    <m:dPr>
                      <m:ctrlPr>
                        <a:rPr xmlns:a="http://schemas.openxmlformats.org/drawingml/2006/main" sz="6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begChr m:val="["/>
                      <m:endChr m:val="]"/>
                    </m:dPr>
                    <m:e>
                      <m:eqArr>
                        <m:eqArrPr>
                          <m:ctrlPr>
                            <a:rPr xmlns:a="http://schemas.openxmlformats.org/drawingml/2006/main" sz="6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eqArrPr>
                        <m:e>
                          <m:r>
                            <a:rPr xmlns:a="http://schemas.openxmlformats.org/drawingml/2006/main" sz="6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X</m:t>
                          </m:r>
                        </m:e>
                        <m:e>
                          <m:r>
                            <a:rPr xmlns:a="http://schemas.openxmlformats.org/drawingml/2006/main" sz="6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Y</m:t>
                          </m:r>
                        </m:e>
                        <m:e>
                          <m:r>
                            <a:rPr xmlns:a="http://schemas.openxmlformats.org/drawingml/2006/main" sz="6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Z</m:t>
                          </m:r>
                          <m:r>
                            <a:rPr xmlns:a="http://schemas.openxmlformats.org/drawingml/2006/main" sz="6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xmlns:a="http://schemas.openxmlformats.org/drawingml/2006/main" sz="6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f</m:t>
                          </m:r>
                        </m:e>
                      </m:eqArr>
                    </m:e>
                  </m:d>
                </m:oMath>
              </m:oMathPara>
            </a14:m>
            <a:endParaRPr sz="6500"/>
          </a:p>
        </p:txBody>
      </p:sp>
      <p:grpSp>
        <p:nvGrpSpPr>
          <p:cNvPr id="1036" name="Group"/>
          <p:cNvGrpSpPr/>
          <p:nvPr/>
        </p:nvGrpSpPr>
        <p:grpSpPr>
          <a:xfrm>
            <a:off x="3108064" y="8050256"/>
            <a:ext cx="18811123" cy="3268981"/>
            <a:chOff x="0" y="0"/>
            <a:chExt cx="18811121" cy="3268979"/>
          </a:xfrm>
        </p:grpSpPr>
        <p:sp>
          <p:nvSpPr>
            <p:cNvPr id="1033" name="Arrow"/>
            <p:cNvSpPr/>
            <p:nvPr/>
          </p:nvSpPr>
          <p:spPr>
            <a:xfrm>
              <a:off x="11632595" y="999489"/>
              <a:ext cx="1270001" cy="1270001"/>
            </a:xfrm>
            <a:prstGeom prst="rightArrow">
              <a:avLst>
                <a:gd name="adj1" fmla="val 32000"/>
                <a:gd name="adj2" fmla="val 64000"/>
              </a:avLst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1034" name="Equation"/>
            <p:cNvSpPr txBox="1"/>
            <p:nvPr/>
          </p:nvSpPr>
          <p:spPr>
            <a:xfrm>
              <a:off x="0" y="0"/>
              <a:ext cx="10188780" cy="326898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defTabSz="914400" latinLnBrk="1">
                <a:spcBef>
                  <a:spcPts val="0"/>
                </a:spcBef>
                <a:defRPr sz="1800"/>
              </a:pPr>
              <a14:m>
                <m:oMathPara>
                  <m:oMathParaPr>
                    <m:jc m:val="centerGroup"/>
                  </m:oMathParaPr>
                  <m:oMath>
                    <m:limUpp>
                      <m:e>
                        <m:r>
                          <m:rPr>
                            <m:sty m:val="b"/>
                          </m:rPr>
                          <a:rPr xmlns:a="http://schemas.openxmlformats.org/drawingml/2006/main" sz="6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x</m:t>
                        </m:r>
                      </m:e>
                      <m:lim>
                        <m:r>
                          <a:rPr xmlns:a="http://schemas.openxmlformats.org/drawingml/2006/main" sz="6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˜</m:t>
                        </m:r>
                      </m:lim>
                    </m:limUpp>
                    <m:r>
                      <a:rPr xmlns:a="http://schemas.openxmlformats.org/drawingml/2006/main" sz="65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xmlns:a="http://schemas.openxmlformats.org/drawingml/2006/main" sz="6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  <m:begChr m:val="["/>
                        <m:endChr m:val="]"/>
                      </m:dPr>
                      <m:e>
                        <m:m>
                          <m:mPr>
                            <m:ctrlP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  <m:baseJc m:val="center"/>
                            <m:plcHide m:val="on"/>
                            <m:mcs>
                              <m:mc>
                                <m:mcPr>
                                  <m:count m:val="4"/>
                                  <m:mcJc m:val="center"/>
                                </m:mcPr>
                              </m:mc>
                            </m:mcs>
                          </m:mPr>
                          <m:mr>
                            <m:e>
                              <m:r>
                                <a:rPr xmlns:a="http://schemas.openxmlformats.org/drawingml/2006/main" sz="6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f</m:t>
                              </m:r>
                            </m:e>
                            <m:e>
                              <m:r>
                                <a:rPr xmlns:a="http://schemas.openxmlformats.org/drawingml/2006/main" sz="6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xmlns:a="http://schemas.openxmlformats.org/drawingml/2006/main" sz="6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xmlns:a="http://schemas.openxmlformats.org/drawingml/2006/main" sz="6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xmlns:a="http://schemas.openxmlformats.org/drawingml/2006/main" sz="6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xmlns:a="http://schemas.openxmlformats.org/drawingml/2006/main" sz="6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f</m:t>
                              </m:r>
                            </m:e>
                            <m:e>
                              <m:r>
                                <a:rPr xmlns:a="http://schemas.openxmlformats.org/drawingml/2006/main" sz="6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xmlns:a="http://schemas.openxmlformats.org/drawingml/2006/main" sz="6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xmlns:a="http://schemas.openxmlformats.org/drawingml/2006/main" sz="6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xmlns:a="http://schemas.openxmlformats.org/drawingml/2006/main" sz="6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xmlns:a="http://schemas.openxmlformats.org/drawingml/2006/main" sz="6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xmlns:a="http://schemas.openxmlformats.org/drawingml/2006/main" sz="6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  <m:limUpp>
                      <m:e>
                        <m:r>
                          <m:rPr>
                            <m:sty m:val="b"/>
                          </m:rPr>
                          <a:rPr xmlns:a="http://schemas.openxmlformats.org/drawingml/2006/main" sz="6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X</m:t>
                        </m:r>
                      </m:e>
                      <m:lim>
                        <m:r>
                          <a:rPr xmlns:a="http://schemas.openxmlformats.org/drawingml/2006/main" sz="6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˜</m:t>
                        </m:r>
                      </m:lim>
                    </m:limUpp>
                    <m:r>
                      <a:rPr xmlns:a="http://schemas.openxmlformats.org/drawingml/2006/main" sz="65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xmlns:a="http://schemas.openxmlformats.org/drawingml/2006/main" sz="6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  <m:begChr m:val="["/>
                        <m:endChr m:val="]"/>
                      </m:dPr>
                      <m:e>
                        <m:eqArr>
                          <m:eqArrPr>
                            <m:ctrlP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f</m:t>
                            </m:r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⋅</m:t>
                            </m:r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X</m:t>
                            </m:r>
                          </m:e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f</m:t>
                            </m:r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⋅</m:t>
                            </m:r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Y</m:t>
                            </m:r>
                          </m:e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Z</m:t>
                            </m:r>
                          </m:e>
                        </m:eqArr>
                      </m:e>
                    </m:d>
                  </m:oMath>
                </m:oMathPara>
              </a14:m>
              <a:endParaRPr sz="6500"/>
            </a:p>
          </p:txBody>
        </p:sp>
        <p:sp>
          <p:nvSpPr>
            <p:cNvPr id="1035" name="Equation"/>
            <p:cNvSpPr txBox="1"/>
            <p:nvPr/>
          </p:nvSpPr>
          <p:spPr>
            <a:xfrm>
              <a:off x="13568923" y="872965"/>
              <a:ext cx="5242199" cy="15230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defTabSz="914400" latinLnBrk="1">
                <a:spcBef>
                  <a:spcPts val="0"/>
                </a:spcBef>
                <a:defRPr sz="1800"/>
              </a:pPr>
              <a14:m>
                <m:oMathPara>
                  <m:oMathParaPr>
                    <m:jc m:val="centerGroup"/>
                  </m:oMathParaPr>
                  <m:oMath>
                    <m:r>
                      <m:rPr>
                        <m:sty m:val="b"/>
                      </m:rPr>
                      <a:rPr xmlns:a="http://schemas.openxmlformats.org/drawingml/2006/main" sz="65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x</m:t>
                    </m:r>
                    <m:r>
                      <a:rPr xmlns:a="http://schemas.openxmlformats.org/drawingml/2006/main" sz="65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xmlns:a="http://schemas.openxmlformats.org/drawingml/2006/main" sz="6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ctrlP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  <m:baseJc m:val="center"/>
                            <m:plcHide m:val="on"/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</m:mPr>
                          <m:mr>
                            <m:e>
                              <m:r>
                                <a:rPr xmlns:a="http://schemas.openxmlformats.org/drawingml/2006/main" sz="6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f</m:t>
                              </m:r>
                              <m:f>
                                <m:fPr>
                                  <m:ctrlPr>
                                    <a:rPr xmlns:a="http://schemas.openxmlformats.org/drawingml/2006/main" sz="65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  <m:type m:val="bar"/>
                                </m:fPr>
                                <m:num>
                                  <m:argPr>
                                    <m:scrLvl m:val="0"/>
                                  </m:argPr>
                                  <m:r>
                                    <a:rPr xmlns:a="http://schemas.openxmlformats.org/drawingml/2006/main" sz="65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X</m:t>
                                  </m:r>
                                </m:num>
                                <m:den>
                                  <m:argPr>
                                    <m:scrLvl m:val="0"/>
                                  </m:argPr>
                                  <m:r>
                                    <a:rPr xmlns:a="http://schemas.openxmlformats.org/drawingml/2006/main" sz="65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Z</m:t>
                                  </m:r>
                                </m:den>
                              </m:f>
                              <m:r>
                                <a:rPr xmlns:a="http://schemas.openxmlformats.org/drawingml/2006/main" sz="6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</m:e>
                            <m:e>
                              <m:r>
                                <a:rPr xmlns:a="http://schemas.openxmlformats.org/drawingml/2006/main" sz="6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f</m:t>
                              </m:r>
                              <m:f>
                                <m:fPr>
                                  <m:ctrlPr>
                                    <a:rPr xmlns:a="http://schemas.openxmlformats.org/drawingml/2006/main" sz="65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  <m:type m:val="bar"/>
                                </m:fPr>
                                <m:num>
                                  <m:argPr>
                                    <m:scrLvl m:val="0"/>
                                  </m:argPr>
                                  <m:r>
                                    <a:rPr xmlns:a="http://schemas.openxmlformats.org/drawingml/2006/main" sz="65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Y</m:t>
                                  </m:r>
                                </m:num>
                                <m:den>
                                  <m:argPr>
                                    <m:scrLvl m:val="0"/>
                                  </m:argPr>
                                  <m:r>
                                    <a:rPr xmlns:a="http://schemas.openxmlformats.org/drawingml/2006/main" sz="65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Z</m:t>
                                  </m:r>
                                </m:den>
                              </m:f>
                            </m:e>
                          </m:mr>
                        </m:m>
                      </m:e>
                    </m:d>
                  </m:oMath>
                </m:oMathPara>
              </a14:m>
              <a:endParaRPr sz="6500"/>
            </a:p>
          </p:txBody>
        </p:sp>
      </p:grpSp>
      <p:sp>
        <p:nvSpPr>
          <p:cNvPr id="1037" name="Equation"/>
          <p:cNvSpPr txBox="1"/>
          <p:nvPr/>
        </p:nvSpPr>
        <p:spPr>
          <a:xfrm>
            <a:off x="16618838" y="4143736"/>
            <a:ext cx="5242199" cy="152304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m:rPr>
                      <m:sty m:val="b"/>
                    </m:rPr>
                    <a:rPr xmlns:a="http://schemas.openxmlformats.org/drawingml/2006/main" sz="65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x</m:t>
                  </m:r>
                  <m:r>
                    <a:rPr xmlns:a="http://schemas.openxmlformats.org/drawingml/2006/main" sz="65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=</m:t>
                  </m:r>
                  <m:d>
                    <m:dPr>
                      <m:ctrlPr>
                        <a:rPr xmlns:a="http://schemas.openxmlformats.org/drawingml/2006/main" sz="6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</m:dPr>
                    <m:e>
                      <m:m>
                        <m:mPr>
                          <m:ctrlPr>
                            <a:rPr xmlns:a="http://schemas.openxmlformats.org/drawingml/2006/main" sz="6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  <m:baseJc m:val="center"/>
                          <m:plcHide m:val="on"/>
                          <m:mcs>
                            <m:mc>
                              <m:mcPr>
                                <m:count m:val="2"/>
                                <m:mcJc m:val="center"/>
                              </m:mcPr>
                            </m:mc>
                          </m:mcs>
                        </m:mPr>
                        <m:mr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f</m:t>
                            </m:r>
                            <m:f>
                              <m:fPr>
                                <m:ctrlPr>
                                  <a:rPr xmlns:a="http://schemas.openxmlformats.org/drawingml/2006/main" sz="65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  <m:type m:val="bar"/>
                              </m:fPr>
                              <m:num>
                                <m:argPr>
                                  <m:scrLvl m:val="0"/>
                                </m:argPr>
                                <m:r>
                                  <a:rPr xmlns:a="http://schemas.openxmlformats.org/drawingml/2006/main" sz="65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X</m:t>
                                </m:r>
                              </m:num>
                              <m:den>
                                <m:argPr>
                                  <m:scrLvl m:val="0"/>
                                </m:argPr>
                                <m:r>
                                  <a:rPr xmlns:a="http://schemas.openxmlformats.org/drawingml/2006/main" sz="65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Z</m:t>
                                </m:r>
                              </m:den>
                            </m:f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</m:e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f</m:t>
                            </m:r>
                            <m:f>
                              <m:fPr>
                                <m:ctrlPr>
                                  <a:rPr xmlns:a="http://schemas.openxmlformats.org/drawingml/2006/main" sz="65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  <m:type m:val="bar"/>
                              </m:fPr>
                              <m:num>
                                <m:argPr>
                                  <m:scrLvl m:val="0"/>
                                </m:argPr>
                                <m:r>
                                  <a:rPr xmlns:a="http://schemas.openxmlformats.org/drawingml/2006/main" sz="65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Y</m:t>
                                </m:r>
                              </m:num>
                              <m:den>
                                <m:argPr>
                                  <m:scrLvl m:val="0"/>
                                </m:argPr>
                                <m:r>
                                  <a:rPr xmlns:a="http://schemas.openxmlformats.org/drawingml/2006/main" sz="65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Z</m:t>
                                </m:r>
                              </m:den>
                            </m:f>
                          </m:e>
                        </m:mr>
                      </m:m>
                    </m:e>
                  </m:d>
                </m:oMath>
              </m:oMathPara>
            </a14:m>
            <a:endParaRPr sz="6500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Rectangle 2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8000"/>
            </a:lvl1pPr>
          </a:lstStyle>
          <a:p>
            <a:pPr/>
            <a:r>
              <a:t>Perspective projection</a:t>
            </a:r>
          </a:p>
        </p:txBody>
      </p:sp>
      <p:sp>
        <p:nvSpPr>
          <p:cNvPr id="1040" name="Slide Number Placeholder 60"/>
          <p:cNvSpPr txBox="1"/>
          <p:nvPr>
            <p:ph type="sldNum" sz="quarter" idx="4294967295"/>
          </p:nvPr>
        </p:nvSpPr>
        <p:spPr>
          <a:xfrm>
            <a:off x="12041022" y="13081000"/>
            <a:ext cx="289256" cy="46105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041" name="Equation"/>
          <p:cNvSpPr txBox="1"/>
          <p:nvPr/>
        </p:nvSpPr>
        <p:spPr>
          <a:xfrm>
            <a:off x="8323296" y="5223509"/>
            <a:ext cx="6937137" cy="326898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limUpp>
                    <m:e>
                      <m:r>
                        <m:rPr>
                          <m:sty m:val="b"/>
                        </m:rPr>
                        <a:rPr xmlns:a="http://schemas.openxmlformats.org/drawingml/2006/main" sz="6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e>
                    <m:lim>
                      <m:r>
                        <a:rPr xmlns:a="http://schemas.openxmlformats.org/drawingml/2006/main" sz="6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˜</m:t>
                      </m:r>
                    </m:lim>
                  </m:limUpp>
                  <m:r>
                    <a:rPr xmlns:a="http://schemas.openxmlformats.org/drawingml/2006/main" sz="65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=</m:t>
                  </m:r>
                  <m:d>
                    <m:dPr>
                      <m:ctrlPr>
                        <a:rPr xmlns:a="http://schemas.openxmlformats.org/drawingml/2006/main" sz="6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begChr m:val="["/>
                      <m:endChr m:val="]"/>
                    </m:dPr>
                    <m:e>
                      <m:m>
                        <m:mPr>
                          <m:ctrlPr>
                            <a:rPr xmlns:a="http://schemas.openxmlformats.org/drawingml/2006/main" sz="6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  <m:baseJc m:val="center"/>
                          <m:plcHide m:val="on"/>
                          <m:mcs>
                            <m:mc>
                              <m:mcPr>
                                <m:count m:val="4"/>
                                <m:mcJc m:val="center"/>
                              </m:mcPr>
                            </m:mc>
                          </m:mcs>
                        </m:mPr>
                        <m:mr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f</m:t>
                            </m:r>
                          </m:e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mr>
                        <m:mr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f</m:t>
                            </m:r>
                          </m:e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mr>
                        <m:mr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mr>
                      </m:m>
                    </m:e>
                  </m:d>
                  <m:limUpp>
                    <m:e>
                      <m:r>
                        <m:rPr>
                          <m:sty m:val="b"/>
                        </m:rPr>
                        <a:rPr xmlns:a="http://schemas.openxmlformats.org/drawingml/2006/main" sz="6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e>
                    <m:lim>
                      <m:r>
                        <a:rPr xmlns:a="http://schemas.openxmlformats.org/drawingml/2006/main" sz="6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˜</m:t>
                      </m:r>
                    </m:lim>
                  </m:limUpp>
                </m:oMath>
              </m:oMathPara>
            </a14:m>
            <a:endParaRPr sz="6500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3" name="Straight Connector 47"/>
          <p:cNvSpPr/>
          <p:nvPr/>
        </p:nvSpPr>
        <p:spPr>
          <a:xfrm>
            <a:off x="19734631" y="4893336"/>
            <a:ext cx="1" cy="2557746"/>
          </a:xfrm>
          <a:prstGeom prst="line">
            <a:avLst/>
          </a:prstGeom>
          <a:ln w="50800">
            <a:solidFill>
              <a:srgbClr val="4F81BD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044" name="Line"/>
          <p:cNvSpPr/>
          <p:nvPr/>
        </p:nvSpPr>
        <p:spPr>
          <a:xfrm>
            <a:off x="5024787" y="8116978"/>
            <a:ext cx="4580438" cy="1"/>
          </a:xfrm>
          <a:prstGeom prst="line">
            <a:avLst/>
          </a:prstGeom>
          <a:ln w="381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1045" name="Straight Connector 17"/>
          <p:cNvSpPr/>
          <p:nvPr/>
        </p:nvSpPr>
        <p:spPr>
          <a:xfrm flipV="1">
            <a:off x="4980650" y="7082428"/>
            <a:ext cx="4668712" cy="1041662"/>
          </a:xfrm>
          <a:prstGeom prst="line">
            <a:avLst/>
          </a:prstGeom>
          <a:solidFill>
            <a:srgbClr val="4F81BD"/>
          </a:solidFill>
          <a:ln w="25400">
            <a:solidFill>
              <a:srgbClr val="000000"/>
            </a:solidFill>
            <a:prstDash val="sysDot"/>
          </a:ln>
        </p:spPr>
        <p:txBody>
          <a:bodyPr tIns="91439" bIns="91439"/>
          <a:lstStyle/>
          <a:p>
            <a: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046" name="Rectangle 2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8000"/>
            </a:lvl1pPr>
          </a:lstStyle>
          <a:p>
            <a:pPr/>
            <a:r>
              <a:t>Perspective projection recap &amp; questions?</a:t>
            </a:r>
          </a:p>
        </p:txBody>
      </p:sp>
      <p:sp>
        <p:nvSpPr>
          <p:cNvPr id="1047" name="Freeform 20"/>
          <p:cNvSpPr/>
          <p:nvPr/>
        </p:nvSpPr>
        <p:spPr>
          <a:xfrm>
            <a:off x="8143837" y="5206126"/>
            <a:ext cx="2712543" cy="58767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0"/>
                </a:moveTo>
                <a:lnTo>
                  <a:pt x="21600" y="12537"/>
                </a:lnTo>
                <a:lnTo>
                  <a:pt x="180" y="21600"/>
                </a:lnTo>
                <a:lnTo>
                  <a:pt x="0" y="9138"/>
                </a:lnTo>
                <a:lnTo>
                  <a:pt x="21600" y="0"/>
                </a:lnTo>
                <a:close/>
              </a:path>
            </a:pathLst>
          </a:custGeom>
          <a:solidFill>
            <a:srgbClr val="B9CDE5"/>
          </a:solidFill>
          <a:ln w="12700">
            <a:solidFill>
              <a:srgbClr val="000000"/>
            </a:solidFill>
          </a:ln>
        </p:spPr>
        <p:txBody>
          <a:bodyPr tIns="91439" bIns="91439"/>
          <a:lstStyle/>
          <a:p>
            <a:pPr defTabSz="1828800">
              <a:spcBef>
                <a:spcPts val="0"/>
              </a:spcBef>
              <a:defRPr b="1"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048" name="Straight Arrow Connector 13"/>
          <p:cNvSpPr/>
          <p:nvPr/>
        </p:nvSpPr>
        <p:spPr>
          <a:xfrm flipV="1">
            <a:off x="9619787" y="6259552"/>
            <a:ext cx="2036955" cy="1843669"/>
          </a:xfrm>
          <a:prstGeom prst="line">
            <a:avLst/>
          </a:prstGeom>
          <a:ln w="50800">
            <a:solidFill>
              <a:srgbClr val="FF0000"/>
            </a:solidFill>
            <a:tailEnd type="triangle"/>
          </a:ln>
        </p:spPr>
        <p:txBody>
          <a:bodyPr tIns="91439" bIns="91439"/>
          <a:lstStyle/>
          <a:p>
            <a: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049" name="Straight Arrow Connector 14"/>
          <p:cNvSpPr/>
          <p:nvPr/>
        </p:nvSpPr>
        <p:spPr>
          <a:xfrm flipH="1" flipV="1">
            <a:off x="9521265" y="5653325"/>
            <a:ext cx="43127" cy="2408895"/>
          </a:xfrm>
          <a:prstGeom prst="line">
            <a:avLst/>
          </a:prstGeom>
          <a:ln w="50800">
            <a:solidFill>
              <a:srgbClr val="FF0000"/>
            </a:solidFill>
            <a:tailEnd type="triangle"/>
          </a:ln>
        </p:spPr>
        <p:txBody>
          <a:bodyPr tIns="91439" bIns="91439"/>
          <a:lstStyle/>
          <a:p>
            <a: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050" name="Slide Number Placeholder 60"/>
          <p:cNvSpPr txBox="1"/>
          <p:nvPr>
            <p:ph type="sldNum" sz="quarter" idx="4294967295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051" name="Line"/>
          <p:cNvSpPr/>
          <p:nvPr/>
        </p:nvSpPr>
        <p:spPr>
          <a:xfrm flipV="1">
            <a:off x="5016159" y="4506628"/>
            <a:ext cx="4608977" cy="3601722"/>
          </a:xfrm>
          <a:prstGeom prst="line">
            <a:avLst/>
          </a:prstGeom>
          <a:ln w="381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1052" name="Line"/>
          <p:cNvSpPr/>
          <p:nvPr/>
        </p:nvSpPr>
        <p:spPr>
          <a:xfrm flipV="1">
            <a:off x="5041559" y="2288996"/>
            <a:ext cx="1" cy="5793954"/>
          </a:xfrm>
          <a:prstGeom prst="line">
            <a:avLst/>
          </a:prstGeom>
          <a:ln w="381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1053" name="Circle"/>
          <p:cNvSpPr/>
          <p:nvPr/>
        </p:nvSpPr>
        <p:spPr>
          <a:xfrm>
            <a:off x="4934879" y="8010297"/>
            <a:ext cx="213361" cy="213361"/>
          </a:xfrm>
          <a:prstGeom prst="ellipse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054" name="Equation"/>
          <p:cNvSpPr txBox="1"/>
          <p:nvPr/>
        </p:nvSpPr>
        <p:spPr>
          <a:xfrm>
            <a:off x="8846162" y="4326817"/>
            <a:ext cx="382220" cy="36489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44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X</m:t>
                  </m:r>
                </m:oMath>
              </m:oMathPara>
            </a14:m>
            <a:endParaRPr sz="4400"/>
          </a:p>
        </p:txBody>
      </p:sp>
      <p:sp>
        <p:nvSpPr>
          <p:cNvPr id="1055" name="Equation"/>
          <p:cNvSpPr txBox="1"/>
          <p:nvPr/>
        </p:nvSpPr>
        <p:spPr>
          <a:xfrm>
            <a:off x="4384228" y="2455684"/>
            <a:ext cx="310135" cy="364897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44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Y</m:t>
                  </m:r>
                </m:oMath>
              </m:oMathPara>
            </a14:m>
            <a:endParaRPr sz="4400"/>
          </a:p>
        </p:txBody>
      </p:sp>
      <p:sp>
        <p:nvSpPr>
          <p:cNvPr id="1056" name="Line"/>
          <p:cNvSpPr/>
          <p:nvPr/>
        </p:nvSpPr>
        <p:spPr>
          <a:xfrm>
            <a:off x="9518928" y="8116978"/>
            <a:ext cx="11080072" cy="1"/>
          </a:xfrm>
          <a:prstGeom prst="line">
            <a:avLst/>
          </a:prstGeom>
          <a:ln w="381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1057" name="Circle"/>
          <p:cNvSpPr/>
          <p:nvPr/>
        </p:nvSpPr>
        <p:spPr>
          <a:xfrm>
            <a:off x="9455157" y="8004791"/>
            <a:ext cx="224376" cy="224375"/>
          </a:xfrm>
          <a:prstGeom prst="ellipse">
            <a:avLst/>
          </a:prstGeom>
          <a:solidFill>
            <a:schemeClr val="accent5">
              <a:hueOff val="-82419"/>
              <a:satOff val="-9513"/>
              <a:lumOff val="-16343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058" name="Equation"/>
          <p:cNvSpPr txBox="1"/>
          <p:nvPr/>
        </p:nvSpPr>
        <p:spPr>
          <a:xfrm>
            <a:off x="19912096" y="8517818"/>
            <a:ext cx="341986" cy="364897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44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Z</m:t>
                  </m:r>
                </m:oMath>
              </m:oMathPara>
            </a14:m>
            <a:endParaRPr sz="4400"/>
          </a:p>
        </p:txBody>
      </p:sp>
      <p:sp>
        <p:nvSpPr>
          <p:cNvPr id="1059" name="Equation"/>
          <p:cNvSpPr txBox="1"/>
          <p:nvPr/>
        </p:nvSpPr>
        <p:spPr>
          <a:xfrm>
            <a:off x="11124769" y="6841209"/>
            <a:ext cx="264872" cy="252579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44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x</m:t>
                  </m:r>
                </m:oMath>
              </m:oMathPara>
            </a14:m>
            <a:endParaRPr sz="4400"/>
          </a:p>
        </p:txBody>
      </p:sp>
      <p:sp>
        <p:nvSpPr>
          <p:cNvPr id="1060" name="Equation"/>
          <p:cNvSpPr txBox="1"/>
          <p:nvPr/>
        </p:nvSpPr>
        <p:spPr>
          <a:xfrm>
            <a:off x="9060825" y="6134391"/>
            <a:ext cx="251461" cy="361545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44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y</m:t>
                  </m:r>
                </m:oMath>
              </m:oMathPara>
            </a14:m>
            <a:endParaRPr sz="4400"/>
          </a:p>
        </p:txBody>
      </p:sp>
      <p:sp>
        <p:nvSpPr>
          <p:cNvPr id="1061" name="Straight Connector 17"/>
          <p:cNvSpPr/>
          <p:nvPr/>
        </p:nvSpPr>
        <p:spPr>
          <a:xfrm flipV="1">
            <a:off x="10029989" y="4950284"/>
            <a:ext cx="9666915" cy="2029112"/>
          </a:xfrm>
          <a:prstGeom prst="line">
            <a:avLst/>
          </a:prstGeom>
          <a:solidFill>
            <a:srgbClr val="4F81BD"/>
          </a:solidFill>
          <a:ln w="25400">
            <a:solidFill>
              <a:srgbClr val="000000"/>
            </a:solidFill>
            <a:prstDash val="sysDot"/>
          </a:ln>
        </p:spPr>
        <p:txBody>
          <a:bodyPr tIns="91439" bIns="91439"/>
          <a:lstStyle/>
          <a:p>
            <a: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062" name="Circle"/>
          <p:cNvSpPr/>
          <p:nvPr/>
        </p:nvSpPr>
        <p:spPr>
          <a:xfrm>
            <a:off x="19515666" y="4766457"/>
            <a:ext cx="364897" cy="364898"/>
          </a:xfrm>
          <a:prstGeom prst="ellipse">
            <a:avLst/>
          </a:prstGeom>
          <a:solidFill>
            <a:srgbClr val="75FA4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063" name="Circle"/>
          <p:cNvSpPr/>
          <p:nvPr/>
        </p:nvSpPr>
        <p:spPr>
          <a:xfrm>
            <a:off x="9934700" y="6860818"/>
            <a:ext cx="213361" cy="213361"/>
          </a:xfrm>
          <a:prstGeom prst="ellipse">
            <a:avLst/>
          </a:prstGeom>
          <a:solidFill>
            <a:srgbClr val="75FA4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064" name="Straight Connector 55"/>
          <p:cNvSpPr/>
          <p:nvPr/>
        </p:nvSpPr>
        <p:spPr>
          <a:xfrm flipH="1">
            <a:off x="19044847" y="7406475"/>
            <a:ext cx="698807" cy="698809"/>
          </a:xfrm>
          <a:prstGeom prst="line">
            <a:avLst/>
          </a:prstGeom>
          <a:ln w="50800">
            <a:solidFill>
              <a:srgbClr val="4F81BD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065" name="Image / Pixel coords."/>
          <p:cNvSpPr txBox="1"/>
          <p:nvPr/>
        </p:nvSpPr>
        <p:spPr>
          <a:xfrm>
            <a:off x="10347663" y="11102602"/>
            <a:ext cx="2322577" cy="1005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>
              <a:spcBef>
                <a:spcPts val="0"/>
              </a:spcBef>
              <a:defRPr sz="3000"/>
            </a:pPr>
            <a:r>
              <a:t>Image / Pixel</a:t>
            </a:r>
            <a:br/>
            <a:r>
              <a:t>coords.</a:t>
            </a:r>
          </a:p>
        </p:txBody>
      </p:sp>
      <p:sp>
        <p:nvSpPr>
          <p:cNvPr id="1066" name="World  coords."/>
          <p:cNvSpPr txBox="1"/>
          <p:nvPr/>
        </p:nvSpPr>
        <p:spPr>
          <a:xfrm>
            <a:off x="17600196" y="11095904"/>
            <a:ext cx="1398652" cy="1005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>
              <a:spcBef>
                <a:spcPts val="0"/>
              </a:spcBef>
              <a:defRPr sz="3000"/>
            </a:pPr>
            <a:r>
              <a:t>World </a:t>
            </a:r>
            <a:br/>
            <a:r>
              <a:t>coords.</a:t>
            </a:r>
          </a:p>
        </p:txBody>
      </p:sp>
      <p:sp>
        <p:nvSpPr>
          <p:cNvPr id="1067" name="Projection Matrix"/>
          <p:cNvSpPr txBox="1"/>
          <p:nvPr/>
        </p:nvSpPr>
        <p:spPr>
          <a:xfrm>
            <a:off x="13715179" y="12553785"/>
            <a:ext cx="2999995" cy="5481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spcBef>
                <a:spcPts val="0"/>
              </a:spcBef>
              <a:defRPr sz="3000"/>
            </a:lvl1pPr>
          </a:lstStyle>
          <a:p>
            <a:pPr/>
            <a:r>
              <a:t>Projection Matrix</a:t>
            </a:r>
          </a:p>
        </p:txBody>
      </p:sp>
      <p:sp>
        <p:nvSpPr>
          <p:cNvPr id="1068" name="Equation"/>
          <p:cNvSpPr txBox="1"/>
          <p:nvPr/>
        </p:nvSpPr>
        <p:spPr>
          <a:xfrm>
            <a:off x="20065449" y="4320391"/>
            <a:ext cx="381662" cy="377750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m:rPr>
                      <m:sty m:val="b"/>
                    </m:rPr>
                    <a:rPr xmlns:a="http://schemas.openxmlformats.org/drawingml/2006/main" sz="44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X</m:t>
                  </m:r>
                </m:oMath>
              </m:oMathPara>
            </a14:m>
            <a:endParaRPr sz="4400"/>
          </a:p>
        </p:txBody>
      </p:sp>
      <p:sp>
        <p:nvSpPr>
          <p:cNvPr id="1069" name="Equation"/>
          <p:cNvSpPr txBox="1"/>
          <p:nvPr/>
        </p:nvSpPr>
        <p:spPr>
          <a:xfrm>
            <a:off x="10083920" y="6349940"/>
            <a:ext cx="263755" cy="25760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m:rPr>
                      <m:sty m:val="b"/>
                    </m:rPr>
                    <a:rPr xmlns:a="http://schemas.openxmlformats.org/drawingml/2006/main" sz="44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x</m:t>
                  </m:r>
                </m:oMath>
              </m:oMathPara>
            </a14:m>
            <a:endParaRPr sz="4400"/>
          </a:p>
        </p:txBody>
      </p:sp>
      <p:sp>
        <p:nvSpPr>
          <p:cNvPr id="1070" name="Equation"/>
          <p:cNvSpPr txBox="1"/>
          <p:nvPr/>
        </p:nvSpPr>
        <p:spPr>
          <a:xfrm>
            <a:off x="11394878" y="8782874"/>
            <a:ext cx="6937137" cy="326898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limUpp>
                    <m:e>
                      <m:r>
                        <m:rPr>
                          <m:sty m:val="b"/>
                        </m:rPr>
                        <a:rPr xmlns:a="http://schemas.openxmlformats.org/drawingml/2006/main" sz="6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e>
                    <m:lim>
                      <m:r>
                        <a:rPr xmlns:a="http://schemas.openxmlformats.org/drawingml/2006/main" sz="6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˜</m:t>
                      </m:r>
                    </m:lim>
                  </m:limUpp>
                  <m:r>
                    <a:rPr xmlns:a="http://schemas.openxmlformats.org/drawingml/2006/main" sz="65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=</m:t>
                  </m:r>
                  <m:d>
                    <m:dPr>
                      <m:ctrlPr>
                        <a:rPr xmlns:a="http://schemas.openxmlformats.org/drawingml/2006/main" sz="6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begChr m:val="["/>
                      <m:endChr m:val="]"/>
                    </m:dPr>
                    <m:e>
                      <m:m>
                        <m:mPr>
                          <m:ctrlPr>
                            <a:rPr xmlns:a="http://schemas.openxmlformats.org/drawingml/2006/main" sz="6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  <m:baseJc m:val="center"/>
                          <m:plcHide m:val="on"/>
                          <m:mcs>
                            <m:mc>
                              <m:mcPr>
                                <m:count m:val="4"/>
                                <m:mcJc m:val="center"/>
                              </m:mcPr>
                            </m:mc>
                          </m:mcs>
                        </m:mPr>
                        <m:mr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f</m:t>
                            </m:r>
                          </m:e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mr>
                        <m:mr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f</m:t>
                            </m:r>
                          </m:e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mr>
                        <m:mr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mr>
                      </m:m>
                    </m:e>
                  </m:d>
                  <m:limUpp>
                    <m:e>
                      <m:r>
                        <m:rPr>
                          <m:sty m:val="b"/>
                        </m:rPr>
                        <a:rPr xmlns:a="http://schemas.openxmlformats.org/drawingml/2006/main" sz="6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e>
                    <m:lim>
                      <m:r>
                        <a:rPr xmlns:a="http://schemas.openxmlformats.org/drawingml/2006/main" sz="6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˜</m:t>
                      </m:r>
                    </m:lim>
                  </m:limUpp>
                </m:oMath>
              </m:oMathPara>
            </a14:m>
            <a:endParaRPr sz="6500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2" name="Questions?"/>
          <p:cNvSpPr txBox="1"/>
          <p:nvPr>
            <p:ph type="title"/>
          </p:nvPr>
        </p:nvSpPr>
        <p:spPr>
          <a:xfrm>
            <a:off x="1206496" y="2574991"/>
            <a:ext cx="21971004" cy="2163449"/>
          </a:xfrm>
          <a:prstGeom prst="rect">
            <a:avLst/>
          </a:prstGeom>
        </p:spPr>
        <p:txBody>
          <a:bodyPr/>
          <a:lstStyle/>
          <a:p>
            <a:pPr/>
            <a:r>
              <a:t>Questions?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4" name="Bonus: Translations are now matrices!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709930">
              <a:defRPr sz="9632"/>
            </a:lvl1pPr>
          </a:lstStyle>
          <a:p>
            <a:pPr/>
            <a:r>
              <a:t>Bonus: Translations are now matrices!</a:t>
            </a:r>
          </a:p>
        </p:txBody>
      </p:sp>
      <p:pic>
        <p:nvPicPr>
          <p:cNvPr id="1075" name="droppedImage.pdf" descr="dropped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942920" y="5338001"/>
            <a:ext cx="11311842" cy="7293162"/>
          </a:xfrm>
          <a:prstGeom prst="rect">
            <a:avLst/>
          </a:prstGeom>
          <a:ln w="12700">
            <a:miter lim="400000"/>
          </a:ln>
        </p:spPr>
      </p:pic>
      <p:sp>
        <p:nvSpPr>
          <p:cNvPr id="1076" name="e.g. in 2D"/>
          <p:cNvSpPr txBox="1"/>
          <p:nvPr/>
        </p:nvSpPr>
        <p:spPr>
          <a:xfrm>
            <a:off x="1527494" y="3976414"/>
            <a:ext cx="2711806" cy="808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e.g. in 2D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8" name="Also cool duality lines-points in 2D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784225">
              <a:defRPr sz="10640"/>
            </a:lvl1pPr>
          </a:lstStyle>
          <a:p>
            <a:pPr/>
            <a:r>
              <a:t>Also cool duality lines-points in 2D</a:t>
            </a:r>
          </a:p>
        </p:txBody>
      </p:sp>
      <p:sp>
        <p:nvSpPr>
          <p:cNvPr id="1079" name="Line ax+by+c = 0 represented by (a, b, c), up to a scale factor…"/>
          <p:cNvSpPr txBox="1"/>
          <p:nvPr/>
        </p:nvSpPr>
        <p:spPr>
          <a:xfrm>
            <a:off x="2028535" y="3065869"/>
            <a:ext cx="16861841" cy="52280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Line ax+by+c = 0 represented by (a, b, c), up to a scale factor</a:t>
            </a:r>
          </a:p>
          <a:p>
            <a:pPr/>
            <a:r>
              <a:t>Point (x, y) represented by (wx, wy, w) up to a scale factor w</a:t>
            </a:r>
          </a:p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1" name="Also cool duality lines-points in 2D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784225">
              <a:defRPr sz="10640"/>
            </a:lvl1pPr>
          </a:lstStyle>
          <a:p>
            <a:pPr/>
            <a:r>
              <a:t>Also cool duality lines-points in 2D</a:t>
            </a:r>
          </a:p>
        </p:txBody>
      </p:sp>
      <p:sp>
        <p:nvSpPr>
          <p:cNvPr id="1082" name="Line ax+by+c = 0 represented by (a, b, c), up to a scale factor…"/>
          <p:cNvSpPr txBox="1"/>
          <p:nvPr/>
        </p:nvSpPr>
        <p:spPr>
          <a:xfrm>
            <a:off x="2028535" y="3233252"/>
            <a:ext cx="18129809" cy="8174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Line ax+by+c = 0 represented by (a, b, c), up to a scale factor</a:t>
            </a:r>
          </a:p>
          <a:p>
            <a:pPr/>
            <a:r>
              <a:t>Point (x, y) represented by (wx, wy, w) up to a scale factor w</a:t>
            </a:r>
          </a:p>
          <a:p>
            <a:pPr/>
            <a:r>
              <a:t>A point is on a line if the dot product (a, b, c).(x, y,1) is zero</a:t>
            </a:r>
          </a:p>
          <a:p>
            <a:pPr lvl="1"/>
            <a:r>
              <a:t>Points and lines are perfectly symmetrical in this equation</a:t>
            </a:r>
          </a:p>
          <a:p>
            <a:pPr lvl="1"/>
            <a:r>
              <a:t>Anything you say about point &amp; lines is also true of lines &amp; points</a:t>
            </a:r>
          </a:p>
        </p:txBody>
      </p:sp>
      <p:sp>
        <p:nvSpPr>
          <p:cNvPr id="1083" name="In general true of points-hyperplanes"/>
          <p:cNvSpPr txBox="1"/>
          <p:nvPr/>
        </p:nvSpPr>
        <p:spPr>
          <a:xfrm>
            <a:off x="2154937" y="11264779"/>
            <a:ext cx="10140392" cy="808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In general true of points-hyperplanes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" name="Questions?"/>
          <p:cNvSpPr txBox="1"/>
          <p:nvPr>
            <p:ph type="title"/>
          </p:nvPr>
        </p:nvSpPr>
        <p:spPr>
          <a:xfrm>
            <a:off x="1206496" y="2574991"/>
            <a:ext cx="21971004" cy="2163449"/>
          </a:xfrm>
          <a:prstGeom prst="rect">
            <a:avLst/>
          </a:prstGeom>
        </p:spPr>
        <p:txBody>
          <a:bodyPr/>
          <a:lstStyle/>
          <a:p>
            <a:pPr/>
            <a:r>
              <a:t>Questions?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7" name="Straight Connector 47"/>
          <p:cNvSpPr/>
          <p:nvPr/>
        </p:nvSpPr>
        <p:spPr>
          <a:xfrm>
            <a:off x="19734631" y="4893336"/>
            <a:ext cx="1" cy="2557746"/>
          </a:xfrm>
          <a:prstGeom prst="line">
            <a:avLst/>
          </a:prstGeom>
          <a:ln w="50800">
            <a:solidFill>
              <a:srgbClr val="4F81BD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088" name="Line"/>
          <p:cNvSpPr/>
          <p:nvPr/>
        </p:nvSpPr>
        <p:spPr>
          <a:xfrm>
            <a:off x="5024787" y="8116978"/>
            <a:ext cx="4580438" cy="1"/>
          </a:xfrm>
          <a:prstGeom prst="line">
            <a:avLst/>
          </a:prstGeom>
          <a:ln w="381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1089" name="Straight Connector 17"/>
          <p:cNvSpPr/>
          <p:nvPr/>
        </p:nvSpPr>
        <p:spPr>
          <a:xfrm flipV="1">
            <a:off x="4980650" y="7082428"/>
            <a:ext cx="4668712" cy="1041662"/>
          </a:xfrm>
          <a:prstGeom prst="line">
            <a:avLst/>
          </a:prstGeom>
          <a:solidFill>
            <a:srgbClr val="4F81BD"/>
          </a:solidFill>
          <a:ln w="25400">
            <a:solidFill>
              <a:srgbClr val="000000"/>
            </a:solidFill>
            <a:prstDash val="sysDot"/>
          </a:ln>
        </p:spPr>
        <p:txBody>
          <a:bodyPr tIns="91439" bIns="91439"/>
          <a:lstStyle/>
          <a:p>
            <a: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090" name="Rectangle 2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8000"/>
            </a:lvl1pPr>
          </a:lstStyle>
          <a:p>
            <a:pPr/>
            <a:r>
              <a:t>Perspective projection</a:t>
            </a:r>
          </a:p>
        </p:txBody>
      </p:sp>
      <p:sp>
        <p:nvSpPr>
          <p:cNvPr id="1091" name="Freeform 20"/>
          <p:cNvSpPr/>
          <p:nvPr/>
        </p:nvSpPr>
        <p:spPr>
          <a:xfrm>
            <a:off x="8143837" y="5206126"/>
            <a:ext cx="2712543" cy="58767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0"/>
                </a:moveTo>
                <a:lnTo>
                  <a:pt x="21600" y="12537"/>
                </a:lnTo>
                <a:lnTo>
                  <a:pt x="180" y="21600"/>
                </a:lnTo>
                <a:lnTo>
                  <a:pt x="0" y="9138"/>
                </a:lnTo>
                <a:lnTo>
                  <a:pt x="21600" y="0"/>
                </a:lnTo>
                <a:close/>
              </a:path>
            </a:pathLst>
          </a:custGeom>
          <a:solidFill>
            <a:srgbClr val="B9CDE5"/>
          </a:solidFill>
          <a:ln w="12700">
            <a:solidFill>
              <a:srgbClr val="000000"/>
            </a:solidFill>
          </a:ln>
        </p:spPr>
        <p:txBody>
          <a:bodyPr tIns="91439" bIns="91439"/>
          <a:lstStyle/>
          <a:p>
            <a:pPr defTabSz="1828800">
              <a:spcBef>
                <a:spcPts val="0"/>
              </a:spcBef>
              <a:defRPr b="1"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092" name="Straight Arrow Connector 13"/>
          <p:cNvSpPr/>
          <p:nvPr/>
        </p:nvSpPr>
        <p:spPr>
          <a:xfrm flipV="1">
            <a:off x="9619787" y="6259552"/>
            <a:ext cx="2036955" cy="1843669"/>
          </a:xfrm>
          <a:prstGeom prst="line">
            <a:avLst/>
          </a:prstGeom>
          <a:ln w="50800">
            <a:solidFill>
              <a:srgbClr val="FF0000"/>
            </a:solidFill>
            <a:tailEnd type="triangle"/>
          </a:ln>
        </p:spPr>
        <p:txBody>
          <a:bodyPr tIns="91439" bIns="91439"/>
          <a:lstStyle/>
          <a:p>
            <a: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093" name="Straight Arrow Connector 14"/>
          <p:cNvSpPr/>
          <p:nvPr/>
        </p:nvSpPr>
        <p:spPr>
          <a:xfrm flipH="1" flipV="1">
            <a:off x="9521265" y="5653325"/>
            <a:ext cx="43127" cy="2408895"/>
          </a:xfrm>
          <a:prstGeom prst="line">
            <a:avLst/>
          </a:prstGeom>
          <a:ln w="50800">
            <a:solidFill>
              <a:srgbClr val="FF0000"/>
            </a:solidFill>
            <a:tailEnd type="triangle"/>
          </a:ln>
        </p:spPr>
        <p:txBody>
          <a:bodyPr tIns="91439" bIns="91439"/>
          <a:lstStyle/>
          <a:p>
            <a: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094" name="Slide Number Placeholder 60"/>
          <p:cNvSpPr txBox="1"/>
          <p:nvPr>
            <p:ph type="sldNum" sz="quarter" idx="4294967295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095" name="Line"/>
          <p:cNvSpPr/>
          <p:nvPr/>
        </p:nvSpPr>
        <p:spPr>
          <a:xfrm flipV="1">
            <a:off x="5016159" y="4506628"/>
            <a:ext cx="4608977" cy="3601722"/>
          </a:xfrm>
          <a:prstGeom prst="line">
            <a:avLst/>
          </a:prstGeom>
          <a:ln w="381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1096" name="Line"/>
          <p:cNvSpPr/>
          <p:nvPr/>
        </p:nvSpPr>
        <p:spPr>
          <a:xfrm flipV="1">
            <a:off x="5041559" y="2288996"/>
            <a:ext cx="1" cy="5793954"/>
          </a:xfrm>
          <a:prstGeom prst="line">
            <a:avLst/>
          </a:prstGeom>
          <a:ln w="381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1097" name="Circle"/>
          <p:cNvSpPr/>
          <p:nvPr/>
        </p:nvSpPr>
        <p:spPr>
          <a:xfrm>
            <a:off x="4934879" y="8010297"/>
            <a:ext cx="213361" cy="213361"/>
          </a:xfrm>
          <a:prstGeom prst="ellipse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098" name="Equation"/>
          <p:cNvSpPr txBox="1"/>
          <p:nvPr/>
        </p:nvSpPr>
        <p:spPr>
          <a:xfrm>
            <a:off x="8846162" y="4326817"/>
            <a:ext cx="382220" cy="36489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44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X</m:t>
                  </m:r>
                </m:oMath>
              </m:oMathPara>
            </a14:m>
            <a:endParaRPr sz="4400"/>
          </a:p>
        </p:txBody>
      </p:sp>
      <p:sp>
        <p:nvSpPr>
          <p:cNvPr id="1099" name="Equation"/>
          <p:cNvSpPr txBox="1"/>
          <p:nvPr/>
        </p:nvSpPr>
        <p:spPr>
          <a:xfrm>
            <a:off x="4384228" y="2455684"/>
            <a:ext cx="310135" cy="364897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44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Y</m:t>
                  </m:r>
                </m:oMath>
              </m:oMathPara>
            </a14:m>
            <a:endParaRPr sz="4400"/>
          </a:p>
        </p:txBody>
      </p:sp>
      <p:sp>
        <p:nvSpPr>
          <p:cNvPr id="1100" name="Line"/>
          <p:cNvSpPr/>
          <p:nvPr/>
        </p:nvSpPr>
        <p:spPr>
          <a:xfrm>
            <a:off x="9518928" y="8116978"/>
            <a:ext cx="11080072" cy="1"/>
          </a:xfrm>
          <a:prstGeom prst="line">
            <a:avLst/>
          </a:prstGeom>
          <a:ln w="381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1101" name="Circle"/>
          <p:cNvSpPr/>
          <p:nvPr/>
        </p:nvSpPr>
        <p:spPr>
          <a:xfrm>
            <a:off x="9455157" y="8004791"/>
            <a:ext cx="224376" cy="224375"/>
          </a:xfrm>
          <a:prstGeom prst="ellipse">
            <a:avLst/>
          </a:prstGeom>
          <a:solidFill>
            <a:schemeClr val="accent5">
              <a:hueOff val="-82419"/>
              <a:satOff val="-9513"/>
              <a:lumOff val="-16343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102" name="Equation"/>
          <p:cNvSpPr txBox="1"/>
          <p:nvPr/>
        </p:nvSpPr>
        <p:spPr>
          <a:xfrm>
            <a:off x="19912096" y="8517818"/>
            <a:ext cx="341986" cy="364897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44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Z</m:t>
                  </m:r>
                </m:oMath>
              </m:oMathPara>
            </a14:m>
            <a:endParaRPr sz="4400"/>
          </a:p>
        </p:txBody>
      </p:sp>
      <p:sp>
        <p:nvSpPr>
          <p:cNvPr id="1103" name="Equation"/>
          <p:cNvSpPr txBox="1"/>
          <p:nvPr/>
        </p:nvSpPr>
        <p:spPr>
          <a:xfrm>
            <a:off x="11124769" y="6841209"/>
            <a:ext cx="264872" cy="252579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44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x</m:t>
                  </m:r>
                </m:oMath>
              </m:oMathPara>
            </a14:m>
            <a:endParaRPr sz="4400"/>
          </a:p>
        </p:txBody>
      </p:sp>
      <p:sp>
        <p:nvSpPr>
          <p:cNvPr id="1104" name="Equation"/>
          <p:cNvSpPr txBox="1"/>
          <p:nvPr/>
        </p:nvSpPr>
        <p:spPr>
          <a:xfrm>
            <a:off x="9060825" y="6134391"/>
            <a:ext cx="251461" cy="361545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44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y</m:t>
                  </m:r>
                </m:oMath>
              </m:oMathPara>
            </a14:m>
            <a:endParaRPr sz="4400"/>
          </a:p>
        </p:txBody>
      </p:sp>
      <p:sp>
        <p:nvSpPr>
          <p:cNvPr id="1105" name="Straight Connector 17"/>
          <p:cNvSpPr/>
          <p:nvPr/>
        </p:nvSpPr>
        <p:spPr>
          <a:xfrm flipV="1">
            <a:off x="10029989" y="4950284"/>
            <a:ext cx="9666915" cy="2029112"/>
          </a:xfrm>
          <a:prstGeom prst="line">
            <a:avLst/>
          </a:prstGeom>
          <a:solidFill>
            <a:srgbClr val="4F81BD"/>
          </a:solidFill>
          <a:ln w="25400">
            <a:solidFill>
              <a:srgbClr val="000000"/>
            </a:solidFill>
            <a:prstDash val="sysDot"/>
          </a:ln>
        </p:spPr>
        <p:txBody>
          <a:bodyPr tIns="91439" bIns="91439"/>
          <a:lstStyle/>
          <a:p>
            <a: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106" name="Circle"/>
          <p:cNvSpPr/>
          <p:nvPr/>
        </p:nvSpPr>
        <p:spPr>
          <a:xfrm>
            <a:off x="19515666" y="4766457"/>
            <a:ext cx="364897" cy="364898"/>
          </a:xfrm>
          <a:prstGeom prst="ellipse">
            <a:avLst/>
          </a:prstGeom>
          <a:solidFill>
            <a:srgbClr val="75FA4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107" name="Circle"/>
          <p:cNvSpPr/>
          <p:nvPr/>
        </p:nvSpPr>
        <p:spPr>
          <a:xfrm>
            <a:off x="9934700" y="6860818"/>
            <a:ext cx="213361" cy="213361"/>
          </a:xfrm>
          <a:prstGeom prst="ellipse">
            <a:avLst/>
          </a:prstGeom>
          <a:solidFill>
            <a:srgbClr val="75FA4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108" name="Straight Connector 55"/>
          <p:cNvSpPr/>
          <p:nvPr/>
        </p:nvSpPr>
        <p:spPr>
          <a:xfrm flipH="1">
            <a:off x="19044847" y="7406475"/>
            <a:ext cx="698807" cy="698809"/>
          </a:xfrm>
          <a:prstGeom prst="line">
            <a:avLst/>
          </a:prstGeom>
          <a:ln w="50800">
            <a:solidFill>
              <a:srgbClr val="4F81BD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109" name="Assumes that center of image is (0, 0)!"/>
          <p:cNvSpPr txBox="1"/>
          <p:nvPr/>
        </p:nvSpPr>
        <p:spPr>
          <a:xfrm>
            <a:off x="10846292" y="2952784"/>
            <a:ext cx="7034785" cy="5604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spcBef>
                <a:spcPts val="0"/>
              </a:spcBef>
              <a:defRPr b="1" sz="3000"/>
            </a:lvl1pPr>
          </a:lstStyle>
          <a:p>
            <a:pPr/>
            <a:r>
              <a:t>Assumes that center of image is (0, 0)!</a:t>
            </a:r>
          </a:p>
        </p:txBody>
      </p:sp>
      <p:pic>
        <p:nvPicPr>
          <p:cNvPr id="1117" name="Connection Line" descr="Connection Line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529244" y="3475138"/>
            <a:ext cx="4786927" cy="4707544"/>
          </a:xfrm>
          <a:prstGeom prst="rect">
            <a:avLst/>
          </a:prstGeom>
        </p:spPr>
      </p:pic>
      <p:sp>
        <p:nvSpPr>
          <p:cNvPr id="1111" name="Equation"/>
          <p:cNvSpPr txBox="1"/>
          <p:nvPr/>
        </p:nvSpPr>
        <p:spPr>
          <a:xfrm>
            <a:off x="20065449" y="4320391"/>
            <a:ext cx="381662" cy="377750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m:rPr>
                      <m:sty m:val="b"/>
                    </m:rPr>
                    <a:rPr xmlns:a="http://schemas.openxmlformats.org/drawingml/2006/main" sz="44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X</m:t>
                  </m:r>
                </m:oMath>
              </m:oMathPara>
            </a14:m>
            <a:endParaRPr sz="4400"/>
          </a:p>
        </p:txBody>
      </p:sp>
      <p:sp>
        <p:nvSpPr>
          <p:cNvPr id="1112" name="Equation"/>
          <p:cNvSpPr txBox="1"/>
          <p:nvPr/>
        </p:nvSpPr>
        <p:spPr>
          <a:xfrm>
            <a:off x="10083920" y="6349940"/>
            <a:ext cx="263755" cy="25760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m:rPr>
                      <m:sty m:val="b"/>
                    </m:rPr>
                    <a:rPr xmlns:a="http://schemas.openxmlformats.org/drawingml/2006/main" sz="44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x</m:t>
                  </m:r>
                </m:oMath>
              </m:oMathPara>
            </a14:m>
            <a:endParaRPr sz="4400"/>
          </a:p>
        </p:txBody>
      </p:sp>
      <p:sp>
        <p:nvSpPr>
          <p:cNvPr id="1113" name="Image / Pixel coords."/>
          <p:cNvSpPr txBox="1"/>
          <p:nvPr/>
        </p:nvSpPr>
        <p:spPr>
          <a:xfrm>
            <a:off x="10498032" y="11102602"/>
            <a:ext cx="2322577" cy="1005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>
              <a:spcBef>
                <a:spcPts val="0"/>
              </a:spcBef>
              <a:defRPr sz="3000"/>
            </a:pPr>
            <a:r>
              <a:t>Image / Pixel</a:t>
            </a:r>
            <a:br/>
            <a:r>
              <a:t>coords.</a:t>
            </a:r>
          </a:p>
        </p:txBody>
      </p:sp>
      <p:sp>
        <p:nvSpPr>
          <p:cNvPr id="1114" name="World  coords."/>
          <p:cNvSpPr txBox="1"/>
          <p:nvPr/>
        </p:nvSpPr>
        <p:spPr>
          <a:xfrm>
            <a:off x="17675098" y="11095904"/>
            <a:ext cx="1398652" cy="1005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>
              <a:spcBef>
                <a:spcPts val="0"/>
              </a:spcBef>
              <a:defRPr sz="3000"/>
            </a:pPr>
            <a:r>
              <a:t>World </a:t>
            </a:r>
            <a:br/>
            <a:r>
              <a:t>coords.</a:t>
            </a:r>
          </a:p>
        </p:txBody>
      </p:sp>
      <p:sp>
        <p:nvSpPr>
          <p:cNvPr id="1115" name="Projection Matrix"/>
          <p:cNvSpPr txBox="1"/>
          <p:nvPr/>
        </p:nvSpPr>
        <p:spPr>
          <a:xfrm>
            <a:off x="13715179" y="12553785"/>
            <a:ext cx="2999995" cy="5481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spcBef>
                <a:spcPts val="0"/>
              </a:spcBef>
              <a:defRPr sz="3000"/>
            </a:lvl1pPr>
          </a:lstStyle>
          <a:p>
            <a:pPr/>
            <a:r>
              <a:t>Projection Matrix</a:t>
            </a:r>
          </a:p>
        </p:txBody>
      </p:sp>
      <p:sp>
        <p:nvSpPr>
          <p:cNvPr id="1116" name="Equation"/>
          <p:cNvSpPr txBox="1"/>
          <p:nvPr/>
        </p:nvSpPr>
        <p:spPr>
          <a:xfrm>
            <a:off x="11394878" y="9006409"/>
            <a:ext cx="6937137" cy="326898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limUpp>
                    <m:e>
                      <m:r>
                        <m:rPr>
                          <m:sty m:val="b"/>
                        </m:rPr>
                        <a:rPr xmlns:a="http://schemas.openxmlformats.org/drawingml/2006/main" sz="6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e>
                    <m:lim>
                      <m:r>
                        <a:rPr xmlns:a="http://schemas.openxmlformats.org/drawingml/2006/main" sz="6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˜</m:t>
                      </m:r>
                    </m:lim>
                  </m:limUpp>
                  <m:r>
                    <a:rPr xmlns:a="http://schemas.openxmlformats.org/drawingml/2006/main" sz="65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=</m:t>
                  </m:r>
                  <m:d>
                    <m:dPr>
                      <m:ctrlPr>
                        <a:rPr xmlns:a="http://schemas.openxmlformats.org/drawingml/2006/main" sz="6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begChr m:val="["/>
                      <m:endChr m:val="]"/>
                    </m:dPr>
                    <m:e>
                      <m:m>
                        <m:mPr>
                          <m:ctrlPr>
                            <a:rPr xmlns:a="http://schemas.openxmlformats.org/drawingml/2006/main" sz="6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  <m:baseJc m:val="center"/>
                          <m:plcHide m:val="on"/>
                          <m:mcs>
                            <m:mc>
                              <m:mcPr>
                                <m:count m:val="4"/>
                                <m:mcJc m:val="center"/>
                              </m:mcPr>
                            </m:mc>
                          </m:mcs>
                        </m:mPr>
                        <m:mr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f</m:t>
                            </m:r>
                          </m:e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mr>
                        <m:mr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f</m:t>
                            </m:r>
                          </m:e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mr>
                        <m:mr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mr>
                      </m:m>
                    </m:e>
                  </m:d>
                  <m:limUpp>
                    <m:e>
                      <m:r>
                        <m:rPr>
                          <m:sty m:val="b"/>
                        </m:rPr>
                        <a:rPr xmlns:a="http://schemas.openxmlformats.org/drawingml/2006/main" sz="6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e>
                    <m:lim>
                      <m:r>
                        <a:rPr xmlns:a="http://schemas.openxmlformats.org/drawingml/2006/main" sz="6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˜</m:t>
                      </m:r>
                    </m:lim>
                  </m:limUpp>
                </m:oMath>
              </m:oMathPara>
            </a14:m>
            <a:endParaRPr sz="6500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0" name="Title 1"/>
          <p:cNvSpPr txBox="1"/>
          <p:nvPr>
            <p:ph type="title"/>
          </p:nvPr>
        </p:nvSpPr>
        <p:spPr>
          <a:xfrm>
            <a:off x="1206500" y="825500"/>
            <a:ext cx="21971000" cy="1433163"/>
          </a:xfrm>
          <a:prstGeom prst="rect">
            <a:avLst/>
          </a:prstGeom>
        </p:spPr>
        <p:txBody>
          <a:bodyPr lIns="50800" tIns="50800" rIns="50800" bIns="50800" anchor="t"/>
          <a:lstStyle>
            <a:lvl1pPr>
              <a:defRPr sz="85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More General Case: Arbitrary Image Centre</a:t>
            </a:r>
          </a:p>
        </p:txBody>
      </p:sp>
      <p:sp>
        <p:nvSpPr>
          <p:cNvPr id="1121" name="Rectangle"/>
          <p:cNvSpPr/>
          <p:nvPr/>
        </p:nvSpPr>
        <p:spPr>
          <a:xfrm>
            <a:off x="8727582" y="4980791"/>
            <a:ext cx="6465095" cy="4412173"/>
          </a:xfrm>
          <a:prstGeom prst="rect">
            <a:avLst/>
          </a:prstGeom>
          <a:solidFill>
            <a:srgbClr val="BCCCE2"/>
          </a:solidFill>
          <a:ln w="50800">
            <a:solidFill>
              <a:srgbClr val="85888D"/>
            </a:solidFill>
            <a:miter lim="400000"/>
          </a:ln>
        </p:spPr>
        <p:txBody>
          <a:bodyPr tIns="91439" bIns="91439" anchor="ctr"/>
          <a:lstStyle/>
          <a:p>
            <a:pPr defTabSz="1828800">
              <a:spcBef>
                <a:spcPts val="0"/>
              </a:spcBef>
              <a:defRPr>
                <a:latin typeface="Calibri Light"/>
                <a:ea typeface="Calibri Light"/>
                <a:cs typeface="Calibri Light"/>
                <a:sym typeface="Calibri Light"/>
              </a:defRPr>
            </a:pPr>
          </a:p>
        </p:txBody>
      </p:sp>
      <p:sp>
        <p:nvSpPr>
          <p:cNvPr id="1122" name="Line"/>
          <p:cNvSpPr/>
          <p:nvPr/>
        </p:nvSpPr>
        <p:spPr>
          <a:xfrm>
            <a:off x="11878372" y="7204737"/>
            <a:ext cx="2912529" cy="1"/>
          </a:xfrm>
          <a:prstGeom prst="line">
            <a:avLst/>
          </a:prstGeom>
          <a:ln w="50800">
            <a:solidFill>
              <a:srgbClr val="000000"/>
            </a:solidFill>
            <a:miter lim="400000"/>
            <a:headEnd type="oval"/>
            <a:tailEnd type="triangle"/>
          </a:ln>
        </p:spPr>
        <p:txBody>
          <a:bodyPr tIns="91439" bIns="91439"/>
          <a:lstStyle/>
          <a:p>
            <a:pPr defTabSz="1828800">
              <a:spcBef>
                <a:spcPts val="0"/>
              </a:spcBef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123" name="Line"/>
          <p:cNvSpPr/>
          <p:nvPr/>
        </p:nvSpPr>
        <p:spPr>
          <a:xfrm flipV="1">
            <a:off x="11870832" y="5350881"/>
            <a:ext cx="3" cy="1846317"/>
          </a:xfrm>
          <a:prstGeom prst="line">
            <a:avLst/>
          </a:prstGeom>
          <a:ln w="50800">
            <a:solidFill>
              <a:srgbClr val="000000"/>
            </a:solidFill>
            <a:miter lim="400000"/>
            <a:headEnd type="oval"/>
            <a:tailEnd type="triangle"/>
          </a:ln>
        </p:spPr>
        <p:txBody>
          <a:bodyPr tIns="91439" bIns="91439"/>
          <a:lstStyle/>
          <a:p>
            <a:pPr defTabSz="1828800">
              <a:spcBef>
                <a:spcPts val="0"/>
              </a:spcBef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124" name="Line"/>
          <p:cNvSpPr/>
          <p:nvPr/>
        </p:nvSpPr>
        <p:spPr>
          <a:xfrm>
            <a:off x="8735122" y="9401439"/>
            <a:ext cx="2829913" cy="2"/>
          </a:xfrm>
          <a:prstGeom prst="line">
            <a:avLst/>
          </a:prstGeom>
          <a:ln w="50800">
            <a:solidFill>
              <a:srgbClr val="000000"/>
            </a:solidFill>
            <a:miter lim="400000"/>
            <a:headEnd type="oval"/>
            <a:tailEnd type="triangle"/>
          </a:ln>
        </p:spPr>
        <p:txBody>
          <a:bodyPr tIns="91439" bIns="91439"/>
          <a:lstStyle/>
          <a:p>
            <a:pPr defTabSz="1828800">
              <a:spcBef>
                <a:spcPts val="0"/>
              </a:spcBef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125" name="Line"/>
          <p:cNvSpPr/>
          <p:nvPr/>
        </p:nvSpPr>
        <p:spPr>
          <a:xfrm flipV="1">
            <a:off x="8727582" y="7547585"/>
            <a:ext cx="3" cy="1846317"/>
          </a:xfrm>
          <a:prstGeom prst="line">
            <a:avLst/>
          </a:prstGeom>
          <a:ln w="50800">
            <a:solidFill>
              <a:srgbClr val="000000"/>
            </a:solidFill>
            <a:miter lim="400000"/>
            <a:headEnd type="oval"/>
            <a:tailEnd type="triangle"/>
          </a:ln>
        </p:spPr>
        <p:txBody>
          <a:bodyPr tIns="91439" bIns="91439"/>
          <a:lstStyle/>
          <a:p>
            <a:pPr defTabSz="1828800">
              <a:spcBef>
                <a:spcPts val="0"/>
              </a:spcBef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126" name="camera coordinate system"/>
          <p:cNvSpPr txBox="1"/>
          <p:nvPr/>
        </p:nvSpPr>
        <p:spPr>
          <a:xfrm>
            <a:off x="11736240" y="7267386"/>
            <a:ext cx="6948593" cy="7576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8" tIns="71438" rIns="71438" bIns="71438" anchor="ctr">
            <a:spAutoFit/>
          </a:bodyPr>
          <a:lstStyle>
            <a:lvl1pPr defTabSz="1828800">
              <a:spcBef>
                <a:spcPts val="0"/>
              </a:spcBef>
              <a:defRPr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pPr/>
            <a:r>
              <a:t>camera coordinate system</a:t>
            </a:r>
          </a:p>
        </p:txBody>
      </p:sp>
      <p:sp>
        <p:nvSpPr>
          <p:cNvPr id="1127" name="image coordinate system"/>
          <p:cNvSpPr txBox="1"/>
          <p:nvPr/>
        </p:nvSpPr>
        <p:spPr>
          <a:xfrm>
            <a:off x="8676378" y="9406147"/>
            <a:ext cx="6320038" cy="7576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8" tIns="71438" rIns="71438" bIns="71438" anchor="ctr">
            <a:spAutoFit/>
          </a:bodyPr>
          <a:lstStyle>
            <a:lvl1pPr defTabSz="1828800">
              <a:spcBef>
                <a:spcPts val="0"/>
              </a:spcBef>
              <a:defRPr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pPr/>
            <a:r>
              <a:t>image coordinate system</a:t>
            </a:r>
          </a:p>
        </p:txBody>
      </p:sp>
      <p:sp>
        <p:nvSpPr>
          <p:cNvPr id="1128" name="CCD array"/>
          <p:cNvSpPr txBox="1"/>
          <p:nvPr/>
        </p:nvSpPr>
        <p:spPr>
          <a:xfrm>
            <a:off x="8727582" y="4996914"/>
            <a:ext cx="2071049" cy="15069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8" tIns="71438" rIns="71438" bIns="71438" anchor="ctr">
            <a:spAutoFit/>
          </a:bodyPr>
          <a:lstStyle>
            <a:lvl1pPr algn="ctr" defTabSz="1828800">
              <a:spcBef>
                <a:spcPts val="0"/>
              </a:spcBef>
              <a:defRPr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pPr/>
            <a:r>
              <a:t>image plane</a:t>
            </a:r>
          </a:p>
        </p:txBody>
      </p:sp>
      <p:sp>
        <p:nvSpPr>
          <p:cNvPr id="1129" name="Line"/>
          <p:cNvSpPr/>
          <p:nvPr/>
        </p:nvSpPr>
        <p:spPr>
          <a:xfrm flipH="1">
            <a:off x="8909254" y="7287859"/>
            <a:ext cx="2854255" cy="1939699"/>
          </a:xfrm>
          <a:prstGeom prst="line">
            <a:avLst/>
          </a:prstGeom>
          <a:ln w="25400">
            <a:solidFill>
              <a:srgbClr val="000000"/>
            </a:solidFill>
            <a:custDash>
              <a:ds d="200000" sp="200000"/>
            </a:custDash>
            <a:miter lim="400000"/>
            <a:tailEnd type="stealth"/>
          </a:ln>
        </p:spPr>
        <p:txBody>
          <a:bodyPr tIns="91439" bIns="91439"/>
          <a:lstStyle/>
          <a:p>
            <a:pPr defTabSz="1828800">
              <a:spcBef>
                <a:spcPts val="0"/>
              </a:spcBef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pic>
        <p:nvPicPr>
          <p:cNvPr id="1130" name="pasted-image.pdf" descr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133506" y="7588259"/>
            <a:ext cx="410769" cy="428627"/>
          </a:xfrm>
          <a:prstGeom prst="rect">
            <a:avLst/>
          </a:prstGeom>
          <a:ln w="12700">
            <a:miter lim="400000"/>
          </a:ln>
        </p:spPr>
      </p:pic>
      <p:sp>
        <p:nvSpPr>
          <p:cNvPr id="1131" name="Slide credit: CMU 16-385 (Yannis, Kris)"/>
          <p:cNvSpPr txBox="1"/>
          <p:nvPr/>
        </p:nvSpPr>
        <p:spPr>
          <a:xfrm>
            <a:off x="171097" y="12860511"/>
            <a:ext cx="18715440" cy="5746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defTabSz="821531">
              <a:lnSpc>
                <a:spcPct val="110000"/>
              </a:lnSpc>
              <a:spcBef>
                <a:spcPts val="0"/>
              </a:spcBef>
              <a:defRPr sz="28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Slide credit: CMU 16-385 (Yannis, Kris)</a:t>
            </a:r>
          </a:p>
        </p:txBody>
      </p:sp>
      <p:sp>
        <p:nvSpPr>
          <p:cNvPr id="1132" name="Slide Number"/>
          <p:cNvSpPr txBox="1"/>
          <p:nvPr>
            <p:ph type="sldNum" sz="quarter" idx="4294967295"/>
          </p:nvPr>
        </p:nvSpPr>
        <p:spPr>
          <a:xfrm>
            <a:off x="19574152" y="12835873"/>
            <a:ext cx="504548" cy="48391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9" tIns="91439" rIns="91439" bIns="91439" anchor="ctr"/>
          <a:lstStyle>
            <a:lvl1pPr algn="r" defTabSz="1828800"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4" name="Rectangle"/>
          <p:cNvSpPr/>
          <p:nvPr/>
        </p:nvSpPr>
        <p:spPr>
          <a:xfrm>
            <a:off x="12657902" y="9941921"/>
            <a:ext cx="1270001" cy="2333263"/>
          </a:xfrm>
          <a:prstGeom prst="rect">
            <a:avLst/>
          </a:prstGeom>
          <a:solidFill>
            <a:schemeClr val="accent4">
              <a:hueOff val="-461056"/>
              <a:satOff val="4338"/>
              <a:lumOff val="-10225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135" name="Rectangle"/>
          <p:cNvSpPr/>
          <p:nvPr/>
        </p:nvSpPr>
        <p:spPr>
          <a:xfrm>
            <a:off x="8734908" y="3404266"/>
            <a:ext cx="6465095" cy="4412173"/>
          </a:xfrm>
          <a:prstGeom prst="rect">
            <a:avLst/>
          </a:prstGeom>
          <a:solidFill>
            <a:srgbClr val="BCCCE2"/>
          </a:solidFill>
          <a:ln w="50800">
            <a:solidFill>
              <a:srgbClr val="85888D"/>
            </a:solidFill>
            <a:miter lim="400000"/>
          </a:ln>
        </p:spPr>
        <p:txBody>
          <a:bodyPr tIns="91439" bIns="91439" anchor="ctr"/>
          <a:lstStyle/>
          <a:p>
            <a:pPr defTabSz="1828800">
              <a:spcBef>
                <a:spcPts val="0"/>
              </a:spcBef>
              <a:defRPr>
                <a:latin typeface="Calibri Light"/>
                <a:ea typeface="Calibri Light"/>
                <a:cs typeface="Calibri Light"/>
                <a:sym typeface="Calibri Light"/>
              </a:defRPr>
            </a:pPr>
          </a:p>
        </p:txBody>
      </p:sp>
      <p:sp>
        <p:nvSpPr>
          <p:cNvPr id="1136" name="Title 1"/>
          <p:cNvSpPr txBox="1"/>
          <p:nvPr>
            <p:ph type="title"/>
          </p:nvPr>
        </p:nvSpPr>
        <p:spPr>
          <a:xfrm>
            <a:off x="1206500" y="825500"/>
            <a:ext cx="21971000" cy="1433163"/>
          </a:xfrm>
          <a:prstGeom prst="rect">
            <a:avLst/>
          </a:prstGeom>
        </p:spPr>
        <p:txBody>
          <a:bodyPr lIns="50800" tIns="50800" rIns="50800" bIns="50800" anchor="t"/>
          <a:lstStyle>
            <a:lvl1pPr>
              <a:defRPr sz="85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More General Case: Arbitrary Image Centre</a:t>
            </a:r>
          </a:p>
        </p:txBody>
      </p:sp>
      <p:sp>
        <p:nvSpPr>
          <p:cNvPr id="1137" name="What does the pinhole camera projection look like?"/>
          <p:cNvSpPr txBox="1"/>
          <p:nvPr/>
        </p:nvSpPr>
        <p:spPr>
          <a:xfrm>
            <a:off x="2358519" y="8850808"/>
            <a:ext cx="10179747" cy="7576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8" tIns="71438" rIns="71438" bIns="71438" anchor="ctr">
            <a:spAutoFit/>
          </a:bodyPr>
          <a:lstStyle>
            <a:lvl1pPr defTabSz="1828800">
              <a:spcBef>
                <a:spcPts val="0"/>
              </a:spcBef>
              <a:defRPr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pPr/>
            <a:r>
              <a:t>How does the projection matrix change?</a:t>
            </a:r>
          </a:p>
        </p:txBody>
      </p:sp>
      <p:sp>
        <p:nvSpPr>
          <p:cNvPr id="1138" name="Line"/>
          <p:cNvSpPr/>
          <p:nvPr/>
        </p:nvSpPr>
        <p:spPr>
          <a:xfrm>
            <a:off x="11878372" y="5601749"/>
            <a:ext cx="2912529" cy="1"/>
          </a:xfrm>
          <a:prstGeom prst="line">
            <a:avLst/>
          </a:prstGeom>
          <a:ln w="50800">
            <a:solidFill>
              <a:srgbClr val="000000"/>
            </a:solidFill>
            <a:miter lim="400000"/>
            <a:headEnd type="oval"/>
            <a:tailEnd type="triangle"/>
          </a:ln>
        </p:spPr>
        <p:txBody>
          <a:bodyPr tIns="91439" bIns="91439"/>
          <a:lstStyle/>
          <a:p>
            <a:pPr defTabSz="1828800">
              <a:spcBef>
                <a:spcPts val="0"/>
              </a:spcBef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139" name="Line"/>
          <p:cNvSpPr/>
          <p:nvPr/>
        </p:nvSpPr>
        <p:spPr>
          <a:xfrm flipV="1">
            <a:off x="11870832" y="3747893"/>
            <a:ext cx="3" cy="1846317"/>
          </a:xfrm>
          <a:prstGeom prst="line">
            <a:avLst/>
          </a:prstGeom>
          <a:ln w="50800">
            <a:solidFill>
              <a:srgbClr val="000000"/>
            </a:solidFill>
            <a:miter lim="400000"/>
            <a:headEnd type="oval"/>
            <a:tailEnd type="triangle"/>
          </a:ln>
        </p:spPr>
        <p:txBody>
          <a:bodyPr tIns="91439" bIns="91439"/>
          <a:lstStyle/>
          <a:p>
            <a:pPr defTabSz="1828800">
              <a:spcBef>
                <a:spcPts val="0"/>
              </a:spcBef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140" name="Line"/>
          <p:cNvSpPr/>
          <p:nvPr/>
        </p:nvSpPr>
        <p:spPr>
          <a:xfrm>
            <a:off x="8735122" y="7798451"/>
            <a:ext cx="2829913" cy="3"/>
          </a:xfrm>
          <a:prstGeom prst="line">
            <a:avLst/>
          </a:prstGeom>
          <a:ln w="50800">
            <a:solidFill>
              <a:srgbClr val="000000"/>
            </a:solidFill>
            <a:miter lim="400000"/>
            <a:headEnd type="oval"/>
            <a:tailEnd type="triangle"/>
          </a:ln>
        </p:spPr>
        <p:txBody>
          <a:bodyPr tIns="91439" bIns="91439"/>
          <a:lstStyle/>
          <a:p>
            <a:pPr defTabSz="1828800">
              <a:spcBef>
                <a:spcPts val="0"/>
              </a:spcBef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141" name="Line"/>
          <p:cNvSpPr/>
          <p:nvPr/>
        </p:nvSpPr>
        <p:spPr>
          <a:xfrm flipV="1">
            <a:off x="8727582" y="5944598"/>
            <a:ext cx="3" cy="1846317"/>
          </a:xfrm>
          <a:prstGeom prst="line">
            <a:avLst/>
          </a:prstGeom>
          <a:ln w="50800">
            <a:solidFill>
              <a:srgbClr val="000000"/>
            </a:solidFill>
            <a:miter lim="400000"/>
            <a:headEnd type="oval"/>
            <a:tailEnd type="triangle"/>
          </a:ln>
        </p:spPr>
        <p:txBody>
          <a:bodyPr tIns="91439" bIns="91439"/>
          <a:lstStyle/>
          <a:p>
            <a:pPr defTabSz="1828800">
              <a:spcBef>
                <a:spcPts val="0"/>
              </a:spcBef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142" name="camera coordinate system"/>
          <p:cNvSpPr txBox="1"/>
          <p:nvPr/>
        </p:nvSpPr>
        <p:spPr>
          <a:xfrm>
            <a:off x="11736240" y="5664398"/>
            <a:ext cx="6948593" cy="7576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8" tIns="71438" rIns="71438" bIns="71438" anchor="ctr">
            <a:spAutoFit/>
          </a:bodyPr>
          <a:lstStyle>
            <a:lvl1pPr defTabSz="1828800">
              <a:spcBef>
                <a:spcPts val="0"/>
              </a:spcBef>
              <a:defRPr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pPr/>
            <a:r>
              <a:t>camera coordinate system</a:t>
            </a:r>
          </a:p>
        </p:txBody>
      </p:sp>
      <p:sp>
        <p:nvSpPr>
          <p:cNvPr id="1143" name="image coordinate system"/>
          <p:cNvSpPr txBox="1"/>
          <p:nvPr/>
        </p:nvSpPr>
        <p:spPr>
          <a:xfrm>
            <a:off x="8676378" y="7803159"/>
            <a:ext cx="6320038" cy="757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8" tIns="71438" rIns="71438" bIns="71438" anchor="ctr">
            <a:spAutoFit/>
          </a:bodyPr>
          <a:lstStyle>
            <a:lvl1pPr defTabSz="1828800">
              <a:spcBef>
                <a:spcPts val="0"/>
              </a:spcBef>
              <a:defRPr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pPr/>
            <a:r>
              <a:t>image coordinate system</a:t>
            </a:r>
          </a:p>
        </p:txBody>
      </p:sp>
      <p:sp>
        <p:nvSpPr>
          <p:cNvPr id="1144" name="CCD array"/>
          <p:cNvSpPr txBox="1"/>
          <p:nvPr/>
        </p:nvSpPr>
        <p:spPr>
          <a:xfrm>
            <a:off x="8727582" y="3393927"/>
            <a:ext cx="2071049" cy="15069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8" tIns="71438" rIns="71438" bIns="71438" anchor="ctr">
            <a:spAutoFit/>
          </a:bodyPr>
          <a:lstStyle>
            <a:lvl1pPr algn="ctr" defTabSz="1828800">
              <a:spcBef>
                <a:spcPts val="0"/>
              </a:spcBef>
              <a:defRPr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pPr/>
            <a:r>
              <a:t>image plane</a:t>
            </a:r>
          </a:p>
        </p:txBody>
      </p:sp>
      <p:sp>
        <p:nvSpPr>
          <p:cNvPr id="1145" name="Line"/>
          <p:cNvSpPr/>
          <p:nvPr/>
        </p:nvSpPr>
        <p:spPr>
          <a:xfrm flipH="1">
            <a:off x="8909254" y="5684872"/>
            <a:ext cx="2854255" cy="1939698"/>
          </a:xfrm>
          <a:prstGeom prst="line">
            <a:avLst/>
          </a:prstGeom>
          <a:ln w="25400">
            <a:solidFill>
              <a:srgbClr val="000000"/>
            </a:solidFill>
            <a:custDash>
              <a:ds d="200000" sp="200000"/>
            </a:custDash>
            <a:miter lim="400000"/>
            <a:tailEnd type="stealth"/>
          </a:ln>
        </p:spPr>
        <p:txBody>
          <a:bodyPr tIns="91439" bIns="91439"/>
          <a:lstStyle/>
          <a:p>
            <a:pPr defTabSz="1828800">
              <a:spcBef>
                <a:spcPts val="0"/>
              </a:spcBef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pic>
        <p:nvPicPr>
          <p:cNvPr id="1146" name="pasted-image.pdf" descr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133506" y="5985271"/>
            <a:ext cx="410769" cy="428627"/>
          </a:xfrm>
          <a:prstGeom prst="rect">
            <a:avLst/>
          </a:prstGeom>
          <a:ln w="12700">
            <a:miter lim="400000"/>
          </a:ln>
        </p:spPr>
      </p:pic>
      <p:sp>
        <p:nvSpPr>
          <p:cNvPr id="1147" name="We can decompose the camera matrix like this:"/>
          <p:cNvSpPr txBox="1"/>
          <p:nvPr/>
        </p:nvSpPr>
        <p:spPr>
          <a:xfrm>
            <a:off x="15737115" y="9827769"/>
            <a:ext cx="5053749" cy="30055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8" tIns="71438" rIns="71438" bIns="71438" anchor="ctr">
            <a:spAutoFit/>
          </a:bodyPr>
          <a:lstStyle>
            <a:lvl1pPr algn="ctr" defTabSz="1828800">
              <a:spcBef>
                <a:spcPts val="0"/>
              </a:spcBef>
              <a:defRPr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pPr/>
            <a:r>
              <a:t>shift vector transforming camera origin to image origin</a:t>
            </a:r>
          </a:p>
        </p:txBody>
      </p:sp>
      <p:sp>
        <p:nvSpPr>
          <p:cNvPr id="1148" name="Slide credit: CMU 16-385 (Yannis, Kris)"/>
          <p:cNvSpPr txBox="1"/>
          <p:nvPr/>
        </p:nvSpPr>
        <p:spPr>
          <a:xfrm>
            <a:off x="171097" y="12860511"/>
            <a:ext cx="18715440" cy="5746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defTabSz="821531">
              <a:lnSpc>
                <a:spcPct val="110000"/>
              </a:lnSpc>
              <a:spcBef>
                <a:spcPts val="0"/>
              </a:spcBef>
              <a:defRPr sz="28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Slide credit: CMU 16-385 (Yannis, Kris)</a:t>
            </a:r>
          </a:p>
        </p:txBody>
      </p:sp>
      <p:sp>
        <p:nvSpPr>
          <p:cNvPr id="1149" name="Slide Number"/>
          <p:cNvSpPr txBox="1"/>
          <p:nvPr>
            <p:ph type="sldNum" sz="quarter" idx="4294967295"/>
          </p:nvPr>
        </p:nvSpPr>
        <p:spPr>
          <a:xfrm>
            <a:off x="19574152" y="12835873"/>
            <a:ext cx="504548" cy="48391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9" tIns="91439" rIns="91439" bIns="91439" anchor="ctr"/>
          <a:lstStyle>
            <a:lvl1pPr algn="r" defTabSz="1828800"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1150" name="Equation"/>
          <p:cNvSpPr txBox="1"/>
          <p:nvPr/>
        </p:nvSpPr>
        <p:spPr>
          <a:xfrm>
            <a:off x="10482296" y="9827769"/>
            <a:ext cx="4513922" cy="346715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d>
                    <m:dPr>
                      <m:ctrlPr>
                        <a:rPr xmlns:a="http://schemas.openxmlformats.org/drawingml/2006/main" sz="6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begChr m:val="["/>
                      <m:endChr m:val="]"/>
                    </m:dPr>
                    <m:e>
                      <m:m>
                        <m:mPr>
                          <m:ctrlPr>
                            <a:rPr xmlns:a="http://schemas.openxmlformats.org/drawingml/2006/main" sz="6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  <m:baseJc m:val="center"/>
                          <m:plcHide m:val="on"/>
                          <m:mcs>
                            <m:mc>
                              <m:mcPr>
                                <m:count m:val="4"/>
                                <m:mcJc m:val="center"/>
                              </m:mcPr>
                            </m:mc>
                          </m:mcs>
                        </m:mPr>
                        <m:mr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f</m:t>
                            </m:r>
                          </m:e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sSub>
                              <m:e>
                                <m:argPr>
                                  <m:scrLvl m:val="0"/>
                                </m:argPr>
                                <m:r>
                                  <a:rPr xmlns:a="http://schemas.openxmlformats.org/drawingml/2006/main" sz="65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p</m:t>
                                </m:r>
                              </m:e>
                              <m:sub>
                                <m:argPr>
                                  <m:scrLvl m:val="0"/>
                                </m:argPr>
                                <m:r>
                                  <a:rPr xmlns:a="http://schemas.openxmlformats.org/drawingml/2006/main" sz="65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x</m:t>
                                </m:r>
                              </m:sub>
                            </m:sSub>
                          </m:e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mr>
                        <m:mr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f</m:t>
                            </m:r>
                          </m:e>
                          <m:e>
                            <m:sSub>
                              <m:e>
                                <m:argPr>
                                  <m:scrLvl m:val="0"/>
                                </m:argPr>
                                <m:r>
                                  <a:rPr xmlns:a="http://schemas.openxmlformats.org/drawingml/2006/main" sz="65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p</m:t>
                                </m:r>
                              </m:e>
                              <m:sub>
                                <m:argPr>
                                  <m:scrLvl m:val="0"/>
                                </m:argPr>
                                <m:r>
                                  <a:rPr xmlns:a="http://schemas.openxmlformats.org/drawingml/2006/main" sz="65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y</m:t>
                                </m:r>
                              </m:sub>
                            </m:sSub>
                          </m:e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mr>
                        <m:mr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mr>
                      </m:m>
                    </m:e>
                  </m:d>
                </m:oMath>
              </m:oMathPara>
            </a14:m>
            <a:endParaRPr sz="6500"/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137" grpId="1"/>
      <p:bldP build="whole" bldLvl="1" animBg="1" rev="0" advAuto="0" spid="1147" grpId="2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2" name="Title 1"/>
          <p:cNvSpPr txBox="1"/>
          <p:nvPr>
            <p:ph type="title"/>
          </p:nvPr>
        </p:nvSpPr>
        <p:spPr>
          <a:xfrm>
            <a:off x="1206500" y="825500"/>
            <a:ext cx="21971000" cy="1433163"/>
          </a:xfrm>
          <a:prstGeom prst="rect">
            <a:avLst/>
          </a:prstGeom>
        </p:spPr>
        <p:txBody>
          <a:bodyPr lIns="50800" tIns="50800" rIns="50800" bIns="50800" anchor="t"/>
          <a:lstStyle>
            <a:lvl1pPr>
              <a:defRPr sz="85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Decomposing the Projection Matrix</a:t>
            </a:r>
          </a:p>
        </p:txBody>
      </p:sp>
      <p:sp>
        <p:nvSpPr>
          <p:cNvPr id="1153" name="We can decompose the camera matrix like this:"/>
          <p:cNvSpPr txBox="1"/>
          <p:nvPr/>
        </p:nvSpPr>
        <p:spPr>
          <a:xfrm>
            <a:off x="6331095" y="3474821"/>
            <a:ext cx="12542244" cy="757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8" tIns="71438" rIns="71438" bIns="71438" anchor="ctr">
            <a:spAutoFit/>
          </a:bodyPr>
          <a:lstStyle>
            <a:lvl1pPr defTabSz="1828800">
              <a:spcBef>
                <a:spcPts val="0"/>
              </a:spcBef>
              <a:defRPr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pPr/>
            <a:r>
              <a:t>We can decompose the projection matrix like this:</a:t>
            </a:r>
          </a:p>
        </p:txBody>
      </p:sp>
      <p:sp>
        <p:nvSpPr>
          <p:cNvPr id="1154" name="Line"/>
          <p:cNvSpPr/>
          <p:nvPr/>
        </p:nvSpPr>
        <p:spPr>
          <a:xfrm flipV="1">
            <a:off x="18748716" y="5879524"/>
            <a:ext cx="1" cy="2321721"/>
          </a:xfrm>
          <a:prstGeom prst="line">
            <a:avLst/>
          </a:prstGeom>
          <a:ln w="25400">
            <a:solidFill>
              <a:srgbClr val="000000"/>
            </a:solidFill>
            <a:custDash>
              <a:ds d="200000" sp="200000"/>
            </a:custDash>
            <a:miter lim="400000"/>
          </a:ln>
        </p:spPr>
        <p:txBody>
          <a:bodyPr tIns="91439" bIns="91439"/>
          <a:lstStyle/>
          <a:p>
            <a:pPr defTabSz="1828800">
              <a:spcBef>
                <a:spcPts val="0"/>
              </a:spcBef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155" name="We can decompose the camera matrix like this:"/>
          <p:cNvSpPr txBox="1"/>
          <p:nvPr/>
        </p:nvSpPr>
        <p:spPr>
          <a:xfrm>
            <a:off x="6868514" y="9848311"/>
            <a:ext cx="11467407" cy="7576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8" tIns="71438" rIns="71438" bIns="71438" anchor="ctr">
            <a:spAutoFit/>
          </a:bodyPr>
          <a:lstStyle>
            <a:lvl1pPr defTabSz="1828800">
              <a:spcBef>
                <a:spcPts val="0"/>
              </a:spcBef>
              <a:defRPr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pPr/>
            <a:r>
              <a:t>What does each part of the matrix represent?</a:t>
            </a:r>
          </a:p>
        </p:txBody>
      </p:sp>
      <p:sp>
        <p:nvSpPr>
          <p:cNvPr id="1156" name="Slide credit: CMU 16-385 (Yannis, Kris)"/>
          <p:cNvSpPr txBox="1"/>
          <p:nvPr/>
        </p:nvSpPr>
        <p:spPr>
          <a:xfrm>
            <a:off x="171097" y="12860511"/>
            <a:ext cx="18715440" cy="5746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defTabSz="821531">
              <a:lnSpc>
                <a:spcPct val="110000"/>
              </a:lnSpc>
              <a:spcBef>
                <a:spcPts val="0"/>
              </a:spcBef>
              <a:defRPr sz="28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Slide credit: CMU 16-385 (Yannis, Kris)</a:t>
            </a:r>
          </a:p>
        </p:txBody>
      </p:sp>
      <p:sp>
        <p:nvSpPr>
          <p:cNvPr id="1157" name="Slide Number"/>
          <p:cNvSpPr txBox="1"/>
          <p:nvPr>
            <p:ph type="sldNum" sz="quarter" idx="4294967295"/>
          </p:nvPr>
        </p:nvSpPr>
        <p:spPr>
          <a:xfrm>
            <a:off x="19574152" y="12835873"/>
            <a:ext cx="504548" cy="48391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9" tIns="91439" rIns="91439" bIns="91439" anchor="ctr"/>
          <a:lstStyle>
            <a:lvl1pPr algn="r" defTabSz="1828800"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1158" name="Equation"/>
          <p:cNvSpPr txBox="1"/>
          <p:nvPr/>
        </p:nvSpPr>
        <p:spPr>
          <a:xfrm>
            <a:off x="5438625" y="5306805"/>
            <a:ext cx="14327185" cy="3467159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d>
                    <m:dPr>
                      <m:ctrlPr>
                        <a:rPr xmlns:a="http://schemas.openxmlformats.org/drawingml/2006/main" sz="6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begChr m:val="["/>
                      <m:endChr m:val="]"/>
                    </m:dPr>
                    <m:e>
                      <m:m>
                        <m:mPr>
                          <m:ctrlPr>
                            <a:rPr xmlns:a="http://schemas.openxmlformats.org/drawingml/2006/main" sz="6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  <m:baseJc m:val="center"/>
                          <m:plcHide m:val="on"/>
                          <m:mcs>
                            <m:mc>
                              <m:mcPr>
                                <m:count m:val="4"/>
                                <m:mcJc m:val="center"/>
                              </m:mcPr>
                            </m:mc>
                          </m:mcs>
                        </m:mPr>
                        <m:mr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f</m:t>
                            </m:r>
                          </m:e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sSub>
                              <m:e>
                                <m:argPr>
                                  <m:scrLvl m:val="0"/>
                                </m:argPr>
                                <m:r>
                                  <a:rPr xmlns:a="http://schemas.openxmlformats.org/drawingml/2006/main" sz="65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p</m:t>
                                </m:r>
                              </m:e>
                              <m:sub>
                                <m:argPr>
                                  <m:scrLvl m:val="0"/>
                                </m:argPr>
                                <m:r>
                                  <a:rPr xmlns:a="http://schemas.openxmlformats.org/drawingml/2006/main" sz="65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x</m:t>
                                </m:r>
                              </m:sub>
                            </m:sSub>
                          </m:e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mr>
                        <m:mr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f</m:t>
                            </m:r>
                          </m:e>
                          <m:e>
                            <m:sSub>
                              <m:e>
                                <m:argPr>
                                  <m:scrLvl m:val="0"/>
                                </m:argPr>
                                <m:r>
                                  <a:rPr xmlns:a="http://schemas.openxmlformats.org/drawingml/2006/main" sz="65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p</m:t>
                                </m:r>
                              </m:e>
                              <m:sub>
                                <m:argPr>
                                  <m:scrLvl m:val="0"/>
                                </m:argPr>
                                <m:r>
                                  <a:rPr xmlns:a="http://schemas.openxmlformats.org/drawingml/2006/main" sz="65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y</m:t>
                                </m:r>
                              </m:sub>
                            </m:sSub>
                          </m:e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mr>
                        <m:mr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mr>
                      </m:m>
                    </m:e>
                  </m:d>
                  <m:r>
                    <a:rPr xmlns:a="http://schemas.openxmlformats.org/drawingml/2006/main" sz="65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=</m:t>
                  </m:r>
                  <m:d>
                    <m:dPr>
                      <m:ctrlPr>
                        <a:rPr xmlns:a="http://schemas.openxmlformats.org/drawingml/2006/main" sz="6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begChr m:val="["/>
                      <m:endChr m:val="]"/>
                    </m:dPr>
                    <m:e>
                      <m:m>
                        <m:mPr>
                          <m:ctrlPr>
                            <a:rPr xmlns:a="http://schemas.openxmlformats.org/drawingml/2006/main" sz="6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  <m:baseJc m:val="center"/>
                          <m:plcHide m:val="on"/>
                          <m:mcs>
                            <m:mc>
                              <m:mcPr>
                                <m:count m:val="3"/>
                                <m:mcJc m:val="center"/>
                              </m:mcPr>
                            </m:mc>
                          </m:mcs>
                        </m:mPr>
                        <m:mr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f</m:t>
                            </m:r>
                          </m:e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sSub>
                              <m:e>
                                <m:argPr>
                                  <m:scrLvl m:val="0"/>
                                </m:argPr>
                                <m:r>
                                  <a:rPr xmlns:a="http://schemas.openxmlformats.org/drawingml/2006/main" sz="65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p</m:t>
                                </m:r>
                              </m:e>
                              <m:sub>
                                <m:argPr>
                                  <m:scrLvl m:val="0"/>
                                </m:argPr>
                                <m:r>
                                  <a:rPr xmlns:a="http://schemas.openxmlformats.org/drawingml/2006/main" sz="65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x</m:t>
                                </m:r>
                              </m:sub>
                            </m:sSub>
                          </m:e>
                        </m:mr>
                        <m:mr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f</m:t>
                            </m:r>
                          </m:e>
                          <m:e>
                            <m:sSub>
                              <m:e>
                                <m:argPr>
                                  <m:scrLvl m:val="0"/>
                                </m:argPr>
                                <m:r>
                                  <a:rPr xmlns:a="http://schemas.openxmlformats.org/drawingml/2006/main" sz="65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p</m:t>
                                </m:r>
                              </m:e>
                              <m:sub>
                                <m:argPr>
                                  <m:scrLvl m:val="0"/>
                                </m:argPr>
                                <m:r>
                                  <a:rPr xmlns:a="http://schemas.openxmlformats.org/drawingml/2006/main" sz="65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y</m:t>
                                </m:r>
                              </m:sub>
                            </m:sSub>
                          </m:e>
                        </m:mr>
                        <m:mr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mr>
                      </m:m>
                    </m:e>
                  </m:d>
                  <m:d>
                    <m:dPr>
                      <m:ctrlPr>
                        <a:rPr xmlns:a="http://schemas.openxmlformats.org/drawingml/2006/main" sz="6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begChr m:val="["/>
                      <m:endChr m:val="]"/>
                    </m:dPr>
                    <m:e>
                      <m:m>
                        <m:mPr>
                          <m:ctrlPr>
                            <a:rPr xmlns:a="http://schemas.openxmlformats.org/drawingml/2006/main" sz="6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  <m:baseJc m:val="center"/>
                          <m:plcHide m:val="on"/>
                          <m:mcs>
                            <m:mc>
                              <m:mcPr>
                                <m:count m:val="4"/>
                                <m:mcJc m:val="center"/>
                              </m:mcPr>
                            </m:mc>
                          </m:mcs>
                        </m:mPr>
                        <m:mr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mr>
                        <m:mr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mr>
                        <m:mr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mr>
                      </m:m>
                    </m:e>
                  </m:d>
                </m:oMath>
              </m:oMathPara>
            </a14:m>
            <a:endParaRPr sz="6500"/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155" grpId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" name="We can decompose the camera matrix like this:"/>
          <p:cNvSpPr txBox="1"/>
          <p:nvPr/>
        </p:nvSpPr>
        <p:spPr>
          <a:xfrm>
            <a:off x="2674085" y="2448898"/>
            <a:ext cx="12542245" cy="7576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8" tIns="71438" rIns="71438" bIns="71438" anchor="ctr">
            <a:spAutoFit/>
          </a:bodyPr>
          <a:lstStyle>
            <a:lvl1pPr defTabSz="1828800">
              <a:spcBef>
                <a:spcPts val="0"/>
              </a:spcBef>
              <a:defRPr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pPr/>
            <a:r>
              <a:t>We can decompose the projection matrix like this:</a:t>
            </a:r>
          </a:p>
        </p:txBody>
      </p:sp>
      <p:sp>
        <p:nvSpPr>
          <p:cNvPr id="1161" name="extrinsic"/>
          <p:cNvSpPr txBox="1"/>
          <p:nvPr/>
        </p:nvSpPr>
        <p:spPr>
          <a:xfrm>
            <a:off x="12557300" y="7624459"/>
            <a:ext cx="10144126" cy="2256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8" tIns="71438" rIns="71438" bIns="71438" anchor="ctr">
            <a:spAutoFit/>
          </a:bodyPr>
          <a:lstStyle>
            <a:lvl1pPr defTabSz="1828800">
              <a:spcBef>
                <a:spcPts val="0"/>
              </a:spcBef>
              <a:defRPr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pPr/>
            <a:r>
              <a:t>(homogeneous) perspective projection from 3D to 2D, assuming image plane at z = 1 and shared camera/image origin</a:t>
            </a:r>
          </a:p>
        </p:txBody>
      </p:sp>
      <p:sp>
        <p:nvSpPr>
          <p:cNvPr id="1162" name="Straight Arrow Connector 8"/>
          <p:cNvSpPr/>
          <p:nvPr/>
        </p:nvSpPr>
        <p:spPr>
          <a:xfrm flipH="1" flipV="1">
            <a:off x="13807403" y="6175259"/>
            <a:ext cx="1291813" cy="1291814"/>
          </a:xfrm>
          <a:prstGeom prst="line">
            <a:avLst/>
          </a:prstGeom>
          <a:ln w="76200" cap="rnd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 defTabSz="1828800">
              <a:spcBef>
                <a:spcPts val="0"/>
              </a:spcBef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163" name="extrinsic"/>
          <p:cNvSpPr txBox="1"/>
          <p:nvPr/>
        </p:nvSpPr>
        <p:spPr>
          <a:xfrm>
            <a:off x="2503196" y="7624459"/>
            <a:ext cx="9035824" cy="2256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8" tIns="71438" rIns="71438" bIns="71438" anchor="ctr">
            <a:spAutoFit/>
          </a:bodyPr>
          <a:lstStyle>
            <a:lvl1pPr algn="r" defTabSz="1828800">
              <a:spcBef>
                <a:spcPts val="0"/>
              </a:spcBef>
              <a:defRPr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pPr/>
            <a:r>
              <a:t>(homogeneous) transformation from 2D to 2D, accounting for not unit focal length and origin shift</a:t>
            </a:r>
          </a:p>
        </p:txBody>
      </p:sp>
      <p:sp>
        <p:nvSpPr>
          <p:cNvPr id="1164" name="Straight Arrow Connector 11"/>
          <p:cNvSpPr/>
          <p:nvPr/>
        </p:nvSpPr>
        <p:spPr>
          <a:xfrm flipV="1">
            <a:off x="9284786" y="6313959"/>
            <a:ext cx="664741" cy="1153113"/>
          </a:xfrm>
          <a:prstGeom prst="line">
            <a:avLst/>
          </a:prstGeom>
          <a:ln w="76200" cap="rnd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 defTabSz="1828800">
              <a:spcBef>
                <a:spcPts val="0"/>
              </a:spcBef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165" name="We can decompose the camera matrix like this:"/>
          <p:cNvSpPr txBox="1"/>
          <p:nvPr/>
        </p:nvSpPr>
        <p:spPr>
          <a:xfrm>
            <a:off x="3872565" y="11116164"/>
            <a:ext cx="6257270" cy="11295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8" tIns="71438" rIns="71438" bIns="71438" anchor="ctr">
            <a:spAutoFit/>
          </a:bodyPr>
          <a:lstStyle/>
          <a:p>
            <a:pPr defTabSz="1828800">
              <a:spcBef>
                <a:spcPts val="0"/>
              </a:spcBef>
              <a:defRPr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Also written as: </a:t>
            </a:r>
            <a14:m>
              <m:oMath>
                <m:r>
                  <m:rPr>
                    <m:sty m:val="b"/>
                  </m:rPr>
                  <a:rPr xmlns:a="http://schemas.openxmlformats.org/drawingml/2006/main" sz="5350" i="1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m:t>K</m:t>
                </m:r>
                <m:d>
                  <m:dPr>
                    <m:ctrlPr>
                      <a:rPr xmlns:a="http://schemas.openxmlformats.org/drawingml/2006/main" sz="53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</m:ctrlPr>
                    <m:begChr m:val="["/>
                    <m:endChr m:val="]"/>
                  </m:dPr>
                  <m:e>
                    <m:eqArr>
                      <m:eqArrPr>
                        <m:ctrlPr>
                          <a:rPr xmlns:a="http://schemas.openxmlformats.org/drawingml/2006/main" sz="53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eqArrPr>
                      <m:e>
                        <m:r>
                          <m:rPr>
                            <m:sty m:val="b"/>
                          </m:rPr>
                          <a:rPr xmlns:a="http://schemas.openxmlformats.org/drawingml/2006/main" sz="53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I</m:t>
                        </m:r>
                        <m:r>
                          <a:rPr xmlns:a="http://schemas.openxmlformats.org/drawingml/2006/main" sz="53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m:rPr>
                            <m:sty m:val="b"/>
                          </m:rPr>
                          <a:rPr xmlns:a="http://schemas.openxmlformats.org/drawingml/2006/main" sz="53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eqArr>
                  </m:e>
                </m:d>
              </m:oMath>
            </a14:m>
          </a:p>
        </p:txBody>
      </p:sp>
      <p:sp>
        <p:nvSpPr>
          <p:cNvPr id="1166" name="calibration matrix"/>
          <p:cNvSpPr txBox="1"/>
          <p:nvPr/>
        </p:nvSpPr>
        <p:spPr>
          <a:xfrm>
            <a:off x="12982923" y="10106104"/>
            <a:ext cx="6469755" cy="31497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8" tIns="71438" rIns="71438" bIns="71438" anchor="ctr">
            <a:spAutoFit/>
          </a:bodyPr>
          <a:lstStyle/>
          <a:p>
            <a:pPr defTabSz="1828800">
              <a:spcBef>
                <a:spcPts val="0"/>
              </a:spcBef>
              <a:defRPr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where </a:t>
            </a:r>
            <a14:m>
              <m:oMath>
                <m:r>
                  <m:rPr>
                    <m:sty m:val="b"/>
                  </m:rPr>
                  <a:rPr xmlns:a="http://schemas.openxmlformats.org/drawingml/2006/main" sz="5350" i="1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m:t>K</m:t>
                </m:r>
                <m:r>
                  <a:rPr xmlns:a="http://schemas.openxmlformats.org/drawingml/2006/main" sz="5350" i="1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m:t>=</m:t>
                </m:r>
                <m:d>
                  <m:dPr>
                    <m:ctrlPr>
                      <a:rPr xmlns:a="http://schemas.openxmlformats.org/drawingml/2006/main" sz="53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</m:ctrlPr>
                    <m:begChr m:val="["/>
                    <m:endChr m:val="]"/>
                  </m:dPr>
                  <m:e>
                    <m:m>
                      <m:mPr>
                        <m:ctrlPr>
                          <a:rPr xmlns:a="http://schemas.openxmlformats.org/drawingml/2006/main" sz="53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  <m:baseJc m:val="center"/>
                        <m:plcHide m:val="on"/>
                        <m:mcs>
                          <m:mc>
                            <m:mcPr>
                              <m:count m:val="3"/>
                              <m:mcJc m:val="center"/>
                            </m:mcPr>
                          </m:mc>
                        </m:mcs>
                      </m:mPr>
                      <m:mr>
                        <m:e>
                          <m:r>
                            <a:rPr xmlns:a="http://schemas.openxmlformats.org/drawingml/2006/main" sz="53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f</m:t>
                          </m:r>
                        </m:e>
                        <m:e>
                          <m:r>
                            <a:rPr xmlns:a="http://schemas.openxmlformats.org/drawingml/2006/main" sz="53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e>
                          <m:sSub>
                            <m:e>
                              <m:argPr>
                                <m:scrLvl m:val="0"/>
                              </m:argPr>
                              <m:r>
                                <a:rPr xmlns:a="http://schemas.openxmlformats.org/drawingml/2006/main" sz="53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p</m:t>
                              </m:r>
                            </m:e>
                            <m:sub>
                              <m:argPr>
                                <m:scrLvl m:val="0"/>
                              </m:argPr>
                              <m:r>
                                <a:rPr xmlns:a="http://schemas.openxmlformats.org/drawingml/2006/main" sz="53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x</m:t>
                              </m:r>
                            </m:sub>
                          </m:sSub>
                        </m:e>
                      </m:mr>
                      <m:mr>
                        <m:e>
                          <m:r>
                            <a:rPr xmlns:a="http://schemas.openxmlformats.org/drawingml/2006/main" sz="53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e>
                          <m:r>
                            <a:rPr xmlns:a="http://schemas.openxmlformats.org/drawingml/2006/main" sz="53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f</m:t>
                          </m:r>
                        </m:e>
                        <m:e>
                          <m:sSub>
                            <m:e>
                              <m:argPr>
                                <m:scrLvl m:val="0"/>
                              </m:argPr>
                              <m:r>
                                <a:rPr xmlns:a="http://schemas.openxmlformats.org/drawingml/2006/main" sz="53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p</m:t>
                              </m:r>
                            </m:e>
                            <m:sub>
                              <m:argPr>
                                <m:scrLvl m:val="0"/>
                              </m:argPr>
                              <m:r>
                                <a:rPr xmlns:a="http://schemas.openxmlformats.org/drawingml/2006/main" sz="53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y</m:t>
                              </m:r>
                            </m:sub>
                          </m:sSub>
                        </m:e>
                      </m:mr>
                      <m:mr>
                        <m:e>
                          <m:r>
                            <a:rPr xmlns:a="http://schemas.openxmlformats.org/drawingml/2006/main" sz="53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e>
                          <m:r>
                            <a:rPr xmlns:a="http://schemas.openxmlformats.org/drawingml/2006/main" sz="53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e>
                          <m:r>
                            <a:rPr xmlns:a="http://schemas.openxmlformats.org/drawingml/2006/main" sz="53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mr>
                    </m:m>
                  </m:e>
                </m:d>
              </m:oMath>
            </a14:m>
          </a:p>
        </p:txBody>
      </p:sp>
      <p:sp>
        <p:nvSpPr>
          <p:cNvPr id="1167" name="Slide credit: CMU 16-385 (Yannis, Kris)"/>
          <p:cNvSpPr txBox="1"/>
          <p:nvPr/>
        </p:nvSpPr>
        <p:spPr>
          <a:xfrm>
            <a:off x="171097" y="12860511"/>
            <a:ext cx="18715440" cy="5746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defTabSz="821531">
              <a:lnSpc>
                <a:spcPct val="110000"/>
              </a:lnSpc>
              <a:spcBef>
                <a:spcPts val="0"/>
              </a:spcBef>
              <a:defRPr sz="28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Slide credit: CMU 16-385 (Yannis, Kris)</a:t>
            </a:r>
          </a:p>
        </p:txBody>
      </p:sp>
      <p:sp>
        <p:nvSpPr>
          <p:cNvPr id="1168" name="Title 1"/>
          <p:cNvSpPr txBox="1"/>
          <p:nvPr>
            <p:ph type="title"/>
          </p:nvPr>
        </p:nvSpPr>
        <p:spPr>
          <a:xfrm>
            <a:off x="1206500" y="825500"/>
            <a:ext cx="21971000" cy="1433163"/>
          </a:xfrm>
          <a:prstGeom prst="rect">
            <a:avLst/>
          </a:prstGeom>
        </p:spPr>
        <p:txBody>
          <a:bodyPr lIns="50800" tIns="50800" rIns="50800" bIns="50800" anchor="t"/>
          <a:lstStyle>
            <a:lvl1pPr>
              <a:defRPr sz="85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Decomposing the Projection Matrix</a:t>
            </a:r>
          </a:p>
        </p:txBody>
      </p:sp>
      <p:sp>
        <p:nvSpPr>
          <p:cNvPr id="1169" name="Slide Number"/>
          <p:cNvSpPr txBox="1"/>
          <p:nvPr>
            <p:ph type="sldNum" sz="quarter" idx="4294967295"/>
          </p:nvPr>
        </p:nvSpPr>
        <p:spPr>
          <a:xfrm>
            <a:off x="19574152" y="12835873"/>
            <a:ext cx="504548" cy="48391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9" tIns="91439" rIns="91439" bIns="91439" anchor="ctr"/>
          <a:lstStyle>
            <a:lvl1pPr algn="r" defTabSz="1828800"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1170" name="Line"/>
          <p:cNvSpPr/>
          <p:nvPr/>
        </p:nvSpPr>
        <p:spPr>
          <a:xfrm flipV="1">
            <a:off x="14576511" y="3869099"/>
            <a:ext cx="1" cy="1793328"/>
          </a:xfrm>
          <a:prstGeom prst="line">
            <a:avLst/>
          </a:prstGeom>
          <a:ln w="25400">
            <a:solidFill>
              <a:srgbClr val="000000"/>
            </a:solidFill>
            <a:custDash>
              <a:ds d="200000" sp="200000"/>
            </a:custDash>
            <a:miter lim="400000"/>
          </a:ln>
        </p:spPr>
        <p:txBody>
          <a:bodyPr tIns="91439" bIns="91439"/>
          <a:lstStyle/>
          <a:p>
            <a:pPr defTabSz="1828800">
              <a:spcBef>
                <a:spcPts val="0"/>
              </a:spcBef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171" name="Equation"/>
          <p:cNvSpPr txBox="1"/>
          <p:nvPr/>
        </p:nvSpPr>
        <p:spPr>
          <a:xfrm>
            <a:off x="4295625" y="3426724"/>
            <a:ext cx="11020912" cy="2667045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d>
                    <m:dPr>
                      <m:ctrlP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begChr m:val="["/>
                      <m:endChr m:val="]"/>
                    </m:dPr>
                    <m:e>
                      <m:m>
                        <m:mPr>
                          <m:ctrlPr>
                            <a:rPr xmlns:a="http://schemas.openxmlformats.org/drawingml/2006/main" sz="5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  <m:baseJc m:val="center"/>
                          <m:plcHide m:val="on"/>
                          <m:mcs>
                            <m:mc>
                              <m:mcPr>
                                <m:count m:val="4"/>
                                <m:mcJc m:val="center"/>
                              </m:mcPr>
                            </m:mc>
                          </m:mcs>
                        </m:mPr>
                        <m:mr>
                          <m:e>
                            <m:r>
                              <a:rPr xmlns:a="http://schemas.openxmlformats.org/drawingml/2006/main" sz="5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f</m:t>
                            </m:r>
                          </m:e>
                          <m:e>
                            <m:r>
                              <a:rPr xmlns:a="http://schemas.openxmlformats.org/drawingml/2006/main" sz="5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sSub>
                              <m:e>
                                <m:argPr>
                                  <m:scrLvl m:val="0"/>
                                </m:argPr>
                                <m:r>
                                  <a:rPr xmlns:a="http://schemas.openxmlformats.org/drawingml/2006/main" sz="5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p</m:t>
                                </m:r>
                              </m:e>
                              <m:sub>
                                <m:argPr>
                                  <m:scrLvl m:val="0"/>
                                </m:argPr>
                                <m:r>
                                  <a:rPr xmlns:a="http://schemas.openxmlformats.org/drawingml/2006/main" sz="5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x</m:t>
                                </m:r>
                              </m:sub>
                            </m:sSub>
                          </m:e>
                          <m:e>
                            <m:r>
                              <a:rPr xmlns:a="http://schemas.openxmlformats.org/drawingml/2006/main" sz="5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mr>
                        <m:mr>
                          <m:e>
                            <m:r>
                              <a:rPr xmlns:a="http://schemas.openxmlformats.org/drawingml/2006/main" sz="5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xmlns:a="http://schemas.openxmlformats.org/drawingml/2006/main" sz="5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f</m:t>
                            </m:r>
                          </m:e>
                          <m:e>
                            <m:sSub>
                              <m:e>
                                <m:argPr>
                                  <m:scrLvl m:val="0"/>
                                </m:argPr>
                                <m:r>
                                  <a:rPr xmlns:a="http://schemas.openxmlformats.org/drawingml/2006/main" sz="5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p</m:t>
                                </m:r>
                              </m:e>
                              <m:sub>
                                <m:argPr>
                                  <m:scrLvl m:val="0"/>
                                </m:argPr>
                                <m:r>
                                  <a:rPr xmlns:a="http://schemas.openxmlformats.org/drawingml/2006/main" sz="5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y</m:t>
                                </m:r>
                              </m:sub>
                            </m:sSub>
                          </m:e>
                          <m:e>
                            <m:r>
                              <a:rPr xmlns:a="http://schemas.openxmlformats.org/drawingml/2006/main" sz="5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mr>
                        <m:mr>
                          <m:e>
                            <m:r>
                              <a:rPr xmlns:a="http://schemas.openxmlformats.org/drawingml/2006/main" sz="5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xmlns:a="http://schemas.openxmlformats.org/drawingml/2006/main" sz="5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xmlns:a="http://schemas.openxmlformats.org/drawingml/2006/main" sz="5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e>
                            <m:r>
                              <a:rPr xmlns:a="http://schemas.openxmlformats.org/drawingml/2006/main" sz="5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mr>
                      </m:m>
                    </m:e>
                  </m:d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=</m:t>
                  </m:r>
                  <m:d>
                    <m:dPr>
                      <m:ctrlP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begChr m:val="["/>
                      <m:endChr m:val="]"/>
                    </m:dPr>
                    <m:e>
                      <m:m>
                        <m:mPr>
                          <m:ctrlPr>
                            <a:rPr xmlns:a="http://schemas.openxmlformats.org/drawingml/2006/main" sz="5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  <m:baseJc m:val="center"/>
                          <m:plcHide m:val="on"/>
                          <m:mcs>
                            <m:mc>
                              <m:mcPr>
                                <m:count m:val="3"/>
                                <m:mcJc m:val="center"/>
                              </m:mcPr>
                            </m:mc>
                          </m:mcs>
                        </m:mPr>
                        <m:mr>
                          <m:e>
                            <m:r>
                              <a:rPr xmlns:a="http://schemas.openxmlformats.org/drawingml/2006/main" sz="5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f</m:t>
                            </m:r>
                          </m:e>
                          <m:e>
                            <m:r>
                              <a:rPr xmlns:a="http://schemas.openxmlformats.org/drawingml/2006/main" sz="5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sSub>
                              <m:e>
                                <m:argPr>
                                  <m:scrLvl m:val="0"/>
                                </m:argPr>
                                <m:r>
                                  <a:rPr xmlns:a="http://schemas.openxmlformats.org/drawingml/2006/main" sz="5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p</m:t>
                                </m:r>
                              </m:e>
                              <m:sub>
                                <m:argPr>
                                  <m:scrLvl m:val="0"/>
                                </m:argPr>
                                <m:r>
                                  <a:rPr xmlns:a="http://schemas.openxmlformats.org/drawingml/2006/main" sz="5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x</m:t>
                                </m:r>
                              </m:sub>
                            </m:sSub>
                          </m:e>
                        </m:mr>
                        <m:mr>
                          <m:e>
                            <m:r>
                              <a:rPr xmlns:a="http://schemas.openxmlformats.org/drawingml/2006/main" sz="5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xmlns:a="http://schemas.openxmlformats.org/drawingml/2006/main" sz="5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f</m:t>
                            </m:r>
                          </m:e>
                          <m:e>
                            <m:sSub>
                              <m:e>
                                <m:argPr>
                                  <m:scrLvl m:val="0"/>
                                </m:argPr>
                                <m:r>
                                  <a:rPr xmlns:a="http://schemas.openxmlformats.org/drawingml/2006/main" sz="5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p</m:t>
                                </m:r>
                              </m:e>
                              <m:sub>
                                <m:argPr>
                                  <m:scrLvl m:val="0"/>
                                </m:argPr>
                                <m:r>
                                  <a:rPr xmlns:a="http://schemas.openxmlformats.org/drawingml/2006/main" sz="5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y</m:t>
                                </m:r>
                              </m:sub>
                            </m:sSub>
                          </m:e>
                        </m:mr>
                        <m:mr>
                          <m:e>
                            <m:r>
                              <a:rPr xmlns:a="http://schemas.openxmlformats.org/drawingml/2006/main" sz="5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xmlns:a="http://schemas.openxmlformats.org/drawingml/2006/main" sz="5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xmlns:a="http://schemas.openxmlformats.org/drawingml/2006/main" sz="5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mr>
                      </m:m>
                    </m:e>
                  </m:d>
                  <m:d>
                    <m:dPr>
                      <m:ctrlP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begChr m:val="["/>
                      <m:endChr m:val="]"/>
                    </m:dPr>
                    <m:e>
                      <m:m>
                        <m:mPr>
                          <m:ctrlPr>
                            <a:rPr xmlns:a="http://schemas.openxmlformats.org/drawingml/2006/main" sz="5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  <m:baseJc m:val="center"/>
                          <m:plcHide m:val="on"/>
                          <m:mcs>
                            <m:mc>
                              <m:mcPr>
                                <m:count m:val="4"/>
                                <m:mcJc m:val="center"/>
                              </m:mcPr>
                            </m:mc>
                          </m:mcs>
                        </m:mPr>
                        <m:mr>
                          <m:e>
                            <m:r>
                              <a:rPr xmlns:a="http://schemas.openxmlformats.org/drawingml/2006/main" sz="5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e>
                            <m:r>
                              <a:rPr xmlns:a="http://schemas.openxmlformats.org/drawingml/2006/main" sz="5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xmlns:a="http://schemas.openxmlformats.org/drawingml/2006/main" sz="5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xmlns:a="http://schemas.openxmlformats.org/drawingml/2006/main" sz="5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mr>
                        <m:mr>
                          <m:e>
                            <m:r>
                              <a:rPr xmlns:a="http://schemas.openxmlformats.org/drawingml/2006/main" sz="5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xmlns:a="http://schemas.openxmlformats.org/drawingml/2006/main" sz="5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e>
                            <m:r>
                              <a:rPr xmlns:a="http://schemas.openxmlformats.org/drawingml/2006/main" sz="5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xmlns:a="http://schemas.openxmlformats.org/drawingml/2006/main" sz="5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mr>
                        <m:mr>
                          <m:e>
                            <m:r>
                              <a:rPr xmlns:a="http://schemas.openxmlformats.org/drawingml/2006/main" sz="5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xmlns:a="http://schemas.openxmlformats.org/drawingml/2006/main" sz="5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xmlns:a="http://schemas.openxmlformats.org/drawingml/2006/main" sz="5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e>
                            <m:r>
                              <a:rPr xmlns:a="http://schemas.openxmlformats.org/drawingml/2006/main" sz="5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mr>
                      </m:m>
                    </m:e>
                  </m:d>
                </m:oMath>
              </m:oMathPara>
            </a14:m>
            <a:endParaRPr sz="5000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3" name="Straight Connector 47"/>
          <p:cNvSpPr/>
          <p:nvPr/>
        </p:nvSpPr>
        <p:spPr>
          <a:xfrm>
            <a:off x="19734631" y="4893336"/>
            <a:ext cx="1" cy="2557746"/>
          </a:xfrm>
          <a:prstGeom prst="line">
            <a:avLst/>
          </a:prstGeom>
          <a:ln w="50800">
            <a:solidFill>
              <a:srgbClr val="4F81BD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174" name="Line"/>
          <p:cNvSpPr/>
          <p:nvPr/>
        </p:nvSpPr>
        <p:spPr>
          <a:xfrm>
            <a:off x="5024787" y="8116978"/>
            <a:ext cx="4580438" cy="1"/>
          </a:xfrm>
          <a:prstGeom prst="line">
            <a:avLst/>
          </a:prstGeom>
          <a:ln w="381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1175" name="Straight Connector 17"/>
          <p:cNvSpPr/>
          <p:nvPr/>
        </p:nvSpPr>
        <p:spPr>
          <a:xfrm flipV="1">
            <a:off x="4980650" y="7082428"/>
            <a:ext cx="4668712" cy="1041662"/>
          </a:xfrm>
          <a:prstGeom prst="line">
            <a:avLst/>
          </a:prstGeom>
          <a:solidFill>
            <a:srgbClr val="4F81BD"/>
          </a:solidFill>
          <a:ln w="25400">
            <a:solidFill>
              <a:srgbClr val="000000"/>
            </a:solidFill>
            <a:prstDash val="sysDot"/>
          </a:ln>
        </p:spPr>
        <p:txBody>
          <a:bodyPr tIns="91439" bIns="91439"/>
          <a:lstStyle/>
          <a:p>
            <a: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176" name="Rectangle 2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8000"/>
            </a:lvl1pPr>
          </a:lstStyle>
          <a:p>
            <a:pPr/>
            <a:r>
              <a:t>Perspective projection</a:t>
            </a:r>
          </a:p>
        </p:txBody>
      </p:sp>
      <p:sp>
        <p:nvSpPr>
          <p:cNvPr id="1177" name="Freeform 20"/>
          <p:cNvSpPr/>
          <p:nvPr/>
        </p:nvSpPr>
        <p:spPr>
          <a:xfrm>
            <a:off x="8143837" y="5206126"/>
            <a:ext cx="2712543" cy="58767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0"/>
                </a:moveTo>
                <a:lnTo>
                  <a:pt x="21600" y="12537"/>
                </a:lnTo>
                <a:lnTo>
                  <a:pt x="180" y="21600"/>
                </a:lnTo>
                <a:lnTo>
                  <a:pt x="0" y="9138"/>
                </a:lnTo>
                <a:lnTo>
                  <a:pt x="21600" y="0"/>
                </a:lnTo>
                <a:close/>
              </a:path>
            </a:pathLst>
          </a:custGeom>
          <a:solidFill>
            <a:srgbClr val="B9CDE5"/>
          </a:solidFill>
          <a:ln w="12700">
            <a:solidFill>
              <a:srgbClr val="000000"/>
            </a:solidFill>
          </a:ln>
        </p:spPr>
        <p:txBody>
          <a:bodyPr tIns="91439" bIns="91439"/>
          <a:lstStyle/>
          <a:p>
            <a:pPr defTabSz="1828800">
              <a:spcBef>
                <a:spcPts val="0"/>
              </a:spcBef>
              <a:defRPr b="1"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178" name="Straight Arrow Connector 13"/>
          <p:cNvSpPr/>
          <p:nvPr/>
        </p:nvSpPr>
        <p:spPr>
          <a:xfrm flipV="1">
            <a:off x="9619787" y="6259552"/>
            <a:ext cx="2036955" cy="1843669"/>
          </a:xfrm>
          <a:prstGeom prst="line">
            <a:avLst/>
          </a:prstGeom>
          <a:ln w="50800">
            <a:solidFill>
              <a:srgbClr val="FF0000"/>
            </a:solidFill>
            <a:tailEnd type="triangle"/>
          </a:ln>
        </p:spPr>
        <p:txBody>
          <a:bodyPr tIns="91439" bIns="91439"/>
          <a:lstStyle/>
          <a:p>
            <a: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179" name="Straight Arrow Connector 14"/>
          <p:cNvSpPr/>
          <p:nvPr/>
        </p:nvSpPr>
        <p:spPr>
          <a:xfrm flipH="1" flipV="1">
            <a:off x="9521265" y="5653325"/>
            <a:ext cx="43127" cy="2408895"/>
          </a:xfrm>
          <a:prstGeom prst="line">
            <a:avLst/>
          </a:prstGeom>
          <a:ln w="50800">
            <a:solidFill>
              <a:srgbClr val="FF0000"/>
            </a:solidFill>
            <a:tailEnd type="triangle"/>
          </a:ln>
        </p:spPr>
        <p:txBody>
          <a:bodyPr tIns="91439" bIns="91439"/>
          <a:lstStyle/>
          <a:p>
            <a: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180" name="Slide Number Placeholder 60"/>
          <p:cNvSpPr txBox="1"/>
          <p:nvPr>
            <p:ph type="sldNum" sz="quarter" idx="4294967295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181" name="Line"/>
          <p:cNvSpPr/>
          <p:nvPr/>
        </p:nvSpPr>
        <p:spPr>
          <a:xfrm flipV="1">
            <a:off x="5016159" y="4506628"/>
            <a:ext cx="4608977" cy="3601722"/>
          </a:xfrm>
          <a:prstGeom prst="line">
            <a:avLst/>
          </a:prstGeom>
          <a:ln w="381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1182" name="Line"/>
          <p:cNvSpPr/>
          <p:nvPr/>
        </p:nvSpPr>
        <p:spPr>
          <a:xfrm flipV="1">
            <a:off x="5041559" y="2288996"/>
            <a:ext cx="1" cy="5793954"/>
          </a:xfrm>
          <a:prstGeom prst="line">
            <a:avLst/>
          </a:prstGeom>
          <a:ln w="381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1183" name="Circle"/>
          <p:cNvSpPr/>
          <p:nvPr/>
        </p:nvSpPr>
        <p:spPr>
          <a:xfrm>
            <a:off x="4934879" y="8010297"/>
            <a:ext cx="213361" cy="213361"/>
          </a:xfrm>
          <a:prstGeom prst="ellipse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184" name="Equation"/>
          <p:cNvSpPr txBox="1"/>
          <p:nvPr/>
        </p:nvSpPr>
        <p:spPr>
          <a:xfrm>
            <a:off x="8846162" y="4326817"/>
            <a:ext cx="382220" cy="36489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44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X</m:t>
                  </m:r>
                </m:oMath>
              </m:oMathPara>
            </a14:m>
            <a:endParaRPr sz="4400"/>
          </a:p>
        </p:txBody>
      </p:sp>
      <p:sp>
        <p:nvSpPr>
          <p:cNvPr id="1185" name="Equation"/>
          <p:cNvSpPr txBox="1"/>
          <p:nvPr/>
        </p:nvSpPr>
        <p:spPr>
          <a:xfrm>
            <a:off x="4384228" y="2455684"/>
            <a:ext cx="310135" cy="364897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44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Y</m:t>
                  </m:r>
                </m:oMath>
              </m:oMathPara>
            </a14:m>
            <a:endParaRPr sz="4400"/>
          </a:p>
        </p:txBody>
      </p:sp>
      <p:sp>
        <p:nvSpPr>
          <p:cNvPr id="1186" name="Line"/>
          <p:cNvSpPr/>
          <p:nvPr/>
        </p:nvSpPr>
        <p:spPr>
          <a:xfrm>
            <a:off x="9518928" y="8116978"/>
            <a:ext cx="11080072" cy="1"/>
          </a:xfrm>
          <a:prstGeom prst="line">
            <a:avLst/>
          </a:prstGeom>
          <a:ln w="381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1187" name="Circle"/>
          <p:cNvSpPr/>
          <p:nvPr/>
        </p:nvSpPr>
        <p:spPr>
          <a:xfrm>
            <a:off x="9455157" y="8004791"/>
            <a:ext cx="224376" cy="224375"/>
          </a:xfrm>
          <a:prstGeom prst="ellipse">
            <a:avLst/>
          </a:prstGeom>
          <a:solidFill>
            <a:schemeClr val="accent5">
              <a:hueOff val="-82419"/>
              <a:satOff val="-9513"/>
              <a:lumOff val="-16343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188" name="Equation"/>
          <p:cNvSpPr txBox="1"/>
          <p:nvPr/>
        </p:nvSpPr>
        <p:spPr>
          <a:xfrm>
            <a:off x="19912096" y="8517818"/>
            <a:ext cx="341986" cy="364897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44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Z</m:t>
                  </m:r>
                </m:oMath>
              </m:oMathPara>
            </a14:m>
            <a:endParaRPr sz="4400"/>
          </a:p>
        </p:txBody>
      </p:sp>
      <p:sp>
        <p:nvSpPr>
          <p:cNvPr id="1189" name="Equation"/>
          <p:cNvSpPr txBox="1"/>
          <p:nvPr/>
        </p:nvSpPr>
        <p:spPr>
          <a:xfrm>
            <a:off x="11124769" y="6841209"/>
            <a:ext cx="264872" cy="252579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44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x</m:t>
                  </m:r>
                </m:oMath>
              </m:oMathPara>
            </a14:m>
            <a:endParaRPr sz="4400"/>
          </a:p>
        </p:txBody>
      </p:sp>
      <p:sp>
        <p:nvSpPr>
          <p:cNvPr id="1190" name="Equation"/>
          <p:cNvSpPr txBox="1"/>
          <p:nvPr/>
        </p:nvSpPr>
        <p:spPr>
          <a:xfrm>
            <a:off x="9060825" y="6134391"/>
            <a:ext cx="251461" cy="361545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44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y</m:t>
                  </m:r>
                </m:oMath>
              </m:oMathPara>
            </a14:m>
            <a:endParaRPr sz="4400"/>
          </a:p>
        </p:txBody>
      </p:sp>
      <p:sp>
        <p:nvSpPr>
          <p:cNvPr id="1191" name="Straight Connector 17"/>
          <p:cNvSpPr/>
          <p:nvPr/>
        </p:nvSpPr>
        <p:spPr>
          <a:xfrm flipV="1">
            <a:off x="10029989" y="4950284"/>
            <a:ext cx="9666915" cy="2029112"/>
          </a:xfrm>
          <a:prstGeom prst="line">
            <a:avLst/>
          </a:prstGeom>
          <a:solidFill>
            <a:srgbClr val="4F81BD"/>
          </a:solidFill>
          <a:ln w="25400">
            <a:solidFill>
              <a:srgbClr val="000000"/>
            </a:solidFill>
            <a:prstDash val="sysDot"/>
          </a:ln>
        </p:spPr>
        <p:txBody>
          <a:bodyPr tIns="91439" bIns="91439"/>
          <a:lstStyle/>
          <a:p>
            <a: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192" name="Circle"/>
          <p:cNvSpPr/>
          <p:nvPr/>
        </p:nvSpPr>
        <p:spPr>
          <a:xfrm>
            <a:off x="19515666" y="4766457"/>
            <a:ext cx="364897" cy="364898"/>
          </a:xfrm>
          <a:prstGeom prst="ellipse">
            <a:avLst/>
          </a:prstGeom>
          <a:solidFill>
            <a:srgbClr val="75FA4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193" name="Circle"/>
          <p:cNvSpPr/>
          <p:nvPr/>
        </p:nvSpPr>
        <p:spPr>
          <a:xfrm>
            <a:off x="9934700" y="6860818"/>
            <a:ext cx="213361" cy="213361"/>
          </a:xfrm>
          <a:prstGeom prst="ellipse">
            <a:avLst/>
          </a:prstGeom>
          <a:solidFill>
            <a:srgbClr val="75FA4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194" name="Straight Connector 55"/>
          <p:cNvSpPr/>
          <p:nvPr/>
        </p:nvSpPr>
        <p:spPr>
          <a:xfrm flipH="1">
            <a:off x="19044847" y="7406475"/>
            <a:ext cx="698807" cy="698809"/>
          </a:xfrm>
          <a:prstGeom prst="line">
            <a:avLst/>
          </a:prstGeom>
          <a:ln w="50800">
            <a:solidFill>
              <a:srgbClr val="4F81BD"/>
            </a:solidFill>
          </a:ln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p:spPr>
        <p:txBody>
          <a:bodyPr tIns="91439" bIns="91439"/>
          <a:lstStyle/>
          <a:p>
            <a: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195" name="Equation"/>
          <p:cNvSpPr txBox="1"/>
          <p:nvPr/>
        </p:nvSpPr>
        <p:spPr>
          <a:xfrm>
            <a:off x="20065449" y="4320391"/>
            <a:ext cx="381662" cy="377750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m:rPr>
                      <m:sty m:val="b"/>
                    </m:rPr>
                    <a:rPr xmlns:a="http://schemas.openxmlformats.org/drawingml/2006/main" sz="44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X</m:t>
                  </m:r>
                </m:oMath>
              </m:oMathPara>
            </a14:m>
            <a:endParaRPr sz="4400"/>
          </a:p>
        </p:txBody>
      </p:sp>
      <p:sp>
        <p:nvSpPr>
          <p:cNvPr id="1196" name="Equation"/>
          <p:cNvSpPr txBox="1"/>
          <p:nvPr/>
        </p:nvSpPr>
        <p:spPr>
          <a:xfrm>
            <a:off x="10083920" y="6349940"/>
            <a:ext cx="263755" cy="25760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m:rPr>
                      <m:sty m:val="b"/>
                    </m:rPr>
                    <a:rPr xmlns:a="http://schemas.openxmlformats.org/drawingml/2006/main" sz="44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x</m:t>
                  </m:r>
                </m:oMath>
              </m:oMathPara>
            </a14:m>
            <a:endParaRPr sz="4400"/>
          </a:p>
        </p:txBody>
      </p:sp>
      <p:sp>
        <p:nvSpPr>
          <p:cNvPr id="1197" name="Image / Pixel coords."/>
          <p:cNvSpPr txBox="1"/>
          <p:nvPr/>
        </p:nvSpPr>
        <p:spPr>
          <a:xfrm>
            <a:off x="10392905" y="11280707"/>
            <a:ext cx="2322577" cy="1005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>
              <a:spcBef>
                <a:spcPts val="0"/>
              </a:spcBef>
              <a:defRPr sz="3000"/>
            </a:pPr>
            <a:r>
              <a:t>Image / Pixel</a:t>
            </a:r>
            <a:br/>
            <a:r>
              <a:t>coords.</a:t>
            </a:r>
          </a:p>
        </p:txBody>
      </p:sp>
      <p:sp>
        <p:nvSpPr>
          <p:cNvPr id="1198" name="World  coords."/>
          <p:cNvSpPr txBox="1"/>
          <p:nvPr/>
        </p:nvSpPr>
        <p:spPr>
          <a:xfrm>
            <a:off x="17814956" y="11280707"/>
            <a:ext cx="1398652" cy="1005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>
              <a:spcBef>
                <a:spcPts val="0"/>
              </a:spcBef>
              <a:defRPr sz="3000"/>
            </a:pPr>
            <a:r>
              <a:t>World </a:t>
            </a:r>
            <a:br/>
            <a:r>
              <a:t>coords.</a:t>
            </a:r>
          </a:p>
        </p:txBody>
      </p:sp>
      <p:sp>
        <p:nvSpPr>
          <p:cNvPr id="1199" name="Projection Matrix"/>
          <p:cNvSpPr txBox="1"/>
          <p:nvPr/>
        </p:nvSpPr>
        <p:spPr>
          <a:xfrm>
            <a:off x="13715179" y="12553785"/>
            <a:ext cx="2999995" cy="5481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spcBef>
                <a:spcPts val="0"/>
              </a:spcBef>
              <a:defRPr sz="3000"/>
            </a:lvl1pPr>
          </a:lstStyle>
          <a:p>
            <a:pPr/>
            <a:r>
              <a:t>Projection Matrix</a:t>
            </a:r>
          </a:p>
        </p:txBody>
      </p:sp>
      <p:sp>
        <p:nvSpPr>
          <p:cNvPr id="1200" name="Equation"/>
          <p:cNvSpPr txBox="1"/>
          <p:nvPr/>
        </p:nvSpPr>
        <p:spPr>
          <a:xfrm>
            <a:off x="11394878" y="9006409"/>
            <a:ext cx="7171665" cy="346715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limUpp>
                    <m:e>
                      <m:r>
                        <m:rPr>
                          <m:sty m:val="b"/>
                        </m:rPr>
                        <a:rPr xmlns:a="http://schemas.openxmlformats.org/drawingml/2006/main" sz="6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e>
                    <m:lim>
                      <m:r>
                        <a:rPr xmlns:a="http://schemas.openxmlformats.org/drawingml/2006/main" sz="6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˜</m:t>
                      </m:r>
                    </m:lim>
                  </m:limUpp>
                  <m:r>
                    <a:rPr xmlns:a="http://schemas.openxmlformats.org/drawingml/2006/main" sz="65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=</m:t>
                  </m:r>
                  <m:d>
                    <m:dPr>
                      <m:ctrlPr>
                        <a:rPr xmlns:a="http://schemas.openxmlformats.org/drawingml/2006/main" sz="6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begChr m:val="["/>
                      <m:endChr m:val="]"/>
                    </m:dPr>
                    <m:e>
                      <m:m>
                        <m:mPr>
                          <m:ctrlPr>
                            <a:rPr xmlns:a="http://schemas.openxmlformats.org/drawingml/2006/main" sz="6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  <m:baseJc m:val="center"/>
                          <m:plcHide m:val="on"/>
                          <m:mcs>
                            <m:mc>
                              <m:mcPr>
                                <m:count m:val="4"/>
                                <m:mcJc m:val="center"/>
                              </m:mcPr>
                            </m:mc>
                          </m:mcs>
                        </m:mPr>
                        <m:mr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f</m:t>
                            </m:r>
                          </m:e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sSub>
                              <m:e>
                                <m:argPr>
                                  <m:scrLvl m:val="0"/>
                                </m:argPr>
                                <m:r>
                                  <a:rPr xmlns:a="http://schemas.openxmlformats.org/drawingml/2006/main" sz="65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p</m:t>
                                </m:r>
                              </m:e>
                              <m:sub>
                                <m:argPr>
                                  <m:scrLvl m:val="0"/>
                                </m:argPr>
                                <m:r>
                                  <a:rPr xmlns:a="http://schemas.openxmlformats.org/drawingml/2006/main" sz="65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x</m:t>
                                </m:r>
                              </m:sub>
                            </m:sSub>
                          </m:e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mr>
                        <m:mr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f</m:t>
                            </m:r>
                          </m:e>
                          <m:e>
                            <m:sSub>
                              <m:e>
                                <m:argPr>
                                  <m:scrLvl m:val="0"/>
                                </m:argPr>
                                <m:r>
                                  <a:rPr xmlns:a="http://schemas.openxmlformats.org/drawingml/2006/main" sz="65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p</m:t>
                                </m:r>
                              </m:e>
                              <m:sub>
                                <m:argPr>
                                  <m:scrLvl m:val="0"/>
                                </m:argPr>
                                <m:r>
                                  <a:rPr xmlns:a="http://schemas.openxmlformats.org/drawingml/2006/main" sz="65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y</m:t>
                                </m:r>
                              </m:sub>
                            </m:sSub>
                          </m:e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mr>
                        <m:mr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e>
                            <m:r>
                              <a:rPr xmlns:a="http://schemas.openxmlformats.org/drawingml/2006/main" sz="6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mr>
                      </m:m>
                    </m:e>
                  </m:d>
                  <m:limUpp>
                    <m:e>
                      <m:r>
                        <m:rPr>
                          <m:sty m:val="b"/>
                        </m:rPr>
                        <a:rPr xmlns:a="http://schemas.openxmlformats.org/drawingml/2006/main" sz="6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e>
                    <m:lim>
                      <m:r>
                        <a:rPr xmlns:a="http://schemas.openxmlformats.org/drawingml/2006/main" sz="6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˜</m:t>
                      </m:r>
                    </m:lim>
                  </m:limUpp>
                </m:oMath>
              </m:oMathPara>
            </a14:m>
            <a:endParaRPr sz="6500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2" name="In practice: Decoupling Projection from Image Size"/>
          <p:cNvSpPr txBox="1"/>
          <p:nvPr>
            <p:ph type="title"/>
          </p:nvPr>
        </p:nvSpPr>
        <p:spPr>
          <a:xfrm>
            <a:off x="276324" y="825500"/>
            <a:ext cx="23831352" cy="2600644"/>
          </a:xfrm>
          <a:prstGeom prst="rect">
            <a:avLst/>
          </a:prstGeom>
        </p:spPr>
        <p:txBody>
          <a:bodyPr/>
          <a:lstStyle/>
          <a:p>
            <a:pPr/>
            <a:r>
              <a:t>In practice: Decoupling Projection from Image Size</a:t>
            </a:r>
          </a:p>
        </p:txBody>
      </p:sp>
      <p:pic>
        <p:nvPicPr>
          <p:cNvPr id="120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282952" y="2863850"/>
            <a:ext cx="9818096" cy="845129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208" name="Group"/>
          <p:cNvGrpSpPr/>
          <p:nvPr/>
        </p:nvGrpSpPr>
        <p:grpSpPr>
          <a:xfrm>
            <a:off x="17235881" y="4432350"/>
            <a:ext cx="6727445" cy="6314798"/>
            <a:chOff x="0" y="0"/>
            <a:chExt cx="6727443" cy="6314796"/>
          </a:xfrm>
        </p:grpSpPr>
        <p:pic>
          <p:nvPicPr>
            <p:cNvPr id="1204" name="Image" descr="Image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688020" y="641629"/>
              <a:ext cx="4334998" cy="4334999"/>
            </a:xfrm>
            <a:prstGeom prst="rect">
              <a:avLst/>
            </a:prstGeom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</p:pic>
        <p:pic>
          <p:nvPicPr>
            <p:cNvPr id="1205" name="Image" descr="Image"/>
            <p:cNvPicPr>
              <a:picLocks noChangeAspect="1"/>
            </p:cNvPicPr>
            <p:nvPr/>
          </p:nvPicPr>
          <p:blipFill>
            <a:blip r:embed="rId4">
              <a:extLst/>
            </a:blip>
            <a:srcRect l="72501" t="0" r="0" b="0"/>
            <a:stretch>
              <a:fillRect/>
            </a:stretch>
          </p:blipFill>
          <p:spPr>
            <a:xfrm>
              <a:off x="2470153" y="5616479"/>
              <a:ext cx="770706" cy="69831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206" name="(0,0)"/>
            <p:cNvSpPr txBox="1"/>
            <p:nvPr/>
          </p:nvSpPr>
          <p:spPr>
            <a:xfrm>
              <a:off x="0" y="0"/>
              <a:ext cx="986638" cy="63489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ctr" defTabSz="2438338">
                <a:spcBef>
                  <a:spcPts val="0"/>
                </a:spcBef>
                <a:defRPr sz="3600">
                  <a:solidFill>
                    <a:srgbClr val="5E5E5E"/>
                  </a:solidFill>
                </a:defRPr>
              </a:lvl1pPr>
            </a:lstStyle>
            <a:p>
              <a:pPr/>
              <a:r>
                <a:t>(0,0)</a:t>
              </a:r>
            </a:p>
          </p:txBody>
        </p:sp>
        <p:sp>
          <p:nvSpPr>
            <p:cNvPr id="1207" name="(255,255)"/>
            <p:cNvSpPr txBox="1"/>
            <p:nvPr/>
          </p:nvSpPr>
          <p:spPr>
            <a:xfrm>
              <a:off x="4723993" y="4978400"/>
              <a:ext cx="2003451" cy="63489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ctr" defTabSz="2438338">
                <a:spcBef>
                  <a:spcPts val="0"/>
                </a:spcBef>
                <a:defRPr sz="3600">
                  <a:solidFill>
                    <a:srgbClr val="5E5E5E"/>
                  </a:solidFill>
                </a:defRPr>
              </a:lvl1pPr>
            </a:lstStyle>
            <a:p>
              <a:pPr/>
              <a:r>
                <a:t>(255,255)</a:t>
              </a:r>
            </a:p>
          </p:txBody>
        </p:sp>
      </p:grpSp>
      <p:grpSp>
        <p:nvGrpSpPr>
          <p:cNvPr id="1213" name="Group"/>
          <p:cNvGrpSpPr/>
          <p:nvPr/>
        </p:nvGrpSpPr>
        <p:grpSpPr>
          <a:xfrm>
            <a:off x="9264454" y="4333230"/>
            <a:ext cx="5855091" cy="7761551"/>
            <a:chOff x="0" y="0"/>
            <a:chExt cx="5855089" cy="7761550"/>
          </a:xfrm>
        </p:grpSpPr>
        <p:pic>
          <p:nvPicPr>
            <p:cNvPr id="1209" name="Image" descr="Image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760046" y="740750"/>
              <a:ext cx="4334999" cy="4334998"/>
            </a:xfrm>
            <a:prstGeom prst="rect">
              <a:avLst/>
            </a:prstGeom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</p:pic>
        <p:sp>
          <p:nvSpPr>
            <p:cNvPr id="1210" name="Normalized Image Frame (here OpenCV convention)"/>
            <p:cNvSpPr txBox="1"/>
            <p:nvPr/>
          </p:nvSpPr>
          <p:spPr>
            <a:xfrm>
              <a:off x="0" y="5881950"/>
              <a:ext cx="5855090" cy="18796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/>
            <a:p>
              <a:pPr algn="ctr" defTabSz="2438338">
                <a:lnSpc>
                  <a:spcPct val="90000"/>
                </a:lnSpc>
                <a:spcBef>
                  <a:spcPts val="4500"/>
                </a:spcBef>
                <a:defRPr sz="4200"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rPr b="1"/>
                <a:t>Normalized</a:t>
              </a:r>
              <a:r>
                <a:t> Image Frame (here OpenCV convention)</a:t>
              </a:r>
            </a:p>
          </p:txBody>
        </p:sp>
        <p:sp>
          <p:nvSpPr>
            <p:cNvPr id="1211" name="(0, 0)"/>
            <p:cNvSpPr txBox="1"/>
            <p:nvPr/>
          </p:nvSpPr>
          <p:spPr>
            <a:xfrm>
              <a:off x="82192" y="0"/>
              <a:ext cx="1113741" cy="63489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ctr" defTabSz="2438338">
                <a:spcBef>
                  <a:spcPts val="0"/>
                </a:spcBef>
                <a:defRPr sz="3600">
                  <a:solidFill>
                    <a:srgbClr val="5E5E5E"/>
                  </a:solidFill>
                </a:defRPr>
              </a:lvl1pPr>
            </a:lstStyle>
            <a:p>
              <a:pPr/>
              <a:r>
                <a:t>(0, 0)</a:t>
              </a:r>
            </a:p>
          </p:txBody>
        </p:sp>
        <p:sp>
          <p:nvSpPr>
            <p:cNvPr id="1212" name="(1, 1)"/>
            <p:cNvSpPr txBox="1"/>
            <p:nvPr/>
          </p:nvSpPr>
          <p:spPr>
            <a:xfrm>
              <a:off x="4725567" y="5077520"/>
              <a:ext cx="1113740" cy="6349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ctr" defTabSz="2438338">
                <a:spcBef>
                  <a:spcPts val="0"/>
                </a:spcBef>
                <a:defRPr sz="3600">
                  <a:solidFill>
                    <a:srgbClr val="5E5E5E"/>
                  </a:solidFill>
                </a:defRPr>
              </a:lvl1pPr>
            </a:lstStyle>
            <a:p>
              <a:pPr/>
              <a:r>
                <a:t>(1, 1)</a:t>
              </a:r>
            </a:p>
          </p:txBody>
        </p:sp>
      </p:grpSp>
      <p:grpSp>
        <p:nvGrpSpPr>
          <p:cNvPr id="1220" name="Group"/>
          <p:cNvGrpSpPr/>
          <p:nvPr/>
        </p:nvGrpSpPr>
        <p:grpSpPr>
          <a:xfrm>
            <a:off x="1354095" y="4833553"/>
            <a:ext cx="4926733" cy="7055113"/>
            <a:chOff x="0" y="0"/>
            <a:chExt cx="4926732" cy="7055111"/>
          </a:xfrm>
        </p:grpSpPr>
        <p:sp>
          <p:nvSpPr>
            <p:cNvPr id="1214" name="3D in Camera Frame"/>
            <p:cNvSpPr txBox="1"/>
            <p:nvPr/>
          </p:nvSpPr>
          <p:spPr>
            <a:xfrm>
              <a:off x="0" y="5747012"/>
              <a:ext cx="4926733" cy="13081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 algn="ctr" defTabSz="2438338">
                <a:lnSpc>
                  <a:spcPct val="90000"/>
                </a:lnSpc>
                <a:spcBef>
                  <a:spcPts val="4500"/>
                </a:spcBef>
                <a:defRPr sz="42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3D in Camera Frame</a:t>
              </a:r>
            </a:p>
          </p:txBody>
        </p:sp>
        <p:grpSp>
          <p:nvGrpSpPr>
            <p:cNvPr id="1218" name="Group"/>
            <p:cNvGrpSpPr/>
            <p:nvPr/>
          </p:nvGrpSpPr>
          <p:grpSpPr>
            <a:xfrm>
              <a:off x="345017" y="0"/>
              <a:ext cx="4236698" cy="4815853"/>
              <a:chOff x="0" y="0"/>
              <a:chExt cx="4236697" cy="4815852"/>
            </a:xfrm>
          </p:grpSpPr>
          <p:pic>
            <p:nvPicPr>
              <p:cNvPr id="1215" name="Image" descr="Image"/>
              <p:cNvPicPr>
                <a:picLocks noChangeAspect="1"/>
              </p:cNvPicPr>
              <p:nvPr/>
            </p:nvPicPr>
            <p:blipFill>
              <a:blip r:embed="rId4">
                <a:extLst/>
              </a:blip>
              <a:srcRect l="0" t="0" r="71746" b="0"/>
              <a:stretch>
                <a:fillRect/>
              </a:stretch>
            </p:blipFill>
            <p:spPr>
              <a:xfrm>
                <a:off x="1697037" y="4116680"/>
                <a:ext cx="791876" cy="69831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216" name="Image" descr="Image"/>
              <p:cNvPicPr>
                <a:picLocks noChangeAspect="1"/>
              </p:cNvPicPr>
              <p:nvPr/>
            </p:nvPicPr>
            <p:blipFill>
              <a:blip r:embed="rId5">
                <a:extLst/>
              </a:blip>
              <a:srcRect l="20626" t="18363" r="65768" b="47099"/>
              <a:stretch>
                <a:fillRect/>
              </a:stretch>
            </p:blipFill>
            <p:spPr>
              <a:xfrm>
                <a:off x="0" y="1447255"/>
                <a:ext cx="3317438" cy="336859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217" name="Image" descr="Image"/>
              <p:cNvPicPr>
                <a:picLocks noChangeAspect="1"/>
              </p:cNvPicPr>
              <p:nvPr/>
            </p:nvPicPr>
            <p:blipFill>
              <a:blip r:embed="rId6">
                <a:extLst/>
              </a:blip>
              <a:stretch>
                <a:fillRect/>
              </a:stretch>
            </p:blipFill>
            <p:spPr>
              <a:xfrm>
                <a:off x="1572195" y="0"/>
                <a:ext cx="2664503" cy="2664502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pic>
          <p:nvPicPr>
            <p:cNvPr id="1219" name="Image" descr="Image"/>
            <p:cNvPicPr>
              <a:picLocks noChangeAspect="1"/>
            </p:cNvPicPr>
            <p:nvPr/>
          </p:nvPicPr>
          <p:blipFill>
            <a:blip r:embed="rId4">
              <a:extLst/>
            </a:blip>
            <a:srcRect l="0" t="0" r="71746" b="0"/>
            <a:stretch>
              <a:fillRect/>
            </a:stretch>
          </p:blipFill>
          <p:spPr>
            <a:xfrm>
              <a:off x="2067483" y="5068707"/>
              <a:ext cx="791876" cy="69831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1223" name="Group"/>
          <p:cNvGrpSpPr/>
          <p:nvPr/>
        </p:nvGrpSpPr>
        <p:grpSpPr>
          <a:xfrm>
            <a:off x="6272600" y="6581973"/>
            <a:ext cx="3132271" cy="835611"/>
            <a:chOff x="-38100" y="0"/>
            <a:chExt cx="3132270" cy="835609"/>
          </a:xfrm>
        </p:grpSpPr>
        <p:pic>
          <p:nvPicPr>
            <p:cNvPr id="1228" name="Connection Line" descr="Connection Line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-38100" y="483401"/>
              <a:ext cx="3132271" cy="352209"/>
            </a:xfrm>
            <a:prstGeom prst="rect">
              <a:avLst/>
            </a:prstGeom>
            <a:effectLst/>
          </p:spPr>
        </p:pic>
        <p:pic>
          <p:nvPicPr>
            <p:cNvPr id="1222" name="Image" descr="Image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59908" t="0" r="0" b="0"/>
            <a:stretch>
              <a:fillRect/>
            </a:stretch>
          </p:blipFill>
          <p:spPr>
            <a:xfrm>
              <a:off x="176065" y="0"/>
              <a:ext cx="2571565" cy="55213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1226" name="Group"/>
          <p:cNvGrpSpPr/>
          <p:nvPr/>
        </p:nvGrpSpPr>
        <p:grpSpPr>
          <a:xfrm>
            <a:off x="14650941" y="6573639"/>
            <a:ext cx="3132271" cy="843945"/>
            <a:chOff x="-38100" y="0"/>
            <a:chExt cx="3132270" cy="843944"/>
          </a:xfrm>
        </p:grpSpPr>
        <p:pic>
          <p:nvPicPr>
            <p:cNvPr id="1230" name="Connection Line" descr="Connection Line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-38100" y="491735"/>
              <a:ext cx="3132271" cy="352210"/>
            </a:xfrm>
            <a:prstGeom prst="rect">
              <a:avLst/>
            </a:prstGeom>
            <a:effectLst/>
          </p:spPr>
        </p:pic>
        <p:pic>
          <p:nvPicPr>
            <p:cNvPr id="1225" name="Image" descr="Image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18689" t="0" r="42395" b="0"/>
            <a:stretch>
              <a:fillRect/>
            </a:stretch>
          </p:blipFill>
          <p:spPr>
            <a:xfrm>
              <a:off x="221285" y="0"/>
              <a:ext cx="2571707" cy="56885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227" name="Slide credit: CMU 16-889: Learning for 3D Vision, Prof. Shubham Tulsiani"/>
          <p:cNvSpPr txBox="1"/>
          <p:nvPr/>
        </p:nvSpPr>
        <p:spPr>
          <a:xfrm>
            <a:off x="171097" y="12860511"/>
            <a:ext cx="18715440" cy="5746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defTabSz="821531">
              <a:lnSpc>
                <a:spcPct val="110000"/>
              </a:lnSpc>
              <a:spcBef>
                <a:spcPts val="0"/>
              </a:spcBef>
              <a:defRPr sz="28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Slide credit: CMU 16-889: Learning for 3D Vision, Prof. Shubham Tulsiani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3" name="Exercise: Focal Length as Function of FOV"/>
          <p:cNvSpPr txBox="1"/>
          <p:nvPr>
            <p:ph type="title"/>
          </p:nvPr>
        </p:nvSpPr>
        <p:spPr>
          <a:xfrm>
            <a:off x="1206500" y="825500"/>
            <a:ext cx="21971000" cy="2600644"/>
          </a:xfrm>
          <a:prstGeom prst="rect">
            <a:avLst/>
          </a:prstGeom>
        </p:spPr>
        <p:txBody>
          <a:bodyPr/>
          <a:lstStyle/>
          <a:p>
            <a:pPr/>
            <a:r>
              <a:t>Exercise: Focal Length as Function of FOV</a:t>
            </a:r>
          </a:p>
        </p:txBody>
      </p:sp>
      <p:pic>
        <p:nvPicPr>
          <p:cNvPr id="1234" name="Image" descr="Image"/>
          <p:cNvPicPr>
            <a:picLocks noChangeAspect="1"/>
          </p:cNvPicPr>
          <p:nvPr/>
        </p:nvPicPr>
        <p:blipFill>
          <a:blip r:embed="rId2">
            <a:extLst/>
          </a:blip>
          <a:srcRect l="59441" t="0" r="0" b="0"/>
          <a:stretch>
            <a:fillRect/>
          </a:stretch>
        </p:blipFill>
        <p:spPr>
          <a:xfrm>
            <a:off x="5159866" y="3143250"/>
            <a:ext cx="3982088" cy="845129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240" name="Group"/>
          <p:cNvGrpSpPr/>
          <p:nvPr/>
        </p:nvGrpSpPr>
        <p:grpSpPr>
          <a:xfrm>
            <a:off x="2321737" y="5194069"/>
            <a:ext cx="8288522" cy="6364881"/>
            <a:chOff x="0" y="0"/>
            <a:chExt cx="8288521" cy="6364880"/>
          </a:xfrm>
        </p:grpSpPr>
        <p:pic>
          <p:nvPicPr>
            <p:cNvPr id="1235" name="Image" descr="Image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523361"/>
              <a:ext cx="7061178" cy="584152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236" name="(0, 0)"/>
            <p:cNvSpPr txBox="1"/>
            <p:nvPr/>
          </p:nvSpPr>
          <p:spPr>
            <a:xfrm>
              <a:off x="2439783" y="0"/>
              <a:ext cx="1113740" cy="63489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ctr" defTabSz="2438338">
                <a:spcBef>
                  <a:spcPts val="0"/>
                </a:spcBef>
                <a:defRPr sz="3600">
                  <a:solidFill>
                    <a:srgbClr val="5E5E5E"/>
                  </a:solidFill>
                </a:defRPr>
              </a:lvl1pPr>
            </a:lstStyle>
            <a:p>
              <a:pPr/>
              <a:r>
                <a:t>(0, 0)</a:t>
              </a:r>
            </a:p>
          </p:txBody>
        </p:sp>
        <p:sp>
          <p:nvSpPr>
            <p:cNvPr id="1237" name="(1, 1)"/>
            <p:cNvSpPr txBox="1"/>
            <p:nvPr/>
          </p:nvSpPr>
          <p:spPr>
            <a:xfrm>
              <a:off x="6275183" y="5560120"/>
              <a:ext cx="1113740" cy="6349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ctr" defTabSz="2438338">
                <a:spcBef>
                  <a:spcPts val="0"/>
                </a:spcBef>
                <a:defRPr sz="3600">
                  <a:solidFill>
                    <a:srgbClr val="5E5E5E"/>
                  </a:solidFill>
                </a:defRPr>
              </a:lvl1pPr>
            </a:lstStyle>
            <a:p>
              <a:pPr/>
              <a:r>
                <a:t>(1, 1)</a:t>
              </a:r>
            </a:p>
          </p:txBody>
        </p:sp>
        <p:sp>
          <p:nvSpPr>
            <p:cNvPr id="1238" name="(1, 0.5)"/>
            <p:cNvSpPr txBox="1"/>
            <p:nvPr/>
          </p:nvSpPr>
          <p:spPr>
            <a:xfrm>
              <a:off x="6793477" y="3756720"/>
              <a:ext cx="1495045" cy="6349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ctr" defTabSz="2438338">
                <a:spcBef>
                  <a:spcPts val="0"/>
                </a:spcBef>
                <a:defRPr sz="3600">
                  <a:solidFill>
                    <a:srgbClr val="5E5E5E"/>
                  </a:solidFill>
                </a:defRPr>
              </a:lvl1pPr>
            </a:lstStyle>
            <a:p>
              <a:pPr/>
              <a:r>
                <a:t>(1, 0.5)</a:t>
              </a:r>
            </a:p>
          </p:txBody>
        </p:sp>
        <p:sp>
          <p:nvSpPr>
            <p:cNvPr id="1239" name="(0, 0.5)"/>
            <p:cNvSpPr txBox="1"/>
            <p:nvPr/>
          </p:nvSpPr>
          <p:spPr>
            <a:xfrm>
              <a:off x="1553043" y="2108200"/>
              <a:ext cx="1495045" cy="63489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ctr" defTabSz="2438338">
                <a:spcBef>
                  <a:spcPts val="0"/>
                </a:spcBef>
                <a:defRPr sz="3600">
                  <a:solidFill>
                    <a:srgbClr val="5E5E5E"/>
                  </a:solidFill>
                </a:defRPr>
              </a:lvl1pPr>
            </a:lstStyle>
            <a:p>
              <a:pPr/>
              <a:r>
                <a:t>(0, 0.5)</a:t>
              </a:r>
            </a:p>
          </p:txBody>
        </p:sp>
      </p:grpSp>
      <p:grpSp>
        <p:nvGrpSpPr>
          <p:cNvPr id="1251" name="Group"/>
          <p:cNvGrpSpPr/>
          <p:nvPr/>
        </p:nvGrpSpPr>
        <p:grpSpPr>
          <a:xfrm>
            <a:off x="14781781" y="6981887"/>
            <a:ext cx="7717973" cy="5951581"/>
            <a:chOff x="-423376" y="12700"/>
            <a:chExt cx="7717971" cy="5951580"/>
          </a:xfrm>
        </p:grpSpPr>
        <p:grpSp>
          <p:nvGrpSpPr>
            <p:cNvPr id="1243" name="Group"/>
            <p:cNvGrpSpPr/>
            <p:nvPr/>
          </p:nvGrpSpPr>
          <p:grpSpPr>
            <a:xfrm>
              <a:off x="805064" y="839539"/>
              <a:ext cx="5006599" cy="4307020"/>
              <a:chOff x="0" y="0"/>
              <a:chExt cx="5006597" cy="4307019"/>
            </a:xfrm>
          </p:grpSpPr>
          <p:sp>
            <p:nvSpPr>
              <p:cNvPr id="1241" name="Line"/>
              <p:cNvSpPr/>
              <p:nvPr/>
            </p:nvSpPr>
            <p:spPr>
              <a:xfrm flipV="1">
                <a:off x="2565328" y="0"/>
                <a:ext cx="2441270" cy="4307020"/>
              </a:xfrm>
              <a:prstGeom prst="line">
                <a:avLst/>
              </a:prstGeom>
              <a:noFill/>
              <a:ln w="38100" cap="flat">
                <a:solidFill>
                  <a:srgbClr val="000000"/>
                </a:solidFill>
                <a:custDash>
                  <a:ds d="200000" sp="200000"/>
                </a:custDash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2438338">
                  <a:spcBef>
                    <a:spcPts val="0"/>
                  </a:spcBef>
                  <a:defRPr sz="2400">
                    <a:solidFill>
                      <a:srgbClr val="5E5E5E"/>
                    </a:solidFill>
                  </a:defRPr>
                </a:pPr>
              </a:p>
            </p:txBody>
          </p:sp>
          <p:sp>
            <p:nvSpPr>
              <p:cNvPr id="1242" name="Line"/>
              <p:cNvSpPr/>
              <p:nvPr/>
            </p:nvSpPr>
            <p:spPr>
              <a:xfrm flipH="1" flipV="1">
                <a:off x="-1" y="33080"/>
                <a:ext cx="2552630" cy="4240859"/>
              </a:xfrm>
              <a:prstGeom prst="line">
                <a:avLst/>
              </a:prstGeom>
              <a:noFill/>
              <a:ln w="38100" cap="flat">
                <a:solidFill>
                  <a:srgbClr val="000000"/>
                </a:solidFill>
                <a:custDash>
                  <a:ds d="200000" sp="200000"/>
                </a:custDash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2438338">
                  <a:spcBef>
                    <a:spcPts val="0"/>
                  </a:spcBef>
                  <a:defRPr sz="2400">
                    <a:solidFill>
                      <a:srgbClr val="5E5E5E"/>
                    </a:solidFill>
                  </a:defRPr>
                </a:pPr>
              </a:p>
            </p:txBody>
          </p:sp>
        </p:grpSp>
        <p:sp>
          <p:nvSpPr>
            <p:cNvPr id="1244" name="Line"/>
            <p:cNvSpPr/>
            <p:nvPr/>
          </p:nvSpPr>
          <p:spPr>
            <a:xfrm flipH="1" flipV="1">
              <a:off x="808554" y="831752"/>
              <a:ext cx="4999619" cy="1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2438338">
                <a:spcBef>
                  <a:spcPts val="0"/>
                </a:spcBef>
                <a:defRPr sz="2400">
                  <a:solidFill>
                    <a:srgbClr val="5E5E5E"/>
                  </a:solidFill>
                </a:defRPr>
              </a:pPr>
            </a:p>
          </p:txBody>
        </p:sp>
        <p:sp>
          <p:nvSpPr>
            <p:cNvPr id="1245" name="Line"/>
            <p:cNvSpPr/>
            <p:nvPr/>
          </p:nvSpPr>
          <p:spPr>
            <a:xfrm flipV="1">
              <a:off x="3357694" y="901504"/>
              <a:ext cx="1" cy="4262774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2438338">
                <a:spcBef>
                  <a:spcPts val="0"/>
                </a:spcBef>
                <a:defRPr sz="2400">
                  <a:solidFill>
                    <a:srgbClr val="5E5E5E"/>
                  </a:solidFill>
                </a:defRPr>
              </a:pPr>
            </a:p>
          </p:txBody>
        </p:sp>
        <p:pic>
          <p:nvPicPr>
            <p:cNvPr id="1246" name="Image" descr="Image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3548393" y="1685099"/>
              <a:ext cx="350866" cy="6349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247" name="(0, 0.5, f)"/>
            <p:cNvSpPr txBox="1"/>
            <p:nvPr/>
          </p:nvSpPr>
          <p:spPr>
            <a:xfrm>
              <a:off x="-423377" y="12700"/>
              <a:ext cx="2248682" cy="7366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ctr" defTabSz="2438338">
                <a:lnSpc>
                  <a:spcPct val="90000"/>
                </a:lnSpc>
                <a:spcBef>
                  <a:spcPts val="4500"/>
                </a:spcBef>
                <a:defRPr sz="42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(0, 0.5, f)</a:t>
              </a:r>
            </a:p>
          </p:txBody>
        </p:sp>
        <p:sp>
          <p:nvSpPr>
            <p:cNvPr id="1248" name="(1, 0.5, f)"/>
            <p:cNvSpPr txBox="1"/>
            <p:nvPr/>
          </p:nvSpPr>
          <p:spPr>
            <a:xfrm>
              <a:off x="4558914" y="12700"/>
              <a:ext cx="2248682" cy="7366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ctr" defTabSz="2438338">
                <a:lnSpc>
                  <a:spcPct val="90000"/>
                </a:lnSpc>
                <a:spcBef>
                  <a:spcPts val="4500"/>
                </a:spcBef>
                <a:defRPr sz="42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(1, 0.5, f)</a:t>
              </a:r>
            </a:p>
          </p:txBody>
        </p:sp>
        <p:sp>
          <p:nvSpPr>
            <p:cNvPr id="1249" name="(0, 0, 0)"/>
            <p:cNvSpPr txBox="1"/>
            <p:nvPr/>
          </p:nvSpPr>
          <p:spPr>
            <a:xfrm>
              <a:off x="2381549" y="5227680"/>
              <a:ext cx="1952292" cy="7366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ctr" defTabSz="2438338">
                <a:lnSpc>
                  <a:spcPct val="90000"/>
                </a:lnSpc>
                <a:spcBef>
                  <a:spcPts val="4500"/>
                </a:spcBef>
                <a:defRPr sz="42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(0, 0, 0)</a:t>
              </a:r>
            </a:p>
          </p:txBody>
        </p:sp>
        <p:sp>
          <p:nvSpPr>
            <p:cNvPr id="1250" name="(0.5 FOV)"/>
            <p:cNvSpPr txBox="1"/>
            <p:nvPr/>
          </p:nvSpPr>
          <p:spPr>
            <a:xfrm>
              <a:off x="4071915" y="4098093"/>
              <a:ext cx="3222680" cy="763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 algn="ctr" defTabSz="2438338">
                <a:lnSpc>
                  <a:spcPct val="90000"/>
                </a:lnSpc>
                <a:spcBef>
                  <a:spcPts val="4500"/>
                </a:spcBef>
                <a:defRPr sz="4200">
                  <a:latin typeface="Helvetica"/>
                  <a:ea typeface="Helvetica"/>
                  <a:cs typeface="Helvetica"/>
                  <a:sym typeface="Helvetica"/>
                </a:defRPr>
              </a:pPr>
              <a14:m>
                <m:oMath>
                  <m:r>
                    <m:rPr>
                      <m:sty m:val="p"/>
                    </m:rPr>
                    <a:rPr xmlns:a="http://schemas.openxmlformats.org/drawingml/2006/main" sz="51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Θ</m:t>
                  </m:r>
                </m:oMath>
              </a14:m>
              <a:r>
                <a:t> (0.5 FOV) </a:t>
              </a:r>
            </a:p>
          </p:txBody>
        </p:sp>
      </p:grpSp>
      <p:sp>
        <p:nvSpPr>
          <p:cNvPr id="1252" name="Slide Number"/>
          <p:cNvSpPr txBox="1"/>
          <p:nvPr>
            <p:ph type="sldNum" sz="quarter" idx="4294967295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anchor="b"/>
          <a:lstStyle>
            <a:lvl1pPr defTabSz="584200">
              <a:defRPr sz="18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1253" name="Slide credit: CMU 16-889: Learning for 3D Vision, Prof. Shubham Tulsiani"/>
          <p:cNvSpPr txBox="1"/>
          <p:nvPr/>
        </p:nvSpPr>
        <p:spPr>
          <a:xfrm>
            <a:off x="171097" y="12860511"/>
            <a:ext cx="18715440" cy="5746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defTabSz="821531">
              <a:lnSpc>
                <a:spcPct val="110000"/>
              </a:lnSpc>
              <a:spcBef>
                <a:spcPts val="0"/>
              </a:spcBef>
              <a:defRPr sz="28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Slide credit: CMU 16-889: Learning for 3D Vision, Prof. Shubham Tulsiani</a:t>
            </a:r>
          </a:p>
        </p:txBody>
      </p:sp>
      <p:sp>
        <p:nvSpPr>
          <p:cNvPr id="1254" name="Equation"/>
          <p:cNvSpPr txBox="1"/>
          <p:nvPr/>
        </p:nvSpPr>
        <p:spPr>
          <a:xfrm>
            <a:off x="14705409" y="2719395"/>
            <a:ext cx="7255336" cy="3781580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d>
                    <m:dPr>
                      <m:ctrlPr>
                        <a:rPr xmlns:a="http://schemas.openxmlformats.org/drawingml/2006/main" sz="5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begChr m:val="["/>
                      <m:endChr m:val="]"/>
                    </m:dPr>
                    <m:e>
                      <m:m>
                        <m:mPr>
                          <m:ctrlPr>
                            <a:rPr xmlns:a="http://schemas.openxmlformats.org/drawingml/2006/main" sz="5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  <m:baseJc m:val="center"/>
                          <m:plcHide m:val="on"/>
                          <m:mcs>
                            <m:mc>
                              <m:mcPr>
                                <m:count m:val="4"/>
                                <m:mcJc m:val="center"/>
                              </m:mcPr>
                            </m:mc>
                          </m:mcs>
                        </m:mPr>
                        <m:mr>
                          <m:e>
                            <m:f>
                              <m:fPr>
                                <m:ctrlPr>
                                  <a:rPr xmlns:a="http://schemas.openxmlformats.org/drawingml/2006/main" sz="5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  <m:type m:val="bar"/>
                              </m:fPr>
                              <m:num>
                                <m:argPr>
                                  <m:scrLvl m:val="0"/>
                                </m:argPr>
                                <m:r>
                                  <a:rPr xmlns:a="http://schemas.openxmlformats.org/drawingml/2006/main" sz="5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argPr>
                                  <m:scrLvl m:val="0"/>
                                </m:argPr>
                                <m:r>
                                  <a:rPr xmlns:a="http://schemas.openxmlformats.org/drawingml/2006/main" sz="5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m:rPr>
                                    <m:sty m:val="p"/>
                                  </m:rPr>
                                  <a:rPr xmlns:a="http://schemas.openxmlformats.org/drawingml/2006/main" sz="5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tan</m:t>
                                </m:r>
                                <m:r>
                                  <a:rPr xmlns:a="http://schemas.openxmlformats.org/drawingml/2006/main" sz="5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m:rPr>
                                    <m:sty m:val="p"/>
                                  </m:rPr>
                                  <a:rPr xmlns:a="http://schemas.openxmlformats.org/drawingml/2006/main" sz="5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Θ</m:t>
                                </m:r>
                                <m:r>
                                  <a:rPr xmlns:a="http://schemas.openxmlformats.org/drawingml/2006/main" sz="5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den>
                            </m:f>
                          </m:e>
                          <m:e>
                            <m:r>
                              <a:rPr xmlns:a="http://schemas.openxmlformats.org/drawingml/2006/main" sz="5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xmlns:a="http://schemas.openxmlformats.org/drawingml/2006/main" sz="5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0.5</m:t>
                            </m:r>
                          </m:e>
                          <m:e>
                            <m:r>
                              <a:rPr xmlns:a="http://schemas.openxmlformats.org/drawingml/2006/main" sz="5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mr>
                        <m:mr>
                          <m:e>
                            <m:r>
                              <a:rPr xmlns:a="http://schemas.openxmlformats.org/drawingml/2006/main" sz="5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f>
                              <m:fPr>
                                <m:ctrlPr>
                                  <a:rPr xmlns:a="http://schemas.openxmlformats.org/drawingml/2006/main" sz="5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  <m:type m:val="bar"/>
                              </m:fPr>
                              <m:num>
                                <m:argPr>
                                  <m:scrLvl m:val="0"/>
                                </m:argPr>
                                <m:r>
                                  <a:rPr xmlns:a="http://schemas.openxmlformats.org/drawingml/2006/main" sz="5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argPr>
                                  <m:scrLvl m:val="0"/>
                                </m:argPr>
                                <m:r>
                                  <a:rPr xmlns:a="http://schemas.openxmlformats.org/drawingml/2006/main" sz="5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m:rPr>
                                    <m:sty m:val="p"/>
                                  </m:rPr>
                                  <a:rPr xmlns:a="http://schemas.openxmlformats.org/drawingml/2006/main" sz="5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tan</m:t>
                                </m:r>
                                <m:r>
                                  <a:rPr xmlns:a="http://schemas.openxmlformats.org/drawingml/2006/main" sz="5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m:rPr>
                                    <m:sty m:val="p"/>
                                  </m:rPr>
                                  <a:rPr xmlns:a="http://schemas.openxmlformats.org/drawingml/2006/main" sz="5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Θ</m:t>
                                </m:r>
                                <m:r>
                                  <a:rPr xmlns:a="http://schemas.openxmlformats.org/drawingml/2006/main" sz="5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den>
                            </m:f>
                          </m:e>
                          <m:e>
                            <m:r>
                              <a:rPr xmlns:a="http://schemas.openxmlformats.org/drawingml/2006/main" sz="5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0.5</m:t>
                            </m:r>
                          </m:e>
                          <m:e>
                            <m:r>
                              <a:rPr xmlns:a="http://schemas.openxmlformats.org/drawingml/2006/main" sz="5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mr>
                        <m:mr>
                          <m:e>
                            <m:r>
                              <a:rPr xmlns:a="http://schemas.openxmlformats.org/drawingml/2006/main" sz="5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xmlns:a="http://schemas.openxmlformats.org/drawingml/2006/main" sz="5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xmlns:a="http://schemas.openxmlformats.org/drawingml/2006/main" sz="5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e>
                            <m:r>
                              <a:rPr xmlns:a="http://schemas.openxmlformats.org/drawingml/2006/main" sz="5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mr>
                      </m:m>
                    </m:e>
                  </m:d>
                </m:oMath>
              </m:oMathPara>
            </a14:m>
            <a:endParaRPr sz="5600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6" name="Exercise: Cropping an Image"/>
          <p:cNvSpPr txBox="1"/>
          <p:nvPr>
            <p:ph type="title"/>
          </p:nvPr>
        </p:nvSpPr>
        <p:spPr>
          <a:xfrm>
            <a:off x="1206500" y="825500"/>
            <a:ext cx="21971000" cy="2600644"/>
          </a:xfrm>
          <a:prstGeom prst="rect">
            <a:avLst/>
          </a:prstGeom>
        </p:spPr>
        <p:txBody>
          <a:bodyPr/>
          <a:lstStyle/>
          <a:p>
            <a:pPr/>
            <a:r>
              <a:t>Exercise: Cropping an Image</a:t>
            </a:r>
          </a:p>
        </p:txBody>
      </p:sp>
      <p:pic>
        <p:nvPicPr>
          <p:cNvPr id="1257" name="Image" descr="Image"/>
          <p:cNvPicPr>
            <a:picLocks noChangeAspect="1"/>
          </p:cNvPicPr>
          <p:nvPr/>
        </p:nvPicPr>
        <p:blipFill>
          <a:blip r:embed="rId2">
            <a:extLst/>
          </a:blip>
          <a:srcRect l="59441" t="0" r="0" b="0"/>
          <a:stretch>
            <a:fillRect/>
          </a:stretch>
        </p:blipFill>
        <p:spPr>
          <a:xfrm>
            <a:off x="5159866" y="3143250"/>
            <a:ext cx="3982088" cy="845129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8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983489" y="5019057"/>
            <a:ext cx="4334998" cy="4334998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</p:pic>
      <p:pic>
        <p:nvPicPr>
          <p:cNvPr id="1259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4758334" y="3037248"/>
            <a:ext cx="3982245" cy="1056951"/>
          </a:xfrm>
          <a:prstGeom prst="rect">
            <a:avLst/>
          </a:prstGeom>
          <a:ln w="12700">
            <a:miter lim="400000"/>
          </a:ln>
        </p:spPr>
      </p:pic>
      <p:pic>
        <p:nvPicPr>
          <p:cNvPr id="1260" name="Image" descr="Image"/>
          <p:cNvPicPr>
            <a:picLocks noChangeAspect="1"/>
          </p:cNvPicPr>
          <p:nvPr/>
        </p:nvPicPr>
        <p:blipFill>
          <a:blip r:embed="rId3">
            <a:extLst/>
          </a:blip>
          <a:srcRect l="25118" t="18940" r="25074" b="31111"/>
          <a:stretch>
            <a:fillRect/>
          </a:stretch>
        </p:blipFill>
        <p:spPr>
          <a:xfrm>
            <a:off x="14581924" y="5012871"/>
            <a:ext cx="4335013" cy="4347351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</p:pic>
      <p:pic>
        <p:nvPicPr>
          <p:cNvPr id="1261" name="Image" descr="Image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7177704" y="9582158"/>
            <a:ext cx="10028592" cy="2340788"/>
          </a:xfrm>
          <a:prstGeom prst="rect">
            <a:avLst/>
          </a:prstGeom>
          <a:ln w="12700">
            <a:miter lim="400000"/>
          </a:ln>
        </p:spPr>
      </p:pic>
      <p:sp>
        <p:nvSpPr>
          <p:cNvPr id="1262" name="Slide Number"/>
          <p:cNvSpPr txBox="1"/>
          <p:nvPr>
            <p:ph type="sldNum" sz="quarter" idx="4294967295"/>
          </p:nvPr>
        </p:nvSpPr>
        <p:spPr>
          <a:xfrm>
            <a:off x="12058764" y="13080999"/>
            <a:ext cx="253975" cy="374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anchor="b"/>
          <a:lstStyle>
            <a:lvl1pPr defTabSz="584200">
              <a:defRPr sz="18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1263" name="Slide credit: CMU 16-889: Learning for 3D Vision, Prof. Shubham Tulsiani"/>
          <p:cNvSpPr txBox="1"/>
          <p:nvPr/>
        </p:nvSpPr>
        <p:spPr>
          <a:xfrm>
            <a:off x="171097" y="12860511"/>
            <a:ext cx="18715440" cy="5746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defTabSz="821531">
              <a:lnSpc>
                <a:spcPct val="110000"/>
              </a:lnSpc>
              <a:spcBef>
                <a:spcPts val="0"/>
              </a:spcBef>
              <a:defRPr sz="28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Slide credit: CMU 16-889: Learning for 3D Vision, Prof. Shubham Tulsiani</a:t>
            </a:r>
          </a:p>
        </p:txBody>
      </p:sp>
      <p:sp>
        <p:nvSpPr>
          <p:cNvPr id="1264" name="(Cropping is the same as changing the focal length f)"/>
          <p:cNvSpPr txBox="1"/>
          <p:nvPr/>
        </p:nvSpPr>
        <p:spPr>
          <a:xfrm>
            <a:off x="16750641" y="12132163"/>
            <a:ext cx="7876679" cy="1532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t>(Cropping is the same as changing the focal length f)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261" grpId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6" name="Image" descr="Image"/>
          <p:cNvPicPr>
            <a:picLocks noChangeAspect="1"/>
          </p:cNvPicPr>
          <p:nvPr/>
        </p:nvPicPr>
        <p:blipFill>
          <a:blip r:embed="rId2">
            <a:extLst/>
          </a:blip>
          <a:srcRect l="59441" t="0" r="0" b="0"/>
          <a:stretch>
            <a:fillRect/>
          </a:stretch>
        </p:blipFill>
        <p:spPr>
          <a:xfrm>
            <a:off x="9741884" y="6435526"/>
            <a:ext cx="3982088" cy="845129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270" name="Group"/>
          <p:cNvGrpSpPr/>
          <p:nvPr/>
        </p:nvGrpSpPr>
        <p:grpSpPr>
          <a:xfrm>
            <a:off x="3832712" y="4725526"/>
            <a:ext cx="4236699" cy="4815854"/>
            <a:chOff x="0" y="0"/>
            <a:chExt cx="4236697" cy="4815852"/>
          </a:xfrm>
        </p:grpSpPr>
        <p:pic>
          <p:nvPicPr>
            <p:cNvPr id="1267" name="Image" descr="Image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0" t="0" r="71746" b="0"/>
            <a:stretch>
              <a:fillRect/>
            </a:stretch>
          </p:blipFill>
          <p:spPr>
            <a:xfrm>
              <a:off x="1697037" y="4116680"/>
              <a:ext cx="791876" cy="69831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268" name="Image" descr="Image"/>
            <p:cNvPicPr>
              <a:picLocks noChangeAspect="1"/>
            </p:cNvPicPr>
            <p:nvPr/>
          </p:nvPicPr>
          <p:blipFill>
            <a:blip r:embed="rId4">
              <a:extLst/>
            </a:blip>
            <a:srcRect l="20626" t="18363" r="65768" b="47099"/>
            <a:stretch>
              <a:fillRect/>
            </a:stretch>
          </p:blipFill>
          <p:spPr>
            <a:xfrm>
              <a:off x="0" y="1447255"/>
              <a:ext cx="3317438" cy="336859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269" name="Image" descr="Image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1572195" y="0"/>
              <a:ext cx="2664503" cy="266450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1271" name="Image" descr="Image"/>
          <p:cNvPicPr>
            <a:picLocks noChangeAspect="1"/>
          </p:cNvPicPr>
          <p:nvPr/>
        </p:nvPicPr>
        <p:blipFill>
          <a:blip r:embed="rId3">
            <a:extLst/>
          </a:blip>
          <a:srcRect l="0" t="0" r="71746" b="0"/>
          <a:stretch>
            <a:fillRect/>
          </a:stretch>
        </p:blipFill>
        <p:spPr>
          <a:xfrm>
            <a:off x="5555178" y="9794233"/>
            <a:ext cx="791876" cy="698319"/>
          </a:xfrm>
          <a:prstGeom prst="rect">
            <a:avLst/>
          </a:prstGeom>
          <a:ln w="12700">
            <a:miter lim="400000"/>
          </a:ln>
        </p:spPr>
      </p:pic>
      <p:pic>
        <p:nvPicPr>
          <p:cNvPr id="1272" name="Image" descr="Image"/>
          <p:cNvPicPr>
            <a:picLocks noChangeAspect="1"/>
          </p:cNvPicPr>
          <p:nvPr/>
        </p:nvPicPr>
        <p:blipFill>
          <a:blip r:embed="rId3">
            <a:extLst/>
          </a:blip>
          <a:srcRect l="71595" t="0" r="150" b="0"/>
          <a:stretch>
            <a:fillRect/>
          </a:stretch>
        </p:blipFill>
        <p:spPr>
          <a:xfrm>
            <a:off x="17395716" y="9794233"/>
            <a:ext cx="791876" cy="698319"/>
          </a:xfrm>
          <a:prstGeom prst="rect">
            <a:avLst/>
          </a:prstGeom>
          <a:ln w="12700">
            <a:miter lim="400000"/>
          </a:ln>
        </p:spPr>
      </p:pic>
      <p:sp>
        <p:nvSpPr>
          <p:cNvPr id="1273" name="Helps (conceptually and in implementation) to reason in normalized image coordinates"/>
          <p:cNvSpPr txBox="1"/>
          <p:nvPr/>
        </p:nvSpPr>
        <p:spPr>
          <a:xfrm>
            <a:off x="5546841" y="11389930"/>
            <a:ext cx="13290318" cy="1308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 defTabSz="2438338">
              <a:lnSpc>
                <a:spcPct val="90000"/>
              </a:lnSpc>
              <a:spcBef>
                <a:spcPts val="4500"/>
              </a:spcBef>
              <a:defRPr sz="42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Helps (conceptually and in implementation) to reason in normalized image coordinates</a:t>
            </a:r>
          </a:p>
        </p:txBody>
      </p:sp>
      <p:pic>
        <p:nvPicPr>
          <p:cNvPr id="1281" name="Connection Line" descr="Connection Line"/>
          <p:cNvPicPr>
            <a:picLocks noChangeAspect="0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8580636" y="7219856"/>
            <a:ext cx="6346460" cy="352233"/>
          </a:xfrm>
          <a:prstGeom prst="rect">
            <a:avLst/>
          </a:prstGeom>
        </p:spPr>
      </p:pic>
      <p:sp>
        <p:nvSpPr>
          <p:cNvPr id="1275" name="In practice: Decoupling Projection from Image Size"/>
          <p:cNvSpPr txBox="1"/>
          <p:nvPr>
            <p:ph type="title"/>
          </p:nvPr>
        </p:nvSpPr>
        <p:spPr>
          <a:xfrm>
            <a:off x="276324" y="825500"/>
            <a:ext cx="23831352" cy="2600644"/>
          </a:xfrm>
          <a:prstGeom prst="rect">
            <a:avLst/>
          </a:prstGeom>
        </p:spPr>
        <p:txBody>
          <a:bodyPr/>
          <a:lstStyle/>
          <a:p>
            <a:pPr/>
            <a:r>
              <a:t>In practice: Decoupling Projection from Image Size</a:t>
            </a:r>
          </a:p>
        </p:txBody>
      </p:sp>
      <p:sp>
        <p:nvSpPr>
          <p:cNvPr id="1276" name="Slide credit: CMU 16-889: Learning for 3D Vision, Prof. Shubham Tulsiani"/>
          <p:cNvSpPr txBox="1"/>
          <p:nvPr/>
        </p:nvSpPr>
        <p:spPr>
          <a:xfrm>
            <a:off x="171097" y="12860511"/>
            <a:ext cx="18715440" cy="5746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defTabSz="821531">
              <a:lnSpc>
                <a:spcPct val="110000"/>
              </a:lnSpc>
              <a:spcBef>
                <a:spcPts val="0"/>
              </a:spcBef>
              <a:defRPr sz="28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Slide credit: CMU 16-889: Learning for 3D Vision, Prof. Shubham Tulsiani</a:t>
            </a:r>
          </a:p>
        </p:txBody>
      </p:sp>
      <p:grpSp>
        <p:nvGrpSpPr>
          <p:cNvPr id="1280" name="Group"/>
          <p:cNvGrpSpPr/>
          <p:nvPr/>
        </p:nvGrpSpPr>
        <p:grpSpPr>
          <a:xfrm>
            <a:off x="15469912" y="4319239"/>
            <a:ext cx="5913376" cy="6347522"/>
            <a:chOff x="556869" y="317449"/>
            <a:chExt cx="5913374" cy="6347520"/>
          </a:xfrm>
        </p:grpSpPr>
        <p:pic>
          <p:nvPicPr>
            <p:cNvPr id="1277" name="Image" descr="Image"/>
            <p:cNvPicPr>
              <a:picLocks noChangeAspect="1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677853" y="740750"/>
              <a:ext cx="4334999" cy="4334998"/>
            </a:xfrm>
            <a:prstGeom prst="rect">
              <a:avLst/>
            </a:prstGeom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</p:pic>
        <p:sp>
          <p:nvSpPr>
            <p:cNvPr id="1278" name="(0, 0)"/>
            <p:cNvSpPr/>
            <p:nvPr/>
          </p:nvSpPr>
          <p:spPr>
            <a:xfrm>
              <a:off x="556869" y="317449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ctr" defTabSz="2438338">
                <a:spcBef>
                  <a:spcPts val="0"/>
                </a:spcBef>
                <a:defRPr sz="3600">
                  <a:solidFill>
                    <a:srgbClr val="5E5E5E"/>
                  </a:solidFill>
                </a:defRPr>
              </a:lvl1pPr>
            </a:lstStyle>
            <a:p>
              <a:pPr/>
              <a:r>
                <a:t>(0, 0)</a:t>
              </a:r>
            </a:p>
          </p:txBody>
        </p:sp>
        <p:sp>
          <p:nvSpPr>
            <p:cNvPr id="1279" name="(1, 1)"/>
            <p:cNvSpPr/>
            <p:nvPr/>
          </p:nvSpPr>
          <p:spPr>
            <a:xfrm>
              <a:off x="5200244" y="5394969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ctr" defTabSz="2438338">
                <a:spcBef>
                  <a:spcPts val="0"/>
                </a:spcBef>
                <a:defRPr sz="3600">
                  <a:solidFill>
                    <a:srgbClr val="5E5E5E"/>
                  </a:solidFill>
                </a:defRPr>
              </a:lvl1pPr>
            </a:lstStyle>
            <a:p>
              <a:pPr/>
              <a:r>
                <a:t>(1, 1)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4" name="Rectangle 2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775969">
              <a:defRPr sz="7519"/>
            </a:lvl1pPr>
          </a:lstStyle>
          <a:p>
            <a:pPr/>
            <a:r>
              <a:t>“Unproject”: Go from pixel and depth to 3D point</a:t>
            </a:r>
          </a:p>
        </p:txBody>
      </p:sp>
      <p:sp>
        <p:nvSpPr>
          <p:cNvPr id="1285" name="Slide Number Placeholder 60"/>
          <p:cNvSpPr txBox="1"/>
          <p:nvPr>
            <p:ph type="sldNum" sz="quarter" idx="4294967295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1286" name="Image" descr="Image"/>
          <p:cNvPicPr>
            <a:picLocks noChangeAspect="1"/>
          </p:cNvPicPr>
          <p:nvPr/>
        </p:nvPicPr>
        <p:blipFill>
          <a:blip r:embed="rId2">
            <a:extLst/>
          </a:blip>
          <a:srcRect l="20476" t="10576" r="43506" b="53400"/>
          <a:stretch>
            <a:fillRect/>
          </a:stretch>
        </p:blipFill>
        <p:spPr>
          <a:xfrm>
            <a:off x="448688" y="2415207"/>
            <a:ext cx="8890001" cy="50014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87" name="Image" descr="Image"/>
          <p:cNvPicPr>
            <a:picLocks noChangeAspect="1"/>
          </p:cNvPicPr>
          <p:nvPr/>
        </p:nvPicPr>
        <p:blipFill>
          <a:blip r:embed="rId2">
            <a:extLst/>
          </a:blip>
          <a:srcRect l="61121" t="10065" r="2160" b="53254"/>
          <a:stretch>
            <a:fillRect/>
          </a:stretch>
        </p:blipFill>
        <p:spPr>
          <a:xfrm>
            <a:off x="448687" y="7545833"/>
            <a:ext cx="8890001" cy="4995571"/>
          </a:xfrm>
          <a:prstGeom prst="rect">
            <a:avLst/>
          </a:prstGeom>
          <a:ln w="12700">
            <a:miter lim="400000"/>
          </a:ln>
        </p:spPr>
      </p:pic>
      <p:sp>
        <p:nvSpPr>
          <p:cNvPr id="1288" name="Image source: https://www.calvert.ch/maurice/2018/06/12/intel-realsense-d435-review/"/>
          <p:cNvSpPr txBox="1"/>
          <p:nvPr/>
        </p:nvSpPr>
        <p:spPr>
          <a:xfrm>
            <a:off x="111124" y="13031305"/>
            <a:ext cx="15982951" cy="560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spcBef>
                <a:spcPts val="0"/>
              </a:spcBef>
              <a:defRPr b="1" sz="3000"/>
            </a:lvl1pPr>
          </a:lstStyle>
          <a:p>
            <a:pPr/>
            <a:r>
              <a:t>Image source: https://www.calvert.ch/maurice/2018/06/12/intel-realsense-d435-review/</a:t>
            </a:r>
          </a:p>
        </p:txBody>
      </p:sp>
      <p:sp>
        <p:nvSpPr>
          <p:cNvPr id="1289" name="Triangle"/>
          <p:cNvSpPr/>
          <p:nvPr/>
        </p:nvSpPr>
        <p:spPr>
          <a:xfrm rot="5400000">
            <a:off x="9861487" y="6922052"/>
            <a:ext cx="1270001" cy="1270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1290" name="Image" descr="Image"/>
          <p:cNvPicPr>
            <a:picLocks noChangeAspect="1"/>
          </p:cNvPicPr>
          <p:nvPr/>
        </p:nvPicPr>
        <p:blipFill>
          <a:blip r:embed="rId3">
            <a:extLst/>
          </a:blip>
          <a:srcRect l="22318" t="0" r="0" b="0"/>
          <a:stretch>
            <a:fillRect/>
          </a:stretch>
        </p:blipFill>
        <p:spPr>
          <a:xfrm>
            <a:off x="11578087" y="3738718"/>
            <a:ext cx="12471875" cy="763665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2" name="Rectangle 2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775969">
              <a:defRPr sz="7519"/>
            </a:lvl1pPr>
          </a:lstStyle>
          <a:p>
            <a:pPr/>
            <a:r>
              <a:t>“Unproject”: Go from pixel and depth to 3D point</a:t>
            </a:r>
          </a:p>
        </p:txBody>
      </p:sp>
      <p:sp>
        <p:nvSpPr>
          <p:cNvPr id="1293" name="Slide Number Placeholder 60"/>
          <p:cNvSpPr txBox="1"/>
          <p:nvPr>
            <p:ph type="sldNum" sz="quarter" idx="4294967295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294" name="Equation"/>
          <p:cNvSpPr txBox="1"/>
          <p:nvPr/>
        </p:nvSpPr>
        <p:spPr>
          <a:xfrm>
            <a:off x="6696947" y="2883208"/>
            <a:ext cx="9861138" cy="4071067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m>
                    <m:mPr>
                      <m:ctrlPr>
                        <a:rPr xmlns:a="http://schemas.openxmlformats.org/drawingml/2006/main" sz="7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baseJc m:val="center"/>
                      <m:plcHide m:val="on"/>
                      <m:mcs>
                        <m:mc>
                          <m:mcPr>
                            <m:count m:val="2"/>
                            <m:mcJc m:val="center"/>
                          </m:mcPr>
                        </m:mc>
                      </m:mcs>
                    </m:mPr>
                    <m:mr>
                      <m:e>
                        <m:r>
                          <a:rPr xmlns:a="http://schemas.openxmlformats.org/drawingml/2006/main" sz="77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eqArr>
                          <m:eqArrPr>
                            <m:ctrlPr>
                              <a:rPr xmlns:a="http://schemas.openxmlformats.org/drawingml/2006/main" sz="7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xmlns:a="http://schemas.openxmlformats.org/drawingml/2006/main" sz="7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f</m:t>
                            </m:r>
                            <m:r>
                              <a:rPr xmlns:a="http://schemas.openxmlformats.org/drawingml/2006/main" sz="7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⋅</m:t>
                            </m:r>
                            <m:r>
                              <a:rPr xmlns:a="http://schemas.openxmlformats.org/drawingml/2006/main" sz="7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X</m:t>
                            </m:r>
                            <m:r>
                              <a:rPr xmlns:a="http://schemas.openxmlformats.org/drawingml/2006/main" sz="7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xmlns:a="http://schemas.openxmlformats.org/drawingml/2006/main" sz="7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Z</m:t>
                            </m:r>
                            <m:r>
                              <a:rPr xmlns:a="http://schemas.openxmlformats.org/drawingml/2006/main" sz="7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⋅</m:t>
                            </m:r>
                            <m:sSub>
                              <m:e>
                                <m:argPr>
                                  <m:scrLvl m:val="0"/>
                                </m:argPr>
                                <m:argPr>
                                  <m:scrLvl m:val="0"/>
                                </m:argPr>
                                <m:r>
                                  <a:rPr xmlns:a="http://schemas.openxmlformats.org/drawingml/2006/main" sz="7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p</m:t>
                                </m:r>
                              </m:e>
                              <m:sub>
                                <m:argPr>
                                  <m:scrLvl m:val="0"/>
                                </m:argPr>
                                <m:argPr>
                                  <m:scrLvl m:val="0"/>
                                </m:argPr>
                                <m:r>
                                  <a:rPr xmlns:a="http://schemas.openxmlformats.org/drawingml/2006/main" sz="7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x</m:t>
                                </m:r>
                              </m:sub>
                            </m:sSub>
                          </m:e>
                          <m:e>
                            <m:r>
                              <a:rPr xmlns:a="http://schemas.openxmlformats.org/drawingml/2006/main" sz="7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f</m:t>
                            </m:r>
                            <m:r>
                              <a:rPr xmlns:a="http://schemas.openxmlformats.org/drawingml/2006/main" sz="7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⋅</m:t>
                            </m:r>
                            <m:r>
                              <a:rPr xmlns:a="http://schemas.openxmlformats.org/drawingml/2006/main" sz="7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Y</m:t>
                            </m:r>
                            <m:r>
                              <a:rPr xmlns:a="http://schemas.openxmlformats.org/drawingml/2006/main" sz="7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xmlns:a="http://schemas.openxmlformats.org/drawingml/2006/main" sz="7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Z</m:t>
                            </m:r>
                            <m:r>
                              <a:rPr xmlns:a="http://schemas.openxmlformats.org/drawingml/2006/main" sz="7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⋅</m:t>
                            </m:r>
                            <m:sSub>
                              <m:e>
                                <m:argPr>
                                  <m:scrLvl m:val="0"/>
                                </m:argPr>
                                <m:argPr>
                                  <m:scrLvl m:val="0"/>
                                </m:argPr>
                                <m:r>
                                  <a:rPr xmlns:a="http://schemas.openxmlformats.org/drawingml/2006/main" sz="7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p</m:t>
                                </m:r>
                              </m:e>
                              <m:sub>
                                <m:argPr>
                                  <m:scrLvl m:val="0"/>
                                </m:argPr>
                                <m:argPr>
                                  <m:scrLvl m:val="0"/>
                                </m:argPr>
                                <m:r>
                                  <a:rPr xmlns:a="http://schemas.openxmlformats.org/drawingml/2006/main" sz="7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y</m:t>
                                </m:r>
                              </m:sub>
                            </m:sSub>
                          </m:e>
                          <m:e>
                            <m:r>
                              <a:rPr xmlns:a="http://schemas.openxmlformats.org/drawingml/2006/main" sz="7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Z</m:t>
                            </m:r>
                          </m:e>
                        </m:eqArr>
                        <m:r>
                          <a:rPr xmlns:a="http://schemas.openxmlformats.org/drawingml/2006/main" sz="77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e>
                        <m:r>
                          <a:rPr xmlns:a="http://schemas.openxmlformats.org/drawingml/2006/main" sz="77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m:rPr>
                            <m:sty m:val="b"/>
                          </m:rPr>
                          <a:rPr xmlns:a="http://schemas.openxmlformats.org/drawingml/2006/main" sz="77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K</m:t>
                        </m:r>
                        <m:d>
                          <m:dPr>
                            <m:ctrlPr>
                              <a:rPr xmlns:a="http://schemas.openxmlformats.org/drawingml/2006/main" sz="7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argPr>
                              <m:scrLvl m:val="0"/>
                            </m:argPr>
                            <m:eqArr>
                              <m:eqArrPr>
                                <m:ctrlPr>
                                  <a:rPr xmlns:a="http://schemas.openxmlformats.org/drawingml/2006/main" sz="7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eqArrPr>
                              <m:e>
                                <m:r>
                                  <a:rPr xmlns:a="http://schemas.openxmlformats.org/drawingml/2006/main" sz="7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X</m:t>
                                </m:r>
                              </m:e>
                              <m:e>
                                <m:r>
                                  <a:rPr xmlns:a="http://schemas.openxmlformats.org/drawingml/2006/main" sz="7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Y</m:t>
                                </m:r>
                              </m:e>
                              <m:e>
                                <m:r>
                                  <a:rPr xmlns:a="http://schemas.openxmlformats.org/drawingml/2006/main" sz="7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Z</m:t>
                                </m:r>
                              </m:e>
                            </m:eqArr>
                          </m:e>
                        </m:d>
                      </m:e>
                    </m:mr>
                  </m:m>
                </m:oMath>
              </m:oMathPara>
            </a14:m>
            <a:endParaRPr sz="7700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6" name="Rectangle 2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775969">
              <a:defRPr sz="7519"/>
            </a:lvl1pPr>
          </a:lstStyle>
          <a:p>
            <a:pPr/>
            <a:r>
              <a:t>“Unproject”: Go from pixel and depth to 3D point</a:t>
            </a:r>
          </a:p>
        </p:txBody>
      </p:sp>
      <p:sp>
        <p:nvSpPr>
          <p:cNvPr id="1297" name="Slide Number Placeholder 60"/>
          <p:cNvSpPr txBox="1"/>
          <p:nvPr>
            <p:ph type="sldNum" sz="quarter" idx="4294967295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298" name="Equation"/>
          <p:cNvSpPr txBox="1"/>
          <p:nvPr/>
        </p:nvSpPr>
        <p:spPr>
          <a:xfrm>
            <a:off x="6696947" y="2883208"/>
            <a:ext cx="9861138" cy="4071067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m>
                    <m:mPr>
                      <m:ctrlPr>
                        <a:rPr xmlns:a="http://schemas.openxmlformats.org/drawingml/2006/main" sz="7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baseJc m:val="center"/>
                      <m:plcHide m:val="on"/>
                      <m:mcs>
                        <m:mc>
                          <m:mcPr>
                            <m:count m:val="2"/>
                            <m:mcJc m:val="center"/>
                          </m:mcPr>
                        </m:mc>
                      </m:mcs>
                    </m:mPr>
                    <m:mr>
                      <m:e>
                        <m:r>
                          <a:rPr xmlns:a="http://schemas.openxmlformats.org/drawingml/2006/main" sz="77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eqArr>
                          <m:eqArrPr>
                            <m:ctrlPr>
                              <a:rPr xmlns:a="http://schemas.openxmlformats.org/drawingml/2006/main" sz="7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xmlns:a="http://schemas.openxmlformats.org/drawingml/2006/main" sz="7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f</m:t>
                            </m:r>
                            <m:r>
                              <a:rPr xmlns:a="http://schemas.openxmlformats.org/drawingml/2006/main" sz="7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⋅</m:t>
                            </m:r>
                            <m:r>
                              <a:rPr xmlns:a="http://schemas.openxmlformats.org/drawingml/2006/main" sz="7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X</m:t>
                            </m:r>
                            <m:r>
                              <a:rPr xmlns:a="http://schemas.openxmlformats.org/drawingml/2006/main" sz="7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xmlns:a="http://schemas.openxmlformats.org/drawingml/2006/main" sz="7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Z</m:t>
                            </m:r>
                            <m:r>
                              <a:rPr xmlns:a="http://schemas.openxmlformats.org/drawingml/2006/main" sz="7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⋅</m:t>
                            </m:r>
                            <m:sSub>
                              <m:e>
                                <m:argPr>
                                  <m:scrLvl m:val="0"/>
                                </m:argPr>
                                <m:argPr>
                                  <m:scrLvl m:val="0"/>
                                </m:argPr>
                                <m:r>
                                  <a:rPr xmlns:a="http://schemas.openxmlformats.org/drawingml/2006/main" sz="7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p</m:t>
                                </m:r>
                              </m:e>
                              <m:sub>
                                <m:argPr>
                                  <m:scrLvl m:val="0"/>
                                </m:argPr>
                                <m:argPr>
                                  <m:scrLvl m:val="0"/>
                                </m:argPr>
                                <m:r>
                                  <a:rPr xmlns:a="http://schemas.openxmlformats.org/drawingml/2006/main" sz="7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x</m:t>
                                </m:r>
                              </m:sub>
                            </m:sSub>
                          </m:e>
                          <m:e>
                            <m:r>
                              <a:rPr xmlns:a="http://schemas.openxmlformats.org/drawingml/2006/main" sz="7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f</m:t>
                            </m:r>
                            <m:r>
                              <a:rPr xmlns:a="http://schemas.openxmlformats.org/drawingml/2006/main" sz="7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⋅</m:t>
                            </m:r>
                            <m:r>
                              <a:rPr xmlns:a="http://schemas.openxmlformats.org/drawingml/2006/main" sz="7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Y</m:t>
                            </m:r>
                            <m:r>
                              <a:rPr xmlns:a="http://schemas.openxmlformats.org/drawingml/2006/main" sz="7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xmlns:a="http://schemas.openxmlformats.org/drawingml/2006/main" sz="7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Z</m:t>
                            </m:r>
                            <m:r>
                              <a:rPr xmlns:a="http://schemas.openxmlformats.org/drawingml/2006/main" sz="7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⋅</m:t>
                            </m:r>
                            <m:sSub>
                              <m:e>
                                <m:argPr>
                                  <m:scrLvl m:val="0"/>
                                </m:argPr>
                                <m:argPr>
                                  <m:scrLvl m:val="0"/>
                                </m:argPr>
                                <m:r>
                                  <a:rPr xmlns:a="http://schemas.openxmlformats.org/drawingml/2006/main" sz="7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p</m:t>
                                </m:r>
                              </m:e>
                              <m:sub>
                                <m:argPr>
                                  <m:scrLvl m:val="0"/>
                                </m:argPr>
                                <m:argPr>
                                  <m:scrLvl m:val="0"/>
                                </m:argPr>
                                <m:r>
                                  <a:rPr xmlns:a="http://schemas.openxmlformats.org/drawingml/2006/main" sz="7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y</m:t>
                                </m:r>
                              </m:sub>
                            </m:sSub>
                          </m:e>
                          <m:e>
                            <m:r>
                              <a:rPr xmlns:a="http://schemas.openxmlformats.org/drawingml/2006/main" sz="7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Z</m:t>
                            </m:r>
                          </m:e>
                        </m:eqArr>
                        <m:r>
                          <a:rPr xmlns:a="http://schemas.openxmlformats.org/drawingml/2006/main" sz="77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e>
                        <m:r>
                          <a:rPr xmlns:a="http://schemas.openxmlformats.org/drawingml/2006/main" sz="77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m:rPr>
                            <m:sty m:val="b"/>
                          </m:rPr>
                          <a:rPr xmlns:a="http://schemas.openxmlformats.org/drawingml/2006/main" sz="77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K</m:t>
                        </m:r>
                        <m:d>
                          <m:dPr>
                            <m:ctrlPr>
                              <a:rPr xmlns:a="http://schemas.openxmlformats.org/drawingml/2006/main" sz="7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argPr>
                              <m:scrLvl m:val="0"/>
                            </m:argPr>
                            <m:eqArr>
                              <m:eqArrPr>
                                <m:ctrlPr>
                                  <a:rPr xmlns:a="http://schemas.openxmlformats.org/drawingml/2006/main" sz="7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eqArrPr>
                              <m:e>
                                <m:r>
                                  <a:rPr xmlns:a="http://schemas.openxmlformats.org/drawingml/2006/main" sz="7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X</m:t>
                                </m:r>
                              </m:e>
                              <m:e>
                                <m:r>
                                  <a:rPr xmlns:a="http://schemas.openxmlformats.org/drawingml/2006/main" sz="7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Y</m:t>
                                </m:r>
                              </m:e>
                              <m:e>
                                <m:r>
                                  <a:rPr xmlns:a="http://schemas.openxmlformats.org/drawingml/2006/main" sz="7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Z</m:t>
                                </m:r>
                              </m:e>
                            </m:eqArr>
                          </m:e>
                        </m:d>
                      </m:e>
                    </m:mr>
                  </m:m>
                </m:oMath>
              </m:oMathPara>
            </a14:m>
            <a:endParaRPr sz="7700"/>
          </a:p>
        </p:txBody>
      </p:sp>
      <p:sp>
        <p:nvSpPr>
          <p:cNvPr id="1299" name="Equation"/>
          <p:cNvSpPr txBox="1"/>
          <p:nvPr/>
        </p:nvSpPr>
        <p:spPr>
          <a:xfrm>
            <a:off x="6285569" y="8166408"/>
            <a:ext cx="10683894" cy="4071067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m>
                    <m:mPr>
                      <m:ctrlPr>
                        <a:rPr xmlns:a="http://schemas.openxmlformats.org/drawingml/2006/main" sz="7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baseJc m:val="center"/>
                      <m:plcHide m:val="on"/>
                      <m:mcs>
                        <m:mc>
                          <m:mcPr>
                            <m:count m:val="2"/>
                            <m:mcJc m:val="center"/>
                          </m:mcPr>
                        </m:mc>
                      </m:mcs>
                    </m:mPr>
                    <m:mr>
                      <m:e>
                        <m:r>
                          <a:rPr xmlns:a="http://schemas.openxmlformats.org/drawingml/2006/main" sz="77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eqArr>
                          <m:eqArrPr>
                            <m:ctrlPr>
                              <a:rPr xmlns:a="http://schemas.openxmlformats.org/drawingml/2006/main" sz="7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xmlns:a="http://schemas.openxmlformats.org/drawingml/2006/main" sz="7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X</m:t>
                            </m:r>
                          </m:e>
                          <m:e>
                            <m:r>
                              <a:rPr xmlns:a="http://schemas.openxmlformats.org/drawingml/2006/main" sz="7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Y</m:t>
                            </m:r>
                          </m:e>
                          <m:e>
                            <m:r>
                              <a:rPr xmlns:a="http://schemas.openxmlformats.org/drawingml/2006/main" sz="7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Z</m:t>
                            </m:r>
                          </m:e>
                        </m:eqArr>
                        <m:r>
                          <a:rPr xmlns:a="http://schemas.openxmlformats.org/drawingml/2006/main" sz="77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e>
                        <m:r>
                          <a:rPr xmlns:a="http://schemas.openxmlformats.org/drawingml/2006/main" sz="77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sSup>
                          <m:e>
                            <m:argPr>
                              <m:scrLvl m:val="0"/>
                            </m:argPr>
                            <m:r>
                              <m:rPr>
                                <m:sty m:val="b"/>
                              </m:rPr>
                              <a:rPr xmlns:a="http://schemas.openxmlformats.org/drawingml/2006/main" sz="7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K</m:t>
                            </m:r>
                          </m:e>
                          <m:sup>
                            <m:argPr>
                              <m:scrLvl m:val="0"/>
                            </m:argPr>
                            <m:r>
                              <a:rPr xmlns:a="http://schemas.openxmlformats.org/drawingml/2006/main" sz="7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-</m:t>
                            </m:r>
                            <m:r>
                              <a:rPr xmlns:a="http://schemas.openxmlformats.org/drawingml/2006/main" sz="7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p>
                        </m:sSup>
                        <m:d>
                          <m:dPr>
                            <m:ctrlPr>
                              <a:rPr xmlns:a="http://schemas.openxmlformats.org/drawingml/2006/main" sz="7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argPr>
                              <m:scrLvl m:val="0"/>
                            </m:argPr>
                            <m:eqArr>
                              <m:eqArrPr>
                                <m:ctrlPr>
                                  <a:rPr xmlns:a="http://schemas.openxmlformats.org/drawingml/2006/main" sz="7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eqArrPr>
                              <m:e>
                                <m:r>
                                  <a:rPr xmlns:a="http://schemas.openxmlformats.org/drawingml/2006/main" sz="7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f</m:t>
                                </m:r>
                                <m:r>
                                  <a:rPr xmlns:a="http://schemas.openxmlformats.org/drawingml/2006/main" sz="7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⋅</m:t>
                                </m:r>
                                <m:r>
                                  <a:rPr xmlns:a="http://schemas.openxmlformats.org/drawingml/2006/main" sz="7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X</m:t>
                                </m:r>
                                <m:r>
                                  <a:rPr xmlns:a="http://schemas.openxmlformats.org/drawingml/2006/main" sz="7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xmlns:a="http://schemas.openxmlformats.org/drawingml/2006/main" sz="7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Z</m:t>
                                </m:r>
                                <m:r>
                                  <a:rPr xmlns:a="http://schemas.openxmlformats.org/drawingml/2006/main" sz="7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⋅</m:t>
                                </m:r>
                                <m:sSub>
                                  <m:e>
                                    <m:argPr>
                                      <m:scrLvl m:val="0"/>
                                    </m:argPr>
                                    <m:argPr>
                                      <m:scrLvl m:val="0"/>
                                    </m:argPr>
                                    <m:r>
                                      <a:rPr xmlns:a="http://schemas.openxmlformats.org/drawingml/2006/main" sz="77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p</m:t>
                                    </m:r>
                                  </m:e>
                                  <m:sub>
                                    <m:argPr>
                                      <m:scrLvl m:val="0"/>
                                    </m:argPr>
                                    <m:argPr>
                                      <m:scrLvl m:val="0"/>
                                    </m:argPr>
                                    <m:r>
                                      <a:rPr xmlns:a="http://schemas.openxmlformats.org/drawingml/2006/main" sz="77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x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xmlns:a="http://schemas.openxmlformats.org/drawingml/2006/main" sz="7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f</m:t>
                                </m:r>
                                <m:r>
                                  <a:rPr xmlns:a="http://schemas.openxmlformats.org/drawingml/2006/main" sz="7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⋅</m:t>
                                </m:r>
                                <m:r>
                                  <a:rPr xmlns:a="http://schemas.openxmlformats.org/drawingml/2006/main" sz="7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Y</m:t>
                                </m:r>
                                <m:r>
                                  <a:rPr xmlns:a="http://schemas.openxmlformats.org/drawingml/2006/main" sz="7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xmlns:a="http://schemas.openxmlformats.org/drawingml/2006/main" sz="7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Z</m:t>
                                </m:r>
                                <m:r>
                                  <a:rPr xmlns:a="http://schemas.openxmlformats.org/drawingml/2006/main" sz="7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⋅</m:t>
                                </m:r>
                                <m:sSub>
                                  <m:e>
                                    <m:argPr>
                                      <m:scrLvl m:val="0"/>
                                    </m:argPr>
                                    <m:argPr>
                                      <m:scrLvl m:val="0"/>
                                    </m:argPr>
                                    <m:r>
                                      <a:rPr xmlns:a="http://schemas.openxmlformats.org/drawingml/2006/main" sz="77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p</m:t>
                                    </m:r>
                                  </m:e>
                                  <m:sub>
                                    <m:argPr>
                                      <m:scrLvl m:val="0"/>
                                    </m:argPr>
                                    <m:argPr>
                                      <m:scrLvl m:val="0"/>
                                    </m:argPr>
                                    <m:r>
                                      <a:rPr xmlns:a="http://schemas.openxmlformats.org/drawingml/2006/main" sz="77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y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xmlns:a="http://schemas.openxmlformats.org/drawingml/2006/main" sz="7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Z</m:t>
                                </m:r>
                              </m:e>
                            </m:eqArr>
                          </m:e>
                        </m:d>
                      </m:e>
                    </m:mr>
                  </m:m>
                </m:oMath>
              </m:oMathPara>
            </a14:m>
            <a:endParaRPr sz="7700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1" name="Rectangle 2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775969">
              <a:defRPr sz="7519"/>
            </a:lvl1pPr>
          </a:lstStyle>
          <a:p>
            <a:pPr/>
            <a:r>
              <a:t>“Unproject”: Go from pixel and depth to 3D point</a:t>
            </a:r>
          </a:p>
        </p:txBody>
      </p:sp>
      <p:sp>
        <p:nvSpPr>
          <p:cNvPr id="1302" name="Slide Number Placeholder 60"/>
          <p:cNvSpPr txBox="1"/>
          <p:nvPr>
            <p:ph type="sldNum" sz="quarter" idx="4294967295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303" name="Equation"/>
          <p:cNvSpPr txBox="1"/>
          <p:nvPr/>
        </p:nvSpPr>
        <p:spPr>
          <a:xfrm>
            <a:off x="12955152" y="2857808"/>
            <a:ext cx="10518005" cy="5183556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m>
                    <m:mPr>
                      <m:ctrlPr>
                        <a:rPr xmlns:a="http://schemas.openxmlformats.org/drawingml/2006/main" sz="7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baseJc m:val="center"/>
                      <m:plcHide m:val="on"/>
                      <m:mcs>
                        <m:mc>
                          <m:mcPr>
                            <m:count m:val="2"/>
                            <m:mcJc m:val="center"/>
                          </m:mcPr>
                        </m:mc>
                      </m:mcs>
                    </m:mPr>
                    <m:mr>
                      <m:e>
                        <m:r>
                          <a:rPr xmlns:a="http://schemas.openxmlformats.org/drawingml/2006/main" sz="77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eqArr>
                          <m:eqArrPr>
                            <m:ctrlPr>
                              <a:rPr xmlns:a="http://schemas.openxmlformats.org/drawingml/2006/main" sz="7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xmlns:a="http://schemas.openxmlformats.org/drawingml/2006/main" sz="7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X</m:t>
                            </m:r>
                          </m:e>
                          <m:e>
                            <m:r>
                              <a:rPr xmlns:a="http://schemas.openxmlformats.org/drawingml/2006/main" sz="7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Y</m:t>
                            </m:r>
                          </m:e>
                          <m:e>
                            <m:r>
                              <a:rPr xmlns:a="http://schemas.openxmlformats.org/drawingml/2006/main" sz="7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Z</m:t>
                            </m:r>
                          </m:e>
                        </m:eqArr>
                        <m:r>
                          <a:rPr xmlns:a="http://schemas.openxmlformats.org/drawingml/2006/main" sz="77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e>
                        <m:r>
                          <a:rPr xmlns:a="http://schemas.openxmlformats.org/drawingml/2006/main" sz="77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xmlns:a="http://schemas.openxmlformats.org/drawingml/2006/main" sz="77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Z</m:t>
                        </m:r>
                        <m:r>
                          <a:rPr xmlns:a="http://schemas.openxmlformats.org/drawingml/2006/main" sz="77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⋅</m:t>
                        </m:r>
                        <m:sSup>
                          <m:e>
                            <m:argPr>
                              <m:scrLvl m:val="0"/>
                            </m:argPr>
                            <m:r>
                              <m:rPr>
                                <m:sty m:val="b"/>
                              </m:rPr>
                              <a:rPr xmlns:a="http://schemas.openxmlformats.org/drawingml/2006/main" sz="7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K</m:t>
                            </m:r>
                          </m:e>
                          <m:sup>
                            <m:argPr>
                              <m:scrLvl m:val="0"/>
                            </m:argPr>
                            <m:r>
                              <a:rPr xmlns:a="http://schemas.openxmlformats.org/drawingml/2006/main" sz="7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-</m:t>
                            </m:r>
                            <m:r>
                              <a:rPr xmlns:a="http://schemas.openxmlformats.org/drawingml/2006/main" sz="7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p>
                        </m:sSup>
                        <m:d>
                          <m:dPr>
                            <m:ctrlPr>
                              <a:rPr xmlns:a="http://schemas.openxmlformats.org/drawingml/2006/main" sz="7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argPr>
                              <m:scrLvl m:val="0"/>
                            </m:argPr>
                            <m:eqArr>
                              <m:eqArrPr>
                                <m:ctrlPr>
                                  <a:rPr xmlns:a="http://schemas.openxmlformats.org/drawingml/2006/main" sz="7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eqArrPr>
                              <m:e>
                                <m:f>
                                  <m:fPr>
                                    <m:ctrlPr>
                                      <a:rPr xmlns:a="http://schemas.openxmlformats.org/drawingml/2006/main" sz="77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  <m:type m:val="bar"/>
                                  </m:fPr>
                                  <m:num>
                                    <m:argPr>
                                      <m:scrLvl m:val="0"/>
                                    </m:argPr>
                                    <m:argPr>
                                      <m:scrLvl m:val="0"/>
                                    </m:argPr>
                                    <m:r>
                                      <a:rPr xmlns:a="http://schemas.openxmlformats.org/drawingml/2006/main" sz="77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f</m:t>
                                    </m:r>
                                    <m:r>
                                      <a:rPr xmlns:a="http://schemas.openxmlformats.org/drawingml/2006/main" sz="77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⋅</m:t>
                                    </m:r>
                                    <m:r>
                                      <a:rPr xmlns:a="http://schemas.openxmlformats.org/drawingml/2006/main" sz="77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X</m:t>
                                    </m:r>
                                  </m:num>
                                  <m:den>
                                    <m:argPr>
                                      <m:scrLvl m:val="0"/>
                                    </m:argPr>
                                    <m:argPr>
                                      <m:scrLvl m:val="0"/>
                                    </m:argPr>
                                    <m:r>
                                      <a:rPr xmlns:a="http://schemas.openxmlformats.org/drawingml/2006/main" sz="77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Z</m:t>
                                    </m:r>
                                  </m:den>
                                </m:f>
                                <m:r>
                                  <a:rPr xmlns:a="http://schemas.openxmlformats.org/drawingml/2006/main" sz="7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e>
                                    <m:argPr>
                                      <m:scrLvl m:val="0"/>
                                    </m:argPr>
                                    <m:argPr>
                                      <m:scrLvl m:val="0"/>
                                    </m:argPr>
                                    <m:r>
                                      <a:rPr xmlns:a="http://schemas.openxmlformats.org/drawingml/2006/main" sz="77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p</m:t>
                                    </m:r>
                                  </m:e>
                                  <m:sub>
                                    <m:argPr>
                                      <m:scrLvl m:val="0"/>
                                    </m:argPr>
                                    <m:argPr>
                                      <m:scrLvl m:val="0"/>
                                    </m:argPr>
                                    <m:r>
                                      <a:rPr xmlns:a="http://schemas.openxmlformats.org/drawingml/2006/main" sz="77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x</m:t>
                                    </m:r>
                                  </m:sub>
                                </m:sSub>
                              </m:e>
                              <m:e>
                                <m:f>
                                  <m:fPr>
                                    <m:ctrlPr>
                                      <a:rPr xmlns:a="http://schemas.openxmlformats.org/drawingml/2006/main" sz="77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  <m:type m:val="bar"/>
                                  </m:fPr>
                                  <m:num>
                                    <m:argPr>
                                      <m:scrLvl m:val="0"/>
                                    </m:argPr>
                                    <m:argPr>
                                      <m:scrLvl m:val="0"/>
                                    </m:argPr>
                                    <m:r>
                                      <a:rPr xmlns:a="http://schemas.openxmlformats.org/drawingml/2006/main" sz="77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f</m:t>
                                    </m:r>
                                    <m:r>
                                      <a:rPr xmlns:a="http://schemas.openxmlformats.org/drawingml/2006/main" sz="77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⋅</m:t>
                                    </m:r>
                                    <m:r>
                                      <a:rPr xmlns:a="http://schemas.openxmlformats.org/drawingml/2006/main" sz="77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Y</m:t>
                                    </m:r>
                                  </m:num>
                                  <m:den>
                                    <m:argPr>
                                      <m:scrLvl m:val="0"/>
                                    </m:argPr>
                                    <m:argPr>
                                      <m:scrLvl m:val="0"/>
                                    </m:argPr>
                                    <m:r>
                                      <a:rPr xmlns:a="http://schemas.openxmlformats.org/drawingml/2006/main" sz="77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Z</m:t>
                                    </m:r>
                                  </m:den>
                                </m:f>
                                <m:r>
                                  <a:rPr xmlns:a="http://schemas.openxmlformats.org/drawingml/2006/main" sz="7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e>
                                    <m:argPr>
                                      <m:scrLvl m:val="0"/>
                                    </m:argPr>
                                    <m:argPr>
                                      <m:scrLvl m:val="0"/>
                                    </m:argPr>
                                    <m:r>
                                      <a:rPr xmlns:a="http://schemas.openxmlformats.org/drawingml/2006/main" sz="77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p</m:t>
                                    </m:r>
                                  </m:e>
                                  <m:sub>
                                    <m:argPr>
                                      <m:scrLvl m:val="0"/>
                                    </m:argPr>
                                    <m:argPr>
                                      <m:scrLvl m:val="0"/>
                                    </m:argPr>
                                    <m:r>
                                      <a:rPr xmlns:a="http://schemas.openxmlformats.org/drawingml/2006/main" sz="77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y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xmlns:a="http://schemas.openxmlformats.org/drawingml/2006/main" sz="7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eqArr>
                          </m:e>
                        </m:d>
                      </m:e>
                    </m:mr>
                  </m:m>
                </m:oMath>
              </m:oMathPara>
            </a14:m>
            <a:endParaRPr sz="7700"/>
          </a:p>
        </p:txBody>
      </p:sp>
      <p:sp>
        <p:nvSpPr>
          <p:cNvPr id="1304" name="Line"/>
          <p:cNvSpPr/>
          <p:nvPr/>
        </p:nvSpPr>
        <p:spPr>
          <a:xfrm flipV="1">
            <a:off x="12434025" y="2567217"/>
            <a:ext cx="1" cy="9927766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1305" name="Equation"/>
          <p:cNvSpPr txBox="1"/>
          <p:nvPr/>
        </p:nvSpPr>
        <p:spPr>
          <a:xfrm>
            <a:off x="1312147" y="2883208"/>
            <a:ext cx="9861138" cy="4071067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m>
                    <m:mPr>
                      <m:ctrlPr>
                        <a:rPr xmlns:a="http://schemas.openxmlformats.org/drawingml/2006/main" sz="7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baseJc m:val="center"/>
                      <m:plcHide m:val="on"/>
                      <m:mcs>
                        <m:mc>
                          <m:mcPr>
                            <m:count m:val="2"/>
                            <m:mcJc m:val="center"/>
                          </m:mcPr>
                        </m:mc>
                      </m:mcs>
                    </m:mPr>
                    <m:mr>
                      <m:e>
                        <m:r>
                          <a:rPr xmlns:a="http://schemas.openxmlformats.org/drawingml/2006/main" sz="77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eqArr>
                          <m:eqArrPr>
                            <m:ctrlPr>
                              <a:rPr xmlns:a="http://schemas.openxmlformats.org/drawingml/2006/main" sz="7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xmlns:a="http://schemas.openxmlformats.org/drawingml/2006/main" sz="7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f</m:t>
                            </m:r>
                            <m:r>
                              <a:rPr xmlns:a="http://schemas.openxmlformats.org/drawingml/2006/main" sz="7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⋅</m:t>
                            </m:r>
                            <m:r>
                              <a:rPr xmlns:a="http://schemas.openxmlformats.org/drawingml/2006/main" sz="7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X</m:t>
                            </m:r>
                            <m:r>
                              <a:rPr xmlns:a="http://schemas.openxmlformats.org/drawingml/2006/main" sz="7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xmlns:a="http://schemas.openxmlformats.org/drawingml/2006/main" sz="7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Z</m:t>
                            </m:r>
                            <m:r>
                              <a:rPr xmlns:a="http://schemas.openxmlformats.org/drawingml/2006/main" sz="7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⋅</m:t>
                            </m:r>
                            <m:sSub>
                              <m:e>
                                <m:argPr>
                                  <m:scrLvl m:val="0"/>
                                </m:argPr>
                                <m:argPr>
                                  <m:scrLvl m:val="0"/>
                                </m:argPr>
                                <m:r>
                                  <a:rPr xmlns:a="http://schemas.openxmlformats.org/drawingml/2006/main" sz="7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p</m:t>
                                </m:r>
                              </m:e>
                              <m:sub>
                                <m:argPr>
                                  <m:scrLvl m:val="0"/>
                                </m:argPr>
                                <m:argPr>
                                  <m:scrLvl m:val="0"/>
                                </m:argPr>
                                <m:r>
                                  <a:rPr xmlns:a="http://schemas.openxmlformats.org/drawingml/2006/main" sz="7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x</m:t>
                                </m:r>
                              </m:sub>
                            </m:sSub>
                          </m:e>
                          <m:e>
                            <m:r>
                              <a:rPr xmlns:a="http://schemas.openxmlformats.org/drawingml/2006/main" sz="7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f</m:t>
                            </m:r>
                            <m:r>
                              <a:rPr xmlns:a="http://schemas.openxmlformats.org/drawingml/2006/main" sz="7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⋅</m:t>
                            </m:r>
                            <m:r>
                              <a:rPr xmlns:a="http://schemas.openxmlformats.org/drawingml/2006/main" sz="7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Y</m:t>
                            </m:r>
                            <m:r>
                              <a:rPr xmlns:a="http://schemas.openxmlformats.org/drawingml/2006/main" sz="7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xmlns:a="http://schemas.openxmlformats.org/drawingml/2006/main" sz="7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Z</m:t>
                            </m:r>
                            <m:r>
                              <a:rPr xmlns:a="http://schemas.openxmlformats.org/drawingml/2006/main" sz="7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⋅</m:t>
                            </m:r>
                            <m:sSub>
                              <m:e>
                                <m:argPr>
                                  <m:scrLvl m:val="0"/>
                                </m:argPr>
                                <m:argPr>
                                  <m:scrLvl m:val="0"/>
                                </m:argPr>
                                <m:r>
                                  <a:rPr xmlns:a="http://schemas.openxmlformats.org/drawingml/2006/main" sz="7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p</m:t>
                                </m:r>
                              </m:e>
                              <m:sub>
                                <m:argPr>
                                  <m:scrLvl m:val="0"/>
                                </m:argPr>
                                <m:argPr>
                                  <m:scrLvl m:val="0"/>
                                </m:argPr>
                                <m:r>
                                  <a:rPr xmlns:a="http://schemas.openxmlformats.org/drawingml/2006/main" sz="7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y</m:t>
                                </m:r>
                              </m:sub>
                            </m:sSub>
                          </m:e>
                          <m:e>
                            <m:r>
                              <a:rPr xmlns:a="http://schemas.openxmlformats.org/drawingml/2006/main" sz="7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Z</m:t>
                            </m:r>
                          </m:e>
                        </m:eqArr>
                        <m:r>
                          <a:rPr xmlns:a="http://schemas.openxmlformats.org/drawingml/2006/main" sz="77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e>
                        <m:r>
                          <a:rPr xmlns:a="http://schemas.openxmlformats.org/drawingml/2006/main" sz="77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m:rPr>
                            <m:sty m:val="b"/>
                          </m:rPr>
                          <a:rPr xmlns:a="http://schemas.openxmlformats.org/drawingml/2006/main" sz="77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K</m:t>
                        </m:r>
                        <m:d>
                          <m:dPr>
                            <m:ctrlPr>
                              <a:rPr xmlns:a="http://schemas.openxmlformats.org/drawingml/2006/main" sz="7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argPr>
                              <m:scrLvl m:val="0"/>
                            </m:argPr>
                            <m:eqArr>
                              <m:eqArrPr>
                                <m:ctrlPr>
                                  <a:rPr xmlns:a="http://schemas.openxmlformats.org/drawingml/2006/main" sz="7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eqArrPr>
                              <m:e>
                                <m:r>
                                  <a:rPr xmlns:a="http://schemas.openxmlformats.org/drawingml/2006/main" sz="7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X</m:t>
                                </m:r>
                              </m:e>
                              <m:e>
                                <m:r>
                                  <a:rPr xmlns:a="http://schemas.openxmlformats.org/drawingml/2006/main" sz="7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Y</m:t>
                                </m:r>
                              </m:e>
                              <m:e>
                                <m:r>
                                  <a:rPr xmlns:a="http://schemas.openxmlformats.org/drawingml/2006/main" sz="7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Z</m:t>
                                </m:r>
                              </m:e>
                            </m:eqArr>
                          </m:e>
                        </m:d>
                      </m:e>
                    </m:mr>
                  </m:m>
                </m:oMath>
              </m:oMathPara>
            </a14:m>
            <a:endParaRPr sz="7700"/>
          </a:p>
        </p:txBody>
      </p:sp>
      <p:sp>
        <p:nvSpPr>
          <p:cNvPr id="1306" name="Equation"/>
          <p:cNvSpPr txBox="1"/>
          <p:nvPr/>
        </p:nvSpPr>
        <p:spPr>
          <a:xfrm>
            <a:off x="900769" y="8166408"/>
            <a:ext cx="10683894" cy="4071067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m>
                    <m:mPr>
                      <m:ctrlPr>
                        <a:rPr xmlns:a="http://schemas.openxmlformats.org/drawingml/2006/main" sz="7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baseJc m:val="center"/>
                      <m:plcHide m:val="on"/>
                      <m:mcs>
                        <m:mc>
                          <m:mcPr>
                            <m:count m:val="2"/>
                            <m:mcJc m:val="center"/>
                          </m:mcPr>
                        </m:mc>
                      </m:mcs>
                    </m:mPr>
                    <m:mr>
                      <m:e>
                        <m:r>
                          <a:rPr xmlns:a="http://schemas.openxmlformats.org/drawingml/2006/main" sz="77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eqArr>
                          <m:eqArrPr>
                            <m:ctrlPr>
                              <a:rPr xmlns:a="http://schemas.openxmlformats.org/drawingml/2006/main" sz="7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xmlns:a="http://schemas.openxmlformats.org/drawingml/2006/main" sz="7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X</m:t>
                            </m:r>
                          </m:e>
                          <m:e>
                            <m:r>
                              <a:rPr xmlns:a="http://schemas.openxmlformats.org/drawingml/2006/main" sz="7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Y</m:t>
                            </m:r>
                          </m:e>
                          <m:e>
                            <m:r>
                              <a:rPr xmlns:a="http://schemas.openxmlformats.org/drawingml/2006/main" sz="7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Z</m:t>
                            </m:r>
                          </m:e>
                        </m:eqArr>
                        <m:r>
                          <a:rPr xmlns:a="http://schemas.openxmlformats.org/drawingml/2006/main" sz="77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e>
                        <m:r>
                          <a:rPr xmlns:a="http://schemas.openxmlformats.org/drawingml/2006/main" sz="77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sSup>
                          <m:e>
                            <m:argPr>
                              <m:scrLvl m:val="0"/>
                            </m:argPr>
                            <m:r>
                              <m:rPr>
                                <m:sty m:val="b"/>
                              </m:rPr>
                              <a:rPr xmlns:a="http://schemas.openxmlformats.org/drawingml/2006/main" sz="7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K</m:t>
                            </m:r>
                          </m:e>
                          <m:sup>
                            <m:argPr>
                              <m:scrLvl m:val="0"/>
                            </m:argPr>
                            <m:r>
                              <a:rPr xmlns:a="http://schemas.openxmlformats.org/drawingml/2006/main" sz="7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-</m:t>
                            </m:r>
                            <m:r>
                              <a:rPr xmlns:a="http://schemas.openxmlformats.org/drawingml/2006/main" sz="7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p>
                        </m:sSup>
                        <m:d>
                          <m:dPr>
                            <m:ctrlPr>
                              <a:rPr xmlns:a="http://schemas.openxmlformats.org/drawingml/2006/main" sz="7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argPr>
                              <m:scrLvl m:val="0"/>
                            </m:argPr>
                            <m:eqArr>
                              <m:eqArrPr>
                                <m:ctrlPr>
                                  <a:rPr xmlns:a="http://schemas.openxmlformats.org/drawingml/2006/main" sz="7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eqArrPr>
                              <m:e>
                                <m:r>
                                  <a:rPr xmlns:a="http://schemas.openxmlformats.org/drawingml/2006/main" sz="7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f</m:t>
                                </m:r>
                                <m:r>
                                  <a:rPr xmlns:a="http://schemas.openxmlformats.org/drawingml/2006/main" sz="7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⋅</m:t>
                                </m:r>
                                <m:r>
                                  <a:rPr xmlns:a="http://schemas.openxmlformats.org/drawingml/2006/main" sz="7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X</m:t>
                                </m:r>
                                <m:r>
                                  <a:rPr xmlns:a="http://schemas.openxmlformats.org/drawingml/2006/main" sz="7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xmlns:a="http://schemas.openxmlformats.org/drawingml/2006/main" sz="7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Z</m:t>
                                </m:r>
                                <m:r>
                                  <a:rPr xmlns:a="http://schemas.openxmlformats.org/drawingml/2006/main" sz="7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⋅</m:t>
                                </m:r>
                                <m:sSub>
                                  <m:e>
                                    <m:argPr>
                                      <m:scrLvl m:val="0"/>
                                    </m:argPr>
                                    <m:argPr>
                                      <m:scrLvl m:val="0"/>
                                    </m:argPr>
                                    <m:r>
                                      <a:rPr xmlns:a="http://schemas.openxmlformats.org/drawingml/2006/main" sz="77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p</m:t>
                                    </m:r>
                                  </m:e>
                                  <m:sub>
                                    <m:argPr>
                                      <m:scrLvl m:val="0"/>
                                    </m:argPr>
                                    <m:argPr>
                                      <m:scrLvl m:val="0"/>
                                    </m:argPr>
                                    <m:r>
                                      <a:rPr xmlns:a="http://schemas.openxmlformats.org/drawingml/2006/main" sz="77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x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xmlns:a="http://schemas.openxmlformats.org/drawingml/2006/main" sz="7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f</m:t>
                                </m:r>
                                <m:r>
                                  <a:rPr xmlns:a="http://schemas.openxmlformats.org/drawingml/2006/main" sz="7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⋅</m:t>
                                </m:r>
                                <m:r>
                                  <a:rPr xmlns:a="http://schemas.openxmlformats.org/drawingml/2006/main" sz="7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Y</m:t>
                                </m:r>
                                <m:r>
                                  <a:rPr xmlns:a="http://schemas.openxmlformats.org/drawingml/2006/main" sz="7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xmlns:a="http://schemas.openxmlformats.org/drawingml/2006/main" sz="7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Z</m:t>
                                </m:r>
                                <m:r>
                                  <a:rPr xmlns:a="http://schemas.openxmlformats.org/drawingml/2006/main" sz="7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⋅</m:t>
                                </m:r>
                                <m:sSub>
                                  <m:e>
                                    <m:argPr>
                                      <m:scrLvl m:val="0"/>
                                    </m:argPr>
                                    <m:argPr>
                                      <m:scrLvl m:val="0"/>
                                    </m:argPr>
                                    <m:r>
                                      <a:rPr xmlns:a="http://schemas.openxmlformats.org/drawingml/2006/main" sz="77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p</m:t>
                                    </m:r>
                                  </m:e>
                                  <m:sub>
                                    <m:argPr>
                                      <m:scrLvl m:val="0"/>
                                    </m:argPr>
                                    <m:argPr>
                                      <m:scrLvl m:val="0"/>
                                    </m:argPr>
                                    <m:r>
                                      <a:rPr xmlns:a="http://schemas.openxmlformats.org/drawingml/2006/main" sz="77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y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xmlns:a="http://schemas.openxmlformats.org/drawingml/2006/main" sz="7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Z</m:t>
                                </m:r>
                              </m:e>
                            </m:eqArr>
                          </m:e>
                        </m:d>
                      </m:e>
                    </m:mr>
                  </m:m>
                </m:oMath>
              </m:oMathPara>
            </a14:m>
            <a:endParaRPr sz="7700"/>
          </a:p>
        </p:txBody>
      </p:sp>
      <p:sp>
        <p:nvSpPr>
          <p:cNvPr id="1307" name="Rectangle"/>
          <p:cNvSpPr/>
          <p:nvPr/>
        </p:nvSpPr>
        <p:spPr>
          <a:xfrm>
            <a:off x="146566" y="2286000"/>
            <a:ext cx="12192299" cy="10642303"/>
          </a:xfrm>
          <a:prstGeom prst="rect">
            <a:avLst/>
          </a:prstGeom>
          <a:solidFill>
            <a:srgbClr val="FFFFFF">
              <a:alpha val="68465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advClick="1" p14:dur="2000">
        <p159:morph option="byObject"/>
      </p:transition>
    </mc:Choice>
    <mc:Fallback>
      <p:transition spd="slow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9" name="Rectangle 2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775969">
              <a:defRPr sz="7519"/>
            </a:lvl1pPr>
          </a:lstStyle>
          <a:p>
            <a:pPr/>
            <a:r>
              <a:t>“Unproject”: Go from pixel and depth to 3D point</a:t>
            </a:r>
          </a:p>
        </p:txBody>
      </p:sp>
      <p:sp>
        <p:nvSpPr>
          <p:cNvPr id="1310" name="Slide Number Placeholder 60"/>
          <p:cNvSpPr txBox="1"/>
          <p:nvPr>
            <p:ph type="sldNum" sz="quarter" idx="4294967295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311" name="Equation"/>
          <p:cNvSpPr txBox="1"/>
          <p:nvPr/>
        </p:nvSpPr>
        <p:spPr>
          <a:xfrm>
            <a:off x="12955152" y="2857808"/>
            <a:ext cx="10518005" cy="5183556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m>
                    <m:mPr>
                      <m:ctrlPr>
                        <a:rPr xmlns:a="http://schemas.openxmlformats.org/drawingml/2006/main" sz="7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baseJc m:val="center"/>
                      <m:plcHide m:val="on"/>
                      <m:mcs>
                        <m:mc>
                          <m:mcPr>
                            <m:count m:val="2"/>
                            <m:mcJc m:val="center"/>
                          </m:mcPr>
                        </m:mc>
                      </m:mcs>
                    </m:mPr>
                    <m:mr>
                      <m:e>
                        <m:r>
                          <a:rPr xmlns:a="http://schemas.openxmlformats.org/drawingml/2006/main" sz="77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eqArr>
                          <m:eqArrPr>
                            <m:ctrlPr>
                              <a:rPr xmlns:a="http://schemas.openxmlformats.org/drawingml/2006/main" sz="7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xmlns:a="http://schemas.openxmlformats.org/drawingml/2006/main" sz="7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X</m:t>
                            </m:r>
                          </m:e>
                          <m:e>
                            <m:r>
                              <a:rPr xmlns:a="http://schemas.openxmlformats.org/drawingml/2006/main" sz="7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Y</m:t>
                            </m:r>
                          </m:e>
                          <m:e>
                            <m:r>
                              <a:rPr xmlns:a="http://schemas.openxmlformats.org/drawingml/2006/main" sz="7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Z</m:t>
                            </m:r>
                          </m:e>
                        </m:eqArr>
                        <m:r>
                          <a:rPr xmlns:a="http://schemas.openxmlformats.org/drawingml/2006/main" sz="77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e>
                        <m:r>
                          <a:rPr xmlns:a="http://schemas.openxmlformats.org/drawingml/2006/main" sz="77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xmlns:a="http://schemas.openxmlformats.org/drawingml/2006/main" sz="77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Z</m:t>
                        </m:r>
                        <m:r>
                          <a:rPr xmlns:a="http://schemas.openxmlformats.org/drawingml/2006/main" sz="77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⋅</m:t>
                        </m:r>
                        <m:sSup>
                          <m:e>
                            <m:argPr>
                              <m:scrLvl m:val="0"/>
                            </m:argPr>
                            <m:r>
                              <m:rPr>
                                <m:sty m:val="b"/>
                              </m:rPr>
                              <a:rPr xmlns:a="http://schemas.openxmlformats.org/drawingml/2006/main" sz="7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K</m:t>
                            </m:r>
                          </m:e>
                          <m:sup>
                            <m:argPr>
                              <m:scrLvl m:val="0"/>
                            </m:argPr>
                            <m:r>
                              <a:rPr xmlns:a="http://schemas.openxmlformats.org/drawingml/2006/main" sz="7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-</m:t>
                            </m:r>
                            <m:r>
                              <a:rPr xmlns:a="http://schemas.openxmlformats.org/drawingml/2006/main" sz="7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p>
                        </m:sSup>
                        <m:d>
                          <m:dPr>
                            <m:ctrlPr>
                              <a:rPr xmlns:a="http://schemas.openxmlformats.org/drawingml/2006/main" sz="7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argPr>
                              <m:scrLvl m:val="0"/>
                            </m:argPr>
                            <m:eqArr>
                              <m:eqArrPr>
                                <m:ctrlPr>
                                  <a:rPr xmlns:a="http://schemas.openxmlformats.org/drawingml/2006/main" sz="7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eqArrPr>
                              <m:e>
                                <m:f>
                                  <m:fPr>
                                    <m:ctrlPr>
                                      <a:rPr xmlns:a="http://schemas.openxmlformats.org/drawingml/2006/main" sz="77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  <m:type m:val="bar"/>
                                  </m:fPr>
                                  <m:num>
                                    <m:argPr>
                                      <m:scrLvl m:val="0"/>
                                    </m:argPr>
                                    <m:argPr>
                                      <m:scrLvl m:val="0"/>
                                    </m:argPr>
                                    <m:r>
                                      <a:rPr xmlns:a="http://schemas.openxmlformats.org/drawingml/2006/main" sz="77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f</m:t>
                                    </m:r>
                                    <m:r>
                                      <a:rPr xmlns:a="http://schemas.openxmlformats.org/drawingml/2006/main" sz="77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⋅</m:t>
                                    </m:r>
                                    <m:r>
                                      <a:rPr xmlns:a="http://schemas.openxmlformats.org/drawingml/2006/main" sz="77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X</m:t>
                                    </m:r>
                                  </m:num>
                                  <m:den>
                                    <m:argPr>
                                      <m:scrLvl m:val="0"/>
                                    </m:argPr>
                                    <m:argPr>
                                      <m:scrLvl m:val="0"/>
                                    </m:argPr>
                                    <m:r>
                                      <a:rPr xmlns:a="http://schemas.openxmlformats.org/drawingml/2006/main" sz="77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Z</m:t>
                                    </m:r>
                                  </m:den>
                                </m:f>
                                <m:r>
                                  <a:rPr xmlns:a="http://schemas.openxmlformats.org/drawingml/2006/main" sz="7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e>
                                    <m:argPr>
                                      <m:scrLvl m:val="0"/>
                                    </m:argPr>
                                    <m:argPr>
                                      <m:scrLvl m:val="0"/>
                                    </m:argPr>
                                    <m:r>
                                      <a:rPr xmlns:a="http://schemas.openxmlformats.org/drawingml/2006/main" sz="77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p</m:t>
                                    </m:r>
                                  </m:e>
                                  <m:sub>
                                    <m:argPr>
                                      <m:scrLvl m:val="0"/>
                                    </m:argPr>
                                    <m:argPr>
                                      <m:scrLvl m:val="0"/>
                                    </m:argPr>
                                    <m:r>
                                      <a:rPr xmlns:a="http://schemas.openxmlformats.org/drawingml/2006/main" sz="77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x</m:t>
                                    </m:r>
                                  </m:sub>
                                </m:sSub>
                              </m:e>
                              <m:e>
                                <m:f>
                                  <m:fPr>
                                    <m:ctrlPr>
                                      <a:rPr xmlns:a="http://schemas.openxmlformats.org/drawingml/2006/main" sz="77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  <m:type m:val="bar"/>
                                  </m:fPr>
                                  <m:num>
                                    <m:argPr>
                                      <m:scrLvl m:val="0"/>
                                    </m:argPr>
                                    <m:argPr>
                                      <m:scrLvl m:val="0"/>
                                    </m:argPr>
                                    <m:r>
                                      <a:rPr xmlns:a="http://schemas.openxmlformats.org/drawingml/2006/main" sz="77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f</m:t>
                                    </m:r>
                                    <m:r>
                                      <a:rPr xmlns:a="http://schemas.openxmlformats.org/drawingml/2006/main" sz="77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⋅</m:t>
                                    </m:r>
                                    <m:r>
                                      <a:rPr xmlns:a="http://schemas.openxmlformats.org/drawingml/2006/main" sz="77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Y</m:t>
                                    </m:r>
                                  </m:num>
                                  <m:den>
                                    <m:argPr>
                                      <m:scrLvl m:val="0"/>
                                    </m:argPr>
                                    <m:argPr>
                                      <m:scrLvl m:val="0"/>
                                    </m:argPr>
                                    <m:r>
                                      <a:rPr xmlns:a="http://schemas.openxmlformats.org/drawingml/2006/main" sz="77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Z</m:t>
                                    </m:r>
                                  </m:den>
                                </m:f>
                                <m:r>
                                  <a:rPr xmlns:a="http://schemas.openxmlformats.org/drawingml/2006/main" sz="7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e>
                                    <m:argPr>
                                      <m:scrLvl m:val="0"/>
                                    </m:argPr>
                                    <m:argPr>
                                      <m:scrLvl m:val="0"/>
                                    </m:argPr>
                                    <m:r>
                                      <a:rPr xmlns:a="http://schemas.openxmlformats.org/drawingml/2006/main" sz="77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p</m:t>
                                    </m:r>
                                  </m:e>
                                  <m:sub>
                                    <m:argPr>
                                      <m:scrLvl m:val="0"/>
                                    </m:argPr>
                                    <m:argPr>
                                      <m:scrLvl m:val="0"/>
                                    </m:argPr>
                                    <m:r>
                                      <a:rPr xmlns:a="http://schemas.openxmlformats.org/drawingml/2006/main" sz="77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y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xmlns:a="http://schemas.openxmlformats.org/drawingml/2006/main" sz="7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eqArr>
                          </m:e>
                        </m:d>
                      </m:e>
                    </m:mr>
                  </m:m>
                </m:oMath>
              </m:oMathPara>
            </a14:m>
            <a:endParaRPr sz="7700"/>
          </a:p>
        </p:txBody>
      </p:sp>
      <p:sp>
        <p:nvSpPr>
          <p:cNvPr id="1312" name="Line"/>
          <p:cNvSpPr/>
          <p:nvPr/>
        </p:nvSpPr>
        <p:spPr>
          <a:xfrm flipV="1">
            <a:off x="12434025" y="2567217"/>
            <a:ext cx="1" cy="9927766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1313" name="Equation"/>
          <p:cNvSpPr txBox="1"/>
          <p:nvPr/>
        </p:nvSpPr>
        <p:spPr>
          <a:xfrm>
            <a:off x="1312147" y="2883208"/>
            <a:ext cx="9861138" cy="4071067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m>
                    <m:mPr>
                      <m:ctrlPr>
                        <a:rPr xmlns:a="http://schemas.openxmlformats.org/drawingml/2006/main" sz="7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baseJc m:val="center"/>
                      <m:plcHide m:val="on"/>
                      <m:mcs>
                        <m:mc>
                          <m:mcPr>
                            <m:count m:val="2"/>
                            <m:mcJc m:val="center"/>
                          </m:mcPr>
                        </m:mc>
                      </m:mcs>
                    </m:mPr>
                    <m:mr>
                      <m:e>
                        <m:r>
                          <a:rPr xmlns:a="http://schemas.openxmlformats.org/drawingml/2006/main" sz="77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eqArr>
                          <m:eqArrPr>
                            <m:ctrlPr>
                              <a:rPr xmlns:a="http://schemas.openxmlformats.org/drawingml/2006/main" sz="7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xmlns:a="http://schemas.openxmlformats.org/drawingml/2006/main" sz="7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f</m:t>
                            </m:r>
                            <m:r>
                              <a:rPr xmlns:a="http://schemas.openxmlformats.org/drawingml/2006/main" sz="7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⋅</m:t>
                            </m:r>
                            <m:r>
                              <a:rPr xmlns:a="http://schemas.openxmlformats.org/drawingml/2006/main" sz="7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X</m:t>
                            </m:r>
                            <m:r>
                              <a:rPr xmlns:a="http://schemas.openxmlformats.org/drawingml/2006/main" sz="7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xmlns:a="http://schemas.openxmlformats.org/drawingml/2006/main" sz="7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Z</m:t>
                            </m:r>
                            <m:r>
                              <a:rPr xmlns:a="http://schemas.openxmlformats.org/drawingml/2006/main" sz="7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⋅</m:t>
                            </m:r>
                            <m:sSub>
                              <m:e>
                                <m:argPr>
                                  <m:scrLvl m:val="0"/>
                                </m:argPr>
                                <m:argPr>
                                  <m:scrLvl m:val="0"/>
                                </m:argPr>
                                <m:r>
                                  <a:rPr xmlns:a="http://schemas.openxmlformats.org/drawingml/2006/main" sz="7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p</m:t>
                                </m:r>
                              </m:e>
                              <m:sub>
                                <m:argPr>
                                  <m:scrLvl m:val="0"/>
                                </m:argPr>
                                <m:argPr>
                                  <m:scrLvl m:val="0"/>
                                </m:argPr>
                                <m:r>
                                  <a:rPr xmlns:a="http://schemas.openxmlformats.org/drawingml/2006/main" sz="7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x</m:t>
                                </m:r>
                              </m:sub>
                            </m:sSub>
                          </m:e>
                          <m:e>
                            <m:r>
                              <a:rPr xmlns:a="http://schemas.openxmlformats.org/drawingml/2006/main" sz="7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f</m:t>
                            </m:r>
                            <m:r>
                              <a:rPr xmlns:a="http://schemas.openxmlformats.org/drawingml/2006/main" sz="7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⋅</m:t>
                            </m:r>
                            <m:r>
                              <a:rPr xmlns:a="http://schemas.openxmlformats.org/drawingml/2006/main" sz="7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Y</m:t>
                            </m:r>
                            <m:r>
                              <a:rPr xmlns:a="http://schemas.openxmlformats.org/drawingml/2006/main" sz="7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xmlns:a="http://schemas.openxmlformats.org/drawingml/2006/main" sz="7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Z</m:t>
                            </m:r>
                            <m:r>
                              <a:rPr xmlns:a="http://schemas.openxmlformats.org/drawingml/2006/main" sz="7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⋅</m:t>
                            </m:r>
                            <m:sSub>
                              <m:e>
                                <m:argPr>
                                  <m:scrLvl m:val="0"/>
                                </m:argPr>
                                <m:argPr>
                                  <m:scrLvl m:val="0"/>
                                </m:argPr>
                                <m:r>
                                  <a:rPr xmlns:a="http://schemas.openxmlformats.org/drawingml/2006/main" sz="7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p</m:t>
                                </m:r>
                              </m:e>
                              <m:sub>
                                <m:argPr>
                                  <m:scrLvl m:val="0"/>
                                </m:argPr>
                                <m:argPr>
                                  <m:scrLvl m:val="0"/>
                                </m:argPr>
                                <m:r>
                                  <a:rPr xmlns:a="http://schemas.openxmlformats.org/drawingml/2006/main" sz="7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y</m:t>
                                </m:r>
                              </m:sub>
                            </m:sSub>
                          </m:e>
                          <m:e>
                            <m:r>
                              <a:rPr xmlns:a="http://schemas.openxmlformats.org/drawingml/2006/main" sz="7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Z</m:t>
                            </m:r>
                          </m:e>
                        </m:eqArr>
                        <m:r>
                          <a:rPr xmlns:a="http://schemas.openxmlformats.org/drawingml/2006/main" sz="77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e>
                        <m:r>
                          <a:rPr xmlns:a="http://schemas.openxmlformats.org/drawingml/2006/main" sz="77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m:rPr>
                            <m:sty m:val="b"/>
                          </m:rPr>
                          <a:rPr xmlns:a="http://schemas.openxmlformats.org/drawingml/2006/main" sz="77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K</m:t>
                        </m:r>
                        <m:d>
                          <m:dPr>
                            <m:ctrlPr>
                              <a:rPr xmlns:a="http://schemas.openxmlformats.org/drawingml/2006/main" sz="7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argPr>
                              <m:scrLvl m:val="0"/>
                            </m:argPr>
                            <m:eqArr>
                              <m:eqArrPr>
                                <m:ctrlPr>
                                  <a:rPr xmlns:a="http://schemas.openxmlformats.org/drawingml/2006/main" sz="7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eqArrPr>
                              <m:e>
                                <m:r>
                                  <a:rPr xmlns:a="http://schemas.openxmlformats.org/drawingml/2006/main" sz="7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X</m:t>
                                </m:r>
                              </m:e>
                              <m:e>
                                <m:r>
                                  <a:rPr xmlns:a="http://schemas.openxmlformats.org/drawingml/2006/main" sz="7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Y</m:t>
                                </m:r>
                              </m:e>
                              <m:e>
                                <m:r>
                                  <a:rPr xmlns:a="http://schemas.openxmlformats.org/drawingml/2006/main" sz="7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Z</m:t>
                                </m:r>
                              </m:e>
                            </m:eqArr>
                          </m:e>
                        </m:d>
                      </m:e>
                    </m:mr>
                  </m:m>
                </m:oMath>
              </m:oMathPara>
            </a14:m>
            <a:endParaRPr sz="7700"/>
          </a:p>
        </p:txBody>
      </p:sp>
      <p:sp>
        <p:nvSpPr>
          <p:cNvPr id="1314" name="Equation"/>
          <p:cNvSpPr txBox="1"/>
          <p:nvPr/>
        </p:nvSpPr>
        <p:spPr>
          <a:xfrm>
            <a:off x="900769" y="8166408"/>
            <a:ext cx="10683894" cy="4071067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m>
                    <m:mPr>
                      <m:ctrlPr>
                        <a:rPr xmlns:a="http://schemas.openxmlformats.org/drawingml/2006/main" sz="7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baseJc m:val="center"/>
                      <m:plcHide m:val="on"/>
                      <m:mcs>
                        <m:mc>
                          <m:mcPr>
                            <m:count m:val="2"/>
                            <m:mcJc m:val="center"/>
                          </m:mcPr>
                        </m:mc>
                      </m:mcs>
                    </m:mPr>
                    <m:mr>
                      <m:e>
                        <m:r>
                          <a:rPr xmlns:a="http://schemas.openxmlformats.org/drawingml/2006/main" sz="77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eqArr>
                          <m:eqArrPr>
                            <m:ctrlPr>
                              <a:rPr xmlns:a="http://schemas.openxmlformats.org/drawingml/2006/main" sz="7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xmlns:a="http://schemas.openxmlformats.org/drawingml/2006/main" sz="7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X</m:t>
                            </m:r>
                          </m:e>
                          <m:e>
                            <m:r>
                              <a:rPr xmlns:a="http://schemas.openxmlformats.org/drawingml/2006/main" sz="7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Y</m:t>
                            </m:r>
                          </m:e>
                          <m:e>
                            <m:r>
                              <a:rPr xmlns:a="http://schemas.openxmlformats.org/drawingml/2006/main" sz="7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Z</m:t>
                            </m:r>
                          </m:e>
                        </m:eqArr>
                        <m:r>
                          <a:rPr xmlns:a="http://schemas.openxmlformats.org/drawingml/2006/main" sz="77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e>
                        <m:r>
                          <a:rPr xmlns:a="http://schemas.openxmlformats.org/drawingml/2006/main" sz="77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sSup>
                          <m:e>
                            <m:argPr>
                              <m:scrLvl m:val="0"/>
                            </m:argPr>
                            <m:r>
                              <m:rPr>
                                <m:sty m:val="b"/>
                              </m:rPr>
                              <a:rPr xmlns:a="http://schemas.openxmlformats.org/drawingml/2006/main" sz="7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K</m:t>
                            </m:r>
                          </m:e>
                          <m:sup>
                            <m:argPr>
                              <m:scrLvl m:val="0"/>
                            </m:argPr>
                            <m:r>
                              <a:rPr xmlns:a="http://schemas.openxmlformats.org/drawingml/2006/main" sz="7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-</m:t>
                            </m:r>
                            <m:r>
                              <a:rPr xmlns:a="http://schemas.openxmlformats.org/drawingml/2006/main" sz="7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p>
                        </m:sSup>
                        <m:d>
                          <m:dPr>
                            <m:ctrlPr>
                              <a:rPr xmlns:a="http://schemas.openxmlformats.org/drawingml/2006/main" sz="7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argPr>
                              <m:scrLvl m:val="0"/>
                            </m:argPr>
                            <m:eqArr>
                              <m:eqArrPr>
                                <m:ctrlPr>
                                  <a:rPr xmlns:a="http://schemas.openxmlformats.org/drawingml/2006/main" sz="7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eqArrPr>
                              <m:e>
                                <m:r>
                                  <a:rPr xmlns:a="http://schemas.openxmlformats.org/drawingml/2006/main" sz="7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f</m:t>
                                </m:r>
                                <m:r>
                                  <a:rPr xmlns:a="http://schemas.openxmlformats.org/drawingml/2006/main" sz="7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⋅</m:t>
                                </m:r>
                                <m:r>
                                  <a:rPr xmlns:a="http://schemas.openxmlformats.org/drawingml/2006/main" sz="7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X</m:t>
                                </m:r>
                                <m:r>
                                  <a:rPr xmlns:a="http://schemas.openxmlformats.org/drawingml/2006/main" sz="7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xmlns:a="http://schemas.openxmlformats.org/drawingml/2006/main" sz="7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Z</m:t>
                                </m:r>
                                <m:r>
                                  <a:rPr xmlns:a="http://schemas.openxmlformats.org/drawingml/2006/main" sz="7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⋅</m:t>
                                </m:r>
                                <m:sSub>
                                  <m:e>
                                    <m:argPr>
                                      <m:scrLvl m:val="0"/>
                                    </m:argPr>
                                    <m:argPr>
                                      <m:scrLvl m:val="0"/>
                                    </m:argPr>
                                    <m:r>
                                      <a:rPr xmlns:a="http://schemas.openxmlformats.org/drawingml/2006/main" sz="77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p</m:t>
                                    </m:r>
                                  </m:e>
                                  <m:sub>
                                    <m:argPr>
                                      <m:scrLvl m:val="0"/>
                                    </m:argPr>
                                    <m:argPr>
                                      <m:scrLvl m:val="0"/>
                                    </m:argPr>
                                    <m:r>
                                      <a:rPr xmlns:a="http://schemas.openxmlformats.org/drawingml/2006/main" sz="77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x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xmlns:a="http://schemas.openxmlformats.org/drawingml/2006/main" sz="7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f</m:t>
                                </m:r>
                                <m:r>
                                  <a:rPr xmlns:a="http://schemas.openxmlformats.org/drawingml/2006/main" sz="7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⋅</m:t>
                                </m:r>
                                <m:r>
                                  <a:rPr xmlns:a="http://schemas.openxmlformats.org/drawingml/2006/main" sz="7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Y</m:t>
                                </m:r>
                                <m:r>
                                  <a:rPr xmlns:a="http://schemas.openxmlformats.org/drawingml/2006/main" sz="7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xmlns:a="http://schemas.openxmlformats.org/drawingml/2006/main" sz="7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Z</m:t>
                                </m:r>
                                <m:r>
                                  <a:rPr xmlns:a="http://schemas.openxmlformats.org/drawingml/2006/main" sz="7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⋅</m:t>
                                </m:r>
                                <m:sSub>
                                  <m:e>
                                    <m:argPr>
                                      <m:scrLvl m:val="0"/>
                                    </m:argPr>
                                    <m:argPr>
                                      <m:scrLvl m:val="0"/>
                                    </m:argPr>
                                    <m:r>
                                      <a:rPr xmlns:a="http://schemas.openxmlformats.org/drawingml/2006/main" sz="77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p</m:t>
                                    </m:r>
                                  </m:e>
                                  <m:sub>
                                    <m:argPr>
                                      <m:scrLvl m:val="0"/>
                                    </m:argPr>
                                    <m:argPr>
                                      <m:scrLvl m:val="0"/>
                                    </m:argPr>
                                    <m:r>
                                      <a:rPr xmlns:a="http://schemas.openxmlformats.org/drawingml/2006/main" sz="77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y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xmlns:a="http://schemas.openxmlformats.org/drawingml/2006/main" sz="7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Z</m:t>
                                </m:r>
                              </m:e>
                            </m:eqArr>
                          </m:e>
                        </m:d>
                      </m:e>
                    </m:mr>
                  </m:m>
                </m:oMath>
              </m:oMathPara>
            </a14:m>
            <a:endParaRPr sz="7700"/>
          </a:p>
        </p:txBody>
      </p:sp>
      <p:sp>
        <p:nvSpPr>
          <p:cNvPr id="1315" name="Rectangle"/>
          <p:cNvSpPr/>
          <p:nvPr/>
        </p:nvSpPr>
        <p:spPr>
          <a:xfrm>
            <a:off x="146566" y="2286000"/>
            <a:ext cx="12192299" cy="10642303"/>
          </a:xfrm>
          <a:prstGeom prst="rect">
            <a:avLst/>
          </a:prstGeom>
          <a:solidFill>
            <a:srgbClr val="FFFFFF">
              <a:alpha val="68465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316" name="Equation"/>
          <p:cNvSpPr txBox="1"/>
          <p:nvPr/>
        </p:nvSpPr>
        <p:spPr>
          <a:xfrm>
            <a:off x="14657203" y="9004608"/>
            <a:ext cx="7113905" cy="3764036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m>
                    <m:mPr>
                      <m:ctrlPr>
                        <a:rPr xmlns:a="http://schemas.openxmlformats.org/drawingml/2006/main" sz="7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baseJc m:val="center"/>
                      <m:plcHide m:val="on"/>
                      <m:mcs>
                        <m:mc>
                          <m:mcPr>
                            <m:count m:val="2"/>
                            <m:mcJc m:val="center"/>
                          </m:mcPr>
                        </m:mc>
                      </m:mcs>
                    </m:mPr>
                    <m:mr>
                      <m:e>
                        <m:r>
                          <m:rPr>
                            <m:sty m:val="b"/>
                          </m:rPr>
                          <a:rPr xmlns:a="http://schemas.openxmlformats.org/drawingml/2006/main" sz="77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X</m:t>
                        </m:r>
                      </m:e>
                      <m:e>
                        <m:r>
                          <a:rPr xmlns:a="http://schemas.openxmlformats.org/drawingml/2006/main" sz="77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xmlns:a="http://schemas.openxmlformats.org/drawingml/2006/main" sz="77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Z</m:t>
                        </m:r>
                        <m:r>
                          <a:rPr xmlns:a="http://schemas.openxmlformats.org/drawingml/2006/main" sz="77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⋅</m:t>
                        </m:r>
                        <m:sSup>
                          <m:e>
                            <m:argPr>
                              <m:scrLvl m:val="0"/>
                            </m:argPr>
                            <m:r>
                              <m:rPr>
                                <m:sty m:val="b"/>
                              </m:rPr>
                              <a:rPr xmlns:a="http://schemas.openxmlformats.org/drawingml/2006/main" sz="7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K</m:t>
                            </m:r>
                          </m:e>
                          <m:sup>
                            <m:argPr>
                              <m:scrLvl m:val="0"/>
                            </m:argPr>
                            <m:r>
                              <a:rPr xmlns:a="http://schemas.openxmlformats.org/drawingml/2006/main" sz="7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-</m:t>
                            </m:r>
                            <m:r>
                              <a:rPr xmlns:a="http://schemas.openxmlformats.org/drawingml/2006/main" sz="7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p>
                        </m:sSup>
                        <m:d>
                          <m:dPr>
                            <m:ctrlPr>
                              <a:rPr xmlns:a="http://schemas.openxmlformats.org/drawingml/2006/main" sz="7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argPr>
                              <m:scrLvl m:val="0"/>
                            </m:argPr>
                            <m:eqArr>
                              <m:eqArrPr>
                                <m:ctrlPr>
                                  <a:rPr xmlns:a="http://schemas.openxmlformats.org/drawingml/2006/main" sz="7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eqArrPr>
                              <m:e>
                                <m:sSub>
                                  <m:e>
                                    <m:argPr>
                                      <m:scrLvl m:val="0"/>
                                    </m:argPr>
                                    <m:argPr>
                                      <m:scrLvl m:val="0"/>
                                    </m:argPr>
                                    <m:r>
                                      <a:rPr xmlns:a="http://schemas.openxmlformats.org/drawingml/2006/main" sz="77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x</m:t>
                                    </m:r>
                                  </m:e>
                                  <m:sub>
                                    <m:argPr>
                                      <m:scrLvl m:val="0"/>
                                    </m:argPr>
                                    <m:argPr>
                                      <m:scrLvl m:val="0"/>
                                    </m:argPr>
                                    <m:r>
                                      <a:rPr xmlns:a="http://schemas.openxmlformats.org/drawingml/2006/main" sz="77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p</m:t>
                                    </m:r>
                                    <m:r>
                                      <a:rPr xmlns:a="http://schemas.openxmlformats.org/drawingml/2006/main" sz="77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i</m:t>
                                    </m:r>
                                    <m:r>
                                      <a:rPr xmlns:a="http://schemas.openxmlformats.org/drawingml/2006/main" sz="77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x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e>
                                    <m:argPr>
                                      <m:scrLvl m:val="0"/>
                                    </m:argPr>
                                    <m:argPr>
                                      <m:scrLvl m:val="0"/>
                                    </m:argPr>
                                    <m:r>
                                      <a:rPr xmlns:a="http://schemas.openxmlformats.org/drawingml/2006/main" sz="77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y</m:t>
                                    </m:r>
                                  </m:e>
                                  <m:sub>
                                    <m:argPr>
                                      <m:scrLvl m:val="0"/>
                                    </m:argPr>
                                    <m:argPr>
                                      <m:scrLvl m:val="0"/>
                                    </m:argPr>
                                    <m:r>
                                      <a:rPr xmlns:a="http://schemas.openxmlformats.org/drawingml/2006/main" sz="77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p</m:t>
                                    </m:r>
                                    <m:r>
                                      <a:rPr xmlns:a="http://schemas.openxmlformats.org/drawingml/2006/main" sz="77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i</m:t>
                                    </m:r>
                                    <m:r>
                                      <a:rPr xmlns:a="http://schemas.openxmlformats.org/drawingml/2006/main" sz="77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x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xmlns:a="http://schemas.openxmlformats.org/drawingml/2006/main" sz="7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eqArr>
                          </m:e>
                        </m:d>
                      </m:e>
                    </m:mr>
                  </m:m>
                </m:oMath>
              </m:oMathPara>
            </a14:m>
            <a:endParaRPr sz="7700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8" name="Rectangle 2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775969">
              <a:defRPr sz="7519"/>
            </a:lvl1pPr>
          </a:lstStyle>
          <a:p>
            <a:pPr/>
            <a:r>
              <a:t>“Unproject”: Go from pixel and depth to 3D point</a:t>
            </a:r>
          </a:p>
        </p:txBody>
      </p:sp>
      <p:sp>
        <p:nvSpPr>
          <p:cNvPr id="1319" name="Equation"/>
          <p:cNvSpPr txBox="1"/>
          <p:nvPr/>
        </p:nvSpPr>
        <p:spPr>
          <a:xfrm>
            <a:off x="8459603" y="5270808"/>
            <a:ext cx="7113905" cy="3764036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m>
                    <m:mPr>
                      <m:ctrlPr>
                        <a:rPr xmlns:a="http://schemas.openxmlformats.org/drawingml/2006/main" sz="7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baseJc m:val="center"/>
                      <m:plcHide m:val="on"/>
                      <m:mcs>
                        <m:mc>
                          <m:mcPr>
                            <m:count m:val="2"/>
                            <m:mcJc m:val="center"/>
                          </m:mcPr>
                        </m:mc>
                      </m:mcs>
                    </m:mPr>
                    <m:mr>
                      <m:e>
                        <m:r>
                          <m:rPr>
                            <m:sty m:val="b"/>
                          </m:rPr>
                          <a:rPr xmlns:a="http://schemas.openxmlformats.org/drawingml/2006/main" sz="77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X</m:t>
                        </m:r>
                      </m:e>
                      <m:e>
                        <m:r>
                          <a:rPr xmlns:a="http://schemas.openxmlformats.org/drawingml/2006/main" sz="77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xmlns:a="http://schemas.openxmlformats.org/drawingml/2006/main" sz="77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Z</m:t>
                        </m:r>
                        <m:r>
                          <a:rPr xmlns:a="http://schemas.openxmlformats.org/drawingml/2006/main" sz="77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⋅</m:t>
                        </m:r>
                        <m:sSup>
                          <m:e>
                            <m:argPr>
                              <m:scrLvl m:val="0"/>
                            </m:argPr>
                            <m:r>
                              <m:rPr>
                                <m:sty m:val="b"/>
                              </m:rPr>
                              <a:rPr xmlns:a="http://schemas.openxmlformats.org/drawingml/2006/main" sz="7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K</m:t>
                            </m:r>
                          </m:e>
                          <m:sup>
                            <m:argPr>
                              <m:scrLvl m:val="0"/>
                            </m:argPr>
                            <m:r>
                              <a:rPr xmlns:a="http://schemas.openxmlformats.org/drawingml/2006/main" sz="7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-</m:t>
                            </m:r>
                            <m:r>
                              <a:rPr xmlns:a="http://schemas.openxmlformats.org/drawingml/2006/main" sz="7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p>
                        </m:sSup>
                        <m:d>
                          <m:dPr>
                            <m:ctrlPr>
                              <a:rPr xmlns:a="http://schemas.openxmlformats.org/drawingml/2006/main" sz="7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argPr>
                              <m:scrLvl m:val="0"/>
                            </m:argPr>
                            <m:eqArr>
                              <m:eqArrPr>
                                <m:ctrlPr>
                                  <a:rPr xmlns:a="http://schemas.openxmlformats.org/drawingml/2006/main" sz="7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eqArrPr>
                              <m:e>
                                <m:sSub>
                                  <m:e>
                                    <m:argPr>
                                      <m:scrLvl m:val="0"/>
                                    </m:argPr>
                                    <m:argPr>
                                      <m:scrLvl m:val="0"/>
                                    </m:argPr>
                                    <m:r>
                                      <a:rPr xmlns:a="http://schemas.openxmlformats.org/drawingml/2006/main" sz="77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x</m:t>
                                    </m:r>
                                  </m:e>
                                  <m:sub>
                                    <m:argPr>
                                      <m:scrLvl m:val="0"/>
                                    </m:argPr>
                                    <m:argPr>
                                      <m:scrLvl m:val="0"/>
                                    </m:argPr>
                                    <m:r>
                                      <a:rPr xmlns:a="http://schemas.openxmlformats.org/drawingml/2006/main" sz="77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p</m:t>
                                    </m:r>
                                    <m:r>
                                      <a:rPr xmlns:a="http://schemas.openxmlformats.org/drawingml/2006/main" sz="77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i</m:t>
                                    </m:r>
                                    <m:r>
                                      <a:rPr xmlns:a="http://schemas.openxmlformats.org/drawingml/2006/main" sz="77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x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e>
                                    <m:argPr>
                                      <m:scrLvl m:val="0"/>
                                    </m:argPr>
                                    <m:argPr>
                                      <m:scrLvl m:val="0"/>
                                    </m:argPr>
                                    <m:r>
                                      <a:rPr xmlns:a="http://schemas.openxmlformats.org/drawingml/2006/main" sz="77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y</m:t>
                                    </m:r>
                                  </m:e>
                                  <m:sub>
                                    <m:argPr>
                                      <m:scrLvl m:val="0"/>
                                    </m:argPr>
                                    <m:argPr>
                                      <m:scrLvl m:val="0"/>
                                    </m:argPr>
                                    <m:r>
                                      <a:rPr xmlns:a="http://schemas.openxmlformats.org/drawingml/2006/main" sz="77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p</m:t>
                                    </m:r>
                                    <m:r>
                                      <a:rPr xmlns:a="http://schemas.openxmlformats.org/drawingml/2006/main" sz="77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i</m:t>
                                    </m:r>
                                    <m:r>
                                      <a:rPr xmlns:a="http://schemas.openxmlformats.org/drawingml/2006/main" sz="77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x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xmlns:a="http://schemas.openxmlformats.org/drawingml/2006/main" sz="7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eqArr>
                          </m:e>
                        </m:d>
                      </m:e>
                    </m:mr>
                  </m:m>
                </m:oMath>
              </m:oMathPara>
            </a14:m>
            <a:endParaRPr sz="770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advClick="1" p14:dur="2000">
        <p159:morph option="byObject"/>
      </p:transition>
    </mc:Choice>
    <mc:Fallback>
      <p:transition spd="slow"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1" name="Rectangle 2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775969">
              <a:defRPr sz="7519"/>
            </a:lvl1pPr>
          </a:lstStyle>
          <a:p>
            <a:pPr/>
            <a:r>
              <a:t>“Unproject”: Go from pixel and depth to 3D point</a:t>
            </a:r>
          </a:p>
        </p:txBody>
      </p:sp>
      <p:sp>
        <p:nvSpPr>
          <p:cNvPr id="1322" name="Slide Number Placeholder 60"/>
          <p:cNvSpPr txBox="1"/>
          <p:nvPr>
            <p:ph type="sldNum" sz="quarter" idx="4294967295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323" name="Equation"/>
          <p:cNvSpPr txBox="1"/>
          <p:nvPr/>
        </p:nvSpPr>
        <p:spPr>
          <a:xfrm>
            <a:off x="8692333" y="2908608"/>
            <a:ext cx="7113906" cy="3764036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m>
                    <m:mPr>
                      <m:ctrlPr>
                        <a:rPr xmlns:a="http://schemas.openxmlformats.org/drawingml/2006/main" sz="7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baseJc m:val="center"/>
                      <m:plcHide m:val="on"/>
                      <m:mcs>
                        <m:mc>
                          <m:mcPr>
                            <m:count m:val="2"/>
                            <m:mcJc m:val="center"/>
                          </m:mcPr>
                        </m:mc>
                      </m:mcs>
                    </m:mPr>
                    <m:mr>
                      <m:e>
                        <m:r>
                          <m:rPr>
                            <m:sty m:val="b"/>
                          </m:rPr>
                          <a:rPr xmlns:a="http://schemas.openxmlformats.org/drawingml/2006/main" sz="77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X</m:t>
                        </m:r>
                      </m:e>
                      <m:e>
                        <m:r>
                          <a:rPr xmlns:a="http://schemas.openxmlformats.org/drawingml/2006/main" sz="77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xmlns:a="http://schemas.openxmlformats.org/drawingml/2006/main" sz="77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Z</m:t>
                        </m:r>
                        <m:r>
                          <a:rPr xmlns:a="http://schemas.openxmlformats.org/drawingml/2006/main" sz="77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⋅</m:t>
                        </m:r>
                        <m:sSup>
                          <m:e>
                            <m:argPr>
                              <m:scrLvl m:val="0"/>
                            </m:argPr>
                            <m:r>
                              <m:rPr>
                                <m:sty m:val="b"/>
                              </m:rPr>
                              <a:rPr xmlns:a="http://schemas.openxmlformats.org/drawingml/2006/main" sz="7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K</m:t>
                            </m:r>
                          </m:e>
                          <m:sup>
                            <m:argPr>
                              <m:scrLvl m:val="0"/>
                            </m:argPr>
                            <m:r>
                              <a:rPr xmlns:a="http://schemas.openxmlformats.org/drawingml/2006/main" sz="7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-</m:t>
                            </m:r>
                            <m:r>
                              <a:rPr xmlns:a="http://schemas.openxmlformats.org/drawingml/2006/main" sz="7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p>
                        </m:sSup>
                        <m:d>
                          <m:dPr>
                            <m:ctrlPr>
                              <a:rPr xmlns:a="http://schemas.openxmlformats.org/drawingml/2006/main" sz="7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argPr>
                              <m:scrLvl m:val="0"/>
                            </m:argPr>
                            <m:eqArr>
                              <m:eqArrPr>
                                <m:ctrlPr>
                                  <a:rPr xmlns:a="http://schemas.openxmlformats.org/drawingml/2006/main" sz="7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eqArrPr>
                              <m:e>
                                <m:sSub>
                                  <m:e>
                                    <m:argPr>
                                      <m:scrLvl m:val="0"/>
                                    </m:argPr>
                                    <m:argPr>
                                      <m:scrLvl m:val="0"/>
                                    </m:argPr>
                                    <m:r>
                                      <a:rPr xmlns:a="http://schemas.openxmlformats.org/drawingml/2006/main" sz="77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x</m:t>
                                    </m:r>
                                  </m:e>
                                  <m:sub>
                                    <m:argPr>
                                      <m:scrLvl m:val="0"/>
                                    </m:argPr>
                                    <m:argPr>
                                      <m:scrLvl m:val="0"/>
                                    </m:argPr>
                                    <m:r>
                                      <a:rPr xmlns:a="http://schemas.openxmlformats.org/drawingml/2006/main" sz="77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p</m:t>
                                    </m:r>
                                    <m:r>
                                      <a:rPr xmlns:a="http://schemas.openxmlformats.org/drawingml/2006/main" sz="77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i</m:t>
                                    </m:r>
                                    <m:r>
                                      <a:rPr xmlns:a="http://schemas.openxmlformats.org/drawingml/2006/main" sz="77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x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e>
                                    <m:argPr>
                                      <m:scrLvl m:val="0"/>
                                    </m:argPr>
                                    <m:argPr>
                                      <m:scrLvl m:val="0"/>
                                    </m:argPr>
                                    <m:r>
                                      <a:rPr xmlns:a="http://schemas.openxmlformats.org/drawingml/2006/main" sz="77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y</m:t>
                                    </m:r>
                                  </m:e>
                                  <m:sub>
                                    <m:argPr>
                                      <m:scrLvl m:val="0"/>
                                    </m:argPr>
                                    <m:argPr>
                                      <m:scrLvl m:val="0"/>
                                    </m:argPr>
                                    <m:r>
                                      <a:rPr xmlns:a="http://schemas.openxmlformats.org/drawingml/2006/main" sz="77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p</m:t>
                                    </m:r>
                                    <m:r>
                                      <a:rPr xmlns:a="http://schemas.openxmlformats.org/drawingml/2006/main" sz="77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i</m:t>
                                    </m:r>
                                    <m:r>
                                      <a:rPr xmlns:a="http://schemas.openxmlformats.org/drawingml/2006/main" sz="77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x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xmlns:a="http://schemas.openxmlformats.org/drawingml/2006/main" sz="7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eqArr>
                          </m:e>
                        </m:d>
                      </m:e>
                    </m:mr>
                  </m:m>
                </m:oMath>
              </m:oMathPara>
            </a14:m>
            <a:endParaRPr sz="7700"/>
          </a:p>
        </p:txBody>
      </p:sp>
      <p:sp>
        <p:nvSpPr>
          <p:cNvPr id="1324" name="Equation"/>
          <p:cNvSpPr txBox="1"/>
          <p:nvPr/>
        </p:nvSpPr>
        <p:spPr>
          <a:xfrm>
            <a:off x="5609601" y="7760008"/>
            <a:ext cx="13164798" cy="3764036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m>
                    <m:mPr>
                      <m:ctrlPr>
                        <a:rPr xmlns:a="http://schemas.openxmlformats.org/drawingml/2006/main" sz="7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baseJc m:val="center"/>
                      <m:plcHide m:val="on"/>
                      <m:mcs>
                        <m:mc>
                          <m:mcPr>
                            <m:count m:val="2"/>
                            <m:mcJc m:val="center"/>
                          </m:mcPr>
                        </m:mc>
                      </m:mcs>
                    </m:mPr>
                    <m:mr>
                      <m:e>
                        <m:r>
                          <m:rPr/>
                          <a:rPr xmlns:a="http://schemas.openxmlformats.org/drawingml/2006/main" sz="77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u</m:t>
                        </m:r>
                        <m:r>
                          <m:rPr/>
                          <a:rPr xmlns:a="http://schemas.openxmlformats.org/drawingml/2006/main" sz="77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n</m:t>
                        </m:r>
                        <m:r>
                          <m:rPr/>
                          <a:rPr xmlns:a="http://schemas.openxmlformats.org/drawingml/2006/main" sz="77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p</m:t>
                        </m:r>
                        <m:r>
                          <m:rPr/>
                          <a:rPr xmlns:a="http://schemas.openxmlformats.org/drawingml/2006/main" sz="77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r</m:t>
                        </m:r>
                        <m:r>
                          <m:rPr/>
                          <a:rPr xmlns:a="http://schemas.openxmlformats.org/drawingml/2006/main" sz="77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o</m:t>
                        </m:r>
                        <m:r>
                          <m:rPr/>
                          <a:rPr xmlns:a="http://schemas.openxmlformats.org/drawingml/2006/main" sz="77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j</m:t>
                        </m:r>
                        <m:r>
                          <m:rPr/>
                          <a:rPr xmlns:a="http://schemas.openxmlformats.org/drawingml/2006/main" sz="77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e</m:t>
                        </m:r>
                        <m:r>
                          <m:rPr/>
                          <a:rPr xmlns:a="http://schemas.openxmlformats.org/drawingml/2006/main" sz="77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c</m:t>
                        </m:r>
                        <m:r>
                          <m:rPr/>
                          <a:rPr xmlns:a="http://schemas.openxmlformats.org/drawingml/2006/main" sz="77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t</m:t>
                        </m:r>
                        <m:r>
                          <a:rPr xmlns:a="http://schemas.openxmlformats.org/drawingml/2006/main" sz="77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sty m:val="b"/>
                          </m:rPr>
                          <a:rPr xmlns:a="http://schemas.openxmlformats.org/drawingml/2006/main" sz="77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x</m:t>
                        </m:r>
                        <m:r>
                          <a:rPr xmlns:a="http://schemas.openxmlformats.org/drawingml/2006/main" sz="77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xmlns:a="http://schemas.openxmlformats.org/drawingml/2006/main" sz="77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Z</m:t>
                        </m:r>
                        <m:r>
                          <a:rPr xmlns:a="http://schemas.openxmlformats.org/drawingml/2006/main" sz="77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e>
                        <m:r>
                          <a:rPr xmlns:a="http://schemas.openxmlformats.org/drawingml/2006/main" sz="77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xmlns:a="http://schemas.openxmlformats.org/drawingml/2006/main" sz="77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Z</m:t>
                        </m:r>
                        <m:r>
                          <a:rPr xmlns:a="http://schemas.openxmlformats.org/drawingml/2006/main" sz="77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⋅</m:t>
                        </m:r>
                        <m:sSup>
                          <m:e>
                            <m:argPr>
                              <m:scrLvl m:val="0"/>
                            </m:argPr>
                            <m:r>
                              <m:rPr>
                                <m:sty m:val="b"/>
                              </m:rPr>
                              <a:rPr xmlns:a="http://schemas.openxmlformats.org/drawingml/2006/main" sz="7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K</m:t>
                            </m:r>
                          </m:e>
                          <m:sup>
                            <m:argPr>
                              <m:scrLvl m:val="0"/>
                            </m:argPr>
                            <m:r>
                              <a:rPr xmlns:a="http://schemas.openxmlformats.org/drawingml/2006/main" sz="7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-</m:t>
                            </m:r>
                            <m:r>
                              <a:rPr xmlns:a="http://schemas.openxmlformats.org/drawingml/2006/main" sz="7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p>
                        </m:sSup>
                        <m:d>
                          <m:dPr>
                            <m:ctrlPr>
                              <a:rPr xmlns:a="http://schemas.openxmlformats.org/drawingml/2006/main" sz="7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argPr>
                              <m:scrLvl m:val="0"/>
                            </m:argPr>
                            <m:eqArr>
                              <m:eqArrPr>
                                <m:ctrlPr>
                                  <a:rPr xmlns:a="http://schemas.openxmlformats.org/drawingml/2006/main" sz="7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eqArrPr>
                              <m:e>
                                <m:sSub>
                                  <m:e>
                                    <m:argPr>
                                      <m:scrLvl m:val="0"/>
                                    </m:argPr>
                                    <m:argPr>
                                      <m:scrLvl m:val="0"/>
                                    </m:argPr>
                                    <m:r>
                                      <a:rPr xmlns:a="http://schemas.openxmlformats.org/drawingml/2006/main" sz="77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x</m:t>
                                    </m:r>
                                  </m:e>
                                  <m:sub>
                                    <m:argPr>
                                      <m:scrLvl m:val="0"/>
                                    </m:argPr>
                                    <m:argPr>
                                      <m:scrLvl m:val="0"/>
                                    </m:argPr>
                                    <m:r>
                                      <a:rPr xmlns:a="http://schemas.openxmlformats.org/drawingml/2006/main" sz="77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p</m:t>
                                    </m:r>
                                    <m:r>
                                      <a:rPr xmlns:a="http://schemas.openxmlformats.org/drawingml/2006/main" sz="77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i</m:t>
                                    </m:r>
                                    <m:r>
                                      <a:rPr xmlns:a="http://schemas.openxmlformats.org/drawingml/2006/main" sz="77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x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e>
                                    <m:argPr>
                                      <m:scrLvl m:val="0"/>
                                    </m:argPr>
                                    <m:argPr>
                                      <m:scrLvl m:val="0"/>
                                    </m:argPr>
                                    <m:r>
                                      <a:rPr xmlns:a="http://schemas.openxmlformats.org/drawingml/2006/main" sz="77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y</m:t>
                                    </m:r>
                                  </m:e>
                                  <m:sub>
                                    <m:argPr>
                                      <m:scrLvl m:val="0"/>
                                    </m:argPr>
                                    <m:argPr>
                                      <m:scrLvl m:val="0"/>
                                    </m:argPr>
                                    <m:r>
                                      <a:rPr xmlns:a="http://schemas.openxmlformats.org/drawingml/2006/main" sz="77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p</m:t>
                                    </m:r>
                                    <m:r>
                                      <a:rPr xmlns:a="http://schemas.openxmlformats.org/drawingml/2006/main" sz="77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i</m:t>
                                    </m:r>
                                    <m:r>
                                      <a:rPr xmlns:a="http://schemas.openxmlformats.org/drawingml/2006/main" sz="77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x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xmlns:a="http://schemas.openxmlformats.org/drawingml/2006/main" sz="7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eqArr>
                          </m:e>
                        </m:d>
                      </m:e>
                    </m:mr>
                  </m:m>
                </m:oMath>
              </m:oMathPara>
            </a14:m>
            <a:endParaRPr sz="770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advClick="1" p14:dur="2000">
        <p159:morph option="byObject"/>
      </p:transition>
    </mc:Choice>
    <mc:Fallback>
      <p:transition spd="slow"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6" name="Questions?"/>
          <p:cNvSpPr txBox="1"/>
          <p:nvPr>
            <p:ph type="title"/>
          </p:nvPr>
        </p:nvSpPr>
        <p:spPr>
          <a:xfrm>
            <a:off x="1206496" y="2574991"/>
            <a:ext cx="21971004" cy="2163449"/>
          </a:xfrm>
          <a:prstGeom prst="rect">
            <a:avLst/>
          </a:prstGeom>
        </p:spPr>
        <p:txBody>
          <a:bodyPr/>
          <a:lstStyle/>
          <a:p>
            <a:pPr/>
            <a:r>
              <a:t>Questions?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advClick="1" p14:dur="2000">
        <p159:morph option="byObject"/>
      </p:transition>
    </mc:Choice>
    <mc:Fallback>
      <p:transition spd="slow"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8" name="Rectangle 2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8000"/>
            </a:lvl1pPr>
          </a:lstStyle>
          <a:p>
            <a:pPr/>
            <a:r>
              <a:t>Camera parameters</a:t>
            </a:r>
          </a:p>
        </p:txBody>
      </p:sp>
      <p:grpSp>
        <p:nvGrpSpPr>
          <p:cNvPr id="1337" name="Group 1"/>
          <p:cNvGrpSpPr/>
          <p:nvPr/>
        </p:nvGrpSpPr>
        <p:grpSpPr>
          <a:xfrm>
            <a:off x="3540590" y="4336621"/>
            <a:ext cx="2818797" cy="2431805"/>
            <a:chOff x="0" y="0"/>
            <a:chExt cx="2818796" cy="2431803"/>
          </a:xfrm>
        </p:grpSpPr>
        <p:sp>
          <p:nvSpPr>
            <p:cNvPr id="1329" name="Freeform 30"/>
            <p:cNvSpPr/>
            <p:nvPr/>
          </p:nvSpPr>
          <p:spPr>
            <a:xfrm>
              <a:off x="1018772" y="0"/>
              <a:ext cx="1788548" cy="13985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498" y="0"/>
                  </a:moveTo>
                  <a:lnTo>
                    <a:pt x="21600" y="21469"/>
                  </a:lnTo>
                  <a:lnTo>
                    <a:pt x="0" y="21600"/>
                  </a:lnTo>
                  <a:lnTo>
                    <a:pt x="0" y="131"/>
                  </a:lnTo>
                  <a:lnTo>
                    <a:pt x="21498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b="1"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0" name="Freeform 31"/>
            <p:cNvSpPr/>
            <p:nvPr/>
          </p:nvSpPr>
          <p:spPr>
            <a:xfrm>
              <a:off x="0" y="7700"/>
              <a:ext cx="1017184" cy="24241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lnTo>
                    <a:pt x="21600" y="12537"/>
                  </a:lnTo>
                  <a:lnTo>
                    <a:pt x="180" y="21600"/>
                  </a:lnTo>
                  <a:lnTo>
                    <a:pt x="0" y="9138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BBE0E3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b="1"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grpSp>
          <p:nvGrpSpPr>
            <p:cNvPr id="1335" name="Cube 28"/>
            <p:cNvGrpSpPr/>
            <p:nvPr/>
          </p:nvGrpSpPr>
          <p:grpSpPr>
            <a:xfrm>
              <a:off x="618" y="0"/>
              <a:ext cx="2818179" cy="2429343"/>
              <a:chOff x="0" y="0"/>
              <a:chExt cx="2818178" cy="2429342"/>
            </a:xfrm>
          </p:grpSpPr>
          <p:sp>
            <p:nvSpPr>
              <p:cNvPr id="1331" name="Shape"/>
              <p:cNvSpPr/>
              <p:nvPr/>
            </p:nvSpPr>
            <p:spPr>
              <a:xfrm>
                <a:off x="0" y="-1"/>
                <a:ext cx="2818178" cy="24293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9266"/>
                    </a:moveTo>
                    <a:lnTo>
                      <a:pt x="7988" y="0"/>
                    </a:lnTo>
                    <a:lnTo>
                      <a:pt x="21600" y="0"/>
                    </a:lnTo>
                    <a:lnTo>
                      <a:pt x="21600" y="12334"/>
                    </a:lnTo>
                    <a:lnTo>
                      <a:pt x="13612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BBE0E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defTabSz="1828800">
                  <a:spcBef>
                    <a:spcPts val="0"/>
                  </a:spcBef>
                  <a:defRPr b="1" sz="3600"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1332" name="Shape"/>
              <p:cNvSpPr/>
              <p:nvPr/>
            </p:nvSpPr>
            <p:spPr>
              <a:xfrm>
                <a:off x="1776038" y="-1"/>
                <a:ext cx="1042141" cy="24293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9266"/>
                    </a:moveTo>
                    <a:lnTo>
                      <a:pt x="21600" y="0"/>
                    </a:lnTo>
                    <a:lnTo>
                      <a:pt x="21600" y="12334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000000">
                  <a:alpha val="20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defTabSz="1828800">
                  <a:spcBef>
                    <a:spcPts val="0"/>
                  </a:spcBef>
                  <a:defRPr b="1" sz="3600"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1333" name="Shape"/>
              <p:cNvSpPr/>
              <p:nvPr/>
            </p:nvSpPr>
            <p:spPr>
              <a:xfrm>
                <a:off x="0" y="0"/>
                <a:ext cx="2818178" cy="10421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7988" y="0"/>
                    </a:lnTo>
                    <a:lnTo>
                      <a:pt x="21600" y="0"/>
                    </a:lnTo>
                    <a:lnTo>
                      <a:pt x="13612" y="21600"/>
                    </a:lnTo>
                    <a:close/>
                  </a:path>
                </a:pathLst>
              </a:custGeom>
              <a:solidFill>
                <a:srgbClr val="FFFFFF">
                  <a:alpha val="20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defTabSz="1828800">
                  <a:spcBef>
                    <a:spcPts val="0"/>
                  </a:spcBef>
                  <a:defRPr b="1" sz="3600"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1334" name="Shape"/>
              <p:cNvSpPr/>
              <p:nvPr/>
            </p:nvSpPr>
            <p:spPr>
              <a:xfrm>
                <a:off x="0" y="-1"/>
                <a:ext cx="2818178" cy="24293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9266"/>
                    </a:moveTo>
                    <a:lnTo>
                      <a:pt x="7988" y="0"/>
                    </a:lnTo>
                    <a:lnTo>
                      <a:pt x="21600" y="0"/>
                    </a:lnTo>
                    <a:lnTo>
                      <a:pt x="21600" y="12334"/>
                    </a:lnTo>
                    <a:lnTo>
                      <a:pt x="13612" y="21600"/>
                    </a:lnTo>
                    <a:lnTo>
                      <a:pt x="0" y="21600"/>
                    </a:lnTo>
                    <a:close/>
                    <a:moveTo>
                      <a:pt x="0" y="9266"/>
                    </a:moveTo>
                    <a:lnTo>
                      <a:pt x="13612" y="9266"/>
                    </a:lnTo>
                    <a:lnTo>
                      <a:pt x="21600" y="0"/>
                    </a:lnTo>
                    <a:moveTo>
                      <a:pt x="13612" y="9266"/>
                    </a:moveTo>
                    <a:lnTo>
                      <a:pt x="13612" y="21600"/>
                    </a:lnTo>
                  </a:path>
                </a:pathLst>
              </a:cu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defTabSz="1828800">
                  <a:spcBef>
                    <a:spcPts val="0"/>
                  </a:spcBef>
                  <a:defRPr b="1" sz="3600"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</p:grpSp>
        <p:sp>
          <p:nvSpPr>
            <p:cNvPr id="1336" name="Oval 32"/>
            <p:cNvSpPr/>
            <p:nvPr/>
          </p:nvSpPr>
          <p:spPr>
            <a:xfrm>
              <a:off x="2193565" y="1174794"/>
              <a:ext cx="156641" cy="234961"/>
            </a:xfrm>
            <a:prstGeom prst="ellipse">
              <a:avLst/>
            </a:prstGeom>
            <a:solidFill>
              <a:srgbClr val="0000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b="1"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sp>
        <p:nvSpPr>
          <p:cNvPr id="1338" name="Straight Arrow Connector 9"/>
          <p:cNvSpPr/>
          <p:nvPr/>
        </p:nvSpPr>
        <p:spPr>
          <a:xfrm>
            <a:off x="5791199" y="5709919"/>
            <a:ext cx="8748185" cy="1832444"/>
          </a:xfrm>
          <a:prstGeom prst="line">
            <a:avLst/>
          </a:prstGeom>
          <a:ln w="50800">
            <a:solidFill>
              <a:srgbClr val="FF0000"/>
            </a:solidFill>
            <a:tailEnd type="triangle"/>
          </a:ln>
        </p:spPr>
        <p:txBody>
          <a:bodyPr tIns="91439" bIns="91439"/>
          <a:lstStyle/>
          <a:p>
            <a: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339" name="TextBox 44"/>
          <p:cNvSpPr txBox="1"/>
          <p:nvPr/>
        </p:nvSpPr>
        <p:spPr>
          <a:xfrm>
            <a:off x="1860249" y="2960649"/>
            <a:ext cx="3871933" cy="7013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World coordinates</a:t>
            </a:r>
          </a:p>
        </p:txBody>
      </p:sp>
      <p:sp>
        <p:nvSpPr>
          <p:cNvPr id="1340" name="TextBox 46"/>
          <p:cNvSpPr txBox="1"/>
          <p:nvPr/>
        </p:nvSpPr>
        <p:spPr>
          <a:xfrm>
            <a:off x="14874239" y="7924800"/>
            <a:ext cx="4312390" cy="7013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Camera coordinates</a:t>
            </a:r>
          </a:p>
        </p:txBody>
      </p:sp>
      <p:grpSp>
        <p:nvGrpSpPr>
          <p:cNvPr id="1347" name="Group 55"/>
          <p:cNvGrpSpPr/>
          <p:nvPr/>
        </p:nvGrpSpPr>
        <p:grpSpPr>
          <a:xfrm>
            <a:off x="5770880" y="2072639"/>
            <a:ext cx="4378960" cy="4155442"/>
            <a:chOff x="0" y="0"/>
            <a:chExt cx="4378960" cy="4155439"/>
          </a:xfrm>
        </p:grpSpPr>
        <p:sp>
          <p:nvSpPr>
            <p:cNvPr id="1341" name="Straight Arrow Connector 48"/>
            <p:cNvSpPr/>
            <p:nvPr/>
          </p:nvSpPr>
          <p:spPr>
            <a:xfrm flipV="1">
              <a:off x="-1" y="386080"/>
              <a:ext cx="2" cy="32512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2" name="Straight Arrow Connector 50"/>
            <p:cNvSpPr/>
            <p:nvPr/>
          </p:nvSpPr>
          <p:spPr>
            <a:xfrm>
              <a:off x="0" y="3637279"/>
              <a:ext cx="3352801" cy="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3" name="Straight Arrow Connector 53"/>
            <p:cNvSpPr/>
            <p:nvPr/>
          </p:nvSpPr>
          <p:spPr>
            <a:xfrm flipV="1">
              <a:off x="0" y="1991360"/>
              <a:ext cx="2682241" cy="16256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4" name="TextBox 54"/>
            <p:cNvSpPr/>
            <p:nvPr/>
          </p:nvSpPr>
          <p:spPr>
            <a:xfrm>
              <a:off x="0" y="0"/>
              <a:ext cx="1270001" cy="1270000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  <a:r>
                <a:t>Y</a:t>
              </a:r>
              <a:r>
                <a:rPr baseline="-15500"/>
                <a:t>W</a:t>
              </a:r>
            </a:p>
          </p:txBody>
        </p:sp>
        <p:sp>
          <p:nvSpPr>
            <p:cNvPr id="1345" name="TextBox 56"/>
            <p:cNvSpPr/>
            <p:nvPr/>
          </p:nvSpPr>
          <p:spPr>
            <a:xfrm>
              <a:off x="2397760" y="1300480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  <a:r>
                <a:t>X</a:t>
              </a:r>
              <a:r>
                <a:rPr baseline="-15500"/>
                <a:t>W</a:t>
              </a:r>
            </a:p>
          </p:txBody>
        </p:sp>
        <p:sp>
          <p:nvSpPr>
            <p:cNvPr id="1346" name="TextBox 57"/>
            <p:cNvSpPr/>
            <p:nvPr/>
          </p:nvSpPr>
          <p:spPr>
            <a:xfrm>
              <a:off x="3108960" y="2885439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  <a:r>
                <a:t>Z</a:t>
              </a:r>
              <a:r>
                <a:rPr baseline="-15500"/>
                <a:t>W</a:t>
              </a:r>
            </a:p>
          </p:txBody>
        </p:sp>
      </p:grpSp>
      <p:grpSp>
        <p:nvGrpSpPr>
          <p:cNvPr id="1354" name="Group 66"/>
          <p:cNvGrpSpPr/>
          <p:nvPr/>
        </p:nvGrpSpPr>
        <p:grpSpPr>
          <a:xfrm>
            <a:off x="14569439" y="3860799"/>
            <a:ext cx="4378961" cy="4155442"/>
            <a:chOff x="0" y="0"/>
            <a:chExt cx="4378960" cy="4155439"/>
          </a:xfrm>
        </p:grpSpPr>
        <p:sp>
          <p:nvSpPr>
            <p:cNvPr id="1348" name="Straight Arrow Connector 58"/>
            <p:cNvSpPr/>
            <p:nvPr/>
          </p:nvSpPr>
          <p:spPr>
            <a:xfrm flipV="1">
              <a:off x="-1" y="386080"/>
              <a:ext cx="2" cy="32512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9" name="Straight Arrow Connector 59"/>
            <p:cNvSpPr/>
            <p:nvPr/>
          </p:nvSpPr>
          <p:spPr>
            <a:xfrm>
              <a:off x="0" y="3637279"/>
              <a:ext cx="3352801" cy="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0" name="Straight Arrow Connector 60"/>
            <p:cNvSpPr/>
            <p:nvPr/>
          </p:nvSpPr>
          <p:spPr>
            <a:xfrm flipV="1">
              <a:off x="0" y="1991360"/>
              <a:ext cx="2682241" cy="16256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1" name="TextBox 61"/>
            <p:cNvSpPr/>
            <p:nvPr/>
          </p:nvSpPr>
          <p:spPr>
            <a:xfrm>
              <a:off x="0" y="0"/>
              <a:ext cx="1270000" cy="1270000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  <a:r>
                <a:t>Y</a:t>
              </a:r>
              <a:r>
                <a:rPr baseline="-15500"/>
                <a:t>C</a:t>
              </a:r>
            </a:p>
          </p:txBody>
        </p:sp>
        <p:sp>
          <p:nvSpPr>
            <p:cNvPr id="1352" name="TextBox 62"/>
            <p:cNvSpPr/>
            <p:nvPr/>
          </p:nvSpPr>
          <p:spPr>
            <a:xfrm>
              <a:off x="2397760" y="1300480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  <a:r>
                <a:t>X</a:t>
              </a:r>
              <a:r>
                <a:rPr baseline="-15500"/>
                <a:t>C</a:t>
              </a:r>
            </a:p>
          </p:txBody>
        </p:sp>
        <p:sp>
          <p:nvSpPr>
            <p:cNvPr id="1353" name="TextBox 63"/>
            <p:cNvSpPr/>
            <p:nvPr/>
          </p:nvSpPr>
          <p:spPr>
            <a:xfrm>
              <a:off x="3108960" y="2885439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  <a:r>
                <a:t>Z</a:t>
              </a:r>
              <a:r>
                <a:rPr baseline="-15500"/>
                <a:t>C</a:t>
              </a:r>
            </a:p>
          </p:txBody>
        </p:sp>
      </p:grpSp>
      <p:sp>
        <p:nvSpPr>
          <p:cNvPr id="1355" name="What if the camera origin  is NOT at the world coordinates origin?"/>
          <p:cNvSpPr txBox="1"/>
          <p:nvPr/>
        </p:nvSpPr>
        <p:spPr>
          <a:xfrm>
            <a:off x="12174838" y="1566381"/>
            <a:ext cx="11491266" cy="15571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>
              <a:spcBef>
                <a:spcPts val="0"/>
              </a:spcBef>
              <a:defRPr b="1"/>
            </a:pPr>
            <a:r>
              <a:t>What if the camera origin </a:t>
            </a:r>
            <a:br/>
            <a:r>
              <a:t>is NOT at the world coordinates origin?</a:t>
            </a:r>
          </a:p>
        </p:txBody>
      </p:sp>
      <p:sp>
        <p:nvSpPr>
          <p:cNvPr id="1356" name="Slide Number Placeholder 2"/>
          <p:cNvSpPr txBox="1"/>
          <p:nvPr>
            <p:ph type="sldNum" sz="quarter" idx="4294967295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357" name="Equation"/>
          <p:cNvSpPr txBox="1"/>
          <p:nvPr/>
        </p:nvSpPr>
        <p:spPr>
          <a:xfrm>
            <a:off x="9536523" y="6917046"/>
            <a:ext cx="198756" cy="40767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m:rPr>
                      <m:sty m:val="b"/>
                    </m:rP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t</m:t>
                  </m:r>
                </m:oMath>
              </m:oMathPara>
            </a14:m>
            <a:endParaRPr sz="5000"/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path" nodeType="clickEffect" presetSubtype="0" presetID="-1" grpId="1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0.359637 0.134918" origin="layout" pathEditMode="relative">
                                      <p:cBhvr>
                                        <p:cTn id="6" dur="1000" fill="hold"/>
                                        <p:tgtEl>
                                          <p:spTgt spid="13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340" grpId="3"/>
      <p:bldP build="whole" bldLvl="1" animBg="1" rev="0" advAuto="0" spid="1354" grpId="2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9" name="Rectangle 2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8000"/>
            </a:lvl1pPr>
          </a:lstStyle>
          <a:p>
            <a:pPr/>
            <a:r>
              <a:t>Camera parameters</a:t>
            </a:r>
          </a:p>
        </p:txBody>
      </p:sp>
      <p:grpSp>
        <p:nvGrpSpPr>
          <p:cNvPr id="1368" name="Group 1"/>
          <p:cNvGrpSpPr/>
          <p:nvPr/>
        </p:nvGrpSpPr>
        <p:grpSpPr>
          <a:xfrm>
            <a:off x="12322878" y="6167020"/>
            <a:ext cx="2818797" cy="2431805"/>
            <a:chOff x="0" y="0"/>
            <a:chExt cx="2818796" cy="2431803"/>
          </a:xfrm>
        </p:grpSpPr>
        <p:sp>
          <p:nvSpPr>
            <p:cNvPr id="1360" name="Freeform 30"/>
            <p:cNvSpPr/>
            <p:nvPr/>
          </p:nvSpPr>
          <p:spPr>
            <a:xfrm>
              <a:off x="1018772" y="0"/>
              <a:ext cx="1788548" cy="13985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498" y="0"/>
                  </a:moveTo>
                  <a:lnTo>
                    <a:pt x="21600" y="21469"/>
                  </a:lnTo>
                  <a:lnTo>
                    <a:pt x="0" y="21600"/>
                  </a:lnTo>
                  <a:lnTo>
                    <a:pt x="0" y="131"/>
                  </a:lnTo>
                  <a:lnTo>
                    <a:pt x="21498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b="1"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1" name="Freeform 31"/>
            <p:cNvSpPr/>
            <p:nvPr/>
          </p:nvSpPr>
          <p:spPr>
            <a:xfrm>
              <a:off x="0" y="7700"/>
              <a:ext cx="1017184" cy="24241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lnTo>
                    <a:pt x="21600" y="12537"/>
                  </a:lnTo>
                  <a:lnTo>
                    <a:pt x="180" y="21600"/>
                  </a:lnTo>
                  <a:lnTo>
                    <a:pt x="0" y="9138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BBE0E3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b="1"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grpSp>
          <p:nvGrpSpPr>
            <p:cNvPr id="1366" name="Cube 28"/>
            <p:cNvGrpSpPr/>
            <p:nvPr/>
          </p:nvGrpSpPr>
          <p:grpSpPr>
            <a:xfrm>
              <a:off x="618" y="0"/>
              <a:ext cx="2818179" cy="2429343"/>
              <a:chOff x="0" y="0"/>
              <a:chExt cx="2818178" cy="2429342"/>
            </a:xfrm>
          </p:grpSpPr>
          <p:sp>
            <p:nvSpPr>
              <p:cNvPr id="1362" name="Shape"/>
              <p:cNvSpPr/>
              <p:nvPr/>
            </p:nvSpPr>
            <p:spPr>
              <a:xfrm>
                <a:off x="0" y="-1"/>
                <a:ext cx="2818178" cy="24293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9266"/>
                    </a:moveTo>
                    <a:lnTo>
                      <a:pt x="7988" y="0"/>
                    </a:lnTo>
                    <a:lnTo>
                      <a:pt x="21600" y="0"/>
                    </a:lnTo>
                    <a:lnTo>
                      <a:pt x="21600" y="12334"/>
                    </a:lnTo>
                    <a:lnTo>
                      <a:pt x="13612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BBE0E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defTabSz="1828800">
                  <a:spcBef>
                    <a:spcPts val="0"/>
                  </a:spcBef>
                  <a:defRPr b="1" sz="3600"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1363" name="Shape"/>
              <p:cNvSpPr/>
              <p:nvPr/>
            </p:nvSpPr>
            <p:spPr>
              <a:xfrm>
                <a:off x="1776038" y="-1"/>
                <a:ext cx="1042141" cy="24293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9266"/>
                    </a:moveTo>
                    <a:lnTo>
                      <a:pt x="21600" y="0"/>
                    </a:lnTo>
                    <a:lnTo>
                      <a:pt x="21600" y="12334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000000">
                  <a:alpha val="20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defTabSz="1828800">
                  <a:spcBef>
                    <a:spcPts val="0"/>
                  </a:spcBef>
                  <a:defRPr b="1" sz="3600"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1364" name="Shape"/>
              <p:cNvSpPr/>
              <p:nvPr/>
            </p:nvSpPr>
            <p:spPr>
              <a:xfrm>
                <a:off x="0" y="0"/>
                <a:ext cx="2818178" cy="10421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7988" y="0"/>
                    </a:lnTo>
                    <a:lnTo>
                      <a:pt x="21600" y="0"/>
                    </a:lnTo>
                    <a:lnTo>
                      <a:pt x="13612" y="21600"/>
                    </a:lnTo>
                    <a:close/>
                  </a:path>
                </a:pathLst>
              </a:custGeom>
              <a:solidFill>
                <a:srgbClr val="FFFFFF">
                  <a:alpha val="20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defTabSz="1828800">
                  <a:spcBef>
                    <a:spcPts val="0"/>
                  </a:spcBef>
                  <a:defRPr b="1" sz="3600"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1365" name="Shape"/>
              <p:cNvSpPr/>
              <p:nvPr/>
            </p:nvSpPr>
            <p:spPr>
              <a:xfrm>
                <a:off x="0" y="-1"/>
                <a:ext cx="2818178" cy="24293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9266"/>
                    </a:moveTo>
                    <a:lnTo>
                      <a:pt x="7988" y="0"/>
                    </a:lnTo>
                    <a:lnTo>
                      <a:pt x="21600" y="0"/>
                    </a:lnTo>
                    <a:lnTo>
                      <a:pt x="21600" y="12334"/>
                    </a:lnTo>
                    <a:lnTo>
                      <a:pt x="13612" y="21600"/>
                    </a:lnTo>
                    <a:lnTo>
                      <a:pt x="0" y="21600"/>
                    </a:lnTo>
                    <a:close/>
                    <a:moveTo>
                      <a:pt x="0" y="9266"/>
                    </a:moveTo>
                    <a:lnTo>
                      <a:pt x="13612" y="9266"/>
                    </a:lnTo>
                    <a:lnTo>
                      <a:pt x="21600" y="0"/>
                    </a:lnTo>
                    <a:moveTo>
                      <a:pt x="13612" y="9266"/>
                    </a:moveTo>
                    <a:lnTo>
                      <a:pt x="13612" y="21600"/>
                    </a:lnTo>
                  </a:path>
                </a:pathLst>
              </a:cu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defTabSz="1828800">
                  <a:spcBef>
                    <a:spcPts val="0"/>
                  </a:spcBef>
                  <a:defRPr b="1" sz="3600"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</p:grpSp>
        <p:sp>
          <p:nvSpPr>
            <p:cNvPr id="1367" name="Oval 32"/>
            <p:cNvSpPr/>
            <p:nvPr/>
          </p:nvSpPr>
          <p:spPr>
            <a:xfrm>
              <a:off x="2193565" y="1174794"/>
              <a:ext cx="156641" cy="234961"/>
            </a:xfrm>
            <a:prstGeom prst="ellipse">
              <a:avLst/>
            </a:prstGeom>
            <a:solidFill>
              <a:srgbClr val="0000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b="1"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sp>
        <p:nvSpPr>
          <p:cNvPr id="1369" name="Straight Arrow Connector 9"/>
          <p:cNvSpPr/>
          <p:nvPr/>
        </p:nvSpPr>
        <p:spPr>
          <a:xfrm>
            <a:off x="5791199" y="5709919"/>
            <a:ext cx="8748185" cy="1832444"/>
          </a:xfrm>
          <a:prstGeom prst="line">
            <a:avLst/>
          </a:prstGeom>
          <a:ln w="50800">
            <a:solidFill>
              <a:srgbClr val="FF0000"/>
            </a:solidFill>
            <a:tailEnd type="triangle"/>
          </a:ln>
        </p:spPr>
        <p:txBody>
          <a:bodyPr tIns="91439" bIns="91439"/>
          <a:lstStyle/>
          <a:p>
            <a: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370" name="Oval 13"/>
          <p:cNvSpPr/>
          <p:nvPr/>
        </p:nvSpPr>
        <p:spPr>
          <a:xfrm>
            <a:off x="18288000" y="2479039"/>
            <a:ext cx="284480" cy="284481"/>
          </a:xfrm>
          <a:prstGeom prst="ellipse">
            <a:avLst/>
          </a:prstGeom>
          <a:solidFill>
            <a:srgbClr val="00B050"/>
          </a:solidFill>
          <a:ln w="12700">
            <a:solidFill>
              <a:srgbClr val="000000"/>
            </a:solidFill>
          </a:ln>
        </p:spPr>
        <p:txBody>
          <a:bodyPr tIns="91439" bIns="91439"/>
          <a:lstStyle/>
          <a:p>
            <a:pPr defTabSz="1828800">
              <a:spcBef>
                <a:spcPts val="0"/>
              </a:spcBef>
              <a:defRPr b="1"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371" name="Straight Arrow Connector 39"/>
          <p:cNvSpPr/>
          <p:nvPr/>
        </p:nvSpPr>
        <p:spPr>
          <a:xfrm flipV="1">
            <a:off x="5811520" y="2621280"/>
            <a:ext cx="12476481" cy="3068321"/>
          </a:xfrm>
          <a:prstGeom prst="line">
            <a:avLst/>
          </a:prstGeom>
          <a:ln w="50800">
            <a:solidFill>
              <a:srgbClr val="00B050"/>
            </a:solidFill>
            <a:tailEnd type="triangle"/>
          </a:ln>
        </p:spPr>
        <p:txBody>
          <a:bodyPr tIns="91439" bIns="91439"/>
          <a:lstStyle/>
          <a:p>
            <a: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372" name="TextBox 44"/>
          <p:cNvSpPr txBox="1"/>
          <p:nvPr/>
        </p:nvSpPr>
        <p:spPr>
          <a:xfrm>
            <a:off x="1860249" y="2960649"/>
            <a:ext cx="3871933" cy="7013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World coordinates</a:t>
            </a:r>
          </a:p>
        </p:txBody>
      </p:sp>
      <p:sp>
        <p:nvSpPr>
          <p:cNvPr id="1373" name="TextBox 46"/>
          <p:cNvSpPr txBox="1"/>
          <p:nvPr/>
        </p:nvSpPr>
        <p:spPr>
          <a:xfrm>
            <a:off x="14874239" y="7924800"/>
            <a:ext cx="4312390" cy="7013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Camera coordinates</a:t>
            </a:r>
          </a:p>
        </p:txBody>
      </p:sp>
      <p:grpSp>
        <p:nvGrpSpPr>
          <p:cNvPr id="1380" name="Group 55"/>
          <p:cNvGrpSpPr/>
          <p:nvPr/>
        </p:nvGrpSpPr>
        <p:grpSpPr>
          <a:xfrm>
            <a:off x="5770880" y="2072639"/>
            <a:ext cx="4378960" cy="4155442"/>
            <a:chOff x="0" y="0"/>
            <a:chExt cx="4378960" cy="4155439"/>
          </a:xfrm>
        </p:grpSpPr>
        <p:sp>
          <p:nvSpPr>
            <p:cNvPr id="1374" name="Straight Arrow Connector 48"/>
            <p:cNvSpPr/>
            <p:nvPr/>
          </p:nvSpPr>
          <p:spPr>
            <a:xfrm flipV="1">
              <a:off x="-1" y="386080"/>
              <a:ext cx="2" cy="32512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5" name="Straight Arrow Connector 50"/>
            <p:cNvSpPr/>
            <p:nvPr/>
          </p:nvSpPr>
          <p:spPr>
            <a:xfrm>
              <a:off x="0" y="3637279"/>
              <a:ext cx="3352801" cy="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6" name="Straight Arrow Connector 53"/>
            <p:cNvSpPr/>
            <p:nvPr/>
          </p:nvSpPr>
          <p:spPr>
            <a:xfrm flipV="1">
              <a:off x="0" y="1991360"/>
              <a:ext cx="2682241" cy="16256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7" name="TextBox 54"/>
            <p:cNvSpPr/>
            <p:nvPr/>
          </p:nvSpPr>
          <p:spPr>
            <a:xfrm>
              <a:off x="0" y="0"/>
              <a:ext cx="1270001" cy="1270000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  <a:r>
                <a:t>Y</a:t>
              </a:r>
              <a:r>
                <a:rPr baseline="-15500"/>
                <a:t>W</a:t>
              </a:r>
            </a:p>
          </p:txBody>
        </p:sp>
        <p:sp>
          <p:nvSpPr>
            <p:cNvPr id="1378" name="TextBox 56"/>
            <p:cNvSpPr/>
            <p:nvPr/>
          </p:nvSpPr>
          <p:spPr>
            <a:xfrm>
              <a:off x="2397760" y="1300480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  <a:r>
                <a:t>X</a:t>
              </a:r>
              <a:r>
                <a:rPr baseline="-15500"/>
                <a:t>W</a:t>
              </a:r>
            </a:p>
          </p:txBody>
        </p:sp>
        <p:sp>
          <p:nvSpPr>
            <p:cNvPr id="1379" name="TextBox 57"/>
            <p:cNvSpPr/>
            <p:nvPr/>
          </p:nvSpPr>
          <p:spPr>
            <a:xfrm>
              <a:off x="3108960" y="2885439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  <a:r>
                <a:t>Z</a:t>
              </a:r>
              <a:r>
                <a:rPr baseline="-15500"/>
                <a:t>W</a:t>
              </a:r>
            </a:p>
          </p:txBody>
        </p:sp>
      </p:grpSp>
      <p:grpSp>
        <p:nvGrpSpPr>
          <p:cNvPr id="1387" name="Group 66"/>
          <p:cNvGrpSpPr/>
          <p:nvPr/>
        </p:nvGrpSpPr>
        <p:grpSpPr>
          <a:xfrm>
            <a:off x="14569439" y="3860799"/>
            <a:ext cx="4378961" cy="4155442"/>
            <a:chOff x="0" y="0"/>
            <a:chExt cx="4378960" cy="4155439"/>
          </a:xfrm>
        </p:grpSpPr>
        <p:sp>
          <p:nvSpPr>
            <p:cNvPr id="1381" name="Straight Arrow Connector 58"/>
            <p:cNvSpPr/>
            <p:nvPr/>
          </p:nvSpPr>
          <p:spPr>
            <a:xfrm flipV="1">
              <a:off x="-1" y="386080"/>
              <a:ext cx="2" cy="32512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2" name="Straight Arrow Connector 59"/>
            <p:cNvSpPr/>
            <p:nvPr/>
          </p:nvSpPr>
          <p:spPr>
            <a:xfrm>
              <a:off x="0" y="3637279"/>
              <a:ext cx="3352801" cy="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3" name="Straight Arrow Connector 60"/>
            <p:cNvSpPr/>
            <p:nvPr/>
          </p:nvSpPr>
          <p:spPr>
            <a:xfrm flipV="1">
              <a:off x="0" y="1991360"/>
              <a:ext cx="2682241" cy="16256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4" name="TextBox 61"/>
            <p:cNvSpPr/>
            <p:nvPr/>
          </p:nvSpPr>
          <p:spPr>
            <a:xfrm>
              <a:off x="0" y="0"/>
              <a:ext cx="1270000" cy="1270000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  <a:r>
                <a:t>Y</a:t>
              </a:r>
              <a:r>
                <a:rPr baseline="-15500"/>
                <a:t>C</a:t>
              </a:r>
            </a:p>
          </p:txBody>
        </p:sp>
        <p:sp>
          <p:nvSpPr>
            <p:cNvPr id="1385" name="TextBox 62"/>
            <p:cNvSpPr/>
            <p:nvPr/>
          </p:nvSpPr>
          <p:spPr>
            <a:xfrm>
              <a:off x="2397760" y="1300480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  <a:r>
                <a:t>X</a:t>
              </a:r>
              <a:r>
                <a:rPr baseline="-15500"/>
                <a:t>C</a:t>
              </a:r>
            </a:p>
          </p:txBody>
        </p:sp>
        <p:sp>
          <p:nvSpPr>
            <p:cNvPr id="1386" name="TextBox 63"/>
            <p:cNvSpPr/>
            <p:nvPr/>
          </p:nvSpPr>
          <p:spPr>
            <a:xfrm>
              <a:off x="3108960" y="2885439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  <a:r>
                <a:t>Z</a:t>
              </a:r>
              <a:r>
                <a:rPr baseline="-15500"/>
                <a:t>C</a:t>
              </a:r>
            </a:p>
          </p:txBody>
        </p:sp>
      </p:grpSp>
      <p:sp>
        <p:nvSpPr>
          <p:cNvPr id="1388" name="Straight Arrow Connector 42"/>
          <p:cNvSpPr/>
          <p:nvPr/>
        </p:nvSpPr>
        <p:spPr>
          <a:xfrm flipV="1">
            <a:off x="14650719" y="2721858"/>
            <a:ext cx="3678943" cy="4735582"/>
          </a:xfrm>
          <a:prstGeom prst="line">
            <a:avLst/>
          </a:prstGeom>
          <a:ln w="50800">
            <a:solidFill>
              <a:srgbClr val="00B0F0"/>
            </a:solidFill>
            <a:tailEnd type="triangle"/>
          </a:ln>
        </p:spPr>
        <p:txBody>
          <a:bodyPr tIns="91439" bIns="91439"/>
          <a:lstStyle/>
          <a:p>
            <a: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389" name="TextBox 67"/>
          <p:cNvSpPr txBox="1"/>
          <p:nvPr/>
        </p:nvSpPr>
        <p:spPr>
          <a:xfrm>
            <a:off x="5080000" y="9306559"/>
            <a:ext cx="6372245" cy="7013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In heterogeneous coordinates:</a:t>
            </a:r>
          </a:p>
        </p:txBody>
      </p:sp>
      <p:sp>
        <p:nvSpPr>
          <p:cNvPr id="1390" name="Slide Number Placeholder 2"/>
          <p:cNvSpPr txBox="1"/>
          <p:nvPr>
            <p:ph type="sldNum" sz="quarter" idx="4294967295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391" name="Equation"/>
          <p:cNvSpPr txBox="1"/>
          <p:nvPr/>
        </p:nvSpPr>
        <p:spPr>
          <a:xfrm>
            <a:off x="6437723" y="10659313"/>
            <a:ext cx="3123446" cy="596126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m:rPr>
                          <m:sty m:val="b"/>
                        </m:rP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e>
                    <m:sub>
                      <m: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c</m:t>
                      </m:r>
                    </m:sub>
                  </m:sSub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=</m:t>
                  </m:r>
                  <m:sSub>
                    <m:e>
                      <m:r>
                        <m:rPr>
                          <m:sty m:val="b"/>
                        </m:rP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e>
                    <m:sub>
                      <m: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w</m:t>
                      </m:r>
                    </m:sub>
                  </m:sSub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-</m:t>
                  </m:r>
                  <m:r>
                    <m:rPr>
                      <m:sty m:val="b"/>
                    </m:rP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t</m:t>
                  </m:r>
                </m:oMath>
              </m:oMathPara>
            </a14:m>
            <a:endParaRPr sz="5000"/>
          </a:p>
        </p:txBody>
      </p:sp>
      <p:sp>
        <p:nvSpPr>
          <p:cNvPr id="1392" name="Equation"/>
          <p:cNvSpPr txBox="1"/>
          <p:nvPr/>
        </p:nvSpPr>
        <p:spPr>
          <a:xfrm>
            <a:off x="9333323" y="6781579"/>
            <a:ext cx="198756" cy="40767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m:rPr>
                      <m:sty m:val="b"/>
                    </m:rP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t</m:t>
                  </m:r>
                </m:oMath>
              </m:oMathPara>
            </a14:m>
            <a:endParaRPr sz="5000"/>
          </a:p>
        </p:txBody>
      </p:sp>
      <p:sp>
        <p:nvSpPr>
          <p:cNvPr id="1393" name="Equation"/>
          <p:cNvSpPr txBox="1"/>
          <p:nvPr/>
        </p:nvSpPr>
        <p:spPr>
          <a:xfrm>
            <a:off x="12900647" y="3013248"/>
            <a:ext cx="740462" cy="596126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m:rPr>
                          <m:sty m:val="b"/>
                        </m:rP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e>
                    <m:sub>
                      <m: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w</m:t>
                      </m:r>
                    </m:sub>
                  </m:sSub>
                </m:oMath>
              </m:oMathPara>
            </a14:m>
            <a:endParaRPr sz="5000"/>
          </a:p>
        </p:txBody>
      </p:sp>
      <p:sp>
        <p:nvSpPr>
          <p:cNvPr id="1394" name="Equation"/>
          <p:cNvSpPr txBox="1"/>
          <p:nvPr/>
        </p:nvSpPr>
        <p:spPr>
          <a:xfrm>
            <a:off x="17478257" y="4219750"/>
            <a:ext cx="639922" cy="592970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m:rPr>
                          <m:sty m:val="b"/>
                        </m:rP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e>
                    <m:sub>
                      <m: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c</m:t>
                      </m:r>
                    </m:sub>
                  </m:sSub>
                </m:oMath>
              </m:oMathPara>
            </a14:m>
            <a:endParaRPr sz="5000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6" name="Rectangle 2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8000"/>
            </a:lvl1pPr>
          </a:lstStyle>
          <a:p>
            <a:pPr/>
            <a:r>
              <a:t>Camera parameters: rotation R</a:t>
            </a:r>
          </a:p>
        </p:txBody>
      </p:sp>
      <p:grpSp>
        <p:nvGrpSpPr>
          <p:cNvPr id="1405" name="Group 1"/>
          <p:cNvGrpSpPr/>
          <p:nvPr/>
        </p:nvGrpSpPr>
        <p:grpSpPr>
          <a:xfrm>
            <a:off x="12041354" y="5601017"/>
            <a:ext cx="3381844" cy="3114575"/>
            <a:chOff x="0" y="0"/>
            <a:chExt cx="3381843" cy="3114573"/>
          </a:xfrm>
        </p:grpSpPr>
        <p:sp>
          <p:nvSpPr>
            <p:cNvPr id="1397" name="Freeform 30"/>
            <p:cNvSpPr/>
            <p:nvPr/>
          </p:nvSpPr>
          <p:spPr>
            <a:xfrm rot="964294">
              <a:off x="1423637" y="502102"/>
              <a:ext cx="1788548" cy="13985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498" y="0"/>
                  </a:moveTo>
                  <a:lnTo>
                    <a:pt x="21600" y="21469"/>
                  </a:lnTo>
                  <a:lnTo>
                    <a:pt x="0" y="21600"/>
                  </a:lnTo>
                  <a:lnTo>
                    <a:pt x="0" y="131"/>
                  </a:lnTo>
                  <a:lnTo>
                    <a:pt x="21498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b="1"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8" name="Freeform 31"/>
            <p:cNvSpPr/>
            <p:nvPr/>
          </p:nvSpPr>
          <p:spPr>
            <a:xfrm rot="964294">
              <a:off x="315664" y="100654"/>
              <a:ext cx="1017185" cy="24241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lnTo>
                    <a:pt x="21600" y="12537"/>
                  </a:lnTo>
                  <a:lnTo>
                    <a:pt x="180" y="21600"/>
                  </a:lnTo>
                  <a:lnTo>
                    <a:pt x="0" y="9138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BBE0E3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b="1"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grpSp>
          <p:nvGrpSpPr>
            <p:cNvPr id="1403" name="Cube 28"/>
            <p:cNvGrpSpPr/>
            <p:nvPr/>
          </p:nvGrpSpPr>
          <p:grpSpPr>
            <a:xfrm>
              <a:off x="1275" y="0"/>
              <a:ext cx="3380569" cy="3114574"/>
              <a:chOff x="0" y="0"/>
              <a:chExt cx="3380568" cy="3114573"/>
            </a:xfrm>
          </p:grpSpPr>
          <p:sp>
            <p:nvSpPr>
              <p:cNvPr id="1399" name="Shape"/>
              <p:cNvSpPr/>
              <p:nvPr/>
            </p:nvSpPr>
            <p:spPr>
              <a:xfrm rot="964294">
                <a:off x="281194" y="342615"/>
                <a:ext cx="2818179" cy="24293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9266"/>
                    </a:moveTo>
                    <a:lnTo>
                      <a:pt x="7988" y="0"/>
                    </a:lnTo>
                    <a:lnTo>
                      <a:pt x="21600" y="0"/>
                    </a:lnTo>
                    <a:lnTo>
                      <a:pt x="21600" y="12334"/>
                    </a:lnTo>
                    <a:lnTo>
                      <a:pt x="13612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BBE0E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defTabSz="1828800">
                  <a:spcBef>
                    <a:spcPts val="0"/>
                  </a:spcBef>
                  <a:defRPr b="1" sz="3600"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1400" name="Shape"/>
              <p:cNvSpPr/>
              <p:nvPr/>
            </p:nvSpPr>
            <p:spPr>
              <a:xfrm rot="964294">
                <a:off x="2022526" y="588453"/>
                <a:ext cx="1042141" cy="24293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9266"/>
                    </a:moveTo>
                    <a:lnTo>
                      <a:pt x="21600" y="0"/>
                    </a:lnTo>
                    <a:lnTo>
                      <a:pt x="21600" y="12334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000000">
                  <a:alpha val="20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defTabSz="1828800">
                  <a:spcBef>
                    <a:spcPts val="0"/>
                  </a:spcBef>
                  <a:defRPr b="1" sz="3600"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1401" name="Shape"/>
              <p:cNvSpPr/>
              <p:nvPr/>
            </p:nvSpPr>
            <p:spPr>
              <a:xfrm rot="964294">
                <a:off x="473209" y="369724"/>
                <a:ext cx="2818179" cy="10421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7988" y="0"/>
                    </a:lnTo>
                    <a:lnTo>
                      <a:pt x="21600" y="0"/>
                    </a:lnTo>
                    <a:lnTo>
                      <a:pt x="13612" y="21600"/>
                    </a:lnTo>
                    <a:close/>
                  </a:path>
                </a:pathLst>
              </a:custGeom>
              <a:solidFill>
                <a:srgbClr val="FFFFFF">
                  <a:alpha val="20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defTabSz="1828800">
                  <a:spcBef>
                    <a:spcPts val="0"/>
                  </a:spcBef>
                  <a:defRPr b="1" sz="3600"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1402" name="Shape"/>
              <p:cNvSpPr/>
              <p:nvPr/>
            </p:nvSpPr>
            <p:spPr>
              <a:xfrm rot="964294">
                <a:off x="281194" y="342615"/>
                <a:ext cx="2818179" cy="24293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9266"/>
                    </a:moveTo>
                    <a:lnTo>
                      <a:pt x="7988" y="0"/>
                    </a:lnTo>
                    <a:lnTo>
                      <a:pt x="21600" y="0"/>
                    </a:lnTo>
                    <a:lnTo>
                      <a:pt x="21600" y="12334"/>
                    </a:lnTo>
                    <a:lnTo>
                      <a:pt x="13612" y="21600"/>
                    </a:lnTo>
                    <a:lnTo>
                      <a:pt x="0" y="21600"/>
                    </a:lnTo>
                    <a:close/>
                    <a:moveTo>
                      <a:pt x="0" y="9266"/>
                    </a:moveTo>
                    <a:lnTo>
                      <a:pt x="13612" y="9266"/>
                    </a:lnTo>
                    <a:lnTo>
                      <a:pt x="21600" y="0"/>
                    </a:lnTo>
                    <a:moveTo>
                      <a:pt x="13612" y="9266"/>
                    </a:moveTo>
                    <a:lnTo>
                      <a:pt x="13612" y="21600"/>
                    </a:lnTo>
                  </a:path>
                </a:pathLst>
              </a:cu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defTabSz="1828800">
                  <a:spcBef>
                    <a:spcPts val="0"/>
                  </a:spcBef>
                  <a:defRPr b="1" sz="3600"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</p:grpSp>
        <p:sp>
          <p:nvSpPr>
            <p:cNvPr id="1404" name="Oval 32"/>
            <p:cNvSpPr/>
            <p:nvPr/>
          </p:nvSpPr>
          <p:spPr>
            <a:xfrm rot="964294">
              <a:off x="2420237" y="1753060"/>
              <a:ext cx="156641" cy="234961"/>
            </a:xfrm>
            <a:prstGeom prst="ellipse">
              <a:avLst/>
            </a:prstGeom>
            <a:solidFill>
              <a:srgbClr val="0000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b="1"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sp>
        <p:nvSpPr>
          <p:cNvPr id="1406" name="Straight Arrow Connector 9"/>
          <p:cNvSpPr/>
          <p:nvPr/>
        </p:nvSpPr>
        <p:spPr>
          <a:xfrm>
            <a:off x="5831839" y="5730240"/>
            <a:ext cx="8631862" cy="1805808"/>
          </a:xfrm>
          <a:prstGeom prst="line">
            <a:avLst/>
          </a:prstGeom>
          <a:ln w="50800">
            <a:solidFill>
              <a:srgbClr val="FF0000"/>
            </a:solidFill>
            <a:tailEnd type="triangle"/>
          </a:ln>
        </p:spPr>
        <p:txBody>
          <a:bodyPr tIns="91439" bIns="91439"/>
          <a:lstStyle/>
          <a:p>
            <a: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407" name="Oval 13"/>
          <p:cNvSpPr/>
          <p:nvPr/>
        </p:nvSpPr>
        <p:spPr>
          <a:xfrm>
            <a:off x="18288000" y="2479039"/>
            <a:ext cx="284480" cy="284481"/>
          </a:xfrm>
          <a:prstGeom prst="ellipse">
            <a:avLst/>
          </a:prstGeom>
          <a:solidFill>
            <a:srgbClr val="00B050"/>
          </a:solidFill>
          <a:ln w="12700">
            <a:solidFill>
              <a:srgbClr val="000000"/>
            </a:solidFill>
          </a:ln>
        </p:spPr>
        <p:txBody>
          <a:bodyPr tIns="91439" bIns="91439"/>
          <a:lstStyle/>
          <a:p>
            <a:pPr defTabSz="1828800">
              <a:spcBef>
                <a:spcPts val="0"/>
              </a:spcBef>
              <a:defRPr b="1"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408" name="Straight Arrow Connector 39"/>
          <p:cNvSpPr/>
          <p:nvPr/>
        </p:nvSpPr>
        <p:spPr>
          <a:xfrm flipV="1">
            <a:off x="5811520" y="2621280"/>
            <a:ext cx="12476481" cy="3068321"/>
          </a:xfrm>
          <a:prstGeom prst="line">
            <a:avLst/>
          </a:prstGeom>
          <a:ln w="50800">
            <a:solidFill>
              <a:srgbClr val="00B050"/>
            </a:solidFill>
            <a:tailEnd type="triangle"/>
          </a:ln>
        </p:spPr>
        <p:txBody>
          <a:bodyPr tIns="91439" bIns="91439"/>
          <a:lstStyle/>
          <a:p>
            <a: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409" name="Straight Arrow Connector 42"/>
          <p:cNvSpPr/>
          <p:nvPr/>
        </p:nvSpPr>
        <p:spPr>
          <a:xfrm flipV="1">
            <a:off x="14650719" y="2721857"/>
            <a:ext cx="3678943" cy="4735584"/>
          </a:xfrm>
          <a:prstGeom prst="line">
            <a:avLst/>
          </a:prstGeom>
          <a:ln w="50800">
            <a:solidFill>
              <a:srgbClr val="00B0F0"/>
            </a:solidFill>
            <a:tailEnd type="triangle"/>
          </a:ln>
        </p:spPr>
        <p:txBody>
          <a:bodyPr tIns="91439" bIns="91439"/>
          <a:lstStyle/>
          <a:p>
            <a: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410" name="TextBox 46"/>
          <p:cNvSpPr txBox="1"/>
          <p:nvPr/>
        </p:nvSpPr>
        <p:spPr>
          <a:xfrm>
            <a:off x="14874239" y="8290559"/>
            <a:ext cx="4312390" cy="7013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Camera coordinates</a:t>
            </a:r>
          </a:p>
        </p:txBody>
      </p:sp>
      <p:grpSp>
        <p:nvGrpSpPr>
          <p:cNvPr id="1417" name="Group 55"/>
          <p:cNvGrpSpPr/>
          <p:nvPr/>
        </p:nvGrpSpPr>
        <p:grpSpPr>
          <a:xfrm>
            <a:off x="5770880" y="2072639"/>
            <a:ext cx="4378960" cy="4155442"/>
            <a:chOff x="0" y="0"/>
            <a:chExt cx="4378960" cy="4155439"/>
          </a:xfrm>
        </p:grpSpPr>
        <p:sp>
          <p:nvSpPr>
            <p:cNvPr id="1411" name="Straight Arrow Connector 48"/>
            <p:cNvSpPr/>
            <p:nvPr/>
          </p:nvSpPr>
          <p:spPr>
            <a:xfrm flipV="1">
              <a:off x="-1" y="386080"/>
              <a:ext cx="2" cy="32512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2" name="Straight Arrow Connector 50"/>
            <p:cNvSpPr/>
            <p:nvPr/>
          </p:nvSpPr>
          <p:spPr>
            <a:xfrm>
              <a:off x="0" y="3637279"/>
              <a:ext cx="3352801" cy="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3" name="Straight Arrow Connector 53"/>
            <p:cNvSpPr/>
            <p:nvPr/>
          </p:nvSpPr>
          <p:spPr>
            <a:xfrm flipV="1">
              <a:off x="0" y="1991360"/>
              <a:ext cx="2682241" cy="16256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4" name="TextBox 54"/>
            <p:cNvSpPr/>
            <p:nvPr/>
          </p:nvSpPr>
          <p:spPr>
            <a:xfrm>
              <a:off x="0" y="0"/>
              <a:ext cx="1270001" cy="1270000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  <a:r>
                <a:t>Y</a:t>
              </a:r>
              <a:r>
                <a:rPr baseline="-15500"/>
                <a:t>W</a:t>
              </a:r>
            </a:p>
          </p:txBody>
        </p:sp>
        <p:sp>
          <p:nvSpPr>
            <p:cNvPr id="1415" name="TextBox 56"/>
            <p:cNvSpPr/>
            <p:nvPr/>
          </p:nvSpPr>
          <p:spPr>
            <a:xfrm>
              <a:off x="2397760" y="1300480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  <a:r>
                <a:t>X</a:t>
              </a:r>
              <a:r>
                <a:rPr baseline="-15500"/>
                <a:t>W</a:t>
              </a:r>
            </a:p>
          </p:txBody>
        </p:sp>
        <p:sp>
          <p:nvSpPr>
            <p:cNvPr id="1416" name="TextBox 57"/>
            <p:cNvSpPr/>
            <p:nvPr/>
          </p:nvSpPr>
          <p:spPr>
            <a:xfrm>
              <a:off x="3108960" y="2885439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  <a:r>
                <a:t>Z</a:t>
              </a:r>
              <a:r>
                <a:rPr baseline="-15500"/>
                <a:t>W</a:t>
              </a:r>
            </a:p>
          </p:txBody>
        </p:sp>
      </p:grpSp>
      <p:grpSp>
        <p:nvGrpSpPr>
          <p:cNvPr id="1424" name="Group 66"/>
          <p:cNvGrpSpPr/>
          <p:nvPr/>
        </p:nvGrpSpPr>
        <p:grpSpPr>
          <a:xfrm>
            <a:off x="14529626" y="3979971"/>
            <a:ext cx="4164587" cy="5000983"/>
            <a:chOff x="0" y="0"/>
            <a:chExt cx="4164586" cy="5000982"/>
          </a:xfrm>
        </p:grpSpPr>
        <p:sp>
          <p:nvSpPr>
            <p:cNvPr id="1418" name="Straight Arrow Connector 58"/>
            <p:cNvSpPr/>
            <p:nvPr/>
          </p:nvSpPr>
          <p:spPr>
            <a:xfrm flipV="1">
              <a:off x="0" y="376747"/>
              <a:ext cx="700177" cy="317491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9" name="Straight Arrow Connector 59"/>
            <p:cNvSpPr/>
            <p:nvPr/>
          </p:nvSpPr>
          <p:spPr>
            <a:xfrm>
              <a:off x="243" y="3551960"/>
              <a:ext cx="3274127" cy="722058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0" name="Straight Arrow Connector 60"/>
            <p:cNvSpPr/>
            <p:nvPr/>
          </p:nvSpPr>
          <p:spPr>
            <a:xfrm flipV="1">
              <a:off x="4346" y="2522278"/>
              <a:ext cx="2969390" cy="100981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1" name="TextBox 61"/>
            <p:cNvSpPr/>
            <p:nvPr/>
          </p:nvSpPr>
          <p:spPr>
            <a:xfrm>
              <a:off x="783292" y="-1"/>
              <a:ext cx="966694" cy="1513707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  <a:r>
                <a:t>Y</a:t>
              </a:r>
              <a:r>
                <a:rPr baseline="-15500"/>
                <a:t>C</a:t>
              </a:r>
            </a:p>
          </p:txBody>
        </p:sp>
        <p:sp>
          <p:nvSpPr>
            <p:cNvPr id="1422" name="TextBox 62"/>
            <p:cNvSpPr/>
            <p:nvPr/>
          </p:nvSpPr>
          <p:spPr>
            <a:xfrm>
              <a:off x="2844718" y="1786344"/>
              <a:ext cx="966694" cy="1513707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  <a:r>
                <a:t>X</a:t>
              </a:r>
              <a:r>
                <a:rPr baseline="-15500"/>
                <a:t>C</a:t>
              </a:r>
            </a:p>
          </p:txBody>
        </p:sp>
        <p:sp>
          <p:nvSpPr>
            <p:cNvPr id="1423" name="TextBox 63"/>
            <p:cNvSpPr/>
            <p:nvPr/>
          </p:nvSpPr>
          <p:spPr>
            <a:xfrm>
              <a:off x="3197893" y="3487276"/>
              <a:ext cx="966694" cy="1513707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  <a:r>
                <a:t>Z</a:t>
              </a:r>
              <a:r>
                <a:rPr baseline="-15500"/>
                <a:t>C</a:t>
              </a:r>
            </a:p>
          </p:txBody>
        </p:sp>
      </p:grpSp>
      <p:sp>
        <p:nvSpPr>
          <p:cNvPr id="1425" name="TextBox 67"/>
          <p:cNvSpPr txBox="1"/>
          <p:nvPr/>
        </p:nvSpPr>
        <p:spPr>
          <a:xfrm>
            <a:off x="914400" y="7274559"/>
            <a:ext cx="6372245" cy="7013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In heterogeneous coordinates:</a:t>
            </a:r>
          </a:p>
        </p:txBody>
      </p:sp>
      <p:sp>
        <p:nvSpPr>
          <p:cNvPr id="1426" name="Arc 3"/>
          <p:cNvSpPr/>
          <p:nvPr/>
        </p:nvSpPr>
        <p:spPr>
          <a:xfrm rot="17527608">
            <a:off x="13135240" y="5344690"/>
            <a:ext cx="670561" cy="8026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cubicBezTo>
                  <a:pt x="11929" y="0"/>
                  <a:pt x="21600" y="9671"/>
                  <a:pt x="21600" y="21600"/>
                </a:cubicBezTo>
              </a:path>
            </a:pathLst>
          </a:custGeom>
          <a:ln w="50800">
            <a:solidFill>
              <a:srgbClr val="FF0000"/>
            </a:solidFill>
            <a:tailEnd type="triangle"/>
          </a:ln>
        </p:spPr>
        <p:txBody>
          <a:bodyPr tIns="91439" bIns="91439"/>
          <a:lstStyle/>
          <a:p>
            <a:pPr defTabSz="1828800">
              <a:spcBef>
                <a:spcPts val="0"/>
              </a:spcBef>
              <a:defRPr b="1"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427" name="TextBox 44"/>
          <p:cNvSpPr txBox="1"/>
          <p:nvPr/>
        </p:nvSpPr>
        <p:spPr>
          <a:xfrm>
            <a:off x="1860249" y="2960649"/>
            <a:ext cx="3871933" cy="7013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World coordinates</a:t>
            </a:r>
          </a:p>
        </p:txBody>
      </p:sp>
      <p:sp>
        <p:nvSpPr>
          <p:cNvPr id="1428" name="Slide Number Placeholder 2"/>
          <p:cNvSpPr txBox="1"/>
          <p:nvPr>
            <p:ph type="sldNum" sz="quarter" idx="4294967295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429" name="Equation"/>
          <p:cNvSpPr txBox="1"/>
          <p:nvPr/>
        </p:nvSpPr>
        <p:spPr>
          <a:xfrm>
            <a:off x="2113032" y="8504318"/>
            <a:ext cx="3974981" cy="596127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m:rPr>
                          <m:sty m:val="b"/>
                        </m:rP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e>
                    <m:sub>
                      <m: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c</m:t>
                      </m:r>
                    </m:sub>
                  </m:sSub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=</m:t>
                  </m:r>
                  <m:r>
                    <m:rPr>
                      <m:sty m:val="b"/>
                    </m:rP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R</m:t>
                  </m:r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(</m:t>
                  </m:r>
                  <m:sSub>
                    <m:e>
                      <m:r>
                        <m:rPr>
                          <m:sty m:val="b"/>
                        </m:rP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e>
                    <m:sub>
                      <m: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w</m:t>
                      </m:r>
                    </m:sub>
                  </m:sSub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-</m:t>
                  </m:r>
                  <m:r>
                    <m:rPr>
                      <m:sty m:val="b"/>
                    </m:rP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t</m:t>
                  </m:r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)</m:t>
                  </m:r>
                </m:oMath>
              </m:oMathPara>
            </a14:m>
            <a:endParaRPr sz="5000"/>
          </a:p>
        </p:txBody>
      </p:sp>
      <p:sp>
        <p:nvSpPr>
          <p:cNvPr id="1430" name="Equation"/>
          <p:cNvSpPr txBox="1"/>
          <p:nvPr/>
        </p:nvSpPr>
        <p:spPr>
          <a:xfrm>
            <a:off x="9333323" y="6781579"/>
            <a:ext cx="198756" cy="40767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m:rPr>
                      <m:sty m:val="b"/>
                    </m:rP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t</m:t>
                  </m:r>
                </m:oMath>
              </m:oMathPara>
            </a14:m>
            <a:endParaRPr sz="5000"/>
          </a:p>
        </p:txBody>
      </p:sp>
      <p:sp>
        <p:nvSpPr>
          <p:cNvPr id="1431" name="Equation"/>
          <p:cNvSpPr txBox="1"/>
          <p:nvPr/>
        </p:nvSpPr>
        <p:spPr>
          <a:xfrm>
            <a:off x="12900647" y="3013248"/>
            <a:ext cx="740462" cy="596126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m:rPr>
                          <m:sty m:val="b"/>
                        </m:rP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e>
                    <m:sub>
                      <m: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w</m:t>
                      </m:r>
                    </m:sub>
                  </m:sSub>
                </m:oMath>
              </m:oMathPara>
            </a14:m>
            <a:endParaRPr sz="5000"/>
          </a:p>
        </p:txBody>
      </p:sp>
      <p:sp>
        <p:nvSpPr>
          <p:cNvPr id="1432" name="Equation"/>
          <p:cNvSpPr txBox="1"/>
          <p:nvPr/>
        </p:nvSpPr>
        <p:spPr>
          <a:xfrm>
            <a:off x="17478257" y="4219750"/>
            <a:ext cx="639922" cy="592970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m:rPr>
                          <m:sty m:val="b"/>
                        </m:rP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e>
                    <m:sub>
                      <m: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c</m:t>
                      </m:r>
                    </m:sub>
                  </m:sSub>
                </m:oMath>
              </m:oMathPara>
            </a14:m>
            <a:endParaRPr sz="5000"/>
          </a:p>
        </p:txBody>
      </p:sp>
      <p:sp>
        <p:nvSpPr>
          <p:cNvPr id="1433" name="Equation"/>
          <p:cNvSpPr txBox="1"/>
          <p:nvPr/>
        </p:nvSpPr>
        <p:spPr>
          <a:xfrm>
            <a:off x="13051803" y="4882810"/>
            <a:ext cx="438151" cy="42926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m:rPr>
                      <m:sty m:val="b"/>
                    </m:rP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R</m:t>
                  </m:r>
                </m:oMath>
              </m:oMathPara>
            </a14:m>
            <a:endParaRPr sz="5000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5" name="Rectangle 2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8000"/>
            </a:lvl1pPr>
          </a:lstStyle>
          <a:p>
            <a:pPr/>
            <a:r>
              <a:t>Camera parameters</a:t>
            </a:r>
          </a:p>
        </p:txBody>
      </p:sp>
      <p:grpSp>
        <p:nvGrpSpPr>
          <p:cNvPr id="1444" name="Group 1"/>
          <p:cNvGrpSpPr/>
          <p:nvPr/>
        </p:nvGrpSpPr>
        <p:grpSpPr>
          <a:xfrm>
            <a:off x="12041354" y="5601017"/>
            <a:ext cx="3381844" cy="3114575"/>
            <a:chOff x="0" y="0"/>
            <a:chExt cx="3381843" cy="3114573"/>
          </a:xfrm>
        </p:grpSpPr>
        <p:sp>
          <p:nvSpPr>
            <p:cNvPr id="1436" name="Freeform 30"/>
            <p:cNvSpPr/>
            <p:nvPr/>
          </p:nvSpPr>
          <p:spPr>
            <a:xfrm rot="964294">
              <a:off x="1423637" y="502102"/>
              <a:ext cx="1788548" cy="13985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498" y="0"/>
                  </a:moveTo>
                  <a:lnTo>
                    <a:pt x="21600" y="21469"/>
                  </a:lnTo>
                  <a:lnTo>
                    <a:pt x="0" y="21600"/>
                  </a:lnTo>
                  <a:lnTo>
                    <a:pt x="0" y="131"/>
                  </a:lnTo>
                  <a:lnTo>
                    <a:pt x="21498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b="1"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7" name="Freeform 31"/>
            <p:cNvSpPr/>
            <p:nvPr/>
          </p:nvSpPr>
          <p:spPr>
            <a:xfrm rot="964294">
              <a:off x="315664" y="100654"/>
              <a:ext cx="1017185" cy="24241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lnTo>
                    <a:pt x="21600" y="12537"/>
                  </a:lnTo>
                  <a:lnTo>
                    <a:pt x="180" y="21600"/>
                  </a:lnTo>
                  <a:lnTo>
                    <a:pt x="0" y="9138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BBE0E3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b="1"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grpSp>
          <p:nvGrpSpPr>
            <p:cNvPr id="1442" name="Cube 28"/>
            <p:cNvGrpSpPr/>
            <p:nvPr/>
          </p:nvGrpSpPr>
          <p:grpSpPr>
            <a:xfrm>
              <a:off x="1275" y="0"/>
              <a:ext cx="3380569" cy="3114574"/>
              <a:chOff x="0" y="0"/>
              <a:chExt cx="3380568" cy="3114573"/>
            </a:xfrm>
          </p:grpSpPr>
          <p:sp>
            <p:nvSpPr>
              <p:cNvPr id="1438" name="Shape"/>
              <p:cNvSpPr/>
              <p:nvPr/>
            </p:nvSpPr>
            <p:spPr>
              <a:xfrm rot="964294">
                <a:off x="281194" y="342615"/>
                <a:ext cx="2818179" cy="24293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9266"/>
                    </a:moveTo>
                    <a:lnTo>
                      <a:pt x="7988" y="0"/>
                    </a:lnTo>
                    <a:lnTo>
                      <a:pt x="21600" y="0"/>
                    </a:lnTo>
                    <a:lnTo>
                      <a:pt x="21600" y="12334"/>
                    </a:lnTo>
                    <a:lnTo>
                      <a:pt x="13612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BBE0E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defTabSz="1828800">
                  <a:spcBef>
                    <a:spcPts val="0"/>
                  </a:spcBef>
                  <a:defRPr b="1" sz="3600"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1439" name="Shape"/>
              <p:cNvSpPr/>
              <p:nvPr/>
            </p:nvSpPr>
            <p:spPr>
              <a:xfrm rot="964294">
                <a:off x="2022526" y="588453"/>
                <a:ext cx="1042141" cy="24293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9266"/>
                    </a:moveTo>
                    <a:lnTo>
                      <a:pt x="21600" y="0"/>
                    </a:lnTo>
                    <a:lnTo>
                      <a:pt x="21600" y="12334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000000">
                  <a:alpha val="20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defTabSz="1828800">
                  <a:spcBef>
                    <a:spcPts val="0"/>
                  </a:spcBef>
                  <a:defRPr b="1" sz="3600"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1440" name="Shape"/>
              <p:cNvSpPr/>
              <p:nvPr/>
            </p:nvSpPr>
            <p:spPr>
              <a:xfrm rot="964294">
                <a:off x="473209" y="369724"/>
                <a:ext cx="2818179" cy="10421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7988" y="0"/>
                    </a:lnTo>
                    <a:lnTo>
                      <a:pt x="21600" y="0"/>
                    </a:lnTo>
                    <a:lnTo>
                      <a:pt x="13612" y="21600"/>
                    </a:lnTo>
                    <a:close/>
                  </a:path>
                </a:pathLst>
              </a:custGeom>
              <a:solidFill>
                <a:srgbClr val="FFFFFF">
                  <a:alpha val="20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defTabSz="1828800">
                  <a:spcBef>
                    <a:spcPts val="0"/>
                  </a:spcBef>
                  <a:defRPr b="1" sz="3600"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1441" name="Shape"/>
              <p:cNvSpPr/>
              <p:nvPr/>
            </p:nvSpPr>
            <p:spPr>
              <a:xfrm rot="964294">
                <a:off x="281194" y="342615"/>
                <a:ext cx="2818179" cy="24293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9266"/>
                    </a:moveTo>
                    <a:lnTo>
                      <a:pt x="7988" y="0"/>
                    </a:lnTo>
                    <a:lnTo>
                      <a:pt x="21600" y="0"/>
                    </a:lnTo>
                    <a:lnTo>
                      <a:pt x="21600" y="12334"/>
                    </a:lnTo>
                    <a:lnTo>
                      <a:pt x="13612" y="21600"/>
                    </a:lnTo>
                    <a:lnTo>
                      <a:pt x="0" y="21600"/>
                    </a:lnTo>
                    <a:close/>
                    <a:moveTo>
                      <a:pt x="0" y="9266"/>
                    </a:moveTo>
                    <a:lnTo>
                      <a:pt x="13612" y="9266"/>
                    </a:lnTo>
                    <a:lnTo>
                      <a:pt x="21600" y="0"/>
                    </a:lnTo>
                    <a:moveTo>
                      <a:pt x="13612" y="9266"/>
                    </a:moveTo>
                    <a:lnTo>
                      <a:pt x="13612" y="21600"/>
                    </a:lnTo>
                  </a:path>
                </a:pathLst>
              </a:cu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defTabSz="1828800">
                  <a:spcBef>
                    <a:spcPts val="0"/>
                  </a:spcBef>
                  <a:defRPr b="1" sz="3600"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</p:grpSp>
        <p:sp>
          <p:nvSpPr>
            <p:cNvPr id="1443" name="Oval 32"/>
            <p:cNvSpPr/>
            <p:nvPr/>
          </p:nvSpPr>
          <p:spPr>
            <a:xfrm rot="964294">
              <a:off x="2420237" y="1753060"/>
              <a:ext cx="156641" cy="234961"/>
            </a:xfrm>
            <a:prstGeom prst="ellipse">
              <a:avLst/>
            </a:prstGeom>
            <a:solidFill>
              <a:srgbClr val="0000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b="1"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sp>
        <p:nvSpPr>
          <p:cNvPr id="1445" name="Straight Arrow Connector 9"/>
          <p:cNvSpPr/>
          <p:nvPr/>
        </p:nvSpPr>
        <p:spPr>
          <a:xfrm>
            <a:off x="5831839" y="5730240"/>
            <a:ext cx="8631862" cy="1805808"/>
          </a:xfrm>
          <a:prstGeom prst="line">
            <a:avLst/>
          </a:prstGeom>
          <a:ln w="50800">
            <a:solidFill>
              <a:srgbClr val="FF0000"/>
            </a:solidFill>
            <a:tailEnd type="triangle"/>
          </a:ln>
        </p:spPr>
        <p:txBody>
          <a:bodyPr tIns="91439" bIns="91439"/>
          <a:lstStyle/>
          <a:p>
            <a: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446" name="Oval 13"/>
          <p:cNvSpPr/>
          <p:nvPr/>
        </p:nvSpPr>
        <p:spPr>
          <a:xfrm>
            <a:off x="18288000" y="2479039"/>
            <a:ext cx="284480" cy="284481"/>
          </a:xfrm>
          <a:prstGeom prst="ellipse">
            <a:avLst/>
          </a:prstGeom>
          <a:solidFill>
            <a:srgbClr val="00B050"/>
          </a:solidFill>
          <a:ln w="12700">
            <a:solidFill>
              <a:srgbClr val="000000"/>
            </a:solidFill>
          </a:ln>
        </p:spPr>
        <p:txBody>
          <a:bodyPr tIns="91439" bIns="91439"/>
          <a:lstStyle/>
          <a:p>
            <a:pPr defTabSz="1828800">
              <a:spcBef>
                <a:spcPts val="0"/>
              </a:spcBef>
              <a:defRPr b="1"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447" name="Straight Arrow Connector 39"/>
          <p:cNvSpPr/>
          <p:nvPr/>
        </p:nvSpPr>
        <p:spPr>
          <a:xfrm flipV="1">
            <a:off x="5811520" y="2621280"/>
            <a:ext cx="12476481" cy="3068321"/>
          </a:xfrm>
          <a:prstGeom prst="line">
            <a:avLst/>
          </a:prstGeom>
          <a:ln w="50800">
            <a:solidFill>
              <a:srgbClr val="00B050"/>
            </a:solidFill>
            <a:tailEnd type="triangle"/>
          </a:ln>
        </p:spPr>
        <p:txBody>
          <a:bodyPr tIns="91439" bIns="91439"/>
          <a:lstStyle/>
          <a:p>
            <a: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448" name="Straight Arrow Connector 42"/>
          <p:cNvSpPr/>
          <p:nvPr/>
        </p:nvSpPr>
        <p:spPr>
          <a:xfrm flipV="1">
            <a:off x="14650719" y="2721857"/>
            <a:ext cx="3678943" cy="4735584"/>
          </a:xfrm>
          <a:prstGeom prst="line">
            <a:avLst/>
          </a:prstGeom>
          <a:ln w="50800">
            <a:solidFill>
              <a:srgbClr val="00B0F0"/>
            </a:solidFill>
            <a:tailEnd type="triangle"/>
          </a:ln>
        </p:spPr>
        <p:txBody>
          <a:bodyPr tIns="91439" bIns="91439"/>
          <a:lstStyle/>
          <a:p>
            <a: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449" name="TextBox 46"/>
          <p:cNvSpPr txBox="1"/>
          <p:nvPr/>
        </p:nvSpPr>
        <p:spPr>
          <a:xfrm>
            <a:off x="14874239" y="8290559"/>
            <a:ext cx="4312390" cy="7013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Camera coordinates</a:t>
            </a:r>
          </a:p>
        </p:txBody>
      </p:sp>
      <p:grpSp>
        <p:nvGrpSpPr>
          <p:cNvPr id="1456" name="Group 55"/>
          <p:cNvGrpSpPr/>
          <p:nvPr/>
        </p:nvGrpSpPr>
        <p:grpSpPr>
          <a:xfrm>
            <a:off x="5770880" y="2072639"/>
            <a:ext cx="4378960" cy="4155442"/>
            <a:chOff x="0" y="0"/>
            <a:chExt cx="4378960" cy="4155439"/>
          </a:xfrm>
        </p:grpSpPr>
        <p:sp>
          <p:nvSpPr>
            <p:cNvPr id="1450" name="Straight Arrow Connector 48"/>
            <p:cNvSpPr/>
            <p:nvPr/>
          </p:nvSpPr>
          <p:spPr>
            <a:xfrm flipV="1">
              <a:off x="-1" y="386080"/>
              <a:ext cx="2" cy="32512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1" name="Straight Arrow Connector 50"/>
            <p:cNvSpPr/>
            <p:nvPr/>
          </p:nvSpPr>
          <p:spPr>
            <a:xfrm>
              <a:off x="0" y="3637279"/>
              <a:ext cx="3352801" cy="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2" name="Straight Arrow Connector 53"/>
            <p:cNvSpPr/>
            <p:nvPr/>
          </p:nvSpPr>
          <p:spPr>
            <a:xfrm flipV="1">
              <a:off x="0" y="1991360"/>
              <a:ext cx="2682241" cy="16256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3" name="TextBox 54"/>
            <p:cNvSpPr/>
            <p:nvPr/>
          </p:nvSpPr>
          <p:spPr>
            <a:xfrm>
              <a:off x="0" y="0"/>
              <a:ext cx="1270001" cy="1270000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  <a:r>
                <a:t>Y</a:t>
              </a:r>
              <a:r>
                <a:rPr baseline="-15500"/>
                <a:t>W</a:t>
              </a:r>
            </a:p>
          </p:txBody>
        </p:sp>
        <p:sp>
          <p:nvSpPr>
            <p:cNvPr id="1454" name="TextBox 56"/>
            <p:cNvSpPr/>
            <p:nvPr/>
          </p:nvSpPr>
          <p:spPr>
            <a:xfrm>
              <a:off x="2397760" y="1300480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  <a:r>
                <a:t>X</a:t>
              </a:r>
              <a:r>
                <a:rPr baseline="-15500"/>
                <a:t>W</a:t>
              </a:r>
            </a:p>
          </p:txBody>
        </p:sp>
        <p:sp>
          <p:nvSpPr>
            <p:cNvPr id="1455" name="TextBox 57"/>
            <p:cNvSpPr/>
            <p:nvPr/>
          </p:nvSpPr>
          <p:spPr>
            <a:xfrm>
              <a:off x="3108960" y="2885439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  <a:r>
                <a:t>Z</a:t>
              </a:r>
              <a:r>
                <a:rPr baseline="-15500"/>
                <a:t>W</a:t>
              </a:r>
            </a:p>
          </p:txBody>
        </p:sp>
      </p:grpSp>
      <p:grpSp>
        <p:nvGrpSpPr>
          <p:cNvPr id="1463" name="Group 66"/>
          <p:cNvGrpSpPr/>
          <p:nvPr/>
        </p:nvGrpSpPr>
        <p:grpSpPr>
          <a:xfrm>
            <a:off x="14529626" y="3979971"/>
            <a:ext cx="4164587" cy="5000983"/>
            <a:chOff x="0" y="0"/>
            <a:chExt cx="4164586" cy="5000982"/>
          </a:xfrm>
        </p:grpSpPr>
        <p:sp>
          <p:nvSpPr>
            <p:cNvPr id="1457" name="Straight Arrow Connector 58"/>
            <p:cNvSpPr/>
            <p:nvPr/>
          </p:nvSpPr>
          <p:spPr>
            <a:xfrm flipV="1">
              <a:off x="0" y="376747"/>
              <a:ext cx="700177" cy="317491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8" name="Straight Arrow Connector 59"/>
            <p:cNvSpPr/>
            <p:nvPr/>
          </p:nvSpPr>
          <p:spPr>
            <a:xfrm>
              <a:off x="243" y="3551960"/>
              <a:ext cx="3274127" cy="722058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9" name="Straight Arrow Connector 60"/>
            <p:cNvSpPr/>
            <p:nvPr/>
          </p:nvSpPr>
          <p:spPr>
            <a:xfrm flipV="1">
              <a:off x="4346" y="2522278"/>
              <a:ext cx="2969390" cy="100981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0" name="TextBox 61"/>
            <p:cNvSpPr/>
            <p:nvPr/>
          </p:nvSpPr>
          <p:spPr>
            <a:xfrm>
              <a:off x="783292" y="-1"/>
              <a:ext cx="966694" cy="1513707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  <a:r>
                <a:t>Y</a:t>
              </a:r>
              <a:r>
                <a:rPr baseline="-15500"/>
                <a:t>C</a:t>
              </a:r>
            </a:p>
          </p:txBody>
        </p:sp>
        <p:sp>
          <p:nvSpPr>
            <p:cNvPr id="1461" name="TextBox 62"/>
            <p:cNvSpPr/>
            <p:nvPr/>
          </p:nvSpPr>
          <p:spPr>
            <a:xfrm>
              <a:off x="2844718" y="1786344"/>
              <a:ext cx="966694" cy="1513707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  <a:r>
                <a:t>X</a:t>
              </a:r>
              <a:r>
                <a:rPr baseline="-15500"/>
                <a:t>C</a:t>
              </a:r>
            </a:p>
          </p:txBody>
        </p:sp>
        <p:sp>
          <p:nvSpPr>
            <p:cNvPr id="1462" name="TextBox 63"/>
            <p:cNvSpPr/>
            <p:nvPr/>
          </p:nvSpPr>
          <p:spPr>
            <a:xfrm>
              <a:off x="3197893" y="3487276"/>
              <a:ext cx="966694" cy="1513707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  <a:r>
                <a:t>Z</a:t>
              </a:r>
              <a:r>
                <a:rPr baseline="-15500"/>
                <a:t>C</a:t>
              </a:r>
            </a:p>
          </p:txBody>
        </p:sp>
      </p:grpSp>
      <p:sp>
        <p:nvSpPr>
          <p:cNvPr id="1464" name="TextBox 67"/>
          <p:cNvSpPr txBox="1"/>
          <p:nvPr/>
        </p:nvSpPr>
        <p:spPr>
          <a:xfrm>
            <a:off x="914400" y="7274559"/>
            <a:ext cx="6372245" cy="7013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In heterogeneous coordinates:</a:t>
            </a:r>
          </a:p>
        </p:txBody>
      </p:sp>
      <p:sp>
        <p:nvSpPr>
          <p:cNvPr id="1465" name="Arc 3"/>
          <p:cNvSpPr/>
          <p:nvPr/>
        </p:nvSpPr>
        <p:spPr>
          <a:xfrm rot="17527608">
            <a:off x="13135240" y="5344690"/>
            <a:ext cx="670561" cy="8026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cubicBezTo>
                  <a:pt x="11929" y="0"/>
                  <a:pt x="21600" y="9671"/>
                  <a:pt x="21600" y="21600"/>
                </a:cubicBezTo>
              </a:path>
            </a:pathLst>
          </a:custGeom>
          <a:ln w="50800">
            <a:solidFill>
              <a:srgbClr val="FF0000"/>
            </a:solidFill>
            <a:tailEnd type="triangle"/>
          </a:ln>
        </p:spPr>
        <p:txBody>
          <a:bodyPr tIns="91439" bIns="91439"/>
          <a:lstStyle/>
          <a:p>
            <a:pPr defTabSz="1828800">
              <a:spcBef>
                <a:spcPts val="0"/>
              </a:spcBef>
              <a:defRPr b="1"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466" name="TextBox 44"/>
          <p:cNvSpPr txBox="1"/>
          <p:nvPr/>
        </p:nvSpPr>
        <p:spPr>
          <a:xfrm>
            <a:off x="1860249" y="2960649"/>
            <a:ext cx="3871933" cy="7013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World coordinates</a:t>
            </a:r>
          </a:p>
        </p:txBody>
      </p:sp>
      <p:sp>
        <p:nvSpPr>
          <p:cNvPr id="1467" name="Slide Number Placeholder 2"/>
          <p:cNvSpPr txBox="1"/>
          <p:nvPr>
            <p:ph type="sldNum" sz="quarter" idx="4294967295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468" name="Equation"/>
          <p:cNvSpPr txBox="1"/>
          <p:nvPr/>
        </p:nvSpPr>
        <p:spPr>
          <a:xfrm>
            <a:off x="2113032" y="8504318"/>
            <a:ext cx="3974981" cy="596127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m:rPr>
                          <m:sty m:val="b"/>
                        </m:rP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e>
                    <m:sub>
                      <m: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c</m:t>
                      </m:r>
                    </m:sub>
                  </m:sSub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=</m:t>
                  </m:r>
                  <m:r>
                    <m:rPr>
                      <m:sty m:val="b"/>
                    </m:rP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R</m:t>
                  </m:r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(</m:t>
                  </m:r>
                  <m:sSub>
                    <m:e>
                      <m:r>
                        <m:rPr>
                          <m:sty m:val="b"/>
                        </m:rP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e>
                    <m:sub>
                      <m: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w</m:t>
                      </m:r>
                    </m:sub>
                  </m:sSub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-</m:t>
                  </m:r>
                  <m:r>
                    <m:rPr>
                      <m:sty m:val="b"/>
                    </m:rP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t</m:t>
                  </m:r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)</m:t>
                  </m:r>
                </m:oMath>
              </m:oMathPara>
            </a14:m>
            <a:endParaRPr sz="5000"/>
          </a:p>
        </p:txBody>
      </p:sp>
      <p:sp>
        <p:nvSpPr>
          <p:cNvPr id="1469" name="Equation"/>
          <p:cNvSpPr txBox="1"/>
          <p:nvPr/>
        </p:nvSpPr>
        <p:spPr>
          <a:xfrm>
            <a:off x="9333323" y="6781579"/>
            <a:ext cx="198756" cy="40767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m:rPr>
                      <m:sty m:val="b"/>
                    </m:rP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t</m:t>
                  </m:r>
                </m:oMath>
              </m:oMathPara>
            </a14:m>
            <a:endParaRPr sz="5000"/>
          </a:p>
        </p:txBody>
      </p:sp>
      <p:sp>
        <p:nvSpPr>
          <p:cNvPr id="1470" name="Equation"/>
          <p:cNvSpPr txBox="1"/>
          <p:nvPr/>
        </p:nvSpPr>
        <p:spPr>
          <a:xfrm>
            <a:off x="12900647" y="3013248"/>
            <a:ext cx="740462" cy="596126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m:rPr>
                          <m:sty m:val="b"/>
                        </m:rP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e>
                    <m:sub>
                      <m: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w</m:t>
                      </m:r>
                    </m:sub>
                  </m:sSub>
                </m:oMath>
              </m:oMathPara>
            </a14:m>
            <a:endParaRPr sz="5000"/>
          </a:p>
        </p:txBody>
      </p:sp>
      <p:sp>
        <p:nvSpPr>
          <p:cNvPr id="1471" name="Equation"/>
          <p:cNvSpPr txBox="1"/>
          <p:nvPr/>
        </p:nvSpPr>
        <p:spPr>
          <a:xfrm>
            <a:off x="17478257" y="4219750"/>
            <a:ext cx="639922" cy="592970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m:rPr>
                          <m:sty m:val="b"/>
                        </m:rP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e>
                    <m:sub>
                      <m: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c</m:t>
                      </m:r>
                    </m:sub>
                  </m:sSub>
                </m:oMath>
              </m:oMathPara>
            </a14:m>
            <a:endParaRPr sz="5000"/>
          </a:p>
        </p:txBody>
      </p:sp>
      <p:sp>
        <p:nvSpPr>
          <p:cNvPr id="1472" name="Equation"/>
          <p:cNvSpPr txBox="1"/>
          <p:nvPr/>
        </p:nvSpPr>
        <p:spPr>
          <a:xfrm>
            <a:off x="13051803" y="4882810"/>
            <a:ext cx="438151" cy="42926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m:rPr>
                      <m:sty m:val="b"/>
                    </m:rP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R</m:t>
                  </m:r>
                </m:oMath>
              </m:oMathPara>
            </a14:m>
            <a:endParaRPr sz="5000"/>
          </a:p>
        </p:txBody>
      </p:sp>
      <p:sp>
        <p:nvSpPr>
          <p:cNvPr id="1473" name="TextBox 67"/>
          <p:cNvSpPr txBox="1"/>
          <p:nvPr/>
        </p:nvSpPr>
        <p:spPr>
          <a:xfrm>
            <a:off x="990748" y="9628880"/>
            <a:ext cx="6219549" cy="7013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In homogeneous coordinates:</a:t>
            </a:r>
          </a:p>
        </p:txBody>
      </p:sp>
      <p:sp>
        <p:nvSpPr>
          <p:cNvPr id="1474" name="Equation"/>
          <p:cNvSpPr txBox="1"/>
          <p:nvPr/>
        </p:nvSpPr>
        <p:spPr>
          <a:xfrm>
            <a:off x="764305" y="10858639"/>
            <a:ext cx="6672434" cy="2061973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limUpp>
                        <m:e>
                          <m:r>
                            <m:rPr>
                              <m:sty m:val="b"/>
                            </m:rPr>
                            <a:rPr xmlns:a="http://schemas.openxmlformats.org/drawingml/2006/main" sz="6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X</m:t>
                          </m:r>
                        </m:e>
                        <m:lim>
                          <m:r>
                            <a:rPr xmlns:a="http://schemas.openxmlformats.org/drawingml/2006/main" sz="6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˜</m:t>
                          </m:r>
                        </m:lim>
                      </m:limUpp>
                    </m:e>
                    <m:sub>
                      <m:r>
                        <a:rPr xmlns:a="http://schemas.openxmlformats.org/drawingml/2006/main" sz="6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c</m:t>
                      </m:r>
                    </m:sub>
                  </m:sSub>
                  <m:r>
                    <a:rPr xmlns:a="http://schemas.openxmlformats.org/drawingml/2006/main" sz="66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=</m:t>
                  </m:r>
                  <m:d>
                    <m:dPr>
                      <m:ctrlPr>
                        <a:rPr xmlns:a="http://schemas.openxmlformats.org/drawingml/2006/main" sz="6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begChr m:val="["/>
                      <m:endChr m:val="]"/>
                    </m:dPr>
                    <m:e>
                      <m:m>
                        <m:mPr>
                          <m:ctrlPr>
                            <a:rPr xmlns:a="http://schemas.openxmlformats.org/drawingml/2006/main" sz="6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  <m:baseJc m:val="center"/>
                          <m:plcHide m:val="on"/>
                          <m:mcs>
                            <m:mc>
                              <m:mcPr>
                                <m:count m:val="2"/>
                                <m:mcJc m:val="center"/>
                              </m:mcPr>
                            </m:mc>
                          </m:mcs>
                        </m:mPr>
                        <m:mr>
                          <m:e>
                            <m:r>
                              <m:rPr>
                                <m:sty m:val="b"/>
                              </m:rPr>
                              <a:rPr xmlns:a="http://schemas.openxmlformats.org/drawingml/2006/main" sz="6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R</m:t>
                            </m:r>
                          </m:e>
                          <m:e>
                            <m:r>
                              <a:rPr xmlns:a="http://schemas.openxmlformats.org/drawingml/2006/main" sz="6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-</m:t>
                            </m:r>
                            <m:r>
                              <m:rPr>
                                <m:sty m:val="b"/>
                              </m:rPr>
                              <a:rPr xmlns:a="http://schemas.openxmlformats.org/drawingml/2006/main" sz="6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R</m:t>
                            </m:r>
                            <m:r>
                              <m:rPr>
                                <m:sty m:val="b"/>
                              </m:rPr>
                              <a:rPr xmlns:a="http://schemas.openxmlformats.org/drawingml/2006/main" sz="6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t</m:t>
                            </m:r>
                          </m:e>
                        </m:mr>
                        <m:mr>
                          <m:e>
                            <m:r>
                              <m:rPr>
                                <m:sty m:val="b"/>
                              </m:rPr>
                              <a:rPr xmlns:a="http://schemas.openxmlformats.org/drawingml/2006/main" sz="6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xmlns:a="http://schemas.openxmlformats.org/drawingml/2006/main" sz="6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mr>
                      </m:m>
                    </m:e>
                  </m:d>
                  <m:sSub>
                    <m:e>
                      <m:limUpp>
                        <m:e>
                          <m:r>
                            <m:rPr>
                              <m:sty m:val="b"/>
                            </m:rPr>
                            <a:rPr xmlns:a="http://schemas.openxmlformats.org/drawingml/2006/main" sz="6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X</m:t>
                          </m:r>
                        </m:e>
                        <m:lim>
                          <m:r>
                            <a:rPr xmlns:a="http://schemas.openxmlformats.org/drawingml/2006/main" sz="6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˜</m:t>
                          </m:r>
                        </m:lim>
                      </m:limUpp>
                    </m:e>
                    <m:sub>
                      <m:r>
                        <a:rPr xmlns:a="http://schemas.openxmlformats.org/drawingml/2006/main" sz="6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w</m:t>
                      </m:r>
                    </m:sub>
                  </m:sSub>
                </m:oMath>
              </m:oMathPara>
            </a14:m>
            <a:endParaRPr sz="6600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6" name="Rectangle 2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775969">
              <a:defRPr sz="7519"/>
            </a:lvl1pPr>
          </a:lstStyle>
          <a:p>
            <a:pPr/>
            <a:r>
              <a:t>Cam2World vs. World2Cam extrinsic parameters</a:t>
            </a:r>
          </a:p>
        </p:txBody>
      </p:sp>
      <p:grpSp>
        <p:nvGrpSpPr>
          <p:cNvPr id="1485" name="Group 1"/>
          <p:cNvGrpSpPr/>
          <p:nvPr/>
        </p:nvGrpSpPr>
        <p:grpSpPr>
          <a:xfrm>
            <a:off x="12041354" y="5601017"/>
            <a:ext cx="3381844" cy="3114575"/>
            <a:chOff x="0" y="0"/>
            <a:chExt cx="3381843" cy="3114573"/>
          </a:xfrm>
        </p:grpSpPr>
        <p:sp>
          <p:nvSpPr>
            <p:cNvPr id="1477" name="Freeform 30"/>
            <p:cNvSpPr/>
            <p:nvPr/>
          </p:nvSpPr>
          <p:spPr>
            <a:xfrm rot="964294">
              <a:off x="1423637" y="502102"/>
              <a:ext cx="1788548" cy="13985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498" y="0"/>
                  </a:moveTo>
                  <a:lnTo>
                    <a:pt x="21600" y="21469"/>
                  </a:lnTo>
                  <a:lnTo>
                    <a:pt x="0" y="21600"/>
                  </a:lnTo>
                  <a:lnTo>
                    <a:pt x="0" y="131"/>
                  </a:lnTo>
                  <a:lnTo>
                    <a:pt x="21498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b="1"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78" name="Freeform 31"/>
            <p:cNvSpPr/>
            <p:nvPr/>
          </p:nvSpPr>
          <p:spPr>
            <a:xfrm rot="964294">
              <a:off x="315664" y="100654"/>
              <a:ext cx="1017185" cy="24241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lnTo>
                    <a:pt x="21600" y="12537"/>
                  </a:lnTo>
                  <a:lnTo>
                    <a:pt x="180" y="21600"/>
                  </a:lnTo>
                  <a:lnTo>
                    <a:pt x="0" y="9138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BBE0E3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b="1"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grpSp>
          <p:nvGrpSpPr>
            <p:cNvPr id="1483" name="Cube 28"/>
            <p:cNvGrpSpPr/>
            <p:nvPr/>
          </p:nvGrpSpPr>
          <p:grpSpPr>
            <a:xfrm>
              <a:off x="1275" y="0"/>
              <a:ext cx="3380569" cy="3114574"/>
              <a:chOff x="0" y="0"/>
              <a:chExt cx="3380568" cy="3114573"/>
            </a:xfrm>
          </p:grpSpPr>
          <p:sp>
            <p:nvSpPr>
              <p:cNvPr id="1479" name="Shape"/>
              <p:cNvSpPr/>
              <p:nvPr/>
            </p:nvSpPr>
            <p:spPr>
              <a:xfrm rot="964294">
                <a:off x="281194" y="342615"/>
                <a:ext cx="2818179" cy="24293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9266"/>
                    </a:moveTo>
                    <a:lnTo>
                      <a:pt x="7988" y="0"/>
                    </a:lnTo>
                    <a:lnTo>
                      <a:pt x="21600" y="0"/>
                    </a:lnTo>
                    <a:lnTo>
                      <a:pt x="21600" y="12334"/>
                    </a:lnTo>
                    <a:lnTo>
                      <a:pt x="13612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BBE0E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defTabSz="1828800">
                  <a:spcBef>
                    <a:spcPts val="0"/>
                  </a:spcBef>
                  <a:defRPr b="1" sz="3600"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1480" name="Shape"/>
              <p:cNvSpPr/>
              <p:nvPr/>
            </p:nvSpPr>
            <p:spPr>
              <a:xfrm rot="964294">
                <a:off x="2022526" y="588453"/>
                <a:ext cx="1042141" cy="24293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9266"/>
                    </a:moveTo>
                    <a:lnTo>
                      <a:pt x="21600" y="0"/>
                    </a:lnTo>
                    <a:lnTo>
                      <a:pt x="21600" y="12334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000000">
                  <a:alpha val="20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defTabSz="1828800">
                  <a:spcBef>
                    <a:spcPts val="0"/>
                  </a:spcBef>
                  <a:defRPr b="1" sz="3600"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1481" name="Shape"/>
              <p:cNvSpPr/>
              <p:nvPr/>
            </p:nvSpPr>
            <p:spPr>
              <a:xfrm rot="964294">
                <a:off x="473209" y="369724"/>
                <a:ext cx="2818179" cy="10421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7988" y="0"/>
                    </a:lnTo>
                    <a:lnTo>
                      <a:pt x="21600" y="0"/>
                    </a:lnTo>
                    <a:lnTo>
                      <a:pt x="13612" y="21600"/>
                    </a:lnTo>
                    <a:close/>
                  </a:path>
                </a:pathLst>
              </a:custGeom>
              <a:solidFill>
                <a:srgbClr val="FFFFFF">
                  <a:alpha val="20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defTabSz="1828800">
                  <a:spcBef>
                    <a:spcPts val="0"/>
                  </a:spcBef>
                  <a:defRPr b="1" sz="3600"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1482" name="Shape"/>
              <p:cNvSpPr/>
              <p:nvPr/>
            </p:nvSpPr>
            <p:spPr>
              <a:xfrm rot="964294">
                <a:off x="281194" y="342615"/>
                <a:ext cx="2818179" cy="24293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9266"/>
                    </a:moveTo>
                    <a:lnTo>
                      <a:pt x="7988" y="0"/>
                    </a:lnTo>
                    <a:lnTo>
                      <a:pt x="21600" y="0"/>
                    </a:lnTo>
                    <a:lnTo>
                      <a:pt x="21600" y="12334"/>
                    </a:lnTo>
                    <a:lnTo>
                      <a:pt x="13612" y="21600"/>
                    </a:lnTo>
                    <a:lnTo>
                      <a:pt x="0" y="21600"/>
                    </a:lnTo>
                    <a:close/>
                    <a:moveTo>
                      <a:pt x="0" y="9266"/>
                    </a:moveTo>
                    <a:lnTo>
                      <a:pt x="13612" y="9266"/>
                    </a:lnTo>
                    <a:lnTo>
                      <a:pt x="21600" y="0"/>
                    </a:lnTo>
                    <a:moveTo>
                      <a:pt x="13612" y="9266"/>
                    </a:moveTo>
                    <a:lnTo>
                      <a:pt x="13612" y="21600"/>
                    </a:lnTo>
                  </a:path>
                </a:pathLst>
              </a:cu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defTabSz="1828800">
                  <a:spcBef>
                    <a:spcPts val="0"/>
                  </a:spcBef>
                  <a:defRPr b="1" sz="3600"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</p:grpSp>
        <p:sp>
          <p:nvSpPr>
            <p:cNvPr id="1484" name="Oval 32"/>
            <p:cNvSpPr/>
            <p:nvPr/>
          </p:nvSpPr>
          <p:spPr>
            <a:xfrm rot="964294">
              <a:off x="2420237" y="1753060"/>
              <a:ext cx="156641" cy="234961"/>
            </a:xfrm>
            <a:prstGeom prst="ellipse">
              <a:avLst/>
            </a:prstGeom>
            <a:solidFill>
              <a:srgbClr val="0000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b="1"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sp>
        <p:nvSpPr>
          <p:cNvPr id="1486" name="Straight Arrow Connector 9"/>
          <p:cNvSpPr/>
          <p:nvPr/>
        </p:nvSpPr>
        <p:spPr>
          <a:xfrm>
            <a:off x="5831839" y="5730240"/>
            <a:ext cx="8631862" cy="1805808"/>
          </a:xfrm>
          <a:prstGeom prst="line">
            <a:avLst/>
          </a:prstGeom>
          <a:ln w="50800">
            <a:solidFill>
              <a:srgbClr val="FF0000"/>
            </a:solidFill>
            <a:tailEnd type="triangle"/>
          </a:ln>
        </p:spPr>
        <p:txBody>
          <a:bodyPr tIns="91439" bIns="91439"/>
          <a:lstStyle/>
          <a:p>
            <a: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487" name="Oval 13"/>
          <p:cNvSpPr/>
          <p:nvPr/>
        </p:nvSpPr>
        <p:spPr>
          <a:xfrm>
            <a:off x="18288000" y="2479039"/>
            <a:ext cx="284480" cy="284481"/>
          </a:xfrm>
          <a:prstGeom prst="ellipse">
            <a:avLst/>
          </a:prstGeom>
          <a:solidFill>
            <a:srgbClr val="00B050"/>
          </a:solidFill>
          <a:ln w="12700">
            <a:solidFill>
              <a:srgbClr val="000000"/>
            </a:solidFill>
          </a:ln>
        </p:spPr>
        <p:txBody>
          <a:bodyPr tIns="91439" bIns="91439"/>
          <a:lstStyle/>
          <a:p>
            <a:pPr defTabSz="1828800">
              <a:spcBef>
                <a:spcPts val="0"/>
              </a:spcBef>
              <a:defRPr b="1"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488" name="Straight Arrow Connector 39"/>
          <p:cNvSpPr/>
          <p:nvPr/>
        </p:nvSpPr>
        <p:spPr>
          <a:xfrm flipV="1">
            <a:off x="5811520" y="2621280"/>
            <a:ext cx="12476481" cy="3068321"/>
          </a:xfrm>
          <a:prstGeom prst="line">
            <a:avLst/>
          </a:prstGeom>
          <a:ln w="50800">
            <a:solidFill>
              <a:srgbClr val="00B050"/>
            </a:solidFill>
            <a:tailEnd type="triangle"/>
          </a:ln>
        </p:spPr>
        <p:txBody>
          <a:bodyPr tIns="91439" bIns="91439"/>
          <a:lstStyle/>
          <a:p>
            <a: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489" name="Straight Arrow Connector 42"/>
          <p:cNvSpPr/>
          <p:nvPr/>
        </p:nvSpPr>
        <p:spPr>
          <a:xfrm flipV="1">
            <a:off x="14650719" y="2721857"/>
            <a:ext cx="3678943" cy="4735584"/>
          </a:xfrm>
          <a:prstGeom prst="line">
            <a:avLst/>
          </a:prstGeom>
          <a:ln w="50800">
            <a:solidFill>
              <a:srgbClr val="00B0F0"/>
            </a:solidFill>
            <a:tailEnd type="triangle"/>
          </a:ln>
        </p:spPr>
        <p:txBody>
          <a:bodyPr tIns="91439" bIns="91439"/>
          <a:lstStyle/>
          <a:p>
            <a: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490" name="TextBox 46"/>
          <p:cNvSpPr txBox="1"/>
          <p:nvPr/>
        </p:nvSpPr>
        <p:spPr>
          <a:xfrm>
            <a:off x="14506105" y="8162999"/>
            <a:ext cx="1821677" cy="7013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Camera</a:t>
            </a:r>
          </a:p>
        </p:txBody>
      </p:sp>
      <p:grpSp>
        <p:nvGrpSpPr>
          <p:cNvPr id="1497" name="Group 55"/>
          <p:cNvGrpSpPr/>
          <p:nvPr/>
        </p:nvGrpSpPr>
        <p:grpSpPr>
          <a:xfrm>
            <a:off x="5770880" y="2072639"/>
            <a:ext cx="4378960" cy="4155442"/>
            <a:chOff x="0" y="0"/>
            <a:chExt cx="4378960" cy="4155439"/>
          </a:xfrm>
        </p:grpSpPr>
        <p:sp>
          <p:nvSpPr>
            <p:cNvPr id="1491" name="Straight Arrow Connector 48"/>
            <p:cNvSpPr/>
            <p:nvPr/>
          </p:nvSpPr>
          <p:spPr>
            <a:xfrm flipV="1">
              <a:off x="-1" y="386080"/>
              <a:ext cx="2" cy="32512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92" name="Straight Arrow Connector 50"/>
            <p:cNvSpPr/>
            <p:nvPr/>
          </p:nvSpPr>
          <p:spPr>
            <a:xfrm>
              <a:off x="0" y="3637279"/>
              <a:ext cx="3352801" cy="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93" name="Straight Arrow Connector 53"/>
            <p:cNvSpPr/>
            <p:nvPr/>
          </p:nvSpPr>
          <p:spPr>
            <a:xfrm flipV="1">
              <a:off x="0" y="1991360"/>
              <a:ext cx="2682241" cy="16256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94" name="TextBox 54"/>
            <p:cNvSpPr/>
            <p:nvPr/>
          </p:nvSpPr>
          <p:spPr>
            <a:xfrm>
              <a:off x="0" y="0"/>
              <a:ext cx="1270001" cy="1270000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  <a:r>
                <a:t>Y</a:t>
              </a:r>
              <a:r>
                <a:rPr baseline="-15500"/>
                <a:t>W</a:t>
              </a:r>
            </a:p>
          </p:txBody>
        </p:sp>
        <p:sp>
          <p:nvSpPr>
            <p:cNvPr id="1495" name="TextBox 56"/>
            <p:cNvSpPr/>
            <p:nvPr/>
          </p:nvSpPr>
          <p:spPr>
            <a:xfrm>
              <a:off x="2397760" y="1300480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  <a:r>
                <a:t>X</a:t>
              </a:r>
              <a:r>
                <a:rPr baseline="-15500"/>
                <a:t>W</a:t>
              </a:r>
            </a:p>
          </p:txBody>
        </p:sp>
        <p:sp>
          <p:nvSpPr>
            <p:cNvPr id="1496" name="TextBox 57"/>
            <p:cNvSpPr/>
            <p:nvPr/>
          </p:nvSpPr>
          <p:spPr>
            <a:xfrm>
              <a:off x="3108960" y="2885439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  <a:r>
                <a:t>Z</a:t>
              </a:r>
              <a:r>
                <a:rPr baseline="-15500"/>
                <a:t>W</a:t>
              </a:r>
            </a:p>
          </p:txBody>
        </p:sp>
      </p:grpSp>
      <p:grpSp>
        <p:nvGrpSpPr>
          <p:cNvPr id="1504" name="Group 66"/>
          <p:cNvGrpSpPr/>
          <p:nvPr/>
        </p:nvGrpSpPr>
        <p:grpSpPr>
          <a:xfrm>
            <a:off x="14529626" y="3979971"/>
            <a:ext cx="4164587" cy="5000983"/>
            <a:chOff x="0" y="0"/>
            <a:chExt cx="4164586" cy="5000982"/>
          </a:xfrm>
        </p:grpSpPr>
        <p:sp>
          <p:nvSpPr>
            <p:cNvPr id="1498" name="Straight Arrow Connector 58"/>
            <p:cNvSpPr/>
            <p:nvPr/>
          </p:nvSpPr>
          <p:spPr>
            <a:xfrm flipV="1">
              <a:off x="0" y="376747"/>
              <a:ext cx="700177" cy="317491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99" name="Straight Arrow Connector 59"/>
            <p:cNvSpPr/>
            <p:nvPr/>
          </p:nvSpPr>
          <p:spPr>
            <a:xfrm>
              <a:off x="243" y="3551960"/>
              <a:ext cx="3274127" cy="722058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00" name="Straight Arrow Connector 60"/>
            <p:cNvSpPr/>
            <p:nvPr/>
          </p:nvSpPr>
          <p:spPr>
            <a:xfrm flipV="1">
              <a:off x="4346" y="2522278"/>
              <a:ext cx="2969390" cy="100981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01" name="TextBox 61"/>
            <p:cNvSpPr/>
            <p:nvPr/>
          </p:nvSpPr>
          <p:spPr>
            <a:xfrm>
              <a:off x="783292" y="-1"/>
              <a:ext cx="966694" cy="1513707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  <a:r>
                <a:t>Y</a:t>
              </a:r>
              <a:r>
                <a:rPr baseline="-15500"/>
                <a:t>C</a:t>
              </a:r>
            </a:p>
          </p:txBody>
        </p:sp>
        <p:sp>
          <p:nvSpPr>
            <p:cNvPr id="1502" name="TextBox 62"/>
            <p:cNvSpPr/>
            <p:nvPr/>
          </p:nvSpPr>
          <p:spPr>
            <a:xfrm>
              <a:off x="2844718" y="1786344"/>
              <a:ext cx="966694" cy="1513707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  <a:r>
                <a:t>X</a:t>
              </a:r>
              <a:r>
                <a:rPr baseline="-15500"/>
                <a:t>C</a:t>
              </a:r>
            </a:p>
          </p:txBody>
        </p:sp>
        <p:sp>
          <p:nvSpPr>
            <p:cNvPr id="1503" name="TextBox 63"/>
            <p:cNvSpPr/>
            <p:nvPr/>
          </p:nvSpPr>
          <p:spPr>
            <a:xfrm>
              <a:off x="3197893" y="3487276"/>
              <a:ext cx="966694" cy="1513707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  <a:r>
                <a:t>Z</a:t>
              </a:r>
              <a:r>
                <a:rPr baseline="-15500"/>
                <a:t>C</a:t>
              </a:r>
            </a:p>
          </p:txBody>
        </p:sp>
      </p:grpSp>
      <p:sp>
        <p:nvSpPr>
          <p:cNvPr id="1505" name="Arc 3"/>
          <p:cNvSpPr/>
          <p:nvPr/>
        </p:nvSpPr>
        <p:spPr>
          <a:xfrm rot="17527608">
            <a:off x="13135240" y="5344690"/>
            <a:ext cx="670561" cy="8026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cubicBezTo>
                  <a:pt x="11929" y="0"/>
                  <a:pt x="21600" y="9671"/>
                  <a:pt x="21600" y="21600"/>
                </a:cubicBezTo>
              </a:path>
            </a:pathLst>
          </a:custGeom>
          <a:ln w="50800">
            <a:solidFill>
              <a:srgbClr val="FF0000"/>
            </a:solidFill>
            <a:tailEnd type="triangle"/>
          </a:ln>
        </p:spPr>
        <p:txBody>
          <a:bodyPr tIns="91439" bIns="91439"/>
          <a:lstStyle/>
          <a:p>
            <a:pPr defTabSz="1828800">
              <a:spcBef>
                <a:spcPts val="0"/>
              </a:spcBef>
              <a:defRPr b="1"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506" name="TextBox 44"/>
          <p:cNvSpPr txBox="1"/>
          <p:nvPr/>
        </p:nvSpPr>
        <p:spPr>
          <a:xfrm>
            <a:off x="4020079" y="5469411"/>
            <a:ext cx="1381220" cy="7013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World</a:t>
            </a:r>
          </a:p>
        </p:txBody>
      </p:sp>
      <p:sp>
        <p:nvSpPr>
          <p:cNvPr id="1507" name="Slide Number Placeholder 2"/>
          <p:cNvSpPr txBox="1"/>
          <p:nvPr>
            <p:ph type="sldNum" sz="quarter" idx="4294967295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508" name="Equation"/>
          <p:cNvSpPr txBox="1"/>
          <p:nvPr/>
        </p:nvSpPr>
        <p:spPr>
          <a:xfrm>
            <a:off x="9333323" y="6781579"/>
            <a:ext cx="198756" cy="40767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m:rPr>
                      <m:sty m:val="b"/>
                    </m:rP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t</m:t>
                  </m:r>
                </m:oMath>
              </m:oMathPara>
            </a14:m>
            <a:endParaRPr sz="5000"/>
          </a:p>
        </p:txBody>
      </p:sp>
      <p:sp>
        <p:nvSpPr>
          <p:cNvPr id="1509" name="Equation"/>
          <p:cNvSpPr txBox="1"/>
          <p:nvPr/>
        </p:nvSpPr>
        <p:spPr>
          <a:xfrm>
            <a:off x="12900647" y="3013248"/>
            <a:ext cx="740462" cy="596126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m:rPr>
                          <m:sty m:val="b"/>
                        </m:rP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e>
                    <m:sub>
                      <m: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w</m:t>
                      </m:r>
                    </m:sub>
                  </m:sSub>
                </m:oMath>
              </m:oMathPara>
            </a14:m>
            <a:endParaRPr sz="5000"/>
          </a:p>
        </p:txBody>
      </p:sp>
      <p:sp>
        <p:nvSpPr>
          <p:cNvPr id="1510" name="Equation"/>
          <p:cNvSpPr txBox="1"/>
          <p:nvPr/>
        </p:nvSpPr>
        <p:spPr>
          <a:xfrm>
            <a:off x="17478257" y="4219750"/>
            <a:ext cx="639922" cy="592970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m:rPr>
                          <m:sty m:val="b"/>
                        </m:rP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e>
                    <m:sub>
                      <m: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c</m:t>
                      </m:r>
                    </m:sub>
                  </m:sSub>
                </m:oMath>
              </m:oMathPara>
            </a14:m>
            <a:endParaRPr sz="5000"/>
          </a:p>
        </p:txBody>
      </p:sp>
      <p:sp>
        <p:nvSpPr>
          <p:cNvPr id="1511" name="Equation"/>
          <p:cNvSpPr txBox="1"/>
          <p:nvPr/>
        </p:nvSpPr>
        <p:spPr>
          <a:xfrm>
            <a:off x="13051803" y="4882810"/>
            <a:ext cx="438151" cy="42926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m:rPr>
                      <m:sty m:val="b"/>
                    </m:rP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R</m:t>
                  </m:r>
                </m:oMath>
              </m:oMathPara>
            </a14:m>
            <a:endParaRPr sz="5000"/>
          </a:p>
        </p:txBody>
      </p:sp>
      <p:sp>
        <p:nvSpPr>
          <p:cNvPr id="1512" name="Equation"/>
          <p:cNvSpPr txBox="1"/>
          <p:nvPr/>
        </p:nvSpPr>
        <p:spPr>
          <a:xfrm>
            <a:off x="1010147" y="10707235"/>
            <a:ext cx="14638228" cy="2061973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limUpp>
                        <m:e>
                          <m:r>
                            <m:rPr>
                              <m:sty m:val="b"/>
                            </m:rPr>
                            <a:rPr xmlns:a="http://schemas.openxmlformats.org/drawingml/2006/main" sz="6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X</m:t>
                          </m:r>
                        </m:e>
                        <m:lim>
                          <m:r>
                            <a:rPr xmlns:a="http://schemas.openxmlformats.org/drawingml/2006/main" sz="6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˜</m:t>
                          </m:r>
                        </m:lim>
                      </m:limUpp>
                    </m:e>
                    <m:sub>
                      <m:r>
                        <a:rPr xmlns:a="http://schemas.openxmlformats.org/drawingml/2006/main" sz="6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w</m:t>
                      </m:r>
                    </m:sub>
                  </m:sSub>
                  <m:r>
                    <a:rPr xmlns:a="http://schemas.openxmlformats.org/drawingml/2006/main" sz="66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=</m:t>
                  </m:r>
                  <m:d>
                    <m:dPr>
                      <m:ctrlPr>
                        <a:rPr xmlns:a="http://schemas.openxmlformats.org/drawingml/2006/main" sz="6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begChr m:val="["/>
                      <m:endChr m:val="]"/>
                    </m:dPr>
                    <m:e>
                      <m:m>
                        <m:mPr>
                          <m:ctrlPr>
                            <a:rPr xmlns:a="http://schemas.openxmlformats.org/drawingml/2006/main" sz="6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  <m:baseJc m:val="center"/>
                          <m:plcHide m:val="on"/>
                          <m:mcs>
                            <m:mc>
                              <m:mcPr>
                                <m:count m:val="2"/>
                                <m:mcJc m:val="center"/>
                              </m:mcPr>
                            </m:mc>
                          </m:mcs>
                        </m:mPr>
                        <m:mr>
                          <m:e>
                            <m:sSup>
                              <m:e>
                                <m:argPr>
                                  <m:scrLvl m:val="0"/>
                                </m:argPr>
                                <m:r>
                                  <m:rPr>
                                    <m:sty m:val="b"/>
                                  </m:rPr>
                                  <a:rPr xmlns:a="http://schemas.openxmlformats.org/drawingml/2006/main" sz="6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R</m:t>
                                </m:r>
                              </m:e>
                              <m:sup>
                                <m:argPr>
                                  <m:scrLvl m:val="0"/>
                                </m:argPr>
                                <m:r>
                                  <a:rPr xmlns:a="http://schemas.openxmlformats.org/drawingml/2006/main" sz="6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</m:sup>
                            </m:sSup>
                          </m:e>
                          <m:e>
                            <m:r>
                              <m:rPr>
                                <m:sty m:val="b"/>
                              </m:rPr>
                              <a:rPr xmlns:a="http://schemas.openxmlformats.org/drawingml/2006/main" sz="6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t</m:t>
                            </m:r>
                          </m:e>
                        </m:mr>
                        <m:mr>
                          <m:e>
                            <m:r>
                              <m:rPr>
                                <m:sty m:val="b"/>
                              </m:rPr>
                              <a:rPr xmlns:a="http://schemas.openxmlformats.org/drawingml/2006/main" sz="6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xmlns:a="http://schemas.openxmlformats.org/drawingml/2006/main" sz="6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mr>
                      </m:m>
                    </m:e>
                  </m:d>
                  <m:sSub>
                    <m:e>
                      <m:limUpp>
                        <m:e>
                          <m:r>
                            <m:rPr>
                              <m:sty m:val="b"/>
                            </m:rPr>
                            <a:rPr xmlns:a="http://schemas.openxmlformats.org/drawingml/2006/main" sz="6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X</m:t>
                          </m:r>
                        </m:e>
                        <m:lim>
                          <m:r>
                            <a:rPr xmlns:a="http://schemas.openxmlformats.org/drawingml/2006/main" sz="6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˜</m:t>
                          </m:r>
                        </m:lim>
                      </m:limUpp>
                    </m:e>
                    <m:sub>
                      <m:r>
                        <a:rPr xmlns:a="http://schemas.openxmlformats.org/drawingml/2006/main" sz="6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c</m:t>
                      </m:r>
                    </m:sub>
                  </m:sSub>
                  <m:r>
                    <a:rPr xmlns:a="http://schemas.openxmlformats.org/drawingml/2006/main" sz="66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=</m:t>
                  </m:r>
                  <m:r>
                    <a:rPr xmlns:a="http://schemas.openxmlformats.org/drawingml/2006/main" sz="66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(</m:t>
                  </m:r>
                  <m:sSup>
                    <m:e>
                      <m:r>
                        <m:rPr>
                          <m:sty m:val="b"/>
                        </m:rPr>
                        <a:rPr xmlns:a="http://schemas.openxmlformats.org/drawingml/2006/main" sz="6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C</m:t>
                      </m:r>
                    </m:e>
                    <m:sup>
                      <m:r>
                        <a:rPr xmlns:a="http://schemas.openxmlformats.org/drawingml/2006/main" sz="6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W</m:t>
                      </m:r>
                      <m:r>
                        <a:rPr xmlns:a="http://schemas.openxmlformats.org/drawingml/2006/main" sz="6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xmlns:a="http://schemas.openxmlformats.org/drawingml/2006/main" sz="6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C</m:t>
                      </m:r>
                    </m:sup>
                  </m:sSup>
                  <m:sSup>
                    <m:e>
                      <m:r>
                        <a:rPr xmlns:a="http://schemas.openxmlformats.org/drawingml/2006/main" sz="6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e>
                    <m:sup>
                      <m:r>
                        <a:rPr xmlns:a="http://schemas.openxmlformats.org/drawingml/2006/main" sz="6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-</m:t>
                      </m:r>
                      <m:r>
                        <a:rPr xmlns:a="http://schemas.openxmlformats.org/drawingml/2006/main" sz="6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sup>
                  </m:sSup>
                  <m:sSub>
                    <m:e>
                      <m:limUpp>
                        <m:e>
                          <m:r>
                            <m:rPr>
                              <m:sty m:val="b"/>
                            </m:rPr>
                            <a:rPr xmlns:a="http://schemas.openxmlformats.org/drawingml/2006/main" sz="6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X</m:t>
                          </m:r>
                        </m:e>
                        <m:lim>
                          <m:r>
                            <a:rPr xmlns:a="http://schemas.openxmlformats.org/drawingml/2006/main" sz="6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˜</m:t>
                          </m:r>
                        </m:lim>
                      </m:limUpp>
                    </m:e>
                    <m:sub>
                      <m:r>
                        <a:rPr xmlns:a="http://schemas.openxmlformats.org/drawingml/2006/main" sz="6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c</m:t>
                      </m:r>
                    </m:sub>
                  </m:sSub>
                  <m:r>
                    <a:rPr xmlns:a="http://schemas.openxmlformats.org/drawingml/2006/main" sz="66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=</m:t>
                  </m:r>
                  <m:sSup>
                    <m:e>
                      <m:r>
                        <m:rPr>
                          <m:sty m:val="b"/>
                        </m:rPr>
                        <a:rPr xmlns:a="http://schemas.openxmlformats.org/drawingml/2006/main" sz="6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C</m:t>
                      </m:r>
                    </m:e>
                    <m:sup>
                      <m:r>
                        <a:rPr xmlns:a="http://schemas.openxmlformats.org/drawingml/2006/main" sz="6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C</m:t>
                      </m:r>
                      <m:r>
                        <a:rPr xmlns:a="http://schemas.openxmlformats.org/drawingml/2006/main" sz="6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xmlns:a="http://schemas.openxmlformats.org/drawingml/2006/main" sz="6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W</m:t>
                      </m:r>
                    </m:sup>
                  </m:sSup>
                  <m:sSub>
                    <m:e>
                      <m:limUpp>
                        <m:e>
                          <m:r>
                            <m:rPr>
                              <m:sty m:val="b"/>
                            </m:rPr>
                            <a:rPr xmlns:a="http://schemas.openxmlformats.org/drawingml/2006/main" sz="6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X</m:t>
                          </m:r>
                        </m:e>
                        <m:lim>
                          <m:r>
                            <a:rPr xmlns:a="http://schemas.openxmlformats.org/drawingml/2006/main" sz="6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˜</m:t>
                          </m:r>
                        </m:lim>
                      </m:limUpp>
                    </m:e>
                    <m:sub>
                      <m:r>
                        <a:rPr xmlns:a="http://schemas.openxmlformats.org/drawingml/2006/main" sz="6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c</m:t>
                      </m:r>
                    </m:sub>
                  </m:sSub>
                </m:oMath>
              </m:oMathPara>
            </a14:m>
            <a:endParaRPr sz="6600"/>
          </a:p>
        </p:txBody>
      </p:sp>
      <p:sp>
        <p:nvSpPr>
          <p:cNvPr id="1513" name="Equation"/>
          <p:cNvSpPr txBox="1"/>
          <p:nvPr/>
        </p:nvSpPr>
        <p:spPr>
          <a:xfrm>
            <a:off x="764305" y="8256564"/>
            <a:ext cx="10526019" cy="2061973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limUpp>
                        <m:e>
                          <m:r>
                            <m:rPr>
                              <m:sty m:val="b"/>
                            </m:rPr>
                            <a:rPr xmlns:a="http://schemas.openxmlformats.org/drawingml/2006/main" sz="6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X</m:t>
                          </m:r>
                        </m:e>
                        <m:lim>
                          <m:r>
                            <a:rPr xmlns:a="http://schemas.openxmlformats.org/drawingml/2006/main" sz="6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˜</m:t>
                          </m:r>
                        </m:lim>
                      </m:limUpp>
                    </m:e>
                    <m:sub>
                      <m:r>
                        <a:rPr xmlns:a="http://schemas.openxmlformats.org/drawingml/2006/main" sz="6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c</m:t>
                      </m:r>
                    </m:sub>
                  </m:sSub>
                  <m:r>
                    <a:rPr xmlns:a="http://schemas.openxmlformats.org/drawingml/2006/main" sz="66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=</m:t>
                  </m:r>
                  <m:d>
                    <m:dPr>
                      <m:ctrlPr>
                        <a:rPr xmlns:a="http://schemas.openxmlformats.org/drawingml/2006/main" sz="6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begChr m:val="["/>
                      <m:endChr m:val="]"/>
                    </m:dPr>
                    <m:e>
                      <m:m>
                        <m:mPr>
                          <m:ctrlPr>
                            <a:rPr xmlns:a="http://schemas.openxmlformats.org/drawingml/2006/main" sz="6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  <m:baseJc m:val="center"/>
                          <m:plcHide m:val="on"/>
                          <m:mcs>
                            <m:mc>
                              <m:mcPr>
                                <m:count m:val="2"/>
                                <m:mcJc m:val="center"/>
                              </m:mcPr>
                            </m:mc>
                          </m:mcs>
                        </m:mPr>
                        <m:mr>
                          <m:e>
                            <m:r>
                              <m:rPr>
                                <m:sty m:val="b"/>
                              </m:rPr>
                              <a:rPr xmlns:a="http://schemas.openxmlformats.org/drawingml/2006/main" sz="6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R</m:t>
                            </m:r>
                          </m:e>
                          <m:e>
                            <m:r>
                              <a:rPr xmlns:a="http://schemas.openxmlformats.org/drawingml/2006/main" sz="6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-</m:t>
                            </m:r>
                            <m:r>
                              <m:rPr>
                                <m:sty m:val="b"/>
                              </m:rPr>
                              <a:rPr xmlns:a="http://schemas.openxmlformats.org/drawingml/2006/main" sz="6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R</m:t>
                            </m:r>
                            <m:r>
                              <m:rPr>
                                <m:sty m:val="b"/>
                              </m:rPr>
                              <a:rPr xmlns:a="http://schemas.openxmlformats.org/drawingml/2006/main" sz="6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t</m:t>
                            </m:r>
                          </m:e>
                        </m:mr>
                        <m:mr>
                          <m:e>
                            <m:r>
                              <m:rPr>
                                <m:sty m:val="b"/>
                              </m:rPr>
                              <a:rPr xmlns:a="http://schemas.openxmlformats.org/drawingml/2006/main" sz="6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xmlns:a="http://schemas.openxmlformats.org/drawingml/2006/main" sz="6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mr>
                      </m:m>
                    </m:e>
                  </m:d>
                  <m:sSub>
                    <m:e>
                      <m:limUpp>
                        <m:e>
                          <m:r>
                            <m:rPr>
                              <m:sty m:val="b"/>
                            </m:rPr>
                            <a:rPr xmlns:a="http://schemas.openxmlformats.org/drawingml/2006/main" sz="6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X</m:t>
                          </m:r>
                        </m:e>
                        <m:lim>
                          <m:r>
                            <a:rPr xmlns:a="http://schemas.openxmlformats.org/drawingml/2006/main" sz="6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˜</m:t>
                          </m:r>
                        </m:lim>
                      </m:limUpp>
                    </m:e>
                    <m:sub>
                      <m:r>
                        <a:rPr xmlns:a="http://schemas.openxmlformats.org/drawingml/2006/main" sz="6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w</m:t>
                      </m:r>
                    </m:sub>
                  </m:sSub>
                  <m:r>
                    <a:rPr xmlns:a="http://schemas.openxmlformats.org/drawingml/2006/main" sz="66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=</m:t>
                  </m:r>
                  <m:sSup>
                    <m:e>
                      <m:r>
                        <m:rPr>
                          <m:sty m:val="b"/>
                        </m:rPr>
                        <a:rPr xmlns:a="http://schemas.openxmlformats.org/drawingml/2006/main" sz="6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C</m:t>
                      </m:r>
                    </m:e>
                    <m:sup>
                      <m:r>
                        <a:rPr xmlns:a="http://schemas.openxmlformats.org/drawingml/2006/main" sz="6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W</m:t>
                      </m:r>
                      <m:r>
                        <a:rPr xmlns:a="http://schemas.openxmlformats.org/drawingml/2006/main" sz="6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xmlns:a="http://schemas.openxmlformats.org/drawingml/2006/main" sz="6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C</m:t>
                      </m:r>
                    </m:sup>
                  </m:sSup>
                  <m:sSub>
                    <m:e>
                      <m:limUpp>
                        <m:e>
                          <m:r>
                            <m:rPr>
                              <m:sty m:val="b"/>
                            </m:rPr>
                            <a:rPr xmlns:a="http://schemas.openxmlformats.org/drawingml/2006/main" sz="6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X</m:t>
                          </m:r>
                        </m:e>
                        <m:lim>
                          <m:r>
                            <a:rPr xmlns:a="http://schemas.openxmlformats.org/drawingml/2006/main" sz="6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˜</m:t>
                          </m:r>
                        </m:lim>
                      </m:limUpp>
                    </m:e>
                    <m:sub>
                      <m:r>
                        <a:rPr xmlns:a="http://schemas.openxmlformats.org/drawingml/2006/main" sz="6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w</m:t>
                      </m:r>
                    </m:sub>
                  </m:sSub>
                </m:oMath>
              </m:oMathPara>
            </a14:m>
            <a:endParaRPr sz="6600"/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512" grpId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" name="Rectangle 2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8000"/>
            </a:lvl1pPr>
          </a:lstStyle>
          <a:p>
            <a:pPr/>
            <a:r>
              <a:t>Camera parameters</a:t>
            </a:r>
          </a:p>
        </p:txBody>
      </p:sp>
      <p:sp>
        <p:nvSpPr>
          <p:cNvPr id="1516" name="TextBox 6"/>
          <p:cNvSpPr txBox="1"/>
          <p:nvPr/>
        </p:nvSpPr>
        <p:spPr>
          <a:xfrm>
            <a:off x="2141527" y="8753907"/>
            <a:ext cx="9206306" cy="7013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defTabSz="1828800">
              <a:spcBef>
                <a:spcPts val="0"/>
              </a:spcBef>
              <a:defRPr b="1" sz="36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World coordinates to camera coordinates</a:t>
            </a:r>
          </a:p>
        </p:txBody>
      </p:sp>
      <p:sp>
        <p:nvSpPr>
          <p:cNvPr id="1517" name="TextBox 83"/>
          <p:cNvSpPr txBox="1"/>
          <p:nvPr/>
        </p:nvSpPr>
        <p:spPr>
          <a:xfrm>
            <a:off x="13040235" y="8753907"/>
            <a:ext cx="9316810" cy="7013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defTabSz="1828800">
              <a:spcBef>
                <a:spcPts val="0"/>
              </a:spcBef>
              <a:defRPr b="1" sz="36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Camera coordinates to image coordinates</a:t>
            </a:r>
          </a:p>
        </p:txBody>
      </p:sp>
      <p:sp>
        <p:nvSpPr>
          <p:cNvPr id="1518" name="Slide Number Placeholder 2"/>
          <p:cNvSpPr txBox="1"/>
          <p:nvPr>
            <p:ph type="sldNum" sz="quarter" idx="4294967295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519" name="Equation"/>
          <p:cNvSpPr txBox="1"/>
          <p:nvPr/>
        </p:nvSpPr>
        <p:spPr>
          <a:xfrm>
            <a:off x="3408463" y="10323225"/>
            <a:ext cx="6672434" cy="2061973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limUpp>
                        <m:e>
                          <m:r>
                            <m:rPr>
                              <m:sty m:val="b"/>
                            </m:rPr>
                            <a:rPr xmlns:a="http://schemas.openxmlformats.org/drawingml/2006/main" sz="6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X</m:t>
                          </m:r>
                        </m:e>
                        <m:lim>
                          <m:r>
                            <a:rPr xmlns:a="http://schemas.openxmlformats.org/drawingml/2006/main" sz="6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˜</m:t>
                          </m:r>
                        </m:lim>
                      </m:limUpp>
                    </m:e>
                    <m:sub>
                      <m:r>
                        <a:rPr xmlns:a="http://schemas.openxmlformats.org/drawingml/2006/main" sz="6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c</m:t>
                      </m:r>
                    </m:sub>
                  </m:sSub>
                  <m:r>
                    <a:rPr xmlns:a="http://schemas.openxmlformats.org/drawingml/2006/main" sz="66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=</m:t>
                  </m:r>
                  <m:d>
                    <m:dPr>
                      <m:ctrlPr>
                        <a:rPr xmlns:a="http://schemas.openxmlformats.org/drawingml/2006/main" sz="6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begChr m:val="["/>
                      <m:endChr m:val="]"/>
                    </m:dPr>
                    <m:e>
                      <m:m>
                        <m:mPr>
                          <m:ctrlPr>
                            <a:rPr xmlns:a="http://schemas.openxmlformats.org/drawingml/2006/main" sz="6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  <m:baseJc m:val="center"/>
                          <m:plcHide m:val="on"/>
                          <m:mcs>
                            <m:mc>
                              <m:mcPr>
                                <m:count m:val="2"/>
                                <m:mcJc m:val="center"/>
                              </m:mcPr>
                            </m:mc>
                          </m:mcs>
                        </m:mPr>
                        <m:mr>
                          <m:e>
                            <m:r>
                              <m:rPr>
                                <m:sty m:val="b"/>
                              </m:rPr>
                              <a:rPr xmlns:a="http://schemas.openxmlformats.org/drawingml/2006/main" sz="6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R</m:t>
                            </m:r>
                          </m:e>
                          <m:e>
                            <m:r>
                              <a:rPr xmlns:a="http://schemas.openxmlformats.org/drawingml/2006/main" sz="6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-</m:t>
                            </m:r>
                            <m:r>
                              <m:rPr>
                                <m:sty m:val="b"/>
                              </m:rPr>
                              <a:rPr xmlns:a="http://schemas.openxmlformats.org/drawingml/2006/main" sz="6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R</m:t>
                            </m:r>
                            <m:r>
                              <m:rPr>
                                <m:sty m:val="b"/>
                              </m:rPr>
                              <a:rPr xmlns:a="http://schemas.openxmlformats.org/drawingml/2006/main" sz="6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t</m:t>
                            </m:r>
                          </m:e>
                        </m:mr>
                        <m:mr>
                          <m:e>
                            <m:r>
                              <m:rPr>
                                <m:sty m:val="b"/>
                              </m:rPr>
                              <a:rPr xmlns:a="http://schemas.openxmlformats.org/drawingml/2006/main" sz="6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xmlns:a="http://schemas.openxmlformats.org/drawingml/2006/main" sz="6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mr>
                      </m:m>
                    </m:e>
                  </m:d>
                  <m:sSub>
                    <m:e>
                      <m:limUpp>
                        <m:e>
                          <m:r>
                            <m:rPr>
                              <m:sty m:val="b"/>
                            </m:rPr>
                            <a:rPr xmlns:a="http://schemas.openxmlformats.org/drawingml/2006/main" sz="6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X</m:t>
                          </m:r>
                        </m:e>
                        <m:lim>
                          <m:r>
                            <a:rPr xmlns:a="http://schemas.openxmlformats.org/drawingml/2006/main" sz="6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˜</m:t>
                          </m:r>
                        </m:lim>
                      </m:limUpp>
                    </m:e>
                    <m:sub>
                      <m:r>
                        <a:rPr xmlns:a="http://schemas.openxmlformats.org/drawingml/2006/main" sz="6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w</m:t>
                      </m:r>
                    </m:sub>
                  </m:sSub>
                </m:oMath>
              </m:oMathPara>
            </a14:m>
            <a:endParaRPr sz="6600"/>
          </a:p>
        </p:txBody>
      </p:sp>
      <p:sp>
        <p:nvSpPr>
          <p:cNvPr id="1520" name="Equation"/>
          <p:cNvSpPr txBox="1"/>
          <p:nvPr/>
        </p:nvSpPr>
        <p:spPr>
          <a:xfrm>
            <a:off x="14306294" y="9762973"/>
            <a:ext cx="6507435" cy="3040432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limUpp>
                    <m:e>
                      <m:r>
                        <m:rPr>
                          <m:sty m:val="b"/>
                        </m:rPr>
                        <a:rPr xmlns:a="http://schemas.openxmlformats.org/drawingml/2006/main" sz="5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e>
                    <m:lim>
                      <m:r>
                        <a:rPr xmlns:a="http://schemas.openxmlformats.org/drawingml/2006/main" sz="5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˜</m:t>
                      </m:r>
                    </m:lim>
                  </m:limUpp>
                  <m:r>
                    <a:rPr xmlns:a="http://schemas.openxmlformats.org/drawingml/2006/main" sz="57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=</m:t>
                  </m:r>
                  <m:d>
                    <m:dPr>
                      <m:ctrlPr>
                        <a:rPr xmlns:a="http://schemas.openxmlformats.org/drawingml/2006/main" sz="5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begChr m:val="["/>
                      <m:endChr m:val="]"/>
                    </m:dPr>
                    <m:e>
                      <m:m>
                        <m:mPr>
                          <m:ctrlPr>
                            <a:rPr xmlns:a="http://schemas.openxmlformats.org/drawingml/2006/main" sz="5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  <m:baseJc m:val="center"/>
                          <m:plcHide m:val="on"/>
                          <m:mcs>
                            <m:mc>
                              <m:mcPr>
                                <m:count m:val="4"/>
                                <m:mcJc m:val="center"/>
                              </m:mcPr>
                            </m:mc>
                          </m:mcs>
                        </m:mPr>
                        <m:mr>
                          <m:e>
                            <m:r>
                              <a:rPr xmlns:a="http://schemas.openxmlformats.org/drawingml/2006/main" sz="5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f</m:t>
                            </m:r>
                          </m:e>
                          <m:e>
                            <m:r>
                              <a:rPr xmlns:a="http://schemas.openxmlformats.org/drawingml/2006/main" sz="5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sSub>
                              <m:e>
                                <m:argPr>
                                  <m:scrLvl m:val="0"/>
                                </m:argPr>
                                <m:r>
                                  <a:rPr xmlns:a="http://schemas.openxmlformats.org/drawingml/2006/main" sz="5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p</m:t>
                                </m:r>
                              </m:e>
                              <m:sub>
                                <m:argPr>
                                  <m:scrLvl m:val="0"/>
                                </m:argPr>
                                <m:r>
                                  <a:rPr xmlns:a="http://schemas.openxmlformats.org/drawingml/2006/main" sz="5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x</m:t>
                                </m:r>
                              </m:sub>
                            </m:sSub>
                          </m:e>
                          <m:e>
                            <m:r>
                              <a:rPr xmlns:a="http://schemas.openxmlformats.org/drawingml/2006/main" sz="5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mr>
                        <m:mr>
                          <m:e>
                            <m:r>
                              <a:rPr xmlns:a="http://schemas.openxmlformats.org/drawingml/2006/main" sz="5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xmlns:a="http://schemas.openxmlformats.org/drawingml/2006/main" sz="5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f</m:t>
                            </m:r>
                          </m:e>
                          <m:e>
                            <m:sSub>
                              <m:e>
                                <m:argPr>
                                  <m:scrLvl m:val="0"/>
                                </m:argPr>
                                <m:r>
                                  <a:rPr xmlns:a="http://schemas.openxmlformats.org/drawingml/2006/main" sz="5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p</m:t>
                                </m:r>
                              </m:e>
                              <m:sub>
                                <m:argPr>
                                  <m:scrLvl m:val="0"/>
                                </m:argPr>
                                <m:r>
                                  <a:rPr xmlns:a="http://schemas.openxmlformats.org/drawingml/2006/main" sz="5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y</m:t>
                                </m:r>
                              </m:sub>
                            </m:sSub>
                          </m:e>
                          <m:e>
                            <m:r>
                              <a:rPr xmlns:a="http://schemas.openxmlformats.org/drawingml/2006/main" sz="5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mr>
                        <m:mr>
                          <m:e>
                            <m:r>
                              <a:rPr xmlns:a="http://schemas.openxmlformats.org/drawingml/2006/main" sz="5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xmlns:a="http://schemas.openxmlformats.org/drawingml/2006/main" sz="5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xmlns:a="http://schemas.openxmlformats.org/drawingml/2006/main" sz="5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e>
                            <m:r>
                              <a:rPr xmlns:a="http://schemas.openxmlformats.org/drawingml/2006/main" sz="5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mr>
                      </m:m>
                    </m:e>
                  </m:d>
                  <m:sSub>
                    <m:e>
                      <m:limUpp>
                        <m:e>
                          <m:r>
                            <m:rPr>
                              <m:sty m:val="b"/>
                            </m:rPr>
                            <a:rPr xmlns:a="http://schemas.openxmlformats.org/drawingml/2006/main" sz="5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X</m:t>
                          </m:r>
                        </m:e>
                        <m:lim>
                          <m:r>
                            <a:rPr xmlns:a="http://schemas.openxmlformats.org/drawingml/2006/main" sz="5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˜</m:t>
                          </m:r>
                        </m:lim>
                      </m:limUpp>
                    </m:e>
                    <m:sub>
                      <m:r>
                        <a:rPr xmlns:a="http://schemas.openxmlformats.org/drawingml/2006/main" sz="5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c</m:t>
                      </m:r>
                    </m:sub>
                  </m:sSub>
                </m:oMath>
              </m:oMathPara>
            </a14:m>
            <a:endParaRPr sz="5700"/>
          </a:p>
        </p:txBody>
      </p:sp>
      <p:grpSp>
        <p:nvGrpSpPr>
          <p:cNvPr id="1529" name="Group 1"/>
          <p:cNvGrpSpPr/>
          <p:nvPr/>
        </p:nvGrpSpPr>
        <p:grpSpPr>
          <a:xfrm>
            <a:off x="12952000" y="4478497"/>
            <a:ext cx="3381844" cy="3114574"/>
            <a:chOff x="0" y="0"/>
            <a:chExt cx="3381843" cy="3114573"/>
          </a:xfrm>
        </p:grpSpPr>
        <p:sp>
          <p:nvSpPr>
            <p:cNvPr id="1521" name="Freeform 30"/>
            <p:cNvSpPr/>
            <p:nvPr/>
          </p:nvSpPr>
          <p:spPr>
            <a:xfrm rot="964294">
              <a:off x="1423637" y="502102"/>
              <a:ext cx="1788548" cy="13985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498" y="0"/>
                  </a:moveTo>
                  <a:lnTo>
                    <a:pt x="21600" y="21469"/>
                  </a:lnTo>
                  <a:lnTo>
                    <a:pt x="0" y="21600"/>
                  </a:lnTo>
                  <a:lnTo>
                    <a:pt x="0" y="131"/>
                  </a:lnTo>
                  <a:lnTo>
                    <a:pt x="21498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b="1"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22" name="Freeform 31"/>
            <p:cNvSpPr/>
            <p:nvPr/>
          </p:nvSpPr>
          <p:spPr>
            <a:xfrm rot="964294">
              <a:off x="315664" y="100654"/>
              <a:ext cx="1017185" cy="24241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lnTo>
                    <a:pt x="21600" y="12537"/>
                  </a:lnTo>
                  <a:lnTo>
                    <a:pt x="180" y="21600"/>
                  </a:lnTo>
                  <a:lnTo>
                    <a:pt x="0" y="9138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BBE0E3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b="1"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grpSp>
          <p:nvGrpSpPr>
            <p:cNvPr id="1527" name="Cube 28"/>
            <p:cNvGrpSpPr/>
            <p:nvPr/>
          </p:nvGrpSpPr>
          <p:grpSpPr>
            <a:xfrm>
              <a:off x="1275" y="0"/>
              <a:ext cx="3380569" cy="3114574"/>
              <a:chOff x="0" y="0"/>
              <a:chExt cx="3380568" cy="3114573"/>
            </a:xfrm>
          </p:grpSpPr>
          <p:sp>
            <p:nvSpPr>
              <p:cNvPr id="1523" name="Shape"/>
              <p:cNvSpPr/>
              <p:nvPr/>
            </p:nvSpPr>
            <p:spPr>
              <a:xfrm rot="964294">
                <a:off x="281194" y="342615"/>
                <a:ext cx="2818179" cy="24293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9266"/>
                    </a:moveTo>
                    <a:lnTo>
                      <a:pt x="7988" y="0"/>
                    </a:lnTo>
                    <a:lnTo>
                      <a:pt x="21600" y="0"/>
                    </a:lnTo>
                    <a:lnTo>
                      <a:pt x="21600" y="12334"/>
                    </a:lnTo>
                    <a:lnTo>
                      <a:pt x="13612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BBE0E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defTabSz="1828800">
                  <a:spcBef>
                    <a:spcPts val="0"/>
                  </a:spcBef>
                  <a:defRPr b="1" sz="3600"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1524" name="Shape"/>
              <p:cNvSpPr/>
              <p:nvPr/>
            </p:nvSpPr>
            <p:spPr>
              <a:xfrm rot="964294">
                <a:off x="2022526" y="588453"/>
                <a:ext cx="1042141" cy="24293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9266"/>
                    </a:moveTo>
                    <a:lnTo>
                      <a:pt x="21600" y="0"/>
                    </a:lnTo>
                    <a:lnTo>
                      <a:pt x="21600" y="12334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000000">
                  <a:alpha val="20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defTabSz="1828800">
                  <a:spcBef>
                    <a:spcPts val="0"/>
                  </a:spcBef>
                  <a:defRPr b="1" sz="3600"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1525" name="Shape"/>
              <p:cNvSpPr/>
              <p:nvPr/>
            </p:nvSpPr>
            <p:spPr>
              <a:xfrm rot="964294">
                <a:off x="473209" y="369724"/>
                <a:ext cx="2818179" cy="10421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7988" y="0"/>
                    </a:lnTo>
                    <a:lnTo>
                      <a:pt x="21600" y="0"/>
                    </a:lnTo>
                    <a:lnTo>
                      <a:pt x="13612" y="21600"/>
                    </a:lnTo>
                    <a:close/>
                  </a:path>
                </a:pathLst>
              </a:custGeom>
              <a:solidFill>
                <a:srgbClr val="FFFFFF">
                  <a:alpha val="20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defTabSz="1828800">
                  <a:spcBef>
                    <a:spcPts val="0"/>
                  </a:spcBef>
                  <a:defRPr b="1" sz="3600"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1526" name="Shape"/>
              <p:cNvSpPr/>
              <p:nvPr/>
            </p:nvSpPr>
            <p:spPr>
              <a:xfrm rot="964294">
                <a:off x="281194" y="342615"/>
                <a:ext cx="2818179" cy="24293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9266"/>
                    </a:moveTo>
                    <a:lnTo>
                      <a:pt x="7988" y="0"/>
                    </a:lnTo>
                    <a:lnTo>
                      <a:pt x="21600" y="0"/>
                    </a:lnTo>
                    <a:lnTo>
                      <a:pt x="21600" y="12334"/>
                    </a:lnTo>
                    <a:lnTo>
                      <a:pt x="13612" y="21600"/>
                    </a:lnTo>
                    <a:lnTo>
                      <a:pt x="0" y="21600"/>
                    </a:lnTo>
                    <a:close/>
                    <a:moveTo>
                      <a:pt x="0" y="9266"/>
                    </a:moveTo>
                    <a:lnTo>
                      <a:pt x="13612" y="9266"/>
                    </a:lnTo>
                    <a:lnTo>
                      <a:pt x="21600" y="0"/>
                    </a:lnTo>
                    <a:moveTo>
                      <a:pt x="13612" y="9266"/>
                    </a:moveTo>
                    <a:lnTo>
                      <a:pt x="13612" y="21600"/>
                    </a:lnTo>
                  </a:path>
                </a:pathLst>
              </a:cu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defTabSz="1828800">
                  <a:spcBef>
                    <a:spcPts val="0"/>
                  </a:spcBef>
                  <a:defRPr b="1" sz="3600"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</p:grpSp>
        <p:sp>
          <p:nvSpPr>
            <p:cNvPr id="1528" name="Oval 32"/>
            <p:cNvSpPr/>
            <p:nvPr/>
          </p:nvSpPr>
          <p:spPr>
            <a:xfrm rot="964294">
              <a:off x="2420237" y="1753060"/>
              <a:ext cx="156641" cy="234961"/>
            </a:xfrm>
            <a:prstGeom prst="ellipse">
              <a:avLst/>
            </a:prstGeom>
            <a:solidFill>
              <a:srgbClr val="0000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b="1"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sp>
        <p:nvSpPr>
          <p:cNvPr id="1530" name="Straight Arrow Connector 9"/>
          <p:cNvSpPr/>
          <p:nvPr/>
        </p:nvSpPr>
        <p:spPr>
          <a:xfrm>
            <a:off x="6742485" y="4607719"/>
            <a:ext cx="8631862" cy="1805808"/>
          </a:xfrm>
          <a:prstGeom prst="line">
            <a:avLst/>
          </a:prstGeom>
          <a:ln w="50800">
            <a:solidFill>
              <a:srgbClr val="FF0000"/>
            </a:solidFill>
            <a:tailEnd type="triangle"/>
          </a:ln>
        </p:spPr>
        <p:txBody>
          <a:bodyPr tIns="91439" bIns="91439"/>
          <a:lstStyle/>
          <a:p>
            <a: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531" name="Straight Arrow Connector 39"/>
          <p:cNvSpPr/>
          <p:nvPr/>
        </p:nvSpPr>
        <p:spPr>
          <a:xfrm flipV="1">
            <a:off x="6722166" y="1498759"/>
            <a:ext cx="12476481" cy="3068321"/>
          </a:xfrm>
          <a:prstGeom prst="line">
            <a:avLst/>
          </a:prstGeom>
          <a:ln w="50800">
            <a:solidFill>
              <a:srgbClr val="00B050"/>
            </a:solidFill>
            <a:tailEnd type="triangle"/>
          </a:ln>
        </p:spPr>
        <p:txBody>
          <a:bodyPr tIns="91439" bIns="91439"/>
          <a:lstStyle/>
          <a:p>
            <a: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532" name="Straight Arrow Connector 42"/>
          <p:cNvSpPr/>
          <p:nvPr/>
        </p:nvSpPr>
        <p:spPr>
          <a:xfrm flipV="1">
            <a:off x="15561366" y="1599337"/>
            <a:ext cx="3678943" cy="4735583"/>
          </a:xfrm>
          <a:prstGeom prst="line">
            <a:avLst/>
          </a:prstGeom>
          <a:ln w="50800">
            <a:solidFill>
              <a:srgbClr val="00B0F0"/>
            </a:solidFill>
            <a:tailEnd type="triangle"/>
          </a:ln>
        </p:spPr>
        <p:txBody>
          <a:bodyPr tIns="91439" bIns="91439"/>
          <a:lstStyle/>
          <a:p>
            <a: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533" name="TextBox 46"/>
          <p:cNvSpPr txBox="1"/>
          <p:nvPr/>
        </p:nvSpPr>
        <p:spPr>
          <a:xfrm>
            <a:off x="15784886" y="7168039"/>
            <a:ext cx="4312390" cy="7013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Camera coordinates</a:t>
            </a:r>
          </a:p>
        </p:txBody>
      </p:sp>
      <p:grpSp>
        <p:nvGrpSpPr>
          <p:cNvPr id="1540" name="Group 55"/>
          <p:cNvGrpSpPr/>
          <p:nvPr/>
        </p:nvGrpSpPr>
        <p:grpSpPr>
          <a:xfrm>
            <a:off x="6681526" y="1716473"/>
            <a:ext cx="3055798" cy="2870927"/>
            <a:chOff x="0" y="0"/>
            <a:chExt cx="3055797" cy="2870925"/>
          </a:xfrm>
        </p:grpSpPr>
        <p:sp>
          <p:nvSpPr>
            <p:cNvPr id="1534" name="Straight Arrow Connector 48"/>
            <p:cNvSpPr/>
            <p:nvPr/>
          </p:nvSpPr>
          <p:spPr>
            <a:xfrm flipV="1">
              <a:off x="-1" y="304735"/>
              <a:ext cx="2" cy="256619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35" name="Straight Arrow Connector 50"/>
            <p:cNvSpPr/>
            <p:nvPr/>
          </p:nvSpPr>
          <p:spPr>
            <a:xfrm>
              <a:off x="0" y="2870925"/>
              <a:ext cx="2646384" cy="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36" name="Straight Arrow Connector 53"/>
            <p:cNvSpPr/>
            <p:nvPr/>
          </p:nvSpPr>
          <p:spPr>
            <a:xfrm flipV="1">
              <a:off x="0" y="1571791"/>
              <a:ext cx="2117108" cy="1283096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37" name="TextBox 54"/>
            <p:cNvSpPr txBox="1"/>
            <p:nvPr/>
          </p:nvSpPr>
          <p:spPr>
            <a:xfrm>
              <a:off x="0" y="0"/>
              <a:ext cx="622142" cy="5878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  <a:r>
                <a:t>Y</a:t>
              </a:r>
              <a:r>
                <a:rPr baseline="-15500"/>
                <a:t>W</a:t>
              </a:r>
            </a:p>
          </p:txBody>
        </p:sp>
        <p:sp>
          <p:nvSpPr>
            <p:cNvPr id="1538" name="TextBox 56"/>
            <p:cNvSpPr txBox="1"/>
            <p:nvPr/>
          </p:nvSpPr>
          <p:spPr>
            <a:xfrm>
              <a:off x="1892565" y="1026476"/>
              <a:ext cx="622142" cy="5878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  <a:r>
                <a:t>X</a:t>
              </a:r>
              <a:r>
                <a:rPr baseline="-15500"/>
                <a:t>W</a:t>
              </a:r>
            </a:p>
          </p:txBody>
        </p:sp>
        <p:sp>
          <p:nvSpPr>
            <p:cNvPr id="1539" name="TextBox 57"/>
            <p:cNvSpPr txBox="1"/>
            <p:nvPr/>
          </p:nvSpPr>
          <p:spPr>
            <a:xfrm>
              <a:off x="2453919" y="2277493"/>
              <a:ext cx="601879" cy="5878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  <a:r>
                <a:t>Z</a:t>
              </a:r>
              <a:r>
                <a:rPr baseline="-15500"/>
                <a:t>W</a:t>
              </a:r>
            </a:p>
          </p:txBody>
        </p:sp>
      </p:grpSp>
      <p:grpSp>
        <p:nvGrpSpPr>
          <p:cNvPr id="1547" name="Group 66"/>
          <p:cNvGrpSpPr/>
          <p:nvPr/>
        </p:nvGrpSpPr>
        <p:grpSpPr>
          <a:xfrm>
            <a:off x="15440273" y="2857450"/>
            <a:ext cx="4164587" cy="5000983"/>
            <a:chOff x="0" y="0"/>
            <a:chExt cx="4164586" cy="5000982"/>
          </a:xfrm>
        </p:grpSpPr>
        <p:sp>
          <p:nvSpPr>
            <p:cNvPr id="1541" name="Straight Arrow Connector 58"/>
            <p:cNvSpPr/>
            <p:nvPr/>
          </p:nvSpPr>
          <p:spPr>
            <a:xfrm flipV="1">
              <a:off x="0" y="376747"/>
              <a:ext cx="700177" cy="317491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42" name="Straight Arrow Connector 59"/>
            <p:cNvSpPr/>
            <p:nvPr/>
          </p:nvSpPr>
          <p:spPr>
            <a:xfrm>
              <a:off x="243" y="3551960"/>
              <a:ext cx="3274127" cy="722058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43" name="Straight Arrow Connector 60"/>
            <p:cNvSpPr/>
            <p:nvPr/>
          </p:nvSpPr>
          <p:spPr>
            <a:xfrm flipV="1">
              <a:off x="4346" y="2522278"/>
              <a:ext cx="2969390" cy="100981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44" name="TextBox 61"/>
            <p:cNvSpPr/>
            <p:nvPr/>
          </p:nvSpPr>
          <p:spPr>
            <a:xfrm>
              <a:off x="783292" y="-1"/>
              <a:ext cx="966694" cy="1513707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  <a:r>
                <a:t>Y</a:t>
              </a:r>
              <a:r>
                <a:rPr baseline="-15500"/>
                <a:t>C</a:t>
              </a:r>
            </a:p>
          </p:txBody>
        </p:sp>
        <p:sp>
          <p:nvSpPr>
            <p:cNvPr id="1545" name="TextBox 62"/>
            <p:cNvSpPr/>
            <p:nvPr/>
          </p:nvSpPr>
          <p:spPr>
            <a:xfrm>
              <a:off x="2844718" y="1786344"/>
              <a:ext cx="966694" cy="1513707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  <a:r>
                <a:t>X</a:t>
              </a:r>
              <a:r>
                <a:rPr baseline="-15500"/>
                <a:t>C</a:t>
              </a:r>
            </a:p>
          </p:txBody>
        </p:sp>
        <p:sp>
          <p:nvSpPr>
            <p:cNvPr id="1546" name="TextBox 63"/>
            <p:cNvSpPr/>
            <p:nvPr/>
          </p:nvSpPr>
          <p:spPr>
            <a:xfrm>
              <a:off x="3197893" y="3487276"/>
              <a:ext cx="966694" cy="1513707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  <a:r>
                <a:t>Z</a:t>
              </a:r>
              <a:r>
                <a:rPr baseline="-15500"/>
                <a:t>C</a:t>
              </a:r>
            </a:p>
          </p:txBody>
        </p:sp>
      </p:grpSp>
      <p:sp>
        <p:nvSpPr>
          <p:cNvPr id="1548" name="Arc 3"/>
          <p:cNvSpPr/>
          <p:nvPr/>
        </p:nvSpPr>
        <p:spPr>
          <a:xfrm rot="17527608">
            <a:off x="14045886" y="4222169"/>
            <a:ext cx="670561" cy="8026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cubicBezTo>
                  <a:pt x="11929" y="0"/>
                  <a:pt x="21600" y="9671"/>
                  <a:pt x="21600" y="21600"/>
                </a:cubicBezTo>
              </a:path>
            </a:pathLst>
          </a:custGeom>
          <a:ln w="50800">
            <a:solidFill>
              <a:srgbClr val="FF0000"/>
            </a:solidFill>
            <a:tailEnd type="triangle"/>
          </a:ln>
        </p:spPr>
        <p:txBody>
          <a:bodyPr tIns="91439" bIns="91439"/>
          <a:lstStyle/>
          <a:p>
            <a:pPr defTabSz="1828800">
              <a:spcBef>
                <a:spcPts val="0"/>
              </a:spcBef>
              <a:defRPr b="1"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549" name="TextBox 44"/>
          <p:cNvSpPr txBox="1"/>
          <p:nvPr/>
        </p:nvSpPr>
        <p:spPr>
          <a:xfrm>
            <a:off x="2305884" y="3624258"/>
            <a:ext cx="3871933" cy="7013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World coordinates</a:t>
            </a:r>
          </a:p>
        </p:txBody>
      </p:sp>
      <p:sp>
        <p:nvSpPr>
          <p:cNvPr id="1550" name="Equation"/>
          <p:cNvSpPr txBox="1"/>
          <p:nvPr/>
        </p:nvSpPr>
        <p:spPr>
          <a:xfrm>
            <a:off x="10243969" y="5659059"/>
            <a:ext cx="198756" cy="40767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m:rPr>
                      <m:sty m:val="b"/>
                    </m:rP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t</m:t>
                  </m:r>
                </m:oMath>
              </m:oMathPara>
            </a14:m>
            <a:endParaRPr sz="5000"/>
          </a:p>
        </p:txBody>
      </p:sp>
      <p:sp>
        <p:nvSpPr>
          <p:cNvPr id="1551" name="Equation"/>
          <p:cNvSpPr txBox="1"/>
          <p:nvPr/>
        </p:nvSpPr>
        <p:spPr>
          <a:xfrm>
            <a:off x="13811293" y="1890727"/>
            <a:ext cx="740462" cy="596126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m:rPr>
                          <m:sty m:val="b"/>
                        </m:rP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e>
                    <m:sub>
                      <m: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w</m:t>
                      </m:r>
                    </m:sub>
                  </m:sSub>
                </m:oMath>
              </m:oMathPara>
            </a14:m>
            <a:endParaRPr sz="5000"/>
          </a:p>
        </p:txBody>
      </p:sp>
      <p:sp>
        <p:nvSpPr>
          <p:cNvPr id="1552" name="Equation"/>
          <p:cNvSpPr txBox="1"/>
          <p:nvPr/>
        </p:nvSpPr>
        <p:spPr>
          <a:xfrm>
            <a:off x="18388903" y="3097229"/>
            <a:ext cx="639923" cy="59297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m:rPr>
                          <m:sty m:val="b"/>
                        </m:rP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e>
                    <m:sub>
                      <m: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c</m:t>
                      </m:r>
                    </m:sub>
                  </m:sSub>
                </m:oMath>
              </m:oMathPara>
            </a14:m>
            <a:endParaRPr sz="5000"/>
          </a:p>
        </p:txBody>
      </p:sp>
      <p:sp>
        <p:nvSpPr>
          <p:cNvPr id="1553" name="Equation"/>
          <p:cNvSpPr txBox="1"/>
          <p:nvPr/>
        </p:nvSpPr>
        <p:spPr>
          <a:xfrm>
            <a:off x="13962450" y="3760289"/>
            <a:ext cx="438151" cy="42926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m:rPr>
                      <m:sty m:val="b"/>
                    </m:rP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R</m:t>
                  </m:r>
                </m:oMath>
              </m:oMathPara>
            </a14:m>
            <a:endParaRPr sz="5000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5" name="Rectangle 2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8000"/>
            </a:lvl1pPr>
          </a:lstStyle>
          <a:p>
            <a:pPr/>
            <a:r>
              <a:t>Camera parameters</a:t>
            </a:r>
          </a:p>
        </p:txBody>
      </p:sp>
      <p:sp>
        <p:nvSpPr>
          <p:cNvPr id="1556" name="TextBox 6"/>
          <p:cNvSpPr txBox="1"/>
          <p:nvPr/>
        </p:nvSpPr>
        <p:spPr>
          <a:xfrm>
            <a:off x="8494305" y="8387903"/>
            <a:ext cx="8926137" cy="7013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defTabSz="1828800">
              <a:spcBef>
                <a:spcPts val="0"/>
              </a:spcBef>
              <a:defRPr b="1" sz="36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World coordinates to image coordinates</a:t>
            </a:r>
          </a:p>
        </p:txBody>
      </p:sp>
      <p:sp>
        <p:nvSpPr>
          <p:cNvPr id="1557" name="Slide Number Placeholder 2"/>
          <p:cNvSpPr txBox="1"/>
          <p:nvPr>
            <p:ph type="sldNum" sz="quarter" idx="4294967295"/>
          </p:nvPr>
        </p:nvSpPr>
        <p:spPr>
          <a:xfrm>
            <a:off x="12041022" y="13081000"/>
            <a:ext cx="289256" cy="46105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566" name="Group 1"/>
          <p:cNvGrpSpPr/>
          <p:nvPr/>
        </p:nvGrpSpPr>
        <p:grpSpPr>
          <a:xfrm>
            <a:off x="12952000" y="4478497"/>
            <a:ext cx="3381844" cy="3114574"/>
            <a:chOff x="0" y="0"/>
            <a:chExt cx="3381843" cy="3114573"/>
          </a:xfrm>
        </p:grpSpPr>
        <p:sp>
          <p:nvSpPr>
            <p:cNvPr id="1558" name="Freeform 30"/>
            <p:cNvSpPr/>
            <p:nvPr/>
          </p:nvSpPr>
          <p:spPr>
            <a:xfrm rot="964294">
              <a:off x="1423637" y="502102"/>
              <a:ext cx="1788548" cy="13985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498" y="0"/>
                  </a:moveTo>
                  <a:lnTo>
                    <a:pt x="21600" y="21469"/>
                  </a:lnTo>
                  <a:lnTo>
                    <a:pt x="0" y="21600"/>
                  </a:lnTo>
                  <a:lnTo>
                    <a:pt x="0" y="131"/>
                  </a:lnTo>
                  <a:lnTo>
                    <a:pt x="21498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b="1"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59" name="Freeform 31"/>
            <p:cNvSpPr/>
            <p:nvPr/>
          </p:nvSpPr>
          <p:spPr>
            <a:xfrm rot="964294">
              <a:off x="315664" y="100654"/>
              <a:ext cx="1017185" cy="24241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lnTo>
                    <a:pt x="21600" y="12537"/>
                  </a:lnTo>
                  <a:lnTo>
                    <a:pt x="180" y="21600"/>
                  </a:lnTo>
                  <a:lnTo>
                    <a:pt x="0" y="9138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BBE0E3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b="1"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grpSp>
          <p:nvGrpSpPr>
            <p:cNvPr id="1564" name="Cube 28"/>
            <p:cNvGrpSpPr/>
            <p:nvPr/>
          </p:nvGrpSpPr>
          <p:grpSpPr>
            <a:xfrm>
              <a:off x="1275" y="0"/>
              <a:ext cx="3380569" cy="3114574"/>
              <a:chOff x="0" y="0"/>
              <a:chExt cx="3380568" cy="3114573"/>
            </a:xfrm>
          </p:grpSpPr>
          <p:sp>
            <p:nvSpPr>
              <p:cNvPr id="1560" name="Shape"/>
              <p:cNvSpPr/>
              <p:nvPr/>
            </p:nvSpPr>
            <p:spPr>
              <a:xfrm rot="964294">
                <a:off x="281194" y="342615"/>
                <a:ext cx="2818179" cy="24293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9266"/>
                    </a:moveTo>
                    <a:lnTo>
                      <a:pt x="7988" y="0"/>
                    </a:lnTo>
                    <a:lnTo>
                      <a:pt x="21600" y="0"/>
                    </a:lnTo>
                    <a:lnTo>
                      <a:pt x="21600" y="12334"/>
                    </a:lnTo>
                    <a:lnTo>
                      <a:pt x="13612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BBE0E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defTabSz="1828800">
                  <a:spcBef>
                    <a:spcPts val="0"/>
                  </a:spcBef>
                  <a:defRPr b="1" sz="3600"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1561" name="Shape"/>
              <p:cNvSpPr/>
              <p:nvPr/>
            </p:nvSpPr>
            <p:spPr>
              <a:xfrm rot="964294">
                <a:off x="2022526" y="588453"/>
                <a:ext cx="1042141" cy="24293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9266"/>
                    </a:moveTo>
                    <a:lnTo>
                      <a:pt x="21600" y="0"/>
                    </a:lnTo>
                    <a:lnTo>
                      <a:pt x="21600" y="12334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000000">
                  <a:alpha val="20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defTabSz="1828800">
                  <a:spcBef>
                    <a:spcPts val="0"/>
                  </a:spcBef>
                  <a:defRPr b="1" sz="3600"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1562" name="Shape"/>
              <p:cNvSpPr/>
              <p:nvPr/>
            </p:nvSpPr>
            <p:spPr>
              <a:xfrm rot="964294">
                <a:off x="473209" y="369724"/>
                <a:ext cx="2818179" cy="10421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7988" y="0"/>
                    </a:lnTo>
                    <a:lnTo>
                      <a:pt x="21600" y="0"/>
                    </a:lnTo>
                    <a:lnTo>
                      <a:pt x="13612" y="21600"/>
                    </a:lnTo>
                    <a:close/>
                  </a:path>
                </a:pathLst>
              </a:custGeom>
              <a:solidFill>
                <a:srgbClr val="FFFFFF">
                  <a:alpha val="20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defTabSz="1828800">
                  <a:spcBef>
                    <a:spcPts val="0"/>
                  </a:spcBef>
                  <a:defRPr b="1" sz="3600"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1563" name="Shape"/>
              <p:cNvSpPr/>
              <p:nvPr/>
            </p:nvSpPr>
            <p:spPr>
              <a:xfrm rot="964294">
                <a:off x="281194" y="342615"/>
                <a:ext cx="2818179" cy="24293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9266"/>
                    </a:moveTo>
                    <a:lnTo>
                      <a:pt x="7988" y="0"/>
                    </a:lnTo>
                    <a:lnTo>
                      <a:pt x="21600" y="0"/>
                    </a:lnTo>
                    <a:lnTo>
                      <a:pt x="21600" y="12334"/>
                    </a:lnTo>
                    <a:lnTo>
                      <a:pt x="13612" y="21600"/>
                    </a:lnTo>
                    <a:lnTo>
                      <a:pt x="0" y="21600"/>
                    </a:lnTo>
                    <a:close/>
                    <a:moveTo>
                      <a:pt x="0" y="9266"/>
                    </a:moveTo>
                    <a:lnTo>
                      <a:pt x="13612" y="9266"/>
                    </a:lnTo>
                    <a:lnTo>
                      <a:pt x="21600" y="0"/>
                    </a:lnTo>
                    <a:moveTo>
                      <a:pt x="13612" y="9266"/>
                    </a:moveTo>
                    <a:lnTo>
                      <a:pt x="13612" y="21600"/>
                    </a:lnTo>
                  </a:path>
                </a:pathLst>
              </a:cu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defTabSz="1828800">
                  <a:spcBef>
                    <a:spcPts val="0"/>
                  </a:spcBef>
                  <a:defRPr b="1" sz="3600"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</p:grpSp>
        <p:sp>
          <p:nvSpPr>
            <p:cNvPr id="1565" name="Oval 32"/>
            <p:cNvSpPr/>
            <p:nvPr/>
          </p:nvSpPr>
          <p:spPr>
            <a:xfrm rot="964294">
              <a:off x="2420237" y="1753060"/>
              <a:ext cx="156641" cy="234961"/>
            </a:xfrm>
            <a:prstGeom prst="ellipse">
              <a:avLst/>
            </a:prstGeom>
            <a:solidFill>
              <a:srgbClr val="0000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b="1"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sp>
        <p:nvSpPr>
          <p:cNvPr id="1567" name="Straight Arrow Connector 9"/>
          <p:cNvSpPr/>
          <p:nvPr/>
        </p:nvSpPr>
        <p:spPr>
          <a:xfrm>
            <a:off x="6742485" y="4607719"/>
            <a:ext cx="8631862" cy="1805808"/>
          </a:xfrm>
          <a:prstGeom prst="line">
            <a:avLst/>
          </a:prstGeom>
          <a:ln w="50800">
            <a:solidFill>
              <a:srgbClr val="FF0000"/>
            </a:solidFill>
            <a:tailEnd type="triangle"/>
          </a:ln>
        </p:spPr>
        <p:txBody>
          <a:bodyPr tIns="91439" bIns="91439"/>
          <a:lstStyle/>
          <a:p>
            <a: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568" name="Straight Arrow Connector 39"/>
          <p:cNvSpPr/>
          <p:nvPr/>
        </p:nvSpPr>
        <p:spPr>
          <a:xfrm flipV="1">
            <a:off x="6722166" y="1498759"/>
            <a:ext cx="12476481" cy="3068321"/>
          </a:xfrm>
          <a:prstGeom prst="line">
            <a:avLst/>
          </a:prstGeom>
          <a:ln w="50800">
            <a:solidFill>
              <a:srgbClr val="00B050"/>
            </a:solidFill>
            <a:tailEnd type="triangle"/>
          </a:ln>
        </p:spPr>
        <p:txBody>
          <a:bodyPr tIns="91439" bIns="91439"/>
          <a:lstStyle/>
          <a:p>
            <a: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569" name="Straight Arrow Connector 42"/>
          <p:cNvSpPr/>
          <p:nvPr/>
        </p:nvSpPr>
        <p:spPr>
          <a:xfrm flipV="1">
            <a:off x="15561366" y="1599337"/>
            <a:ext cx="3678943" cy="4735583"/>
          </a:xfrm>
          <a:prstGeom prst="line">
            <a:avLst/>
          </a:prstGeom>
          <a:ln w="50800">
            <a:solidFill>
              <a:srgbClr val="00B0F0"/>
            </a:solidFill>
            <a:tailEnd type="triangle"/>
          </a:ln>
        </p:spPr>
        <p:txBody>
          <a:bodyPr tIns="91439" bIns="91439"/>
          <a:lstStyle/>
          <a:p>
            <a: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570" name="TextBox 46"/>
          <p:cNvSpPr txBox="1"/>
          <p:nvPr/>
        </p:nvSpPr>
        <p:spPr>
          <a:xfrm>
            <a:off x="15784886" y="7168039"/>
            <a:ext cx="4312390" cy="7013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Camera coordinates</a:t>
            </a:r>
          </a:p>
        </p:txBody>
      </p:sp>
      <p:grpSp>
        <p:nvGrpSpPr>
          <p:cNvPr id="1577" name="Group 55"/>
          <p:cNvGrpSpPr/>
          <p:nvPr/>
        </p:nvGrpSpPr>
        <p:grpSpPr>
          <a:xfrm>
            <a:off x="6681526" y="1716473"/>
            <a:ext cx="3055798" cy="2870927"/>
            <a:chOff x="0" y="0"/>
            <a:chExt cx="3055797" cy="2870925"/>
          </a:xfrm>
        </p:grpSpPr>
        <p:sp>
          <p:nvSpPr>
            <p:cNvPr id="1571" name="Straight Arrow Connector 48"/>
            <p:cNvSpPr/>
            <p:nvPr/>
          </p:nvSpPr>
          <p:spPr>
            <a:xfrm flipV="1">
              <a:off x="-1" y="304735"/>
              <a:ext cx="2" cy="256619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72" name="Straight Arrow Connector 50"/>
            <p:cNvSpPr/>
            <p:nvPr/>
          </p:nvSpPr>
          <p:spPr>
            <a:xfrm>
              <a:off x="0" y="2870925"/>
              <a:ext cx="2646384" cy="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73" name="Straight Arrow Connector 53"/>
            <p:cNvSpPr/>
            <p:nvPr/>
          </p:nvSpPr>
          <p:spPr>
            <a:xfrm flipV="1">
              <a:off x="0" y="1571791"/>
              <a:ext cx="2117108" cy="1283096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74" name="TextBox 54"/>
            <p:cNvSpPr txBox="1"/>
            <p:nvPr/>
          </p:nvSpPr>
          <p:spPr>
            <a:xfrm>
              <a:off x="0" y="0"/>
              <a:ext cx="622142" cy="5878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  <a:r>
                <a:t>Y</a:t>
              </a:r>
              <a:r>
                <a:rPr baseline="-15500"/>
                <a:t>W</a:t>
              </a:r>
            </a:p>
          </p:txBody>
        </p:sp>
        <p:sp>
          <p:nvSpPr>
            <p:cNvPr id="1575" name="TextBox 56"/>
            <p:cNvSpPr txBox="1"/>
            <p:nvPr/>
          </p:nvSpPr>
          <p:spPr>
            <a:xfrm>
              <a:off x="1892565" y="1026476"/>
              <a:ext cx="622142" cy="5878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  <a:r>
                <a:t>X</a:t>
              </a:r>
              <a:r>
                <a:rPr baseline="-15500"/>
                <a:t>W</a:t>
              </a:r>
            </a:p>
          </p:txBody>
        </p:sp>
        <p:sp>
          <p:nvSpPr>
            <p:cNvPr id="1576" name="TextBox 57"/>
            <p:cNvSpPr txBox="1"/>
            <p:nvPr/>
          </p:nvSpPr>
          <p:spPr>
            <a:xfrm>
              <a:off x="2453919" y="2277493"/>
              <a:ext cx="601879" cy="5878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  <a:r>
                <a:t>Z</a:t>
              </a:r>
              <a:r>
                <a:rPr baseline="-15500"/>
                <a:t>W</a:t>
              </a:r>
            </a:p>
          </p:txBody>
        </p:sp>
      </p:grpSp>
      <p:grpSp>
        <p:nvGrpSpPr>
          <p:cNvPr id="1584" name="Group 66"/>
          <p:cNvGrpSpPr/>
          <p:nvPr/>
        </p:nvGrpSpPr>
        <p:grpSpPr>
          <a:xfrm>
            <a:off x="15440273" y="2857450"/>
            <a:ext cx="4164587" cy="5000983"/>
            <a:chOff x="0" y="0"/>
            <a:chExt cx="4164586" cy="5000982"/>
          </a:xfrm>
        </p:grpSpPr>
        <p:sp>
          <p:nvSpPr>
            <p:cNvPr id="1578" name="Straight Arrow Connector 58"/>
            <p:cNvSpPr/>
            <p:nvPr/>
          </p:nvSpPr>
          <p:spPr>
            <a:xfrm flipV="1">
              <a:off x="0" y="376747"/>
              <a:ext cx="700177" cy="317491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79" name="Straight Arrow Connector 59"/>
            <p:cNvSpPr/>
            <p:nvPr/>
          </p:nvSpPr>
          <p:spPr>
            <a:xfrm>
              <a:off x="243" y="3551960"/>
              <a:ext cx="3274127" cy="722058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80" name="Straight Arrow Connector 60"/>
            <p:cNvSpPr/>
            <p:nvPr/>
          </p:nvSpPr>
          <p:spPr>
            <a:xfrm flipV="1">
              <a:off x="4346" y="2522278"/>
              <a:ext cx="2969390" cy="100981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81" name="TextBox 61"/>
            <p:cNvSpPr/>
            <p:nvPr/>
          </p:nvSpPr>
          <p:spPr>
            <a:xfrm>
              <a:off x="783292" y="-1"/>
              <a:ext cx="966694" cy="1513707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  <a:r>
                <a:t>Y</a:t>
              </a:r>
              <a:r>
                <a:rPr baseline="-15500"/>
                <a:t>C</a:t>
              </a:r>
            </a:p>
          </p:txBody>
        </p:sp>
        <p:sp>
          <p:nvSpPr>
            <p:cNvPr id="1582" name="TextBox 62"/>
            <p:cNvSpPr/>
            <p:nvPr/>
          </p:nvSpPr>
          <p:spPr>
            <a:xfrm>
              <a:off x="2844718" y="1786344"/>
              <a:ext cx="966694" cy="1513707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  <a:r>
                <a:t>X</a:t>
              </a:r>
              <a:r>
                <a:rPr baseline="-15500"/>
                <a:t>C</a:t>
              </a:r>
            </a:p>
          </p:txBody>
        </p:sp>
        <p:sp>
          <p:nvSpPr>
            <p:cNvPr id="1583" name="TextBox 63"/>
            <p:cNvSpPr/>
            <p:nvPr/>
          </p:nvSpPr>
          <p:spPr>
            <a:xfrm>
              <a:off x="3197893" y="3487276"/>
              <a:ext cx="966694" cy="1513707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  <a:r>
                <a:t>Z</a:t>
              </a:r>
              <a:r>
                <a:rPr baseline="-15500"/>
                <a:t>C</a:t>
              </a:r>
            </a:p>
          </p:txBody>
        </p:sp>
      </p:grpSp>
      <p:sp>
        <p:nvSpPr>
          <p:cNvPr id="1585" name="Arc 3"/>
          <p:cNvSpPr/>
          <p:nvPr/>
        </p:nvSpPr>
        <p:spPr>
          <a:xfrm rot="17527608">
            <a:off x="14045886" y="4222169"/>
            <a:ext cx="670561" cy="8026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cubicBezTo>
                  <a:pt x="11929" y="0"/>
                  <a:pt x="21600" y="9671"/>
                  <a:pt x="21600" y="21600"/>
                </a:cubicBezTo>
              </a:path>
            </a:pathLst>
          </a:custGeom>
          <a:ln w="50800">
            <a:solidFill>
              <a:srgbClr val="FF0000"/>
            </a:solidFill>
            <a:tailEnd type="triangle"/>
          </a:ln>
        </p:spPr>
        <p:txBody>
          <a:bodyPr tIns="91439" bIns="91439"/>
          <a:lstStyle/>
          <a:p>
            <a:pPr defTabSz="1828800">
              <a:spcBef>
                <a:spcPts val="0"/>
              </a:spcBef>
              <a:defRPr b="1"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586" name="TextBox 44"/>
          <p:cNvSpPr txBox="1"/>
          <p:nvPr/>
        </p:nvSpPr>
        <p:spPr>
          <a:xfrm>
            <a:off x="2305884" y="3624258"/>
            <a:ext cx="3871933" cy="7013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World coordinates</a:t>
            </a:r>
          </a:p>
        </p:txBody>
      </p:sp>
      <p:sp>
        <p:nvSpPr>
          <p:cNvPr id="1587" name="Equation"/>
          <p:cNvSpPr txBox="1"/>
          <p:nvPr/>
        </p:nvSpPr>
        <p:spPr>
          <a:xfrm>
            <a:off x="10243969" y="5659059"/>
            <a:ext cx="198756" cy="40767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m:rPr>
                      <m:sty m:val="b"/>
                    </m:rP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t</m:t>
                  </m:r>
                </m:oMath>
              </m:oMathPara>
            </a14:m>
            <a:endParaRPr sz="5000"/>
          </a:p>
        </p:txBody>
      </p:sp>
      <p:sp>
        <p:nvSpPr>
          <p:cNvPr id="1588" name="Equation"/>
          <p:cNvSpPr txBox="1"/>
          <p:nvPr/>
        </p:nvSpPr>
        <p:spPr>
          <a:xfrm>
            <a:off x="13811293" y="1890727"/>
            <a:ext cx="740462" cy="596126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m:rPr>
                          <m:sty m:val="b"/>
                        </m:rP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e>
                    <m:sub>
                      <m: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w</m:t>
                      </m:r>
                    </m:sub>
                  </m:sSub>
                </m:oMath>
              </m:oMathPara>
            </a14:m>
            <a:endParaRPr sz="5000"/>
          </a:p>
        </p:txBody>
      </p:sp>
      <p:sp>
        <p:nvSpPr>
          <p:cNvPr id="1589" name="Equation"/>
          <p:cNvSpPr txBox="1"/>
          <p:nvPr/>
        </p:nvSpPr>
        <p:spPr>
          <a:xfrm>
            <a:off x="18388903" y="3097229"/>
            <a:ext cx="639923" cy="59297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m:rPr>
                          <m:sty m:val="b"/>
                        </m:rP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e>
                    <m:sub>
                      <m: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c</m:t>
                      </m:r>
                    </m:sub>
                  </m:sSub>
                </m:oMath>
              </m:oMathPara>
            </a14:m>
            <a:endParaRPr sz="5000"/>
          </a:p>
        </p:txBody>
      </p:sp>
      <p:sp>
        <p:nvSpPr>
          <p:cNvPr id="1590" name="Equation"/>
          <p:cNvSpPr txBox="1"/>
          <p:nvPr/>
        </p:nvSpPr>
        <p:spPr>
          <a:xfrm>
            <a:off x="13962450" y="3760289"/>
            <a:ext cx="438151" cy="42926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m:rPr>
                      <m:sty m:val="b"/>
                    </m:rP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R</m:t>
                  </m:r>
                </m:oMath>
              </m:oMathPara>
            </a14:m>
            <a:endParaRPr sz="5000"/>
          </a:p>
        </p:txBody>
      </p:sp>
      <p:sp>
        <p:nvSpPr>
          <p:cNvPr id="1591" name="Equation"/>
          <p:cNvSpPr txBox="1"/>
          <p:nvPr/>
        </p:nvSpPr>
        <p:spPr>
          <a:xfrm>
            <a:off x="9052038" y="9607767"/>
            <a:ext cx="8144228" cy="2772729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limUpp>
                    <m:e>
                      <m:r>
                        <m:rPr>
                          <m:sty m:val="b"/>
                        </m:rPr>
                        <a:rPr xmlns:a="http://schemas.openxmlformats.org/drawingml/2006/main" sz="71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e>
                    <m:lim>
                      <m:r>
                        <a:rPr xmlns:a="http://schemas.openxmlformats.org/drawingml/2006/main" sz="71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˜</m:t>
                      </m:r>
                    </m:lim>
                  </m:limUpp>
                  <m:r>
                    <a:rPr xmlns:a="http://schemas.openxmlformats.org/drawingml/2006/main" sz="71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=</m:t>
                  </m:r>
                  <m:d>
                    <m:dPr>
                      <m:ctrlPr>
                        <a:rPr xmlns:a="http://schemas.openxmlformats.org/drawingml/2006/main" sz="71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begChr m:val="["/>
                      <m:endChr m:val="]"/>
                    </m:dPr>
                    <m:e>
                      <m:m>
                        <m:mPr>
                          <m:ctrlPr>
                            <a:rPr xmlns:a="http://schemas.openxmlformats.org/drawingml/2006/main" sz="71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  <m:baseJc m:val="center"/>
                          <m:plcHide m:val="on"/>
                          <m:mcs>
                            <m:mc>
                              <m:mcPr>
                                <m:count m:val="4"/>
                                <m:mcJc m:val="center"/>
                              </m:mcPr>
                            </m:mc>
                          </m:mcs>
                        </m:mPr>
                        <m:mr>
                          <m:e>
                            <m:r>
                              <a:rPr xmlns:a="http://schemas.openxmlformats.org/drawingml/2006/main" sz="71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?</m:t>
                            </m:r>
                          </m:e>
                          <m:e>
                            <m:r>
                              <a:rPr xmlns:a="http://schemas.openxmlformats.org/drawingml/2006/main" sz="71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?</m:t>
                            </m:r>
                          </m:e>
                          <m:e>
                            <m:r>
                              <a:rPr xmlns:a="http://schemas.openxmlformats.org/drawingml/2006/main" sz="71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?</m:t>
                            </m:r>
                          </m:e>
                          <m:e>
                            <m:r>
                              <a:rPr xmlns:a="http://schemas.openxmlformats.org/drawingml/2006/main" sz="71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?</m:t>
                            </m:r>
                          </m:e>
                        </m:mr>
                        <m:mr>
                          <m:e>
                            <m:r>
                              <a:rPr xmlns:a="http://schemas.openxmlformats.org/drawingml/2006/main" sz="71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?</m:t>
                            </m:r>
                          </m:e>
                          <m:e>
                            <m:r>
                              <a:rPr xmlns:a="http://schemas.openxmlformats.org/drawingml/2006/main" sz="71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?</m:t>
                            </m:r>
                          </m:e>
                          <m:e>
                            <m:r>
                              <a:rPr xmlns:a="http://schemas.openxmlformats.org/drawingml/2006/main" sz="71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?</m:t>
                            </m:r>
                          </m:e>
                          <m:e>
                            <m:r>
                              <a:rPr xmlns:a="http://schemas.openxmlformats.org/drawingml/2006/main" sz="71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?</m:t>
                            </m:r>
                          </m:e>
                        </m:mr>
                        <m:mr>
                          <m:e>
                            <m:r>
                              <a:rPr xmlns:a="http://schemas.openxmlformats.org/drawingml/2006/main" sz="71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?</m:t>
                            </m:r>
                          </m:e>
                          <m:e>
                            <m:r>
                              <a:rPr xmlns:a="http://schemas.openxmlformats.org/drawingml/2006/main" sz="71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?</m:t>
                            </m:r>
                          </m:e>
                          <m:e>
                            <m:r>
                              <a:rPr xmlns:a="http://schemas.openxmlformats.org/drawingml/2006/main" sz="71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?</m:t>
                            </m:r>
                          </m:e>
                          <m:e>
                            <m:r>
                              <a:rPr xmlns:a="http://schemas.openxmlformats.org/drawingml/2006/main" sz="71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?</m:t>
                            </m:r>
                          </m:e>
                        </m:mr>
                      </m:m>
                    </m:e>
                  </m:d>
                  <m:sSub>
                    <m:e>
                      <m:limUpp>
                        <m:e>
                          <m:r>
                            <m:rPr>
                              <m:sty m:val="b"/>
                            </m:rPr>
                            <a:rPr xmlns:a="http://schemas.openxmlformats.org/drawingml/2006/main" sz="71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X</m:t>
                          </m:r>
                        </m:e>
                        <m:lim>
                          <m:r>
                            <a:rPr xmlns:a="http://schemas.openxmlformats.org/drawingml/2006/main" sz="71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˜</m:t>
                          </m:r>
                        </m:lim>
                      </m:limUpp>
                    </m:e>
                    <m:sub>
                      <m:r>
                        <a:rPr xmlns:a="http://schemas.openxmlformats.org/drawingml/2006/main" sz="71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w</m:t>
                      </m:r>
                    </m:sub>
                  </m:sSub>
                </m:oMath>
              </m:oMathPara>
            </a14:m>
            <a:endParaRPr sz="7100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3" name="Rectangle 2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8000"/>
            </a:lvl1pPr>
          </a:lstStyle>
          <a:p>
            <a:pPr/>
            <a:r>
              <a:t>Camera parameters</a:t>
            </a:r>
          </a:p>
        </p:txBody>
      </p:sp>
      <p:sp>
        <p:nvSpPr>
          <p:cNvPr id="1594" name="TextBox 6"/>
          <p:cNvSpPr txBox="1"/>
          <p:nvPr/>
        </p:nvSpPr>
        <p:spPr>
          <a:xfrm>
            <a:off x="8494305" y="8387903"/>
            <a:ext cx="8926137" cy="7013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defTabSz="1828800">
              <a:spcBef>
                <a:spcPts val="0"/>
              </a:spcBef>
              <a:defRPr b="1" sz="36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World coordinates to image coordinates</a:t>
            </a:r>
          </a:p>
        </p:txBody>
      </p:sp>
      <p:sp>
        <p:nvSpPr>
          <p:cNvPr id="1595" name="Slide Number Placeholder 2"/>
          <p:cNvSpPr txBox="1"/>
          <p:nvPr>
            <p:ph type="sldNum" sz="quarter" idx="4294967295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604" name="Group 1"/>
          <p:cNvGrpSpPr/>
          <p:nvPr/>
        </p:nvGrpSpPr>
        <p:grpSpPr>
          <a:xfrm>
            <a:off x="12952000" y="4478497"/>
            <a:ext cx="3381844" cy="3114574"/>
            <a:chOff x="0" y="0"/>
            <a:chExt cx="3381843" cy="3114573"/>
          </a:xfrm>
        </p:grpSpPr>
        <p:sp>
          <p:nvSpPr>
            <p:cNvPr id="1596" name="Freeform 30"/>
            <p:cNvSpPr/>
            <p:nvPr/>
          </p:nvSpPr>
          <p:spPr>
            <a:xfrm rot="964294">
              <a:off x="1423637" y="502102"/>
              <a:ext cx="1788548" cy="13985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498" y="0"/>
                  </a:moveTo>
                  <a:lnTo>
                    <a:pt x="21600" y="21469"/>
                  </a:lnTo>
                  <a:lnTo>
                    <a:pt x="0" y="21600"/>
                  </a:lnTo>
                  <a:lnTo>
                    <a:pt x="0" y="131"/>
                  </a:lnTo>
                  <a:lnTo>
                    <a:pt x="21498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b="1"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97" name="Freeform 31"/>
            <p:cNvSpPr/>
            <p:nvPr/>
          </p:nvSpPr>
          <p:spPr>
            <a:xfrm rot="964294">
              <a:off x="315664" y="100654"/>
              <a:ext cx="1017185" cy="24241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lnTo>
                    <a:pt x="21600" y="12537"/>
                  </a:lnTo>
                  <a:lnTo>
                    <a:pt x="180" y="21600"/>
                  </a:lnTo>
                  <a:lnTo>
                    <a:pt x="0" y="9138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BBE0E3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b="1"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grpSp>
          <p:nvGrpSpPr>
            <p:cNvPr id="1602" name="Cube 28"/>
            <p:cNvGrpSpPr/>
            <p:nvPr/>
          </p:nvGrpSpPr>
          <p:grpSpPr>
            <a:xfrm>
              <a:off x="1275" y="0"/>
              <a:ext cx="3380569" cy="3114574"/>
              <a:chOff x="0" y="0"/>
              <a:chExt cx="3380568" cy="3114573"/>
            </a:xfrm>
          </p:grpSpPr>
          <p:sp>
            <p:nvSpPr>
              <p:cNvPr id="1598" name="Shape"/>
              <p:cNvSpPr/>
              <p:nvPr/>
            </p:nvSpPr>
            <p:spPr>
              <a:xfrm rot="964294">
                <a:off x="281194" y="342615"/>
                <a:ext cx="2818179" cy="24293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9266"/>
                    </a:moveTo>
                    <a:lnTo>
                      <a:pt x="7988" y="0"/>
                    </a:lnTo>
                    <a:lnTo>
                      <a:pt x="21600" y="0"/>
                    </a:lnTo>
                    <a:lnTo>
                      <a:pt x="21600" y="12334"/>
                    </a:lnTo>
                    <a:lnTo>
                      <a:pt x="13612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BBE0E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defTabSz="1828800">
                  <a:spcBef>
                    <a:spcPts val="0"/>
                  </a:spcBef>
                  <a:defRPr b="1" sz="3600"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1599" name="Shape"/>
              <p:cNvSpPr/>
              <p:nvPr/>
            </p:nvSpPr>
            <p:spPr>
              <a:xfrm rot="964294">
                <a:off x="2022526" y="588453"/>
                <a:ext cx="1042141" cy="24293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9266"/>
                    </a:moveTo>
                    <a:lnTo>
                      <a:pt x="21600" y="0"/>
                    </a:lnTo>
                    <a:lnTo>
                      <a:pt x="21600" y="12334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000000">
                  <a:alpha val="20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defTabSz="1828800">
                  <a:spcBef>
                    <a:spcPts val="0"/>
                  </a:spcBef>
                  <a:defRPr b="1" sz="3600"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1600" name="Shape"/>
              <p:cNvSpPr/>
              <p:nvPr/>
            </p:nvSpPr>
            <p:spPr>
              <a:xfrm rot="964294">
                <a:off x="473209" y="369724"/>
                <a:ext cx="2818179" cy="10421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7988" y="0"/>
                    </a:lnTo>
                    <a:lnTo>
                      <a:pt x="21600" y="0"/>
                    </a:lnTo>
                    <a:lnTo>
                      <a:pt x="13612" y="21600"/>
                    </a:lnTo>
                    <a:close/>
                  </a:path>
                </a:pathLst>
              </a:custGeom>
              <a:solidFill>
                <a:srgbClr val="FFFFFF">
                  <a:alpha val="20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defTabSz="1828800">
                  <a:spcBef>
                    <a:spcPts val="0"/>
                  </a:spcBef>
                  <a:defRPr b="1" sz="3600"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1601" name="Shape"/>
              <p:cNvSpPr/>
              <p:nvPr/>
            </p:nvSpPr>
            <p:spPr>
              <a:xfrm rot="964294">
                <a:off x="281194" y="342615"/>
                <a:ext cx="2818179" cy="24293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9266"/>
                    </a:moveTo>
                    <a:lnTo>
                      <a:pt x="7988" y="0"/>
                    </a:lnTo>
                    <a:lnTo>
                      <a:pt x="21600" y="0"/>
                    </a:lnTo>
                    <a:lnTo>
                      <a:pt x="21600" y="12334"/>
                    </a:lnTo>
                    <a:lnTo>
                      <a:pt x="13612" y="21600"/>
                    </a:lnTo>
                    <a:lnTo>
                      <a:pt x="0" y="21600"/>
                    </a:lnTo>
                    <a:close/>
                    <a:moveTo>
                      <a:pt x="0" y="9266"/>
                    </a:moveTo>
                    <a:lnTo>
                      <a:pt x="13612" y="9266"/>
                    </a:lnTo>
                    <a:lnTo>
                      <a:pt x="21600" y="0"/>
                    </a:lnTo>
                    <a:moveTo>
                      <a:pt x="13612" y="9266"/>
                    </a:moveTo>
                    <a:lnTo>
                      <a:pt x="13612" y="21600"/>
                    </a:lnTo>
                  </a:path>
                </a:pathLst>
              </a:cu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defTabSz="1828800">
                  <a:spcBef>
                    <a:spcPts val="0"/>
                  </a:spcBef>
                  <a:defRPr b="1" sz="3600"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</p:grpSp>
        <p:sp>
          <p:nvSpPr>
            <p:cNvPr id="1603" name="Oval 32"/>
            <p:cNvSpPr/>
            <p:nvPr/>
          </p:nvSpPr>
          <p:spPr>
            <a:xfrm rot="964294">
              <a:off x="2420237" y="1753060"/>
              <a:ext cx="156641" cy="234961"/>
            </a:xfrm>
            <a:prstGeom prst="ellipse">
              <a:avLst/>
            </a:prstGeom>
            <a:solidFill>
              <a:srgbClr val="0000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b="1"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sp>
        <p:nvSpPr>
          <p:cNvPr id="1605" name="Straight Arrow Connector 9"/>
          <p:cNvSpPr/>
          <p:nvPr/>
        </p:nvSpPr>
        <p:spPr>
          <a:xfrm>
            <a:off x="6742485" y="4607719"/>
            <a:ext cx="8631862" cy="1805808"/>
          </a:xfrm>
          <a:prstGeom prst="line">
            <a:avLst/>
          </a:prstGeom>
          <a:ln w="50800">
            <a:solidFill>
              <a:srgbClr val="FF0000"/>
            </a:solidFill>
            <a:tailEnd type="triangle"/>
          </a:ln>
        </p:spPr>
        <p:txBody>
          <a:bodyPr tIns="91439" bIns="91439"/>
          <a:lstStyle/>
          <a:p>
            <a: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606" name="Straight Arrow Connector 39"/>
          <p:cNvSpPr/>
          <p:nvPr/>
        </p:nvSpPr>
        <p:spPr>
          <a:xfrm flipV="1">
            <a:off x="6722166" y="1498759"/>
            <a:ext cx="12476481" cy="3068321"/>
          </a:xfrm>
          <a:prstGeom prst="line">
            <a:avLst/>
          </a:prstGeom>
          <a:ln w="50800">
            <a:solidFill>
              <a:srgbClr val="00B050"/>
            </a:solidFill>
            <a:tailEnd type="triangle"/>
          </a:ln>
        </p:spPr>
        <p:txBody>
          <a:bodyPr tIns="91439" bIns="91439"/>
          <a:lstStyle/>
          <a:p>
            <a: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607" name="Straight Arrow Connector 42"/>
          <p:cNvSpPr/>
          <p:nvPr/>
        </p:nvSpPr>
        <p:spPr>
          <a:xfrm flipV="1">
            <a:off x="15561366" y="1599337"/>
            <a:ext cx="3678943" cy="4735583"/>
          </a:xfrm>
          <a:prstGeom prst="line">
            <a:avLst/>
          </a:prstGeom>
          <a:ln w="50800">
            <a:solidFill>
              <a:srgbClr val="00B0F0"/>
            </a:solidFill>
            <a:tailEnd type="triangle"/>
          </a:ln>
        </p:spPr>
        <p:txBody>
          <a:bodyPr tIns="91439" bIns="91439"/>
          <a:lstStyle/>
          <a:p>
            <a: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608" name="TextBox 46"/>
          <p:cNvSpPr txBox="1"/>
          <p:nvPr/>
        </p:nvSpPr>
        <p:spPr>
          <a:xfrm>
            <a:off x="15784886" y="7168039"/>
            <a:ext cx="4312390" cy="7013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Camera coordinates</a:t>
            </a:r>
          </a:p>
        </p:txBody>
      </p:sp>
      <p:grpSp>
        <p:nvGrpSpPr>
          <p:cNvPr id="1615" name="Group 55"/>
          <p:cNvGrpSpPr/>
          <p:nvPr/>
        </p:nvGrpSpPr>
        <p:grpSpPr>
          <a:xfrm>
            <a:off x="6681526" y="1716473"/>
            <a:ext cx="3055798" cy="2870927"/>
            <a:chOff x="0" y="0"/>
            <a:chExt cx="3055797" cy="2870925"/>
          </a:xfrm>
        </p:grpSpPr>
        <p:sp>
          <p:nvSpPr>
            <p:cNvPr id="1609" name="Straight Arrow Connector 48"/>
            <p:cNvSpPr/>
            <p:nvPr/>
          </p:nvSpPr>
          <p:spPr>
            <a:xfrm flipV="1">
              <a:off x="-1" y="304735"/>
              <a:ext cx="2" cy="256619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10" name="Straight Arrow Connector 50"/>
            <p:cNvSpPr/>
            <p:nvPr/>
          </p:nvSpPr>
          <p:spPr>
            <a:xfrm>
              <a:off x="0" y="2870925"/>
              <a:ext cx="2646384" cy="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11" name="Straight Arrow Connector 53"/>
            <p:cNvSpPr/>
            <p:nvPr/>
          </p:nvSpPr>
          <p:spPr>
            <a:xfrm flipV="1">
              <a:off x="0" y="1571791"/>
              <a:ext cx="2117108" cy="1283096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12" name="TextBox 54"/>
            <p:cNvSpPr txBox="1"/>
            <p:nvPr/>
          </p:nvSpPr>
          <p:spPr>
            <a:xfrm>
              <a:off x="0" y="0"/>
              <a:ext cx="622142" cy="5878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  <a:r>
                <a:t>Y</a:t>
              </a:r>
              <a:r>
                <a:rPr baseline="-15500"/>
                <a:t>W</a:t>
              </a:r>
            </a:p>
          </p:txBody>
        </p:sp>
        <p:sp>
          <p:nvSpPr>
            <p:cNvPr id="1613" name="TextBox 56"/>
            <p:cNvSpPr txBox="1"/>
            <p:nvPr/>
          </p:nvSpPr>
          <p:spPr>
            <a:xfrm>
              <a:off x="1892565" y="1026476"/>
              <a:ext cx="622142" cy="5878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  <a:r>
                <a:t>X</a:t>
              </a:r>
              <a:r>
                <a:rPr baseline="-15500"/>
                <a:t>W</a:t>
              </a:r>
            </a:p>
          </p:txBody>
        </p:sp>
        <p:sp>
          <p:nvSpPr>
            <p:cNvPr id="1614" name="TextBox 57"/>
            <p:cNvSpPr txBox="1"/>
            <p:nvPr/>
          </p:nvSpPr>
          <p:spPr>
            <a:xfrm>
              <a:off x="2453919" y="2277493"/>
              <a:ext cx="601879" cy="5878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  <a:r>
                <a:t>Z</a:t>
              </a:r>
              <a:r>
                <a:rPr baseline="-15500"/>
                <a:t>W</a:t>
              </a:r>
            </a:p>
          </p:txBody>
        </p:sp>
      </p:grpSp>
      <p:grpSp>
        <p:nvGrpSpPr>
          <p:cNvPr id="1622" name="Group 66"/>
          <p:cNvGrpSpPr/>
          <p:nvPr/>
        </p:nvGrpSpPr>
        <p:grpSpPr>
          <a:xfrm>
            <a:off x="15440273" y="2857450"/>
            <a:ext cx="4164587" cy="5000983"/>
            <a:chOff x="0" y="0"/>
            <a:chExt cx="4164586" cy="5000982"/>
          </a:xfrm>
        </p:grpSpPr>
        <p:sp>
          <p:nvSpPr>
            <p:cNvPr id="1616" name="Straight Arrow Connector 58"/>
            <p:cNvSpPr/>
            <p:nvPr/>
          </p:nvSpPr>
          <p:spPr>
            <a:xfrm flipV="1">
              <a:off x="0" y="376747"/>
              <a:ext cx="700177" cy="317491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17" name="Straight Arrow Connector 59"/>
            <p:cNvSpPr/>
            <p:nvPr/>
          </p:nvSpPr>
          <p:spPr>
            <a:xfrm>
              <a:off x="243" y="3551960"/>
              <a:ext cx="3274127" cy="722058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18" name="Straight Arrow Connector 60"/>
            <p:cNvSpPr/>
            <p:nvPr/>
          </p:nvSpPr>
          <p:spPr>
            <a:xfrm flipV="1">
              <a:off x="4346" y="2522278"/>
              <a:ext cx="2969390" cy="100981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19" name="TextBox 61"/>
            <p:cNvSpPr/>
            <p:nvPr/>
          </p:nvSpPr>
          <p:spPr>
            <a:xfrm>
              <a:off x="783292" y="-1"/>
              <a:ext cx="966694" cy="1513707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  <a:r>
                <a:t>Y</a:t>
              </a:r>
              <a:r>
                <a:rPr baseline="-15500"/>
                <a:t>C</a:t>
              </a:r>
            </a:p>
          </p:txBody>
        </p:sp>
        <p:sp>
          <p:nvSpPr>
            <p:cNvPr id="1620" name="TextBox 62"/>
            <p:cNvSpPr/>
            <p:nvPr/>
          </p:nvSpPr>
          <p:spPr>
            <a:xfrm>
              <a:off x="2844718" y="1786344"/>
              <a:ext cx="966694" cy="1513707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  <a:r>
                <a:t>X</a:t>
              </a:r>
              <a:r>
                <a:rPr baseline="-15500"/>
                <a:t>C</a:t>
              </a:r>
            </a:p>
          </p:txBody>
        </p:sp>
        <p:sp>
          <p:nvSpPr>
            <p:cNvPr id="1621" name="TextBox 63"/>
            <p:cNvSpPr/>
            <p:nvPr/>
          </p:nvSpPr>
          <p:spPr>
            <a:xfrm>
              <a:off x="3197893" y="3487276"/>
              <a:ext cx="966694" cy="1513707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  <a:r>
                <a:t>Z</a:t>
              </a:r>
              <a:r>
                <a:rPr baseline="-15500"/>
                <a:t>C</a:t>
              </a:r>
            </a:p>
          </p:txBody>
        </p:sp>
      </p:grpSp>
      <p:sp>
        <p:nvSpPr>
          <p:cNvPr id="1623" name="Arc 3"/>
          <p:cNvSpPr/>
          <p:nvPr/>
        </p:nvSpPr>
        <p:spPr>
          <a:xfrm rot="17527608">
            <a:off x="14045886" y="4222169"/>
            <a:ext cx="670561" cy="8026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cubicBezTo>
                  <a:pt x="11929" y="0"/>
                  <a:pt x="21600" y="9671"/>
                  <a:pt x="21600" y="21600"/>
                </a:cubicBezTo>
              </a:path>
            </a:pathLst>
          </a:custGeom>
          <a:ln w="50800">
            <a:solidFill>
              <a:srgbClr val="FF0000"/>
            </a:solidFill>
            <a:tailEnd type="triangle"/>
          </a:ln>
        </p:spPr>
        <p:txBody>
          <a:bodyPr tIns="91439" bIns="91439"/>
          <a:lstStyle/>
          <a:p>
            <a:pPr defTabSz="1828800">
              <a:spcBef>
                <a:spcPts val="0"/>
              </a:spcBef>
              <a:defRPr b="1"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624" name="TextBox 44"/>
          <p:cNvSpPr txBox="1"/>
          <p:nvPr/>
        </p:nvSpPr>
        <p:spPr>
          <a:xfrm>
            <a:off x="2305884" y="3624258"/>
            <a:ext cx="3871933" cy="7013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World coordinates</a:t>
            </a:r>
          </a:p>
        </p:txBody>
      </p:sp>
      <p:sp>
        <p:nvSpPr>
          <p:cNvPr id="1625" name="Equation"/>
          <p:cNvSpPr txBox="1"/>
          <p:nvPr/>
        </p:nvSpPr>
        <p:spPr>
          <a:xfrm>
            <a:off x="10243969" y="5659059"/>
            <a:ext cx="198756" cy="40767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m:rPr>
                      <m:sty m:val="b"/>
                    </m:rP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t</m:t>
                  </m:r>
                </m:oMath>
              </m:oMathPara>
            </a14:m>
            <a:endParaRPr sz="5000"/>
          </a:p>
        </p:txBody>
      </p:sp>
      <p:sp>
        <p:nvSpPr>
          <p:cNvPr id="1626" name="Equation"/>
          <p:cNvSpPr txBox="1"/>
          <p:nvPr/>
        </p:nvSpPr>
        <p:spPr>
          <a:xfrm>
            <a:off x="13811293" y="1890727"/>
            <a:ext cx="740462" cy="596126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m:rPr>
                          <m:sty m:val="b"/>
                        </m:rP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e>
                    <m:sub>
                      <m: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w</m:t>
                      </m:r>
                    </m:sub>
                  </m:sSub>
                </m:oMath>
              </m:oMathPara>
            </a14:m>
            <a:endParaRPr sz="5000"/>
          </a:p>
        </p:txBody>
      </p:sp>
      <p:sp>
        <p:nvSpPr>
          <p:cNvPr id="1627" name="Equation"/>
          <p:cNvSpPr txBox="1"/>
          <p:nvPr/>
        </p:nvSpPr>
        <p:spPr>
          <a:xfrm>
            <a:off x="18388903" y="3097229"/>
            <a:ext cx="639923" cy="59297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m:rPr>
                          <m:sty m:val="b"/>
                        </m:rP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e>
                    <m:sub>
                      <m: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c</m:t>
                      </m:r>
                    </m:sub>
                  </m:sSub>
                </m:oMath>
              </m:oMathPara>
            </a14:m>
            <a:endParaRPr sz="5000"/>
          </a:p>
        </p:txBody>
      </p:sp>
      <p:sp>
        <p:nvSpPr>
          <p:cNvPr id="1628" name="Equation"/>
          <p:cNvSpPr txBox="1"/>
          <p:nvPr/>
        </p:nvSpPr>
        <p:spPr>
          <a:xfrm>
            <a:off x="13962450" y="3760289"/>
            <a:ext cx="438151" cy="42926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m:rPr>
                      <m:sty m:val="b"/>
                    </m:rP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R</m:t>
                  </m:r>
                </m:oMath>
              </m:oMathPara>
            </a14:m>
            <a:endParaRPr sz="5000"/>
          </a:p>
        </p:txBody>
      </p:sp>
      <p:sp>
        <p:nvSpPr>
          <p:cNvPr id="1629" name="Equation"/>
          <p:cNvSpPr txBox="1"/>
          <p:nvPr/>
        </p:nvSpPr>
        <p:spPr>
          <a:xfrm>
            <a:off x="6987755" y="9216932"/>
            <a:ext cx="11613336" cy="357384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limUpp>
                    <m:e>
                      <m:r>
                        <m:rPr>
                          <m:sty m:val="b"/>
                        </m:rPr>
                        <a:rPr xmlns:a="http://schemas.openxmlformats.org/drawingml/2006/main" sz="6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e>
                    <m:lim>
                      <m:r>
                        <a:rPr xmlns:a="http://schemas.openxmlformats.org/drawingml/2006/main" sz="6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˜</m:t>
                      </m:r>
                    </m:lim>
                  </m:limUpp>
                  <m:r>
                    <a:rPr xmlns:a="http://schemas.openxmlformats.org/drawingml/2006/main" sz="67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=</m:t>
                  </m:r>
                  <m:d>
                    <m:dPr>
                      <m:ctrlPr>
                        <a:rPr xmlns:a="http://schemas.openxmlformats.org/drawingml/2006/main" sz="6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begChr m:val="["/>
                      <m:endChr m:val="]"/>
                    </m:dPr>
                    <m:e>
                      <m:m>
                        <m:mPr>
                          <m:ctrlPr>
                            <a:rPr xmlns:a="http://schemas.openxmlformats.org/drawingml/2006/main" sz="6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  <m:baseJc m:val="center"/>
                          <m:plcHide m:val="on"/>
                          <m:mcs>
                            <m:mc>
                              <m:mcPr>
                                <m:count m:val="4"/>
                                <m:mcJc m:val="center"/>
                              </m:mcPr>
                            </m:mc>
                          </m:mcs>
                        </m:mPr>
                        <m:mr>
                          <m:e>
                            <m:r>
                              <a:rPr xmlns:a="http://schemas.openxmlformats.org/drawingml/2006/main" sz="6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f</m:t>
                            </m:r>
                          </m:e>
                          <m:e>
                            <m:r>
                              <a:rPr xmlns:a="http://schemas.openxmlformats.org/drawingml/2006/main" sz="6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sSub>
                              <m:e>
                                <m:argPr>
                                  <m:scrLvl m:val="0"/>
                                </m:argPr>
                                <m:r>
                                  <a:rPr xmlns:a="http://schemas.openxmlformats.org/drawingml/2006/main" sz="6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p</m:t>
                                </m:r>
                              </m:e>
                              <m:sub>
                                <m:argPr>
                                  <m:scrLvl m:val="0"/>
                                </m:argPr>
                                <m:r>
                                  <a:rPr xmlns:a="http://schemas.openxmlformats.org/drawingml/2006/main" sz="6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x</m:t>
                                </m:r>
                              </m:sub>
                            </m:sSub>
                          </m:e>
                          <m:e>
                            <m:r>
                              <a:rPr xmlns:a="http://schemas.openxmlformats.org/drawingml/2006/main" sz="6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mr>
                        <m:mr>
                          <m:e>
                            <m:r>
                              <a:rPr xmlns:a="http://schemas.openxmlformats.org/drawingml/2006/main" sz="6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xmlns:a="http://schemas.openxmlformats.org/drawingml/2006/main" sz="6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f</m:t>
                            </m:r>
                          </m:e>
                          <m:e>
                            <m:sSub>
                              <m:e>
                                <m:argPr>
                                  <m:scrLvl m:val="0"/>
                                </m:argPr>
                                <m:r>
                                  <a:rPr xmlns:a="http://schemas.openxmlformats.org/drawingml/2006/main" sz="6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p</m:t>
                                </m:r>
                              </m:e>
                              <m:sub>
                                <m:argPr>
                                  <m:scrLvl m:val="0"/>
                                </m:argPr>
                                <m:r>
                                  <a:rPr xmlns:a="http://schemas.openxmlformats.org/drawingml/2006/main" sz="6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y</m:t>
                                </m:r>
                              </m:sub>
                            </m:sSub>
                          </m:e>
                          <m:e>
                            <m:r>
                              <a:rPr xmlns:a="http://schemas.openxmlformats.org/drawingml/2006/main" sz="6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mr>
                        <m:mr>
                          <m:e>
                            <m:r>
                              <a:rPr xmlns:a="http://schemas.openxmlformats.org/drawingml/2006/main" sz="6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xmlns:a="http://schemas.openxmlformats.org/drawingml/2006/main" sz="6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xmlns:a="http://schemas.openxmlformats.org/drawingml/2006/main" sz="6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e>
                            <m:r>
                              <a:rPr xmlns:a="http://schemas.openxmlformats.org/drawingml/2006/main" sz="6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mr>
                      </m:m>
                    </m:e>
                  </m:d>
                  <m:d>
                    <m:dPr>
                      <m:ctrlPr>
                        <a:rPr xmlns:a="http://schemas.openxmlformats.org/drawingml/2006/main" sz="6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begChr m:val="["/>
                      <m:endChr m:val="]"/>
                    </m:dPr>
                    <m:e>
                      <m:m>
                        <m:mPr>
                          <m:ctrlPr>
                            <a:rPr xmlns:a="http://schemas.openxmlformats.org/drawingml/2006/main" sz="6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  <m:baseJc m:val="center"/>
                          <m:plcHide m:val="on"/>
                          <m:mcs>
                            <m:mc>
                              <m:mcPr>
                                <m:count m:val="2"/>
                                <m:mcJc m:val="center"/>
                              </m:mcPr>
                            </m:mc>
                          </m:mcs>
                        </m:mPr>
                        <m:mr>
                          <m:e>
                            <m:r>
                              <m:rPr>
                                <m:sty m:val="b"/>
                              </m:rPr>
                              <a:rPr xmlns:a="http://schemas.openxmlformats.org/drawingml/2006/main" sz="6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R</m:t>
                            </m:r>
                          </m:e>
                          <m:e>
                            <m:r>
                              <a:rPr xmlns:a="http://schemas.openxmlformats.org/drawingml/2006/main" sz="6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-</m:t>
                            </m:r>
                            <m:r>
                              <m:rPr>
                                <m:sty m:val="b"/>
                              </m:rPr>
                              <a:rPr xmlns:a="http://schemas.openxmlformats.org/drawingml/2006/main" sz="6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R</m:t>
                            </m:r>
                            <m:r>
                              <m:rPr>
                                <m:sty m:val="b"/>
                              </m:rPr>
                              <a:rPr xmlns:a="http://schemas.openxmlformats.org/drawingml/2006/main" sz="6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t</m:t>
                            </m:r>
                          </m:e>
                        </m:mr>
                        <m:mr>
                          <m:e>
                            <m:r>
                              <m:rPr>
                                <m:sty m:val="b"/>
                              </m:rPr>
                              <a:rPr xmlns:a="http://schemas.openxmlformats.org/drawingml/2006/main" sz="6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xmlns:a="http://schemas.openxmlformats.org/drawingml/2006/main" sz="6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mr>
                      </m:m>
                    </m:e>
                  </m:d>
                  <m:sSub>
                    <m:e>
                      <m:limUpp>
                        <m:e>
                          <m:r>
                            <m:rPr>
                              <m:sty m:val="b"/>
                            </m:rPr>
                            <a:rPr xmlns:a="http://schemas.openxmlformats.org/drawingml/2006/main" sz="6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X</m:t>
                          </m:r>
                        </m:e>
                        <m:lim>
                          <m:r>
                            <a:rPr xmlns:a="http://schemas.openxmlformats.org/drawingml/2006/main" sz="6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˜</m:t>
                          </m:r>
                        </m:lim>
                      </m:limUpp>
                    </m:e>
                    <m:sub>
                      <m:r>
                        <a:rPr xmlns:a="http://schemas.openxmlformats.org/drawingml/2006/main" sz="6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w</m:t>
                      </m:r>
                    </m:sub>
                  </m:sSub>
                </m:oMath>
              </m:oMathPara>
            </a14:m>
            <a:endParaRPr sz="6700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1" name="Rectangle 2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8000"/>
            </a:lvl1pPr>
          </a:lstStyle>
          <a:p>
            <a:pPr/>
            <a:r>
              <a:t>Camera parameters</a:t>
            </a:r>
          </a:p>
        </p:txBody>
      </p:sp>
      <p:sp>
        <p:nvSpPr>
          <p:cNvPr id="1632" name="TextBox 6"/>
          <p:cNvSpPr txBox="1"/>
          <p:nvPr/>
        </p:nvSpPr>
        <p:spPr>
          <a:xfrm>
            <a:off x="8379969" y="7882018"/>
            <a:ext cx="8926136" cy="7013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defTabSz="1828800">
              <a:spcBef>
                <a:spcPts val="0"/>
              </a:spcBef>
              <a:defRPr b="1" sz="36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World coordinates to image coordinates</a:t>
            </a:r>
          </a:p>
        </p:txBody>
      </p:sp>
      <p:sp>
        <p:nvSpPr>
          <p:cNvPr id="1633" name="Slide Number Placeholder 2"/>
          <p:cNvSpPr txBox="1"/>
          <p:nvPr>
            <p:ph type="sldNum" sz="quarter" idx="4294967295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642" name="Group 1"/>
          <p:cNvGrpSpPr/>
          <p:nvPr/>
        </p:nvGrpSpPr>
        <p:grpSpPr>
          <a:xfrm>
            <a:off x="12952000" y="4478497"/>
            <a:ext cx="3381844" cy="3114574"/>
            <a:chOff x="0" y="0"/>
            <a:chExt cx="3381843" cy="3114573"/>
          </a:xfrm>
        </p:grpSpPr>
        <p:sp>
          <p:nvSpPr>
            <p:cNvPr id="1634" name="Freeform 30"/>
            <p:cNvSpPr/>
            <p:nvPr/>
          </p:nvSpPr>
          <p:spPr>
            <a:xfrm rot="964294">
              <a:off x="1423637" y="502102"/>
              <a:ext cx="1788548" cy="13985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498" y="0"/>
                  </a:moveTo>
                  <a:lnTo>
                    <a:pt x="21600" y="21469"/>
                  </a:lnTo>
                  <a:lnTo>
                    <a:pt x="0" y="21600"/>
                  </a:lnTo>
                  <a:lnTo>
                    <a:pt x="0" y="131"/>
                  </a:lnTo>
                  <a:lnTo>
                    <a:pt x="21498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b="1"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35" name="Freeform 31"/>
            <p:cNvSpPr/>
            <p:nvPr/>
          </p:nvSpPr>
          <p:spPr>
            <a:xfrm rot="964294">
              <a:off x="315664" y="100654"/>
              <a:ext cx="1017185" cy="24241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lnTo>
                    <a:pt x="21600" y="12537"/>
                  </a:lnTo>
                  <a:lnTo>
                    <a:pt x="180" y="21600"/>
                  </a:lnTo>
                  <a:lnTo>
                    <a:pt x="0" y="9138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BBE0E3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b="1"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grpSp>
          <p:nvGrpSpPr>
            <p:cNvPr id="1640" name="Cube 28"/>
            <p:cNvGrpSpPr/>
            <p:nvPr/>
          </p:nvGrpSpPr>
          <p:grpSpPr>
            <a:xfrm>
              <a:off x="1275" y="0"/>
              <a:ext cx="3380569" cy="3114574"/>
              <a:chOff x="0" y="0"/>
              <a:chExt cx="3380568" cy="3114573"/>
            </a:xfrm>
          </p:grpSpPr>
          <p:sp>
            <p:nvSpPr>
              <p:cNvPr id="1636" name="Shape"/>
              <p:cNvSpPr/>
              <p:nvPr/>
            </p:nvSpPr>
            <p:spPr>
              <a:xfrm rot="964294">
                <a:off x="281194" y="342615"/>
                <a:ext cx="2818179" cy="24293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9266"/>
                    </a:moveTo>
                    <a:lnTo>
                      <a:pt x="7988" y="0"/>
                    </a:lnTo>
                    <a:lnTo>
                      <a:pt x="21600" y="0"/>
                    </a:lnTo>
                    <a:lnTo>
                      <a:pt x="21600" y="12334"/>
                    </a:lnTo>
                    <a:lnTo>
                      <a:pt x="13612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BBE0E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defTabSz="1828800">
                  <a:spcBef>
                    <a:spcPts val="0"/>
                  </a:spcBef>
                  <a:defRPr b="1" sz="3600"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1637" name="Shape"/>
              <p:cNvSpPr/>
              <p:nvPr/>
            </p:nvSpPr>
            <p:spPr>
              <a:xfrm rot="964294">
                <a:off x="2022526" y="588453"/>
                <a:ext cx="1042141" cy="24293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9266"/>
                    </a:moveTo>
                    <a:lnTo>
                      <a:pt x="21600" y="0"/>
                    </a:lnTo>
                    <a:lnTo>
                      <a:pt x="21600" y="12334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000000">
                  <a:alpha val="20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defTabSz="1828800">
                  <a:spcBef>
                    <a:spcPts val="0"/>
                  </a:spcBef>
                  <a:defRPr b="1" sz="3600"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1638" name="Shape"/>
              <p:cNvSpPr/>
              <p:nvPr/>
            </p:nvSpPr>
            <p:spPr>
              <a:xfrm rot="964294">
                <a:off x="473209" y="369724"/>
                <a:ext cx="2818179" cy="10421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7988" y="0"/>
                    </a:lnTo>
                    <a:lnTo>
                      <a:pt x="21600" y="0"/>
                    </a:lnTo>
                    <a:lnTo>
                      <a:pt x="13612" y="21600"/>
                    </a:lnTo>
                    <a:close/>
                  </a:path>
                </a:pathLst>
              </a:custGeom>
              <a:solidFill>
                <a:srgbClr val="FFFFFF">
                  <a:alpha val="20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defTabSz="1828800">
                  <a:spcBef>
                    <a:spcPts val="0"/>
                  </a:spcBef>
                  <a:defRPr b="1" sz="3600"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1639" name="Shape"/>
              <p:cNvSpPr/>
              <p:nvPr/>
            </p:nvSpPr>
            <p:spPr>
              <a:xfrm rot="964294">
                <a:off x="281194" y="342615"/>
                <a:ext cx="2818179" cy="24293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9266"/>
                    </a:moveTo>
                    <a:lnTo>
                      <a:pt x="7988" y="0"/>
                    </a:lnTo>
                    <a:lnTo>
                      <a:pt x="21600" y="0"/>
                    </a:lnTo>
                    <a:lnTo>
                      <a:pt x="21600" y="12334"/>
                    </a:lnTo>
                    <a:lnTo>
                      <a:pt x="13612" y="21600"/>
                    </a:lnTo>
                    <a:lnTo>
                      <a:pt x="0" y="21600"/>
                    </a:lnTo>
                    <a:close/>
                    <a:moveTo>
                      <a:pt x="0" y="9266"/>
                    </a:moveTo>
                    <a:lnTo>
                      <a:pt x="13612" y="9266"/>
                    </a:lnTo>
                    <a:lnTo>
                      <a:pt x="21600" y="0"/>
                    </a:lnTo>
                    <a:moveTo>
                      <a:pt x="13612" y="9266"/>
                    </a:moveTo>
                    <a:lnTo>
                      <a:pt x="13612" y="21600"/>
                    </a:lnTo>
                  </a:path>
                </a:pathLst>
              </a:cu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defTabSz="1828800">
                  <a:spcBef>
                    <a:spcPts val="0"/>
                  </a:spcBef>
                  <a:defRPr b="1" sz="3600"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</p:grpSp>
        <p:sp>
          <p:nvSpPr>
            <p:cNvPr id="1641" name="Oval 32"/>
            <p:cNvSpPr/>
            <p:nvPr/>
          </p:nvSpPr>
          <p:spPr>
            <a:xfrm rot="964294">
              <a:off x="2420237" y="1753060"/>
              <a:ext cx="156641" cy="234961"/>
            </a:xfrm>
            <a:prstGeom prst="ellipse">
              <a:avLst/>
            </a:prstGeom>
            <a:solidFill>
              <a:srgbClr val="0000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b="1"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sp>
        <p:nvSpPr>
          <p:cNvPr id="1643" name="Straight Arrow Connector 9"/>
          <p:cNvSpPr/>
          <p:nvPr/>
        </p:nvSpPr>
        <p:spPr>
          <a:xfrm>
            <a:off x="6742485" y="4607719"/>
            <a:ext cx="8631862" cy="1805808"/>
          </a:xfrm>
          <a:prstGeom prst="line">
            <a:avLst/>
          </a:prstGeom>
          <a:ln w="50800">
            <a:solidFill>
              <a:srgbClr val="FF0000"/>
            </a:solidFill>
            <a:tailEnd type="triangle"/>
          </a:ln>
        </p:spPr>
        <p:txBody>
          <a:bodyPr tIns="91439" bIns="91439"/>
          <a:lstStyle/>
          <a:p>
            <a: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644" name="Straight Arrow Connector 39"/>
          <p:cNvSpPr/>
          <p:nvPr/>
        </p:nvSpPr>
        <p:spPr>
          <a:xfrm flipV="1">
            <a:off x="6722166" y="1498759"/>
            <a:ext cx="12476481" cy="3068321"/>
          </a:xfrm>
          <a:prstGeom prst="line">
            <a:avLst/>
          </a:prstGeom>
          <a:ln w="50800">
            <a:solidFill>
              <a:srgbClr val="00B050"/>
            </a:solidFill>
            <a:tailEnd type="triangle"/>
          </a:ln>
        </p:spPr>
        <p:txBody>
          <a:bodyPr tIns="91439" bIns="91439"/>
          <a:lstStyle/>
          <a:p>
            <a: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645" name="Straight Arrow Connector 42"/>
          <p:cNvSpPr/>
          <p:nvPr/>
        </p:nvSpPr>
        <p:spPr>
          <a:xfrm flipV="1">
            <a:off x="15561366" y="1599337"/>
            <a:ext cx="3678943" cy="4735583"/>
          </a:xfrm>
          <a:prstGeom prst="line">
            <a:avLst/>
          </a:prstGeom>
          <a:ln w="50800">
            <a:solidFill>
              <a:srgbClr val="00B0F0"/>
            </a:solidFill>
            <a:tailEnd type="triangle"/>
          </a:ln>
        </p:spPr>
        <p:txBody>
          <a:bodyPr tIns="91439" bIns="91439"/>
          <a:lstStyle/>
          <a:p>
            <a: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646" name="TextBox 46"/>
          <p:cNvSpPr txBox="1"/>
          <p:nvPr/>
        </p:nvSpPr>
        <p:spPr>
          <a:xfrm>
            <a:off x="15784886" y="7168039"/>
            <a:ext cx="4312390" cy="7013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Camera coordinates</a:t>
            </a:r>
          </a:p>
        </p:txBody>
      </p:sp>
      <p:grpSp>
        <p:nvGrpSpPr>
          <p:cNvPr id="1653" name="Group 55"/>
          <p:cNvGrpSpPr/>
          <p:nvPr/>
        </p:nvGrpSpPr>
        <p:grpSpPr>
          <a:xfrm>
            <a:off x="6681526" y="1716473"/>
            <a:ext cx="3055798" cy="2870927"/>
            <a:chOff x="0" y="0"/>
            <a:chExt cx="3055797" cy="2870925"/>
          </a:xfrm>
        </p:grpSpPr>
        <p:sp>
          <p:nvSpPr>
            <p:cNvPr id="1647" name="Straight Arrow Connector 48"/>
            <p:cNvSpPr/>
            <p:nvPr/>
          </p:nvSpPr>
          <p:spPr>
            <a:xfrm flipV="1">
              <a:off x="-1" y="304735"/>
              <a:ext cx="2" cy="256619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48" name="Straight Arrow Connector 50"/>
            <p:cNvSpPr/>
            <p:nvPr/>
          </p:nvSpPr>
          <p:spPr>
            <a:xfrm>
              <a:off x="0" y="2870925"/>
              <a:ext cx="2646384" cy="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49" name="Straight Arrow Connector 53"/>
            <p:cNvSpPr/>
            <p:nvPr/>
          </p:nvSpPr>
          <p:spPr>
            <a:xfrm flipV="1">
              <a:off x="0" y="1571791"/>
              <a:ext cx="2117108" cy="1283096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50" name="TextBox 54"/>
            <p:cNvSpPr txBox="1"/>
            <p:nvPr/>
          </p:nvSpPr>
          <p:spPr>
            <a:xfrm>
              <a:off x="0" y="0"/>
              <a:ext cx="622142" cy="5878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  <a:r>
                <a:t>Y</a:t>
              </a:r>
              <a:r>
                <a:rPr baseline="-15500"/>
                <a:t>W</a:t>
              </a:r>
            </a:p>
          </p:txBody>
        </p:sp>
        <p:sp>
          <p:nvSpPr>
            <p:cNvPr id="1651" name="TextBox 56"/>
            <p:cNvSpPr txBox="1"/>
            <p:nvPr/>
          </p:nvSpPr>
          <p:spPr>
            <a:xfrm>
              <a:off x="1892565" y="1026476"/>
              <a:ext cx="622142" cy="5878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  <a:r>
                <a:t>X</a:t>
              </a:r>
              <a:r>
                <a:rPr baseline="-15500"/>
                <a:t>W</a:t>
              </a:r>
            </a:p>
          </p:txBody>
        </p:sp>
        <p:sp>
          <p:nvSpPr>
            <p:cNvPr id="1652" name="TextBox 57"/>
            <p:cNvSpPr txBox="1"/>
            <p:nvPr/>
          </p:nvSpPr>
          <p:spPr>
            <a:xfrm>
              <a:off x="2453919" y="2277493"/>
              <a:ext cx="601879" cy="5878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  <a:r>
                <a:t>Z</a:t>
              </a:r>
              <a:r>
                <a:rPr baseline="-15500"/>
                <a:t>W</a:t>
              </a:r>
            </a:p>
          </p:txBody>
        </p:sp>
      </p:grpSp>
      <p:grpSp>
        <p:nvGrpSpPr>
          <p:cNvPr id="1660" name="Group 66"/>
          <p:cNvGrpSpPr/>
          <p:nvPr/>
        </p:nvGrpSpPr>
        <p:grpSpPr>
          <a:xfrm>
            <a:off x="15440273" y="2857450"/>
            <a:ext cx="4164587" cy="5000983"/>
            <a:chOff x="0" y="0"/>
            <a:chExt cx="4164586" cy="5000982"/>
          </a:xfrm>
        </p:grpSpPr>
        <p:sp>
          <p:nvSpPr>
            <p:cNvPr id="1654" name="Straight Arrow Connector 58"/>
            <p:cNvSpPr/>
            <p:nvPr/>
          </p:nvSpPr>
          <p:spPr>
            <a:xfrm flipV="1">
              <a:off x="0" y="376747"/>
              <a:ext cx="700177" cy="317491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55" name="Straight Arrow Connector 59"/>
            <p:cNvSpPr/>
            <p:nvPr/>
          </p:nvSpPr>
          <p:spPr>
            <a:xfrm>
              <a:off x="243" y="3551960"/>
              <a:ext cx="3274127" cy="722058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56" name="Straight Arrow Connector 60"/>
            <p:cNvSpPr/>
            <p:nvPr/>
          </p:nvSpPr>
          <p:spPr>
            <a:xfrm flipV="1">
              <a:off x="4346" y="2522278"/>
              <a:ext cx="2969390" cy="100981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57" name="TextBox 61"/>
            <p:cNvSpPr/>
            <p:nvPr/>
          </p:nvSpPr>
          <p:spPr>
            <a:xfrm>
              <a:off x="783292" y="-1"/>
              <a:ext cx="966694" cy="1513707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  <a:r>
                <a:t>Y</a:t>
              </a:r>
              <a:r>
                <a:rPr baseline="-15500"/>
                <a:t>C</a:t>
              </a:r>
            </a:p>
          </p:txBody>
        </p:sp>
        <p:sp>
          <p:nvSpPr>
            <p:cNvPr id="1658" name="TextBox 62"/>
            <p:cNvSpPr/>
            <p:nvPr/>
          </p:nvSpPr>
          <p:spPr>
            <a:xfrm>
              <a:off x="2844718" y="1786344"/>
              <a:ext cx="966694" cy="1513707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  <a:r>
                <a:t>X</a:t>
              </a:r>
              <a:r>
                <a:rPr baseline="-15500"/>
                <a:t>C</a:t>
              </a:r>
            </a:p>
          </p:txBody>
        </p:sp>
        <p:sp>
          <p:nvSpPr>
            <p:cNvPr id="1659" name="TextBox 63"/>
            <p:cNvSpPr/>
            <p:nvPr/>
          </p:nvSpPr>
          <p:spPr>
            <a:xfrm>
              <a:off x="3197893" y="3487276"/>
              <a:ext cx="966694" cy="1513707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  <a:r>
                <a:t>Z</a:t>
              </a:r>
              <a:r>
                <a:rPr baseline="-15500"/>
                <a:t>C</a:t>
              </a:r>
            </a:p>
          </p:txBody>
        </p:sp>
      </p:grpSp>
      <p:sp>
        <p:nvSpPr>
          <p:cNvPr id="1661" name="Arc 3"/>
          <p:cNvSpPr/>
          <p:nvPr/>
        </p:nvSpPr>
        <p:spPr>
          <a:xfrm rot="17527608">
            <a:off x="14045886" y="4222169"/>
            <a:ext cx="670561" cy="8026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cubicBezTo>
                  <a:pt x="11929" y="0"/>
                  <a:pt x="21600" y="9671"/>
                  <a:pt x="21600" y="21600"/>
                </a:cubicBezTo>
              </a:path>
            </a:pathLst>
          </a:custGeom>
          <a:ln w="50800">
            <a:solidFill>
              <a:srgbClr val="FF0000"/>
            </a:solidFill>
            <a:tailEnd type="triangle"/>
          </a:ln>
        </p:spPr>
        <p:txBody>
          <a:bodyPr tIns="91439" bIns="91439"/>
          <a:lstStyle/>
          <a:p>
            <a:pPr defTabSz="1828800">
              <a:spcBef>
                <a:spcPts val="0"/>
              </a:spcBef>
              <a:defRPr b="1"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662" name="TextBox 44"/>
          <p:cNvSpPr txBox="1"/>
          <p:nvPr/>
        </p:nvSpPr>
        <p:spPr>
          <a:xfrm>
            <a:off x="2305884" y="3624258"/>
            <a:ext cx="3871933" cy="7013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World coordinates</a:t>
            </a:r>
          </a:p>
        </p:txBody>
      </p:sp>
      <p:sp>
        <p:nvSpPr>
          <p:cNvPr id="1663" name="Equation"/>
          <p:cNvSpPr txBox="1"/>
          <p:nvPr/>
        </p:nvSpPr>
        <p:spPr>
          <a:xfrm>
            <a:off x="10243969" y="5659059"/>
            <a:ext cx="198756" cy="40767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m:rPr>
                      <m:sty m:val="b"/>
                    </m:rP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t</m:t>
                  </m:r>
                </m:oMath>
              </m:oMathPara>
            </a14:m>
            <a:endParaRPr sz="5000"/>
          </a:p>
        </p:txBody>
      </p:sp>
      <p:sp>
        <p:nvSpPr>
          <p:cNvPr id="1664" name="Equation"/>
          <p:cNvSpPr txBox="1"/>
          <p:nvPr/>
        </p:nvSpPr>
        <p:spPr>
          <a:xfrm>
            <a:off x="13811293" y="1890727"/>
            <a:ext cx="740462" cy="596126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m:rPr>
                          <m:sty m:val="b"/>
                        </m:rP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e>
                    <m:sub>
                      <m: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w</m:t>
                      </m:r>
                    </m:sub>
                  </m:sSub>
                </m:oMath>
              </m:oMathPara>
            </a14:m>
            <a:endParaRPr sz="5000"/>
          </a:p>
        </p:txBody>
      </p:sp>
      <p:sp>
        <p:nvSpPr>
          <p:cNvPr id="1665" name="Equation"/>
          <p:cNvSpPr txBox="1"/>
          <p:nvPr/>
        </p:nvSpPr>
        <p:spPr>
          <a:xfrm>
            <a:off x="18388903" y="3097229"/>
            <a:ext cx="639923" cy="59297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m:rPr>
                          <m:sty m:val="b"/>
                        </m:rP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e>
                    <m:sub>
                      <m: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c</m:t>
                      </m:r>
                    </m:sub>
                  </m:sSub>
                </m:oMath>
              </m:oMathPara>
            </a14:m>
            <a:endParaRPr sz="5000"/>
          </a:p>
        </p:txBody>
      </p:sp>
      <p:sp>
        <p:nvSpPr>
          <p:cNvPr id="1666" name="Equation"/>
          <p:cNvSpPr txBox="1"/>
          <p:nvPr/>
        </p:nvSpPr>
        <p:spPr>
          <a:xfrm>
            <a:off x="13962450" y="3760289"/>
            <a:ext cx="438151" cy="42926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m:rPr>
                      <m:sty m:val="b"/>
                    </m:rP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R</m:t>
                  </m:r>
                </m:oMath>
              </m:oMathPara>
            </a14:m>
            <a:endParaRPr sz="5000"/>
          </a:p>
        </p:txBody>
      </p:sp>
      <p:sp>
        <p:nvSpPr>
          <p:cNvPr id="1667" name="Equation"/>
          <p:cNvSpPr txBox="1"/>
          <p:nvPr/>
        </p:nvSpPr>
        <p:spPr>
          <a:xfrm>
            <a:off x="5146219" y="8687242"/>
            <a:ext cx="14206135" cy="357384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limUpp>
                    <m:e>
                      <m:r>
                        <m:rPr>
                          <m:sty m:val="b"/>
                        </m:rPr>
                        <a:rPr xmlns:a="http://schemas.openxmlformats.org/drawingml/2006/main" sz="6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e>
                    <m:lim>
                      <m:r>
                        <a:rPr xmlns:a="http://schemas.openxmlformats.org/drawingml/2006/main" sz="6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˜</m:t>
                      </m:r>
                    </m:lim>
                  </m:limUpp>
                  <m:r>
                    <a:rPr xmlns:a="http://schemas.openxmlformats.org/drawingml/2006/main" sz="67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=</m:t>
                  </m:r>
                  <m:d>
                    <m:dPr>
                      <m:ctrlPr>
                        <a:rPr xmlns:a="http://schemas.openxmlformats.org/drawingml/2006/main" sz="6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begChr m:val="["/>
                      <m:endChr m:val="]"/>
                    </m:dPr>
                    <m:e>
                      <m:m>
                        <m:mPr>
                          <m:ctrlPr>
                            <a:rPr xmlns:a="http://schemas.openxmlformats.org/drawingml/2006/main" sz="6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  <m:baseJc m:val="center"/>
                          <m:plcHide m:val="on"/>
                          <m:mcs>
                            <m:mc>
                              <m:mcPr>
                                <m:count m:val="4"/>
                                <m:mcJc m:val="center"/>
                              </m:mcPr>
                            </m:mc>
                          </m:mcs>
                        </m:mPr>
                        <m:mr>
                          <m:e>
                            <m:r>
                              <a:rPr xmlns:a="http://schemas.openxmlformats.org/drawingml/2006/main" sz="6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f</m:t>
                            </m:r>
                          </m:e>
                          <m:e>
                            <m:r>
                              <a:rPr xmlns:a="http://schemas.openxmlformats.org/drawingml/2006/main" sz="6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sSub>
                              <m:e>
                                <m:argPr>
                                  <m:scrLvl m:val="0"/>
                                </m:argPr>
                                <m:r>
                                  <a:rPr xmlns:a="http://schemas.openxmlformats.org/drawingml/2006/main" sz="6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p</m:t>
                                </m:r>
                              </m:e>
                              <m:sub>
                                <m:argPr>
                                  <m:scrLvl m:val="0"/>
                                </m:argPr>
                                <m:r>
                                  <a:rPr xmlns:a="http://schemas.openxmlformats.org/drawingml/2006/main" sz="6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x</m:t>
                                </m:r>
                              </m:sub>
                            </m:sSub>
                          </m:e>
                          <m:e>
                            <m:r>
                              <a:rPr xmlns:a="http://schemas.openxmlformats.org/drawingml/2006/main" sz="6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mr>
                        <m:mr>
                          <m:e>
                            <m:r>
                              <a:rPr xmlns:a="http://schemas.openxmlformats.org/drawingml/2006/main" sz="6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xmlns:a="http://schemas.openxmlformats.org/drawingml/2006/main" sz="6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f</m:t>
                            </m:r>
                          </m:e>
                          <m:e>
                            <m:sSub>
                              <m:e>
                                <m:argPr>
                                  <m:scrLvl m:val="0"/>
                                </m:argPr>
                                <m:r>
                                  <a:rPr xmlns:a="http://schemas.openxmlformats.org/drawingml/2006/main" sz="6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p</m:t>
                                </m:r>
                              </m:e>
                              <m:sub>
                                <m:argPr>
                                  <m:scrLvl m:val="0"/>
                                </m:argPr>
                                <m:r>
                                  <a:rPr xmlns:a="http://schemas.openxmlformats.org/drawingml/2006/main" sz="6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y</m:t>
                                </m:r>
                              </m:sub>
                            </m:sSub>
                          </m:e>
                          <m:e>
                            <m:r>
                              <a:rPr xmlns:a="http://schemas.openxmlformats.org/drawingml/2006/main" sz="6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mr>
                        <m:mr>
                          <m:e>
                            <m:r>
                              <a:rPr xmlns:a="http://schemas.openxmlformats.org/drawingml/2006/main" sz="6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xmlns:a="http://schemas.openxmlformats.org/drawingml/2006/main" sz="6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xmlns:a="http://schemas.openxmlformats.org/drawingml/2006/main" sz="6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e>
                            <m:r>
                              <a:rPr xmlns:a="http://schemas.openxmlformats.org/drawingml/2006/main" sz="6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mr>
                      </m:m>
                    </m:e>
                  </m:d>
                  <m:d>
                    <m:dPr>
                      <m:ctrlPr>
                        <a:rPr xmlns:a="http://schemas.openxmlformats.org/drawingml/2006/main" sz="6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begChr m:val="["/>
                      <m:endChr m:val="]"/>
                    </m:dPr>
                    <m:e>
                      <m:m>
                        <m:mPr>
                          <m:ctrlPr>
                            <a:rPr xmlns:a="http://schemas.openxmlformats.org/drawingml/2006/main" sz="6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  <m:baseJc m:val="center"/>
                          <m:plcHide m:val="on"/>
                          <m:mcs>
                            <m:mc>
                              <m:mcPr>
                                <m:count m:val="2"/>
                                <m:mcJc m:val="center"/>
                              </m:mcPr>
                            </m:mc>
                          </m:mcs>
                        </m:mPr>
                        <m:mr>
                          <m:e>
                            <m:r>
                              <m:rPr>
                                <m:sty m:val="b"/>
                              </m:rPr>
                              <a:rPr xmlns:a="http://schemas.openxmlformats.org/drawingml/2006/main" sz="6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R</m:t>
                            </m:r>
                          </m:e>
                          <m:e>
                            <m:r>
                              <a:rPr xmlns:a="http://schemas.openxmlformats.org/drawingml/2006/main" sz="6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-</m:t>
                            </m:r>
                            <m:r>
                              <m:rPr>
                                <m:sty m:val="b"/>
                              </m:rPr>
                              <a:rPr xmlns:a="http://schemas.openxmlformats.org/drawingml/2006/main" sz="6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R</m:t>
                            </m:r>
                            <m:r>
                              <m:rPr>
                                <m:sty m:val="b"/>
                              </m:rPr>
                              <a:rPr xmlns:a="http://schemas.openxmlformats.org/drawingml/2006/main" sz="6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t</m:t>
                            </m:r>
                          </m:e>
                        </m:mr>
                        <m:mr>
                          <m:e>
                            <m:r>
                              <m:rPr>
                                <m:sty m:val="b"/>
                              </m:rPr>
                              <a:rPr xmlns:a="http://schemas.openxmlformats.org/drawingml/2006/main" sz="6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xmlns:a="http://schemas.openxmlformats.org/drawingml/2006/main" sz="6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mr>
                      </m:m>
                    </m:e>
                  </m:d>
                  <m:sSub>
                    <m:e>
                      <m:limUpp>
                        <m:e>
                          <m:r>
                            <m:rPr>
                              <m:sty m:val="b"/>
                            </m:rPr>
                            <a:rPr xmlns:a="http://schemas.openxmlformats.org/drawingml/2006/main" sz="6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X</m:t>
                          </m:r>
                        </m:e>
                        <m:lim>
                          <m:r>
                            <a:rPr xmlns:a="http://schemas.openxmlformats.org/drawingml/2006/main" sz="6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˜</m:t>
                          </m:r>
                        </m:lim>
                      </m:limUpp>
                    </m:e>
                    <m:sub>
                      <m:r>
                        <a:rPr xmlns:a="http://schemas.openxmlformats.org/drawingml/2006/main" sz="6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w</m:t>
                      </m:r>
                    </m:sub>
                  </m:sSub>
                  <m:r>
                    <a:rPr xmlns:a="http://schemas.openxmlformats.org/drawingml/2006/main" sz="67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=</m:t>
                  </m:r>
                  <m:r>
                    <m:rPr>
                      <m:sty m:val="b"/>
                    </m:rPr>
                    <a:rPr xmlns:a="http://schemas.openxmlformats.org/drawingml/2006/main" sz="67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P</m:t>
                  </m:r>
                  <m:sSub>
                    <m:e>
                      <m:limUpp>
                        <m:e>
                          <m:r>
                            <m:rPr>
                              <m:sty m:val="b"/>
                            </m:rPr>
                            <a:rPr xmlns:a="http://schemas.openxmlformats.org/drawingml/2006/main" sz="6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X</m:t>
                          </m:r>
                        </m:e>
                        <m:lim>
                          <m:r>
                            <a:rPr xmlns:a="http://schemas.openxmlformats.org/drawingml/2006/main" sz="6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˜</m:t>
                          </m:r>
                        </m:lim>
                      </m:limUpp>
                    </m:e>
                    <m:sub>
                      <m:r>
                        <a:rPr xmlns:a="http://schemas.openxmlformats.org/drawingml/2006/main" sz="6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w</m:t>
                      </m:r>
                    </m:sub>
                  </m:sSub>
                </m:oMath>
              </m:oMathPara>
            </a14:m>
            <a:endParaRPr sz="6700"/>
          </a:p>
        </p:txBody>
      </p:sp>
      <p:sp>
        <p:nvSpPr>
          <p:cNvPr id="1668" name="TextBox 6"/>
          <p:cNvSpPr txBox="1"/>
          <p:nvPr/>
        </p:nvSpPr>
        <p:spPr>
          <a:xfrm>
            <a:off x="6980655" y="12364984"/>
            <a:ext cx="4540320" cy="7013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1828800">
              <a:spcBef>
                <a:spcPts val="0"/>
              </a:spcBef>
              <a:defRPr b="1" sz="3600">
                <a:latin typeface="Arial"/>
                <a:ea typeface="Arial"/>
                <a:cs typeface="Arial"/>
                <a:sym typeface="Arial"/>
              </a:defRPr>
            </a:pPr>
            <a:r>
              <a:t>Intrinsic </a:t>
            </a:r>
            <a:r>
              <a:rPr b="0"/>
              <a:t>parameters </a:t>
            </a:r>
          </a:p>
        </p:txBody>
      </p:sp>
      <p:sp>
        <p:nvSpPr>
          <p:cNvPr id="1669" name="TextBox 6"/>
          <p:cNvSpPr txBox="1"/>
          <p:nvPr/>
        </p:nvSpPr>
        <p:spPr>
          <a:xfrm>
            <a:off x="11657116" y="12364984"/>
            <a:ext cx="4566216" cy="7013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1828800">
              <a:spcBef>
                <a:spcPts val="0"/>
              </a:spcBef>
              <a:defRPr b="1" sz="3600">
                <a:latin typeface="Arial"/>
                <a:ea typeface="Arial"/>
                <a:cs typeface="Arial"/>
                <a:sym typeface="Arial"/>
              </a:defRPr>
            </a:pPr>
            <a:r>
              <a:t>Extrinsic </a:t>
            </a:r>
            <a:r>
              <a:rPr b="0"/>
              <a:t>parameters</a:t>
            </a:r>
          </a:p>
        </p:txBody>
      </p:sp>
      <p:pic>
        <p:nvPicPr>
          <p:cNvPr id="1670" name="Rectangle Rectangle" descr="Rectangle Rectangle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662802" y="12029845"/>
            <a:ext cx="4933799" cy="1388890"/>
          </a:xfrm>
          <a:prstGeom prst="rect">
            <a:avLst/>
          </a:prstGeom>
        </p:spPr>
      </p:pic>
      <p:pic>
        <p:nvPicPr>
          <p:cNvPr id="1672" name="Rectangle Rectangle" descr="Rectangle Rectangle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657116" y="12029845"/>
            <a:ext cx="4933799" cy="138889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5" name="Rectangle 2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8000"/>
            </a:lvl1pPr>
          </a:lstStyle>
          <a:p>
            <a:pPr/>
            <a:r>
              <a:t>Camera parameters</a:t>
            </a:r>
          </a:p>
        </p:txBody>
      </p:sp>
      <p:sp>
        <p:nvSpPr>
          <p:cNvPr id="1676" name="TextBox 6"/>
          <p:cNvSpPr txBox="1"/>
          <p:nvPr/>
        </p:nvSpPr>
        <p:spPr>
          <a:xfrm>
            <a:off x="8379969" y="7882018"/>
            <a:ext cx="8926136" cy="7013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defTabSz="1828800">
              <a:spcBef>
                <a:spcPts val="0"/>
              </a:spcBef>
              <a:defRPr b="1" sz="36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World coordinates to image coordinates</a:t>
            </a:r>
          </a:p>
        </p:txBody>
      </p:sp>
      <p:sp>
        <p:nvSpPr>
          <p:cNvPr id="1677" name="Slide Number Placeholder 2"/>
          <p:cNvSpPr txBox="1"/>
          <p:nvPr>
            <p:ph type="sldNum" sz="quarter" idx="4294967295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686" name="Group 1"/>
          <p:cNvGrpSpPr/>
          <p:nvPr/>
        </p:nvGrpSpPr>
        <p:grpSpPr>
          <a:xfrm>
            <a:off x="12952000" y="4478497"/>
            <a:ext cx="3381844" cy="3114574"/>
            <a:chOff x="0" y="0"/>
            <a:chExt cx="3381843" cy="3114573"/>
          </a:xfrm>
        </p:grpSpPr>
        <p:sp>
          <p:nvSpPr>
            <p:cNvPr id="1678" name="Freeform 30"/>
            <p:cNvSpPr/>
            <p:nvPr/>
          </p:nvSpPr>
          <p:spPr>
            <a:xfrm rot="964294">
              <a:off x="1423637" y="502102"/>
              <a:ext cx="1788548" cy="13985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498" y="0"/>
                  </a:moveTo>
                  <a:lnTo>
                    <a:pt x="21600" y="21469"/>
                  </a:lnTo>
                  <a:lnTo>
                    <a:pt x="0" y="21600"/>
                  </a:lnTo>
                  <a:lnTo>
                    <a:pt x="0" y="131"/>
                  </a:lnTo>
                  <a:lnTo>
                    <a:pt x="21498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b="1"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79" name="Freeform 31"/>
            <p:cNvSpPr/>
            <p:nvPr/>
          </p:nvSpPr>
          <p:spPr>
            <a:xfrm rot="964294">
              <a:off x="315664" y="100654"/>
              <a:ext cx="1017185" cy="24241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lnTo>
                    <a:pt x="21600" y="12537"/>
                  </a:lnTo>
                  <a:lnTo>
                    <a:pt x="180" y="21600"/>
                  </a:lnTo>
                  <a:lnTo>
                    <a:pt x="0" y="9138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BBE0E3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b="1"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grpSp>
          <p:nvGrpSpPr>
            <p:cNvPr id="1684" name="Cube 28"/>
            <p:cNvGrpSpPr/>
            <p:nvPr/>
          </p:nvGrpSpPr>
          <p:grpSpPr>
            <a:xfrm>
              <a:off x="1275" y="0"/>
              <a:ext cx="3380569" cy="3114574"/>
              <a:chOff x="0" y="0"/>
              <a:chExt cx="3380568" cy="3114573"/>
            </a:xfrm>
          </p:grpSpPr>
          <p:sp>
            <p:nvSpPr>
              <p:cNvPr id="1680" name="Shape"/>
              <p:cNvSpPr/>
              <p:nvPr/>
            </p:nvSpPr>
            <p:spPr>
              <a:xfrm rot="964294">
                <a:off x="281194" y="342615"/>
                <a:ext cx="2818179" cy="24293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9266"/>
                    </a:moveTo>
                    <a:lnTo>
                      <a:pt x="7988" y="0"/>
                    </a:lnTo>
                    <a:lnTo>
                      <a:pt x="21600" y="0"/>
                    </a:lnTo>
                    <a:lnTo>
                      <a:pt x="21600" y="12334"/>
                    </a:lnTo>
                    <a:lnTo>
                      <a:pt x="13612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BBE0E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defTabSz="1828800">
                  <a:spcBef>
                    <a:spcPts val="0"/>
                  </a:spcBef>
                  <a:defRPr b="1" sz="3600"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1681" name="Shape"/>
              <p:cNvSpPr/>
              <p:nvPr/>
            </p:nvSpPr>
            <p:spPr>
              <a:xfrm rot="964294">
                <a:off x="2022526" y="588453"/>
                <a:ext cx="1042141" cy="24293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9266"/>
                    </a:moveTo>
                    <a:lnTo>
                      <a:pt x="21600" y="0"/>
                    </a:lnTo>
                    <a:lnTo>
                      <a:pt x="21600" y="12334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000000">
                  <a:alpha val="20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defTabSz="1828800">
                  <a:spcBef>
                    <a:spcPts val="0"/>
                  </a:spcBef>
                  <a:defRPr b="1" sz="3600"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1682" name="Shape"/>
              <p:cNvSpPr/>
              <p:nvPr/>
            </p:nvSpPr>
            <p:spPr>
              <a:xfrm rot="964294">
                <a:off x="473209" y="369724"/>
                <a:ext cx="2818179" cy="10421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7988" y="0"/>
                    </a:lnTo>
                    <a:lnTo>
                      <a:pt x="21600" y="0"/>
                    </a:lnTo>
                    <a:lnTo>
                      <a:pt x="13612" y="21600"/>
                    </a:lnTo>
                    <a:close/>
                  </a:path>
                </a:pathLst>
              </a:custGeom>
              <a:solidFill>
                <a:srgbClr val="FFFFFF">
                  <a:alpha val="20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defTabSz="1828800">
                  <a:spcBef>
                    <a:spcPts val="0"/>
                  </a:spcBef>
                  <a:defRPr b="1" sz="3600"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1683" name="Shape"/>
              <p:cNvSpPr/>
              <p:nvPr/>
            </p:nvSpPr>
            <p:spPr>
              <a:xfrm rot="964294">
                <a:off x="281194" y="342615"/>
                <a:ext cx="2818179" cy="24293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9266"/>
                    </a:moveTo>
                    <a:lnTo>
                      <a:pt x="7988" y="0"/>
                    </a:lnTo>
                    <a:lnTo>
                      <a:pt x="21600" y="0"/>
                    </a:lnTo>
                    <a:lnTo>
                      <a:pt x="21600" y="12334"/>
                    </a:lnTo>
                    <a:lnTo>
                      <a:pt x="13612" y="21600"/>
                    </a:lnTo>
                    <a:lnTo>
                      <a:pt x="0" y="21600"/>
                    </a:lnTo>
                    <a:close/>
                    <a:moveTo>
                      <a:pt x="0" y="9266"/>
                    </a:moveTo>
                    <a:lnTo>
                      <a:pt x="13612" y="9266"/>
                    </a:lnTo>
                    <a:lnTo>
                      <a:pt x="21600" y="0"/>
                    </a:lnTo>
                    <a:moveTo>
                      <a:pt x="13612" y="9266"/>
                    </a:moveTo>
                    <a:lnTo>
                      <a:pt x="13612" y="21600"/>
                    </a:lnTo>
                  </a:path>
                </a:pathLst>
              </a:cu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defTabSz="1828800">
                  <a:spcBef>
                    <a:spcPts val="0"/>
                  </a:spcBef>
                  <a:defRPr b="1" sz="3600"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</p:grpSp>
        <p:sp>
          <p:nvSpPr>
            <p:cNvPr id="1685" name="Oval 32"/>
            <p:cNvSpPr/>
            <p:nvPr/>
          </p:nvSpPr>
          <p:spPr>
            <a:xfrm rot="964294">
              <a:off x="2420237" y="1753060"/>
              <a:ext cx="156641" cy="234961"/>
            </a:xfrm>
            <a:prstGeom prst="ellipse">
              <a:avLst/>
            </a:prstGeom>
            <a:solidFill>
              <a:srgbClr val="0000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b="1"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sp>
        <p:nvSpPr>
          <p:cNvPr id="1687" name="Straight Arrow Connector 9"/>
          <p:cNvSpPr/>
          <p:nvPr/>
        </p:nvSpPr>
        <p:spPr>
          <a:xfrm>
            <a:off x="6742485" y="4607719"/>
            <a:ext cx="8631862" cy="1805808"/>
          </a:xfrm>
          <a:prstGeom prst="line">
            <a:avLst/>
          </a:prstGeom>
          <a:ln w="50800">
            <a:solidFill>
              <a:srgbClr val="FF0000"/>
            </a:solidFill>
            <a:tailEnd type="triangle"/>
          </a:ln>
        </p:spPr>
        <p:txBody>
          <a:bodyPr tIns="91439" bIns="91439"/>
          <a:lstStyle/>
          <a:p>
            <a: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688" name="Straight Arrow Connector 39"/>
          <p:cNvSpPr/>
          <p:nvPr/>
        </p:nvSpPr>
        <p:spPr>
          <a:xfrm flipV="1">
            <a:off x="6722166" y="1498759"/>
            <a:ext cx="12476481" cy="3068321"/>
          </a:xfrm>
          <a:prstGeom prst="line">
            <a:avLst/>
          </a:prstGeom>
          <a:ln w="50800">
            <a:solidFill>
              <a:srgbClr val="00B050"/>
            </a:solidFill>
            <a:tailEnd type="triangle"/>
          </a:ln>
        </p:spPr>
        <p:txBody>
          <a:bodyPr tIns="91439" bIns="91439"/>
          <a:lstStyle/>
          <a:p>
            <a: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689" name="Straight Arrow Connector 42"/>
          <p:cNvSpPr/>
          <p:nvPr/>
        </p:nvSpPr>
        <p:spPr>
          <a:xfrm flipV="1">
            <a:off x="15561366" y="1599337"/>
            <a:ext cx="3678943" cy="4735583"/>
          </a:xfrm>
          <a:prstGeom prst="line">
            <a:avLst/>
          </a:prstGeom>
          <a:ln w="50800">
            <a:solidFill>
              <a:srgbClr val="00B0F0"/>
            </a:solidFill>
            <a:tailEnd type="triangle"/>
          </a:ln>
        </p:spPr>
        <p:txBody>
          <a:bodyPr tIns="91439" bIns="91439"/>
          <a:lstStyle/>
          <a:p>
            <a: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690" name="TextBox 46"/>
          <p:cNvSpPr txBox="1"/>
          <p:nvPr/>
        </p:nvSpPr>
        <p:spPr>
          <a:xfrm>
            <a:off x="15784886" y="7168039"/>
            <a:ext cx="4312390" cy="7013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Camera coordinates</a:t>
            </a:r>
          </a:p>
        </p:txBody>
      </p:sp>
      <p:grpSp>
        <p:nvGrpSpPr>
          <p:cNvPr id="1697" name="Group 55"/>
          <p:cNvGrpSpPr/>
          <p:nvPr/>
        </p:nvGrpSpPr>
        <p:grpSpPr>
          <a:xfrm>
            <a:off x="6681526" y="1716473"/>
            <a:ext cx="3055798" cy="2870927"/>
            <a:chOff x="0" y="0"/>
            <a:chExt cx="3055797" cy="2870925"/>
          </a:xfrm>
        </p:grpSpPr>
        <p:sp>
          <p:nvSpPr>
            <p:cNvPr id="1691" name="Straight Arrow Connector 48"/>
            <p:cNvSpPr/>
            <p:nvPr/>
          </p:nvSpPr>
          <p:spPr>
            <a:xfrm flipV="1">
              <a:off x="-1" y="304735"/>
              <a:ext cx="2" cy="256619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92" name="Straight Arrow Connector 50"/>
            <p:cNvSpPr/>
            <p:nvPr/>
          </p:nvSpPr>
          <p:spPr>
            <a:xfrm>
              <a:off x="0" y="2870925"/>
              <a:ext cx="2646384" cy="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93" name="Straight Arrow Connector 53"/>
            <p:cNvSpPr/>
            <p:nvPr/>
          </p:nvSpPr>
          <p:spPr>
            <a:xfrm flipV="1">
              <a:off x="0" y="1571791"/>
              <a:ext cx="2117108" cy="1283096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94" name="TextBox 54"/>
            <p:cNvSpPr txBox="1"/>
            <p:nvPr/>
          </p:nvSpPr>
          <p:spPr>
            <a:xfrm>
              <a:off x="0" y="0"/>
              <a:ext cx="622142" cy="5878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  <a:r>
                <a:t>Y</a:t>
              </a:r>
              <a:r>
                <a:rPr baseline="-15500"/>
                <a:t>W</a:t>
              </a:r>
            </a:p>
          </p:txBody>
        </p:sp>
        <p:sp>
          <p:nvSpPr>
            <p:cNvPr id="1695" name="TextBox 56"/>
            <p:cNvSpPr txBox="1"/>
            <p:nvPr/>
          </p:nvSpPr>
          <p:spPr>
            <a:xfrm>
              <a:off x="1892565" y="1026476"/>
              <a:ext cx="622142" cy="5878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  <a:r>
                <a:t>X</a:t>
              </a:r>
              <a:r>
                <a:rPr baseline="-15500"/>
                <a:t>W</a:t>
              </a:r>
            </a:p>
          </p:txBody>
        </p:sp>
        <p:sp>
          <p:nvSpPr>
            <p:cNvPr id="1696" name="TextBox 57"/>
            <p:cNvSpPr txBox="1"/>
            <p:nvPr/>
          </p:nvSpPr>
          <p:spPr>
            <a:xfrm>
              <a:off x="2453919" y="2277493"/>
              <a:ext cx="601879" cy="5878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  <a:r>
                <a:t>Z</a:t>
              </a:r>
              <a:r>
                <a:rPr baseline="-15500"/>
                <a:t>W</a:t>
              </a:r>
            </a:p>
          </p:txBody>
        </p:sp>
      </p:grpSp>
      <p:grpSp>
        <p:nvGrpSpPr>
          <p:cNvPr id="1704" name="Group 66"/>
          <p:cNvGrpSpPr/>
          <p:nvPr/>
        </p:nvGrpSpPr>
        <p:grpSpPr>
          <a:xfrm>
            <a:off x="15440273" y="2857450"/>
            <a:ext cx="4164587" cy="5000983"/>
            <a:chOff x="0" y="0"/>
            <a:chExt cx="4164586" cy="5000982"/>
          </a:xfrm>
        </p:grpSpPr>
        <p:sp>
          <p:nvSpPr>
            <p:cNvPr id="1698" name="Straight Arrow Connector 58"/>
            <p:cNvSpPr/>
            <p:nvPr/>
          </p:nvSpPr>
          <p:spPr>
            <a:xfrm flipV="1">
              <a:off x="0" y="376747"/>
              <a:ext cx="700177" cy="317491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99" name="Straight Arrow Connector 59"/>
            <p:cNvSpPr/>
            <p:nvPr/>
          </p:nvSpPr>
          <p:spPr>
            <a:xfrm>
              <a:off x="243" y="3551960"/>
              <a:ext cx="3274127" cy="722058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00" name="Straight Arrow Connector 60"/>
            <p:cNvSpPr/>
            <p:nvPr/>
          </p:nvSpPr>
          <p:spPr>
            <a:xfrm flipV="1">
              <a:off x="4346" y="2522278"/>
              <a:ext cx="2969390" cy="100981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01" name="TextBox 61"/>
            <p:cNvSpPr/>
            <p:nvPr/>
          </p:nvSpPr>
          <p:spPr>
            <a:xfrm>
              <a:off x="783292" y="-1"/>
              <a:ext cx="966694" cy="1513707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  <a:r>
                <a:t>Y</a:t>
              </a:r>
              <a:r>
                <a:rPr baseline="-15500"/>
                <a:t>C</a:t>
              </a:r>
            </a:p>
          </p:txBody>
        </p:sp>
        <p:sp>
          <p:nvSpPr>
            <p:cNvPr id="1702" name="TextBox 62"/>
            <p:cNvSpPr/>
            <p:nvPr/>
          </p:nvSpPr>
          <p:spPr>
            <a:xfrm>
              <a:off x="2844718" y="1786344"/>
              <a:ext cx="966694" cy="1513707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  <a:r>
                <a:t>X</a:t>
              </a:r>
              <a:r>
                <a:rPr baseline="-15500"/>
                <a:t>C</a:t>
              </a:r>
            </a:p>
          </p:txBody>
        </p:sp>
        <p:sp>
          <p:nvSpPr>
            <p:cNvPr id="1703" name="TextBox 63"/>
            <p:cNvSpPr/>
            <p:nvPr/>
          </p:nvSpPr>
          <p:spPr>
            <a:xfrm>
              <a:off x="3197893" y="3487276"/>
              <a:ext cx="966694" cy="1513707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/>
            <a:p>
              <a:pPr defTabSz="1828800"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  <a:r>
                <a:t>Z</a:t>
              </a:r>
              <a:r>
                <a:rPr baseline="-15500"/>
                <a:t>C</a:t>
              </a:r>
            </a:p>
          </p:txBody>
        </p:sp>
      </p:grpSp>
      <p:sp>
        <p:nvSpPr>
          <p:cNvPr id="1705" name="Arc 3"/>
          <p:cNvSpPr/>
          <p:nvPr/>
        </p:nvSpPr>
        <p:spPr>
          <a:xfrm rot="17527608">
            <a:off x="14045886" y="4222169"/>
            <a:ext cx="670561" cy="8026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cubicBezTo>
                  <a:pt x="11929" y="0"/>
                  <a:pt x="21600" y="9671"/>
                  <a:pt x="21600" y="21600"/>
                </a:cubicBezTo>
              </a:path>
            </a:pathLst>
          </a:custGeom>
          <a:ln w="50800">
            <a:solidFill>
              <a:srgbClr val="FF0000"/>
            </a:solidFill>
            <a:tailEnd type="triangle"/>
          </a:ln>
        </p:spPr>
        <p:txBody>
          <a:bodyPr tIns="91439" bIns="91439"/>
          <a:lstStyle/>
          <a:p>
            <a:pPr defTabSz="1828800">
              <a:spcBef>
                <a:spcPts val="0"/>
              </a:spcBef>
              <a:defRPr b="1"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706" name="TextBox 44"/>
          <p:cNvSpPr txBox="1"/>
          <p:nvPr/>
        </p:nvSpPr>
        <p:spPr>
          <a:xfrm>
            <a:off x="2305884" y="3624258"/>
            <a:ext cx="3871933" cy="7013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World coordinates</a:t>
            </a:r>
          </a:p>
        </p:txBody>
      </p:sp>
      <p:sp>
        <p:nvSpPr>
          <p:cNvPr id="1707" name="Equation"/>
          <p:cNvSpPr txBox="1"/>
          <p:nvPr/>
        </p:nvSpPr>
        <p:spPr>
          <a:xfrm>
            <a:off x="10243969" y="5659059"/>
            <a:ext cx="198756" cy="40767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m:rPr>
                      <m:sty m:val="b"/>
                    </m:rP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t</m:t>
                  </m:r>
                </m:oMath>
              </m:oMathPara>
            </a14:m>
            <a:endParaRPr sz="5000"/>
          </a:p>
        </p:txBody>
      </p:sp>
      <p:sp>
        <p:nvSpPr>
          <p:cNvPr id="1708" name="Equation"/>
          <p:cNvSpPr txBox="1"/>
          <p:nvPr/>
        </p:nvSpPr>
        <p:spPr>
          <a:xfrm>
            <a:off x="13811293" y="1890727"/>
            <a:ext cx="740462" cy="596126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m:rPr>
                          <m:sty m:val="b"/>
                        </m:rP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e>
                    <m:sub>
                      <m: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w</m:t>
                      </m:r>
                    </m:sub>
                  </m:sSub>
                </m:oMath>
              </m:oMathPara>
            </a14:m>
            <a:endParaRPr sz="5000"/>
          </a:p>
        </p:txBody>
      </p:sp>
      <p:sp>
        <p:nvSpPr>
          <p:cNvPr id="1709" name="Equation"/>
          <p:cNvSpPr txBox="1"/>
          <p:nvPr/>
        </p:nvSpPr>
        <p:spPr>
          <a:xfrm>
            <a:off x="18388903" y="3097229"/>
            <a:ext cx="639923" cy="59297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m:rPr>
                          <m:sty m:val="b"/>
                        </m:rP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e>
                    <m:sub>
                      <m: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c</m:t>
                      </m:r>
                    </m:sub>
                  </m:sSub>
                </m:oMath>
              </m:oMathPara>
            </a14:m>
            <a:endParaRPr sz="5000"/>
          </a:p>
        </p:txBody>
      </p:sp>
      <p:sp>
        <p:nvSpPr>
          <p:cNvPr id="1710" name="Equation"/>
          <p:cNvSpPr txBox="1"/>
          <p:nvPr/>
        </p:nvSpPr>
        <p:spPr>
          <a:xfrm>
            <a:off x="13962450" y="3760289"/>
            <a:ext cx="438151" cy="42926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m:rPr>
                      <m:sty m:val="b"/>
                    </m:rP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R</m:t>
                  </m:r>
                </m:oMath>
              </m:oMathPara>
            </a14:m>
            <a:endParaRPr sz="5000"/>
          </a:p>
        </p:txBody>
      </p:sp>
      <p:sp>
        <p:nvSpPr>
          <p:cNvPr id="1711" name="Equation"/>
          <p:cNvSpPr txBox="1"/>
          <p:nvPr/>
        </p:nvSpPr>
        <p:spPr>
          <a:xfrm>
            <a:off x="5146219" y="8687242"/>
            <a:ext cx="14206135" cy="357384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limUpp>
                    <m:e>
                      <m:r>
                        <m:rPr>
                          <m:sty m:val="b"/>
                        </m:rPr>
                        <a:rPr xmlns:a="http://schemas.openxmlformats.org/drawingml/2006/main" sz="6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e>
                    <m:lim>
                      <m:r>
                        <a:rPr xmlns:a="http://schemas.openxmlformats.org/drawingml/2006/main" sz="6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˜</m:t>
                      </m:r>
                    </m:lim>
                  </m:limUpp>
                  <m:r>
                    <a:rPr xmlns:a="http://schemas.openxmlformats.org/drawingml/2006/main" sz="67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=</m:t>
                  </m:r>
                  <m:d>
                    <m:dPr>
                      <m:ctrlPr>
                        <a:rPr xmlns:a="http://schemas.openxmlformats.org/drawingml/2006/main" sz="6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begChr m:val="["/>
                      <m:endChr m:val="]"/>
                    </m:dPr>
                    <m:e>
                      <m:m>
                        <m:mPr>
                          <m:ctrlPr>
                            <a:rPr xmlns:a="http://schemas.openxmlformats.org/drawingml/2006/main" sz="6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  <m:baseJc m:val="center"/>
                          <m:plcHide m:val="on"/>
                          <m:mcs>
                            <m:mc>
                              <m:mcPr>
                                <m:count m:val="4"/>
                                <m:mcJc m:val="center"/>
                              </m:mcPr>
                            </m:mc>
                          </m:mcs>
                        </m:mPr>
                        <m:mr>
                          <m:e>
                            <m:r>
                              <a:rPr xmlns:a="http://schemas.openxmlformats.org/drawingml/2006/main" sz="6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f</m:t>
                            </m:r>
                          </m:e>
                          <m:e>
                            <m:r>
                              <a:rPr xmlns:a="http://schemas.openxmlformats.org/drawingml/2006/main" sz="6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sSub>
                              <m:e>
                                <m:argPr>
                                  <m:scrLvl m:val="0"/>
                                </m:argPr>
                                <m:r>
                                  <a:rPr xmlns:a="http://schemas.openxmlformats.org/drawingml/2006/main" sz="6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p</m:t>
                                </m:r>
                              </m:e>
                              <m:sub>
                                <m:argPr>
                                  <m:scrLvl m:val="0"/>
                                </m:argPr>
                                <m:r>
                                  <a:rPr xmlns:a="http://schemas.openxmlformats.org/drawingml/2006/main" sz="6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x</m:t>
                                </m:r>
                              </m:sub>
                            </m:sSub>
                          </m:e>
                          <m:e>
                            <m:r>
                              <a:rPr xmlns:a="http://schemas.openxmlformats.org/drawingml/2006/main" sz="6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mr>
                        <m:mr>
                          <m:e>
                            <m:r>
                              <a:rPr xmlns:a="http://schemas.openxmlformats.org/drawingml/2006/main" sz="6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xmlns:a="http://schemas.openxmlformats.org/drawingml/2006/main" sz="6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f</m:t>
                            </m:r>
                          </m:e>
                          <m:e>
                            <m:sSub>
                              <m:e>
                                <m:argPr>
                                  <m:scrLvl m:val="0"/>
                                </m:argPr>
                                <m:r>
                                  <a:rPr xmlns:a="http://schemas.openxmlformats.org/drawingml/2006/main" sz="6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p</m:t>
                                </m:r>
                              </m:e>
                              <m:sub>
                                <m:argPr>
                                  <m:scrLvl m:val="0"/>
                                </m:argPr>
                                <m:r>
                                  <a:rPr xmlns:a="http://schemas.openxmlformats.org/drawingml/2006/main" sz="6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y</m:t>
                                </m:r>
                              </m:sub>
                            </m:sSub>
                          </m:e>
                          <m:e>
                            <m:r>
                              <a:rPr xmlns:a="http://schemas.openxmlformats.org/drawingml/2006/main" sz="6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mr>
                        <m:mr>
                          <m:e>
                            <m:r>
                              <a:rPr xmlns:a="http://schemas.openxmlformats.org/drawingml/2006/main" sz="6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xmlns:a="http://schemas.openxmlformats.org/drawingml/2006/main" sz="6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xmlns:a="http://schemas.openxmlformats.org/drawingml/2006/main" sz="6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e>
                            <m:r>
                              <a:rPr xmlns:a="http://schemas.openxmlformats.org/drawingml/2006/main" sz="6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mr>
                      </m:m>
                    </m:e>
                  </m:d>
                  <m:d>
                    <m:dPr>
                      <m:ctrlPr>
                        <a:rPr xmlns:a="http://schemas.openxmlformats.org/drawingml/2006/main" sz="6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begChr m:val="["/>
                      <m:endChr m:val="]"/>
                    </m:dPr>
                    <m:e>
                      <m:m>
                        <m:mPr>
                          <m:ctrlPr>
                            <a:rPr xmlns:a="http://schemas.openxmlformats.org/drawingml/2006/main" sz="6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  <m:baseJc m:val="center"/>
                          <m:plcHide m:val="on"/>
                          <m:mcs>
                            <m:mc>
                              <m:mcPr>
                                <m:count m:val="2"/>
                                <m:mcJc m:val="center"/>
                              </m:mcPr>
                            </m:mc>
                          </m:mcs>
                        </m:mPr>
                        <m:mr>
                          <m:e>
                            <m:r>
                              <m:rPr>
                                <m:sty m:val="b"/>
                              </m:rPr>
                              <a:rPr xmlns:a="http://schemas.openxmlformats.org/drawingml/2006/main" sz="6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R</m:t>
                            </m:r>
                          </m:e>
                          <m:e>
                            <m:r>
                              <a:rPr xmlns:a="http://schemas.openxmlformats.org/drawingml/2006/main" sz="6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-</m:t>
                            </m:r>
                            <m:r>
                              <m:rPr>
                                <m:sty m:val="b"/>
                              </m:rPr>
                              <a:rPr xmlns:a="http://schemas.openxmlformats.org/drawingml/2006/main" sz="6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R</m:t>
                            </m:r>
                            <m:r>
                              <m:rPr>
                                <m:sty m:val="b"/>
                              </m:rPr>
                              <a:rPr xmlns:a="http://schemas.openxmlformats.org/drawingml/2006/main" sz="6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t</m:t>
                            </m:r>
                          </m:e>
                        </m:mr>
                        <m:mr>
                          <m:e>
                            <m:r>
                              <m:rPr>
                                <m:sty m:val="b"/>
                              </m:rPr>
                              <a:rPr xmlns:a="http://schemas.openxmlformats.org/drawingml/2006/main" sz="6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xmlns:a="http://schemas.openxmlformats.org/drawingml/2006/main" sz="6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mr>
                      </m:m>
                    </m:e>
                  </m:d>
                  <m:sSub>
                    <m:e>
                      <m:limUpp>
                        <m:e>
                          <m:r>
                            <m:rPr>
                              <m:sty m:val="b"/>
                            </m:rPr>
                            <a:rPr xmlns:a="http://schemas.openxmlformats.org/drawingml/2006/main" sz="6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X</m:t>
                          </m:r>
                        </m:e>
                        <m:lim>
                          <m:r>
                            <a:rPr xmlns:a="http://schemas.openxmlformats.org/drawingml/2006/main" sz="6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˜</m:t>
                          </m:r>
                        </m:lim>
                      </m:limUpp>
                    </m:e>
                    <m:sub>
                      <m:r>
                        <a:rPr xmlns:a="http://schemas.openxmlformats.org/drawingml/2006/main" sz="6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w</m:t>
                      </m:r>
                    </m:sub>
                  </m:sSub>
                  <m:r>
                    <a:rPr xmlns:a="http://schemas.openxmlformats.org/drawingml/2006/main" sz="67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=</m:t>
                  </m:r>
                  <m:r>
                    <m:rPr>
                      <m:sty m:val="b"/>
                    </m:rPr>
                    <a:rPr xmlns:a="http://schemas.openxmlformats.org/drawingml/2006/main" sz="67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P</m:t>
                  </m:r>
                  <m:sSub>
                    <m:e>
                      <m:limUpp>
                        <m:e>
                          <m:r>
                            <m:rPr>
                              <m:sty m:val="b"/>
                            </m:rPr>
                            <a:rPr xmlns:a="http://schemas.openxmlformats.org/drawingml/2006/main" sz="6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X</m:t>
                          </m:r>
                        </m:e>
                        <m:lim>
                          <m:r>
                            <a:rPr xmlns:a="http://schemas.openxmlformats.org/drawingml/2006/main" sz="6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˜</m:t>
                          </m:r>
                        </m:lim>
                      </m:limUpp>
                    </m:e>
                    <m:sub>
                      <m:r>
                        <a:rPr xmlns:a="http://schemas.openxmlformats.org/drawingml/2006/main" sz="6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w</m:t>
                      </m:r>
                    </m:sub>
                  </m:sSub>
                </m:oMath>
              </m:oMathPara>
            </a14:m>
            <a:endParaRPr sz="6700"/>
          </a:p>
        </p:txBody>
      </p:sp>
      <p:sp>
        <p:nvSpPr>
          <p:cNvPr id="1712" name="TextBox 6"/>
          <p:cNvSpPr txBox="1"/>
          <p:nvPr/>
        </p:nvSpPr>
        <p:spPr>
          <a:xfrm>
            <a:off x="6980655" y="12364984"/>
            <a:ext cx="4540320" cy="7013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1828800">
              <a:spcBef>
                <a:spcPts val="0"/>
              </a:spcBef>
              <a:defRPr b="1" sz="3600">
                <a:latin typeface="Arial"/>
                <a:ea typeface="Arial"/>
                <a:cs typeface="Arial"/>
                <a:sym typeface="Arial"/>
              </a:defRPr>
            </a:pPr>
            <a:r>
              <a:t>Intrinsic </a:t>
            </a:r>
            <a:r>
              <a:rPr b="0"/>
              <a:t>parameters </a:t>
            </a:r>
          </a:p>
        </p:txBody>
      </p:sp>
      <p:sp>
        <p:nvSpPr>
          <p:cNvPr id="1713" name="TextBox 6"/>
          <p:cNvSpPr txBox="1"/>
          <p:nvPr/>
        </p:nvSpPr>
        <p:spPr>
          <a:xfrm>
            <a:off x="11657116" y="12364984"/>
            <a:ext cx="4566216" cy="7013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1828800">
              <a:spcBef>
                <a:spcPts val="0"/>
              </a:spcBef>
              <a:defRPr b="1" sz="3600">
                <a:latin typeface="Arial"/>
                <a:ea typeface="Arial"/>
                <a:cs typeface="Arial"/>
                <a:sym typeface="Arial"/>
              </a:defRPr>
            </a:pPr>
            <a:r>
              <a:t>Extrinsic </a:t>
            </a:r>
            <a:r>
              <a:rPr b="0"/>
              <a:t>parameters</a:t>
            </a:r>
          </a:p>
        </p:txBody>
      </p:sp>
      <p:pic>
        <p:nvPicPr>
          <p:cNvPr id="1714" name="Rectangle Rectangle" descr="Rectangle Rectangle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662802" y="12029845"/>
            <a:ext cx="4933799" cy="1388890"/>
          </a:xfrm>
          <a:prstGeom prst="rect">
            <a:avLst/>
          </a:prstGeom>
        </p:spPr>
      </p:pic>
      <p:pic>
        <p:nvPicPr>
          <p:cNvPr id="1716" name="Rectangle Rectangle" descr="Rectangle Rectangle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657116" y="12029845"/>
            <a:ext cx="4933799" cy="1388890"/>
          </a:xfrm>
          <a:prstGeom prst="rect">
            <a:avLst/>
          </a:prstGeom>
        </p:spPr>
      </p:pic>
      <p:sp>
        <p:nvSpPr>
          <p:cNvPr id="1718" name="TextBox 6"/>
          <p:cNvSpPr txBox="1"/>
          <p:nvPr/>
        </p:nvSpPr>
        <p:spPr>
          <a:xfrm>
            <a:off x="1094921" y="11299695"/>
            <a:ext cx="4947291" cy="23015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pPr>
            <a:r>
              <a:t>Properties of the </a:t>
            </a:r>
            <a:br/>
            <a:r>
              <a:t>camera+lens that </a:t>
            </a:r>
            <a:br/>
            <a:r>
              <a:t>don’t change </a:t>
            </a:r>
            <a:br/>
            <a:r>
              <a:t>(unless you zoom/crop)</a:t>
            </a:r>
          </a:p>
        </p:txBody>
      </p:sp>
      <p:sp>
        <p:nvSpPr>
          <p:cNvPr id="1719" name="TextBox 6"/>
          <p:cNvSpPr txBox="1"/>
          <p:nvPr/>
        </p:nvSpPr>
        <p:spPr>
          <a:xfrm>
            <a:off x="16945805" y="11877959"/>
            <a:ext cx="6142530" cy="12347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pPr>
            <a:r>
              <a:t>Parameters that vary when </a:t>
            </a:r>
            <a:br/>
            <a:r>
              <a:t>you move the camera around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1" name="World2Camera Transformations: Exercise"/>
          <p:cNvSpPr txBox="1"/>
          <p:nvPr>
            <p:ph type="title"/>
          </p:nvPr>
        </p:nvSpPr>
        <p:spPr>
          <a:xfrm>
            <a:off x="1206500" y="825500"/>
            <a:ext cx="21971000" cy="1433163"/>
          </a:xfrm>
          <a:prstGeom prst="rect">
            <a:avLst/>
          </a:prstGeom>
        </p:spPr>
        <p:txBody>
          <a:bodyPr/>
          <a:lstStyle/>
          <a:p>
            <a:pPr/>
            <a:r>
              <a:t>World2Camera Transformations: Exercise</a:t>
            </a:r>
          </a:p>
        </p:txBody>
      </p:sp>
      <p:pic>
        <p:nvPicPr>
          <p:cNvPr id="1722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5949" y="3951594"/>
            <a:ext cx="8316205" cy="1575040"/>
          </a:xfrm>
          <a:prstGeom prst="rect">
            <a:avLst/>
          </a:prstGeom>
          <a:ln w="12700">
            <a:miter lim="400000"/>
          </a:ln>
        </p:spPr>
      </p:pic>
      <p:sp>
        <p:nvSpPr>
          <p:cNvPr id="1723" name="What are R, t for an upright (world and camera y-directions align) origin-facing camera 2m away from origin located at (0,0,-2)?"/>
          <p:cNvSpPr txBox="1"/>
          <p:nvPr/>
        </p:nvSpPr>
        <p:spPr>
          <a:xfrm>
            <a:off x="1862297" y="7575466"/>
            <a:ext cx="10152876" cy="2451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 defTabSz="2438338">
              <a:lnSpc>
                <a:spcPct val="90000"/>
              </a:lnSpc>
              <a:spcBef>
                <a:spcPts val="4500"/>
              </a:spcBef>
              <a:defRPr sz="42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What are R, t for an upright (world and camera y-directions align) origin-facing camera 2m away from origin located at (0,0,-2)?</a:t>
            </a:r>
          </a:p>
        </p:txBody>
      </p:sp>
      <p:pic>
        <p:nvPicPr>
          <p:cNvPr id="1724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5335767" y="7593877"/>
            <a:ext cx="4626691" cy="2414277"/>
          </a:xfrm>
          <a:prstGeom prst="rect">
            <a:avLst/>
          </a:prstGeom>
          <a:ln w="12700">
            <a:miter lim="400000"/>
          </a:ln>
        </p:spPr>
      </p:pic>
      <p:sp>
        <p:nvSpPr>
          <p:cNvPr id="1725" name="What are R, t for an upright (world and camera y-directions align) origin-facing camera 2m away from origin located at (-2,0,0)?"/>
          <p:cNvSpPr txBox="1"/>
          <p:nvPr/>
        </p:nvSpPr>
        <p:spPr>
          <a:xfrm>
            <a:off x="1862297" y="10647478"/>
            <a:ext cx="10152876" cy="2451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 defTabSz="2438338">
              <a:lnSpc>
                <a:spcPct val="90000"/>
              </a:lnSpc>
              <a:spcBef>
                <a:spcPts val="4500"/>
              </a:spcBef>
              <a:defRPr sz="42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What are R, t for an upright (world and camera y-directions align) origin-facing camera 2m away from origin located at (-2,0,0)?</a:t>
            </a:r>
          </a:p>
        </p:txBody>
      </p:sp>
      <p:pic>
        <p:nvPicPr>
          <p:cNvPr id="1726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3491012" y="10650538"/>
            <a:ext cx="8316205" cy="2444981"/>
          </a:xfrm>
          <a:prstGeom prst="rect">
            <a:avLst/>
          </a:prstGeom>
          <a:ln w="12700">
            <a:miter lim="400000"/>
          </a:ln>
        </p:spPr>
      </p:pic>
      <p:pic>
        <p:nvPicPr>
          <p:cNvPr id="1727" name="Image" descr="Image"/>
          <p:cNvPicPr>
            <a:picLocks noChangeAspect="1"/>
          </p:cNvPicPr>
          <p:nvPr/>
        </p:nvPicPr>
        <p:blipFill>
          <a:blip r:embed="rId5">
            <a:extLst/>
          </a:blip>
          <a:srcRect l="3416" t="23642" r="37619" b="36431"/>
          <a:stretch>
            <a:fillRect/>
          </a:stretch>
        </p:blipFill>
        <p:spPr>
          <a:xfrm>
            <a:off x="13601662" y="2526733"/>
            <a:ext cx="6534443" cy="4424695"/>
          </a:xfrm>
          <a:prstGeom prst="rect">
            <a:avLst/>
          </a:prstGeom>
          <a:ln w="12700">
            <a:miter lim="400000"/>
          </a:ln>
        </p:spPr>
      </p:pic>
      <p:sp>
        <p:nvSpPr>
          <p:cNvPr id="1728" name="Slide Number"/>
          <p:cNvSpPr txBox="1"/>
          <p:nvPr>
            <p:ph type="sldNum" sz="quarter" idx="4294967295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anchor="b"/>
          <a:lstStyle>
            <a:lvl1pPr defTabSz="584200">
              <a:defRPr sz="18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1729" name="Slide credit: CMU 16-889: Learning for 3D Vision, Prof. Shubham Tulsiani"/>
          <p:cNvSpPr txBox="1"/>
          <p:nvPr/>
        </p:nvSpPr>
        <p:spPr>
          <a:xfrm>
            <a:off x="171097" y="13133361"/>
            <a:ext cx="18715440" cy="5746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defTabSz="821531">
              <a:lnSpc>
                <a:spcPct val="110000"/>
              </a:lnSpc>
              <a:spcBef>
                <a:spcPts val="0"/>
              </a:spcBef>
              <a:defRPr sz="28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Slide credit: CMU 16-889: Learning for 3D Vision, Prof. Shubham Tulsiani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1" name="Beware of Conventions"/>
          <p:cNvSpPr txBox="1"/>
          <p:nvPr>
            <p:ph type="title"/>
          </p:nvPr>
        </p:nvSpPr>
        <p:spPr>
          <a:xfrm>
            <a:off x="1206500" y="825500"/>
            <a:ext cx="21971000" cy="1433163"/>
          </a:xfrm>
          <a:prstGeom prst="rect">
            <a:avLst/>
          </a:prstGeom>
        </p:spPr>
        <p:txBody>
          <a:bodyPr/>
          <a:lstStyle/>
          <a:p>
            <a:pPr/>
            <a:r>
              <a:t>Beware of Conventions</a:t>
            </a:r>
          </a:p>
        </p:txBody>
      </p:sp>
      <p:pic>
        <p:nvPicPr>
          <p:cNvPr id="1732" name="Image" descr="Image"/>
          <p:cNvPicPr>
            <a:picLocks noChangeAspect="1"/>
          </p:cNvPicPr>
          <p:nvPr/>
        </p:nvPicPr>
        <p:blipFill>
          <a:blip r:embed="rId2">
            <a:extLst/>
          </a:blip>
          <a:srcRect l="0" t="6749" r="0" b="8213"/>
          <a:stretch>
            <a:fillRect/>
          </a:stretch>
        </p:blipFill>
        <p:spPr>
          <a:xfrm>
            <a:off x="648835" y="3543416"/>
            <a:ext cx="12879158" cy="7822902"/>
          </a:xfrm>
          <a:prstGeom prst="rect">
            <a:avLst/>
          </a:prstGeom>
          <a:ln w="12700">
            <a:miter lim="400000"/>
          </a:ln>
        </p:spPr>
      </p:pic>
      <p:sp>
        <p:nvSpPr>
          <p:cNvPr id="1733" name="Slide credit: Shubham Tulsiani. Image courtesy: Christoph Krautz"/>
          <p:cNvSpPr txBox="1"/>
          <p:nvPr/>
        </p:nvSpPr>
        <p:spPr>
          <a:xfrm>
            <a:off x="171097" y="12860511"/>
            <a:ext cx="18715440" cy="5746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defTabSz="821531">
              <a:lnSpc>
                <a:spcPct val="110000"/>
              </a:lnSpc>
              <a:spcBef>
                <a:spcPts val="0"/>
              </a:spcBef>
              <a:defRPr sz="28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Slide credit: Shubham Tulsiani. Image courtesy: Christoph Krautz</a:t>
            </a:r>
          </a:p>
        </p:txBody>
      </p:sp>
      <p:sp>
        <p:nvSpPr>
          <p:cNvPr id="1734" name="X=left or right? Y=up or down? etc.."/>
          <p:cNvSpPr txBox="1"/>
          <p:nvPr/>
        </p:nvSpPr>
        <p:spPr>
          <a:xfrm>
            <a:off x="14624017" y="5269792"/>
            <a:ext cx="9261388" cy="736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 defTabSz="2438338">
              <a:lnSpc>
                <a:spcPct val="90000"/>
              </a:lnSpc>
              <a:spcBef>
                <a:spcPts val="4500"/>
              </a:spcBef>
              <a:defRPr sz="42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X=left or right? Y=up or down? etc..</a:t>
            </a:r>
          </a:p>
        </p:txBody>
      </p:sp>
      <p:sp>
        <p:nvSpPr>
          <p:cNvPr id="1735" name="If you externally obtain transformation matrices (e.g. using someone else’s code), make sure of convention compatibility (one of the most common sources of bugs!)"/>
          <p:cNvSpPr txBox="1"/>
          <p:nvPr/>
        </p:nvSpPr>
        <p:spPr>
          <a:xfrm>
            <a:off x="14349311" y="7016701"/>
            <a:ext cx="9810801" cy="302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 defTabSz="2438338">
              <a:lnSpc>
                <a:spcPct val="90000"/>
              </a:lnSpc>
              <a:spcBef>
                <a:spcPts val="4500"/>
              </a:spcBef>
              <a:defRPr sz="4200">
                <a:latin typeface="Helvetica"/>
                <a:ea typeface="Helvetica"/>
                <a:cs typeface="Helvetica"/>
                <a:sym typeface="Helvetica"/>
              </a:defRPr>
            </a:pPr>
            <a:r>
              <a:t>If you externally obtain transformation matrices (e.g. using someone else’s code), make sure of convention compatibility (one of the </a:t>
            </a:r>
            <a:r>
              <a:rPr i="1"/>
              <a:t>most</a:t>
            </a:r>
            <a:r>
              <a:t> </a:t>
            </a:r>
            <a:r>
              <a:rPr i="1"/>
              <a:t>common</a:t>
            </a:r>
            <a:r>
              <a:t> sources of bugs!)</a:t>
            </a:r>
          </a:p>
        </p:txBody>
      </p:sp>
      <p:sp>
        <p:nvSpPr>
          <p:cNvPr id="1736" name="read https://pytorch3d.org/docs/cameras"/>
          <p:cNvSpPr txBox="1"/>
          <p:nvPr/>
        </p:nvSpPr>
        <p:spPr>
          <a:xfrm>
            <a:off x="14624017" y="10670126"/>
            <a:ext cx="9261388" cy="1308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 defTabSz="2438338">
              <a:lnSpc>
                <a:spcPct val="90000"/>
              </a:lnSpc>
              <a:spcBef>
                <a:spcPts val="4500"/>
              </a:spcBef>
              <a:defRPr sz="4200">
                <a:latin typeface="Helvetica"/>
                <a:ea typeface="Helvetica"/>
                <a:cs typeface="Helvetica"/>
                <a:sym typeface="Helvetica"/>
              </a:defRPr>
            </a:pPr>
            <a:r>
              <a:t>read </a:t>
            </a:r>
            <a:r>
              <a:rPr u="sng">
                <a:hlinkClick r:id="rId3" invalidUrl="" action="" tgtFrame="" tooltip="" history="1" highlightClick="0" endSnd="0"/>
              </a:rPr>
              <a:t>https://pytorch3d.org/docs/cameras</a:t>
            </a:r>
          </a:p>
        </p:txBody>
      </p:sp>
      <p:sp>
        <p:nvSpPr>
          <p:cNvPr id="1737" name="Slide Number"/>
          <p:cNvSpPr txBox="1"/>
          <p:nvPr>
            <p:ph type="sldNum" sz="quarter" idx="4294967295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anchor="b"/>
          <a:lstStyle>
            <a:lvl1pPr defTabSz="584200">
              <a:defRPr sz="18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9" name="Summary"/>
          <p:cNvSpPr txBox="1"/>
          <p:nvPr>
            <p:ph type="title"/>
          </p:nvPr>
        </p:nvSpPr>
        <p:spPr>
          <a:xfrm>
            <a:off x="1206500" y="825500"/>
            <a:ext cx="21971000" cy="1433163"/>
          </a:xfrm>
          <a:prstGeom prst="rect">
            <a:avLst/>
          </a:prstGeom>
        </p:spPr>
        <p:txBody>
          <a:bodyPr/>
          <a:lstStyle/>
          <a:p>
            <a:pPr/>
            <a:r>
              <a:t>Summary</a:t>
            </a:r>
          </a:p>
        </p:txBody>
      </p:sp>
      <p:grpSp>
        <p:nvGrpSpPr>
          <p:cNvPr id="1742" name="Group"/>
          <p:cNvGrpSpPr/>
          <p:nvPr/>
        </p:nvGrpSpPr>
        <p:grpSpPr>
          <a:xfrm>
            <a:off x="2237340" y="5877435"/>
            <a:ext cx="8717265" cy="3186470"/>
            <a:chOff x="0" y="0"/>
            <a:chExt cx="8717263" cy="3186469"/>
          </a:xfrm>
        </p:grpSpPr>
        <p:sp>
          <p:nvSpPr>
            <p:cNvPr id="1740" name="Projection — associating rays to points in a plane"/>
            <p:cNvSpPr/>
            <p:nvPr/>
          </p:nvSpPr>
          <p:spPr>
            <a:xfrm>
              <a:off x="7636" y="3186469"/>
              <a:ext cx="8709628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0" fill="norm" stroke="1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/>
            <a:p>
              <a:pPr algn="ctr" defTabSz="2438338">
                <a:lnSpc>
                  <a:spcPct val="90000"/>
                </a:lnSpc>
                <a:spcBef>
                  <a:spcPts val="4500"/>
                </a:spcBef>
                <a:defRPr sz="4200"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rPr b="1" i="1"/>
                <a:t>Projection</a:t>
              </a:r>
              <a:r>
                <a:t> — associating rays to points in a plane</a:t>
              </a:r>
            </a:p>
          </p:txBody>
        </p:sp>
        <p:pic>
          <p:nvPicPr>
            <p:cNvPr id="1741" name="Image" descr="Image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7454900" cy="22606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1745" name="Group"/>
          <p:cNvGrpSpPr/>
          <p:nvPr/>
        </p:nvGrpSpPr>
        <p:grpSpPr>
          <a:xfrm>
            <a:off x="12654242" y="4128481"/>
            <a:ext cx="9100050" cy="5803522"/>
            <a:chOff x="0" y="0"/>
            <a:chExt cx="9100049" cy="5803520"/>
          </a:xfrm>
        </p:grpSpPr>
        <p:sp>
          <p:nvSpPr>
            <p:cNvPr id="1743" name="Camera Transformation — from world to camera coordinates"/>
            <p:cNvSpPr/>
            <p:nvPr/>
          </p:nvSpPr>
          <p:spPr>
            <a:xfrm>
              <a:off x="390422" y="5803520"/>
              <a:ext cx="8709628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0" fill="norm" stroke="1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/>
            <a:p>
              <a:pPr algn="ctr" defTabSz="2438338">
                <a:lnSpc>
                  <a:spcPct val="90000"/>
                </a:lnSpc>
                <a:spcBef>
                  <a:spcPts val="4500"/>
                </a:spcBef>
                <a:defRPr sz="4200"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rPr b="1" i="1"/>
                <a:t>Camera Transformation</a:t>
              </a:r>
              <a:r>
                <a:t> — from world to camera coordinates</a:t>
              </a:r>
            </a:p>
          </p:txBody>
        </p:sp>
        <p:pic>
          <p:nvPicPr>
            <p:cNvPr id="1744" name="Image" descr="Image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4611" t="22659" r="35456" b="35507"/>
            <a:stretch>
              <a:fillRect/>
            </a:stretch>
          </p:blipFill>
          <p:spPr>
            <a:xfrm>
              <a:off x="0" y="0"/>
              <a:ext cx="8220311" cy="573781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746" name="Slide credit: CMU 16-889: Learning for 3D Vision, Prof. Shubham Tulsiani"/>
          <p:cNvSpPr txBox="1"/>
          <p:nvPr/>
        </p:nvSpPr>
        <p:spPr>
          <a:xfrm>
            <a:off x="171097" y="12860511"/>
            <a:ext cx="18715440" cy="5746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defTabSz="821531">
              <a:lnSpc>
                <a:spcPct val="110000"/>
              </a:lnSpc>
              <a:spcBef>
                <a:spcPts val="0"/>
              </a:spcBef>
              <a:defRPr sz="28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Slide credit: CMU 16-889: Learning for 3D Vision, Prof. Shubham Tulsiani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8" name="Questions?"/>
          <p:cNvSpPr txBox="1"/>
          <p:nvPr>
            <p:ph type="title"/>
          </p:nvPr>
        </p:nvSpPr>
        <p:spPr>
          <a:xfrm>
            <a:off x="1206496" y="2574991"/>
            <a:ext cx="21971004" cy="2163449"/>
          </a:xfrm>
          <a:prstGeom prst="rect">
            <a:avLst/>
          </a:prstGeom>
        </p:spPr>
        <p:txBody>
          <a:bodyPr/>
          <a:lstStyle/>
          <a:p>
            <a:pPr/>
            <a:r>
              <a:t>Questions?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" name="Title 1"/>
          <p:cNvSpPr txBox="1"/>
          <p:nvPr>
            <p:ph type="title"/>
          </p:nvPr>
        </p:nvSpPr>
        <p:spPr>
          <a:xfrm>
            <a:off x="1746386" y="0"/>
            <a:ext cx="21005802" cy="2286000"/>
          </a:xfrm>
          <a:prstGeom prst="rect">
            <a:avLst/>
          </a:prstGeom>
        </p:spPr>
        <p:txBody>
          <a:bodyPr/>
          <a:lstStyle/>
          <a:p>
            <a:pPr/>
            <a:r>
              <a:t>Vision systems</a:t>
            </a:r>
          </a:p>
        </p:txBody>
      </p:sp>
      <p:pic>
        <p:nvPicPr>
          <p:cNvPr id="1751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810000" y="4267200"/>
            <a:ext cx="4419600" cy="4917953"/>
          </a:xfrm>
          <a:prstGeom prst="rect">
            <a:avLst/>
          </a:prstGeom>
          <a:ln w="12700">
            <a:miter lim="400000"/>
          </a:ln>
        </p:spPr>
      </p:pic>
      <p:sp>
        <p:nvSpPr>
          <p:cNvPr id="1752" name="TextBox 3"/>
          <p:cNvSpPr txBox="1"/>
          <p:nvPr/>
        </p:nvSpPr>
        <p:spPr>
          <a:xfrm>
            <a:off x="4571999" y="3657600"/>
            <a:ext cx="2711295" cy="7013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91438" tIns="91438" rIns="91438" bIns="91438">
            <a:spAutoFit/>
          </a:bodyPr>
          <a:lstStyle>
            <a:lvl1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One camera</a:t>
            </a:r>
          </a:p>
        </p:txBody>
      </p:sp>
      <p:pic>
        <p:nvPicPr>
          <p:cNvPr id="1753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601200" y="4114800"/>
            <a:ext cx="4314827" cy="4908550"/>
          </a:xfrm>
          <a:prstGeom prst="rect">
            <a:avLst/>
          </a:prstGeom>
          <a:ln w="12700">
            <a:miter lim="400000"/>
          </a:ln>
        </p:spPr>
      </p:pic>
      <p:sp>
        <p:nvSpPr>
          <p:cNvPr id="1754" name="TextBox 8"/>
          <p:cNvSpPr txBox="1"/>
          <p:nvPr/>
        </p:nvSpPr>
        <p:spPr>
          <a:xfrm>
            <a:off x="10363200" y="3352800"/>
            <a:ext cx="2914223" cy="7013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91438" tIns="91438" rIns="91438" bIns="91438">
            <a:spAutoFit/>
          </a:bodyPr>
          <a:lstStyle>
            <a:lvl1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Two cameras</a:t>
            </a:r>
          </a:p>
        </p:txBody>
      </p:sp>
      <p:pic>
        <p:nvPicPr>
          <p:cNvPr id="1755" name="Picture 9" descr="Picture 9"/>
          <p:cNvPicPr>
            <a:picLocks noChangeAspect="1"/>
          </p:cNvPicPr>
          <p:nvPr/>
        </p:nvPicPr>
        <p:blipFill>
          <a:blip r:embed="rId4">
            <a:extLst/>
          </a:blip>
          <a:srcRect l="6875" t="0" r="27500" b="0"/>
          <a:stretch>
            <a:fillRect/>
          </a:stretch>
        </p:blipFill>
        <p:spPr>
          <a:xfrm>
            <a:off x="15392400" y="3962400"/>
            <a:ext cx="5334000" cy="5410200"/>
          </a:xfrm>
          <a:prstGeom prst="rect">
            <a:avLst/>
          </a:prstGeom>
          <a:ln w="12700">
            <a:miter lim="400000"/>
          </a:ln>
        </p:spPr>
      </p:pic>
      <p:sp>
        <p:nvSpPr>
          <p:cNvPr id="1756" name="TextBox 10"/>
          <p:cNvSpPr txBox="1"/>
          <p:nvPr/>
        </p:nvSpPr>
        <p:spPr>
          <a:xfrm>
            <a:off x="16611601" y="3200400"/>
            <a:ext cx="2405900" cy="7013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91438" tIns="91438" rIns="91438" bIns="91438">
            <a:spAutoFit/>
          </a:bodyPr>
          <a:lstStyle>
            <a:lvl1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N cameras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8" name="Title 1"/>
          <p:cNvSpPr txBox="1"/>
          <p:nvPr>
            <p:ph type="title"/>
          </p:nvPr>
        </p:nvSpPr>
        <p:spPr>
          <a:xfrm>
            <a:off x="1746386" y="0"/>
            <a:ext cx="21005802" cy="2286000"/>
          </a:xfrm>
          <a:prstGeom prst="rect">
            <a:avLst/>
          </a:prstGeom>
        </p:spPr>
        <p:txBody>
          <a:bodyPr/>
          <a:lstStyle/>
          <a:p>
            <a:pPr/>
            <a:r>
              <a:t>Let’s consider two eyes</a:t>
            </a:r>
          </a:p>
        </p:txBody>
      </p:sp>
      <p:pic>
        <p:nvPicPr>
          <p:cNvPr id="1759" name="Picture 2" descr="Picture 2"/>
          <p:cNvPicPr>
            <a:picLocks noChangeAspect="1"/>
          </p:cNvPicPr>
          <p:nvPr/>
        </p:nvPicPr>
        <p:blipFill>
          <a:blip r:embed="rId2">
            <a:alphaModFix amt="12209"/>
            <a:extLst/>
          </a:blip>
          <a:stretch>
            <a:fillRect/>
          </a:stretch>
        </p:blipFill>
        <p:spPr>
          <a:xfrm>
            <a:off x="3810000" y="4267200"/>
            <a:ext cx="4419600" cy="4917953"/>
          </a:xfrm>
          <a:prstGeom prst="rect">
            <a:avLst/>
          </a:prstGeom>
          <a:ln w="12700">
            <a:miter lim="400000"/>
          </a:ln>
        </p:spPr>
      </p:pic>
      <p:sp>
        <p:nvSpPr>
          <p:cNvPr id="1760" name="TextBox 3"/>
          <p:cNvSpPr txBox="1"/>
          <p:nvPr/>
        </p:nvSpPr>
        <p:spPr>
          <a:xfrm>
            <a:off x="4571999" y="3657600"/>
            <a:ext cx="2711295" cy="7013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91438" tIns="91438" rIns="91438" bIns="91438">
            <a:spAutoFit/>
          </a:bodyPr>
          <a:lstStyle>
            <a:lvl1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One camera</a:t>
            </a:r>
          </a:p>
        </p:txBody>
      </p:sp>
      <p:pic>
        <p:nvPicPr>
          <p:cNvPr id="1761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601200" y="4114800"/>
            <a:ext cx="4314827" cy="4908550"/>
          </a:xfrm>
          <a:prstGeom prst="rect">
            <a:avLst/>
          </a:prstGeom>
          <a:ln w="12700">
            <a:miter lim="400000"/>
          </a:ln>
        </p:spPr>
      </p:pic>
      <p:sp>
        <p:nvSpPr>
          <p:cNvPr id="1762" name="TextBox 8"/>
          <p:cNvSpPr txBox="1"/>
          <p:nvPr/>
        </p:nvSpPr>
        <p:spPr>
          <a:xfrm>
            <a:off x="10363200" y="3352800"/>
            <a:ext cx="2914223" cy="7013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91438" tIns="91438" rIns="91438" bIns="91438">
            <a:spAutoFit/>
          </a:bodyPr>
          <a:lstStyle>
            <a:lvl1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Two cameras</a:t>
            </a:r>
          </a:p>
        </p:txBody>
      </p:sp>
      <p:pic>
        <p:nvPicPr>
          <p:cNvPr id="1763" name="Picture 9" descr="Picture 9"/>
          <p:cNvPicPr>
            <a:picLocks noChangeAspect="1"/>
          </p:cNvPicPr>
          <p:nvPr/>
        </p:nvPicPr>
        <p:blipFill>
          <a:blip r:embed="rId4">
            <a:alphaModFix amt="12209"/>
            <a:extLst/>
          </a:blip>
          <a:srcRect l="6875" t="0" r="27500" b="0"/>
          <a:stretch>
            <a:fillRect/>
          </a:stretch>
        </p:blipFill>
        <p:spPr>
          <a:xfrm>
            <a:off x="15392400" y="3962400"/>
            <a:ext cx="5334000" cy="5410200"/>
          </a:xfrm>
          <a:prstGeom prst="rect">
            <a:avLst/>
          </a:prstGeom>
          <a:ln w="12700">
            <a:miter lim="400000"/>
          </a:ln>
        </p:spPr>
      </p:pic>
      <p:sp>
        <p:nvSpPr>
          <p:cNvPr id="1764" name="TextBox 10"/>
          <p:cNvSpPr txBox="1"/>
          <p:nvPr/>
        </p:nvSpPr>
        <p:spPr>
          <a:xfrm>
            <a:off x="16611601" y="3200400"/>
            <a:ext cx="2405900" cy="7013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91438" tIns="91438" rIns="91438" bIns="91438">
            <a:spAutoFit/>
          </a:bodyPr>
          <a:lstStyle>
            <a:lvl1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N cameras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6" name="Stereo images of the Titanic"/>
          <p:cNvSpPr txBox="1"/>
          <p:nvPr>
            <p:ph type="title"/>
          </p:nvPr>
        </p:nvSpPr>
        <p:spPr>
          <a:xfrm>
            <a:off x="4210186" y="-381000"/>
            <a:ext cx="14982317" cy="2286000"/>
          </a:xfrm>
          <a:prstGeom prst="rect">
            <a:avLst/>
          </a:prstGeom>
        </p:spPr>
        <p:txBody>
          <a:bodyPr/>
          <a:lstStyle>
            <a:lvl1pPr>
              <a:defRPr sz="8800"/>
            </a:lvl1pPr>
          </a:lstStyle>
          <a:p>
            <a:pPr/>
            <a:r>
              <a:t>Stereo images of the Titanic</a:t>
            </a:r>
          </a:p>
        </p:txBody>
      </p:sp>
      <p:grpSp>
        <p:nvGrpSpPr>
          <p:cNvPr id="1770" name="Group"/>
          <p:cNvGrpSpPr/>
          <p:nvPr/>
        </p:nvGrpSpPr>
        <p:grpSpPr>
          <a:xfrm>
            <a:off x="1454150" y="1473199"/>
            <a:ext cx="21170900" cy="12217637"/>
            <a:chOff x="0" y="0"/>
            <a:chExt cx="21170900" cy="12217636"/>
          </a:xfrm>
        </p:grpSpPr>
        <p:pic>
          <p:nvPicPr>
            <p:cNvPr id="1767" name="Image" descr="Image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-1"/>
              <a:ext cx="21170900" cy="1214120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768" name="Rectangle"/>
            <p:cNvSpPr/>
            <p:nvPr/>
          </p:nvSpPr>
          <p:spPr>
            <a:xfrm>
              <a:off x="15843250" y="10312400"/>
              <a:ext cx="4729945" cy="1321036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1769" name="Rectangle"/>
            <p:cNvSpPr/>
            <p:nvPr/>
          </p:nvSpPr>
          <p:spPr>
            <a:xfrm>
              <a:off x="44449" y="10896600"/>
              <a:ext cx="16196030" cy="1321036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2" name="Stereo images of lunar rocks from Apollo 11"/>
          <p:cNvSpPr txBox="1"/>
          <p:nvPr>
            <p:ph type="title"/>
          </p:nvPr>
        </p:nvSpPr>
        <p:spPr>
          <a:xfrm>
            <a:off x="1746386" y="0"/>
            <a:ext cx="21005802" cy="2286000"/>
          </a:xfrm>
          <a:prstGeom prst="rect">
            <a:avLst/>
          </a:prstGeom>
        </p:spPr>
        <p:txBody>
          <a:bodyPr/>
          <a:lstStyle>
            <a:lvl1pPr defTabSz="610869">
              <a:defRPr sz="8200"/>
            </a:lvl1pPr>
          </a:lstStyle>
          <a:p>
            <a:pPr/>
            <a:r>
              <a:t>Stereo images of lunar rocks from Apollo 11</a:t>
            </a:r>
          </a:p>
        </p:txBody>
      </p:sp>
      <p:sp>
        <p:nvSpPr>
          <p:cNvPr id="1773" name="http://www.earthtothemoon.com/ap_11_Stereo_slide.html"/>
          <p:cNvSpPr txBox="1"/>
          <p:nvPr/>
        </p:nvSpPr>
        <p:spPr>
          <a:xfrm>
            <a:off x="2827526" y="12458938"/>
            <a:ext cx="10618852" cy="5604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spcBef>
                <a:spcPts val="0"/>
              </a:spcBef>
              <a:defRPr b="1" sz="3000"/>
            </a:lvl1pPr>
          </a:lstStyle>
          <a:p>
            <a:pPr/>
            <a:r>
              <a:t>http://www.earthtothemoon.com/ap_11_Stereo_slide.html</a:t>
            </a:r>
          </a:p>
        </p:txBody>
      </p:sp>
      <p:pic>
        <p:nvPicPr>
          <p:cNvPr id="1774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4507" y="3352800"/>
            <a:ext cx="17043402" cy="8890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75" name="https://www.hq.nasa.gov/alsj/a11/A11wigglestereo6712.gif"/>
          <p:cNvSpPr txBox="1"/>
          <p:nvPr/>
        </p:nvSpPr>
        <p:spPr>
          <a:xfrm>
            <a:off x="17876882" y="12458938"/>
            <a:ext cx="10783063" cy="5604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spcBef>
                <a:spcPts val="0"/>
              </a:spcBef>
              <a:defRPr b="1" sz="3000"/>
            </a:lvl1pPr>
          </a:lstStyle>
          <a:p>
            <a:pPr/>
            <a:r>
              <a:t>https://www.hq.nasa.gov/alsj/a11/A11wigglestereo6712.gif</a:t>
            </a:r>
          </a:p>
        </p:txBody>
      </p:sp>
      <p:pic>
        <p:nvPicPr>
          <p:cNvPr id="1776" name="A11wigglestereo6712.gif" descr="A11wigglestereo6712.gif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9079826" y="4625113"/>
            <a:ext cx="4064002" cy="34925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8" name="Title 1"/>
          <p:cNvSpPr txBox="1"/>
          <p:nvPr>
            <p:ph type="title"/>
          </p:nvPr>
        </p:nvSpPr>
        <p:spPr>
          <a:xfrm>
            <a:off x="1746386" y="0"/>
            <a:ext cx="21005802" cy="2286000"/>
          </a:xfrm>
          <a:prstGeom prst="rect">
            <a:avLst/>
          </a:prstGeom>
        </p:spPr>
        <p:txBody>
          <a:bodyPr/>
          <a:lstStyle/>
          <a:p>
            <a:pPr/>
            <a:r>
              <a:t>Stereoscope</a:t>
            </a:r>
          </a:p>
        </p:txBody>
      </p:sp>
      <p:pic>
        <p:nvPicPr>
          <p:cNvPr id="1779" name="Picture 3" descr="Picture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99240" y="2820468"/>
            <a:ext cx="14640429" cy="9450360"/>
          </a:xfrm>
          <a:prstGeom prst="rect">
            <a:avLst/>
          </a:prstGeom>
          <a:ln w="25400">
            <a:solidFill>
              <a:srgbClr val="F3F7F5"/>
            </a:solidFill>
            <a:miter lim="400000"/>
          </a:ln>
          <a:effectLst>
            <a:outerShdw sx="100000" sy="100000" kx="0" ky="0" algn="b" rotWithShape="0" blurRad="50800" dist="25400" dir="3600000">
              <a:srgbClr val="000000">
                <a:alpha val="70000"/>
              </a:srgbClr>
            </a:outerShdw>
          </a:effectLst>
        </p:spPr>
      </p:pic>
      <p:pic>
        <p:nvPicPr>
          <p:cNvPr id="1780" name="Picture 4" descr="Picture 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2744694" y="2086767"/>
            <a:ext cx="11061239" cy="6894908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254000" dist="127000" dir="540000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Click="1"/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2" name="Rectangle 1"/>
          <p:cNvSpPr txBox="1"/>
          <p:nvPr>
            <p:ph type="title"/>
          </p:nvPr>
        </p:nvSpPr>
        <p:spPr>
          <a:xfrm>
            <a:off x="1746386" y="507"/>
            <a:ext cx="21005802" cy="2286001"/>
          </a:xfrm>
          <a:prstGeom prst="rect">
            <a:avLst/>
          </a:prstGeom>
        </p:spPr>
        <p:txBody>
          <a:bodyPr/>
          <a:lstStyle>
            <a:lvl1pPr>
              <a:defRPr sz="8000"/>
            </a:lvl1pPr>
          </a:lstStyle>
          <a:p>
            <a:pPr/>
            <a:r>
              <a:t>Depth without objects</a:t>
            </a:r>
          </a:p>
        </p:txBody>
      </p:sp>
      <p:sp>
        <p:nvSpPr>
          <p:cNvPr id="1783" name="Rectangle 2"/>
          <p:cNvSpPr txBox="1"/>
          <p:nvPr>
            <p:ph type="body" sz="quarter" idx="1"/>
          </p:nvPr>
        </p:nvSpPr>
        <p:spPr>
          <a:xfrm>
            <a:off x="1689100" y="1806903"/>
            <a:ext cx="21005800" cy="1367076"/>
          </a:xfrm>
          <a:prstGeom prst="rect">
            <a:avLst/>
          </a:prstGeom>
        </p:spPr>
        <p:txBody>
          <a:bodyPr/>
          <a:lstStyle>
            <a:lvl1pPr marL="685800" indent="-685800">
              <a:buSzTx/>
              <a:buNone/>
            </a:lvl1pPr>
          </a:lstStyle>
          <a:p>
            <a:pPr/>
            <a:r>
              <a:t>Random dot stereograms (Bela Julesz)</a:t>
            </a:r>
          </a:p>
        </p:txBody>
      </p:sp>
      <p:grpSp>
        <p:nvGrpSpPr>
          <p:cNvPr id="1786" name="Group 5"/>
          <p:cNvGrpSpPr/>
          <p:nvPr/>
        </p:nvGrpSpPr>
        <p:grpSpPr>
          <a:xfrm>
            <a:off x="1233321" y="4670902"/>
            <a:ext cx="13659693" cy="7593068"/>
            <a:chOff x="0" y="0"/>
            <a:chExt cx="13659691" cy="7593067"/>
          </a:xfrm>
        </p:grpSpPr>
        <p:pic>
          <p:nvPicPr>
            <p:cNvPr id="1784" name="Picture 3" descr="Picture 3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13659692" cy="759306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785" name="Rectangle 4"/>
            <p:cNvSpPr txBox="1"/>
            <p:nvPr/>
          </p:nvSpPr>
          <p:spPr>
            <a:xfrm>
              <a:off x="553050" y="7062503"/>
              <a:ext cx="5015975" cy="518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indent="39687" defTabSz="1828800">
                <a:spcBef>
                  <a:spcPts val="0"/>
                </a:spcBef>
                <a:defRPr b="1" sz="36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Julesz, 1971 </a:t>
              </a:r>
            </a:p>
          </p:txBody>
        </p:sp>
      </p:grpSp>
      <p:pic>
        <p:nvPicPr>
          <p:cNvPr id="1787" name="Picture 6" descr="Picture 6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5212513" y="289734"/>
            <a:ext cx="8747635" cy="11968938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254000" dist="127000" dir="5400000">
              <a:srgbClr val="000000">
                <a:alpha val="70000"/>
              </a:srgbClr>
            </a:outerShdw>
          </a:effectLst>
        </p:spPr>
      </p:pic>
      <p:pic>
        <p:nvPicPr>
          <p:cNvPr id="1788" name="Picture 7" descr="Picture 7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2571352" y="1119140"/>
            <a:ext cx="2103136" cy="2742602"/>
          </a:xfrm>
          <a:prstGeom prst="rect">
            <a:avLst/>
          </a:prstGeom>
          <a:ln w="25400">
            <a:solidFill>
              <a:srgbClr val="F3F7F5"/>
            </a:solidFill>
            <a:miter lim="400000"/>
          </a:ln>
          <a:effectLst>
            <a:outerShdw sx="100000" sy="100000" kx="0" ky="0" algn="b" rotWithShape="0" blurRad="50800" dist="25400" dir="360000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787" grpId="1"/>
      <p:bldP build="whole" bldLvl="1" animBg="1" rev="0" advAuto="0" spid="1786" grpId="2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0" name="Rectangle 1"/>
          <p:cNvSpPr txBox="1"/>
          <p:nvPr>
            <p:ph type="title"/>
          </p:nvPr>
        </p:nvSpPr>
        <p:spPr>
          <a:xfrm>
            <a:off x="1746386" y="507"/>
            <a:ext cx="21005802" cy="2286001"/>
          </a:xfrm>
          <a:prstGeom prst="rect">
            <a:avLst/>
          </a:prstGeom>
        </p:spPr>
        <p:txBody>
          <a:bodyPr/>
          <a:lstStyle>
            <a:lvl1pPr>
              <a:defRPr sz="8000"/>
            </a:lvl1pPr>
          </a:lstStyle>
          <a:p>
            <a:pPr/>
            <a:r>
              <a:t>Geometry for a simple stereo system</a:t>
            </a:r>
          </a:p>
        </p:txBody>
      </p:sp>
      <p:sp>
        <p:nvSpPr>
          <p:cNvPr id="1791" name="Straight Connector 5"/>
          <p:cNvSpPr/>
          <p:nvPr/>
        </p:nvSpPr>
        <p:spPr>
          <a:xfrm>
            <a:off x="7704481" y="9516632"/>
            <a:ext cx="2440479" cy="3178"/>
          </a:xfrm>
          <a:prstGeom prst="line">
            <a:avLst/>
          </a:prstGeom>
          <a:solidFill>
            <a:srgbClr val="4F81BD"/>
          </a:solidFill>
          <a:ln w="7620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1792" name="Straight Connector 7"/>
          <p:cNvSpPr/>
          <p:nvPr/>
        </p:nvSpPr>
        <p:spPr>
          <a:xfrm flipH="1">
            <a:off x="8924719" y="6079845"/>
            <a:ext cx="1" cy="5746402"/>
          </a:xfrm>
          <a:prstGeom prst="line">
            <a:avLst/>
          </a:prstGeom>
          <a:solidFill>
            <a:srgbClr val="4F81BD"/>
          </a:solidFill>
          <a:ln w="12700">
            <a:solidFill>
              <a:srgbClr val="000000"/>
            </a:solidFill>
            <a:headEnd type="triangle"/>
          </a:ln>
        </p:spPr>
        <p:txBody>
          <a:bodyPr lIns="45718" tIns="45718" rIns="45718" bIns="45718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1793" name="Straight Arrow Connector 12"/>
          <p:cNvSpPr/>
          <p:nvPr/>
        </p:nvSpPr>
        <p:spPr>
          <a:xfrm flipH="1" flipV="1">
            <a:off x="6685281" y="10885127"/>
            <a:ext cx="8696960" cy="1"/>
          </a:xfrm>
          <a:prstGeom prst="line">
            <a:avLst/>
          </a:prstGeom>
          <a:ln w="12700">
            <a:solidFill>
              <a:srgbClr val="000000"/>
            </a:solidFill>
            <a:headEnd type="stealth"/>
          </a:ln>
        </p:spPr>
        <p:txBody>
          <a:bodyPr lIns="45718" tIns="45718" rIns="45718" bIns="45718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1794" name="Straight Connector 10"/>
          <p:cNvSpPr/>
          <p:nvPr/>
        </p:nvSpPr>
        <p:spPr>
          <a:xfrm>
            <a:off x="8757920" y="9550399"/>
            <a:ext cx="1" cy="1341122"/>
          </a:xfrm>
          <a:prstGeom prst="line">
            <a:avLst/>
          </a:prstGeom>
          <a:solidFill>
            <a:srgbClr val="BBE0E3"/>
          </a:solidFill>
          <a:ln w="88900">
            <a:solidFill>
              <a:srgbClr val="00B0F0"/>
            </a:solidFill>
            <a:headEnd type="triangle"/>
            <a:tailEnd type="triangle"/>
          </a:ln>
        </p:spPr>
        <p:txBody>
          <a:bodyPr lIns="45718" tIns="45718" rIns="45718" bIns="45718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cxnSp>
        <p:nvCxnSpPr>
          <p:cNvPr id="1795" name="Straight Connector 20"/>
          <p:cNvCxnSpPr>
            <a:stCxn id="1796" idx="0"/>
            <a:endCxn id="1799" idx="0"/>
          </p:cNvCxnSpPr>
          <p:nvPr/>
        </p:nvCxnSpPr>
        <p:spPr>
          <a:xfrm flipH="1">
            <a:off x="8924967" y="2733039"/>
            <a:ext cx="4089995" cy="8153569"/>
          </a:xfrm>
          <a:prstGeom prst="straightConnector1">
            <a:avLst/>
          </a:prstGeom>
          <a:ln w="25400">
            <a:solidFill>
              <a:srgbClr val="000000"/>
            </a:solidFill>
          </a:ln>
        </p:spPr>
      </p:cxnSp>
      <p:sp>
        <p:nvSpPr>
          <p:cNvPr id="1796" name="Oval 11"/>
          <p:cNvSpPr/>
          <p:nvPr/>
        </p:nvSpPr>
        <p:spPr>
          <a:xfrm>
            <a:off x="12801600" y="2519678"/>
            <a:ext cx="426723" cy="426723"/>
          </a:xfrm>
          <a:prstGeom prst="ellipse">
            <a:avLst/>
          </a:prstGeom>
          <a:solidFill>
            <a:srgbClr val="00B050"/>
          </a:solidFill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 defTabSz="1828800">
              <a:spcBef>
                <a:spcPts val="0"/>
              </a:spcBef>
              <a:defRPr b="1"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797" name="Equation"/>
          <p:cNvSpPr txBox="1"/>
          <p:nvPr/>
        </p:nvSpPr>
        <p:spPr>
          <a:xfrm>
            <a:off x="8171815" y="9939972"/>
            <a:ext cx="362586" cy="561976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f</m:t>
                  </m:r>
                </m:oMath>
              </m:oMathPara>
            </a14:m>
            <a:endParaRPr sz="5000"/>
          </a:p>
        </p:txBody>
      </p:sp>
      <p:sp>
        <p:nvSpPr>
          <p:cNvPr id="1798" name="Equation"/>
          <p:cNvSpPr txBox="1"/>
          <p:nvPr/>
        </p:nvSpPr>
        <p:spPr>
          <a:xfrm>
            <a:off x="9125244" y="8876260"/>
            <a:ext cx="435668" cy="456445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m:rPr>
                          <m:sty m:val="b"/>
                        </m:rP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e>
                    <m:sub>
                      <m: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l</m:t>
                      </m:r>
                    </m:sub>
                  </m:sSub>
                </m:oMath>
              </m:oMathPara>
            </a14:m>
            <a:endParaRPr sz="5000"/>
          </a:p>
        </p:txBody>
      </p:sp>
      <p:sp>
        <p:nvSpPr>
          <p:cNvPr id="1799" name="Oval 6"/>
          <p:cNvSpPr/>
          <p:nvPr/>
        </p:nvSpPr>
        <p:spPr>
          <a:xfrm>
            <a:off x="8837806" y="10799446"/>
            <a:ext cx="174323" cy="174323"/>
          </a:xfrm>
          <a:prstGeom prst="ellipse">
            <a:avLst/>
          </a:prstGeom>
          <a:solidFill>
            <a:srgbClr val="4F81BD"/>
          </a:solidFill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 defTabSz="1828800">
              <a:spcBef>
                <a:spcPts val="0"/>
              </a:spcBef>
              <a:defRPr b="1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800" name="Oval 11"/>
          <p:cNvSpPr/>
          <p:nvPr/>
        </p:nvSpPr>
        <p:spPr>
          <a:xfrm>
            <a:off x="9525000" y="9398967"/>
            <a:ext cx="238507" cy="238507"/>
          </a:xfrm>
          <a:prstGeom prst="ellipse">
            <a:avLst/>
          </a:prstGeom>
          <a:solidFill>
            <a:srgbClr val="00B050"/>
          </a:solidFill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 defTabSz="1828800">
              <a:spcBef>
                <a:spcPts val="0"/>
              </a:spcBef>
              <a:defRPr b="1"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801" name="Equation"/>
          <p:cNvSpPr txBox="1"/>
          <p:nvPr/>
        </p:nvSpPr>
        <p:spPr>
          <a:xfrm>
            <a:off x="8098249" y="11097548"/>
            <a:ext cx="625945" cy="58801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m:rPr>
                          <m:sty m:val="b"/>
                        </m:rP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e>
                    <m:sub>
                      <m: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sub>
                  </m:sSub>
                </m:oMath>
              </m:oMathPara>
            </a14:m>
            <a:endParaRPr sz="5000"/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795" grpId="1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3" name="Line"/>
          <p:cNvSpPr/>
          <p:nvPr/>
        </p:nvSpPr>
        <p:spPr>
          <a:xfrm flipV="1">
            <a:off x="13027661" y="2816415"/>
            <a:ext cx="1" cy="8083170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1804" name="Rectangle 1"/>
          <p:cNvSpPr txBox="1"/>
          <p:nvPr>
            <p:ph type="title"/>
          </p:nvPr>
        </p:nvSpPr>
        <p:spPr>
          <a:xfrm>
            <a:off x="1746386" y="507"/>
            <a:ext cx="21005802" cy="2286001"/>
          </a:xfrm>
          <a:prstGeom prst="rect">
            <a:avLst/>
          </a:prstGeom>
        </p:spPr>
        <p:txBody>
          <a:bodyPr/>
          <a:lstStyle>
            <a:lvl1pPr>
              <a:defRPr sz="8000"/>
            </a:lvl1pPr>
          </a:lstStyle>
          <a:p>
            <a:pPr/>
            <a:r>
              <a:t>Geometry for a simple stereo system</a:t>
            </a:r>
          </a:p>
        </p:txBody>
      </p:sp>
      <p:sp>
        <p:nvSpPr>
          <p:cNvPr id="1805" name="Straight Connector 5"/>
          <p:cNvSpPr/>
          <p:nvPr/>
        </p:nvSpPr>
        <p:spPr>
          <a:xfrm>
            <a:off x="7704481" y="9516632"/>
            <a:ext cx="2440479" cy="3178"/>
          </a:xfrm>
          <a:prstGeom prst="line">
            <a:avLst/>
          </a:prstGeom>
          <a:solidFill>
            <a:srgbClr val="4F81BD"/>
          </a:solidFill>
          <a:ln w="7620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1806" name="Straight Connector 7"/>
          <p:cNvSpPr/>
          <p:nvPr/>
        </p:nvSpPr>
        <p:spPr>
          <a:xfrm flipH="1">
            <a:off x="8924719" y="6079845"/>
            <a:ext cx="1" cy="5746402"/>
          </a:xfrm>
          <a:prstGeom prst="line">
            <a:avLst/>
          </a:prstGeom>
          <a:solidFill>
            <a:srgbClr val="4F81BD"/>
          </a:solidFill>
          <a:ln w="12700">
            <a:solidFill>
              <a:srgbClr val="000000"/>
            </a:solidFill>
            <a:headEnd type="triangle"/>
          </a:ln>
        </p:spPr>
        <p:txBody>
          <a:bodyPr lIns="45718" tIns="45718" rIns="45718" bIns="45718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1807" name="Straight Arrow Connector 12"/>
          <p:cNvSpPr/>
          <p:nvPr/>
        </p:nvSpPr>
        <p:spPr>
          <a:xfrm flipH="1" flipV="1">
            <a:off x="6685281" y="10885127"/>
            <a:ext cx="8696960" cy="1"/>
          </a:xfrm>
          <a:prstGeom prst="line">
            <a:avLst/>
          </a:prstGeom>
          <a:ln w="12700">
            <a:solidFill>
              <a:srgbClr val="000000"/>
            </a:solidFill>
            <a:headEnd type="stealth"/>
          </a:ln>
        </p:spPr>
        <p:txBody>
          <a:bodyPr lIns="45718" tIns="45718" rIns="45718" bIns="45718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1808" name="Straight Connector 10"/>
          <p:cNvSpPr/>
          <p:nvPr/>
        </p:nvSpPr>
        <p:spPr>
          <a:xfrm>
            <a:off x="8757920" y="9550399"/>
            <a:ext cx="1" cy="1341122"/>
          </a:xfrm>
          <a:prstGeom prst="line">
            <a:avLst/>
          </a:prstGeom>
          <a:solidFill>
            <a:srgbClr val="BBE0E3"/>
          </a:solidFill>
          <a:ln w="88900">
            <a:solidFill>
              <a:srgbClr val="00B0F0"/>
            </a:solidFill>
            <a:headEnd type="triangle"/>
            <a:tailEnd type="triangle"/>
          </a:ln>
        </p:spPr>
        <p:txBody>
          <a:bodyPr lIns="45718" tIns="45718" rIns="45718" bIns="45718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cxnSp>
        <p:nvCxnSpPr>
          <p:cNvPr id="1809" name="Straight Connector 20"/>
          <p:cNvCxnSpPr>
            <a:stCxn id="1810" idx="0"/>
            <a:endCxn id="1814" idx="0"/>
          </p:cNvCxnSpPr>
          <p:nvPr/>
        </p:nvCxnSpPr>
        <p:spPr>
          <a:xfrm flipH="1">
            <a:off x="8924967" y="2733039"/>
            <a:ext cx="4089995" cy="8153569"/>
          </a:xfrm>
          <a:prstGeom prst="straightConnector1">
            <a:avLst/>
          </a:prstGeom>
          <a:ln w="25400">
            <a:solidFill>
              <a:srgbClr val="000000"/>
            </a:solidFill>
          </a:ln>
        </p:spPr>
      </p:cxnSp>
      <p:sp>
        <p:nvSpPr>
          <p:cNvPr id="1810" name="Oval 11"/>
          <p:cNvSpPr/>
          <p:nvPr/>
        </p:nvSpPr>
        <p:spPr>
          <a:xfrm>
            <a:off x="12801600" y="2519678"/>
            <a:ext cx="426723" cy="426723"/>
          </a:xfrm>
          <a:prstGeom prst="ellipse">
            <a:avLst/>
          </a:prstGeom>
          <a:solidFill>
            <a:srgbClr val="00B050"/>
          </a:solidFill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 defTabSz="1828800">
              <a:spcBef>
                <a:spcPts val="0"/>
              </a:spcBef>
              <a:defRPr b="1"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811" name="Equation"/>
          <p:cNvSpPr txBox="1"/>
          <p:nvPr/>
        </p:nvSpPr>
        <p:spPr>
          <a:xfrm>
            <a:off x="8098249" y="11097548"/>
            <a:ext cx="625945" cy="58801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m:rPr>
                          <m:sty m:val="b"/>
                        </m:rP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e>
                    <m:sub>
                      <m: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sub>
                  </m:sSub>
                </m:oMath>
              </m:oMathPara>
            </a14:m>
            <a:endParaRPr sz="5000"/>
          </a:p>
        </p:txBody>
      </p:sp>
      <p:sp>
        <p:nvSpPr>
          <p:cNvPr id="1812" name="Equation"/>
          <p:cNvSpPr txBox="1"/>
          <p:nvPr/>
        </p:nvSpPr>
        <p:spPr>
          <a:xfrm>
            <a:off x="8171815" y="9939972"/>
            <a:ext cx="362586" cy="561976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f</m:t>
                  </m:r>
                </m:oMath>
              </m:oMathPara>
            </a14:m>
            <a:endParaRPr sz="5000"/>
          </a:p>
        </p:txBody>
      </p:sp>
      <p:sp>
        <p:nvSpPr>
          <p:cNvPr id="1813" name="Equation"/>
          <p:cNvSpPr txBox="1"/>
          <p:nvPr/>
        </p:nvSpPr>
        <p:spPr>
          <a:xfrm>
            <a:off x="9125244" y="8876260"/>
            <a:ext cx="435668" cy="456445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m:rPr>
                          <m:sty m:val="b"/>
                        </m:rP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e>
                    <m:sub>
                      <m: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l</m:t>
                      </m:r>
                    </m:sub>
                  </m:sSub>
                </m:oMath>
              </m:oMathPara>
            </a14:m>
            <a:endParaRPr sz="5000"/>
          </a:p>
        </p:txBody>
      </p:sp>
      <p:sp>
        <p:nvSpPr>
          <p:cNvPr id="1814" name="Oval 6"/>
          <p:cNvSpPr/>
          <p:nvPr/>
        </p:nvSpPr>
        <p:spPr>
          <a:xfrm>
            <a:off x="8837806" y="10799446"/>
            <a:ext cx="174323" cy="174323"/>
          </a:xfrm>
          <a:prstGeom prst="ellipse">
            <a:avLst/>
          </a:prstGeom>
          <a:solidFill>
            <a:srgbClr val="4F81BD"/>
          </a:solidFill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 defTabSz="1828800">
              <a:spcBef>
                <a:spcPts val="0"/>
              </a:spcBef>
              <a:defRPr b="1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815" name="Oval 11"/>
          <p:cNvSpPr/>
          <p:nvPr/>
        </p:nvSpPr>
        <p:spPr>
          <a:xfrm>
            <a:off x="9525000" y="9398967"/>
            <a:ext cx="238507" cy="238507"/>
          </a:xfrm>
          <a:prstGeom prst="ellipse">
            <a:avLst/>
          </a:prstGeom>
          <a:solidFill>
            <a:srgbClr val="00B050"/>
          </a:solidFill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 defTabSz="1828800">
              <a:spcBef>
                <a:spcPts val="0"/>
              </a:spcBef>
              <a:defRPr b="1"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816" name="Equation"/>
          <p:cNvSpPr txBox="1"/>
          <p:nvPr/>
        </p:nvSpPr>
        <p:spPr>
          <a:xfrm>
            <a:off x="13254449" y="7126682"/>
            <a:ext cx="712864" cy="43434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Z</m:t>
                  </m:r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?</m:t>
                  </m:r>
                </m:oMath>
              </m:oMathPara>
            </a14:m>
            <a:endParaRPr sz="5000"/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809" grpId="1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8" name="Line"/>
          <p:cNvSpPr/>
          <p:nvPr/>
        </p:nvSpPr>
        <p:spPr>
          <a:xfrm flipH="1" flipV="1">
            <a:off x="13068299" y="2820290"/>
            <a:ext cx="2597301" cy="8075420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1819" name="Line"/>
          <p:cNvSpPr/>
          <p:nvPr/>
        </p:nvSpPr>
        <p:spPr>
          <a:xfrm flipV="1">
            <a:off x="13027661" y="2816415"/>
            <a:ext cx="1" cy="8083170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1820" name="Rectangle 1"/>
          <p:cNvSpPr txBox="1"/>
          <p:nvPr>
            <p:ph type="title"/>
          </p:nvPr>
        </p:nvSpPr>
        <p:spPr>
          <a:xfrm>
            <a:off x="1746386" y="507"/>
            <a:ext cx="21005802" cy="2286001"/>
          </a:xfrm>
          <a:prstGeom prst="rect">
            <a:avLst/>
          </a:prstGeom>
        </p:spPr>
        <p:txBody>
          <a:bodyPr/>
          <a:lstStyle>
            <a:lvl1pPr>
              <a:defRPr sz="8000"/>
            </a:lvl1pPr>
          </a:lstStyle>
          <a:p>
            <a:pPr/>
            <a:r>
              <a:t>Geometry for a simple stereo system</a:t>
            </a:r>
          </a:p>
        </p:txBody>
      </p:sp>
      <p:sp>
        <p:nvSpPr>
          <p:cNvPr id="1821" name="Straight Connector 5"/>
          <p:cNvSpPr/>
          <p:nvPr/>
        </p:nvSpPr>
        <p:spPr>
          <a:xfrm>
            <a:off x="7704481" y="9516632"/>
            <a:ext cx="2440479" cy="3178"/>
          </a:xfrm>
          <a:prstGeom prst="line">
            <a:avLst/>
          </a:prstGeom>
          <a:solidFill>
            <a:srgbClr val="4F81BD"/>
          </a:solidFill>
          <a:ln w="7620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1822" name="Straight Connector 7"/>
          <p:cNvSpPr/>
          <p:nvPr/>
        </p:nvSpPr>
        <p:spPr>
          <a:xfrm flipH="1">
            <a:off x="8924719" y="6079845"/>
            <a:ext cx="1" cy="5746402"/>
          </a:xfrm>
          <a:prstGeom prst="line">
            <a:avLst/>
          </a:prstGeom>
          <a:solidFill>
            <a:srgbClr val="4F81BD"/>
          </a:solidFill>
          <a:ln w="12700">
            <a:solidFill>
              <a:srgbClr val="000000"/>
            </a:solidFill>
            <a:headEnd type="triangle"/>
          </a:ln>
        </p:spPr>
        <p:txBody>
          <a:bodyPr lIns="45718" tIns="45718" rIns="45718" bIns="45718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1823" name="Straight Arrow Connector 12"/>
          <p:cNvSpPr/>
          <p:nvPr/>
        </p:nvSpPr>
        <p:spPr>
          <a:xfrm flipH="1" flipV="1">
            <a:off x="6685281" y="10885127"/>
            <a:ext cx="12075902" cy="1"/>
          </a:xfrm>
          <a:prstGeom prst="line">
            <a:avLst/>
          </a:prstGeom>
          <a:ln w="12700">
            <a:solidFill>
              <a:srgbClr val="000000"/>
            </a:solidFill>
            <a:headEnd type="stealth"/>
          </a:ln>
        </p:spPr>
        <p:txBody>
          <a:bodyPr lIns="45718" tIns="45718" rIns="45718" bIns="45718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1824" name="Straight Connector 10"/>
          <p:cNvSpPr/>
          <p:nvPr/>
        </p:nvSpPr>
        <p:spPr>
          <a:xfrm>
            <a:off x="8757920" y="9550399"/>
            <a:ext cx="1" cy="1341122"/>
          </a:xfrm>
          <a:prstGeom prst="line">
            <a:avLst/>
          </a:prstGeom>
          <a:solidFill>
            <a:srgbClr val="BBE0E3"/>
          </a:solidFill>
          <a:ln w="88900">
            <a:solidFill>
              <a:srgbClr val="00B0F0"/>
            </a:solidFill>
            <a:headEnd type="triangle"/>
            <a:tailEnd type="triangle"/>
          </a:ln>
        </p:spPr>
        <p:txBody>
          <a:bodyPr lIns="45718" tIns="45718" rIns="45718" bIns="45718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cxnSp>
        <p:nvCxnSpPr>
          <p:cNvPr id="1825" name="Straight Connector 20"/>
          <p:cNvCxnSpPr>
            <a:stCxn id="1826" idx="0"/>
            <a:endCxn id="1830" idx="0"/>
          </p:cNvCxnSpPr>
          <p:nvPr/>
        </p:nvCxnSpPr>
        <p:spPr>
          <a:xfrm flipH="1">
            <a:off x="8924967" y="2733039"/>
            <a:ext cx="4089995" cy="8153569"/>
          </a:xfrm>
          <a:prstGeom prst="straightConnector1">
            <a:avLst/>
          </a:prstGeom>
          <a:ln w="25400">
            <a:solidFill>
              <a:srgbClr val="000000"/>
            </a:solidFill>
          </a:ln>
        </p:spPr>
      </p:cxnSp>
      <p:sp>
        <p:nvSpPr>
          <p:cNvPr id="1826" name="Oval 11"/>
          <p:cNvSpPr/>
          <p:nvPr/>
        </p:nvSpPr>
        <p:spPr>
          <a:xfrm>
            <a:off x="12801600" y="2519678"/>
            <a:ext cx="426723" cy="426723"/>
          </a:xfrm>
          <a:prstGeom prst="ellipse">
            <a:avLst/>
          </a:prstGeom>
          <a:solidFill>
            <a:srgbClr val="00B050"/>
          </a:solidFill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 defTabSz="1828800">
              <a:spcBef>
                <a:spcPts val="0"/>
              </a:spcBef>
              <a:defRPr b="1"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827" name="Equation"/>
          <p:cNvSpPr txBox="1"/>
          <p:nvPr/>
        </p:nvSpPr>
        <p:spPr>
          <a:xfrm>
            <a:off x="8098249" y="11097548"/>
            <a:ext cx="625945" cy="58801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m:rPr>
                          <m:sty m:val="b"/>
                        </m:rP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e>
                    <m:sub>
                      <m: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sub>
                  </m:sSub>
                </m:oMath>
              </m:oMathPara>
            </a14:m>
            <a:endParaRPr sz="5000"/>
          </a:p>
        </p:txBody>
      </p:sp>
      <p:sp>
        <p:nvSpPr>
          <p:cNvPr id="1828" name="Equation"/>
          <p:cNvSpPr txBox="1"/>
          <p:nvPr/>
        </p:nvSpPr>
        <p:spPr>
          <a:xfrm>
            <a:off x="8171815" y="9939972"/>
            <a:ext cx="362586" cy="561976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f</m:t>
                  </m:r>
                </m:oMath>
              </m:oMathPara>
            </a14:m>
            <a:endParaRPr sz="5000"/>
          </a:p>
        </p:txBody>
      </p:sp>
      <p:sp>
        <p:nvSpPr>
          <p:cNvPr id="1829" name="Equation"/>
          <p:cNvSpPr txBox="1"/>
          <p:nvPr/>
        </p:nvSpPr>
        <p:spPr>
          <a:xfrm>
            <a:off x="9125244" y="8876260"/>
            <a:ext cx="435668" cy="456445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m:rPr>
                          <m:sty m:val="b"/>
                        </m:rP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e>
                    <m:sub>
                      <m: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l</m:t>
                      </m:r>
                    </m:sub>
                  </m:sSub>
                </m:oMath>
              </m:oMathPara>
            </a14:m>
            <a:endParaRPr sz="5000"/>
          </a:p>
        </p:txBody>
      </p:sp>
      <p:sp>
        <p:nvSpPr>
          <p:cNvPr id="1830" name="Oval 6"/>
          <p:cNvSpPr/>
          <p:nvPr/>
        </p:nvSpPr>
        <p:spPr>
          <a:xfrm>
            <a:off x="8837806" y="10799446"/>
            <a:ext cx="174323" cy="174323"/>
          </a:xfrm>
          <a:prstGeom prst="ellipse">
            <a:avLst/>
          </a:prstGeom>
          <a:solidFill>
            <a:srgbClr val="4F81BD"/>
          </a:solidFill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 defTabSz="1828800">
              <a:spcBef>
                <a:spcPts val="0"/>
              </a:spcBef>
              <a:defRPr b="1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831" name="Oval 11"/>
          <p:cNvSpPr/>
          <p:nvPr/>
        </p:nvSpPr>
        <p:spPr>
          <a:xfrm>
            <a:off x="9525000" y="9398967"/>
            <a:ext cx="238507" cy="238507"/>
          </a:xfrm>
          <a:prstGeom prst="ellipse">
            <a:avLst/>
          </a:prstGeom>
          <a:solidFill>
            <a:srgbClr val="00B050"/>
          </a:solidFill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 defTabSz="1828800">
              <a:spcBef>
                <a:spcPts val="0"/>
              </a:spcBef>
              <a:defRPr b="1"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832" name="Equation"/>
          <p:cNvSpPr txBox="1"/>
          <p:nvPr/>
        </p:nvSpPr>
        <p:spPr>
          <a:xfrm>
            <a:off x="13254449" y="7126682"/>
            <a:ext cx="712864" cy="43434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Z</m:t>
                  </m:r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?</m:t>
                  </m:r>
                </m:oMath>
              </m:oMathPara>
            </a14:m>
            <a:endParaRPr sz="5000"/>
          </a:p>
        </p:txBody>
      </p:sp>
      <p:sp>
        <p:nvSpPr>
          <p:cNvPr id="1833" name="Straight Connector 16"/>
          <p:cNvSpPr/>
          <p:nvPr/>
        </p:nvSpPr>
        <p:spPr>
          <a:xfrm>
            <a:off x="14443285" y="9517997"/>
            <a:ext cx="2440478" cy="3178"/>
          </a:xfrm>
          <a:prstGeom prst="line">
            <a:avLst/>
          </a:prstGeom>
          <a:solidFill>
            <a:srgbClr val="4F81BD"/>
          </a:solidFill>
          <a:ln w="7620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1834" name="Straight Connector 18"/>
          <p:cNvSpPr/>
          <p:nvPr/>
        </p:nvSpPr>
        <p:spPr>
          <a:xfrm>
            <a:off x="15663523" y="6081212"/>
            <a:ext cx="1" cy="5785676"/>
          </a:xfrm>
          <a:prstGeom prst="line">
            <a:avLst/>
          </a:prstGeom>
          <a:solidFill>
            <a:srgbClr val="4F81BD"/>
          </a:solidFill>
          <a:ln w="12700">
            <a:solidFill>
              <a:srgbClr val="000000"/>
            </a:solidFill>
            <a:headEnd type="triangle"/>
          </a:ln>
        </p:spPr>
        <p:txBody>
          <a:bodyPr lIns="45718" tIns="45718" rIns="45718" bIns="45718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1835" name="Equation"/>
          <p:cNvSpPr txBox="1"/>
          <p:nvPr/>
        </p:nvSpPr>
        <p:spPr>
          <a:xfrm>
            <a:off x="15879116" y="11097548"/>
            <a:ext cx="662013" cy="58801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m:rPr>
                          <m:sty m:val="b"/>
                        </m:rP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e>
                    <m:sub>
                      <m: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sub>
                  </m:sSub>
                </m:oMath>
              </m:oMathPara>
            </a14:m>
            <a:endParaRPr sz="5000"/>
          </a:p>
        </p:txBody>
      </p:sp>
      <p:sp>
        <p:nvSpPr>
          <p:cNvPr id="1836" name="Equation"/>
          <p:cNvSpPr txBox="1"/>
          <p:nvPr/>
        </p:nvSpPr>
        <p:spPr>
          <a:xfrm>
            <a:off x="14443236" y="8878740"/>
            <a:ext cx="495631" cy="451486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m:rPr>
                          <m:sty m:val="b"/>
                        </m:rP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e>
                    <m:sub>
                      <m: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r</m:t>
                      </m:r>
                    </m:sub>
                  </m:sSub>
                </m:oMath>
              </m:oMathPara>
            </a14:m>
            <a:endParaRPr sz="5000"/>
          </a:p>
        </p:txBody>
      </p:sp>
      <p:sp>
        <p:nvSpPr>
          <p:cNvPr id="1837" name="Oval 11"/>
          <p:cNvSpPr/>
          <p:nvPr/>
        </p:nvSpPr>
        <p:spPr>
          <a:xfrm>
            <a:off x="15100300" y="9400333"/>
            <a:ext cx="238507" cy="238507"/>
          </a:xfrm>
          <a:prstGeom prst="ellipse">
            <a:avLst/>
          </a:prstGeom>
          <a:solidFill>
            <a:srgbClr val="00B050"/>
          </a:solidFill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 defTabSz="1828800">
              <a:spcBef>
                <a:spcPts val="0"/>
              </a:spcBef>
              <a:defRPr b="1"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838" name="Straight Connector 10"/>
          <p:cNvSpPr/>
          <p:nvPr/>
        </p:nvSpPr>
        <p:spPr>
          <a:xfrm>
            <a:off x="16035916" y="9550399"/>
            <a:ext cx="2" cy="1341122"/>
          </a:xfrm>
          <a:prstGeom prst="line">
            <a:avLst/>
          </a:prstGeom>
          <a:solidFill>
            <a:srgbClr val="BBE0E3"/>
          </a:solidFill>
          <a:ln w="88900">
            <a:solidFill>
              <a:srgbClr val="00B0F0"/>
            </a:solidFill>
            <a:headEnd type="triangle"/>
            <a:tailEnd type="triangle"/>
          </a:ln>
        </p:spPr>
        <p:txBody>
          <a:bodyPr lIns="45718" tIns="45718" rIns="45718" bIns="45718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1839" name="Equation"/>
          <p:cNvSpPr txBox="1"/>
          <p:nvPr/>
        </p:nvSpPr>
        <p:spPr>
          <a:xfrm>
            <a:off x="16266706" y="9939972"/>
            <a:ext cx="362586" cy="561976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f</m:t>
                  </m:r>
                </m:oMath>
              </m:oMathPara>
            </a14:m>
            <a:endParaRPr sz="5000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1" name="Line"/>
          <p:cNvSpPr/>
          <p:nvPr/>
        </p:nvSpPr>
        <p:spPr>
          <a:xfrm flipH="1" flipV="1">
            <a:off x="13068299" y="2820290"/>
            <a:ext cx="2597301" cy="8075420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1842" name="Line"/>
          <p:cNvSpPr/>
          <p:nvPr/>
        </p:nvSpPr>
        <p:spPr>
          <a:xfrm flipV="1">
            <a:off x="13027661" y="2816415"/>
            <a:ext cx="1" cy="8083170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1843" name="Rectangle 1"/>
          <p:cNvSpPr txBox="1"/>
          <p:nvPr>
            <p:ph type="title"/>
          </p:nvPr>
        </p:nvSpPr>
        <p:spPr>
          <a:xfrm>
            <a:off x="1746386" y="507"/>
            <a:ext cx="21005802" cy="2286001"/>
          </a:xfrm>
          <a:prstGeom prst="rect">
            <a:avLst/>
          </a:prstGeom>
        </p:spPr>
        <p:txBody>
          <a:bodyPr/>
          <a:lstStyle>
            <a:lvl1pPr>
              <a:defRPr sz="8000"/>
            </a:lvl1pPr>
          </a:lstStyle>
          <a:p>
            <a:pPr/>
            <a:r>
              <a:t>Geometry for a simple stereo system</a:t>
            </a:r>
          </a:p>
        </p:txBody>
      </p:sp>
      <p:sp>
        <p:nvSpPr>
          <p:cNvPr id="1844" name="Straight Connector 5"/>
          <p:cNvSpPr/>
          <p:nvPr/>
        </p:nvSpPr>
        <p:spPr>
          <a:xfrm>
            <a:off x="7704481" y="9516632"/>
            <a:ext cx="2440479" cy="3178"/>
          </a:xfrm>
          <a:prstGeom prst="line">
            <a:avLst/>
          </a:prstGeom>
          <a:solidFill>
            <a:srgbClr val="4F81BD"/>
          </a:solidFill>
          <a:ln w="7620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1845" name="Straight Connector 7"/>
          <p:cNvSpPr/>
          <p:nvPr/>
        </p:nvSpPr>
        <p:spPr>
          <a:xfrm flipH="1">
            <a:off x="8924719" y="6079845"/>
            <a:ext cx="1" cy="5746402"/>
          </a:xfrm>
          <a:prstGeom prst="line">
            <a:avLst/>
          </a:prstGeom>
          <a:solidFill>
            <a:srgbClr val="4F81BD"/>
          </a:solidFill>
          <a:ln w="12700">
            <a:solidFill>
              <a:srgbClr val="000000"/>
            </a:solidFill>
            <a:headEnd type="triangle"/>
          </a:ln>
        </p:spPr>
        <p:txBody>
          <a:bodyPr lIns="45718" tIns="45718" rIns="45718" bIns="45718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1846" name="Straight Arrow Connector 12"/>
          <p:cNvSpPr/>
          <p:nvPr/>
        </p:nvSpPr>
        <p:spPr>
          <a:xfrm flipH="1" flipV="1">
            <a:off x="6685281" y="10885127"/>
            <a:ext cx="12075902" cy="1"/>
          </a:xfrm>
          <a:prstGeom prst="line">
            <a:avLst/>
          </a:prstGeom>
          <a:ln w="12700">
            <a:solidFill>
              <a:srgbClr val="000000"/>
            </a:solidFill>
            <a:headEnd type="stealth"/>
          </a:ln>
        </p:spPr>
        <p:txBody>
          <a:bodyPr lIns="45718" tIns="45718" rIns="45718" bIns="45718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1847" name="Straight Connector 10"/>
          <p:cNvSpPr/>
          <p:nvPr/>
        </p:nvSpPr>
        <p:spPr>
          <a:xfrm>
            <a:off x="8757920" y="9550399"/>
            <a:ext cx="1" cy="1341122"/>
          </a:xfrm>
          <a:prstGeom prst="line">
            <a:avLst/>
          </a:prstGeom>
          <a:solidFill>
            <a:srgbClr val="BBE0E3"/>
          </a:solidFill>
          <a:ln w="88900">
            <a:solidFill>
              <a:srgbClr val="00B0F0"/>
            </a:solidFill>
            <a:headEnd type="triangle"/>
            <a:tailEnd type="triangle"/>
          </a:ln>
        </p:spPr>
        <p:txBody>
          <a:bodyPr lIns="45718" tIns="45718" rIns="45718" bIns="45718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cxnSp>
        <p:nvCxnSpPr>
          <p:cNvPr id="1848" name="Straight Connector 20"/>
          <p:cNvCxnSpPr>
            <a:stCxn id="1849" idx="0"/>
            <a:endCxn id="1853" idx="0"/>
          </p:cNvCxnSpPr>
          <p:nvPr/>
        </p:nvCxnSpPr>
        <p:spPr>
          <a:xfrm flipH="1">
            <a:off x="8924967" y="2733039"/>
            <a:ext cx="4089995" cy="8153569"/>
          </a:xfrm>
          <a:prstGeom prst="straightConnector1">
            <a:avLst/>
          </a:prstGeom>
          <a:ln w="25400">
            <a:solidFill>
              <a:srgbClr val="000000"/>
            </a:solidFill>
          </a:ln>
        </p:spPr>
      </p:cxnSp>
      <p:sp>
        <p:nvSpPr>
          <p:cNvPr id="1849" name="Oval 11"/>
          <p:cNvSpPr/>
          <p:nvPr/>
        </p:nvSpPr>
        <p:spPr>
          <a:xfrm>
            <a:off x="12801600" y="2519678"/>
            <a:ext cx="426723" cy="426723"/>
          </a:xfrm>
          <a:prstGeom prst="ellipse">
            <a:avLst/>
          </a:prstGeom>
          <a:solidFill>
            <a:srgbClr val="00B050"/>
          </a:solidFill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 defTabSz="1828800">
              <a:spcBef>
                <a:spcPts val="0"/>
              </a:spcBef>
              <a:defRPr b="1"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850" name="Equation"/>
          <p:cNvSpPr txBox="1"/>
          <p:nvPr/>
        </p:nvSpPr>
        <p:spPr>
          <a:xfrm>
            <a:off x="8098249" y="11097548"/>
            <a:ext cx="625945" cy="58801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m:rPr>
                          <m:sty m:val="b"/>
                        </m:rP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e>
                    <m:sub>
                      <m: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sub>
                  </m:sSub>
                </m:oMath>
              </m:oMathPara>
            </a14:m>
            <a:endParaRPr sz="5000"/>
          </a:p>
        </p:txBody>
      </p:sp>
      <p:sp>
        <p:nvSpPr>
          <p:cNvPr id="1851" name="Equation"/>
          <p:cNvSpPr txBox="1"/>
          <p:nvPr/>
        </p:nvSpPr>
        <p:spPr>
          <a:xfrm>
            <a:off x="8171815" y="9939972"/>
            <a:ext cx="362586" cy="561976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f</m:t>
                  </m:r>
                </m:oMath>
              </m:oMathPara>
            </a14:m>
            <a:endParaRPr sz="5000"/>
          </a:p>
        </p:txBody>
      </p:sp>
      <p:sp>
        <p:nvSpPr>
          <p:cNvPr id="1852" name="Equation"/>
          <p:cNvSpPr txBox="1"/>
          <p:nvPr/>
        </p:nvSpPr>
        <p:spPr>
          <a:xfrm>
            <a:off x="9125244" y="8876260"/>
            <a:ext cx="435668" cy="456445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m:rPr>
                          <m:sty m:val="b"/>
                        </m:rP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e>
                    <m:sub>
                      <m: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l</m:t>
                      </m:r>
                    </m:sub>
                  </m:sSub>
                </m:oMath>
              </m:oMathPara>
            </a14:m>
            <a:endParaRPr sz="5000"/>
          </a:p>
        </p:txBody>
      </p:sp>
      <p:sp>
        <p:nvSpPr>
          <p:cNvPr id="1853" name="Oval 6"/>
          <p:cNvSpPr/>
          <p:nvPr/>
        </p:nvSpPr>
        <p:spPr>
          <a:xfrm>
            <a:off x="8837806" y="10799446"/>
            <a:ext cx="174323" cy="174323"/>
          </a:xfrm>
          <a:prstGeom prst="ellipse">
            <a:avLst/>
          </a:prstGeom>
          <a:solidFill>
            <a:srgbClr val="4F81BD"/>
          </a:solidFill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 defTabSz="1828800">
              <a:spcBef>
                <a:spcPts val="0"/>
              </a:spcBef>
              <a:defRPr b="1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854" name="Oval 11"/>
          <p:cNvSpPr/>
          <p:nvPr/>
        </p:nvSpPr>
        <p:spPr>
          <a:xfrm>
            <a:off x="9525000" y="9398967"/>
            <a:ext cx="238507" cy="238507"/>
          </a:xfrm>
          <a:prstGeom prst="ellipse">
            <a:avLst/>
          </a:prstGeom>
          <a:solidFill>
            <a:srgbClr val="00B050"/>
          </a:solidFill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 defTabSz="1828800">
              <a:spcBef>
                <a:spcPts val="0"/>
              </a:spcBef>
              <a:defRPr b="1"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855" name="Equation"/>
          <p:cNvSpPr txBox="1"/>
          <p:nvPr/>
        </p:nvSpPr>
        <p:spPr>
          <a:xfrm>
            <a:off x="13254449" y="7126682"/>
            <a:ext cx="712864" cy="43434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Z</m:t>
                  </m:r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?</m:t>
                  </m:r>
                </m:oMath>
              </m:oMathPara>
            </a14:m>
            <a:endParaRPr sz="5000"/>
          </a:p>
        </p:txBody>
      </p:sp>
      <p:sp>
        <p:nvSpPr>
          <p:cNvPr id="1856" name="Straight Connector 16"/>
          <p:cNvSpPr/>
          <p:nvPr/>
        </p:nvSpPr>
        <p:spPr>
          <a:xfrm>
            <a:off x="14443285" y="9517997"/>
            <a:ext cx="2440478" cy="3178"/>
          </a:xfrm>
          <a:prstGeom prst="line">
            <a:avLst/>
          </a:prstGeom>
          <a:solidFill>
            <a:srgbClr val="4F81BD"/>
          </a:solidFill>
          <a:ln w="7620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1857" name="Straight Connector 18"/>
          <p:cNvSpPr/>
          <p:nvPr/>
        </p:nvSpPr>
        <p:spPr>
          <a:xfrm>
            <a:off x="15663523" y="6081212"/>
            <a:ext cx="1" cy="5785676"/>
          </a:xfrm>
          <a:prstGeom prst="line">
            <a:avLst/>
          </a:prstGeom>
          <a:solidFill>
            <a:srgbClr val="4F81BD"/>
          </a:solidFill>
          <a:ln w="12700">
            <a:solidFill>
              <a:srgbClr val="000000"/>
            </a:solidFill>
            <a:headEnd type="triangle"/>
          </a:ln>
        </p:spPr>
        <p:txBody>
          <a:bodyPr lIns="45718" tIns="45718" rIns="45718" bIns="45718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1858" name="Equation"/>
          <p:cNvSpPr txBox="1"/>
          <p:nvPr/>
        </p:nvSpPr>
        <p:spPr>
          <a:xfrm>
            <a:off x="15879116" y="11097548"/>
            <a:ext cx="662013" cy="58801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m:rPr>
                          <m:sty m:val="b"/>
                        </m:rP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e>
                    <m:sub>
                      <m: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sub>
                  </m:sSub>
                </m:oMath>
              </m:oMathPara>
            </a14:m>
            <a:endParaRPr sz="5000"/>
          </a:p>
        </p:txBody>
      </p:sp>
      <p:sp>
        <p:nvSpPr>
          <p:cNvPr id="1859" name="Equation"/>
          <p:cNvSpPr txBox="1"/>
          <p:nvPr/>
        </p:nvSpPr>
        <p:spPr>
          <a:xfrm>
            <a:off x="14443236" y="8878740"/>
            <a:ext cx="495631" cy="451486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m:rPr>
                          <m:sty m:val="b"/>
                        </m:rP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e>
                    <m:sub>
                      <m: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r</m:t>
                      </m:r>
                    </m:sub>
                  </m:sSub>
                </m:oMath>
              </m:oMathPara>
            </a14:m>
            <a:endParaRPr sz="5000"/>
          </a:p>
        </p:txBody>
      </p:sp>
      <p:sp>
        <p:nvSpPr>
          <p:cNvPr id="1860" name="Oval 11"/>
          <p:cNvSpPr/>
          <p:nvPr/>
        </p:nvSpPr>
        <p:spPr>
          <a:xfrm>
            <a:off x="15100300" y="9400333"/>
            <a:ext cx="238507" cy="238507"/>
          </a:xfrm>
          <a:prstGeom prst="ellipse">
            <a:avLst/>
          </a:prstGeom>
          <a:solidFill>
            <a:srgbClr val="00B050"/>
          </a:solidFill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 defTabSz="1828800">
              <a:spcBef>
                <a:spcPts val="0"/>
              </a:spcBef>
              <a:defRPr b="1"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861" name="Straight Connector 10"/>
          <p:cNvSpPr/>
          <p:nvPr/>
        </p:nvSpPr>
        <p:spPr>
          <a:xfrm>
            <a:off x="16035916" y="9550399"/>
            <a:ext cx="2" cy="1341122"/>
          </a:xfrm>
          <a:prstGeom prst="line">
            <a:avLst/>
          </a:prstGeom>
          <a:solidFill>
            <a:srgbClr val="BBE0E3"/>
          </a:solidFill>
          <a:ln w="88900">
            <a:solidFill>
              <a:srgbClr val="00B0F0"/>
            </a:solidFill>
            <a:headEnd type="triangle"/>
            <a:tailEnd type="triangle"/>
          </a:ln>
        </p:spPr>
        <p:txBody>
          <a:bodyPr lIns="45718" tIns="45718" rIns="45718" bIns="45718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1862" name="Equation"/>
          <p:cNvSpPr txBox="1"/>
          <p:nvPr/>
        </p:nvSpPr>
        <p:spPr>
          <a:xfrm>
            <a:off x="16266706" y="9939972"/>
            <a:ext cx="362586" cy="561976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f</m:t>
                  </m:r>
                </m:oMath>
              </m:oMathPara>
            </a14:m>
            <a:endParaRPr sz="5000"/>
          </a:p>
        </p:txBody>
      </p:sp>
      <p:sp>
        <p:nvSpPr>
          <p:cNvPr id="1863" name="Straight Connector 10"/>
          <p:cNvSpPr/>
          <p:nvPr/>
        </p:nvSpPr>
        <p:spPr>
          <a:xfrm flipH="1" flipV="1">
            <a:off x="9315037" y="11391554"/>
            <a:ext cx="5973236" cy="1"/>
          </a:xfrm>
          <a:prstGeom prst="line">
            <a:avLst/>
          </a:prstGeom>
          <a:solidFill>
            <a:srgbClr val="BBE0E3"/>
          </a:solidFill>
          <a:ln w="88900">
            <a:solidFill>
              <a:srgbClr val="00B0F0"/>
            </a:solidFill>
            <a:headEnd type="triangle"/>
            <a:tailEnd type="triangle"/>
          </a:ln>
        </p:spPr>
        <p:txBody>
          <a:bodyPr lIns="45718" tIns="45718" rIns="45718" bIns="45718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1864" name="Equation"/>
          <p:cNvSpPr txBox="1"/>
          <p:nvPr/>
        </p:nvSpPr>
        <p:spPr>
          <a:xfrm>
            <a:off x="12235815" y="11707148"/>
            <a:ext cx="364491" cy="414656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T</m:t>
                  </m:r>
                </m:oMath>
              </m:oMathPara>
            </a14:m>
            <a:endParaRPr sz="5000"/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848" grpId="1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6" name="Line"/>
          <p:cNvSpPr/>
          <p:nvPr/>
        </p:nvSpPr>
        <p:spPr>
          <a:xfrm flipH="1" flipV="1">
            <a:off x="13068299" y="2820290"/>
            <a:ext cx="2597301" cy="8075420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1867" name="Line"/>
          <p:cNvSpPr/>
          <p:nvPr/>
        </p:nvSpPr>
        <p:spPr>
          <a:xfrm flipV="1">
            <a:off x="13027661" y="2816415"/>
            <a:ext cx="1" cy="8083170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1868" name="Rectangle 1"/>
          <p:cNvSpPr txBox="1"/>
          <p:nvPr>
            <p:ph type="title"/>
          </p:nvPr>
        </p:nvSpPr>
        <p:spPr>
          <a:xfrm>
            <a:off x="1746386" y="507"/>
            <a:ext cx="21005802" cy="2286001"/>
          </a:xfrm>
          <a:prstGeom prst="rect">
            <a:avLst/>
          </a:prstGeom>
        </p:spPr>
        <p:txBody>
          <a:bodyPr/>
          <a:lstStyle>
            <a:lvl1pPr>
              <a:defRPr sz="8000"/>
            </a:lvl1pPr>
          </a:lstStyle>
          <a:p>
            <a:pPr/>
            <a:r>
              <a:t>Geometry for a simple stereo system</a:t>
            </a:r>
          </a:p>
        </p:txBody>
      </p:sp>
      <p:sp>
        <p:nvSpPr>
          <p:cNvPr id="1869" name="Straight Connector 5"/>
          <p:cNvSpPr/>
          <p:nvPr/>
        </p:nvSpPr>
        <p:spPr>
          <a:xfrm>
            <a:off x="7704481" y="9516632"/>
            <a:ext cx="2440479" cy="3178"/>
          </a:xfrm>
          <a:prstGeom prst="line">
            <a:avLst/>
          </a:prstGeom>
          <a:solidFill>
            <a:srgbClr val="4F81BD"/>
          </a:solidFill>
          <a:ln w="7620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1870" name="Straight Connector 7"/>
          <p:cNvSpPr/>
          <p:nvPr/>
        </p:nvSpPr>
        <p:spPr>
          <a:xfrm flipH="1">
            <a:off x="8924719" y="6079845"/>
            <a:ext cx="1" cy="5746402"/>
          </a:xfrm>
          <a:prstGeom prst="line">
            <a:avLst/>
          </a:prstGeom>
          <a:solidFill>
            <a:srgbClr val="4F81BD"/>
          </a:solidFill>
          <a:ln w="12700">
            <a:solidFill>
              <a:srgbClr val="000000"/>
            </a:solidFill>
            <a:headEnd type="triangle"/>
          </a:ln>
        </p:spPr>
        <p:txBody>
          <a:bodyPr lIns="45718" tIns="45718" rIns="45718" bIns="45718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1871" name="Straight Arrow Connector 12"/>
          <p:cNvSpPr/>
          <p:nvPr/>
        </p:nvSpPr>
        <p:spPr>
          <a:xfrm flipH="1" flipV="1">
            <a:off x="6685281" y="10885127"/>
            <a:ext cx="12075902" cy="1"/>
          </a:xfrm>
          <a:prstGeom prst="line">
            <a:avLst/>
          </a:prstGeom>
          <a:ln w="12700">
            <a:solidFill>
              <a:srgbClr val="000000"/>
            </a:solidFill>
            <a:headEnd type="stealth"/>
          </a:ln>
        </p:spPr>
        <p:txBody>
          <a:bodyPr lIns="45718" tIns="45718" rIns="45718" bIns="45718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1872" name="Straight Connector 10"/>
          <p:cNvSpPr/>
          <p:nvPr/>
        </p:nvSpPr>
        <p:spPr>
          <a:xfrm>
            <a:off x="8757920" y="9550399"/>
            <a:ext cx="1" cy="1341122"/>
          </a:xfrm>
          <a:prstGeom prst="line">
            <a:avLst/>
          </a:prstGeom>
          <a:solidFill>
            <a:srgbClr val="BBE0E3"/>
          </a:solidFill>
          <a:ln w="88900">
            <a:solidFill>
              <a:srgbClr val="00B0F0"/>
            </a:solidFill>
            <a:headEnd type="triangle"/>
            <a:tailEnd type="triangle"/>
          </a:ln>
        </p:spPr>
        <p:txBody>
          <a:bodyPr lIns="45718" tIns="45718" rIns="45718" bIns="45718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cxnSp>
        <p:nvCxnSpPr>
          <p:cNvPr id="1873" name="Straight Connector 20"/>
          <p:cNvCxnSpPr>
            <a:stCxn id="1874" idx="0"/>
            <a:endCxn id="1878" idx="0"/>
          </p:cNvCxnSpPr>
          <p:nvPr/>
        </p:nvCxnSpPr>
        <p:spPr>
          <a:xfrm flipH="1">
            <a:off x="8924967" y="2733039"/>
            <a:ext cx="4089995" cy="8153569"/>
          </a:xfrm>
          <a:prstGeom prst="straightConnector1">
            <a:avLst/>
          </a:prstGeom>
          <a:ln w="25400">
            <a:solidFill>
              <a:srgbClr val="000000"/>
            </a:solidFill>
          </a:ln>
        </p:spPr>
      </p:cxnSp>
      <p:sp>
        <p:nvSpPr>
          <p:cNvPr id="1874" name="Oval 11"/>
          <p:cNvSpPr/>
          <p:nvPr/>
        </p:nvSpPr>
        <p:spPr>
          <a:xfrm>
            <a:off x="12801600" y="2519678"/>
            <a:ext cx="426723" cy="426723"/>
          </a:xfrm>
          <a:prstGeom prst="ellipse">
            <a:avLst/>
          </a:prstGeom>
          <a:solidFill>
            <a:srgbClr val="00B050"/>
          </a:solidFill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 defTabSz="1828800">
              <a:spcBef>
                <a:spcPts val="0"/>
              </a:spcBef>
              <a:defRPr b="1"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875" name="Equation"/>
          <p:cNvSpPr txBox="1"/>
          <p:nvPr/>
        </p:nvSpPr>
        <p:spPr>
          <a:xfrm>
            <a:off x="8098249" y="11097548"/>
            <a:ext cx="625945" cy="58801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m:rPr>
                          <m:sty m:val="b"/>
                        </m:rP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e>
                    <m:sub>
                      <m: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sub>
                  </m:sSub>
                </m:oMath>
              </m:oMathPara>
            </a14:m>
            <a:endParaRPr sz="5000"/>
          </a:p>
        </p:txBody>
      </p:sp>
      <p:sp>
        <p:nvSpPr>
          <p:cNvPr id="1876" name="Equation"/>
          <p:cNvSpPr txBox="1"/>
          <p:nvPr/>
        </p:nvSpPr>
        <p:spPr>
          <a:xfrm>
            <a:off x="8171815" y="9939972"/>
            <a:ext cx="362586" cy="561976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f</m:t>
                  </m:r>
                </m:oMath>
              </m:oMathPara>
            </a14:m>
            <a:endParaRPr sz="5000"/>
          </a:p>
        </p:txBody>
      </p:sp>
      <p:sp>
        <p:nvSpPr>
          <p:cNvPr id="1877" name="Equation"/>
          <p:cNvSpPr txBox="1"/>
          <p:nvPr/>
        </p:nvSpPr>
        <p:spPr>
          <a:xfrm>
            <a:off x="9125244" y="8876260"/>
            <a:ext cx="435668" cy="456445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m:rPr>
                          <m:sty m:val="b"/>
                        </m:rP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e>
                    <m:sub>
                      <m: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l</m:t>
                      </m:r>
                    </m:sub>
                  </m:sSub>
                </m:oMath>
              </m:oMathPara>
            </a14:m>
            <a:endParaRPr sz="5000"/>
          </a:p>
        </p:txBody>
      </p:sp>
      <p:sp>
        <p:nvSpPr>
          <p:cNvPr id="1878" name="Oval 6"/>
          <p:cNvSpPr/>
          <p:nvPr/>
        </p:nvSpPr>
        <p:spPr>
          <a:xfrm>
            <a:off x="8837806" y="10799446"/>
            <a:ext cx="174323" cy="174323"/>
          </a:xfrm>
          <a:prstGeom prst="ellipse">
            <a:avLst/>
          </a:prstGeom>
          <a:solidFill>
            <a:srgbClr val="4F81BD"/>
          </a:solidFill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 defTabSz="1828800">
              <a:spcBef>
                <a:spcPts val="0"/>
              </a:spcBef>
              <a:defRPr b="1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879" name="Oval 11"/>
          <p:cNvSpPr/>
          <p:nvPr/>
        </p:nvSpPr>
        <p:spPr>
          <a:xfrm>
            <a:off x="9525000" y="9398967"/>
            <a:ext cx="238507" cy="238507"/>
          </a:xfrm>
          <a:prstGeom prst="ellipse">
            <a:avLst/>
          </a:prstGeom>
          <a:solidFill>
            <a:srgbClr val="00B050"/>
          </a:solidFill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 defTabSz="1828800">
              <a:spcBef>
                <a:spcPts val="0"/>
              </a:spcBef>
              <a:defRPr b="1"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880" name="Equation"/>
          <p:cNvSpPr txBox="1"/>
          <p:nvPr/>
        </p:nvSpPr>
        <p:spPr>
          <a:xfrm>
            <a:off x="13254449" y="7126682"/>
            <a:ext cx="712864" cy="43434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Z</m:t>
                  </m:r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?</m:t>
                  </m:r>
                </m:oMath>
              </m:oMathPara>
            </a14:m>
            <a:endParaRPr sz="5000"/>
          </a:p>
        </p:txBody>
      </p:sp>
      <p:sp>
        <p:nvSpPr>
          <p:cNvPr id="1881" name="Straight Connector 16"/>
          <p:cNvSpPr/>
          <p:nvPr/>
        </p:nvSpPr>
        <p:spPr>
          <a:xfrm>
            <a:off x="14443285" y="9517997"/>
            <a:ext cx="2440478" cy="3178"/>
          </a:xfrm>
          <a:prstGeom prst="line">
            <a:avLst/>
          </a:prstGeom>
          <a:solidFill>
            <a:srgbClr val="4F81BD"/>
          </a:solidFill>
          <a:ln w="7620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1882" name="Straight Connector 18"/>
          <p:cNvSpPr/>
          <p:nvPr/>
        </p:nvSpPr>
        <p:spPr>
          <a:xfrm>
            <a:off x="15663523" y="6081212"/>
            <a:ext cx="1" cy="5785676"/>
          </a:xfrm>
          <a:prstGeom prst="line">
            <a:avLst/>
          </a:prstGeom>
          <a:solidFill>
            <a:srgbClr val="4F81BD"/>
          </a:solidFill>
          <a:ln w="12700">
            <a:solidFill>
              <a:srgbClr val="000000"/>
            </a:solidFill>
            <a:headEnd type="triangle"/>
          </a:ln>
        </p:spPr>
        <p:txBody>
          <a:bodyPr lIns="45718" tIns="45718" rIns="45718" bIns="45718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1883" name="Equation"/>
          <p:cNvSpPr txBox="1"/>
          <p:nvPr/>
        </p:nvSpPr>
        <p:spPr>
          <a:xfrm>
            <a:off x="15879116" y="11097548"/>
            <a:ext cx="662013" cy="58801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m:rPr>
                          <m:sty m:val="b"/>
                        </m:rP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e>
                    <m:sub>
                      <m: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sub>
                  </m:sSub>
                </m:oMath>
              </m:oMathPara>
            </a14:m>
            <a:endParaRPr sz="5000"/>
          </a:p>
        </p:txBody>
      </p:sp>
      <p:sp>
        <p:nvSpPr>
          <p:cNvPr id="1884" name="Equation"/>
          <p:cNvSpPr txBox="1"/>
          <p:nvPr/>
        </p:nvSpPr>
        <p:spPr>
          <a:xfrm>
            <a:off x="14443236" y="8878740"/>
            <a:ext cx="495631" cy="451486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m:rPr>
                          <m:sty m:val="b"/>
                        </m:rP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e>
                    <m:sub>
                      <m: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r</m:t>
                      </m:r>
                    </m:sub>
                  </m:sSub>
                </m:oMath>
              </m:oMathPara>
            </a14:m>
            <a:endParaRPr sz="5000"/>
          </a:p>
        </p:txBody>
      </p:sp>
      <p:sp>
        <p:nvSpPr>
          <p:cNvPr id="1885" name="Oval 11"/>
          <p:cNvSpPr/>
          <p:nvPr/>
        </p:nvSpPr>
        <p:spPr>
          <a:xfrm>
            <a:off x="15100300" y="9400333"/>
            <a:ext cx="238507" cy="238507"/>
          </a:xfrm>
          <a:prstGeom prst="ellipse">
            <a:avLst/>
          </a:prstGeom>
          <a:solidFill>
            <a:srgbClr val="00B050"/>
          </a:solidFill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 defTabSz="1828800">
              <a:spcBef>
                <a:spcPts val="0"/>
              </a:spcBef>
              <a:defRPr b="1"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886" name="Straight Connector 10"/>
          <p:cNvSpPr/>
          <p:nvPr/>
        </p:nvSpPr>
        <p:spPr>
          <a:xfrm>
            <a:off x="16035916" y="9550399"/>
            <a:ext cx="2" cy="1341122"/>
          </a:xfrm>
          <a:prstGeom prst="line">
            <a:avLst/>
          </a:prstGeom>
          <a:solidFill>
            <a:srgbClr val="BBE0E3"/>
          </a:solidFill>
          <a:ln w="88900">
            <a:solidFill>
              <a:srgbClr val="00B0F0"/>
            </a:solidFill>
            <a:headEnd type="triangle"/>
            <a:tailEnd type="triangle"/>
          </a:ln>
        </p:spPr>
        <p:txBody>
          <a:bodyPr lIns="45718" tIns="45718" rIns="45718" bIns="45718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1887" name="Equation"/>
          <p:cNvSpPr txBox="1"/>
          <p:nvPr/>
        </p:nvSpPr>
        <p:spPr>
          <a:xfrm>
            <a:off x="16266706" y="9939972"/>
            <a:ext cx="362586" cy="561976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f</m:t>
                  </m:r>
                </m:oMath>
              </m:oMathPara>
            </a14:m>
            <a:endParaRPr sz="5000"/>
          </a:p>
        </p:txBody>
      </p:sp>
      <p:sp>
        <p:nvSpPr>
          <p:cNvPr id="1888" name="Straight Connector 10"/>
          <p:cNvSpPr/>
          <p:nvPr/>
        </p:nvSpPr>
        <p:spPr>
          <a:xfrm flipH="1" flipV="1">
            <a:off x="9315037" y="11391554"/>
            <a:ext cx="5973236" cy="1"/>
          </a:xfrm>
          <a:prstGeom prst="line">
            <a:avLst/>
          </a:prstGeom>
          <a:solidFill>
            <a:srgbClr val="BBE0E3"/>
          </a:solidFill>
          <a:ln w="88900">
            <a:solidFill>
              <a:srgbClr val="00B0F0"/>
            </a:solidFill>
            <a:headEnd type="triangle"/>
            <a:tailEnd type="triangle"/>
          </a:ln>
        </p:spPr>
        <p:txBody>
          <a:bodyPr lIns="45718" tIns="45718" rIns="45718" bIns="45718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1889" name="Equation"/>
          <p:cNvSpPr txBox="1"/>
          <p:nvPr/>
        </p:nvSpPr>
        <p:spPr>
          <a:xfrm>
            <a:off x="12235815" y="11707148"/>
            <a:ext cx="364491" cy="414656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T</m:t>
                  </m:r>
                </m:oMath>
              </m:oMathPara>
            </a14:m>
            <a:endParaRPr sz="5000"/>
          </a:p>
        </p:txBody>
      </p:sp>
      <p:sp>
        <p:nvSpPr>
          <p:cNvPr id="1890" name="Triangle"/>
          <p:cNvSpPr/>
          <p:nvPr/>
        </p:nvSpPr>
        <p:spPr>
          <a:xfrm>
            <a:off x="9602440" y="2705645"/>
            <a:ext cx="5631587" cy="68262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567"/>
                </a:moveTo>
                <a:lnTo>
                  <a:pt x="13150" y="0"/>
                </a:lnTo>
                <a:lnTo>
                  <a:pt x="21600" y="21600"/>
                </a:lnTo>
                <a:lnTo>
                  <a:pt x="0" y="21567"/>
                </a:lnTo>
                <a:close/>
              </a:path>
            </a:pathLst>
          </a:custGeom>
          <a:solidFill>
            <a:schemeClr val="accent5">
              <a:hueOff val="-152896"/>
              <a:lumOff val="12368"/>
              <a:alpha val="54729"/>
            </a:schemeClr>
          </a:solidFill>
          <a:ln w="25400">
            <a:solidFill>
              <a:srgbClr val="000000">
                <a:alpha val="45516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2" name="Line"/>
          <p:cNvSpPr/>
          <p:nvPr/>
        </p:nvSpPr>
        <p:spPr>
          <a:xfrm flipH="1" flipV="1">
            <a:off x="13068299" y="2820290"/>
            <a:ext cx="2597301" cy="8075420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1893" name="Line"/>
          <p:cNvSpPr/>
          <p:nvPr/>
        </p:nvSpPr>
        <p:spPr>
          <a:xfrm flipV="1">
            <a:off x="13027661" y="2816415"/>
            <a:ext cx="1" cy="8083170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1894" name="Rectangle 1"/>
          <p:cNvSpPr txBox="1"/>
          <p:nvPr>
            <p:ph type="title"/>
          </p:nvPr>
        </p:nvSpPr>
        <p:spPr>
          <a:xfrm>
            <a:off x="1746386" y="507"/>
            <a:ext cx="21005802" cy="2286001"/>
          </a:xfrm>
          <a:prstGeom prst="rect">
            <a:avLst/>
          </a:prstGeom>
        </p:spPr>
        <p:txBody>
          <a:bodyPr/>
          <a:lstStyle>
            <a:lvl1pPr>
              <a:defRPr sz="8000"/>
            </a:lvl1pPr>
          </a:lstStyle>
          <a:p>
            <a:pPr/>
            <a:r>
              <a:t>Geometry for a simple stereo system</a:t>
            </a:r>
          </a:p>
        </p:txBody>
      </p:sp>
      <p:sp>
        <p:nvSpPr>
          <p:cNvPr id="1895" name="Straight Connector 5"/>
          <p:cNvSpPr/>
          <p:nvPr/>
        </p:nvSpPr>
        <p:spPr>
          <a:xfrm>
            <a:off x="7704481" y="9516632"/>
            <a:ext cx="2440479" cy="3178"/>
          </a:xfrm>
          <a:prstGeom prst="line">
            <a:avLst/>
          </a:prstGeom>
          <a:solidFill>
            <a:srgbClr val="4F81BD"/>
          </a:solidFill>
          <a:ln w="7620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1896" name="Straight Connector 7"/>
          <p:cNvSpPr/>
          <p:nvPr/>
        </p:nvSpPr>
        <p:spPr>
          <a:xfrm flipH="1">
            <a:off x="8924719" y="6079845"/>
            <a:ext cx="1" cy="5746402"/>
          </a:xfrm>
          <a:prstGeom prst="line">
            <a:avLst/>
          </a:prstGeom>
          <a:solidFill>
            <a:srgbClr val="4F81BD"/>
          </a:solidFill>
          <a:ln w="12700">
            <a:solidFill>
              <a:srgbClr val="000000"/>
            </a:solidFill>
            <a:headEnd type="triangle"/>
          </a:ln>
        </p:spPr>
        <p:txBody>
          <a:bodyPr lIns="45718" tIns="45718" rIns="45718" bIns="45718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1897" name="Straight Arrow Connector 12"/>
          <p:cNvSpPr/>
          <p:nvPr/>
        </p:nvSpPr>
        <p:spPr>
          <a:xfrm flipH="1" flipV="1">
            <a:off x="6685281" y="10885127"/>
            <a:ext cx="12075902" cy="1"/>
          </a:xfrm>
          <a:prstGeom prst="line">
            <a:avLst/>
          </a:prstGeom>
          <a:ln w="12700">
            <a:solidFill>
              <a:srgbClr val="000000"/>
            </a:solidFill>
            <a:headEnd type="stealth"/>
          </a:ln>
        </p:spPr>
        <p:txBody>
          <a:bodyPr lIns="45718" tIns="45718" rIns="45718" bIns="45718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1898" name="Straight Connector 10"/>
          <p:cNvSpPr/>
          <p:nvPr/>
        </p:nvSpPr>
        <p:spPr>
          <a:xfrm>
            <a:off x="8757920" y="9550399"/>
            <a:ext cx="1" cy="1341122"/>
          </a:xfrm>
          <a:prstGeom prst="line">
            <a:avLst/>
          </a:prstGeom>
          <a:solidFill>
            <a:srgbClr val="BBE0E3"/>
          </a:solidFill>
          <a:ln w="88900">
            <a:solidFill>
              <a:srgbClr val="00B0F0"/>
            </a:solidFill>
            <a:headEnd type="triangle"/>
            <a:tailEnd type="triangle"/>
          </a:ln>
        </p:spPr>
        <p:txBody>
          <a:bodyPr lIns="45718" tIns="45718" rIns="45718" bIns="45718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cxnSp>
        <p:nvCxnSpPr>
          <p:cNvPr id="1899" name="Straight Connector 20"/>
          <p:cNvCxnSpPr>
            <a:stCxn id="1900" idx="0"/>
            <a:endCxn id="1904" idx="0"/>
          </p:cNvCxnSpPr>
          <p:nvPr/>
        </p:nvCxnSpPr>
        <p:spPr>
          <a:xfrm flipH="1">
            <a:off x="8924967" y="2733039"/>
            <a:ext cx="4089995" cy="8153569"/>
          </a:xfrm>
          <a:prstGeom prst="straightConnector1">
            <a:avLst/>
          </a:prstGeom>
          <a:ln w="25400">
            <a:solidFill>
              <a:srgbClr val="000000"/>
            </a:solidFill>
          </a:ln>
        </p:spPr>
      </p:cxnSp>
      <p:sp>
        <p:nvSpPr>
          <p:cNvPr id="1900" name="Oval 11"/>
          <p:cNvSpPr/>
          <p:nvPr/>
        </p:nvSpPr>
        <p:spPr>
          <a:xfrm>
            <a:off x="12801600" y="2519678"/>
            <a:ext cx="426723" cy="426723"/>
          </a:xfrm>
          <a:prstGeom prst="ellipse">
            <a:avLst/>
          </a:prstGeom>
          <a:solidFill>
            <a:srgbClr val="00B050"/>
          </a:solidFill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 defTabSz="1828800">
              <a:spcBef>
                <a:spcPts val="0"/>
              </a:spcBef>
              <a:defRPr b="1"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901" name="Equation"/>
          <p:cNvSpPr txBox="1"/>
          <p:nvPr/>
        </p:nvSpPr>
        <p:spPr>
          <a:xfrm>
            <a:off x="8098249" y="11097548"/>
            <a:ext cx="625945" cy="58801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m:rPr>
                          <m:sty m:val="b"/>
                        </m:rP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e>
                    <m:sub>
                      <m: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sub>
                  </m:sSub>
                </m:oMath>
              </m:oMathPara>
            </a14:m>
            <a:endParaRPr sz="5000"/>
          </a:p>
        </p:txBody>
      </p:sp>
      <p:sp>
        <p:nvSpPr>
          <p:cNvPr id="1902" name="Equation"/>
          <p:cNvSpPr txBox="1"/>
          <p:nvPr/>
        </p:nvSpPr>
        <p:spPr>
          <a:xfrm>
            <a:off x="8171815" y="9939972"/>
            <a:ext cx="362586" cy="561976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f</m:t>
                  </m:r>
                </m:oMath>
              </m:oMathPara>
            </a14:m>
            <a:endParaRPr sz="5000"/>
          </a:p>
        </p:txBody>
      </p:sp>
      <p:sp>
        <p:nvSpPr>
          <p:cNvPr id="1903" name="Equation"/>
          <p:cNvSpPr txBox="1"/>
          <p:nvPr/>
        </p:nvSpPr>
        <p:spPr>
          <a:xfrm>
            <a:off x="9125244" y="8876260"/>
            <a:ext cx="435668" cy="456445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m:rPr>
                          <m:sty m:val="b"/>
                        </m:rP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e>
                    <m:sub>
                      <m: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l</m:t>
                      </m:r>
                    </m:sub>
                  </m:sSub>
                </m:oMath>
              </m:oMathPara>
            </a14:m>
            <a:endParaRPr sz="5000"/>
          </a:p>
        </p:txBody>
      </p:sp>
      <p:sp>
        <p:nvSpPr>
          <p:cNvPr id="1904" name="Oval 6"/>
          <p:cNvSpPr/>
          <p:nvPr/>
        </p:nvSpPr>
        <p:spPr>
          <a:xfrm>
            <a:off x="8837806" y="10799446"/>
            <a:ext cx="174323" cy="174323"/>
          </a:xfrm>
          <a:prstGeom prst="ellipse">
            <a:avLst/>
          </a:prstGeom>
          <a:solidFill>
            <a:srgbClr val="4F81BD"/>
          </a:solidFill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 defTabSz="1828800">
              <a:spcBef>
                <a:spcPts val="0"/>
              </a:spcBef>
              <a:defRPr b="1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905" name="Oval 11"/>
          <p:cNvSpPr/>
          <p:nvPr/>
        </p:nvSpPr>
        <p:spPr>
          <a:xfrm>
            <a:off x="9525000" y="9398967"/>
            <a:ext cx="238507" cy="238507"/>
          </a:xfrm>
          <a:prstGeom prst="ellipse">
            <a:avLst/>
          </a:prstGeom>
          <a:solidFill>
            <a:srgbClr val="00B050"/>
          </a:solidFill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 defTabSz="1828800">
              <a:spcBef>
                <a:spcPts val="0"/>
              </a:spcBef>
              <a:defRPr b="1"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906" name="Equation"/>
          <p:cNvSpPr txBox="1"/>
          <p:nvPr/>
        </p:nvSpPr>
        <p:spPr>
          <a:xfrm>
            <a:off x="13254449" y="7126682"/>
            <a:ext cx="712864" cy="43434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Z</m:t>
                  </m:r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?</m:t>
                  </m:r>
                </m:oMath>
              </m:oMathPara>
            </a14:m>
            <a:endParaRPr sz="5000"/>
          </a:p>
        </p:txBody>
      </p:sp>
      <p:sp>
        <p:nvSpPr>
          <p:cNvPr id="1907" name="Straight Connector 16"/>
          <p:cNvSpPr/>
          <p:nvPr/>
        </p:nvSpPr>
        <p:spPr>
          <a:xfrm>
            <a:off x="14443285" y="9517997"/>
            <a:ext cx="2440478" cy="3178"/>
          </a:xfrm>
          <a:prstGeom prst="line">
            <a:avLst/>
          </a:prstGeom>
          <a:solidFill>
            <a:srgbClr val="4F81BD"/>
          </a:solidFill>
          <a:ln w="7620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1908" name="Straight Connector 18"/>
          <p:cNvSpPr/>
          <p:nvPr/>
        </p:nvSpPr>
        <p:spPr>
          <a:xfrm>
            <a:off x="15663523" y="6081212"/>
            <a:ext cx="1" cy="5785676"/>
          </a:xfrm>
          <a:prstGeom prst="line">
            <a:avLst/>
          </a:prstGeom>
          <a:solidFill>
            <a:srgbClr val="4F81BD"/>
          </a:solidFill>
          <a:ln w="12700">
            <a:solidFill>
              <a:srgbClr val="000000"/>
            </a:solidFill>
            <a:headEnd type="triangle"/>
          </a:ln>
        </p:spPr>
        <p:txBody>
          <a:bodyPr lIns="45718" tIns="45718" rIns="45718" bIns="45718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1909" name="Equation"/>
          <p:cNvSpPr txBox="1"/>
          <p:nvPr/>
        </p:nvSpPr>
        <p:spPr>
          <a:xfrm>
            <a:off x="15879116" y="11097548"/>
            <a:ext cx="662013" cy="58801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m:rPr>
                          <m:sty m:val="b"/>
                        </m:rP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e>
                    <m:sub>
                      <m: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sub>
                  </m:sSub>
                </m:oMath>
              </m:oMathPara>
            </a14:m>
            <a:endParaRPr sz="5000"/>
          </a:p>
        </p:txBody>
      </p:sp>
      <p:sp>
        <p:nvSpPr>
          <p:cNvPr id="1910" name="Equation"/>
          <p:cNvSpPr txBox="1"/>
          <p:nvPr/>
        </p:nvSpPr>
        <p:spPr>
          <a:xfrm>
            <a:off x="14443236" y="8878740"/>
            <a:ext cx="495631" cy="451486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m:rPr>
                          <m:sty m:val="b"/>
                        </m:rP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e>
                    <m:sub>
                      <m: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r</m:t>
                      </m:r>
                    </m:sub>
                  </m:sSub>
                </m:oMath>
              </m:oMathPara>
            </a14:m>
            <a:endParaRPr sz="5000"/>
          </a:p>
        </p:txBody>
      </p:sp>
      <p:sp>
        <p:nvSpPr>
          <p:cNvPr id="1911" name="Oval 11"/>
          <p:cNvSpPr/>
          <p:nvPr/>
        </p:nvSpPr>
        <p:spPr>
          <a:xfrm>
            <a:off x="15100300" y="9400333"/>
            <a:ext cx="238507" cy="238507"/>
          </a:xfrm>
          <a:prstGeom prst="ellipse">
            <a:avLst/>
          </a:prstGeom>
          <a:solidFill>
            <a:srgbClr val="00B050"/>
          </a:solidFill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 defTabSz="1828800">
              <a:spcBef>
                <a:spcPts val="0"/>
              </a:spcBef>
              <a:defRPr b="1"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912" name="Straight Connector 10"/>
          <p:cNvSpPr/>
          <p:nvPr/>
        </p:nvSpPr>
        <p:spPr>
          <a:xfrm>
            <a:off x="16035916" y="9550399"/>
            <a:ext cx="2" cy="1341122"/>
          </a:xfrm>
          <a:prstGeom prst="line">
            <a:avLst/>
          </a:prstGeom>
          <a:solidFill>
            <a:srgbClr val="BBE0E3"/>
          </a:solidFill>
          <a:ln w="88900">
            <a:solidFill>
              <a:srgbClr val="00B0F0"/>
            </a:solidFill>
            <a:headEnd type="triangle"/>
            <a:tailEnd type="triangle"/>
          </a:ln>
        </p:spPr>
        <p:txBody>
          <a:bodyPr lIns="45718" tIns="45718" rIns="45718" bIns="45718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1913" name="Equation"/>
          <p:cNvSpPr txBox="1"/>
          <p:nvPr/>
        </p:nvSpPr>
        <p:spPr>
          <a:xfrm>
            <a:off x="16266706" y="9939972"/>
            <a:ext cx="362586" cy="561976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f</m:t>
                  </m:r>
                </m:oMath>
              </m:oMathPara>
            </a14:m>
            <a:endParaRPr sz="5000"/>
          </a:p>
        </p:txBody>
      </p:sp>
      <p:sp>
        <p:nvSpPr>
          <p:cNvPr id="1914" name="Straight Connector 10"/>
          <p:cNvSpPr/>
          <p:nvPr/>
        </p:nvSpPr>
        <p:spPr>
          <a:xfrm flipH="1" flipV="1">
            <a:off x="9315037" y="11391554"/>
            <a:ext cx="5973236" cy="1"/>
          </a:xfrm>
          <a:prstGeom prst="line">
            <a:avLst/>
          </a:prstGeom>
          <a:solidFill>
            <a:srgbClr val="BBE0E3"/>
          </a:solidFill>
          <a:ln w="88900">
            <a:solidFill>
              <a:srgbClr val="00B0F0"/>
            </a:solidFill>
            <a:headEnd type="triangle"/>
            <a:tailEnd type="triangle"/>
          </a:ln>
        </p:spPr>
        <p:txBody>
          <a:bodyPr lIns="45718" tIns="45718" rIns="45718" bIns="45718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1915" name="Equation"/>
          <p:cNvSpPr txBox="1"/>
          <p:nvPr/>
        </p:nvSpPr>
        <p:spPr>
          <a:xfrm>
            <a:off x="12235815" y="11707148"/>
            <a:ext cx="364491" cy="414656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T</m:t>
                  </m:r>
                </m:oMath>
              </m:oMathPara>
            </a14:m>
            <a:endParaRPr sz="5000"/>
          </a:p>
        </p:txBody>
      </p:sp>
      <p:sp>
        <p:nvSpPr>
          <p:cNvPr id="1916" name="Similar Triangles!"/>
          <p:cNvSpPr txBox="1"/>
          <p:nvPr/>
        </p:nvSpPr>
        <p:spPr>
          <a:xfrm>
            <a:off x="15700080" y="3580575"/>
            <a:ext cx="3223642" cy="560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spcBef>
                <a:spcPts val="0"/>
              </a:spcBef>
              <a:defRPr b="1" sz="3000"/>
            </a:lvl1pPr>
          </a:lstStyle>
          <a:p>
            <a:pPr/>
            <a:r>
              <a:t>Similar Triangles!</a:t>
            </a:r>
          </a:p>
        </p:txBody>
      </p:sp>
      <p:sp>
        <p:nvSpPr>
          <p:cNvPr id="1917" name="Triangle"/>
          <p:cNvSpPr/>
          <p:nvPr/>
        </p:nvSpPr>
        <p:spPr>
          <a:xfrm>
            <a:off x="8903017" y="2722199"/>
            <a:ext cx="6766718" cy="81723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572"/>
                </a:moveTo>
                <a:lnTo>
                  <a:pt x="13121" y="0"/>
                </a:lnTo>
                <a:lnTo>
                  <a:pt x="21600" y="21600"/>
                </a:lnTo>
                <a:lnTo>
                  <a:pt x="0" y="21572"/>
                </a:lnTo>
                <a:close/>
              </a:path>
            </a:pathLst>
          </a:custGeom>
          <a:solidFill>
            <a:schemeClr val="accent3">
              <a:hueOff val="-274225"/>
              <a:satOff val="26768"/>
              <a:lumOff val="11368"/>
              <a:alpha val="22011"/>
            </a:schemeClr>
          </a:solidFill>
          <a:ln w="25400">
            <a:solidFill>
              <a:srgbClr val="000000">
                <a:alpha val="32416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9" name="Line"/>
          <p:cNvSpPr/>
          <p:nvPr/>
        </p:nvSpPr>
        <p:spPr>
          <a:xfrm flipH="1" flipV="1">
            <a:off x="8437568" y="2800914"/>
            <a:ext cx="2597300" cy="807542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1920" name="Line"/>
          <p:cNvSpPr/>
          <p:nvPr/>
        </p:nvSpPr>
        <p:spPr>
          <a:xfrm flipV="1">
            <a:off x="8396929" y="2797039"/>
            <a:ext cx="1" cy="808317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1921" name="Rectangle 1"/>
          <p:cNvSpPr txBox="1"/>
          <p:nvPr>
            <p:ph type="title"/>
          </p:nvPr>
        </p:nvSpPr>
        <p:spPr>
          <a:xfrm>
            <a:off x="1746386" y="507"/>
            <a:ext cx="21005802" cy="2286001"/>
          </a:xfrm>
          <a:prstGeom prst="rect">
            <a:avLst/>
          </a:prstGeom>
        </p:spPr>
        <p:txBody>
          <a:bodyPr/>
          <a:lstStyle>
            <a:lvl1pPr>
              <a:defRPr sz="8000"/>
            </a:lvl1pPr>
          </a:lstStyle>
          <a:p>
            <a:pPr/>
            <a:r>
              <a:t>Geometry for a simple stereo system</a:t>
            </a:r>
          </a:p>
        </p:txBody>
      </p:sp>
      <p:sp>
        <p:nvSpPr>
          <p:cNvPr id="1922" name="Straight Connector 5"/>
          <p:cNvSpPr/>
          <p:nvPr/>
        </p:nvSpPr>
        <p:spPr>
          <a:xfrm>
            <a:off x="3073749" y="9497256"/>
            <a:ext cx="2440479" cy="3178"/>
          </a:xfrm>
          <a:prstGeom prst="line">
            <a:avLst/>
          </a:prstGeom>
          <a:solidFill>
            <a:srgbClr val="4F81BD"/>
          </a:solidFill>
          <a:ln w="7620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1923" name="Straight Connector 7"/>
          <p:cNvSpPr/>
          <p:nvPr/>
        </p:nvSpPr>
        <p:spPr>
          <a:xfrm flipH="1">
            <a:off x="4293987" y="6060469"/>
            <a:ext cx="1" cy="5746402"/>
          </a:xfrm>
          <a:prstGeom prst="line">
            <a:avLst/>
          </a:prstGeom>
          <a:solidFill>
            <a:srgbClr val="4F81BD"/>
          </a:solidFill>
          <a:ln w="12700">
            <a:solidFill>
              <a:srgbClr val="000000"/>
            </a:solidFill>
            <a:headEnd type="triangle"/>
          </a:ln>
        </p:spPr>
        <p:txBody>
          <a:bodyPr lIns="45718" tIns="45718" rIns="45718" bIns="45718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1924" name="Straight Arrow Connector 12"/>
          <p:cNvSpPr/>
          <p:nvPr/>
        </p:nvSpPr>
        <p:spPr>
          <a:xfrm flipH="1" flipV="1">
            <a:off x="2054549" y="10865751"/>
            <a:ext cx="12075902" cy="1"/>
          </a:xfrm>
          <a:prstGeom prst="line">
            <a:avLst/>
          </a:prstGeom>
          <a:ln w="12700">
            <a:solidFill>
              <a:srgbClr val="000000"/>
            </a:solidFill>
            <a:headEnd type="stealth"/>
          </a:ln>
        </p:spPr>
        <p:txBody>
          <a:bodyPr lIns="45718" tIns="45718" rIns="45718" bIns="45718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1925" name="Straight Connector 10"/>
          <p:cNvSpPr/>
          <p:nvPr/>
        </p:nvSpPr>
        <p:spPr>
          <a:xfrm>
            <a:off x="4127188" y="9531023"/>
            <a:ext cx="2" cy="1341122"/>
          </a:xfrm>
          <a:prstGeom prst="line">
            <a:avLst/>
          </a:prstGeom>
          <a:solidFill>
            <a:srgbClr val="BBE0E3"/>
          </a:solidFill>
          <a:ln w="88900">
            <a:solidFill>
              <a:srgbClr val="00B0F0"/>
            </a:solidFill>
            <a:headEnd type="triangle"/>
            <a:tailEnd type="triangle"/>
          </a:ln>
        </p:spPr>
        <p:txBody>
          <a:bodyPr lIns="45718" tIns="45718" rIns="45718" bIns="45718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cxnSp>
        <p:nvCxnSpPr>
          <p:cNvPr id="1926" name="Straight Connector 20"/>
          <p:cNvCxnSpPr>
            <a:stCxn id="1927" idx="0"/>
            <a:endCxn id="1931" idx="0"/>
          </p:cNvCxnSpPr>
          <p:nvPr/>
        </p:nvCxnSpPr>
        <p:spPr>
          <a:xfrm flipH="1">
            <a:off x="4294235" y="2713664"/>
            <a:ext cx="4089994" cy="8153568"/>
          </a:xfrm>
          <a:prstGeom prst="straightConnector1">
            <a:avLst/>
          </a:prstGeom>
          <a:ln w="25400">
            <a:solidFill>
              <a:srgbClr val="000000"/>
            </a:solidFill>
          </a:ln>
        </p:spPr>
      </p:cxnSp>
      <p:sp>
        <p:nvSpPr>
          <p:cNvPr id="1927" name="Oval 11"/>
          <p:cNvSpPr/>
          <p:nvPr/>
        </p:nvSpPr>
        <p:spPr>
          <a:xfrm>
            <a:off x="8170867" y="2500303"/>
            <a:ext cx="426723" cy="426723"/>
          </a:xfrm>
          <a:prstGeom prst="ellipse">
            <a:avLst/>
          </a:prstGeom>
          <a:solidFill>
            <a:srgbClr val="00B050"/>
          </a:solidFill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 defTabSz="1828800">
              <a:spcBef>
                <a:spcPts val="0"/>
              </a:spcBef>
              <a:defRPr b="1"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928" name="Equation"/>
          <p:cNvSpPr txBox="1"/>
          <p:nvPr/>
        </p:nvSpPr>
        <p:spPr>
          <a:xfrm>
            <a:off x="3467517" y="11078173"/>
            <a:ext cx="625946" cy="58801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m:rPr>
                          <m:sty m:val="b"/>
                        </m:rP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e>
                    <m:sub>
                      <m: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sub>
                  </m:sSub>
                </m:oMath>
              </m:oMathPara>
            </a14:m>
            <a:endParaRPr sz="5000"/>
          </a:p>
        </p:txBody>
      </p:sp>
      <p:sp>
        <p:nvSpPr>
          <p:cNvPr id="1929" name="Equation"/>
          <p:cNvSpPr txBox="1"/>
          <p:nvPr/>
        </p:nvSpPr>
        <p:spPr>
          <a:xfrm>
            <a:off x="3541084" y="9920596"/>
            <a:ext cx="362586" cy="561976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f</m:t>
                  </m:r>
                </m:oMath>
              </m:oMathPara>
            </a14:m>
            <a:endParaRPr sz="5000"/>
          </a:p>
        </p:txBody>
      </p:sp>
      <p:sp>
        <p:nvSpPr>
          <p:cNvPr id="1930" name="Equation"/>
          <p:cNvSpPr txBox="1"/>
          <p:nvPr/>
        </p:nvSpPr>
        <p:spPr>
          <a:xfrm>
            <a:off x="4494512" y="8856884"/>
            <a:ext cx="435669" cy="456446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m:rPr>
                          <m:sty m:val="b"/>
                        </m:rP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e>
                    <m:sub>
                      <m: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l</m:t>
                      </m:r>
                    </m:sub>
                  </m:sSub>
                </m:oMath>
              </m:oMathPara>
            </a14:m>
            <a:endParaRPr sz="5000"/>
          </a:p>
        </p:txBody>
      </p:sp>
      <p:sp>
        <p:nvSpPr>
          <p:cNvPr id="1931" name="Oval 6"/>
          <p:cNvSpPr/>
          <p:nvPr/>
        </p:nvSpPr>
        <p:spPr>
          <a:xfrm>
            <a:off x="4207074" y="10780070"/>
            <a:ext cx="174323" cy="174323"/>
          </a:xfrm>
          <a:prstGeom prst="ellipse">
            <a:avLst/>
          </a:prstGeom>
          <a:solidFill>
            <a:srgbClr val="4F81BD"/>
          </a:solidFill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 defTabSz="1828800">
              <a:spcBef>
                <a:spcPts val="0"/>
              </a:spcBef>
              <a:defRPr b="1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932" name="Oval 11"/>
          <p:cNvSpPr/>
          <p:nvPr/>
        </p:nvSpPr>
        <p:spPr>
          <a:xfrm>
            <a:off x="4894268" y="9379591"/>
            <a:ext cx="238507" cy="238508"/>
          </a:xfrm>
          <a:prstGeom prst="ellipse">
            <a:avLst/>
          </a:prstGeom>
          <a:solidFill>
            <a:srgbClr val="00B050"/>
          </a:solidFill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 defTabSz="1828800">
              <a:spcBef>
                <a:spcPts val="0"/>
              </a:spcBef>
              <a:defRPr b="1"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933" name="Equation"/>
          <p:cNvSpPr txBox="1"/>
          <p:nvPr/>
        </p:nvSpPr>
        <p:spPr>
          <a:xfrm>
            <a:off x="8623717" y="7107306"/>
            <a:ext cx="712864" cy="43434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Z</m:t>
                  </m:r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?</m:t>
                  </m:r>
                </m:oMath>
              </m:oMathPara>
            </a14:m>
            <a:endParaRPr sz="5000"/>
          </a:p>
        </p:txBody>
      </p:sp>
      <p:sp>
        <p:nvSpPr>
          <p:cNvPr id="1934" name="Straight Connector 16"/>
          <p:cNvSpPr/>
          <p:nvPr/>
        </p:nvSpPr>
        <p:spPr>
          <a:xfrm>
            <a:off x="9812553" y="9498622"/>
            <a:ext cx="2440478" cy="3178"/>
          </a:xfrm>
          <a:prstGeom prst="line">
            <a:avLst/>
          </a:prstGeom>
          <a:solidFill>
            <a:srgbClr val="4F81BD"/>
          </a:solidFill>
          <a:ln w="7620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1935" name="Straight Connector 18"/>
          <p:cNvSpPr/>
          <p:nvPr/>
        </p:nvSpPr>
        <p:spPr>
          <a:xfrm flipH="1">
            <a:off x="11032791" y="6061836"/>
            <a:ext cx="1" cy="5785676"/>
          </a:xfrm>
          <a:prstGeom prst="line">
            <a:avLst/>
          </a:prstGeom>
          <a:solidFill>
            <a:srgbClr val="4F81BD"/>
          </a:solidFill>
          <a:ln w="12700">
            <a:solidFill>
              <a:srgbClr val="000000"/>
            </a:solidFill>
            <a:headEnd type="triangle"/>
          </a:ln>
        </p:spPr>
        <p:txBody>
          <a:bodyPr lIns="45718" tIns="45718" rIns="45718" bIns="45718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1936" name="Equation"/>
          <p:cNvSpPr txBox="1"/>
          <p:nvPr/>
        </p:nvSpPr>
        <p:spPr>
          <a:xfrm>
            <a:off x="11248383" y="11078173"/>
            <a:ext cx="662014" cy="58801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m:rPr>
                          <m:sty m:val="b"/>
                        </m:rP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e>
                    <m:sub>
                      <m: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sub>
                  </m:sSub>
                </m:oMath>
              </m:oMathPara>
            </a14:m>
            <a:endParaRPr sz="5000"/>
          </a:p>
        </p:txBody>
      </p:sp>
      <p:sp>
        <p:nvSpPr>
          <p:cNvPr id="1937" name="Equation"/>
          <p:cNvSpPr txBox="1"/>
          <p:nvPr/>
        </p:nvSpPr>
        <p:spPr>
          <a:xfrm>
            <a:off x="9812504" y="8859364"/>
            <a:ext cx="495631" cy="451486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m:rPr>
                          <m:sty m:val="b"/>
                        </m:rP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e>
                    <m:sub>
                      <m: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r</m:t>
                      </m:r>
                    </m:sub>
                  </m:sSub>
                </m:oMath>
              </m:oMathPara>
            </a14:m>
            <a:endParaRPr sz="5000"/>
          </a:p>
        </p:txBody>
      </p:sp>
      <p:sp>
        <p:nvSpPr>
          <p:cNvPr id="1938" name="Oval 11"/>
          <p:cNvSpPr/>
          <p:nvPr/>
        </p:nvSpPr>
        <p:spPr>
          <a:xfrm>
            <a:off x="10469567" y="9380957"/>
            <a:ext cx="238508" cy="238508"/>
          </a:xfrm>
          <a:prstGeom prst="ellipse">
            <a:avLst/>
          </a:prstGeom>
          <a:solidFill>
            <a:srgbClr val="00B050"/>
          </a:solidFill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 defTabSz="1828800">
              <a:spcBef>
                <a:spcPts val="0"/>
              </a:spcBef>
              <a:defRPr b="1"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939" name="Straight Connector 10"/>
          <p:cNvSpPr/>
          <p:nvPr/>
        </p:nvSpPr>
        <p:spPr>
          <a:xfrm>
            <a:off x="11405184" y="9531023"/>
            <a:ext cx="2" cy="1341122"/>
          </a:xfrm>
          <a:prstGeom prst="line">
            <a:avLst/>
          </a:prstGeom>
          <a:solidFill>
            <a:srgbClr val="BBE0E3"/>
          </a:solidFill>
          <a:ln w="88900">
            <a:solidFill>
              <a:srgbClr val="00B0F0"/>
            </a:solidFill>
            <a:headEnd type="triangle"/>
            <a:tailEnd type="triangle"/>
          </a:ln>
        </p:spPr>
        <p:txBody>
          <a:bodyPr lIns="45718" tIns="45718" rIns="45718" bIns="45718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1940" name="Equation"/>
          <p:cNvSpPr txBox="1"/>
          <p:nvPr/>
        </p:nvSpPr>
        <p:spPr>
          <a:xfrm>
            <a:off x="11635974" y="9920596"/>
            <a:ext cx="362586" cy="561976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f</m:t>
                  </m:r>
                </m:oMath>
              </m:oMathPara>
            </a14:m>
            <a:endParaRPr sz="5000"/>
          </a:p>
        </p:txBody>
      </p:sp>
      <p:sp>
        <p:nvSpPr>
          <p:cNvPr id="1941" name="Straight Connector 10"/>
          <p:cNvSpPr/>
          <p:nvPr/>
        </p:nvSpPr>
        <p:spPr>
          <a:xfrm flipH="1" flipV="1">
            <a:off x="4684306" y="11372178"/>
            <a:ext cx="5973235" cy="1"/>
          </a:xfrm>
          <a:prstGeom prst="line">
            <a:avLst/>
          </a:prstGeom>
          <a:solidFill>
            <a:srgbClr val="BBE0E3"/>
          </a:solidFill>
          <a:ln w="88900">
            <a:solidFill>
              <a:srgbClr val="00B0F0"/>
            </a:solidFill>
            <a:headEnd type="triangle"/>
            <a:tailEnd type="triangle"/>
          </a:ln>
        </p:spPr>
        <p:txBody>
          <a:bodyPr lIns="45718" tIns="45718" rIns="45718" bIns="45718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1942" name="Equation"/>
          <p:cNvSpPr txBox="1"/>
          <p:nvPr/>
        </p:nvSpPr>
        <p:spPr>
          <a:xfrm>
            <a:off x="7605083" y="11687773"/>
            <a:ext cx="364491" cy="414656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T</m:t>
                  </m:r>
                </m:oMath>
              </m:oMathPara>
            </a14:m>
            <a:endParaRPr sz="5000"/>
          </a:p>
        </p:txBody>
      </p:sp>
      <p:sp>
        <p:nvSpPr>
          <p:cNvPr id="1943" name="Similar Triangles:"/>
          <p:cNvSpPr txBox="1"/>
          <p:nvPr/>
        </p:nvSpPr>
        <p:spPr>
          <a:xfrm>
            <a:off x="13958157" y="4549348"/>
            <a:ext cx="3223642" cy="5604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spcBef>
                <a:spcPts val="0"/>
              </a:spcBef>
              <a:defRPr b="1" sz="3000"/>
            </a:lvl1pPr>
          </a:lstStyle>
          <a:p>
            <a:pPr/>
            <a:r>
              <a:t>Similar Triangles:</a:t>
            </a:r>
          </a:p>
        </p:txBody>
      </p:sp>
      <p:sp>
        <p:nvSpPr>
          <p:cNvPr id="1944" name="Triangle"/>
          <p:cNvSpPr/>
          <p:nvPr/>
        </p:nvSpPr>
        <p:spPr>
          <a:xfrm>
            <a:off x="4973101" y="2705645"/>
            <a:ext cx="5631587" cy="68262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567"/>
                </a:moveTo>
                <a:lnTo>
                  <a:pt x="13150" y="0"/>
                </a:lnTo>
                <a:lnTo>
                  <a:pt x="21600" y="21600"/>
                </a:lnTo>
                <a:lnTo>
                  <a:pt x="0" y="21567"/>
                </a:lnTo>
                <a:close/>
              </a:path>
            </a:pathLst>
          </a:custGeom>
          <a:solidFill>
            <a:schemeClr val="accent5">
              <a:hueOff val="-152896"/>
              <a:lumOff val="12368"/>
              <a:alpha val="54729"/>
            </a:schemeClr>
          </a:solidFill>
          <a:ln w="25400">
            <a:solidFill>
              <a:srgbClr val="000000">
                <a:alpha val="45516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1945" name="Equation"/>
          <p:cNvSpPr txBox="1"/>
          <p:nvPr/>
        </p:nvSpPr>
        <p:spPr>
          <a:xfrm>
            <a:off x="14096009" y="5947211"/>
            <a:ext cx="3669675" cy="149340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f>
                    <m:fPr>
                      <m:ctrlP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type m:val="bar"/>
                    </m:fPr>
                    <m:num>
                      <m: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T</m:t>
                      </m:r>
                      <m: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e>
                          <m:r>
                            <m:rPr>
                              <m:sty m:val="b"/>
                            </m:rPr>
                            <a:rPr xmlns:a="http://schemas.openxmlformats.org/drawingml/2006/main" sz="5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x</m:t>
                          </m:r>
                        </m:e>
                        <m:sub>
                          <m:r>
                            <a:rPr xmlns:a="http://schemas.openxmlformats.org/drawingml/2006/main" sz="5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r</m:t>
                          </m:r>
                        </m:sub>
                      </m:sSub>
                      <m: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-</m:t>
                      </m:r>
                      <m:sSub>
                        <m:e>
                          <m:r>
                            <m:rPr>
                              <m:sty m:val="b"/>
                            </m:rPr>
                            <a:rPr xmlns:a="http://schemas.openxmlformats.org/drawingml/2006/main" sz="5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x</m:t>
                          </m:r>
                        </m:e>
                        <m:sub>
                          <m:r>
                            <a:rPr xmlns:a="http://schemas.openxmlformats.org/drawingml/2006/main" sz="5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</m:t>
                          </m:r>
                        </m:sub>
                      </m:sSub>
                    </m:num>
                    <m:den>
                      <m: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Z</m:t>
                      </m:r>
                      <m: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-</m:t>
                      </m:r>
                      <m: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f</m:t>
                      </m:r>
                    </m:den>
                  </m:f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=</m:t>
                  </m:r>
                </m:oMath>
              </m:oMathPara>
            </a14:m>
            <a:endParaRPr sz="5000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7" name="Line"/>
          <p:cNvSpPr/>
          <p:nvPr/>
        </p:nvSpPr>
        <p:spPr>
          <a:xfrm flipH="1" flipV="1">
            <a:off x="8437568" y="2800914"/>
            <a:ext cx="2597300" cy="807542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1948" name="Line"/>
          <p:cNvSpPr/>
          <p:nvPr/>
        </p:nvSpPr>
        <p:spPr>
          <a:xfrm flipV="1">
            <a:off x="8396929" y="2797039"/>
            <a:ext cx="1" cy="808317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1949" name="Rectangle 1"/>
          <p:cNvSpPr txBox="1"/>
          <p:nvPr>
            <p:ph type="title"/>
          </p:nvPr>
        </p:nvSpPr>
        <p:spPr>
          <a:xfrm>
            <a:off x="1746386" y="507"/>
            <a:ext cx="21005802" cy="2286001"/>
          </a:xfrm>
          <a:prstGeom prst="rect">
            <a:avLst/>
          </a:prstGeom>
        </p:spPr>
        <p:txBody>
          <a:bodyPr/>
          <a:lstStyle>
            <a:lvl1pPr>
              <a:defRPr sz="8000"/>
            </a:lvl1pPr>
          </a:lstStyle>
          <a:p>
            <a:pPr/>
            <a:r>
              <a:t>Geometry for a simple stereo system</a:t>
            </a:r>
          </a:p>
        </p:txBody>
      </p:sp>
      <p:sp>
        <p:nvSpPr>
          <p:cNvPr id="1950" name="Straight Connector 5"/>
          <p:cNvSpPr/>
          <p:nvPr/>
        </p:nvSpPr>
        <p:spPr>
          <a:xfrm>
            <a:off x="3073749" y="9497256"/>
            <a:ext cx="2440479" cy="3178"/>
          </a:xfrm>
          <a:prstGeom prst="line">
            <a:avLst/>
          </a:prstGeom>
          <a:solidFill>
            <a:srgbClr val="4F81BD"/>
          </a:solidFill>
          <a:ln w="7620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1951" name="Straight Connector 7"/>
          <p:cNvSpPr/>
          <p:nvPr/>
        </p:nvSpPr>
        <p:spPr>
          <a:xfrm flipH="1">
            <a:off x="4293987" y="6060469"/>
            <a:ext cx="1" cy="5746402"/>
          </a:xfrm>
          <a:prstGeom prst="line">
            <a:avLst/>
          </a:prstGeom>
          <a:solidFill>
            <a:srgbClr val="4F81BD"/>
          </a:solidFill>
          <a:ln w="12700">
            <a:solidFill>
              <a:srgbClr val="000000"/>
            </a:solidFill>
            <a:headEnd type="triangle"/>
          </a:ln>
        </p:spPr>
        <p:txBody>
          <a:bodyPr lIns="45718" tIns="45718" rIns="45718" bIns="45718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1952" name="Straight Arrow Connector 12"/>
          <p:cNvSpPr/>
          <p:nvPr/>
        </p:nvSpPr>
        <p:spPr>
          <a:xfrm flipH="1" flipV="1">
            <a:off x="2054549" y="10865751"/>
            <a:ext cx="12075902" cy="1"/>
          </a:xfrm>
          <a:prstGeom prst="line">
            <a:avLst/>
          </a:prstGeom>
          <a:ln w="12700">
            <a:solidFill>
              <a:srgbClr val="000000"/>
            </a:solidFill>
            <a:headEnd type="stealth"/>
          </a:ln>
        </p:spPr>
        <p:txBody>
          <a:bodyPr lIns="45718" tIns="45718" rIns="45718" bIns="45718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1953" name="Straight Connector 10"/>
          <p:cNvSpPr/>
          <p:nvPr/>
        </p:nvSpPr>
        <p:spPr>
          <a:xfrm>
            <a:off x="4127188" y="9531023"/>
            <a:ext cx="2" cy="1341122"/>
          </a:xfrm>
          <a:prstGeom prst="line">
            <a:avLst/>
          </a:prstGeom>
          <a:solidFill>
            <a:srgbClr val="BBE0E3"/>
          </a:solidFill>
          <a:ln w="88900">
            <a:solidFill>
              <a:srgbClr val="00B0F0"/>
            </a:solidFill>
            <a:headEnd type="triangle"/>
            <a:tailEnd type="triangle"/>
          </a:ln>
        </p:spPr>
        <p:txBody>
          <a:bodyPr lIns="45718" tIns="45718" rIns="45718" bIns="45718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cxnSp>
        <p:nvCxnSpPr>
          <p:cNvPr id="1954" name="Straight Connector 20"/>
          <p:cNvCxnSpPr>
            <a:stCxn id="1955" idx="0"/>
            <a:endCxn id="1959" idx="0"/>
          </p:cNvCxnSpPr>
          <p:nvPr/>
        </p:nvCxnSpPr>
        <p:spPr>
          <a:xfrm flipH="1">
            <a:off x="4294235" y="2713664"/>
            <a:ext cx="4089994" cy="8153568"/>
          </a:xfrm>
          <a:prstGeom prst="straightConnector1">
            <a:avLst/>
          </a:prstGeom>
          <a:ln w="25400">
            <a:solidFill>
              <a:srgbClr val="000000"/>
            </a:solidFill>
          </a:ln>
        </p:spPr>
      </p:cxnSp>
      <p:sp>
        <p:nvSpPr>
          <p:cNvPr id="1955" name="Oval 11"/>
          <p:cNvSpPr/>
          <p:nvPr/>
        </p:nvSpPr>
        <p:spPr>
          <a:xfrm>
            <a:off x="8170867" y="2500303"/>
            <a:ext cx="426723" cy="426723"/>
          </a:xfrm>
          <a:prstGeom prst="ellipse">
            <a:avLst/>
          </a:prstGeom>
          <a:solidFill>
            <a:srgbClr val="00B050"/>
          </a:solidFill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 defTabSz="1828800">
              <a:spcBef>
                <a:spcPts val="0"/>
              </a:spcBef>
              <a:defRPr b="1"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956" name="Equation"/>
          <p:cNvSpPr txBox="1"/>
          <p:nvPr/>
        </p:nvSpPr>
        <p:spPr>
          <a:xfrm>
            <a:off x="3467517" y="11078173"/>
            <a:ext cx="625946" cy="58801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m:rPr>
                          <m:sty m:val="b"/>
                        </m:rP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e>
                    <m:sub>
                      <m: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sub>
                  </m:sSub>
                </m:oMath>
              </m:oMathPara>
            </a14:m>
            <a:endParaRPr sz="5000"/>
          </a:p>
        </p:txBody>
      </p:sp>
      <p:sp>
        <p:nvSpPr>
          <p:cNvPr id="1957" name="Equation"/>
          <p:cNvSpPr txBox="1"/>
          <p:nvPr/>
        </p:nvSpPr>
        <p:spPr>
          <a:xfrm>
            <a:off x="3541084" y="9920596"/>
            <a:ext cx="362586" cy="561976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f</m:t>
                  </m:r>
                </m:oMath>
              </m:oMathPara>
            </a14:m>
            <a:endParaRPr sz="5000"/>
          </a:p>
        </p:txBody>
      </p:sp>
      <p:sp>
        <p:nvSpPr>
          <p:cNvPr id="1958" name="Equation"/>
          <p:cNvSpPr txBox="1"/>
          <p:nvPr/>
        </p:nvSpPr>
        <p:spPr>
          <a:xfrm>
            <a:off x="4494512" y="8856884"/>
            <a:ext cx="435669" cy="456446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m:rPr>
                          <m:sty m:val="b"/>
                        </m:rP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e>
                    <m:sub>
                      <m: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l</m:t>
                      </m:r>
                    </m:sub>
                  </m:sSub>
                </m:oMath>
              </m:oMathPara>
            </a14:m>
            <a:endParaRPr sz="5000"/>
          </a:p>
        </p:txBody>
      </p:sp>
      <p:sp>
        <p:nvSpPr>
          <p:cNvPr id="1959" name="Oval 6"/>
          <p:cNvSpPr/>
          <p:nvPr/>
        </p:nvSpPr>
        <p:spPr>
          <a:xfrm>
            <a:off x="4207074" y="10780070"/>
            <a:ext cx="174323" cy="174323"/>
          </a:xfrm>
          <a:prstGeom prst="ellipse">
            <a:avLst/>
          </a:prstGeom>
          <a:solidFill>
            <a:srgbClr val="4F81BD"/>
          </a:solidFill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 defTabSz="1828800">
              <a:spcBef>
                <a:spcPts val="0"/>
              </a:spcBef>
              <a:defRPr b="1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960" name="Oval 11"/>
          <p:cNvSpPr/>
          <p:nvPr/>
        </p:nvSpPr>
        <p:spPr>
          <a:xfrm>
            <a:off x="4894268" y="9379591"/>
            <a:ext cx="238507" cy="238508"/>
          </a:xfrm>
          <a:prstGeom prst="ellipse">
            <a:avLst/>
          </a:prstGeom>
          <a:solidFill>
            <a:srgbClr val="00B050"/>
          </a:solidFill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 defTabSz="1828800">
              <a:spcBef>
                <a:spcPts val="0"/>
              </a:spcBef>
              <a:defRPr b="1"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961" name="Equation"/>
          <p:cNvSpPr txBox="1"/>
          <p:nvPr/>
        </p:nvSpPr>
        <p:spPr>
          <a:xfrm>
            <a:off x="8623717" y="7107306"/>
            <a:ext cx="712864" cy="43434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Z</m:t>
                  </m:r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?</m:t>
                  </m:r>
                </m:oMath>
              </m:oMathPara>
            </a14:m>
            <a:endParaRPr sz="5000"/>
          </a:p>
        </p:txBody>
      </p:sp>
      <p:sp>
        <p:nvSpPr>
          <p:cNvPr id="1962" name="Straight Connector 16"/>
          <p:cNvSpPr/>
          <p:nvPr/>
        </p:nvSpPr>
        <p:spPr>
          <a:xfrm>
            <a:off x="9812553" y="9498622"/>
            <a:ext cx="2440478" cy="3178"/>
          </a:xfrm>
          <a:prstGeom prst="line">
            <a:avLst/>
          </a:prstGeom>
          <a:solidFill>
            <a:srgbClr val="4F81BD"/>
          </a:solidFill>
          <a:ln w="7620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1963" name="Straight Connector 18"/>
          <p:cNvSpPr/>
          <p:nvPr/>
        </p:nvSpPr>
        <p:spPr>
          <a:xfrm flipH="1">
            <a:off x="11032791" y="6061836"/>
            <a:ext cx="1" cy="5785676"/>
          </a:xfrm>
          <a:prstGeom prst="line">
            <a:avLst/>
          </a:prstGeom>
          <a:solidFill>
            <a:srgbClr val="4F81BD"/>
          </a:solidFill>
          <a:ln w="12700">
            <a:solidFill>
              <a:srgbClr val="000000"/>
            </a:solidFill>
            <a:headEnd type="triangle"/>
          </a:ln>
        </p:spPr>
        <p:txBody>
          <a:bodyPr lIns="45718" tIns="45718" rIns="45718" bIns="45718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1964" name="Equation"/>
          <p:cNvSpPr txBox="1"/>
          <p:nvPr/>
        </p:nvSpPr>
        <p:spPr>
          <a:xfrm>
            <a:off x="11248383" y="11078173"/>
            <a:ext cx="662014" cy="58801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m:rPr>
                          <m:sty m:val="b"/>
                        </m:rP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e>
                    <m:sub>
                      <m: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sub>
                  </m:sSub>
                </m:oMath>
              </m:oMathPara>
            </a14:m>
            <a:endParaRPr sz="5000"/>
          </a:p>
        </p:txBody>
      </p:sp>
      <p:sp>
        <p:nvSpPr>
          <p:cNvPr id="1965" name="Equation"/>
          <p:cNvSpPr txBox="1"/>
          <p:nvPr/>
        </p:nvSpPr>
        <p:spPr>
          <a:xfrm>
            <a:off x="9812504" y="8859364"/>
            <a:ext cx="495631" cy="451486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m:rPr>
                          <m:sty m:val="b"/>
                        </m:rP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e>
                    <m:sub>
                      <m: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r</m:t>
                      </m:r>
                    </m:sub>
                  </m:sSub>
                </m:oMath>
              </m:oMathPara>
            </a14:m>
            <a:endParaRPr sz="5000"/>
          </a:p>
        </p:txBody>
      </p:sp>
      <p:sp>
        <p:nvSpPr>
          <p:cNvPr id="1966" name="Oval 11"/>
          <p:cNvSpPr/>
          <p:nvPr/>
        </p:nvSpPr>
        <p:spPr>
          <a:xfrm>
            <a:off x="10469567" y="9380957"/>
            <a:ext cx="238508" cy="238508"/>
          </a:xfrm>
          <a:prstGeom prst="ellipse">
            <a:avLst/>
          </a:prstGeom>
          <a:solidFill>
            <a:srgbClr val="00B050"/>
          </a:solidFill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 defTabSz="1828800">
              <a:spcBef>
                <a:spcPts val="0"/>
              </a:spcBef>
              <a:defRPr b="1"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967" name="Straight Connector 10"/>
          <p:cNvSpPr/>
          <p:nvPr/>
        </p:nvSpPr>
        <p:spPr>
          <a:xfrm>
            <a:off x="11405184" y="9531023"/>
            <a:ext cx="2" cy="1341122"/>
          </a:xfrm>
          <a:prstGeom prst="line">
            <a:avLst/>
          </a:prstGeom>
          <a:solidFill>
            <a:srgbClr val="BBE0E3"/>
          </a:solidFill>
          <a:ln w="88900">
            <a:solidFill>
              <a:srgbClr val="00B0F0"/>
            </a:solidFill>
            <a:headEnd type="triangle"/>
            <a:tailEnd type="triangle"/>
          </a:ln>
        </p:spPr>
        <p:txBody>
          <a:bodyPr lIns="45718" tIns="45718" rIns="45718" bIns="45718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1968" name="Equation"/>
          <p:cNvSpPr txBox="1"/>
          <p:nvPr/>
        </p:nvSpPr>
        <p:spPr>
          <a:xfrm>
            <a:off x="11635974" y="9920596"/>
            <a:ext cx="362586" cy="561976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f</m:t>
                  </m:r>
                </m:oMath>
              </m:oMathPara>
            </a14:m>
            <a:endParaRPr sz="5000"/>
          </a:p>
        </p:txBody>
      </p:sp>
      <p:sp>
        <p:nvSpPr>
          <p:cNvPr id="1969" name="Straight Connector 10"/>
          <p:cNvSpPr/>
          <p:nvPr/>
        </p:nvSpPr>
        <p:spPr>
          <a:xfrm flipH="1" flipV="1">
            <a:off x="4684306" y="11372178"/>
            <a:ext cx="5973235" cy="1"/>
          </a:xfrm>
          <a:prstGeom prst="line">
            <a:avLst/>
          </a:prstGeom>
          <a:solidFill>
            <a:srgbClr val="BBE0E3"/>
          </a:solidFill>
          <a:ln w="88900">
            <a:solidFill>
              <a:srgbClr val="00B0F0"/>
            </a:solidFill>
            <a:headEnd type="triangle"/>
            <a:tailEnd type="triangle"/>
          </a:ln>
        </p:spPr>
        <p:txBody>
          <a:bodyPr lIns="45718" tIns="45718" rIns="45718" bIns="45718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1970" name="Equation"/>
          <p:cNvSpPr txBox="1"/>
          <p:nvPr/>
        </p:nvSpPr>
        <p:spPr>
          <a:xfrm>
            <a:off x="7605083" y="11687773"/>
            <a:ext cx="364491" cy="414656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T</m:t>
                  </m:r>
                </m:oMath>
              </m:oMathPara>
            </a14:m>
            <a:endParaRPr sz="5000"/>
          </a:p>
        </p:txBody>
      </p:sp>
      <p:sp>
        <p:nvSpPr>
          <p:cNvPr id="1971" name="Similar Triangles:"/>
          <p:cNvSpPr txBox="1"/>
          <p:nvPr/>
        </p:nvSpPr>
        <p:spPr>
          <a:xfrm>
            <a:off x="13958157" y="4549348"/>
            <a:ext cx="3223642" cy="5604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spcBef>
                <a:spcPts val="0"/>
              </a:spcBef>
              <a:defRPr b="1" sz="3000"/>
            </a:lvl1pPr>
          </a:lstStyle>
          <a:p>
            <a:pPr/>
            <a:r>
              <a:t>Similar Triangles:</a:t>
            </a:r>
          </a:p>
        </p:txBody>
      </p:sp>
      <p:sp>
        <p:nvSpPr>
          <p:cNvPr id="1972" name="Equation"/>
          <p:cNvSpPr txBox="1"/>
          <p:nvPr/>
        </p:nvSpPr>
        <p:spPr>
          <a:xfrm>
            <a:off x="14096009" y="5947211"/>
            <a:ext cx="4181485" cy="149340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f>
                    <m:fPr>
                      <m:ctrlP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type m:val="bar"/>
                    </m:fPr>
                    <m:num>
                      <m: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T</m:t>
                      </m:r>
                      <m: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e>
                          <m:r>
                            <m:rPr>
                              <m:sty m:val="b"/>
                            </m:rPr>
                            <a:rPr xmlns:a="http://schemas.openxmlformats.org/drawingml/2006/main" sz="5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x</m:t>
                          </m:r>
                        </m:e>
                        <m:sub>
                          <m:r>
                            <a:rPr xmlns:a="http://schemas.openxmlformats.org/drawingml/2006/main" sz="5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r</m:t>
                          </m:r>
                        </m:sub>
                      </m:sSub>
                      <m: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-</m:t>
                      </m:r>
                      <m:sSub>
                        <m:e>
                          <m:r>
                            <m:rPr>
                              <m:sty m:val="b"/>
                            </m:rPr>
                            <a:rPr xmlns:a="http://schemas.openxmlformats.org/drawingml/2006/main" sz="5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x</m:t>
                          </m:r>
                        </m:e>
                        <m:sub>
                          <m:r>
                            <a:rPr xmlns:a="http://schemas.openxmlformats.org/drawingml/2006/main" sz="5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</m:t>
                          </m:r>
                        </m:sub>
                      </m:sSub>
                    </m:num>
                    <m:den>
                      <m: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Z</m:t>
                      </m:r>
                      <m: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-</m:t>
                      </m:r>
                      <m: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f</m:t>
                      </m:r>
                    </m:den>
                  </m:f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=</m:t>
                  </m:r>
                  <m:f>
                    <m:fPr>
                      <m:ctrlP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type m:val="bar"/>
                    </m:fPr>
                    <m:num>
                      <m: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T</m:t>
                      </m:r>
                    </m:num>
                    <m:den>
                      <m: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Z</m:t>
                      </m:r>
                    </m:den>
                  </m:f>
                </m:oMath>
              </m:oMathPara>
            </a14:m>
            <a:endParaRPr sz="5000"/>
          </a:p>
        </p:txBody>
      </p:sp>
      <p:sp>
        <p:nvSpPr>
          <p:cNvPr id="1973" name="Triangle"/>
          <p:cNvSpPr/>
          <p:nvPr/>
        </p:nvSpPr>
        <p:spPr>
          <a:xfrm>
            <a:off x="4289119" y="2722199"/>
            <a:ext cx="6766718" cy="81723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572"/>
                </a:moveTo>
                <a:lnTo>
                  <a:pt x="13121" y="0"/>
                </a:lnTo>
                <a:lnTo>
                  <a:pt x="21600" y="21600"/>
                </a:lnTo>
                <a:lnTo>
                  <a:pt x="0" y="21572"/>
                </a:lnTo>
                <a:close/>
              </a:path>
            </a:pathLst>
          </a:custGeom>
          <a:solidFill>
            <a:schemeClr val="accent3">
              <a:hueOff val="-274225"/>
              <a:satOff val="26768"/>
              <a:lumOff val="11368"/>
              <a:alpha val="22011"/>
            </a:schemeClr>
          </a:solidFill>
          <a:ln w="25400">
            <a:solidFill>
              <a:srgbClr val="000000">
                <a:alpha val="32416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5" name="Rectangle"/>
          <p:cNvSpPr/>
          <p:nvPr/>
        </p:nvSpPr>
        <p:spPr>
          <a:xfrm>
            <a:off x="18489077" y="10039963"/>
            <a:ext cx="1866231" cy="701321"/>
          </a:xfrm>
          <a:prstGeom prst="rect">
            <a:avLst/>
          </a:prstGeom>
          <a:solidFill>
            <a:schemeClr val="accent5">
              <a:hueOff val="-152896"/>
              <a:lumOff val="12368"/>
              <a:alpha val="49373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976" name="Line"/>
          <p:cNvSpPr/>
          <p:nvPr/>
        </p:nvSpPr>
        <p:spPr>
          <a:xfrm flipH="1" flipV="1">
            <a:off x="8437568" y="2800914"/>
            <a:ext cx="2597300" cy="807542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1977" name="Line"/>
          <p:cNvSpPr/>
          <p:nvPr/>
        </p:nvSpPr>
        <p:spPr>
          <a:xfrm flipV="1">
            <a:off x="8396929" y="2797039"/>
            <a:ext cx="1" cy="808317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1978" name="Rectangle 1"/>
          <p:cNvSpPr txBox="1"/>
          <p:nvPr>
            <p:ph type="title"/>
          </p:nvPr>
        </p:nvSpPr>
        <p:spPr>
          <a:xfrm>
            <a:off x="1746386" y="507"/>
            <a:ext cx="21005802" cy="2286001"/>
          </a:xfrm>
          <a:prstGeom prst="rect">
            <a:avLst/>
          </a:prstGeom>
        </p:spPr>
        <p:txBody>
          <a:bodyPr/>
          <a:lstStyle>
            <a:lvl1pPr>
              <a:defRPr sz="8000"/>
            </a:lvl1pPr>
          </a:lstStyle>
          <a:p>
            <a:pPr/>
            <a:r>
              <a:t>Geometry for a simple stereo system</a:t>
            </a:r>
          </a:p>
        </p:txBody>
      </p:sp>
      <p:sp>
        <p:nvSpPr>
          <p:cNvPr id="1979" name="Straight Connector 5"/>
          <p:cNvSpPr/>
          <p:nvPr/>
        </p:nvSpPr>
        <p:spPr>
          <a:xfrm>
            <a:off x="3073749" y="9497256"/>
            <a:ext cx="2440479" cy="3178"/>
          </a:xfrm>
          <a:prstGeom prst="line">
            <a:avLst/>
          </a:prstGeom>
          <a:solidFill>
            <a:srgbClr val="4F81BD"/>
          </a:solidFill>
          <a:ln w="7620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1980" name="Straight Connector 7"/>
          <p:cNvSpPr/>
          <p:nvPr/>
        </p:nvSpPr>
        <p:spPr>
          <a:xfrm flipH="1">
            <a:off x="4293987" y="6060469"/>
            <a:ext cx="1" cy="5746402"/>
          </a:xfrm>
          <a:prstGeom prst="line">
            <a:avLst/>
          </a:prstGeom>
          <a:solidFill>
            <a:srgbClr val="4F81BD"/>
          </a:solidFill>
          <a:ln w="12700">
            <a:solidFill>
              <a:srgbClr val="000000"/>
            </a:solidFill>
            <a:headEnd type="triangle"/>
          </a:ln>
        </p:spPr>
        <p:txBody>
          <a:bodyPr lIns="45718" tIns="45718" rIns="45718" bIns="45718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1981" name="Straight Arrow Connector 12"/>
          <p:cNvSpPr/>
          <p:nvPr/>
        </p:nvSpPr>
        <p:spPr>
          <a:xfrm flipH="1" flipV="1">
            <a:off x="2054549" y="10865751"/>
            <a:ext cx="12075902" cy="1"/>
          </a:xfrm>
          <a:prstGeom prst="line">
            <a:avLst/>
          </a:prstGeom>
          <a:ln w="12700">
            <a:solidFill>
              <a:srgbClr val="000000"/>
            </a:solidFill>
            <a:headEnd type="stealth"/>
          </a:ln>
        </p:spPr>
        <p:txBody>
          <a:bodyPr lIns="45718" tIns="45718" rIns="45718" bIns="45718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1982" name="Straight Connector 10"/>
          <p:cNvSpPr/>
          <p:nvPr/>
        </p:nvSpPr>
        <p:spPr>
          <a:xfrm>
            <a:off x="4127188" y="9531023"/>
            <a:ext cx="2" cy="1341122"/>
          </a:xfrm>
          <a:prstGeom prst="line">
            <a:avLst/>
          </a:prstGeom>
          <a:solidFill>
            <a:srgbClr val="BBE0E3"/>
          </a:solidFill>
          <a:ln w="88900">
            <a:solidFill>
              <a:srgbClr val="00B0F0"/>
            </a:solidFill>
            <a:headEnd type="triangle"/>
            <a:tailEnd type="triangle"/>
          </a:ln>
        </p:spPr>
        <p:txBody>
          <a:bodyPr lIns="45718" tIns="45718" rIns="45718" bIns="45718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cxnSp>
        <p:nvCxnSpPr>
          <p:cNvPr id="1983" name="Straight Connector 20"/>
          <p:cNvCxnSpPr>
            <a:stCxn id="1984" idx="0"/>
            <a:endCxn id="1988" idx="0"/>
          </p:cNvCxnSpPr>
          <p:nvPr/>
        </p:nvCxnSpPr>
        <p:spPr>
          <a:xfrm flipH="1">
            <a:off x="4294235" y="2713664"/>
            <a:ext cx="4089994" cy="8153568"/>
          </a:xfrm>
          <a:prstGeom prst="straightConnector1">
            <a:avLst/>
          </a:prstGeom>
          <a:ln w="25400">
            <a:solidFill>
              <a:srgbClr val="000000"/>
            </a:solidFill>
          </a:ln>
        </p:spPr>
      </p:cxnSp>
      <p:sp>
        <p:nvSpPr>
          <p:cNvPr id="1984" name="Oval 11"/>
          <p:cNvSpPr/>
          <p:nvPr/>
        </p:nvSpPr>
        <p:spPr>
          <a:xfrm>
            <a:off x="8170867" y="2500303"/>
            <a:ext cx="426723" cy="426723"/>
          </a:xfrm>
          <a:prstGeom prst="ellipse">
            <a:avLst/>
          </a:prstGeom>
          <a:solidFill>
            <a:srgbClr val="00B050"/>
          </a:solidFill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 defTabSz="1828800">
              <a:spcBef>
                <a:spcPts val="0"/>
              </a:spcBef>
              <a:defRPr b="1"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985" name="Equation"/>
          <p:cNvSpPr txBox="1"/>
          <p:nvPr/>
        </p:nvSpPr>
        <p:spPr>
          <a:xfrm>
            <a:off x="3467517" y="11078173"/>
            <a:ext cx="625946" cy="58801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m:rPr>
                          <m:sty m:val="b"/>
                        </m:rP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e>
                    <m:sub>
                      <m: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sub>
                  </m:sSub>
                </m:oMath>
              </m:oMathPara>
            </a14:m>
            <a:endParaRPr sz="5000"/>
          </a:p>
        </p:txBody>
      </p:sp>
      <p:sp>
        <p:nvSpPr>
          <p:cNvPr id="1986" name="Equation"/>
          <p:cNvSpPr txBox="1"/>
          <p:nvPr/>
        </p:nvSpPr>
        <p:spPr>
          <a:xfrm>
            <a:off x="3541084" y="9920596"/>
            <a:ext cx="362586" cy="561976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f</m:t>
                  </m:r>
                </m:oMath>
              </m:oMathPara>
            </a14:m>
            <a:endParaRPr sz="5000"/>
          </a:p>
        </p:txBody>
      </p:sp>
      <p:sp>
        <p:nvSpPr>
          <p:cNvPr id="1987" name="Equation"/>
          <p:cNvSpPr txBox="1"/>
          <p:nvPr/>
        </p:nvSpPr>
        <p:spPr>
          <a:xfrm>
            <a:off x="4494512" y="8856884"/>
            <a:ext cx="435669" cy="456446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m:rPr>
                          <m:sty m:val="b"/>
                        </m:rP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e>
                    <m:sub>
                      <m: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l</m:t>
                      </m:r>
                    </m:sub>
                  </m:sSub>
                </m:oMath>
              </m:oMathPara>
            </a14:m>
            <a:endParaRPr sz="5000"/>
          </a:p>
        </p:txBody>
      </p:sp>
      <p:sp>
        <p:nvSpPr>
          <p:cNvPr id="1988" name="Oval 6"/>
          <p:cNvSpPr/>
          <p:nvPr/>
        </p:nvSpPr>
        <p:spPr>
          <a:xfrm>
            <a:off x="4207074" y="10780070"/>
            <a:ext cx="174323" cy="174323"/>
          </a:xfrm>
          <a:prstGeom prst="ellipse">
            <a:avLst/>
          </a:prstGeom>
          <a:solidFill>
            <a:srgbClr val="4F81BD"/>
          </a:solidFill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 defTabSz="1828800">
              <a:spcBef>
                <a:spcPts val="0"/>
              </a:spcBef>
              <a:defRPr b="1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989" name="Oval 11"/>
          <p:cNvSpPr/>
          <p:nvPr/>
        </p:nvSpPr>
        <p:spPr>
          <a:xfrm>
            <a:off x="4894268" y="9379591"/>
            <a:ext cx="238507" cy="238508"/>
          </a:xfrm>
          <a:prstGeom prst="ellipse">
            <a:avLst/>
          </a:prstGeom>
          <a:solidFill>
            <a:srgbClr val="00B050"/>
          </a:solidFill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 defTabSz="1828800">
              <a:spcBef>
                <a:spcPts val="0"/>
              </a:spcBef>
              <a:defRPr b="1"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990" name="Equation"/>
          <p:cNvSpPr txBox="1"/>
          <p:nvPr/>
        </p:nvSpPr>
        <p:spPr>
          <a:xfrm>
            <a:off x="8623717" y="7107306"/>
            <a:ext cx="712864" cy="43434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Z</m:t>
                  </m:r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?</m:t>
                  </m:r>
                </m:oMath>
              </m:oMathPara>
            </a14:m>
            <a:endParaRPr sz="5000"/>
          </a:p>
        </p:txBody>
      </p:sp>
      <p:sp>
        <p:nvSpPr>
          <p:cNvPr id="1991" name="Straight Connector 16"/>
          <p:cNvSpPr/>
          <p:nvPr/>
        </p:nvSpPr>
        <p:spPr>
          <a:xfrm>
            <a:off x="9812553" y="9498622"/>
            <a:ext cx="2440478" cy="3178"/>
          </a:xfrm>
          <a:prstGeom prst="line">
            <a:avLst/>
          </a:prstGeom>
          <a:solidFill>
            <a:srgbClr val="4F81BD"/>
          </a:solidFill>
          <a:ln w="7620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1992" name="Straight Connector 18"/>
          <p:cNvSpPr/>
          <p:nvPr/>
        </p:nvSpPr>
        <p:spPr>
          <a:xfrm flipH="1">
            <a:off x="11032791" y="6061836"/>
            <a:ext cx="1" cy="5785676"/>
          </a:xfrm>
          <a:prstGeom prst="line">
            <a:avLst/>
          </a:prstGeom>
          <a:solidFill>
            <a:srgbClr val="4F81BD"/>
          </a:solidFill>
          <a:ln w="12700">
            <a:solidFill>
              <a:srgbClr val="000000"/>
            </a:solidFill>
            <a:headEnd type="triangle"/>
          </a:ln>
        </p:spPr>
        <p:txBody>
          <a:bodyPr lIns="45718" tIns="45718" rIns="45718" bIns="45718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1993" name="Equation"/>
          <p:cNvSpPr txBox="1"/>
          <p:nvPr/>
        </p:nvSpPr>
        <p:spPr>
          <a:xfrm>
            <a:off x="11248383" y="11078173"/>
            <a:ext cx="662014" cy="58801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m:rPr>
                          <m:sty m:val="b"/>
                        </m:rP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e>
                    <m:sub>
                      <m: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sub>
                  </m:sSub>
                </m:oMath>
              </m:oMathPara>
            </a14:m>
            <a:endParaRPr sz="5000"/>
          </a:p>
        </p:txBody>
      </p:sp>
      <p:sp>
        <p:nvSpPr>
          <p:cNvPr id="1994" name="Equation"/>
          <p:cNvSpPr txBox="1"/>
          <p:nvPr/>
        </p:nvSpPr>
        <p:spPr>
          <a:xfrm>
            <a:off x="9812504" y="8859364"/>
            <a:ext cx="495631" cy="451486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m:rPr>
                          <m:sty m:val="b"/>
                        </m:rP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e>
                    <m:sub>
                      <m: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r</m:t>
                      </m:r>
                    </m:sub>
                  </m:sSub>
                </m:oMath>
              </m:oMathPara>
            </a14:m>
            <a:endParaRPr sz="5000"/>
          </a:p>
        </p:txBody>
      </p:sp>
      <p:sp>
        <p:nvSpPr>
          <p:cNvPr id="1995" name="Oval 11"/>
          <p:cNvSpPr/>
          <p:nvPr/>
        </p:nvSpPr>
        <p:spPr>
          <a:xfrm>
            <a:off x="10469567" y="9380957"/>
            <a:ext cx="238508" cy="238508"/>
          </a:xfrm>
          <a:prstGeom prst="ellipse">
            <a:avLst/>
          </a:prstGeom>
          <a:solidFill>
            <a:srgbClr val="00B050"/>
          </a:solidFill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 defTabSz="1828800">
              <a:spcBef>
                <a:spcPts val="0"/>
              </a:spcBef>
              <a:defRPr b="1"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996" name="Straight Connector 10"/>
          <p:cNvSpPr/>
          <p:nvPr/>
        </p:nvSpPr>
        <p:spPr>
          <a:xfrm>
            <a:off x="11405184" y="9531023"/>
            <a:ext cx="2" cy="1341122"/>
          </a:xfrm>
          <a:prstGeom prst="line">
            <a:avLst/>
          </a:prstGeom>
          <a:solidFill>
            <a:srgbClr val="BBE0E3"/>
          </a:solidFill>
          <a:ln w="88900">
            <a:solidFill>
              <a:srgbClr val="00B0F0"/>
            </a:solidFill>
            <a:headEnd type="triangle"/>
            <a:tailEnd type="triangle"/>
          </a:ln>
        </p:spPr>
        <p:txBody>
          <a:bodyPr lIns="45718" tIns="45718" rIns="45718" bIns="45718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1997" name="Equation"/>
          <p:cNvSpPr txBox="1"/>
          <p:nvPr/>
        </p:nvSpPr>
        <p:spPr>
          <a:xfrm>
            <a:off x="11635974" y="9920596"/>
            <a:ext cx="362586" cy="561976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f</m:t>
                  </m:r>
                </m:oMath>
              </m:oMathPara>
            </a14:m>
            <a:endParaRPr sz="5000"/>
          </a:p>
        </p:txBody>
      </p:sp>
      <p:sp>
        <p:nvSpPr>
          <p:cNvPr id="1998" name="Straight Connector 10"/>
          <p:cNvSpPr/>
          <p:nvPr/>
        </p:nvSpPr>
        <p:spPr>
          <a:xfrm flipH="1" flipV="1">
            <a:off x="4684306" y="11372178"/>
            <a:ext cx="5973235" cy="1"/>
          </a:xfrm>
          <a:prstGeom prst="line">
            <a:avLst/>
          </a:prstGeom>
          <a:solidFill>
            <a:srgbClr val="BBE0E3"/>
          </a:solidFill>
          <a:ln w="88900">
            <a:solidFill>
              <a:srgbClr val="00B0F0"/>
            </a:solidFill>
            <a:headEnd type="triangle"/>
            <a:tailEnd type="triangle"/>
          </a:ln>
        </p:spPr>
        <p:txBody>
          <a:bodyPr lIns="45718" tIns="45718" rIns="45718" bIns="45718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1999" name="Equation"/>
          <p:cNvSpPr txBox="1"/>
          <p:nvPr/>
        </p:nvSpPr>
        <p:spPr>
          <a:xfrm>
            <a:off x="7605083" y="11687773"/>
            <a:ext cx="364491" cy="414656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T</m:t>
                  </m:r>
                </m:oMath>
              </m:oMathPara>
            </a14:m>
            <a:endParaRPr sz="5000"/>
          </a:p>
        </p:txBody>
      </p:sp>
      <p:sp>
        <p:nvSpPr>
          <p:cNvPr id="2000" name="Similar Triangles:"/>
          <p:cNvSpPr txBox="1"/>
          <p:nvPr/>
        </p:nvSpPr>
        <p:spPr>
          <a:xfrm>
            <a:off x="13958157" y="4549348"/>
            <a:ext cx="3223642" cy="5604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spcBef>
                <a:spcPts val="0"/>
              </a:spcBef>
              <a:defRPr b="1" sz="3000"/>
            </a:lvl1pPr>
          </a:lstStyle>
          <a:p>
            <a:pPr/>
            <a:r>
              <a:t>Similar Triangles:</a:t>
            </a:r>
          </a:p>
        </p:txBody>
      </p:sp>
      <p:sp>
        <p:nvSpPr>
          <p:cNvPr id="2001" name="Equation"/>
          <p:cNvSpPr txBox="1"/>
          <p:nvPr/>
        </p:nvSpPr>
        <p:spPr>
          <a:xfrm>
            <a:off x="14096009" y="5947211"/>
            <a:ext cx="4181485" cy="149340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f>
                    <m:fPr>
                      <m:ctrlP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type m:val="bar"/>
                    </m:fPr>
                    <m:num>
                      <m: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T</m:t>
                      </m:r>
                      <m: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e>
                          <m:r>
                            <m:rPr>
                              <m:sty m:val="b"/>
                            </m:rPr>
                            <a:rPr xmlns:a="http://schemas.openxmlformats.org/drawingml/2006/main" sz="5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x</m:t>
                          </m:r>
                        </m:e>
                        <m:sub>
                          <m:r>
                            <a:rPr xmlns:a="http://schemas.openxmlformats.org/drawingml/2006/main" sz="5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r</m:t>
                          </m:r>
                        </m:sub>
                      </m:sSub>
                      <m: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-</m:t>
                      </m:r>
                      <m:sSub>
                        <m:e>
                          <m:r>
                            <m:rPr>
                              <m:sty m:val="b"/>
                            </m:rPr>
                            <a:rPr xmlns:a="http://schemas.openxmlformats.org/drawingml/2006/main" sz="5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x</m:t>
                          </m:r>
                        </m:e>
                        <m:sub>
                          <m:r>
                            <a:rPr xmlns:a="http://schemas.openxmlformats.org/drawingml/2006/main" sz="5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</m:t>
                          </m:r>
                        </m:sub>
                      </m:sSub>
                    </m:num>
                    <m:den>
                      <m: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Z</m:t>
                      </m:r>
                      <m: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-</m:t>
                      </m:r>
                      <m: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f</m:t>
                      </m:r>
                    </m:den>
                  </m:f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=</m:t>
                  </m:r>
                  <m:f>
                    <m:fPr>
                      <m:ctrlP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type m:val="bar"/>
                    </m:fPr>
                    <m:num>
                      <m: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T</m:t>
                      </m:r>
                    </m:num>
                    <m:den>
                      <m: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Z</m:t>
                      </m:r>
                    </m:den>
                  </m:f>
                </m:oMath>
              </m:oMathPara>
            </a14:m>
            <a:endParaRPr sz="5000"/>
          </a:p>
        </p:txBody>
      </p:sp>
      <p:sp>
        <p:nvSpPr>
          <p:cNvPr id="2002" name="Triangle"/>
          <p:cNvSpPr/>
          <p:nvPr/>
        </p:nvSpPr>
        <p:spPr>
          <a:xfrm>
            <a:off x="4289119" y="2722199"/>
            <a:ext cx="6766718" cy="81723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572"/>
                </a:moveTo>
                <a:lnTo>
                  <a:pt x="13121" y="0"/>
                </a:lnTo>
                <a:lnTo>
                  <a:pt x="21600" y="21600"/>
                </a:lnTo>
                <a:lnTo>
                  <a:pt x="0" y="21572"/>
                </a:lnTo>
                <a:close/>
              </a:path>
            </a:pathLst>
          </a:custGeom>
          <a:solidFill>
            <a:schemeClr val="accent3">
              <a:hueOff val="-274225"/>
              <a:satOff val="26768"/>
              <a:lumOff val="11368"/>
              <a:alpha val="22011"/>
            </a:schemeClr>
          </a:solidFill>
          <a:ln w="25400">
            <a:solidFill>
              <a:srgbClr val="000000">
                <a:alpha val="32416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2003" name="Group 28"/>
          <p:cNvSpPr/>
          <p:nvPr/>
        </p:nvSpPr>
        <p:spPr>
          <a:xfrm>
            <a:off x="14400741" y="11813975"/>
            <a:ext cx="1270001" cy="1270001"/>
          </a:xfrm>
          <a:prstGeom prst="line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91438" tIns="91438" rIns="91438" bIns="91438">
            <a:spAutoFit/>
          </a:bodyPr>
          <a:lstStyle>
            <a:lvl1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Disparity</a:t>
            </a:r>
          </a:p>
        </p:txBody>
      </p:sp>
      <p:sp>
        <p:nvSpPr>
          <p:cNvPr id="2007" name="Connection Line"/>
          <p:cNvSpPr/>
          <p:nvPr/>
        </p:nvSpPr>
        <p:spPr>
          <a:xfrm>
            <a:off x="16374669" y="10799273"/>
            <a:ext cx="2969539" cy="13856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cubicBezTo>
                  <a:pt x="8488" y="20372"/>
                  <a:pt x="15688" y="13172"/>
                  <a:pt x="21600" y="0"/>
                </a:cubicBezTo>
              </a:path>
            </a:pathLst>
          </a:custGeom>
          <a:ln w="508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  <a:tailEnd type="stealth"/>
          </a:ln>
        </p:spPr>
        <p:txBody>
          <a:bodyPr/>
          <a:lstStyle/>
          <a:p>
            <a:pPr/>
          </a:p>
        </p:txBody>
      </p:sp>
      <p:sp>
        <p:nvSpPr>
          <p:cNvPr id="2005" name="Solve for Z:"/>
          <p:cNvSpPr txBox="1"/>
          <p:nvPr/>
        </p:nvSpPr>
        <p:spPr>
          <a:xfrm>
            <a:off x="15740470" y="8437888"/>
            <a:ext cx="2181988" cy="5604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spcBef>
                <a:spcPts val="0"/>
              </a:spcBef>
              <a:defRPr b="1" sz="3000"/>
            </a:lvl1pPr>
          </a:lstStyle>
          <a:p>
            <a:pPr/>
            <a:r>
              <a:t>Solve for Z:</a:t>
            </a:r>
          </a:p>
        </p:txBody>
      </p:sp>
      <p:sp>
        <p:nvSpPr>
          <p:cNvPr id="2006" name="Equation"/>
          <p:cNvSpPr txBox="1"/>
          <p:nvPr/>
        </p:nvSpPr>
        <p:spPr>
          <a:xfrm>
            <a:off x="17051401" y="9216207"/>
            <a:ext cx="3282677" cy="1483240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Z</m:t>
                  </m:r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=</m:t>
                  </m:r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f</m:t>
                  </m:r>
                  <m:f>
                    <m:fPr>
                      <m:ctrlP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type m:val="bar"/>
                    </m:fPr>
                    <m:num>
                      <m: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T</m:t>
                      </m:r>
                    </m:num>
                    <m:den>
                      <m:sSub>
                        <m:e>
                          <m:r>
                            <m:rPr>
                              <m:sty m:val="b"/>
                            </m:rPr>
                            <a:rPr xmlns:a="http://schemas.openxmlformats.org/drawingml/2006/main" sz="5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x</m:t>
                          </m:r>
                        </m:e>
                        <m:sub>
                          <m:r>
                            <a:rPr xmlns:a="http://schemas.openxmlformats.org/drawingml/2006/main" sz="5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</m:t>
                          </m:r>
                        </m:sub>
                      </m:sSub>
                      <m: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-</m:t>
                      </m:r>
                      <m:sSub>
                        <m:e>
                          <m:r>
                            <m:rPr>
                              <m:sty m:val="b"/>
                            </m:rPr>
                            <a:rPr xmlns:a="http://schemas.openxmlformats.org/drawingml/2006/main" sz="5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x</m:t>
                          </m:r>
                        </m:e>
                        <m:sub>
                          <m:r>
                            <a:rPr xmlns:a="http://schemas.openxmlformats.org/drawingml/2006/main" sz="5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r</m:t>
                          </m:r>
                        </m:sub>
                      </m:sSub>
                    </m:den>
                  </m:f>
                </m:oMath>
              </m:oMathPara>
            </a14:m>
            <a:endParaRPr sz="5000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9" name="Picture 43" descr="Picture 4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8000" y="3205310"/>
            <a:ext cx="9039122" cy="6779344"/>
          </a:xfrm>
          <a:prstGeom prst="rect">
            <a:avLst/>
          </a:prstGeom>
          <a:ln w="12700">
            <a:miter lim="400000"/>
          </a:ln>
        </p:spPr>
      </p:pic>
      <p:sp>
        <p:nvSpPr>
          <p:cNvPr id="2010" name="Title 1"/>
          <p:cNvSpPr txBox="1"/>
          <p:nvPr>
            <p:ph type="title"/>
          </p:nvPr>
        </p:nvSpPr>
        <p:spPr>
          <a:xfrm>
            <a:off x="1746386" y="0"/>
            <a:ext cx="21005802" cy="2286000"/>
          </a:xfrm>
          <a:prstGeom prst="rect">
            <a:avLst/>
          </a:prstGeom>
        </p:spPr>
        <p:txBody>
          <a:bodyPr/>
          <a:lstStyle/>
          <a:p>
            <a:pPr/>
            <a:r>
              <a:t>Measuring disparity</a:t>
            </a:r>
          </a:p>
        </p:txBody>
      </p:sp>
      <p:sp>
        <p:nvSpPr>
          <p:cNvPr id="2011" name="TextBox 15"/>
          <p:cNvSpPr txBox="1"/>
          <p:nvPr/>
        </p:nvSpPr>
        <p:spPr>
          <a:xfrm>
            <a:off x="6213985" y="10166556"/>
            <a:ext cx="2330444" cy="7013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91438" tIns="91438" rIns="91438" bIns="91438">
            <a:spAutoFit/>
          </a:bodyPr>
          <a:lstStyle>
            <a:lvl1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Left image</a:t>
            </a:r>
          </a:p>
        </p:txBody>
      </p:sp>
      <p:sp>
        <p:nvSpPr>
          <p:cNvPr id="2012" name="TextBox 16"/>
          <p:cNvSpPr txBox="1"/>
          <p:nvPr/>
        </p:nvSpPr>
        <p:spPr>
          <a:xfrm>
            <a:off x="15466139" y="10117394"/>
            <a:ext cx="2635170" cy="7013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91438" tIns="91438" rIns="91438" bIns="91438">
            <a:spAutoFit/>
          </a:bodyPr>
          <a:lstStyle>
            <a:lvl1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Right image</a:t>
            </a:r>
          </a:p>
        </p:txBody>
      </p:sp>
      <p:pic>
        <p:nvPicPr>
          <p:cNvPr id="2013" name="Picture 44" descr="Picture 4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2296878" y="3220062"/>
            <a:ext cx="9039122" cy="6779344"/>
          </a:xfrm>
          <a:prstGeom prst="rect">
            <a:avLst/>
          </a:prstGeom>
          <a:ln w="12700">
            <a:miter lim="400000"/>
          </a:ln>
        </p:spPr>
      </p:pic>
      <p:sp>
        <p:nvSpPr>
          <p:cNvPr id="2014" name="Rectangle 46"/>
          <p:cNvSpPr/>
          <p:nvPr/>
        </p:nvSpPr>
        <p:spPr>
          <a:xfrm>
            <a:off x="9202994" y="8259095"/>
            <a:ext cx="452286" cy="943900"/>
          </a:xfrm>
          <a:prstGeom prst="rect">
            <a:avLst/>
          </a:prstGeom>
          <a:ln w="114300">
            <a:solidFill>
              <a:srgbClr val="00B050"/>
            </a:solidFill>
          </a:ln>
        </p:spPr>
        <p:txBody>
          <a:bodyPr lIns="0" tIns="0" rIns="0" bIns="0"/>
          <a:lstStyle/>
          <a:p>
            <a:pPr defTabSz="1828800">
              <a:spcBef>
                <a:spcPts val="0"/>
              </a:spcBef>
              <a:defRPr b="1"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2015" name="Rectangle 47"/>
          <p:cNvSpPr/>
          <p:nvPr/>
        </p:nvSpPr>
        <p:spPr>
          <a:xfrm>
            <a:off x="9350478" y="7059559"/>
            <a:ext cx="422787" cy="717758"/>
          </a:xfrm>
          <a:prstGeom prst="rect">
            <a:avLst/>
          </a:prstGeom>
          <a:ln w="114300">
            <a:solidFill>
              <a:srgbClr val="00B0F0"/>
            </a:solidFill>
          </a:ln>
        </p:spPr>
        <p:txBody>
          <a:bodyPr lIns="0" tIns="0" rIns="0" bIns="0"/>
          <a:lstStyle/>
          <a:p>
            <a:pPr defTabSz="1828800">
              <a:spcBef>
                <a:spcPts val="0"/>
              </a:spcBef>
              <a:defRPr b="1"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2016" name="Rectangle 48"/>
          <p:cNvSpPr/>
          <p:nvPr/>
        </p:nvSpPr>
        <p:spPr>
          <a:xfrm>
            <a:off x="8711380" y="5692876"/>
            <a:ext cx="393290" cy="383462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lIns="0" tIns="0" rIns="0" bIns="0"/>
          <a:lstStyle/>
          <a:p>
            <a:pPr defTabSz="1828800">
              <a:spcBef>
                <a:spcPts val="0"/>
              </a:spcBef>
              <a:defRPr b="1"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2017" name="Rectangle 49"/>
          <p:cNvSpPr/>
          <p:nvPr/>
        </p:nvSpPr>
        <p:spPr>
          <a:xfrm>
            <a:off x="5889523" y="4935789"/>
            <a:ext cx="1091382" cy="904572"/>
          </a:xfrm>
          <a:prstGeom prst="rect">
            <a:avLst/>
          </a:prstGeom>
          <a:ln w="114300">
            <a:solidFill>
              <a:srgbClr val="7030A0"/>
            </a:solidFill>
          </a:ln>
        </p:spPr>
        <p:txBody>
          <a:bodyPr lIns="0" tIns="0" rIns="0" bIns="0"/>
          <a:lstStyle/>
          <a:p>
            <a:pPr defTabSz="1828800">
              <a:spcBef>
                <a:spcPts val="0"/>
              </a:spcBef>
              <a:defRPr b="1"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2018" name="Rectangle 50"/>
          <p:cNvSpPr/>
          <p:nvPr/>
        </p:nvSpPr>
        <p:spPr>
          <a:xfrm>
            <a:off x="4306530" y="7531510"/>
            <a:ext cx="845578" cy="865240"/>
          </a:xfrm>
          <a:prstGeom prst="rect">
            <a:avLst/>
          </a:prstGeom>
          <a:ln w="114300">
            <a:solidFill>
              <a:srgbClr val="F2F2F2"/>
            </a:solidFill>
          </a:ln>
        </p:spPr>
        <p:txBody>
          <a:bodyPr lIns="0" tIns="0" rIns="0" bIns="0"/>
          <a:lstStyle/>
          <a:p>
            <a:pPr defTabSz="1828800">
              <a:spcBef>
                <a:spcPts val="0"/>
              </a:spcBef>
              <a:defRPr b="1"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2019" name="Rectangle 51"/>
          <p:cNvSpPr/>
          <p:nvPr/>
        </p:nvSpPr>
        <p:spPr>
          <a:xfrm>
            <a:off x="3048000" y="3185652"/>
            <a:ext cx="9045679" cy="6803922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 defTabSz="1828800">
              <a:spcBef>
                <a:spcPts val="0"/>
              </a:spcBef>
              <a:defRPr b="1"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2020" name="TextBox 53"/>
          <p:cNvSpPr txBox="1"/>
          <p:nvPr/>
        </p:nvSpPr>
        <p:spPr>
          <a:xfrm>
            <a:off x="4545969" y="11098465"/>
            <a:ext cx="15406632" cy="7013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91438" tIns="91438" rIns="91438" bIns="91438">
            <a:spAutoFit/>
          </a:bodyPr>
          <a:lstStyle>
            <a:lvl1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I took one picture, then I moved ~1m to the right and took a second picture.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2" name="Picture 43" descr="Picture 4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8000" y="3205310"/>
            <a:ext cx="9039122" cy="6779344"/>
          </a:xfrm>
          <a:prstGeom prst="rect">
            <a:avLst/>
          </a:prstGeom>
          <a:ln w="12700">
            <a:miter lim="400000"/>
          </a:ln>
        </p:spPr>
      </p:pic>
      <p:sp>
        <p:nvSpPr>
          <p:cNvPr id="2023" name="Title 1"/>
          <p:cNvSpPr txBox="1"/>
          <p:nvPr>
            <p:ph type="title"/>
          </p:nvPr>
        </p:nvSpPr>
        <p:spPr>
          <a:xfrm>
            <a:off x="1746386" y="0"/>
            <a:ext cx="21005802" cy="2286000"/>
          </a:xfrm>
          <a:prstGeom prst="rect">
            <a:avLst/>
          </a:prstGeom>
        </p:spPr>
        <p:txBody>
          <a:bodyPr/>
          <a:lstStyle/>
          <a:p>
            <a:pPr/>
            <a:r>
              <a:t>Measuring disparity</a:t>
            </a:r>
          </a:p>
        </p:txBody>
      </p:sp>
      <p:sp>
        <p:nvSpPr>
          <p:cNvPr id="2024" name="TextBox 15"/>
          <p:cNvSpPr txBox="1"/>
          <p:nvPr/>
        </p:nvSpPr>
        <p:spPr>
          <a:xfrm>
            <a:off x="6213985" y="10166556"/>
            <a:ext cx="2330444" cy="7013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91438" tIns="91438" rIns="91438" bIns="91438">
            <a:spAutoFit/>
          </a:bodyPr>
          <a:lstStyle>
            <a:lvl1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Left image</a:t>
            </a:r>
          </a:p>
        </p:txBody>
      </p:sp>
      <p:sp>
        <p:nvSpPr>
          <p:cNvPr id="2025" name="TextBox 16"/>
          <p:cNvSpPr txBox="1"/>
          <p:nvPr/>
        </p:nvSpPr>
        <p:spPr>
          <a:xfrm>
            <a:off x="15466139" y="10117394"/>
            <a:ext cx="2635170" cy="7013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91438" tIns="91438" rIns="91438" bIns="91438">
            <a:spAutoFit/>
          </a:bodyPr>
          <a:lstStyle>
            <a:lvl1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Right image</a:t>
            </a:r>
          </a:p>
        </p:txBody>
      </p:sp>
      <p:pic>
        <p:nvPicPr>
          <p:cNvPr id="2026" name="Picture 44" descr="Picture 4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2296878" y="3220062"/>
            <a:ext cx="9039122" cy="6779344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033" name="Group 52"/>
          <p:cNvGrpSpPr/>
          <p:nvPr/>
        </p:nvGrpSpPr>
        <p:grpSpPr>
          <a:xfrm>
            <a:off x="3047997" y="3185651"/>
            <a:ext cx="9045683" cy="6803925"/>
            <a:chOff x="-1" y="0"/>
            <a:chExt cx="9045681" cy="6803924"/>
          </a:xfrm>
        </p:grpSpPr>
        <p:sp>
          <p:nvSpPr>
            <p:cNvPr id="2027" name="Rectangle 46"/>
            <p:cNvSpPr/>
            <p:nvPr/>
          </p:nvSpPr>
          <p:spPr>
            <a:xfrm>
              <a:off x="6154995" y="5073444"/>
              <a:ext cx="452286" cy="943900"/>
            </a:xfrm>
            <a:prstGeom prst="rect">
              <a:avLst/>
            </a:prstGeom>
            <a:noFill/>
            <a:ln w="114300" cap="flat">
              <a:solidFill>
                <a:srgbClr val="00B05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b="1"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28" name="Rectangle 47"/>
            <p:cNvSpPr/>
            <p:nvPr/>
          </p:nvSpPr>
          <p:spPr>
            <a:xfrm>
              <a:off x="6302479" y="3873908"/>
              <a:ext cx="422788" cy="717758"/>
            </a:xfrm>
            <a:prstGeom prst="rect">
              <a:avLst/>
            </a:prstGeom>
            <a:noFill/>
            <a:ln w="114300" cap="flat">
              <a:solidFill>
                <a:srgbClr val="00B0F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b="1"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29" name="Rectangle 48"/>
            <p:cNvSpPr/>
            <p:nvPr/>
          </p:nvSpPr>
          <p:spPr>
            <a:xfrm>
              <a:off x="5663382" y="2507223"/>
              <a:ext cx="393290" cy="383462"/>
            </a:xfrm>
            <a:prstGeom prst="rect">
              <a:avLst/>
            </a:prstGeom>
            <a:noFill/>
            <a:ln w="114300" cap="flat">
              <a:solidFill>
                <a:srgbClr val="FF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b="1"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30" name="Rectangle 49"/>
            <p:cNvSpPr/>
            <p:nvPr/>
          </p:nvSpPr>
          <p:spPr>
            <a:xfrm>
              <a:off x="2841524" y="1750137"/>
              <a:ext cx="1091382" cy="904572"/>
            </a:xfrm>
            <a:prstGeom prst="rect">
              <a:avLst/>
            </a:prstGeom>
            <a:noFill/>
            <a:ln w="114300" cap="flat">
              <a:solidFill>
                <a:srgbClr val="7030A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b="1"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31" name="Rectangle 50"/>
            <p:cNvSpPr/>
            <p:nvPr/>
          </p:nvSpPr>
          <p:spPr>
            <a:xfrm>
              <a:off x="1258529" y="4345857"/>
              <a:ext cx="845578" cy="865241"/>
            </a:xfrm>
            <a:prstGeom prst="rect">
              <a:avLst/>
            </a:prstGeom>
            <a:noFill/>
            <a:ln w="114300" cap="flat">
              <a:solidFill>
                <a:srgbClr val="F2F2F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b="1"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32" name="Rectangle 51"/>
            <p:cNvSpPr/>
            <p:nvPr/>
          </p:nvSpPr>
          <p:spPr>
            <a:xfrm>
              <a:off x="-2" y="-1"/>
              <a:ext cx="9045683" cy="6803925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b="1"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grpSp>
        <p:nvGrpSpPr>
          <p:cNvPr id="2040" name="Group 17"/>
          <p:cNvGrpSpPr/>
          <p:nvPr/>
        </p:nvGrpSpPr>
        <p:grpSpPr>
          <a:xfrm>
            <a:off x="3047997" y="3175818"/>
            <a:ext cx="9045683" cy="6803925"/>
            <a:chOff x="-1" y="0"/>
            <a:chExt cx="9045681" cy="6803924"/>
          </a:xfrm>
        </p:grpSpPr>
        <p:sp>
          <p:nvSpPr>
            <p:cNvPr id="2034" name="Rectangle 18"/>
            <p:cNvSpPr/>
            <p:nvPr/>
          </p:nvSpPr>
          <p:spPr>
            <a:xfrm>
              <a:off x="6154995" y="5073444"/>
              <a:ext cx="452286" cy="943900"/>
            </a:xfrm>
            <a:prstGeom prst="rect">
              <a:avLst/>
            </a:prstGeom>
            <a:noFill/>
            <a:ln w="114300" cap="flat">
              <a:solidFill>
                <a:srgbClr val="00B05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b="1"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35" name="Rectangle 19"/>
            <p:cNvSpPr/>
            <p:nvPr/>
          </p:nvSpPr>
          <p:spPr>
            <a:xfrm>
              <a:off x="6302479" y="3873908"/>
              <a:ext cx="422788" cy="717758"/>
            </a:xfrm>
            <a:prstGeom prst="rect">
              <a:avLst/>
            </a:prstGeom>
            <a:noFill/>
            <a:ln w="114300" cap="flat">
              <a:solidFill>
                <a:srgbClr val="00B0F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b="1"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36" name="Rectangle 20"/>
            <p:cNvSpPr/>
            <p:nvPr/>
          </p:nvSpPr>
          <p:spPr>
            <a:xfrm>
              <a:off x="5663382" y="2507223"/>
              <a:ext cx="393290" cy="383462"/>
            </a:xfrm>
            <a:prstGeom prst="rect">
              <a:avLst/>
            </a:prstGeom>
            <a:noFill/>
            <a:ln w="114300" cap="flat">
              <a:solidFill>
                <a:srgbClr val="FF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b="1"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37" name="Rectangle 21"/>
            <p:cNvSpPr/>
            <p:nvPr/>
          </p:nvSpPr>
          <p:spPr>
            <a:xfrm>
              <a:off x="2841524" y="1750137"/>
              <a:ext cx="1091382" cy="904572"/>
            </a:xfrm>
            <a:prstGeom prst="rect">
              <a:avLst/>
            </a:prstGeom>
            <a:noFill/>
            <a:ln w="114300" cap="flat">
              <a:solidFill>
                <a:srgbClr val="7030A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b="1"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38" name="Rectangle 22"/>
            <p:cNvSpPr/>
            <p:nvPr/>
          </p:nvSpPr>
          <p:spPr>
            <a:xfrm>
              <a:off x="1258529" y="4345857"/>
              <a:ext cx="845578" cy="865241"/>
            </a:xfrm>
            <a:prstGeom prst="rect">
              <a:avLst/>
            </a:prstGeom>
            <a:noFill/>
            <a:ln w="114300" cap="flat">
              <a:solidFill>
                <a:srgbClr val="F2F2F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b="1"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39" name="Rectangle 23"/>
            <p:cNvSpPr/>
            <p:nvPr/>
          </p:nvSpPr>
          <p:spPr>
            <a:xfrm>
              <a:off x="-2" y="-1"/>
              <a:ext cx="9045683" cy="6803925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b="1"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path" nodeType="clickEffect" presetSubtype="0" presetID="-1" grpId="1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0.379032 0.002314" origin="layout" pathEditMode="relative">
                                      <p:cBhvr>
                                        <p:cTn id="6" dur="2000" fill="hold"/>
                                        <p:tgtEl>
                                          <p:spTgt spid="20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2" name="Picture 43" descr="Picture 4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8000" y="3205310"/>
            <a:ext cx="9039122" cy="6779344"/>
          </a:xfrm>
          <a:prstGeom prst="rect">
            <a:avLst/>
          </a:prstGeom>
          <a:ln w="12700">
            <a:miter lim="400000"/>
          </a:ln>
        </p:spPr>
      </p:pic>
      <p:sp>
        <p:nvSpPr>
          <p:cNvPr id="2043" name="Title 1"/>
          <p:cNvSpPr txBox="1"/>
          <p:nvPr>
            <p:ph type="title"/>
          </p:nvPr>
        </p:nvSpPr>
        <p:spPr>
          <a:xfrm>
            <a:off x="1746386" y="0"/>
            <a:ext cx="21005802" cy="2286000"/>
          </a:xfrm>
          <a:prstGeom prst="rect">
            <a:avLst/>
          </a:prstGeom>
        </p:spPr>
        <p:txBody>
          <a:bodyPr/>
          <a:lstStyle/>
          <a:p>
            <a:pPr/>
            <a:r>
              <a:t>Measuring disparity</a:t>
            </a:r>
          </a:p>
        </p:txBody>
      </p:sp>
      <p:sp>
        <p:nvSpPr>
          <p:cNvPr id="2044" name="TextBox 15"/>
          <p:cNvSpPr txBox="1"/>
          <p:nvPr/>
        </p:nvSpPr>
        <p:spPr>
          <a:xfrm>
            <a:off x="6213985" y="10166556"/>
            <a:ext cx="2330444" cy="7013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91438" tIns="91438" rIns="91438" bIns="91438">
            <a:spAutoFit/>
          </a:bodyPr>
          <a:lstStyle>
            <a:lvl1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Left image</a:t>
            </a:r>
          </a:p>
        </p:txBody>
      </p:sp>
      <p:sp>
        <p:nvSpPr>
          <p:cNvPr id="2045" name="TextBox 16"/>
          <p:cNvSpPr txBox="1"/>
          <p:nvPr/>
        </p:nvSpPr>
        <p:spPr>
          <a:xfrm>
            <a:off x="15466139" y="10117394"/>
            <a:ext cx="2635170" cy="7013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91438" tIns="91438" rIns="91438" bIns="91438">
            <a:spAutoFit/>
          </a:bodyPr>
          <a:lstStyle>
            <a:lvl1pPr defTabSz="18288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Right image</a:t>
            </a:r>
          </a:p>
        </p:txBody>
      </p:sp>
      <p:pic>
        <p:nvPicPr>
          <p:cNvPr id="2046" name="Picture 44" descr="Picture 4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2296878" y="3220062"/>
            <a:ext cx="9039122" cy="6779344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053" name="Group 52"/>
          <p:cNvGrpSpPr/>
          <p:nvPr/>
        </p:nvGrpSpPr>
        <p:grpSpPr>
          <a:xfrm>
            <a:off x="3047997" y="3185651"/>
            <a:ext cx="9045683" cy="6803925"/>
            <a:chOff x="-1" y="0"/>
            <a:chExt cx="9045681" cy="6803924"/>
          </a:xfrm>
        </p:grpSpPr>
        <p:sp>
          <p:nvSpPr>
            <p:cNvPr id="2047" name="Rectangle 46"/>
            <p:cNvSpPr/>
            <p:nvPr/>
          </p:nvSpPr>
          <p:spPr>
            <a:xfrm>
              <a:off x="6154995" y="5073444"/>
              <a:ext cx="452286" cy="943900"/>
            </a:xfrm>
            <a:prstGeom prst="rect">
              <a:avLst/>
            </a:prstGeom>
            <a:noFill/>
            <a:ln w="114300" cap="flat">
              <a:solidFill>
                <a:srgbClr val="00B05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b="1"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48" name="Rectangle 47"/>
            <p:cNvSpPr/>
            <p:nvPr/>
          </p:nvSpPr>
          <p:spPr>
            <a:xfrm>
              <a:off x="6302479" y="3873908"/>
              <a:ext cx="422788" cy="717758"/>
            </a:xfrm>
            <a:prstGeom prst="rect">
              <a:avLst/>
            </a:prstGeom>
            <a:noFill/>
            <a:ln w="114300" cap="flat">
              <a:solidFill>
                <a:srgbClr val="00B0F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b="1"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49" name="Rectangle 48"/>
            <p:cNvSpPr/>
            <p:nvPr/>
          </p:nvSpPr>
          <p:spPr>
            <a:xfrm>
              <a:off x="5663382" y="2507223"/>
              <a:ext cx="393290" cy="383462"/>
            </a:xfrm>
            <a:prstGeom prst="rect">
              <a:avLst/>
            </a:prstGeom>
            <a:noFill/>
            <a:ln w="114300" cap="flat">
              <a:solidFill>
                <a:srgbClr val="FF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b="1"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50" name="Rectangle 49"/>
            <p:cNvSpPr/>
            <p:nvPr/>
          </p:nvSpPr>
          <p:spPr>
            <a:xfrm>
              <a:off x="2841524" y="1750137"/>
              <a:ext cx="1091382" cy="904572"/>
            </a:xfrm>
            <a:prstGeom prst="rect">
              <a:avLst/>
            </a:prstGeom>
            <a:noFill/>
            <a:ln w="114300" cap="flat">
              <a:solidFill>
                <a:srgbClr val="7030A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b="1"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51" name="Rectangle 50"/>
            <p:cNvSpPr/>
            <p:nvPr/>
          </p:nvSpPr>
          <p:spPr>
            <a:xfrm>
              <a:off x="1258529" y="4345857"/>
              <a:ext cx="845578" cy="865241"/>
            </a:xfrm>
            <a:prstGeom prst="rect">
              <a:avLst/>
            </a:prstGeom>
            <a:noFill/>
            <a:ln w="114300" cap="flat">
              <a:solidFill>
                <a:srgbClr val="F2F2F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b="1"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52" name="Rectangle 51"/>
            <p:cNvSpPr/>
            <p:nvPr/>
          </p:nvSpPr>
          <p:spPr>
            <a:xfrm>
              <a:off x="-2" y="-1"/>
              <a:ext cx="9045683" cy="6803925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b="1"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grpSp>
        <p:nvGrpSpPr>
          <p:cNvPr id="2060" name="Group 24"/>
          <p:cNvGrpSpPr/>
          <p:nvPr/>
        </p:nvGrpSpPr>
        <p:grpSpPr>
          <a:xfrm>
            <a:off x="12290319" y="3175818"/>
            <a:ext cx="9045683" cy="6803925"/>
            <a:chOff x="-1" y="0"/>
            <a:chExt cx="9045681" cy="6803924"/>
          </a:xfrm>
        </p:grpSpPr>
        <p:sp>
          <p:nvSpPr>
            <p:cNvPr id="2054" name="Rectangle 25"/>
            <p:cNvSpPr/>
            <p:nvPr/>
          </p:nvSpPr>
          <p:spPr>
            <a:xfrm>
              <a:off x="6154994" y="5073444"/>
              <a:ext cx="452286" cy="943900"/>
            </a:xfrm>
            <a:prstGeom prst="rect">
              <a:avLst/>
            </a:prstGeom>
            <a:noFill/>
            <a:ln w="114300" cap="flat">
              <a:solidFill>
                <a:srgbClr val="00B05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b="1"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55" name="Rectangle 26"/>
            <p:cNvSpPr/>
            <p:nvPr/>
          </p:nvSpPr>
          <p:spPr>
            <a:xfrm>
              <a:off x="6302478" y="3873908"/>
              <a:ext cx="422788" cy="717758"/>
            </a:xfrm>
            <a:prstGeom prst="rect">
              <a:avLst/>
            </a:prstGeom>
            <a:noFill/>
            <a:ln w="114300" cap="flat">
              <a:solidFill>
                <a:srgbClr val="00B0F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b="1"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56" name="Rectangle 27"/>
            <p:cNvSpPr/>
            <p:nvPr/>
          </p:nvSpPr>
          <p:spPr>
            <a:xfrm>
              <a:off x="5663382" y="2507223"/>
              <a:ext cx="393290" cy="383462"/>
            </a:xfrm>
            <a:prstGeom prst="rect">
              <a:avLst/>
            </a:prstGeom>
            <a:noFill/>
            <a:ln w="114300" cap="flat">
              <a:solidFill>
                <a:srgbClr val="FF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b="1"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57" name="Rectangle 28"/>
            <p:cNvSpPr/>
            <p:nvPr/>
          </p:nvSpPr>
          <p:spPr>
            <a:xfrm>
              <a:off x="2841524" y="1750137"/>
              <a:ext cx="1091382" cy="904572"/>
            </a:xfrm>
            <a:prstGeom prst="rect">
              <a:avLst/>
            </a:prstGeom>
            <a:noFill/>
            <a:ln w="114300" cap="flat">
              <a:solidFill>
                <a:srgbClr val="7030A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b="1"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58" name="Rectangle 29"/>
            <p:cNvSpPr/>
            <p:nvPr/>
          </p:nvSpPr>
          <p:spPr>
            <a:xfrm>
              <a:off x="1258529" y="4345857"/>
              <a:ext cx="845578" cy="865241"/>
            </a:xfrm>
            <a:prstGeom prst="rect">
              <a:avLst/>
            </a:prstGeom>
            <a:noFill/>
            <a:ln w="114300" cap="flat">
              <a:solidFill>
                <a:srgbClr val="F2F2F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b="1"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59" name="Rectangle 30"/>
            <p:cNvSpPr/>
            <p:nvPr/>
          </p:nvSpPr>
          <p:spPr>
            <a:xfrm>
              <a:off x="-2" y="-1"/>
              <a:ext cx="9045682" cy="6803925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1828800">
                <a:spcBef>
                  <a:spcPts val="0"/>
                </a:spcBef>
                <a:defRPr b="1"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sp>
        <p:nvSpPr>
          <p:cNvPr id="2061" name="Straight Arrow Connector 4"/>
          <p:cNvSpPr/>
          <p:nvPr/>
        </p:nvSpPr>
        <p:spPr>
          <a:xfrm flipH="1">
            <a:off x="15191229" y="5394958"/>
            <a:ext cx="512066" cy="2"/>
          </a:xfrm>
          <a:prstGeom prst="line">
            <a:avLst/>
          </a:prstGeom>
          <a:ln w="50800">
            <a:solidFill>
              <a:srgbClr val="FFFF00"/>
            </a:solidFill>
            <a:headEnd type="triangle"/>
            <a:tailEnd type="triangle"/>
          </a:ln>
        </p:spPr>
        <p:txBody>
          <a:bodyPr lIns="45718" tIns="45718" rIns="45718" bIns="45718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2062" name="Straight Arrow Connector 31"/>
          <p:cNvSpPr/>
          <p:nvPr/>
        </p:nvSpPr>
        <p:spPr>
          <a:xfrm flipH="1">
            <a:off x="13014962" y="7949183"/>
            <a:ext cx="1024129" cy="2"/>
          </a:xfrm>
          <a:prstGeom prst="line">
            <a:avLst/>
          </a:prstGeom>
          <a:ln w="114300">
            <a:solidFill>
              <a:srgbClr val="FFFF00"/>
            </a:solidFill>
            <a:headEnd type="triangle"/>
            <a:tailEnd type="triangle"/>
          </a:ln>
        </p:spPr>
        <p:txBody>
          <a:bodyPr lIns="45718" tIns="45718" rIns="45718" bIns="45718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2063" name="Straight Arrow Connector 33"/>
          <p:cNvSpPr/>
          <p:nvPr/>
        </p:nvSpPr>
        <p:spPr>
          <a:xfrm flipH="1">
            <a:off x="18263615" y="7443216"/>
            <a:ext cx="566930" cy="2"/>
          </a:xfrm>
          <a:prstGeom prst="line">
            <a:avLst/>
          </a:prstGeom>
          <a:ln w="50800">
            <a:solidFill>
              <a:srgbClr val="FFFF00"/>
            </a:solidFill>
            <a:headEnd type="triangle"/>
            <a:tailEnd type="triangle"/>
          </a:ln>
        </p:spPr>
        <p:txBody>
          <a:bodyPr lIns="45718" tIns="45718" rIns="45718" bIns="45718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  <p:sp>
        <p:nvSpPr>
          <p:cNvPr id="2064" name="Straight Arrow Connector 36"/>
          <p:cNvSpPr/>
          <p:nvPr/>
        </p:nvSpPr>
        <p:spPr>
          <a:xfrm flipH="1">
            <a:off x="17276063" y="8735568"/>
            <a:ext cx="1383794" cy="2"/>
          </a:xfrm>
          <a:prstGeom prst="line">
            <a:avLst/>
          </a:prstGeom>
          <a:ln w="50800">
            <a:solidFill>
              <a:srgbClr val="FFFF00"/>
            </a:solidFill>
            <a:headEnd type="triangle"/>
            <a:tailEnd type="triangle"/>
          </a:ln>
        </p:spPr>
        <p:txBody>
          <a:bodyPr lIns="45718" tIns="45718" rIns="45718" bIns="45718"/>
          <a:lstStyle/>
          <a:p>
            <a:pPr algn="ctr">
              <a:spcBef>
                <a:spcPts val="0"/>
              </a:spcBef>
              <a:defRPr b="1" sz="3000"/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6" name="Title 1"/>
          <p:cNvSpPr txBox="1"/>
          <p:nvPr>
            <p:ph type="title"/>
          </p:nvPr>
        </p:nvSpPr>
        <p:spPr>
          <a:xfrm>
            <a:off x="1746386" y="0"/>
            <a:ext cx="21005802" cy="2286000"/>
          </a:xfrm>
          <a:prstGeom prst="rect">
            <a:avLst/>
          </a:prstGeom>
        </p:spPr>
        <p:txBody>
          <a:bodyPr/>
          <a:lstStyle/>
          <a:p>
            <a:pPr/>
            <a:r>
              <a:t>Disparity map</a:t>
            </a:r>
          </a:p>
        </p:txBody>
      </p:sp>
      <p:grpSp>
        <p:nvGrpSpPr>
          <p:cNvPr id="2073" name="Group 3"/>
          <p:cNvGrpSpPr/>
          <p:nvPr/>
        </p:nvGrpSpPr>
        <p:grpSpPr>
          <a:xfrm>
            <a:off x="486055" y="3680277"/>
            <a:ext cx="15648500" cy="5813506"/>
            <a:chOff x="-1" y="0"/>
            <a:chExt cx="15648499" cy="5813504"/>
          </a:xfrm>
        </p:grpSpPr>
        <p:pic>
          <p:nvPicPr>
            <p:cNvPr id="2067" name="Picture 43" descr="Picture 43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2" y="-1"/>
              <a:ext cx="7734511" cy="580088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068" name="Picture 44" descr="Picture 44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7913989" y="12621"/>
              <a:ext cx="7734510" cy="580088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069" name="Straight Arrow Connector 4"/>
            <p:cNvSpPr/>
            <p:nvPr/>
          </p:nvSpPr>
          <p:spPr>
            <a:xfrm flipH="1">
              <a:off x="10390603" y="1873616"/>
              <a:ext cx="438158" cy="2"/>
            </a:xfrm>
            <a:prstGeom prst="line">
              <a:avLst/>
            </a:prstGeom>
            <a:noFill/>
            <a:ln w="50800" cap="flat">
              <a:solidFill>
                <a:srgbClr val="FFFF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algn="ctr">
                <a:spcBef>
                  <a:spcPts val="0"/>
                </a:spcBef>
                <a:defRPr b="1" sz="3000"/>
              </a:pPr>
            </a:p>
          </p:txBody>
        </p:sp>
        <p:sp>
          <p:nvSpPr>
            <p:cNvPr id="2070" name="Straight Arrow Connector 31"/>
            <p:cNvSpPr/>
            <p:nvPr/>
          </p:nvSpPr>
          <p:spPr>
            <a:xfrm flipH="1">
              <a:off x="8528432" y="4059188"/>
              <a:ext cx="876316" cy="2"/>
            </a:xfrm>
            <a:prstGeom prst="line">
              <a:avLst/>
            </a:prstGeom>
            <a:noFill/>
            <a:ln w="114300" cap="flat">
              <a:solidFill>
                <a:srgbClr val="FFFF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algn="ctr">
                <a:spcBef>
                  <a:spcPts val="0"/>
                </a:spcBef>
                <a:defRPr b="1" sz="3000"/>
              </a:pPr>
            </a:p>
          </p:txBody>
        </p:sp>
        <p:sp>
          <p:nvSpPr>
            <p:cNvPr id="2071" name="Straight Arrow Connector 33"/>
            <p:cNvSpPr/>
            <p:nvPr/>
          </p:nvSpPr>
          <p:spPr>
            <a:xfrm flipH="1">
              <a:off x="13019551" y="3626247"/>
              <a:ext cx="485104" cy="2"/>
            </a:xfrm>
            <a:prstGeom prst="line">
              <a:avLst/>
            </a:prstGeom>
            <a:noFill/>
            <a:ln w="50800" cap="flat">
              <a:solidFill>
                <a:srgbClr val="FFFF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algn="ctr">
                <a:spcBef>
                  <a:spcPts val="0"/>
                </a:spcBef>
                <a:defRPr b="1" sz="3000"/>
              </a:pPr>
            </a:p>
          </p:txBody>
        </p:sp>
        <p:sp>
          <p:nvSpPr>
            <p:cNvPr id="2072" name="Straight Arrow Connector 36"/>
            <p:cNvSpPr/>
            <p:nvPr/>
          </p:nvSpPr>
          <p:spPr>
            <a:xfrm flipH="1">
              <a:off x="12174532" y="4732073"/>
              <a:ext cx="1184069" cy="2"/>
            </a:xfrm>
            <a:prstGeom prst="line">
              <a:avLst/>
            </a:prstGeom>
            <a:noFill/>
            <a:ln w="50800" cap="flat">
              <a:solidFill>
                <a:srgbClr val="FFFF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algn="ctr">
                <a:spcBef>
                  <a:spcPts val="0"/>
                </a:spcBef>
                <a:defRPr b="1" sz="3000"/>
              </a:pPr>
            </a:p>
          </p:txBody>
        </p:sp>
      </p:grpSp>
      <p:pic>
        <p:nvPicPr>
          <p:cNvPr id="2074" name="Picture 3" descr="Picture 3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6427637" y="3680278"/>
            <a:ext cx="7751337" cy="581350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077" name="Group"/>
          <p:cNvGrpSpPr/>
          <p:nvPr/>
        </p:nvGrpSpPr>
        <p:grpSpPr>
          <a:xfrm>
            <a:off x="18523934" y="9611456"/>
            <a:ext cx="3339607" cy="3031062"/>
            <a:chOff x="0" y="0"/>
            <a:chExt cx="3339606" cy="3031060"/>
          </a:xfrm>
        </p:grpSpPr>
        <p:sp>
          <p:nvSpPr>
            <p:cNvPr id="2075" name="Arrow"/>
            <p:cNvSpPr/>
            <p:nvPr/>
          </p:nvSpPr>
          <p:spPr>
            <a:xfrm rot="5400000">
              <a:off x="1144368" y="-1"/>
              <a:ext cx="1270002" cy="1270002"/>
            </a:xfrm>
            <a:prstGeom prst="rightArrow">
              <a:avLst>
                <a:gd name="adj1" fmla="val 32000"/>
                <a:gd name="adj2" fmla="val 64000"/>
              </a:avLst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2076" name="Equation"/>
            <p:cNvSpPr txBox="1"/>
            <p:nvPr/>
          </p:nvSpPr>
          <p:spPr>
            <a:xfrm>
              <a:off x="0" y="1561670"/>
              <a:ext cx="3339607" cy="146939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defTabSz="914400" latinLnBrk="1">
                <a:spcBef>
                  <a:spcPts val="0"/>
                </a:spcBef>
                <a:defRPr sz="1800"/>
              </a:pPr>
              <a14:m>
                <m:oMathPara>
                  <m:oMathParaPr>
                    <m:jc m:val="centerGroup"/>
                  </m:oMathParaPr>
                  <m:oMath>
                    <m:r>
                      <a:rPr xmlns:a="http://schemas.openxmlformats.org/drawingml/2006/main" sz="5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Z</m:t>
                    </m:r>
                    <m:r>
                      <a:rPr xmlns:a="http://schemas.openxmlformats.org/drawingml/2006/main" sz="5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xmlns:a="http://schemas.openxmlformats.org/drawingml/2006/main" sz="5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f</m:t>
                    </m:r>
                    <m:f>
                      <m:fPr>
                        <m:ctrlPr>
                          <a:rPr xmlns:a="http://schemas.openxmlformats.org/drawingml/2006/main" sz="5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  <m:type m:val="bar"/>
                      </m:fPr>
                      <m:num>
                        <m:r>
                          <a:rPr xmlns:a="http://schemas.openxmlformats.org/drawingml/2006/main" sz="5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T</m:t>
                        </m:r>
                      </m:num>
                      <m:den>
                        <m:r>
                          <a:rPr xmlns:a="http://schemas.openxmlformats.org/drawingml/2006/main" sz="5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D</m:t>
                        </m:r>
                        <m:r>
                          <a:rPr xmlns:a="http://schemas.openxmlformats.org/drawingml/2006/main" sz="5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xmlns:a="http://schemas.openxmlformats.org/drawingml/2006/main" sz="5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x</m:t>
                        </m:r>
                        <m:r>
                          <a:rPr xmlns:a="http://schemas.openxmlformats.org/drawingml/2006/main" sz="5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xmlns:a="http://schemas.openxmlformats.org/drawingml/2006/main" sz="5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y</m:t>
                        </m:r>
                        <m:r>
                          <a:rPr xmlns:a="http://schemas.openxmlformats.org/drawingml/2006/main" sz="5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m:oMathPara>
              </a14:m>
              <a:endParaRPr sz="5000"/>
            </a:p>
          </p:txBody>
        </p:sp>
      </p:grpSp>
      <p:sp>
        <p:nvSpPr>
          <p:cNvPr id="2078" name="Equation"/>
          <p:cNvSpPr txBox="1"/>
          <p:nvPr/>
        </p:nvSpPr>
        <p:spPr>
          <a:xfrm>
            <a:off x="19461083" y="2839260"/>
            <a:ext cx="1684444" cy="56007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D</m:t>
                  </m:r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(</m:t>
                  </m:r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x</m:t>
                  </m:r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,</m:t>
                  </m:r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y</m:t>
                  </m:r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)</m:t>
                  </m:r>
                </m:oMath>
              </m:oMathPara>
            </a14:m>
            <a:endParaRPr sz="5000"/>
          </a:p>
        </p:txBody>
      </p:sp>
      <p:sp>
        <p:nvSpPr>
          <p:cNvPr id="2079" name="Equation"/>
          <p:cNvSpPr txBox="1"/>
          <p:nvPr/>
        </p:nvSpPr>
        <p:spPr>
          <a:xfrm>
            <a:off x="9317963" y="2971909"/>
            <a:ext cx="6233160" cy="56134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sSup>
                    <m:e>
                      <m: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I</m:t>
                      </m:r>
                    </m:e>
                    <m:sup>
                      <m:r>
                        <a:rPr xmlns:a="http://schemas.openxmlformats.org/drawingml/2006/main" sz="5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′</m:t>
                      </m:r>
                    </m:sup>
                  </m:sSup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(</m:t>
                  </m:r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x</m:t>
                  </m:r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,</m:t>
                  </m:r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y</m:t>
                  </m:r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)</m:t>
                  </m:r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=</m:t>
                  </m:r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I</m:t>
                  </m:r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(</m:t>
                  </m:r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x</m:t>
                  </m:r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+</m:t>
                  </m:r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D</m:t>
                  </m:r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(</m:t>
                  </m:r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x</m:t>
                  </m:r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,</m:t>
                  </m:r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y</m:t>
                  </m:r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)</m:t>
                  </m:r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,</m:t>
                  </m:r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y</m:t>
                  </m:r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)</m:t>
                  </m:r>
                </m:oMath>
              </m:oMathPara>
            </a14:m>
            <a:endParaRPr sz="5000"/>
          </a:p>
        </p:txBody>
      </p:sp>
      <p:sp>
        <p:nvSpPr>
          <p:cNvPr id="2080" name="Equation"/>
          <p:cNvSpPr txBox="1"/>
          <p:nvPr/>
        </p:nvSpPr>
        <p:spPr>
          <a:xfrm>
            <a:off x="3632329" y="2839260"/>
            <a:ext cx="1437429" cy="56007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>
              <a:spcBef>
                <a:spcPts val="0"/>
              </a:spcBef>
              <a:defRPr sz="1800"/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I</m:t>
                  </m:r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(</m:t>
                  </m:r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x</m:t>
                  </m:r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,</m:t>
                  </m:r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y</m:t>
                  </m:r>
                  <m:r>
                    <a:rPr xmlns:a="http://schemas.openxmlformats.org/drawingml/2006/main" sz="5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)</m:t>
                  </m:r>
                </m:oMath>
              </m:oMathPara>
            </a14:m>
            <a:endParaRPr sz="5000"/>
          </a:p>
        </p:txBody>
      </p:sp>
      <p:sp>
        <p:nvSpPr>
          <p:cNvPr id="2081" name="Title 1"/>
          <p:cNvSpPr txBox="1"/>
          <p:nvPr/>
        </p:nvSpPr>
        <p:spPr>
          <a:xfrm>
            <a:off x="10227523" y="10516366"/>
            <a:ext cx="21005802" cy="228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>
            <a:lvl1pPr>
              <a:spcBef>
                <a:spcPts val="0"/>
              </a:spcBef>
              <a:defRPr sz="11200"/>
            </a:lvl1pPr>
          </a:lstStyle>
          <a:p>
            <a:pPr/>
            <a:r>
              <a:t>Depth map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3" name="Rectangle 1"/>
          <p:cNvSpPr txBox="1"/>
          <p:nvPr>
            <p:ph type="title"/>
          </p:nvPr>
        </p:nvSpPr>
        <p:spPr>
          <a:xfrm>
            <a:off x="1746386" y="507"/>
            <a:ext cx="21005802" cy="2286001"/>
          </a:xfrm>
          <a:prstGeom prst="rect">
            <a:avLst/>
          </a:prstGeom>
        </p:spPr>
        <p:txBody>
          <a:bodyPr/>
          <a:lstStyle>
            <a:lvl1pPr>
              <a:defRPr sz="8000"/>
            </a:lvl1pPr>
          </a:lstStyle>
          <a:p>
            <a:pPr/>
            <a:r>
              <a:t>If the cameras are not parallel?</a:t>
            </a:r>
          </a:p>
        </p:txBody>
      </p:sp>
      <p:pic>
        <p:nvPicPr>
          <p:cNvPr id="2084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5417025"/>
            <a:ext cx="20043320" cy="8956859"/>
          </a:xfrm>
          <a:prstGeom prst="rect">
            <a:avLst/>
          </a:prstGeom>
          <a:ln w="12700">
            <a:miter lim="400000"/>
          </a:ln>
        </p:spPr>
      </p:pic>
      <p:sp>
        <p:nvSpPr>
          <p:cNvPr id="2085" name="Reproject so that they are (rectification)…"/>
          <p:cNvSpPr txBox="1"/>
          <p:nvPr/>
        </p:nvSpPr>
        <p:spPr>
          <a:xfrm>
            <a:off x="1693403" y="2714982"/>
            <a:ext cx="10880447" cy="1532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spcBef>
                <a:spcPts val="0"/>
              </a:spcBef>
            </a:lvl1pPr>
            <a:lvl2pPr>
              <a:spcBef>
                <a:spcPts val="0"/>
              </a:spcBef>
            </a:lvl2pPr>
          </a:lstStyle>
          <a:p>
            <a:pPr/>
            <a:r>
              <a:t>Reproject so that they are (rectification)</a:t>
            </a:r>
          </a:p>
          <a:p>
            <a:pPr lvl="1"/>
            <a:r>
              <a:t>2D projective transform (homography)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7" name="Rectangle 1"/>
          <p:cNvSpPr txBox="1"/>
          <p:nvPr>
            <p:ph type="title"/>
          </p:nvPr>
        </p:nvSpPr>
        <p:spPr>
          <a:xfrm>
            <a:off x="1746386" y="507"/>
            <a:ext cx="21005802" cy="2286001"/>
          </a:xfrm>
          <a:prstGeom prst="rect">
            <a:avLst/>
          </a:prstGeom>
        </p:spPr>
        <p:txBody>
          <a:bodyPr/>
          <a:lstStyle>
            <a:lvl1pPr>
              <a:defRPr sz="8000"/>
            </a:lvl1pPr>
          </a:lstStyle>
          <a:p>
            <a:pPr/>
            <a:r>
              <a:t>Also useful for panorama stitching</a:t>
            </a:r>
          </a:p>
        </p:txBody>
      </p:sp>
      <p:sp>
        <p:nvSpPr>
          <p:cNvPr id="2088" name="Images from the same viewpoint but in different directions…"/>
          <p:cNvSpPr txBox="1"/>
          <p:nvPr/>
        </p:nvSpPr>
        <p:spPr>
          <a:xfrm>
            <a:off x="1693403" y="2714982"/>
            <a:ext cx="16359531" cy="1532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1">
              <a:spcBef>
                <a:spcPts val="0"/>
              </a:spcBef>
            </a:pPr>
            <a:r>
              <a:t>Images from the same viewpoint but in different directions</a:t>
            </a:r>
          </a:p>
          <a:p>
            <a:pPr lvl="2">
              <a:spcBef>
                <a:spcPts val="0"/>
              </a:spcBef>
            </a:pPr>
            <a:r>
              <a:t>2D projective transform (homography)</a:t>
            </a:r>
          </a:p>
        </p:txBody>
      </p:sp>
      <p:pic>
        <p:nvPicPr>
          <p:cNvPr id="2089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308487" y="4699213"/>
            <a:ext cx="16359531" cy="8923381"/>
          </a:xfrm>
          <a:prstGeom prst="rect">
            <a:avLst/>
          </a:prstGeom>
          <a:ln w="12700">
            <a:miter lim="400000"/>
          </a:ln>
        </p:spPr>
      </p:pic>
      <p:sp>
        <p:nvSpPr>
          <p:cNvPr id="2090" name="Diagram created with nano banana"/>
          <p:cNvSpPr txBox="1"/>
          <p:nvPr/>
        </p:nvSpPr>
        <p:spPr>
          <a:xfrm>
            <a:off x="17509216" y="13201341"/>
            <a:ext cx="6467552" cy="5728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200"/>
            </a:lvl1pPr>
          </a:lstStyle>
          <a:p>
            <a:pPr/>
            <a:r>
              <a:t>Diagram created with nano banana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2" name="Reprojection with homography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Reprojection with homography</a:t>
            </a:r>
          </a:p>
        </p:txBody>
      </p:sp>
      <p:sp>
        <p:nvSpPr>
          <p:cNvPr id="2093" name="Take my computational photography class (6.8370/1)"/>
          <p:cNvSpPr txBox="1"/>
          <p:nvPr>
            <p:ph type="body" sz="quarter" idx="1"/>
          </p:nvPr>
        </p:nvSpPr>
        <p:spPr>
          <a:xfrm>
            <a:off x="1689100" y="2463800"/>
            <a:ext cx="21005800" cy="1398200"/>
          </a:xfrm>
          <a:prstGeom prst="rect">
            <a:avLst/>
          </a:prstGeom>
        </p:spPr>
        <p:txBody>
          <a:bodyPr/>
          <a:lstStyle/>
          <a:p>
            <a:pPr/>
            <a:r>
              <a:t>Take my computational photography class (6.8370/1)</a:t>
            </a:r>
          </a:p>
        </p:txBody>
      </p:sp>
      <p:grpSp>
        <p:nvGrpSpPr>
          <p:cNvPr id="2098" name="Group"/>
          <p:cNvGrpSpPr/>
          <p:nvPr/>
        </p:nvGrpSpPr>
        <p:grpSpPr>
          <a:xfrm>
            <a:off x="1694386" y="4459525"/>
            <a:ext cx="21109801" cy="9097923"/>
            <a:chOff x="0" y="0"/>
            <a:chExt cx="21109799" cy="9097921"/>
          </a:xfrm>
        </p:grpSpPr>
        <p:pic>
          <p:nvPicPr>
            <p:cNvPr id="2094" name="droppedImage.png" descr="droppedImage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11433795" y="0"/>
              <a:ext cx="9676005" cy="909792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095" name="droppedImage.tiff" descr="droppedImage.tiff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2215930"/>
              <a:ext cx="5107367" cy="680982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096" name="droppedImage.tiff" descr="droppedImage.tiff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5338896" y="2215930"/>
              <a:ext cx="5107368" cy="680982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097" name="Arrow"/>
            <p:cNvSpPr/>
            <p:nvPr/>
          </p:nvSpPr>
          <p:spPr>
            <a:xfrm>
              <a:off x="10127474" y="4048914"/>
              <a:ext cx="2101136" cy="2101137"/>
            </a:xfrm>
            <a:prstGeom prst="rightArrow">
              <a:avLst>
                <a:gd name="adj1" fmla="val 68000"/>
                <a:gd name="adj2" fmla="val 49004"/>
              </a:avLst>
            </a:prstGeom>
            <a:blipFill rotWithShape="1">
              <a:blip r:embed="rId5"/>
              <a:srcRect l="0" t="0" r="0" b="0"/>
              <a:tile tx="0" ty="0" sx="100000" sy="100000" flip="none" algn="tl"/>
            </a:blipFill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584200">
                <a:spcBef>
                  <a:spcPts val="0"/>
                </a:spcBef>
                <a:defRPr sz="4000">
                  <a:solidFill>
                    <a:srgbClr val="FFFFFF"/>
                  </a:solidFill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0" name="Contrarian tak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Contrarian take</a:t>
            </a:r>
          </a:p>
        </p:txBody>
      </p:sp>
      <p:sp>
        <p:nvSpPr>
          <p:cNvPr id="2101" name="https://people.csail.mit.edu/bkph/articles/Harmful.pdf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https://people.csail.mit.edu/bkph/articles/Harmful.pdf</a:t>
            </a:r>
          </a:p>
        </p:txBody>
      </p:sp>
      <p:pic>
        <p:nvPicPr>
          <p:cNvPr id="2102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10847" y="6704825"/>
            <a:ext cx="20362306" cy="581780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4" name="Philosophical discuss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Philosophical discussion</a:t>
            </a:r>
          </a:p>
        </p:txBody>
      </p:sp>
      <p:sp>
        <p:nvSpPr>
          <p:cNvPr id="2105" name="Ingredients of Vision include 2D and 3D image…"/>
          <p:cNvSpPr txBox="1"/>
          <p:nvPr>
            <p:ph type="body" sz="half" idx="1"/>
          </p:nvPr>
        </p:nvSpPr>
        <p:spPr>
          <a:xfrm>
            <a:off x="1689100" y="3149600"/>
            <a:ext cx="12092206" cy="9296400"/>
          </a:xfrm>
          <a:prstGeom prst="rect">
            <a:avLst/>
          </a:prstGeom>
        </p:spPr>
        <p:txBody>
          <a:bodyPr/>
          <a:lstStyle/>
          <a:p>
            <a:pPr marL="571500" indent="-571500" defTabSz="742950">
              <a:spcBef>
                <a:spcPts val="5300"/>
              </a:spcBef>
              <a:defRPr sz="4319"/>
            </a:pPr>
            <a:r>
              <a:t>Ingredients of Vision include 2D and 3D image</a:t>
            </a:r>
          </a:p>
          <a:p>
            <a:pPr marL="571500" indent="-571500" defTabSz="742950">
              <a:spcBef>
                <a:spcPts val="5300"/>
              </a:spcBef>
              <a:defRPr sz="4319"/>
            </a:pPr>
            <a:r>
              <a:t>The connection between the two (image formation, perspective) is important </a:t>
            </a:r>
          </a:p>
          <a:p>
            <a:pPr marL="571500" indent="-571500" defTabSz="742950">
              <a:spcBef>
                <a:spcPts val="5300"/>
              </a:spcBef>
              <a:defRPr sz="4319"/>
            </a:pPr>
            <a:r>
              <a:t>So far still mostly hand-coded</a:t>
            </a:r>
          </a:p>
          <a:p>
            <a:pPr lvl="1" marL="1143000" indent="-571500" defTabSz="742950">
              <a:spcBef>
                <a:spcPts val="5300"/>
              </a:spcBef>
              <a:defRPr sz="4319"/>
            </a:pPr>
            <a:r>
              <a:t>Inductive bias</a:t>
            </a:r>
          </a:p>
          <a:p>
            <a:pPr marL="571500" indent="-571500" defTabSz="742950">
              <a:spcBef>
                <a:spcPts val="5300"/>
              </a:spcBef>
              <a:defRPr sz="4319"/>
            </a:pPr>
            <a:r>
              <a:t>Who knows if it will eventually be learned</a:t>
            </a:r>
          </a:p>
          <a:p>
            <a:pPr lvl="1" marL="1143000" indent="-571500" defTabSz="742950">
              <a:spcBef>
                <a:spcPts val="5300"/>
              </a:spcBef>
              <a:defRPr sz="4319"/>
            </a:pPr>
            <a:r>
              <a:t>e.g. transformers to learn mapping from 3D triangles to image</a:t>
            </a:r>
            <a:br/>
            <a:r>
              <a:rPr u="sng">
                <a:hlinkClick r:id="rId2" invalidUrl="" action="" tgtFrame="" tooltip="" history="1" highlightClick="0" endSnd="0"/>
              </a:rPr>
              <a:t>https://microsoft.github.io/renderformer/</a:t>
            </a:r>
            <a:r>
              <a:t> </a:t>
            </a:r>
          </a:p>
        </p:txBody>
      </p:sp>
      <p:pic>
        <p:nvPicPr>
          <p:cNvPr id="2106" name="pasted-movie.png" descr="pasted-movie.png"/>
          <p:cNvPicPr>
            <a:picLocks noChangeAspect="1"/>
          </p:cNvPicPr>
          <p:nvPr/>
        </p:nvPicPr>
        <p:blipFill>
          <a:blip r:embed="rId3">
            <a:extLst/>
          </a:blip>
          <a:srcRect l="0" t="0" r="0" b="28975"/>
          <a:stretch>
            <a:fillRect/>
          </a:stretch>
        </p:blipFill>
        <p:spPr>
          <a:xfrm>
            <a:off x="14097404" y="9889394"/>
            <a:ext cx="10196803" cy="3673750"/>
          </a:xfrm>
          <a:prstGeom prst="rect">
            <a:avLst/>
          </a:prstGeom>
          <a:ln w="12700">
            <a:miter lim="400000"/>
          </a:ln>
        </p:spPr>
      </p:pic>
      <p:pic>
        <p:nvPicPr>
          <p:cNvPr id="2107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3682336" y="3523664"/>
            <a:ext cx="10540218" cy="574920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" name="Degrees of classical vs neural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Degrees of classical vs neural</a:t>
            </a:r>
          </a:p>
        </p:txBody>
      </p:sp>
      <p:sp>
        <p:nvSpPr>
          <p:cNvPr id="2110" name="Compute extrinsic / intrinsics using traditional vision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Compute extrinsic / intrinsics using traditional vision</a:t>
            </a:r>
          </a:p>
          <a:p>
            <a:pPr/>
            <a:r>
              <a:t>Have a projective transform hard coded but let neural network figure out coefficients</a:t>
            </a:r>
          </a:p>
          <a:p>
            <a:pPr/>
            <a:r>
              <a:t>Light rays Plucker coordinates (see later)</a:t>
            </a:r>
          </a:p>
          <a:p>
            <a:pPr/>
            <a:r>
              <a:t>All through learning?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825500" rtl="0" fontAlgn="auto" latinLnBrk="0" hangingPunct="0">
          <a:lnSpc>
            <a:spcPct val="100000"/>
          </a:lnSpc>
          <a:spcBef>
            <a:spcPts val="59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825500" rtl="0" fontAlgn="auto" latinLnBrk="0" hangingPunct="0">
          <a:lnSpc>
            <a:spcPct val="100000"/>
          </a:lnSpc>
          <a:spcBef>
            <a:spcPts val="59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