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notesSlides/notesSlide1.xml" ContentType="application/vnd.openxmlformats-officedocument.presentationml.notesSlide+xml"/>
  <Override PartName="/ppt/media/image17.jpeg" ContentType="image/jpeg"/>
  <Override PartName="/ppt/media/image18.jpeg" ContentType="image/jpeg"/>
  <Override PartName="/ppt/media/image19.jpeg" ContentType="image/jpeg"/>
  <Override PartName="/ppt/media/image20.jpeg" ContentType="image/jpeg"/>
  <Override PartName="/ppt/notesSlides/notesSlide2.xml" ContentType="application/vnd.openxmlformats-officedocument.presentationml.notesSlide+xml"/>
  <Override PartName="/ppt/media/image21.jpeg" ContentType="image/jpeg"/>
  <Override PartName="/ppt/media/image22.jpeg" ContentType="image/jpeg"/>
  <Override PartName="/ppt/media/image23.jpeg" ContentType="image/jpeg"/>
  <Override PartName="/ppt/media/image24.jpeg" ContentType="image/jpeg"/>
  <Override PartName="/ppt/notesSlides/notesSlide3.xml" ContentType="application/vnd.openxmlformats-officedocument.presentationml.notesSlide+xml"/>
  <Override PartName="/ppt/media/image25.jpeg" ContentType="image/jpeg"/>
  <Override PartName="/ppt/media/image26.jpeg" ContentType="image/jpeg"/>
  <Override PartName="/ppt/media/image27.jpeg" ContentType="image/jpeg"/>
  <Override PartName="/ppt/media/image28.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Lst>
  <p:sldSz cx="10045700" cy="75311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59" name="Shape 459"/>
          <p:cNvSpPr/>
          <p:nvPr>
            <p:ph type="sldImg"/>
          </p:nvPr>
        </p:nvSpPr>
        <p:spPr>
          <a:xfrm>
            <a:off x="1143000" y="685800"/>
            <a:ext cx="4572000" cy="3429000"/>
          </a:xfrm>
          <a:prstGeom prst="rect">
            <a:avLst/>
          </a:prstGeom>
        </p:spPr>
        <p:txBody>
          <a:bodyPr/>
          <a:lstStyle/>
          <a:p>
            <a:pPr/>
          </a:p>
        </p:txBody>
      </p:sp>
      <p:sp>
        <p:nvSpPr>
          <p:cNvPr id="460" name="Shape 46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9" name="Shape 809"/>
          <p:cNvSpPr/>
          <p:nvPr>
            <p:ph type="sldImg"/>
          </p:nvPr>
        </p:nvSpPr>
        <p:spPr>
          <a:prstGeom prst="rect">
            <a:avLst/>
          </a:prstGeom>
        </p:spPr>
        <p:txBody>
          <a:bodyPr/>
          <a:lstStyle/>
          <a:p>
            <a:pPr/>
          </a:p>
        </p:txBody>
      </p:sp>
      <p:sp>
        <p:nvSpPr>
          <p:cNvPr id="810" name="Shape 810"/>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Okay, so here’s the conventional photograph that we would have gotten.  Notice that it’s focused on Matt, and that Jacquie and Matt are out of focus.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8" name="Shape 818"/>
          <p:cNvSpPr/>
          <p:nvPr>
            <p:ph type="sldImg"/>
          </p:nvPr>
        </p:nvSpPr>
        <p:spPr>
          <a:prstGeom prst="rect">
            <a:avLst/>
          </a:prstGeom>
        </p:spPr>
        <p:txBody>
          <a:bodyPr/>
          <a:lstStyle/>
          <a:p>
            <a:pPr/>
          </a:p>
        </p:txBody>
      </p:sp>
      <p:sp>
        <p:nvSpPr>
          <p:cNvPr id="819" name="Shape 819"/>
          <p:cNvSpPr/>
          <p:nvPr>
            <p:ph type="body" sz="quarter" idx="1"/>
          </p:nvPr>
        </p:nvSpPr>
        <p:spPr>
          <a:prstGeom prst="rect">
            <a:avLst/>
          </a:prstGeom>
        </p:spPr>
        <p:txBody>
          <a:bodyPr/>
          <a:lstStyle/>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Okay, the first thing that I want to do is define this “light field” term that I’ve been using.  The light field is just a representation for the light traveling along all rays in free space.  Inside the camera, we can parameterize all the rays by where they originate on the lens plane, and where they terminate on the sensor.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So the light traveling from (u,v) on the lens to (x,y) on the sensor is given by L(u,v,x,y).  Note that this is a four dimensional function – the space of rays is 4D.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The concept of the light field is the second most cited idea in computer graphics.  It was introduced in 1996 by Marc and Pat at Stanford, and by Steve Gortler and colleagues at Harvard and Microsoft Research.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3" name="Shape 923"/>
          <p:cNvSpPr/>
          <p:nvPr>
            <p:ph type="sldImg"/>
          </p:nvPr>
        </p:nvSpPr>
        <p:spPr>
          <a:prstGeom prst="rect">
            <a:avLst/>
          </a:prstGeom>
        </p:spPr>
        <p:txBody>
          <a:bodyPr/>
          <a:lstStyle/>
          <a:p>
            <a:pPr/>
          </a:p>
        </p:txBody>
      </p:sp>
      <p:sp>
        <p:nvSpPr>
          <p:cNvPr id="924" name="Shape 924"/>
          <p:cNvSpPr/>
          <p:nvPr>
            <p:ph type="body" sz="quarter" idx="1"/>
          </p:nvPr>
        </p:nvSpPr>
        <p:spPr>
          <a:prstGeom prst="rect">
            <a:avLst/>
          </a:prstGeom>
        </p:spPr>
        <p:txBody>
          <a:bodyPr/>
          <a:lstStyle/>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Okay, the first thing that I want to do is define this “light field” term that I’ve been using.  The light field is just a representation for the light traveling along all rays in free space.  Inside the camera, we can parameterize all the rays by where they originate on the lens plane, and where they terminate on the sensor.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So the light traveling from (u,v) on the lens to (x,y) on the sensor is given by L(u,v,x,y).  Note that this is a four dimensional function – the space of rays is 4D. </a:t>
            </a: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p>
          <a:p>
            <a: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pPr>
            <a:r>
              <a:t>The concept of the light field is the second most cited idea in computer graphics.  It was introduced in 1996 by Marc and Pat at Stanford, and by Steve Gortler and colleagues at Harvard and Microsoft Research.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9" name="Shape 1369"/>
          <p:cNvSpPr/>
          <p:nvPr>
            <p:ph type="sldImg"/>
          </p:nvPr>
        </p:nvSpPr>
        <p:spPr>
          <a:prstGeom prst="rect">
            <a:avLst/>
          </a:prstGeom>
        </p:spPr>
        <p:txBody>
          <a:bodyPr/>
          <a:lstStyle/>
          <a:p>
            <a:pPr/>
          </a:p>
        </p:txBody>
      </p:sp>
      <p:sp>
        <p:nvSpPr>
          <p:cNvPr id="1370" name="Shape 1370"/>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Okay, so here’s the conventional photograph that we would have gotten.  Notice that it’s focused on Matt, and that Jacquie and Matt are out of focus.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1" name="Shape 1391"/>
          <p:cNvSpPr/>
          <p:nvPr>
            <p:ph type="sldImg"/>
          </p:nvPr>
        </p:nvSpPr>
        <p:spPr>
          <a:prstGeom prst="rect">
            <a:avLst/>
          </a:prstGeom>
        </p:spPr>
        <p:txBody>
          <a:bodyPr/>
          <a:lstStyle/>
          <a:p>
            <a:pPr/>
          </a:p>
        </p:txBody>
      </p:sp>
      <p:sp>
        <p:nvSpPr>
          <p:cNvPr id="1392" name="Shape 1392"/>
          <p:cNvSpPr/>
          <p:nvPr>
            <p:ph type="body" sz="quarter" idx="1"/>
          </p:nvPr>
        </p:nvSpPr>
        <p:spPr>
          <a:prstGeom prst="rect">
            <a:avLst/>
          </a:prstGeom>
        </p:spPr>
        <p:txBody>
          <a:bodyPr/>
          <a:lstStyle>
            <a:lvl1pPr marL="65220" marR="65220" defTabSz="1295400">
              <a:spcBef>
                <a:spcPts val="6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But by simulating the light light… etc…</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0" advTm="28000"/>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2" name="Title Text"/>
          <p:cNvSpPr txBox="1"/>
          <p:nvPr>
            <p:ph type="title"/>
          </p:nvPr>
        </p:nvSpPr>
        <p:spPr>
          <a:xfrm>
            <a:off x="334962" y="0"/>
            <a:ext cx="9544051" cy="920750"/>
          </a:xfrm>
          <a:prstGeom prst="rect">
            <a:avLst/>
          </a:prstGeom>
        </p:spPr>
        <p:txBody>
          <a:bodyPr anchor="b"/>
          <a:lstStyle>
            <a:lvl1pPr marL="50323" marR="50323" algn="l" defTabSz="1004887">
              <a:defRPr b="1">
                <a:solidFill>
                  <a:srgbClr val="D77A00"/>
                </a:solidFill>
                <a:uFill>
                  <a:solidFill>
                    <a:srgbClr val="D77A00"/>
                  </a:solidFill>
                </a:uFill>
              </a:defRPr>
            </a:lvl1pPr>
          </a:lstStyle>
          <a:p>
            <a:pPr/>
            <a:r>
              <a:t>Title Text</a:t>
            </a:r>
          </a:p>
        </p:txBody>
      </p:sp>
      <p:sp>
        <p:nvSpPr>
          <p:cNvPr id="23" name="Body Level One…"/>
          <p:cNvSpPr txBox="1"/>
          <p:nvPr>
            <p:ph type="body" idx="1"/>
          </p:nvPr>
        </p:nvSpPr>
        <p:spPr>
          <a:xfrm>
            <a:off x="334962" y="1087437"/>
            <a:ext cx="9544051" cy="6443663"/>
          </a:xfrm>
          <a:prstGeom prst="rect">
            <a:avLst/>
          </a:prstGeom>
        </p:spPr>
        <p:txBody>
          <a:bodyPr/>
          <a:lstStyle>
            <a:lvl1pPr marL="426560" marR="50323" indent="-376237" defTabSz="1004887">
              <a:buClr>
                <a:srgbClr val="000000"/>
              </a:buClr>
              <a:buFont typeface="Times New Roman"/>
              <a:defRPr b="1" sz="3100">
                <a:latin typeface="Times New Roman"/>
                <a:ea typeface="Times New Roman"/>
                <a:cs typeface="Times New Roman"/>
                <a:sym typeface="Times New Roman"/>
              </a:defRPr>
            </a:lvl1pPr>
            <a:lvl2pPr marL="866297" marR="50323" indent="-314325" defTabSz="1004887">
              <a:spcBef>
                <a:spcPts val="700"/>
              </a:spcBef>
              <a:buClr>
                <a:srgbClr val="000000"/>
              </a:buClr>
              <a:buFont typeface="Times New Roman"/>
              <a:defRPr sz="3100">
                <a:latin typeface="Times New Roman"/>
                <a:ea typeface="Times New Roman"/>
                <a:cs typeface="Times New Roman"/>
                <a:sym typeface="Times New Roman"/>
              </a:defRPr>
            </a:lvl2pPr>
            <a:lvl3pPr marL="1306035" marR="50323" indent="-250825" defTabSz="1004887">
              <a:spcBef>
                <a:spcPts val="600"/>
              </a:spcBef>
              <a:buClr>
                <a:srgbClr val="000000"/>
              </a:buClr>
              <a:buFont typeface="Times New Roman"/>
              <a:defRPr sz="2600">
                <a:latin typeface="Times New Roman"/>
                <a:ea typeface="Times New Roman"/>
                <a:cs typeface="Times New Roman"/>
                <a:sym typeface="Times New Roman"/>
              </a:defRPr>
            </a:lvl3pPr>
            <a:lvl4pPr marL="1807685" marR="50323" indent="-250825" defTabSz="1004887">
              <a:spcBef>
                <a:spcPts val="500"/>
              </a:spcBef>
              <a:buClr>
                <a:srgbClr val="000000"/>
              </a:buClr>
              <a:buFont typeface="Times New Roman"/>
              <a:defRPr sz="2200">
                <a:latin typeface="Times New Roman"/>
                <a:ea typeface="Times New Roman"/>
                <a:cs typeface="Times New Roman"/>
                <a:sym typeface="Times New Roman"/>
              </a:defRPr>
            </a:lvl4pPr>
            <a:lvl5pPr marL="2310922" marR="50323" indent="-252412" defTabSz="1004887">
              <a:spcBef>
                <a:spcPts val="500"/>
              </a:spcBef>
              <a:buClr>
                <a:srgbClr val="000000"/>
              </a:buClr>
              <a:buFont typeface="Times New Roman"/>
              <a:buChar char="•"/>
              <a:defRPr sz="22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pic>
        <p:nvPicPr>
          <p:cNvPr id="31"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32" name="Title Text"/>
          <p:cNvSpPr txBox="1"/>
          <p:nvPr>
            <p:ph type="title"/>
          </p:nvPr>
        </p:nvSpPr>
        <p:spPr>
          <a:xfrm>
            <a:off x="754062" y="2174875"/>
            <a:ext cx="8537576" cy="2846388"/>
          </a:xfrm>
          <a:prstGeom prst="rect">
            <a:avLst/>
          </a:prstGeom>
        </p:spPr>
        <p:txBody>
          <a:bodyPr anchor="t"/>
          <a:lstStyle>
            <a:lvl1pPr marL="50323" marR="50323" defTabSz="1004887">
              <a:defRPr b="1" sz="5300">
                <a:solidFill>
                  <a:srgbClr val="D77A00"/>
                </a:solidFill>
                <a:uFill>
                  <a:solidFill>
                    <a:srgbClr val="D77A00"/>
                  </a:solidFill>
                </a:uFill>
              </a:defRPr>
            </a:lvl1pPr>
          </a:lstStyle>
          <a:p>
            <a:pPr/>
            <a:r>
              <a:t>Title Text</a:t>
            </a:r>
          </a:p>
        </p:txBody>
      </p:sp>
      <p:sp>
        <p:nvSpPr>
          <p:cNvPr id="33"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2"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43"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 name="Line"/>
          <p:cNvSpPr/>
          <p:nvPr/>
        </p:nvSpPr>
        <p:spPr>
          <a:xfrm>
            <a:off x="560252" y="1371600"/>
            <a:ext cx="9151305" cy="1"/>
          </a:xfrm>
          <a:prstGeom prst="line">
            <a:avLst/>
          </a:prstGeom>
          <a:ln w="25400">
            <a:solidFill>
              <a:srgbClr val="737577"/>
            </a:solidFill>
            <a:miter lim="400000"/>
          </a:ln>
        </p:spPr>
        <p:txBody>
          <a:bodyPr lIns="0" tIns="0" rIns="0" bIns="0"/>
          <a:lstStyle/>
          <a:p>
            <a:pPr/>
          </a:p>
        </p:txBody>
      </p:sp>
      <p:sp>
        <p:nvSpPr>
          <p:cNvPr id="52" name="Title Text"/>
          <p:cNvSpPr txBox="1"/>
          <p:nvPr>
            <p:ph type="title"/>
          </p:nvPr>
        </p:nvSpPr>
        <p:spPr>
          <a:xfrm>
            <a:off x="558800" y="132382"/>
            <a:ext cx="9156700" cy="1320801"/>
          </a:xfrm>
          <a:prstGeom prst="rect">
            <a:avLst/>
          </a:prstGeom>
          <a:effectLst>
            <a:outerShdw sx="100000" sy="100000" kx="0" ky="0" algn="b" rotWithShape="0" blurRad="38100" dist="50800" dir="3000000">
              <a:srgbClr val="FFFFFF">
                <a:alpha val="80000"/>
              </a:srgbClr>
            </a:outerShdw>
          </a:effectLst>
        </p:spPr>
        <p:txBody>
          <a:bodyPr/>
          <a:lstStyle>
            <a:lvl1pPr marL="0" marR="0" algn="l" defTabSz="457200">
              <a:defRPr sz="4800">
                <a:solidFill>
                  <a:srgbClr val="515151"/>
                </a:solidFill>
                <a:uFillTx/>
                <a:latin typeface="Cochin"/>
                <a:ea typeface="Cochin"/>
                <a:cs typeface="Cochin"/>
                <a:sym typeface="Cochin"/>
              </a:defRPr>
            </a:lvl1pPr>
          </a:lstStyle>
          <a:p>
            <a:pPr/>
            <a:r>
              <a:t>Title Text</a:t>
            </a:r>
          </a:p>
        </p:txBody>
      </p:sp>
      <p:sp>
        <p:nvSpPr>
          <p:cNvPr id="53" name="Body Level One…"/>
          <p:cNvSpPr txBox="1"/>
          <p:nvPr>
            <p:ph type="body" idx="1"/>
          </p:nvPr>
        </p:nvSpPr>
        <p:spPr>
          <a:xfrm>
            <a:off x="571500" y="1524000"/>
            <a:ext cx="9131300" cy="5803900"/>
          </a:xfrm>
          <a:prstGeom prst="rect">
            <a:avLst/>
          </a:prstGeom>
        </p:spPr>
        <p:txBody>
          <a:bodyPr/>
          <a:lstStyle>
            <a:lvl1pPr marL="508000" marR="0" indent="-508000" defTabSz="457200">
              <a:lnSpc>
                <a:spcPct val="90000"/>
              </a:lnSpc>
              <a:spcBef>
                <a:spcPts val="1600"/>
              </a:spcBef>
              <a:buSzPct val="65000"/>
              <a:buFont typeface="Zapf Dingbats"/>
              <a:buChar char="✦"/>
              <a:defRPr>
                <a:solidFill>
                  <a:srgbClr val="515151"/>
                </a:solidFill>
                <a:uFillTx/>
                <a:latin typeface="Cochin"/>
                <a:ea typeface="Cochin"/>
                <a:cs typeface="Cochin"/>
                <a:sym typeface="Cochin"/>
              </a:defRPr>
            </a:lvl1pPr>
            <a:lvl2pPr marL="1066800" marR="0" indent="-304800" defTabSz="457200">
              <a:lnSpc>
                <a:spcPct val="90000"/>
              </a:lnSpc>
              <a:spcBef>
                <a:spcPts val="700"/>
              </a:spcBef>
              <a:buSzPct val="83000"/>
              <a:buChar char="•"/>
              <a:defRPr sz="2600">
                <a:solidFill>
                  <a:srgbClr val="515151"/>
                </a:solidFill>
                <a:uFillTx/>
                <a:latin typeface="Cochin"/>
                <a:ea typeface="Cochin"/>
                <a:cs typeface="Cochin"/>
                <a:sym typeface="Cochin"/>
              </a:defRPr>
            </a:lvl2pPr>
            <a:lvl3pPr marL="1460500" marR="0" indent="-254000" defTabSz="457200">
              <a:lnSpc>
                <a:spcPct val="90000"/>
              </a:lnSpc>
              <a:spcBef>
                <a:spcPts val="700"/>
              </a:spcBef>
              <a:buSzPct val="87000"/>
              <a:buChar char="-"/>
              <a:defRPr sz="2600">
                <a:solidFill>
                  <a:srgbClr val="515151"/>
                </a:solidFill>
                <a:uFillTx/>
                <a:latin typeface="Cochin"/>
                <a:ea typeface="Cochin"/>
                <a:cs typeface="Cochin"/>
                <a:sym typeface="Cochin"/>
              </a:defRPr>
            </a:lvl3pPr>
            <a:lvl4pPr marL="22860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7305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xfrm>
            <a:off x="4889500" y="7150100"/>
            <a:ext cx="266700" cy="279400"/>
          </a:xfrm>
          <a:prstGeom prst="rect">
            <a:avLst/>
          </a:prstGeom>
          <a:effectLst>
            <a:outerShdw sx="100000" sy="100000" kx="0" ky="0" algn="b" rotWithShape="0" blurRad="38100" dist="50800" dir="3000000">
              <a:srgbClr val="FFFFFF">
                <a:alpha val="60000"/>
              </a:srgbClr>
            </a:outerShdw>
          </a:effectLst>
        </p:spPr>
        <p:txBody>
          <a:bodyPr/>
          <a:lstStyle>
            <a:lvl1pPr>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3"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64"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5"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7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75"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5" name="Title Text"/>
          <p:cNvSpPr txBox="1"/>
          <p:nvPr>
            <p:ph type="title"/>
          </p:nvPr>
        </p:nvSpPr>
        <p:spPr>
          <a:xfrm>
            <a:off x="330200" y="0"/>
            <a:ext cx="9537700" cy="914400"/>
          </a:xfrm>
          <a:prstGeom prst="rect">
            <a:avLst/>
          </a:prstGeom>
        </p:spPr>
        <p:txBody>
          <a:bodyPr anchor="b"/>
          <a:lstStyle>
            <a:lvl1pPr marL="45323" marR="45323" algn="l" defTabSz="1003300">
              <a:defRPr b="1" sz="4200">
                <a:solidFill>
                  <a:srgbClr val="D77A00"/>
                </a:solidFill>
                <a:uFill>
                  <a:solidFill>
                    <a:srgbClr val="D77A00"/>
                  </a:solidFill>
                </a:uFill>
              </a:defRPr>
            </a:lvl1pPr>
          </a:lstStyle>
          <a:p>
            <a:pPr/>
            <a:r>
              <a:t>Title Text</a:t>
            </a:r>
          </a:p>
        </p:txBody>
      </p:sp>
      <p:sp>
        <p:nvSpPr>
          <p:cNvPr id="86" name="Body Level One…"/>
          <p:cNvSpPr txBox="1"/>
          <p:nvPr>
            <p:ph type="body" idx="1"/>
          </p:nvPr>
        </p:nvSpPr>
        <p:spPr>
          <a:xfrm>
            <a:off x="330200" y="1092200"/>
            <a:ext cx="9537700" cy="6438900"/>
          </a:xfrm>
          <a:prstGeom prst="rect">
            <a:avLst/>
          </a:prstGeom>
        </p:spPr>
        <p:txBody>
          <a:bodyPr/>
          <a:lstStyle>
            <a:lvl1pPr marL="384173" marR="45323" defTabSz="1003300">
              <a:buClr>
                <a:srgbClr val="000000"/>
              </a:buClr>
              <a:buFont typeface="Times New Roman"/>
              <a:defRPr b="1" sz="3000">
                <a:latin typeface="Times New Roman"/>
                <a:ea typeface="Times New Roman"/>
                <a:cs typeface="Times New Roman"/>
                <a:sym typeface="Times New Roman"/>
              </a:defRPr>
            </a:lvl1pPr>
            <a:lvl2pPr marL="784222" marR="45323"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2" marR="45323" indent="-228600" defTabSz="1003300">
              <a:buClr>
                <a:srgbClr val="000000"/>
              </a:buClr>
              <a:buFont typeface="Times New Roman"/>
              <a:defRPr sz="2600">
                <a:latin typeface="Times New Roman"/>
                <a:ea typeface="Times New Roman"/>
                <a:cs typeface="Times New Roman"/>
                <a:sym typeface="Times New Roman"/>
              </a:defRPr>
            </a:lvl3pPr>
            <a:lvl4pPr marL="1641472" marR="45323" defTabSz="1003300">
              <a:spcBef>
                <a:spcPts val="500"/>
              </a:spcBef>
              <a:buClr>
                <a:srgbClr val="000000"/>
              </a:buClr>
              <a:buFont typeface="Times New Roman"/>
              <a:defRPr>
                <a:latin typeface="Times New Roman"/>
                <a:ea typeface="Times New Roman"/>
                <a:cs typeface="Times New Roman"/>
                <a:sym typeface="Times New Roman"/>
              </a:defRPr>
            </a:lvl4pPr>
            <a:lvl5pPr marL="2098672" marR="45323"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94" name="Title Text"/>
          <p:cNvSpPr txBox="1"/>
          <p:nvPr>
            <p:ph type="title"/>
          </p:nvPr>
        </p:nvSpPr>
        <p:spPr>
          <a:xfrm>
            <a:off x="982728" y="1264989"/>
            <a:ext cx="8080244" cy="2549592"/>
          </a:xfrm>
          <a:prstGeom prst="rect">
            <a:avLst/>
          </a:prstGeom>
        </p:spPr>
        <p:txBody>
          <a:bodyPr lIns="39224" tIns="39224" rIns="39224" bIns="39224" anchor="b">
            <a:normAutofit fontScale="100000" lnSpcReduction="0"/>
          </a:bodyPr>
          <a:lstStyle>
            <a:lvl1pPr marL="0" marR="0" defTabSz="451081">
              <a:defRPr sz="6400">
                <a:uFillTx/>
                <a:latin typeface="Helvetica Neue Medium"/>
                <a:ea typeface="Helvetica Neue Medium"/>
                <a:cs typeface="Helvetica Neue Medium"/>
                <a:sym typeface="Helvetica Neue Medium"/>
              </a:defRPr>
            </a:lvl1pPr>
          </a:lstStyle>
          <a:p>
            <a:pPr/>
            <a:r>
              <a:t>Title Text</a:t>
            </a:r>
          </a:p>
        </p:txBody>
      </p:sp>
      <p:sp>
        <p:nvSpPr>
          <p:cNvPr id="95" name="Body Level One…"/>
          <p:cNvSpPr txBox="1"/>
          <p:nvPr>
            <p:ph type="body" sz="quarter" idx="1"/>
          </p:nvPr>
        </p:nvSpPr>
        <p:spPr>
          <a:xfrm>
            <a:off x="982728" y="4834416"/>
            <a:ext cx="8080244" cy="1108093"/>
          </a:xfrm>
          <a:prstGeom prst="rect">
            <a:avLst/>
          </a:prstGeom>
        </p:spPr>
        <p:txBody>
          <a:bodyPr lIns="39224" tIns="39224" rIns="39224" bIns="39224">
            <a:normAutofit fontScale="100000" lnSpcReduction="0"/>
          </a:bodyPr>
          <a:lstStyle>
            <a:lvl1pPr marL="0" marR="0" indent="0" algn="ctr" defTabSz="451081">
              <a:spcBef>
                <a:spcPts val="0"/>
              </a:spcBef>
              <a:buSzTx/>
              <a:buNone/>
              <a:defRPr sz="2600">
                <a:uFillTx/>
                <a:latin typeface="Helvetica Neue"/>
                <a:ea typeface="Helvetica Neue"/>
                <a:cs typeface="Helvetica Neue"/>
                <a:sym typeface="Helvetica Neue"/>
              </a:defRPr>
            </a:lvl1pPr>
            <a:lvl2pPr marL="0" marR="0" indent="0" algn="ctr" defTabSz="451081">
              <a:spcBef>
                <a:spcPts val="0"/>
              </a:spcBef>
              <a:buSzTx/>
              <a:buNone/>
              <a:defRPr sz="2600">
                <a:uFillTx/>
                <a:latin typeface="Helvetica Neue"/>
                <a:ea typeface="Helvetica Neue"/>
                <a:cs typeface="Helvetica Neue"/>
                <a:sym typeface="Helvetica Neue"/>
              </a:defRPr>
            </a:lvl2pPr>
            <a:lvl3pPr marL="0" marR="0" indent="0" algn="ctr" defTabSz="451081">
              <a:spcBef>
                <a:spcPts val="0"/>
              </a:spcBef>
              <a:buSzTx/>
              <a:buNone/>
              <a:defRPr sz="2600">
                <a:uFillTx/>
                <a:latin typeface="Helvetica Neue"/>
                <a:ea typeface="Helvetica Neue"/>
                <a:cs typeface="Helvetica Neue"/>
                <a:sym typeface="Helvetica Neue"/>
              </a:defRPr>
            </a:lvl3pPr>
            <a:lvl4pPr marL="0" marR="0" indent="0" algn="ctr" defTabSz="451081">
              <a:spcBef>
                <a:spcPts val="0"/>
              </a:spcBef>
              <a:buSzTx/>
              <a:buNone/>
              <a:defRPr sz="2600">
                <a:uFillTx/>
                <a:latin typeface="Helvetica Neue"/>
                <a:ea typeface="Helvetica Neue"/>
                <a:cs typeface="Helvetica Neue"/>
                <a:sym typeface="Helvetica Neue"/>
              </a:defRPr>
            </a:lvl4pPr>
            <a:lvl5pPr marL="0" marR="0" indent="0" algn="ctr" defTabSz="451081">
              <a:spcBef>
                <a:spcPts val="0"/>
              </a:spcBef>
              <a:buSzTx/>
              <a:buNone/>
              <a:defRPr sz="2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03"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4"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5" name="Title Text"/>
          <p:cNvSpPr txBox="1"/>
          <p:nvPr>
            <p:ph type="title"/>
          </p:nvPr>
        </p:nvSpPr>
        <p:spPr>
          <a:xfrm>
            <a:off x="198238" y="1294407"/>
            <a:ext cx="9639418" cy="5099184"/>
          </a:xfrm>
          <a:prstGeom prst="rect">
            <a:avLst/>
          </a:prstGeom>
        </p:spPr>
        <p:txBody>
          <a:bodyPr lIns="39224" tIns="39224" rIns="39224" bIns="39224">
            <a:normAutofit fontScale="100000" lnSpcReduction="0"/>
          </a:bodyPr>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106"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1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5"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16"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17"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2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6"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27"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3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7"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38"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4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8"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49"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5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57"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158" name="Title Text"/>
          <p:cNvSpPr txBox="1"/>
          <p:nvPr>
            <p:ph type="title"/>
          </p:nvPr>
        </p:nvSpPr>
        <p:spPr>
          <a:xfrm>
            <a:off x="237463" y="196122"/>
            <a:ext cx="9639417" cy="941388"/>
          </a:xfrm>
          <a:prstGeom prst="rect">
            <a:avLst/>
          </a:prstGeom>
        </p:spPr>
        <p:txBody>
          <a:bodyPr lIns="39224" tIns="39224" rIns="39224" bIns="39224">
            <a:normAutofit fontScale="100000" lnSpcReduction="0"/>
          </a:bodyPr>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159" name="Body Level One…"/>
          <p:cNvSpPr txBox="1"/>
          <p:nvPr>
            <p:ph type="body" idx="1"/>
          </p:nvPr>
        </p:nvSpPr>
        <p:spPr>
          <a:xfrm>
            <a:off x="237463" y="1274795"/>
            <a:ext cx="9639417" cy="6236693"/>
          </a:xfrm>
          <a:prstGeom prst="rect">
            <a:avLst/>
          </a:prstGeom>
        </p:spPr>
        <p:txBody>
          <a:bodyPr lIns="39224" tIns="39224" rIns="39224" bIns="39224">
            <a:normAutofit fontScale="100000" lnSpcReduction="0"/>
          </a:bodyPr>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160"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7">
    <p:spTree>
      <p:nvGrpSpPr>
        <p:cNvPr id="1" name=""/>
        <p:cNvGrpSpPr/>
        <p:nvPr/>
      </p:nvGrpSpPr>
      <p:grpSpPr>
        <a:xfrm>
          <a:off x="0" y="0"/>
          <a:ext cx="0" cy="0"/>
          <a:chOff x="0" y="0"/>
          <a:chExt cx="0" cy="0"/>
        </a:xfrm>
      </p:grpSpPr>
      <p:sp>
        <p:nvSpPr>
          <p:cNvPr id="16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9"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70"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6">
    <p:spTree>
      <p:nvGrpSpPr>
        <p:cNvPr id="1" name=""/>
        <p:cNvGrpSpPr/>
        <p:nvPr/>
      </p:nvGrpSpPr>
      <p:grpSpPr>
        <a:xfrm>
          <a:off x="0" y="0"/>
          <a:ext cx="0" cy="0"/>
          <a:chOff x="0" y="0"/>
          <a:chExt cx="0" cy="0"/>
        </a:xfrm>
      </p:grpSpPr>
      <p:sp>
        <p:nvSpPr>
          <p:cNvPr id="17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0"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81"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8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18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1"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92"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9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200"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201"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202" name="Title Text"/>
          <p:cNvSpPr txBox="1"/>
          <p:nvPr>
            <p:ph type="title"/>
          </p:nvPr>
        </p:nvSpPr>
        <p:spPr>
          <a:xfrm>
            <a:off x="332177" y="1586"/>
            <a:ext cx="9533682" cy="914016"/>
          </a:xfrm>
          <a:prstGeom prst="rect">
            <a:avLst/>
          </a:prstGeom>
        </p:spPr>
        <p:txBody>
          <a:bodyPr lIns="50778" tIns="50778" rIns="50778" bIns="50778" anchor="b"/>
          <a:lstStyle>
            <a:lvl1pPr marL="45326" marR="45326" algn="l" defTabSz="1003300">
              <a:defRPr b="1" sz="4000">
                <a:solidFill>
                  <a:srgbClr val="D77A00"/>
                </a:solidFill>
                <a:uFill>
                  <a:solidFill>
                    <a:srgbClr val="D77A00"/>
                  </a:solidFill>
                </a:uFill>
              </a:defRPr>
            </a:lvl1pPr>
          </a:lstStyle>
          <a:p>
            <a:pPr/>
            <a:r>
              <a:t>Title Text</a:t>
            </a:r>
          </a:p>
        </p:txBody>
      </p:sp>
      <p:sp>
        <p:nvSpPr>
          <p:cNvPr id="203" name="Body Level One…"/>
          <p:cNvSpPr txBox="1"/>
          <p:nvPr>
            <p:ph type="body" idx="1"/>
          </p:nvPr>
        </p:nvSpPr>
        <p:spPr>
          <a:xfrm>
            <a:off x="332177" y="1093326"/>
            <a:ext cx="9533682" cy="6436188"/>
          </a:xfrm>
          <a:prstGeom prst="rect">
            <a:avLst/>
          </a:prstGeom>
        </p:spPr>
        <p:txBody>
          <a:bodyPr lIns="50778" tIns="50778" rIns="50778" bIns="50778"/>
          <a:lstStyle>
            <a:lvl1pPr marL="361314" marR="45326" indent="-320039" defTabSz="1003300">
              <a:buClr>
                <a:srgbClr val="000000"/>
              </a:buClr>
              <a:buFont typeface="Times New Roman"/>
              <a:defRPr b="1" sz="2800">
                <a:latin typeface="Times New Roman"/>
                <a:ea typeface="Times New Roman"/>
                <a:cs typeface="Times New Roman"/>
                <a:sym typeface="Times New Roman"/>
              </a:defRPr>
            </a:lvl1pPr>
            <a:lvl2pPr marL="765175" marR="45326" indent="-266700" defTabSz="1003300">
              <a:spcBef>
                <a:spcPts val="700"/>
              </a:spcBef>
              <a:buClr>
                <a:srgbClr val="000000"/>
              </a:buClr>
              <a:buFont typeface="Times New Roman"/>
              <a:defRPr sz="2800">
                <a:latin typeface="Times New Roman"/>
                <a:ea typeface="Times New Roman"/>
                <a:cs typeface="Times New Roman"/>
                <a:sym typeface="Times New Roman"/>
              </a:defRPr>
            </a:lvl2pPr>
            <a:lvl3pPr marL="1166690" marR="45326" indent="-211015" defTabSz="1003300">
              <a:buClr>
                <a:srgbClr val="000000"/>
              </a:buClr>
              <a:buFont typeface="Times New Roman"/>
              <a:defRPr>
                <a:latin typeface="Times New Roman"/>
                <a:ea typeface="Times New Roman"/>
                <a:cs typeface="Times New Roman"/>
                <a:sym typeface="Times New Roman"/>
              </a:defRPr>
            </a:lvl3pPr>
            <a:lvl4pPr marL="1618614" marR="45326" indent="-205739" defTabSz="1003300">
              <a:spcBef>
                <a:spcPts val="500"/>
              </a:spcBef>
              <a:buClr>
                <a:srgbClr val="000000"/>
              </a:buClr>
              <a:buFont typeface="Times New Roman"/>
              <a:defRPr sz="1800">
                <a:latin typeface="Times New Roman"/>
                <a:ea typeface="Times New Roman"/>
                <a:cs typeface="Times New Roman"/>
                <a:sym typeface="Times New Roman"/>
              </a:defRPr>
            </a:lvl4pPr>
            <a:lvl5pPr marL="2075814" marR="45326" indent="-205739" defTabSz="1003300">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04" name="Slide Number"/>
          <p:cNvSpPr txBox="1"/>
          <p:nvPr>
            <p:ph type="sldNum" sz="quarter" idx="2"/>
          </p:nvPr>
        </p:nvSpPr>
        <p:spPr>
          <a:xfrm>
            <a:off x="4811707" y="7110590"/>
            <a:ext cx="419059" cy="431510"/>
          </a:xfrm>
          <a:prstGeom prst="rect">
            <a:avLst/>
          </a:prstGeom>
        </p:spPr>
        <p:txBody>
          <a:bodyPr lIns="50778" tIns="50778" rIns="50778" bIns="50778"/>
          <a:lstStyle>
            <a:lvl1pPr defTabSz="508000">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11" name="Line"/>
          <p:cNvSpPr/>
          <p:nvPr/>
        </p:nvSpPr>
        <p:spPr>
          <a:xfrm>
            <a:off x="336937" y="921948"/>
            <a:ext cx="9540030" cy="1588"/>
          </a:xfrm>
          <a:prstGeom prst="line">
            <a:avLst/>
          </a:prstGeom>
          <a:ln w="25400">
            <a:solidFill>
              <a:srgbClr val="D77A00"/>
            </a:solidFill>
          </a:ln>
        </p:spPr>
        <p:txBody>
          <a:bodyPr lIns="0" tIns="0" rIns="0" bIns="0"/>
          <a:lstStyle/>
          <a:p>
            <a:pPr>
              <a:defRPr sz="1000"/>
            </a:pPr>
          </a:p>
        </p:txBody>
      </p:sp>
      <p:pic>
        <p:nvPicPr>
          <p:cNvPr id="212" name="CSAIL.png" descr="CSAIL.png"/>
          <p:cNvPicPr>
            <a:picLocks noChangeAspect="0"/>
          </p:cNvPicPr>
          <p:nvPr/>
        </p:nvPicPr>
        <p:blipFill>
          <a:blip r:embed="rId2">
            <a:extLst/>
          </a:blip>
          <a:stretch>
            <a:fillRect/>
          </a:stretch>
        </p:blipFill>
        <p:spPr>
          <a:xfrm>
            <a:off x="9039119" y="1586"/>
            <a:ext cx="1004465" cy="733117"/>
          </a:xfrm>
          <a:prstGeom prst="rect">
            <a:avLst/>
          </a:prstGeom>
          <a:ln w="12700">
            <a:miter lim="400000"/>
          </a:ln>
        </p:spPr>
      </p:pic>
      <p:sp>
        <p:nvSpPr>
          <p:cNvPr id="213" name="Title Text"/>
          <p:cNvSpPr txBox="1"/>
          <p:nvPr>
            <p:ph type="title"/>
          </p:nvPr>
        </p:nvSpPr>
        <p:spPr>
          <a:xfrm>
            <a:off x="336937" y="1586"/>
            <a:ext cx="9540030" cy="920363"/>
          </a:xfrm>
          <a:prstGeom prst="rect">
            <a:avLst/>
          </a:prstGeom>
        </p:spPr>
        <p:txBody>
          <a:bodyPr lIns="50778" tIns="50778" rIns="50778" bIns="50778" anchor="b"/>
          <a:lstStyle>
            <a:lvl1pPr marL="50323" marR="50323" algn="l" defTabSz="1004887">
              <a:defRPr b="1" sz="4200">
                <a:solidFill>
                  <a:srgbClr val="D77A00"/>
                </a:solidFill>
                <a:uFill>
                  <a:solidFill>
                    <a:srgbClr val="D77A00"/>
                  </a:solidFill>
                </a:uFill>
              </a:defRPr>
            </a:lvl1pPr>
          </a:lstStyle>
          <a:p>
            <a:pPr/>
            <a:r>
              <a:t>Title Text</a:t>
            </a:r>
          </a:p>
        </p:txBody>
      </p:sp>
      <p:sp>
        <p:nvSpPr>
          <p:cNvPr id="214" name="Body Level One…"/>
          <p:cNvSpPr txBox="1"/>
          <p:nvPr>
            <p:ph type="body" idx="1"/>
          </p:nvPr>
        </p:nvSpPr>
        <p:spPr>
          <a:xfrm>
            <a:off x="336937" y="1088565"/>
            <a:ext cx="9540030" cy="6440949"/>
          </a:xfrm>
          <a:prstGeom prst="rect">
            <a:avLst/>
          </a:prstGeom>
        </p:spPr>
        <p:txBody>
          <a:bodyPr lIns="50778" tIns="50778" rIns="50778" bIns="50778"/>
          <a:lstStyle>
            <a:lvl1pPr marL="414423" marR="50323" indent="-364100" defTabSz="1004887">
              <a:buClr>
                <a:srgbClr val="000000"/>
              </a:buClr>
              <a:buFont typeface="Times New Roman"/>
              <a:defRPr b="1" sz="3000">
                <a:latin typeface="Times New Roman"/>
                <a:ea typeface="Times New Roman"/>
                <a:cs typeface="Times New Roman"/>
                <a:sym typeface="Times New Roman"/>
              </a:defRPr>
            </a:lvl1pPr>
            <a:lvl2pPr marL="856158" marR="50323" indent="-304185" defTabSz="1004887">
              <a:spcBef>
                <a:spcPts val="700"/>
              </a:spcBef>
              <a:buClr>
                <a:srgbClr val="000000"/>
              </a:buClr>
              <a:buFont typeface="Times New Roman"/>
              <a:defRPr sz="3000">
                <a:latin typeface="Times New Roman"/>
                <a:ea typeface="Times New Roman"/>
                <a:cs typeface="Times New Roman"/>
                <a:sym typeface="Times New Roman"/>
              </a:defRPr>
            </a:lvl2pPr>
            <a:lvl3pPr marL="1286741" marR="50323" indent="-231530" defTabSz="1004887">
              <a:spcBef>
                <a:spcPts val="600"/>
              </a:spcBef>
              <a:buClr>
                <a:srgbClr val="000000"/>
              </a:buClr>
              <a:buFont typeface="Times New Roman"/>
              <a:defRPr>
                <a:latin typeface="Times New Roman"/>
                <a:ea typeface="Times New Roman"/>
                <a:cs typeface="Times New Roman"/>
                <a:sym typeface="Times New Roman"/>
              </a:defRPr>
            </a:lvl3pPr>
            <a:lvl4pPr marL="1784882" marR="50323" indent="-228022" defTabSz="1004887">
              <a:spcBef>
                <a:spcPts val="500"/>
              </a:spcBef>
              <a:buClr>
                <a:srgbClr val="000000"/>
              </a:buClr>
              <a:buFont typeface="Times New Roman"/>
              <a:defRPr>
                <a:latin typeface="Times New Roman"/>
                <a:ea typeface="Times New Roman"/>
                <a:cs typeface="Times New Roman"/>
                <a:sym typeface="Times New Roman"/>
              </a:defRPr>
            </a:lvl4pPr>
            <a:lvl5pPr marL="2287975" marR="50323" indent="-229465" defTabSz="1004887">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15" name="Slide Number"/>
          <p:cNvSpPr txBox="1"/>
          <p:nvPr>
            <p:ph type="sldNum" sz="quarter" idx="2"/>
          </p:nvPr>
        </p:nvSpPr>
        <p:spPr>
          <a:xfrm>
            <a:off x="4826021" y="7148673"/>
            <a:ext cx="393658" cy="419889"/>
          </a:xfrm>
          <a:prstGeom prst="rect">
            <a:avLst/>
          </a:prstGeom>
        </p:spPr>
        <p:txBody>
          <a:bodyPr lIns="50778" tIns="50778" rIns="50778" bIns="50778"/>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222"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223"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224" name="Title Text"/>
          <p:cNvSpPr txBox="1"/>
          <p:nvPr>
            <p:ph type="title"/>
          </p:nvPr>
        </p:nvSpPr>
        <p:spPr>
          <a:xfrm>
            <a:off x="332177" y="1586"/>
            <a:ext cx="9533682" cy="914016"/>
          </a:xfrm>
          <a:prstGeom prst="rect">
            <a:avLst/>
          </a:prstGeom>
        </p:spPr>
        <p:txBody>
          <a:bodyPr lIns="50778" tIns="50778" rIns="50778" bIns="50778" anchor="b"/>
          <a:lstStyle>
            <a:lvl1pPr marL="45323" marR="45323" algn="l" defTabSz="1003300">
              <a:defRPr b="1" sz="4000">
                <a:solidFill>
                  <a:srgbClr val="D77A00"/>
                </a:solidFill>
                <a:uFill>
                  <a:solidFill>
                    <a:srgbClr val="D77A00"/>
                  </a:solidFill>
                </a:uFill>
              </a:defRPr>
            </a:lvl1pPr>
          </a:lstStyle>
          <a:p>
            <a:pPr/>
            <a:r>
              <a:t>Title Text</a:t>
            </a:r>
          </a:p>
        </p:txBody>
      </p:sp>
      <p:sp>
        <p:nvSpPr>
          <p:cNvPr id="225" name="Body Level One…"/>
          <p:cNvSpPr txBox="1"/>
          <p:nvPr>
            <p:ph type="body" idx="1"/>
          </p:nvPr>
        </p:nvSpPr>
        <p:spPr>
          <a:xfrm>
            <a:off x="332177" y="1093326"/>
            <a:ext cx="9533682" cy="6436188"/>
          </a:xfrm>
          <a:prstGeom prst="rect">
            <a:avLst/>
          </a:prstGeom>
        </p:spPr>
        <p:txBody>
          <a:bodyPr lIns="50778" tIns="50778" rIns="50778" bIns="50778"/>
          <a:lstStyle>
            <a:lvl1pPr marL="361312" marR="45323" indent="-320039" defTabSz="1003300">
              <a:buClr>
                <a:srgbClr val="000000"/>
              </a:buClr>
              <a:buFont typeface="Times New Roman"/>
              <a:defRPr b="1" sz="2800">
                <a:latin typeface="Times New Roman"/>
                <a:ea typeface="Times New Roman"/>
                <a:cs typeface="Times New Roman"/>
                <a:sym typeface="Times New Roman"/>
              </a:defRPr>
            </a:lvl1pPr>
            <a:lvl2pPr marL="765172" marR="45323" indent="-266700" defTabSz="1003300">
              <a:spcBef>
                <a:spcPts val="700"/>
              </a:spcBef>
              <a:buClr>
                <a:srgbClr val="000000"/>
              </a:buClr>
              <a:buFont typeface="Times New Roman"/>
              <a:defRPr sz="2800">
                <a:latin typeface="Times New Roman"/>
                <a:ea typeface="Times New Roman"/>
                <a:cs typeface="Times New Roman"/>
                <a:sym typeface="Times New Roman"/>
              </a:defRPr>
            </a:lvl2pPr>
            <a:lvl3pPr marL="1166688" marR="45323" indent="-211015" defTabSz="1003300">
              <a:buClr>
                <a:srgbClr val="000000"/>
              </a:buClr>
              <a:buFont typeface="Times New Roman"/>
              <a:defRPr>
                <a:latin typeface="Times New Roman"/>
                <a:ea typeface="Times New Roman"/>
                <a:cs typeface="Times New Roman"/>
                <a:sym typeface="Times New Roman"/>
              </a:defRPr>
            </a:lvl3pPr>
            <a:lvl4pPr marL="1618612" marR="45323" indent="-205740" defTabSz="1003300">
              <a:spcBef>
                <a:spcPts val="500"/>
              </a:spcBef>
              <a:buClr>
                <a:srgbClr val="000000"/>
              </a:buClr>
              <a:buFont typeface="Times New Roman"/>
              <a:defRPr sz="1800">
                <a:latin typeface="Times New Roman"/>
                <a:ea typeface="Times New Roman"/>
                <a:cs typeface="Times New Roman"/>
                <a:sym typeface="Times New Roman"/>
              </a:defRPr>
            </a:lvl4pPr>
            <a:lvl5pPr marL="2075812" marR="45323" indent="-205739" defTabSz="1003300">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26" name="Slide Number"/>
          <p:cNvSpPr txBox="1"/>
          <p:nvPr>
            <p:ph type="sldNum" sz="quarter" idx="2"/>
          </p:nvPr>
        </p:nvSpPr>
        <p:spPr>
          <a:xfrm>
            <a:off x="4811707" y="7110590"/>
            <a:ext cx="419059" cy="431510"/>
          </a:xfrm>
          <a:prstGeom prst="rect">
            <a:avLst/>
          </a:prstGeom>
        </p:spPr>
        <p:txBody>
          <a:bodyPr lIns="50778" tIns="50778" rIns="50778" bIns="50778"/>
          <a:lstStyle>
            <a:lvl1pPr defTabSz="508000">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2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35"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000">
                <a:solidFill>
                  <a:srgbClr val="D77A00"/>
                </a:solidFill>
                <a:uFill>
                  <a:solidFill>
                    <a:srgbClr val="D77A00"/>
                  </a:solidFill>
                </a:uFill>
              </a:defRPr>
            </a:lvl1pPr>
          </a:lstStyle>
          <a:p>
            <a:pPr/>
            <a:r>
              <a:t>Title Text</a:t>
            </a:r>
          </a:p>
        </p:txBody>
      </p:sp>
      <p:sp>
        <p:nvSpPr>
          <p:cNvPr id="236" name="Body Level One…"/>
          <p:cNvSpPr txBox="1"/>
          <p:nvPr>
            <p:ph type="body" idx="1"/>
          </p:nvPr>
        </p:nvSpPr>
        <p:spPr>
          <a:xfrm>
            <a:off x="335524" y="1088479"/>
            <a:ext cx="9541356" cy="6442621"/>
          </a:xfrm>
          <a:prstGeom prst="rect">
            <a:avLst/>
          </a:prstGeom>
        </p:spPr>
        <p:txBody>
          <a:bodyPr lIns="39224" tIns="39224" rIns="39224" bIns="39224"/>
          <a:lstStyle>
            <a:lvl1pPr marL="288923" marR="45323" indent="-247650" defTabSz="1000224">
              <a:buClr>
                <a:srgbClr val="000000"/>
              </a:buClr>
              <a:buFont typeface="Times New Roman"/>
              <a:defRPr b="1" sz="2600">
                <a:latin typeface="Times New Roman"/>
                <a:ea typeface="Times New Roman"/>
                <a:cs typeface="Times New Roman"/>
                <a:sym typeface="Times New Roman"/>
              </a:defRPr>
            </a:lvl1pPr>
            <a:lvl2pPr marL="704847" marR="45323" indent="-206375" defTabSz="1000224">
              <a:spcBef>
                <a:spcPts val="700"/>
              </a:spcBef>
              <a:buClr>
                <a:srgbClr val="000000"/>
              </a:buClr>
              <a:buFont typeface="Times New Roman"/>
              <a:defRPr sz="2600">
                <a:latin typeface="Times New Roman"/>
                <a:ea typeface="Times New Roman"/>
                <a:cs typeface="Times New Roman"/>
                <a:sym typeface="Times New Roman"/>
              </a:defRPr>
            </a:lvl2pPr>
            <a:lvl3pPr marL="1123313" marR="45323" indent="-167640" defTabSz="1000224">
              <a:buClr>
                <a:srgbClr val="000000"/>
              </a:buClr>
              <a:buFont typeface="Times New Roman"/>
              <a:defRPr sz="2200">
                <a:latin typeface="Times New Roman"/>
                <a:ea typeface="Times New Roman"/>
                <a:cs typeface="Times New Roman"/>
                <a:sym typeface="Times New Roman"/>
              </a:defRPr>
            </a:lvl3pPr>
            <a:lvl4pPr marL="1584322" marR="45323" indent="-171450" defTabSz="1000224">
              <a:spcBef>
                <a:spcPts val="500"/>
              </a:spcBef>
              <a:buClr>
                <a:srgbClr val="000000"/>
              </a:buClr>
              <a:buFont typeface="Times New Roman"/>
              <a:defRPr sz="1800">
                <a:latin typeface="Times New Roman"/>
                <a:ea typeface="Times New Roman"/>
                <a:cs typeface="Times New Roman"/>
                <a:sym typeface="Times New Roman"/>
              </a:defRPr>
            </a:lvl4pPr>
            <a:lvl5pPr marL="2041522" marR="45323" indent="-171450" defTabSz="1000224">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37" name="Slide Number"/>
          <p:cNvSpPr txBox="1"/>
          <p:nvPr>
            <p:ph type="sldNum" sz="quarter" idx="2"/>
          </p:nvPr>
        </p:nvSpPr>
        <p:spPr>
          <a:xfrm>
            <a:off x="4835832" y="7109436"/>
            <a:ext cx="370550" cy="396781"/>
          </a:xfrm>
          <a:prstGeom prst="rect">
            <a:avLst/>
          </a:prstGeom>
        </p:spPr>
        <p:txBody>
          <a:bodyPr lIns="39224" tIns="39224" rIns="39224" bIns="39224"/>
          <a:lstStyle>
            <a:lvl1pPr defTabSz="500112">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5">
    <p:bg>
      <p:bgPr>
        <a:solidFill>
          <a:srgbClr val="000000"/>
        </a:solidFill>
      </p:bgPr>
    </p:bg>
    <p:spTree>
      <p:nvGrpSpPr>
        <p:cNvPr id="1" name=""/>
        <p:cNvGrpSpPr/>
        <p:nvPr/>
      </p:nvGrpSpPr>
      <p:grpSpPr>
        <a:xfrm>
          <a:off x="0" y="0"/>
          <a:ext cx="0" cy="0"/>
          <a:chOff x="0" y="0"/>
          <a:chExt cx="0" cy="0"/>
        </a:xfrm>
      </p:grpSpPr>
      <p:sp>
        <p:nvSpPr>
          <p:cNvPr id="24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4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46"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47"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4">
    <p:bg>
      <p:bgPr>
        <a:solidFill>
          <a:srgbClr val="000000"/>
        </a:solidFill>
      </p:bgPr>
    </p:bg>
    <p:spTree>
      <p:nvGrpSpPr>
        <p:cNvPr id="1" name=""/>
        <p:cNvGrpSpPr/>
        <p:nvPr/>
      </p:nvGrpSpPr>
      <p:grpSpPr>
        <a:xfrm>
          <a:off x="0" y="0"/>
          <a:ext cx="0" cy="0"/>
          <a:chOff x="0" y="0"/>
          <a:chExt cx="0" cy="0"/>
        </a:xfrm>
      </p:grpSpPr>
      <p:sp>
        <p:nvSpPr>
          <p:cNvPr id="25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5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57"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58"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5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3">
    <p:bg>
      <p:bgPr>
        <a:solidFill>
          <a:srgbClr val="000000"/>
        </a:solidFill>
      </p:bgPr>
    </p:bg>
    <p:spTree>
      <p:nvGrpSpPr>
        <p:cNvPr id="1" name=""/>
        <p:cNvGrpSpPr/>
        <p:nvPr/>
      </p:nvGrpSpPr>
      <p:grpSpPr>
        <a:xfrm>
          <a:off x="0" y="0"/>
          <a:ext cx="0" cy="0"/>
          <a:chOff x="0" y="0"/>
          <a:chExt cx="0" cy="0"/>
        </a:xfrm>
      </p:grpSpPr>
      <p:sp>
        <p:nvSpPr>
          <p:cNvPr id="26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6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68"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69"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7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2">
    <p:bg>
      <p:bgPr>
        <a:solidFill>
          <a:srgbClr val="000000"/>
        </a:solidFill>
      </p:bgPr>
    </p:bg>
    <p:spTree>
      <p:nvGrpSpPr>
        <p:cNvPr id="1" name=""/>
        <p:cNvGrpSpPr/>
        <p:nvPr/>
      </p:nvGrpSpPr>
      <p:grpSpPr>
        <a:xfrm>
          <a:off x="0" y="0"/>
          <a:ext cx="0" cy="0"/>
          <a:chOff x="0" y="0"/>
          <a:chExt cx="0" cy="0"/>
        </a:xfrm>
      </p:grpSpPr>
      <p:sp>
        <p:nvSpPr>
          <p:cNvPr id="27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7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79"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80"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8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1">
    <p:bg>
      <p:bgPr>
        <a:solidFill>
          <a:srgbClr val="000000"/>
        </a:solidFill>
      </p:bgPr>
    </p:bg>
    <p:spTree>
      <p:nvGrpSpPr>
        <p:cNvPr id="1" name=""/>
        <p:cNvGrpSpPr/>
        <p:nvPr/>
      </p:nvGrpSpPr>
      <p:grpSpPr>
        <a:xfrm>
          <a:off x="0" y="0"/>
          <a:ext cx="0" cy="0"/>
          <a:chOff x="0" y="0"/>
          <a:chExt cx="0" cy="0"/>
        </a:xfrm>
      </p:grpSpPr>
      <p:sp>
        <p:nvSpPr>
          <p:cNvPr id="28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8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90"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291"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9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0">
    <p:bg>
      <p:bgPr>
        <a:solidFill>
          <a:srgbClr val="000000"/>
        </a:solidFill>
      </p:bgPr>
    </p:bg>
    <p:spTree>
      <p:nvGrpSpPr>
        <p:cNvPr id="1" name=""/>
        <p:cNvGrpSpPr/>
        <p:nvPr/>
      </p:nvGrpSpPr>
      <p:grpSpPr>
        <a:xfrm>
          <a:off x="0" y="0"/>
          <a:ext cx="0" cy="0"/>
          <a:chOff x="0" y="0"/>
          <a:chExt cx="0" cy="0"/>
        </a:xfrm>
      </p:grpSpPr>
      <p:sp>
        <p:nvSpPr>
          <p:cNvPr id="2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01"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02"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0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9">
    <p:bg>
      <p:bgPr>
        <a:solidFill>
          <a:srgbClr val="000000"/>
        </a:solidFill>
      </p:bgPr>
    </p:bg>
    <p:spTree>
      <p:nvGrpSpPr>
        <p:cNvPr id="1" name=""/>
        <p:cNvGrpSpPr/>
        <p:nvPr/>
      </p:nvGrpSpPr>
      <p:grpSpPr>
        <a:xfrm>
          <a:off x="0" y="0"/>
          <a:ext cx="0" cy="0"/>
          <a:chOff x="0" y="0"/>
          <a:chExt cx="0" cy="0"/>
        </a:xfrm>
      </p:grpSpPr>
      <p:sp>
        <p:nvSpPr>
          <p:cNvPr id="31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1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12"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13"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14"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8">
    <p:bg>
      <p:bgPr>
        <a:solidFill>
          <a:srgbClr val="000000"/>
        </a:solidFill>
      </p:bgPr>
    </p:bg>
    <p:spTree>
      <p:nvGrpSpPr>
        <p:cNvPr id="1" name=""/>
        <p:cNvGrpSpPr/>
        <p:nvPr/>
      </p:nvGrpSpPr>
      <p:grpSpPr>
        <a:xfrm>
          <a:off x="0" y="0"/>
          <a:ext cx="0" cy="0"/>
          <a:chOff x="0" y="0"/>
          <a:chExt cx="0" cy="0"/>
        </a:xfrm>
      </p:grpSpPr>
      <p:sp>
        <p:nvSpPr>
          <p:cNvPr id="32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2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23"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24"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25"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7">
    <p:bg>
      <p:bgPr>
        <a:solidFill>
          <a:srgbClr val="000000"/>
        </a:solidFill>
      </p:bgPr>
    </p:bg>
    <p:spTree>
      <p:nvGrpSpPr>
        <p:cNvPr id="1" name=""/>
        <p:cNvGrpSpPr/>
        <p:nvPr/>
      </p:nvGrpSpPr>
      <p:grpSpPr>
        <a:xfrm>
          <a:off x="0" y="0"/>
          <a:ext cx="0" cy="0"/>
          <a:chOff x="0" y="0"/>
          <a:chExt cx="0" cy="0"/>
        </a:xfrm>
      </p:grpSpPr>
      <p:sp>
        <p:nvSpPr>
          <p:cNvPr id="33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3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34"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35"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36"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6">
    <p:bg>
      <p:bgPr>
        <a:solidFill>
          <a:srgbClr val="000000"/>
        </a:solidFill>
      </p:bgPr>
    </p:bg>
    <p:spTree>
      <p:nvGrpSpPr>
        <p:cNvPr id="1" name=""/>
        <p:cNvGrpSpPr/>
        <p:nvPr/>
      </p:nvGrpSpPr>
      <p:grpSpPr>
        <a:xfrm>
          <a:off x="0" y="0"/>
          <a:ext cx="0" cy="0"/>
          <a:chOff x="0" y="0"/>
          <a:chExt cx="0" cy="0"/>
        </a:xfrm>
      </p:grpSpPr>
      <p:sp>
        <p:nvSpPr>
          <p:cNvPr id="34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4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45"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46"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47"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4">
    <p:bg>
      <p:bgPr>
        <a:solidFill>
          <a:srgbClr val="000000"/>
        </a:solidFill>
      </p:bgPr>
    </p:bg>
    <p:spTree>
      <p:nvGrpSpPr>
        <p:cNvPr id="1" name=""/>
        <p:cNvGrpSpPr/>
        <p:nvPr/>
      </p:nvGrpSpPr>
      <p:grpSpPr>
        <a:xfrm>
          <a:off x="0" y="0"/>
          <a:ext cx="0" cy="0"/>
          <a:chOff x="0" y="0"/>
          <a:chExt cx="0" cy="0"/>
        </a:xfrm>
      </p:grpSpPr>
      <p:sp>
        <p:nvSpPr>
          <p:cNvPr id="35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5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56"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57"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5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3">
    <p:bg>
      <p:bgPr>
        <a:solidFill>
          <a:srgbClr val="000000"/>
        </a:solidFill>
      </p:bgPr>
    </p:bg>
    <p:spTree>
      <p:nvGrpSpPr>
        <p:cNvPr id="1" name=""/>
        <p:cNvGrpSpPr/>
        <p:nvPr/>
      </p:nvGrpSpPr>
      <p:grpSpPr>
        <a:xfrm>
          <a:off x="0" y="0"/>
          <a:ext cx="0" cy="0"/>
          <a:chOff x="0" y="0"/>
          <a:chExt cx="0" cy="0"/>
        </a:xfrm>
      </p:grpSpPr>
      <p:sp>
        <p:nvSpPr>
          <p:cNvPr id="36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6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67"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68"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6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5">
    <p:bg>
      <p:bgPr>
        <a:solidFill>
          <a:srgbClr val="000000"/>
        </a:solidFill>
      </p:bgPr>
    </p:bg>
    <p:spTree>
      <p:nvGrpSpPr>
        <p:cNvPr id="1" name=""/>
        <p:cNvGrpSpPr/>
        <p:nvPr/>
      </p:nvGrpSpPr>
      <p:grpSpPr>
        <a:xfrm>
          <a:off x="0" y="0"/>
          <a:ext cx="0" cy="0"/>
          <a:chOff x="0" y="0"/>
          <a:chExt cx="0" cy="0"/>
        </a:xfrm>
      </p:grpSpPr>
      <p:sp>
        <p:nvSpPr>
          <p:cNvPr id="37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7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78"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379"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FFD479"/>
              </a:buClr>
              <a:buFont typeface="Times New Roman"/>
              <a:defRPr b="1" sz="2800">
                <a:solidFill>
                  <a:srgbClr val="FFFED5"/>
                </a:solidFill>
                <a:uFill>
                  <a:solidFill>
                    <a:srgbClr val="FFFED5"/>
                  </a:solidFill>
                </a:uFill>
                <a:latin typeface="Times New Roman"/>
                <a:ea typeface="Times New Roman"/>
                <a:cs typeface="Times New Roman"/>
                <a:sym typeface="Times New Roman"/>
              </a:defRPr>
            </a:lvl1pPr>
            <a:lvl2pPr marL="709027" marR="45326" indent="-210552" defTabSz="1000224">
              <a:spcBef>
                <a:spcPts val="700"/>
              </a:spcBef>
              <a:buClr>
                <a:srgbClr val="FFD479"/>
              </a:buClr>
              <a:buFont typeface="Times New Roman"/>
              <a:defRPr sz="2800">
                <a:solidFill>
                  <a:srgbClr val="FFFED5"/>
                </a:solidFill>
                <a:uFill>
                  <a:solidFill>
                    <a:srgbClr val="FFFED5"/>
                  </a:solidFill>
                </a:uFill>
                <a:latin typeface="Times New Roman"/>
                <a:ea typeface="Times New Roman"/>
                <a:cs typeface="Times New Roman"/>
                <a:sym typeface="Times New Roman"/>
              </a:defRPr>
            </a:lvl2pPr>
            <a:lvl3pPr marL="1130486" marR="45326" indent="-174811" defTabSz="1000224">
              <a:buClr>
                <a:srgbClr val="FFD479"/>
              </a:buClr>
              <a:buFont typeface="Times New Roman"/>
              <a:defRPr sz="2600">
                <a:solidFill>
                  <a:srgbClr val="FFFED5"/>
                </a:solidFill>
                <a:uFill>
                  <a:solidFill>
                    <a:srgbClr val="FFFED5"/>
                  </a:solidFill>
                </a:uFill>
                <a:latin typeface="Times New Roman"/>
                <a:ea typeface="Times New Roman"/>
                <a:cs typeface="Times New Roman"/>
                <a:sym typeface="Times New Roman"/>
              </a:defRPr>
            </a:lvl3pPr>
            <a:lvl4pPr marL="1576160" marR="45326" indent="-163285" defTabSz="1000224">
              <a:spcBef>
                <a:spcPts val="500"/>
              </a:spcBef>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33360" marR="45326" indent="-163285" defTabSz="1000224">
              <a:spcBef>
                <a:spcPts val="500"/>
              </a:spcBef>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8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solidFill>
                  <a:srgbClr val="FFFED5"/>
                </a:solidFill>
                <a:uFill>
                  <a:solidFill>
                    <a:srgbClr val="FFFED5"/>
                  </a:solidFill>
                </a:u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7" name="Line"/>
          <p:cNvSpPr/>
          <p:nvPr/>
        </p:nvSpPr>
        <p:spPr>
          <a:xfrm>
            <a:off x="562133" y="1363050"/>
            <a:ext cx="9147449" cy="1"/>
          </a:xfrm>
          <a:prstGeom prst="line">
            <a:avLst/>
          </a:prstGeom>
          <a:ln w="12700">
            <a:solidFill>
              <a:srgbClr val="737577"/>
            </a:solidFill>
            <a:miter lim="400000"/>
          </a:ln>
        </p:spPr>
        <p:txBody>
          <a:bodyPr lIns="0" tIns="0" rIns="0" bIns="0"/>
          <a:lstStyle/>
          <a:p>
            <a:pPr defTabSz="353020">
              <a:defRPr sz="900"/>
            </a:pPr>
          </a:p>
        </p:txBody>
      </p:sp>
      <p:sp>
        <p:nvSpPr>
          <p:cNvPr id="388" name="Title Text"/>
          <p:cNvSpPr txBox="1"/>
          <p:nvPr>
            <p:ph type="title"/>
          </p:nvPr>
        </p:nvSpPr>
        <p:spPr>
          <a:xfrm>
            <a:off x="561065" y="132382"/>
            <a:ext cx="9149111" cy="1323827"/>
          </a:xfrm>
          <a:prstGeom prst="rect">
            <a:avLst/>
          </a:prstGeom>
          <a:effectLst>
            <a:outerShdw sx="100000" sy="100000" kx="0" ky="0" algn="b" rotWithShape="0" blurRad="25400" dist="38100" dir="3000000">
              <a:srgbClr val="FFFFFF">
                <a:alpha val="80000"/>
              </a:srgbClr>
            </a:outerShdw>
          </a:effectLst>
        </p:spPr>
        <p:txBody>
          <a:bodyPr lIns="39224" tIns="39224" rIns="39224" bIns="39224"/>
          <a:lstStyle>
            <a:lvl1pPr marL="0" marR="0" algn="l" defTabSz="451081">
              <a:defRPr>
                <a:solidFill>
                  <a:srgbClr val="515151"/>
                </a:solidFill>
                <a:uFillTx/>
                <a:latin typeface="Cochin"/>
                <a:ea typeface="Cochin"/>
                <a:cs typeface="Cochin"/>
                <a:sym typeface="Cochin"/>
              </a:defRPr>
            </a:lvl1pPr>
          </a:lstStyle>
          <a:p>
            <a:pPr/>
            <a:r>
              <a:t>Title Text</a:t>
            </a:r>
          </a:p>
        </p:txBody>
      </p:sp>
      <p:sp>
        <p:nvSpPr>
          <p:cNvPr id="389" name="Body Level One…"/>
          <p:cNvSpPr txBox="1"/>
          <p:nvPr>
            <p:ph type="body" idx="1"/>
          </p:nvPr>
        </p:nvSpPr>
        <p:spPr>
          <a:xfrm>
            <a:off x="570871" y="1519948"/>
            <a:ext cx="9139305" cy="5805224"/>
          </a:xfrm>
          <a:prstGeom prst="rect">
            <a:avLst/>
          </a:prstGeom>
        </p:spPr>
        <p:txBody>
          <a:bodyPr lIns="39224" tIns="39224" rIns="39224" bIns="39224"/>
          <a:lstStyle>
            <a:lvl1pPr marL="366888" marR="0" indent="-366888" defTabSz="451081">
              <a:lnSpc>
                <a:spcPct val="90000"/>
              </a:lnSpc>
              <a:spcBef>
                <a:spcPts val="1600"/>
              </a:spcBef>
              <a:buSzPct val="65000"/>
              <a:buFont typeface="Zapf Dingbats"/>
              <a:buChar char="✦"/>
              <a:defRPr sz="2600">
                <a:solidFill>
                  <a:srgbClr val="515151"/>
                </a:solidFill>
                <a:uFillTx/>
                <a:latin typeface="Cochin"/>
                <a:ea typeface="Cochin"/>
                <a:cs typeface="Cochin"/>
                <a:sym typeface="Cochin"/>
              </a:defRPr>
            </a:lvl1pPr>
            <a:lvl2pPr marL="985519" marR="0" indent="-223519" defTabSz="451081">
              <a:lnSpc>
                <a:spcPct val="90000"/>
              </a:lnSpc>
              <a:buSzPct val="83000"/>
              <a:buChar char="•"/>
              <a:defRPr sz="2200">
                <a:solidFill>
                  <a:srgbClr val="515151"/>
                </a:solidFill>
                <a:uFillTx/>
                <a:latin typeface="Cochin"/>
                <a:ea typeface="Cochin"/>
                <a:cs typeface="Cochin"/>
                <a:sym typeface="Cochin"/>
              </a:defRPr>
            </a:lvl2pPr>
            <a:lvl3pPr marL="1392766" marR="0" indent="-186266" defTabSz="451081">
              <a:lnSpc>
                <a:spcPct val="90000"/>
              </a:lnSpc>
              <a:spcBef>
                <a:spcPts val="600"/>
              </a:spcBef>
              <a:buSzPct val="87000"/>
              <a:buChar char="-"/>
              <a:defRPr sz="2200">
                <a:solidFill>
                  <a:srgbClr val="515151"/>
                </a:solidFill>
                <a:uFillTx/>
                <a:latin typeface="Cochin"/>
                <a:ea typeface="Cochin"/>
                <a:cs typeface="Cochin"/>
                <a:sym typeface="Cochin"/>
              </a:defRPr>
            </a:lvl3pPr>
            <a:lvl4pPr marL="2116666" marR="0" indent="-465666" defTabSz="451081">
              <a:lnSpc>
                <a:spcPct val="90000"/>
              </a:lnSpc>
              <a:spcBef>
                <a:spcPts val="600"/>
              </a:spcBef>
              <a:buSzPct val="65000"/>
              <a:buFont typeface="Type Embellishments One LET Embellishments One LET Plain:1.0"/>
              <a:buChar char="n"/>
              <a:defRPr sz="2200">
                <a:solidFill>
                  <a:srgbClr val="515151"/>
                </a:solidFill>
                <a:uFillTx/>
                <a:latin typeface="Cochin"/>
                <a:ea typeface="Cochin"/>
                <a:cs typeface="Cochin"/>
                <a:sym typeface="Cochin"/>
              </a:defRPr>
            </a:lvl4pPr>
            <a:lvl5pPr marL="2561166" marR="0" indent="-465666" defTabSz="451081">
              <a:lnSpc>
                <a:spcPct val="90000"/>
              </a:lnSpc>
              <a:spcBef>
                <a:spcPts val="600"/>
              </a:spcBef>
              <a:buSzPct val="65000"/>
              <a:buFont typeface="Type Embellishments One LET Embellishments One LET Plain:1.0"/>
              <a:buChar char="n"/>
              <a:defRPr sz="22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390" name="Slide Number"/>
          <p:cNvSpPr txBox="1"/>
          <p:nvPr>
            <p:ph type="sldNum" sz="quarter" idx="2"/>
          </p:nvPr>
        </p:nvSpPr>
        <p:spPr>
          <a:xfrm>
            <a:off x="4904732" y="7158467"/>
            <a:ext cx="218150" cy="230850"/>
          </a:xfrm>
          <a:prstGeom prst="rect">
            <a:avLst/>
          </a:prstGeom>
          <a:effectLst>
            <a:outerShdw sx="100000" sy="100000" kx="0" ky="0" algn="b" rotWithShape="0" blurRad="25400" dist="38100" dir="3000000">
              <a:srgbClr val="FFFFFF">
                <a:alpha val="60000"/>
              </a:srgbClr>
            </a:outerShdw>
          </a:effectLst>
        </p:spPr>
        <p:txBody>
          <a:bodyPr lIns="39224" tIns="39224" rIns="39224" bIns="39224"/>
          <a:lstStyle>
            <a:lvl1pPr defTabSz="451081">
              <a:defRPr sz="10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2">
    <p:spTree>
      <p:nvGrpSpPr>
        <p:cNvPr id="1" name=""/>
        <p:cNvGrpSpPr/>
        <p:nvPr/>
      </p:nvGrpSpPr>
      <p:grpSpPr>
        <a:xfrm>
          <a:off x="0" y="0"/>
          <a:ext cx="0" cy="0"/>
          <a:chOff x="0" y="0"/>
          <a:chExt cx="0" cy="0"/>
        </a:xfrm>
      </p:grpSpPr>
      <p:sp>
        <p:nvSpPr>
          <p:cNvPr id="39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39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399"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400"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0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40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40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410"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411"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1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19"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420" name="Title Text"/>
          <p:cNvSpPr txBox="1"/>
          <p:nvPr>
            <p:ph type="title"/>
          </p:nvPr>
        </p:nvSpPr>
        <p:spPr>
          <a:xfrm>
            <a:off x="237463" y="196122"/>
            <a:ext cx="9639417" cy="941388"/>
          </a:xfrm>
          <a:prstGeom prst="rect">
            <a:avLst/>
          </a:prstGeom>
        </p:spPr>
        <p:txBody>
          <a:bodyPr lIns="39224" tIns="39224" rIns="39224" bIns="39224"/>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421" name="Body Level One…"/>
          <p:cNvSpPr txBox="1"/>
          <p:nvPr>
            <p:ph type="body" idx="1"/>
          </p:nvPr>
        </p:nvSpPr>
        <p:spPr>
          <a:xfrm>
            <a:off x="237463" y="1274795"/>
            <a:ext cx="9639417" cy="6236693"/>
          </a:xfrm>
          <a:prstGeom prst="rect">
            <a:avLst/>
          </a:prstGeom>
        </p:spPr>
        <p:txBody>
          <a:bodyPr lIns="39224" tIns="39224" rIns="39224" bIns="39224"/>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422"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429"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30"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31" name="Title Text"/>
          <p:cNvSpPr txBox="1"/>
          <p:nvPr>
            <p:ph type="title"/>
          </p:nvPr>
        </p:nvSpPr>
        <p:spPr>
          <a:xfrm>
            <a:off x="198238" y="1294407"/>
            <a:ext cx="9639418" cy="5099184"/>
          </a:xfrm>
          <a:prstGeom prst="rect">
            <a:avLst/>
          </a:prstGeom>
        </p:spPr>
        <p:txBody>
          <a:bodyPr lIns="39224" tIns="39224" rIns="39224" bIns="39224"/>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432" name="Slide Number"/>
          <p:cNvSpPr txBox="1"/>
          <p:nvPr>
            <p:ph type="sldNum" sz="quarter" idx="2"/>
          </p:nvPr>
        </p:nvSpPr>
        <p:spPr>
          <a:xfrm>
            <a:off x="4896172" y="7176789"/>
            <a:ext cx="243550" cy="256250"/>
          </a:xfrm>
          <a:prstGeom prst="rect">
            <a:avLst/>
          </a:prstGeom>
        </p:spPr>
        <p:txBody>
          <a:bodyPr lIns="39224" tIns="39224" rIns="39224" bIns="39224" anchor="b"/>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43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44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441" name="Title Text"/>
          <p:cNvSpPr txBox="1"/>
          <p:nvPr>
            <p:ph type="title"/>
          </p:nvPr>
        </p:nvSpPr>
        <p:spPr>
          <a:xfrm>
            <a:off x="335524" y="-1"/>
            <a:ext cx="9541356" cy="921777"/>
          </a:xfrm>
          <a:prstGeom prst="rect">
            <a:avLst/>
          </a:prstGeom>
        </p:spPr>
        <p:txBody>
          <a:bodyPr lIns="39224" tIns="39224" rIns="39224" bIns="39224" anchor="b"/>
          <a:lstStyle>
            <a:lvl1pPr marL="45326" marR="45326" algn="l" defTabSz="1000224">
              <a:defRPr b="1" sz="4200">
                <a:solidFill>
                  <a:srgbClr val="D77A00"/>
                </a:solidFill>
                <a:uFill>
                  <a:solidFill>
                    <a:srgbClr val="D77A00"/>
                  </a:solidFill>
                </a:uFill>
              </a:defRPr>
            </a:lvl1pPr>
          </a:lstStyle>
          <a:p>
            <a:pPr/>
            <a:r>
              <a:t>Title Text</a:t>
            </a:r>
          </a:p>
        </p:txBody>
      </p:sp>
      <p:sp>
        <p:nvSpPr>
          <p:cNvPr id="442" name="Body Level One…"/>
          <p:cNvSpPr txBox="1"/>
          <p:nvPr>
            <p:ph type="body" idx="1"/>
          </p:nvPr>
        </p:nvSpPr>
        <p:spPr>
          <a:xfrm>
            <a:off x="335524" y="1088479"/>
            <a:ext cx="9541356" cy="6442621"/>
          </a:xfrm>
          <a:prstGeom prst="rect">
            <a:avLst/>
          </a:prstGeom>
        </p:spPr>
        <p:txBody>
          <a:bodyPr lIns="39224" tIns="39224" rIns="39224" bIns="39224"/>
          <a:lstStyle>
            <a:lvl1pPr marL="293938" marR="45326" indent="-252663" defTabSz="1000224">
              <a:buClr>
                <a:srgbClr val="000000"/>
              </a:buClr>
              <a:buFont typeface="Times New Roman"/>
              <a:defRPr b="1" sz="2800">
                <a:latin typeface="Times New Roman"/>
                <a:ea typeface="Times New Roman"/>
                <a:cs typeface="Times New Roman"/>
                <a:sym typeface="Times New Roman"/>
              </a:defRPr>
            </a:lvl1pPr>
            <a:lvl2pPr marL="709027" marR="45326"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6" marR="45326" indent="-174811" defTabSz="1000224">
              <a:buClr>
                <a:srgbClr val="000000"/>
              </a:buClr>
              <a:buFont typeface="Times New Roman"/>
              <a:defRPr sz="2600">
                <a:latin typeface="Times New Roman"/>
                <a:ea typeface="Times New Roman"/>
                <a:cs typeface="Times New Roman"/>
                <a:sym typeface="Times New Roman"/>
              </a:defRPr>
            </a:lvl3pPr>
            <a:lvl4pPr marL="1576160" marR="45326"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60" marR="45326"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4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450"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1"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2" name="Title Text"/>
          <p:cNvSpPr txBox="1"/>
          <p:nvPr>
            <p:ph type="title"/>
          </p:nvPr>
        </p:nvSpPr>
        <p:spPr>
          <a:xfrm>
            <a:off x="198238" y="1294407"/>
            <a:ext cx="9639418" cy="5099184"/>
          </a:xfrm>
          <a:prstGeom prst="rect">
            <a:avLst/>
          </a:prstGeom>
        </p:spPr>
        <p:txBody>
          <a:bodyPr lIns="39224" tIns="39224" rIns="39224" bIns="39224"/>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453"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01650" y="101600"/>
            <a:ext cx="9042400" cy="16557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501650" y="1757362"/>
            <a:ext cx="9042400" cy="57737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79" indent="-285750">
              <a:spcBef>
                <a:spcPts val="600"/>
              </a:spcBef>
              <a:buChar char="–"/>
              <a:defRPr sz="2700"/>
            </a:lvl2pPr>
            <a:lvl3pPr marL="1182042" indent="-227012">
              <a:spcBef>
                <a:spcPts val="500"/>
              </a:spcBef>
              <a:defRPr sz="2400"/>
            </a:lvl3pPr>
            <a:lvl4pPr marL="1640830" indent="-228600">
              <a:spcBef>
                <a:spcPts val="400"/>
              </a:spcBef>
              <a:buChar char="–"/>
              <a:defRPr sz="2000"/>
            </a:lvl4pPr>
            <a:lvl5pPr marL="2098029" indent="-228600">
              <a:spcBef>
                <a:spcPts val="400"/>
              </a:spcBef>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25631" y="6858000"/>
            <a:ext cx="292101" cy="297247"/>
          </a:xfrm>
          <a:prstGeom prst="rect">
            <a:avLst/>
          </a:prstGeom>
          <a:ln w="12700">
            <a:miter lim="400000"/>
          </a:ln>
        </p:spPr>
        <p:txBody>
          <a:bodyPr wrap="none" lIns="50800" tIns="50800" rIns="50800" bIns="50800">
            <a:spAutoFit/>
          </a:bodyPr>
          <a:lstStyle>
            <a:lvl1pPr algn="ctr">
              <a:defRPr sz="14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Lst>
  <p:transition xmlns:p14="http://schemas.microsoft.com/office/powerpoint/2010/main" spd="med" advClick="0" advTm="28000"/>
  <p:txStyles>
    <p:titleStyle>
      <a:lvl1pPr marL="40629" marR="40629"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1pPr>
      <a:lvl2pPr marL="40629" marR="40629" indent="228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2pPr>
      <a:lvl3pPr marL="40629" marR="40629"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3pPr>
      <a:lvl4pPr marL="40629" marR="40629" indent="685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4pPr>
      <a:lvl5pPr marL="40629" marR="40629"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5pPr>
      <a:lvl6pPr marL="40629" marR="40629" indent="11430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6pPr>
      <a:lvl7pPr marL="40629" marR="40629"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7pPr>
      <a:lvl8pPr marL="40629" marR="40629" indent="1600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8pPr>
      <a:lvl9pPr marL="40629" marR="40629"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9pPr>
    </p:titleStyle>
    <p:bodyStyle>
      <a:lvl1pPr marL="383530" marR="40629" indent="-3429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1pPr>
      <a:lvl2pPr marL="836496" marR="40629" indent="-338666"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2pPr>
      <a:lvl3pPr marL="1257713" marR="40629" indent="-302683"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3pPr>
      <a:lvl4pPr marL="1777990"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4pPr>
      <a:lvl5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5pPr>
      <a:lvl6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6pPr>
      <a:lvl7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7pPr>
      <a:lvl8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8pPr>
      <a:lvl9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9pPr>
    </p:bodyStyle>
    <p:otherStyle>
      <a:lvl1pPr marL="0" marR="0" indent="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1pPr>
      <a:lvl2pPr marL="0" marR="0" indent="228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2pPr>
      <a:lvl3pPr marL="0" marR="0" indent="457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3pPr>
      <a:lvl4pPr marL="0" marR="0" indent="685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4pPr>
      <a:lvl5pPr marL="0" marR="0" indent="9144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5pPr>
      <a:lvl6pPr marL="0" marR="0" indent="11430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6pPr>
      <a:lvl7pPr marL="0" marR="0" indent="1371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7pPr>
      <a:lvl8pPr marL="0" marR="0" indent="1600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8pPr>
      <a:lvl9pPr marL="0" marR="0" indent="1828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7.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7.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7.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9.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0.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lightfield.stanford.edu/lfs.html" TargetMode="External"/><Relationship Id="rId4" Type="http://schemas.openxmlformats.org/officeDocument/2006/relationships/image" Target="../media/image1.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12.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people.csail.mit.edu/fredo/PUBLI/Lippmann.pdf" TargetMode="External"/><Relationship Id="rId4" Type="http://schemas.openxmlformats.org/officeDocument/2006/relationships/hyperlink" Target="http://www.tgeorgiev.net/RadianceCameras/EpreuvesReversibles.pdf" TargetMode="External"/><Relationship Id="rId5" Type="http://schemas.openxmlformats.org/officeDocument/2006/relationships/image" Target="../media/image2.tif"/><Relationship Id="rId6" Type="http://schemas.openxmlformats.org/officeDocument/2006/relationships/image" Target="../media/image3.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6.jpeg"/><Relationship Id="rId6" Type="http://schemas.openxmlformats.org/officeDocument/2006/relationships/image" Target="../media/image7.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graphics.stanford.edu/papers/CameraArray/" TargetMode="External"/><Relationship Id="rId4" Type="http://schemas.openxmlformats.org/officeDocument/2006/relationships/image" Target="../media/image1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8.jpeg"/><Relationship Id="rId4" Type="http://schemas.openxmlformats.org/officeDocument/2006/relationships/image" Target="../media/image16.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7.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8.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9.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10.jpeg"/><Relationship Id="rId4" Type="http://schemas.openxmlformats.org/officeDocument/2006/relationships/image" Target="../media/image19.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lightfield.stanford.edu/aperture.swf?lightfield=data/self_portrait_lf/preview.zip&amp;zoom=1" TargetMode="External"/><Relationship Id="rId4" Type="http://schemas.openxmlformats.org/officeDocument/2006/relationships/image" Target="../media/image4.t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2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1.png"/><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www.lytro.com/" TargetMode="External"/><Relationship Id="rId4" Type="http://schemas.openxmlformats.org/officeDocument/2006/relationships/image" Target="../media/image5.tif"/><Relationship Id="rId5" Type="http://schemas.openxmlformats.org/officeDocument/2006/relationships/image" Target="../media/image6.tif"/></Relationships>

</file>

<file path=ppt/slides/_rels/slide35.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1.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12.png"/><Relationship Id="rId3" Type="http://schemas.openxmlformats.org/officeDocument/2006/relationships/image" Target="../media/image11.jpeg"/><Relationship Id="rId4" Type="http://schemas.openxmlformats.org/officeDocument/2006/relationships/image" Target="../media/image14.jpeg"/><Relationship Id="rId5" Type="http://schemas.openxmlformats.org/officeDocument/2006/relationships/image" Target="../media/image15.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1.png"/><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22.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hyperlink" Target="http://www.lytro.com/" TargetMode="External"/><Relationship Id="rId4" Type="http://schemas.openxmlformats.org/officeDocument/2006/relationships/image" Target="../media/image5.tif"/><Relationship Id="rId5" Type="http://schemas.openxmlformats.org/officeDocument/2006/relationships/image" Target="../media/image6.tif"/></Relationships>

</file>

<file path=ppt/slides/_rels/slide43.xml.rels><?xml version="1.0" encoding="UTF-8"?>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png"/><Relationship Id="rId3" Type="http://schemas.openxmlformats.org/officeDocument/2006/relationships/image" Target="../media/image21.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1.png"/><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21.jpeg"/><Relationship Id="rId6" Type="http://schemas.openxmlformats.org/officeDocument/2006/relationships/image" Target="../media/image24.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12.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12.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12.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25.jpeg"/><Relationship Id="rId4" Type="http://schemas.openxmlformats.org/officeDocument/2006/relationships/image" Target="../media/image26.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png"/><Relationship Id="rId3" Type="http://schemas.openxmlformats.org/officeDocument/2006/relationships/image" Target="../media/image23.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png"/><Relationship Id="rId3" Type="http://schemas.openxmlformats.org/officeDocument/2006/relationships/image" Target="../media/image27.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png"/><Relationship Id="rId3" Type="http://schemas.openxmlformats.org/officeDocument/2006/relationships/image" Target="../media/image27.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png"/><Relationship Id="rId3" Type="http://schemas.openxmlformats.org/officeDocument/2006/relationships/image" Target="../media/image28.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1.png"/><Relationship Id="rId3" Type="http://schemas.openxmlformats.org/officeDocument/2006/relationships/image" Target="../media/image28.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0.jpe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7.jpeg"/><Relationship Id="rId5" Type="http://schemas.openxmlformats.org/officeDocument/2006/relationships/image" Target="../media/image29.jpeg"/><Relationship Id="rId6" Type="http://schemas.openxmlformats.org/officeDocument/2006/relationships/image" Target="../media/image30.jpeg"/><Relationship Id="rId7" Type="http://schemas.openxmlformats.org/officeDocument/2006/relationships/image" Target="../media/image31.jpeg"/><Relationship Id="rId8" Type="http://schemas.openxmlformats.org/officeDocument/2006/relationships/image" Target="../media/image32.jpeg"/><Relationship Id="rId9" Type="http://schemas.openxmlformats.org/officeDocument/2006/relationships/image" Target="../media/image33.jpeg"/><Relationship Id="rId10" Type="http://schemas.openxmlformats.org/officeDocument/2006/relationships/image" Target="../media/image34.jpeg"/><Relationship Id="rId11" Type="http://schemas.openxmlformats.org/officeDocument/2006/relationships/image" Target="../media/image35.jpeg"/><Relationship Id="rId12" Type="http://schemas.openxmlformats.org/officeDocument/2006/relationships/image" Target="../media/image28.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png"/><Relationship Id="rId3" Type="http://schemas.openxmlformats.org/officeDocument/2006/relationships/hyperlink" Target="http://lytro.com/gallery/" TargetMode="External"/><Relationship Id="rId4" Type="http://schemas.openxmlformats.org/officeDocument/2006/relationships/image" Target="../media/image7.tif"/></Relationships>

</file>

<file path=ppt/slides/_rels/slide59.xml.rels><?xml version="1.0" encoding="UTF-8"?>
<Relationships xmlns="http://schemas.openxmlformats.org/package/2006/relationships"><Relationship Id="rId1" Type="http://schemas.openxmlformats.org/officeDocument/2006/relationships/slideLayout" Target="../slideLayouts/slideLayout40.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39.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8.tif"/></Relationships>

</file>

<file path=ppt/slides/_rels/slide65.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8.tif"/></Relationships>

</file>

<file path=ppt/slides/_rels/slide66.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8.tif"/></Relationships>

</file>

<file path=ppt/slides/_rels/slide67.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9.tif"/><Relationship Id="rId3" Type="http://schemas.openxmlformats.org/officeDocument/2006/relationships/image" Target="../media/image10.tif"/><Relationship Id="rId4" Type="http://schemas.openxmlformats.org/officeDocument/2006/relationships/image" Target="../media/image11.tif"/><Relationship Id="rId5" Type="http://schemas.openxmlformats.org/officeDocument/2006/relationships/image" Target="../media/image8.tif"/></Relationships>

</file>

<file path=ppt/slides/_rels/slide68.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image" Target="../media/image14.tif"/><Relationship Id="rId5" Type="http://schemas.openxmlformats.org/officeDocument/2006/relationships/image" Target="../media/image15.tif"/><Relationship Id="rId6" Type="http://schemas.openxmlformats.org/officeDocument/2006/relationships/image" Target="../media/image16.tif"/><Relationship Id="rId7" Type="http://schemas.openxmlformats.org/officeDocument/2006/relationships/image" Target="../media/image17.tif"/></Relationships>

</file>

<file path=ppt/slides/_rels/slide69.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image" Target="../media/image14.tif"/><Relationship Id="rId5" Type="http://schemas.openxmlformats.org/officeDocument/2006/relationships/image" Target="../media/image15.tif"/><Relationship Id="rId6" Type="http://schemas.openxmlformats.org/officeDocument/2006/relationships/image" Target="../media/image16.tif"/></Relationships>

</file>

<file path=ppt/slides/_rels/slide70.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image" Target="../media/image14.tif"/><Relationship Id="rId5" Type="http://schemas.openxmlformats.org/officeDocument/2006/relationships/image" Target="../media/image15.tif"/></Relationships>

</file>

<file path=ppt/slides/_rels/slide71.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 Id="rId3" Type="http://schemas.openxmlformats.org/officeDocument/2006/relationships/image" Target="../media/image13.tif"/><Relationship Id="rId4" Type="http://schemas.openxmlformats.org/officeDocument/2006/relationships/image" Target="../media/image14.tif"/></Relationships>

</file>

<file path=ppt/slides/_rels/slide72.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 Id="rId3" Type="http://schemas.openxmlformats.org/officeDocument/2006/relationships/image" Target="../media/image13.tif"/></Relationships>

</file>

<file path=ppt/slides/_rels/slide73.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2.tif"/></Relationships>

</file>

<file path=ppt/slides/_rels/slide74.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8.tif"/></Relationships>

</file>

<file path=ppt/slides/_rels/slide75.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8.tif"/></Relationships>

</file>

<file path=ppt/slides/_rels/slide76.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19.tif"/><Relationship Id="rId3" Type="http://schemas.openxmlformats.org/officeDocument/2006/relationships/image" Target="../media/image20.tif"/><Relationship Id="rId4" Type="http://schemas.openxmlformats.org/officeDocument/2006/relationships/image" Target="../media/image18.tif"/></Relationships>

</file>

<file path=ppt/slides/_rels/slide77.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1.tif"/><Relationship Id="rId3" Type="http://schemas.openxmlformats.org/officeDocument/2006/relationships/image" Target="../media/image22.tif"/><Relationship Id="rId4" Type="http://schemas.openxmlformats.org/officeDocument/2006/relationships/image" Target="../media/image23.tif"/><Relationship Id="rId5" Type="http://schemas.openxmlformats.org/officeDocument/2006/relationships/image" Target="../media/image24.tif"/><Relationship Id="rId6" Type="http://schemas.openxmlformats.org/officeDocument/2006/relationships/image" Target="../media/image25.tif"/></Relationships>

</file>

<file path=ppt/slides/_rels/slide78.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1.tif"/><Relationship Id="rId3" Type="http://schemas.openxmlformats.org/officeDocument/2006/relationships/image" Target="../media/image22.tif"/><Relationship Id="rId4" Type="http://schemas.openxmlformats.org/officeDocument/2006/relationships/image" Target="../media/image23.tif"/><Relationship Id="rId5" Type="http://schemas.openxmlformats.org/officeDocument/2006/relationships/image" Target="../media/image24.tif"/></Relationships>

</file>

<file path=ppt/slides/_rels/slide79.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1.tif"/><Relationship Id="rId3" Type="http://schemas.openxmlformats.org/officeDocument/2006/relationships/image" Target="../media/image22.tif"/><Relationship Id="rId4" Type="http://schemas.openxmlformats.org/officeDocument/2006/relationships/image" Target="../media/image23.tif"/></Relationships>

</file>

<file path=ppt/slides/_rels/slide80.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1.tif"/><Relationship Id="rId3" Type="http://schemas.openxmlformats.org/officeDocument/2006/relationships/image" Target="../media/image22.tif"/></Relationships>

</file>

<file path=ppt/slides/_rels/slide81.xml.rels><?xml version="1.0" encoding="UTF-8"?>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image" Target="../media/image21.tif"/></Relationships>

</file>

<file path=ppt/slides/_rels/slide82.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hyperlink" Target="http://graphics.stanford.edu/%7Erenng/" TargetMode="External"/><Relationship Id="rId4" Type="http://schemas.openxmlformats.org/officeDocument/2006/relationships/hyperlink" Target="http://graphics.stanford.edu/%7Elevoy/" TargetMode="External"/><Relationship Id="rId5" Type="http://schemas.openxmlformats.org/officeDocument/2006/relationships/hyperlink" Target="http://www-vlsi.stanford.edu/%7Ehorowitz" TargetMode="External"/><Relationship Id="rId6" Type="http://schemas.openxmlformats.org/officeDocument/2006/relationships/hyperlink" Target="http://graphics.stanford.edu/%7Ehanrahan/" TargetMode="External"/><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27.png"/><Relationship Id="rId11" Type="http://schemas.openxmlformats.org/officeDocument/2006/relationships/image" Target="../media/image26.tif"/></Relationships>

</file>

<file path=ppt/slides/_rels/slide8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image" Target="../media/image27.png"/><Relationship Id="rId4" Type="http://schemas.openxmlformats.org/officeDocument/2006/relationships/hyperlink" Target="http://graphics.stanford.edu/papers/lfcamera/" TargetMode="External"/></Relationships>

</file>

<file path=ppt/slides/_rels/slide84.xml.rels><?xml version="1.0" encoding="UTF-8"?>
<Relationships xmlns="http://schemas.openxmlformats.org/package/2006/relationships"><Relationship Id="rId1" Type="http://schemas.openxmlformats.org/officeDocument/2006/relationships/slideLayout" Target="../slideLayouts/slideLayout40.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png"/><Relationship Id="rId3" Type="http://schemas.openxmlformats.org/officeDocument/2006/relationships/image" Target="../media/image28.png"/><Relationship Id="rId4" Type="http://schemas.openxmlformats.org/officeDocument/2006/relationships/image" Target="../media/image29.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png"/><Relationship Id="rId3" Type="http://schemas.openxmlformats.org/officeDocument/2006/relationships/image" Target="../media/image30.png"/><Relationship Id="rId4" Type="http://schemas.openxmlformats.org/officeDocument/2006/relationships/image" Target="../media/image31.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png"/><Relationship Id="rId3" Type="http://schemas.openxmlformats.org/officeDocument/2006/relationships/image" Target="../media/image32.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40.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hyperlink" Target="https://stanford.edu/class/ee367/reading/Ren%20Ng-thesis%20Lytro.pdf" TargetMode="External"/><Relationship Id="rId4" Type="http://schemas.openxmlformats.org/officeDocument/2006/relationships/hyperlink" Target="https://www.spiedigitallibrary.org/conference-proceedings-of-spie/6342/63421E/Digital-correction-of-lens-aberrations-in-light-field-photography/10.1117/12.692290.full" TargetMode="External"/><Relationship Id="rId5" Type="http://schemas.openxmlformats.org/officeDocument/2006/relationships/image" Target="../media/image33.png"/><Relationship Id="rId6" Type="http://schemas.openxmlformats.org/officeDocument/2006/relationships/image" Target="../media/image34.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image" Target="../media/image35.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image" Target="../media/image36.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image" Target="../media/image27.tif"/><Relationship Id="rId4" Type="http://schemas.openxmlformats.org/officeDocument/2006/relationships/image" Target="../media/image28.tif"/></Relationships>

</file>

<file path=ppt/slides/_rels/slide9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hyperlink" Target="https://www.nature.com/articles/s41586-022-05306-8" TargetMode="External"/><Relationship Id="rId4" Type="http://schemas.openxmlformats.org/officeDocument/2006/relationships/image" Target="../media/image29.tif"/><Relationship Id="rId5" Type="http://schemas.openxmlformats.org/officeDocument/2006/relationships/image" Target="../media/image37.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1.png"/><Relationship Id="rId3" Type="http://schemas.openxmlformats.org/officeDocument/2006/relationships/image" Target="../media/image12.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42.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s>

</file>

<file path=ppt/slides/_rels/slide102.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38.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39.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hyperlink" Target="https://research.google/blog/portrait-mode-on-the-pixel-2-and-pixel-2-xl-smartphones/" TargetMode="External"/><Relationship Id="rId4" Type="http://schemas.openxmlformats.org/officeDocument/2006/relationships/hyperlink" Target="https://arxiv.org/pdf/1806.04171" TargetMode="External"/><Relationship Id="rId5" Type="http://schemas.openxmlformats.org/officeDocument/2006/relationships/image" Target="../media/image40.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30.tif"/><Relationship Id="rId4" Type="http://schemas.openxmlformats.org/officeDocument/2006/relationships/image" Target="../media/image31.tif"/><Relationship Id="rId5" Type="http://schemas.openxmlformats.org/officeDocument/2006/relationships/image" Target="../media/image32.tif"/><Relationship Id="rId6" Type="http://schemas.openxmlformats.org/officeDocument/2006/relationships/image" Target="../media/image41.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42.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43.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44.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33.tif"/></Relationships>

</file>

<file path=ppt/slides/_rels/slide112.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image" Target="../media/image34.tif"/><Relationship Id="rId4" Type="http://schemas.openxmlformats.org/officeDocument/2006/relationships/image" Target="../media/image35.tif"/></Relationships>

</file>

<file path=ppt/slides/_rels/slide113.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1.png"/><Relationship Id="rId3" Type="http://schemas.openxmlformats.org/officeDocument/2006/relationships/hyperlink" Target="https://arxiv.org/abs/1904.05822" TargetMode="External"/><Relationship Id="rId4" Type="http://schemas.openxmlformats.org/officeDocument/2006/relationships/hyperlink" Target="https://imaging.cs.cmu.edu/dual_pixels/" TargetMode="External"/><Relationship Id="rId5"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2"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463" name="Depth of Field. Light field cameras"/>
          <p:cNvSpPr txBox="1"/>
          <p:nvPr>
            <p:ph type="title"/>
          </p:nvPr>
        </p:nvSpPr>
        <p:spPr>
          <a:xfrm>
            <a:off x="754062" y="2174875"/>
            <a:ext cx="8537576" cy="2092325"/>
          </a:xfrm>
          <a:prstGeom prst="rect">
            <a:avLst/>
          </a:prstGeom>
        </p:spPr>
        <p:txBody>
          <a:bodyPr/>
          <a:lstStyle/>
          <a:p>
            <a:pPr/>
            <a:r>
              <a:t>Depth of Field. Light field cameras</a:t>
            </a:r>
          </a:p>
        </p:txBody>
      </p:sp>
      <p:sp>
        <p:nvSpPr>
          <p:cNvPr id="464" name="Frédo Durand…"/>
          <p:cNvSpPr txBox="1"/>
          <p:nvPr>
            <p:ph type="body" sz="quarter" idx="4294967295"/>
          </p:nvPr>
        </p:nvSpPr>
        <p:spPr>
          <a:xfrm>
            <a:off x="1506537" y="4267200"/>
            <a:ext cx="7032626" cy="1925638"/>
          </a:xfrm>
          <a:prstGeom prst="rect">
            <a:avLst/>
          </a:prstGeom>
          <a:solidFill>
            <a:srgbClr val="FFFFFF"/>
          </a:solidFill>
        </p:spPr>
        <p:txBody>
          <a:bodyPr/>
          <a:lstStyle/>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Frédo Durand</a:t>
            </a:r>
          </a:p>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MIT EECS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Light fields and plenoptic cameras"/>
          <p:cNvSpPr txBox="1"/>
          <p:nvPr>
            <p:ph type="title"/>
          </p:nvPr>
        </p:nvSpPr>
        <p:spPr>
          <a:prstGeom prst="rect">
            <a:avLst/>
          </a:prstGeom>
        </p:spPr>
        <p:txBody>
          <a:bodyPr/>
          <a:lstStyle/>
          <a:p>
            <a:pPr/>
            <a:r>
              <a:t>Light fields and plenoptic cameras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469" name="Each pixel is the integral of many light rays across the aperture…"/>
          <p:cNvSpPr txBox="1"/>
          <p:nvPr>
            <p:ph type="body" idx="1"/>
          </p:nvPr>
        </p:nvSpPr>
        <p:spPr>
          <a:prstGeom prst="rect">
            <a:avLst/>
          </a:prstGeom>
        </p:spPr>
        <p:txBody>
          <a:bodyPr/>
          <a:lstStyle/>
          <a:p>
            <a:pPr/>
            <a:r>
              <a:t>Each pixel is the integral of many light rays across the aperture</a:t>
            </a:r>
          </a:p>
          <a:p>
            <a:pPr/>
            <a:r>
              <a:t>Which rays are integrated at which pixel changes the focus</a:t>
            </a:r>
          </a:p>
          <a:p>
            <a:pPr/>
            <a:r>
              <a:t>Idea: capture rays, not pixels</a:t>
            </a:r>
          </a:p>
        </p:txBody>
      </p:sp>
      <p:sp>
        <p:nvSpPr>
          <p:cNvPr id="470" name="Focusing and defocus"/>
          <p:cNvSpPr txBox="1"/>
          <p:nvPr>
            <p:ph type="title"/>
          </p:nvPr>
        </p:nvSpPr>
        <p:spPr>
          <a:prstGeom prst="rect">
            <a:avLst/>
          </a:prstGeom>
        </p:spPr>
        <p:txBody>
          <a:bodyPr/>
          <a:lstStyle>
            <a:lvl1pPr>
              <a:defRPr sz="3800"/>
            </a:lvl1pPr>
          </a:lstStyle>
          <a:p>
            <a:pPr/>
            <a:r>
              <a:t>Focusing and defocus</a:t>
            </a:r>
          </a:p>
        </p:txBody>
      </p:sp>
      <p:sp>
        <p:nvSpPr>
          <p:cNvPr id="471" name="Oval"/>
          <p:cNvSpPr/>
          <p:nvPr/>
        </p:nvSpPr>
        <p:spPr>
          <a:xfrm>
            <a:off x="1727993" y="4991315"/>
            <a:ext cx="240578"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2"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473" name="lens"/>
          <p:cNvSpPr txBox="1"/>
          <p:nvPr/>
        </p:nvSpPr>
        <p:spPr>
          <a:xfrm>
            <a:off x="1425387" y="6776029"/>
            <a:ext cx="784857"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474" name="Line"/>
          <p:cNvSpPr/>
          <p:nvPr/>
        </p:nvSpPr>
        <p:spPr>
          <a:xfrm flipV="1">
            <a:off x="377981" y="4991315"/>
            <a:ext cx="1432125" cy="1262807"/>
          </a:xfrm>
          <a:prstGeom prst="line">
            <a:avLst/>
          </a:prstGeom>
          <a:ln w="3175">
            <a:solidFill>
              <a:srgbClr val="000000"/>
            </a:solidFill>
          </a:ln>
        </p:spPr>
        <p:txBody>
          <a:bodyPr lIns="0" tIns="0" rIns="0" bIns="0"/>
          <a:lstStyle/>
          <a:p>
            <a:pPr defTabSz="353020">
              <a:defRPr sz="900"/>
            </a:pPr>
          </a:p>
        </p:txBody>
      </p:sp>
      <p:sp>
        <p:nvSpPr>
          <p:cNvPr id="475" name="Line"/>
          <p:cNvSpPr/>
          <p:nvPr/>
        </p:nvSpPr>
        <p:spPr>
          <a:xfrm flipH="1" flipV="1">
            <a:off x="378004" y="5632379"/>
            <a:ext cx="1434849" cy="1273770"/>
          </a:xfrm>
          <a:prstGeom prst="line">
            <a:avLst/>
          </a:prstGeom>
          <a:ln w="3175">
            <a:solidFill>
              <a:srgbClr val="000000"/>
            </a:solidFill>
          </a:ln>
        </p:spPr>
        <p:txBody>
          <a:bodyPr lIns="0" tIns="0" rIns="0" bIns="0"/>
          <a:lstStyle/>
          <a:p>
            <a:pPr defTabSz="353020">
              <a:defRPr sz="900"/>
            </a:pPr>
          </a:p>
        </p:txBody>
      </p:sp>
      <p:sp>
        <p:nvSpPr>
          <p:cNvPr id="476" name="Circle"/>
          <p:cNvSpPr/>
          <p:nvPr/>
        </p:nvSpPr>
        <p:spPr>
          <a:xfrm>
            <a:off x="688544" y="5913090"/>
            <a:ext cx="88257" cy="88256"/>
          </a:xfrm>
          <a:prstGeom prst="ellipse">
            <a:avLst/>
          </a:prstGeom>
          <a:solidFill>
            <a:srgbClr val="FF2600"/>
          </a:solidFill>
          <a:ln w="3175">
            <a:solidFill>
              <a:srgbClr val="000000"/>
            </a:solidFill>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7" name="Line"/>
          <p:cNvSpPr/>
          <p:nvPr/>
        </p:nvSpPr>
        <p:spPr>
          <a:xfrm>
            <a:off x="1816248" y="4991315"/>
            <a:ext cx="3121972" cy="955641"/>
          </a:xfrm>
          <a:prstGeom prst="line">
            <a:avLst/>
          </a:prstGeom>
          <a:ln w="3175">
            <a:solidFill>
              <a:srgbClr val="000000"/>
            </a:solidFill>
          </a:ln>
        </p:spPr>
        <p:txBody>
          <a:bodyPr lIns="0" tIns="0" rIns="0" bIns="0"/>
          <a:lstStyle/>
          <a:p>
            <a:pPr defTabSz="353020">
              <a:defRPr sz="900"/>
            </a:pPr>
          </a:p>
        </p:txBody>
      </p:sp>
      <p:sp>
        <p:nvSpPr>
          <p:cNvPr id="478" name="Line"/>
          <p:cNvSpPr/>
          <p:nvPr/>
        </p:nvSpPr>
        <p:spPr>
          <a:xfrm flipV="1">
            <a:off x="1816248" y="5975769"/>
            <a:ext cx="3094103" cy="934794"/>
          </a:xfrm>
          <a:prstGeom prst="line">
            <a:avLst/>
          </a:prstGeom>
          <a:ln w="3175">
            <a:solidFill>
              <a:srgbClr val="000000"/>
            </a:solidFill>
          </a:ln>
        </p:spPr>
        <p:txBody>
          <a:bodyPr lIns="0" tIns="0" rIns="0" bIns="0"/>
          <a:lstStyle/>
          <a:p>
            <a:pPr defTabSz="353020">
              <a:defRPr sz="900"/>
            </a:pPr>
          </a:p>
        </p:txBody>
      </p:sp>
      <p:sp>
        <p:nvSpPr>
          <p:cNvPr id="479" name="focal  plane"/>
          <p:cNvSpPr txBox="1"/>
          <p:nvPr/>
        </p:nvSpPr>
        <p:spPr>
          <a:xfrm>
            <a:off x="4436886" y="6583833"/>
            <a:ext cx="1088588" cy="1041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marL="44627" marR="44627" algn="ctr" defTabSz="451081">
              <a:spcBef>
                <a:spcPts val="1400"/>
              </a:spcBef>
              <a:buClr>
                <a:srgbClr val="000000"/>
              </a:buClr>
              <a:buFont typeface="Times New Roman"/>
              <a:defRPr sz="3200">
                <a:latin typeface="Gill Sans"/>
                <a:ea typeface="Gill Sans"/>
                <a:cs typeface="Gill Sans"/>
                <a:sym typeface="Gill Sans"/>
              </a:defRPr>
            </a:pPr>
            <a:r>
              <a:t>focal </a:t>
            </a:r>
            <a:br/>
            <a:r>
              <a:t>plane</a:t>
            </a:r>
          </a:p>
        </p:txBody>
      </p:sp>
      <p:sp>
        <p:nvSpPr>
          <p:cNvPr id="480" name="Circle"/>
          <p:cNvSpPr/>
          <p:nvPr/>
        </p:nvSpPr>
        <p:spPr>
          <a:xfrm>
            <a:off x="4895370" y="5922896"/>
            <a:ext cx="88256" cy="88256"/>
          </a:xfrm>
          <a:prstGeom prst="ellipse">
            <a:avLst/>
          </a:prstGeom>
          <a:solidFill>
            <a:srgbClr val="FF2600"/>
          </a:solidFill>
          <a:ln w="3175">
            <a:solidFill>
              <a:srgbClr val="000000"/>
            </a:solidFill>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81" name="Line"/>
          <p:cNvSpPr/>
          <p:nvPr/>
        </p:nvSpPr>
        <p:spPr>
          <a:xfrm>
            <a:off x="1021953" y="4991315"/>
            <a:ext cx="1744" cy="1922000"/>
          </a:xfrm>
          <a:prstGeom prst="line">
            <a:avLst/>
          </a:prstGeom>
          <a:ln w="12700">
            <a:solidFill>
              <a:srgbClr val="000000"/>
            </a:solidFill>
          </a:ln>
        </p:spPr>
        <p:txBody>
          <a:bodyPr lIns="0" tIns="0" rIns="0" bIns="0"/>
          <a:lstStyle/>
          <a:p>
            <a:pPr defTabSz="353020">
              <a:defRPr sz="900"/>
            </a:pPr>
          </a:p>
        </p:txBody>
      </p:sp>
      <p:sp>
        <p:nvSpPr>
          <p:cNvPr id="482" name="Line"/>
          <p:cNvSpPr/>
          <p:nvPr/>
        </p:nvSpPr>
        <p:spPr>
          <a:xfrm>
            <a:off x="384555" y="4991315"/>
            <a:ext cx="1744" cy="1922000"/>
          </a:xfrm>
          <a:prstGeom prst="line">
            <a:avLst/>
          </a:prstGeom>
          <a:ln w="12700">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4" name="image.png" descr="image.png"/>
          <p:cNvPicPr>
            <a:picLocks noChangeAspect="0"/>
          </p:cNvPicPr>
          <p:nvPr/>
        </p:nvPicPr>
        <p:blipFill>
          <a:blip r:embed="rId2">
            <a:extLst/>
          </a:blip>
          <a:stretch>
            <a:fillRect/>
          </a:stretch>
        </p:blipFill>
        <p:spPr>
          <a:xfrm>
            <a:off x="5444513" y="1480724"/>
            <a:ext cx="4417549" cy="2373082"/>
          </a:xfrm>
          <a:prstGeom prst="rect">
            <a:avLst/>
          </a:prstGeom>
          <a:ln w="12700">
            <a:miter lim="400000"/>
          </a:ln>
        </p:spPr>
      </p:pic>
      <p:sp>
        <p:nvSpPr>
          <p:cNvPr id="485" name="Plenoptic/light field cameras"/>
          <p:cNvSpPr txBox="1"/>
          <p:nvPr>
            <p:ph type="title"/>
          </p:nvPr>
        </p:nvSpPr>
        <p:spPr>
          <a:prstGeom prst="rect">
            <a:avLst/>
          </a:prstGeom>
        </p:spPr>
        <p:txBody>
          <a:bodyPr/>
          <a:lstStyle/>
          <a:p>
            <a:pPr/>
            <a:r>
              <a:t>Plenoptic/light field cameras</a:t>
            </a:r>
          </a:p>
        </p:txBody>
      </p:sp>
      <p:sp>
        <p:nvSpPr>
          <p:cNvPr id="486" name="Different goals…"/>
          <p:cNvSpPr txBox="1"/>
          <p:nvPr>
            <p:ph type="body" idx="1"/>
          </p:nvPr>
        </p:nvSpPr>
        <p:spPr>
          <a:xfrm>
            <a:off x="382158" y="1371985"/>
            <a:ext cx="9267438" cy="4931826"/>
          </a:xfrm>
          <a:prstGeom prst="rect">
            <a:avLst/>
          </a:prstGeom>
        </p:spPr>
        <p:txBody>
          <a:bodyPr/>
          <a:lstStyle/>
          <a:p>
            <a:pPr/>
            <a:r>
              <a:t>Different goals</a:t>
            </a:r>
          </a:p>
          <a:p>
            <a:pPr lvl="1"/>
            <a:r>
              <a:t>reproduce 3D impression</a:t>
            </a:r>
          </a:p>
          <a:p>
            <a:pPr lvl="1"/>
            <a:r>
              <a:t>enable refocusing</a:t>
            </a:r>
          </a:p>
          <a:p>
            <a:pPr lvl="1"/>
            <a:r>
              <a:t>do computer vision</a:t>
            </a:r>
          </a:p>
        </p:txBody>
      </p:sp>
      <p:pic>
        <p:nvPicPr>
          <p:cNvPr id="487" name="image.png" descr="image.png"/>
          <p:cNvPicPr>
            <a:picLocks noChangeAspect="0"/>
          </p:cNvPicPr>
          <p:nvPr/>
        </p:nvPicPr>
        <p:blipFill>
          <a:blip r:embed="rId3">
            <a:extLst/>
          </a:blip>
          <a:stretch>
            <a:fillRect/>
          </a:stretch>
        </p:blipFill>
        <p:spPr>
          <a:xfrm>
            <a:off x="-7690" y="4450670"/>
            <a:ext cx="2818934" cy="2634143"/>
          </a:xfrm>
          <a:prstGeom prst="rect">
            <a:avLst/>
          </a:prstGeom>
          <a:ln w="12700">
            <a:miter lim="400000"/>
          </a:ln>
        </p:spPr>
      </p:pic>
      <p:pic>
        <p:nvPicPr>
          <p:cNvPr id="488" name="image.png" descr="image.png"/>
          <p:cNvPicPr>
            <a:picLocks noChangeAspect="0"/>
          </p:cNvPicPr>
          <p:nvPr/>
        </p:nvPicPr>
        <p:blipFill>
          <a:blip r:embed="rId4">
            <a:extLst/>
          </a:blip>
          <a:srcRect l="12841" t="0" r="22" b="0"/>
          <a:stretch>
            <a:fillRect/>
          </a:stretch>
        </p:blipFill>
        <p:spPr>
          <a:xfrm>
            <a:off x="2679187" y="4720884"/>
            <a:ext cx="2510368" cy="2041417"/>
          </a:xfrm>
          <a:prstGeom prst="rect">
            <a:avLst/>
          </a:prstGeom>
          <a:ln w="12700">
            <a:miter lim="400000"/>
          </a:ln>
        </p:spPr>
      </p:pic>
      <p:pic>
        <p:nvPicPr>
          <p:cNvPr id="489" name="image.png" descr="image.png"/>
          <p:cNvPicPr>
            <a:picLocks noChangeAspect="0"/>
          </p:cNvPicPr>
          <p:nvPr/>
        </p:nvPicPr>
        <p:blipFill>
          <a:blip r:embed="rId5">
            <a:extLst/>
          </a:blip>
          <a:stretch>
            <a:fillRect/>
          </a:stretch>
        </p:blipFill>
        <p:spPr>
          <a:xfrm>
            <a:off x="5150111" y="4530427"/>
            <a:ext cx="4893473" cy="245283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49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pic>
        <p:nvPicPr>
          <p:cNvPr id="493" name="image.png" descr="image.png"/>
          <p:cNvPicPr>
            <a:picLocks noChangeAspect="0"/>
          </p:cNvPicPr>
          <p:nvPr/>
        </p:nvPicPr>
        <p:blipFill>
          <a:blip r:embed="rId3">
            <a:extLst/>
          </a:blip>
          <a:stretch>
            <a:fillRect/>
          </a:stretch>
        </p:blipFill>
        <p:spPr>
          <a:xfrm>
            <a:off x="5444513" y="1480724"/>
            <a:ext cx="4417549" cy="2373082"/>
          </a:xfrm>
          <a:prstGeom prst="rect">
            <a:avLst/>
          </a:prstGeom>
          <a:ln w="12700">
            <a:miter lim="400000"/>
          </a:ln>
        </p:spPr>
      </p:pic>
      <p:sp>
        <p:nvSpPr>
          <p:cNvPr id="494" name="Plenoptic/light field cameras"/>
          <p:cNvSpPr txBox="1"/>
          <p:nvPr>
            <p:ph type="title"/>
          </p:nvPr>
        </p:nvSpPr>
        <p:spPr>
          <a:prstGeom prst="rect">
            <a:avLst/>
          </a:prstGeom>
        </p:spPr>
        <p:txBody>
          <a:bodyPr/>
          <a:lstStyle/>
          <a:p>
            <a:pPr/>
            <a:r>
              <a:t>Plenoptic/light field cameras</a:t>
            </a:r>
          </a:p>
        </p:txBody>
      </p:sp>
      <p:sp>
        <p:nvSpPr>
          <p:cNvPr id="495" name="Lipmann 1908…"/>
          <p:cNvSpPr txBox="1"/>
          <p:nvPr>
            <p:ph type="body" idx="1"/>
          </p:nvPr>
        </p:nvSpPr>
        <p:spPr>
          <a:xfrm>
            <a:off x="382158" y="1371985"/>
            <a:ext cx="9267438" cy="4931826"/>
          </a:xfrm>
          <a:prstGeom prst="rect">
            <a:avLst/>
          </a:prstGeom>
        </p:spPr>
        <p:txBody>
          <a:bodyPr/>
          <a:lstStyle/>
          <a:p>
            <a:pPr/>
            <a:r>
              <a:t>Lipmann 1908</a:t>
            </a:r>
          </a:p>
          <a:p>
            <a:pPr lvl="1"/>
            <a:r>
              <a:t>"Window to the world"</a:t>
            </a:r>
          </a:p>
          <a:p>
            <a:pPr/>
            <a:r>
              <a:t>Adelson and Wang, 1992</a:t>
            </a:r>
          </a:p>
          <a:p>
            <a:pPr lvl="1"/>
            <a:r>
              <a:t>Depth computation</a:t>
            </a:r>
          </a:p>
          <a:p>
            <a:pPr/>
            <a:r>
              <a:t>Revisited by Ng et al. for refocusing</a:t>
            </a:r>
          </a:p>
          <a:p>
            <a:pPr lvl="1"/>
            <a:r>
              <a:t>turned into Lytro</a:t>
            </a:r>
          </a:p>
        </p:txBody>
      </p:sp>
      <p:pic>
        <p:nvPicPr>
          <p:cNvPr id="496" name="image.png" descr="image.png"/>
          <p:cNvPicPr>
            <a:picLocks noChangeAspect="0"/>
          </p:cNvPicPr>
          <p:nvPr/>
        </p:nvPicPr>
        <p:blipFill>
          <a:blip r:embed="rId4">
            <a:extLst/>
          </a:blip>
          <a:stretch>
            <a:fillRect/>
          </a:stretch>
        </p:blipFill>
        <p:spPr>
          <a:xfrm>
            <a:off x="-7690" y="4450670"/>
            <a:ext cx="2818934" cy="2634143"/>
          </a:xfrm>
          <a:prstGeom prst="rect">
            <a:avLst/>
          </a:prstGeom>
          <a:ln w="12700">
            <a:miter lim="400000"/>
          </a:ln>
        </p:spPr>
      </p:pic>
      <p:pic>
        <p:nvPicPr>
          <p:cNvPr id="497" name="image.png" descr="image.png"/>
          <p:cNvPicPr>
            <a:picLocks noChangeAspect="0"/>
          </p:cNvPicPr>
          <p:nvPr/>
        </p:nvPicPr>
        <p:blipFill>
          <a:blip r:embed="rId5">
            <a:extLst/>
          </a:blip>
          <a:srcRect l="12841" t="0" r="22" b="0"/>
          <a:stretch>
            <a:fillRect/>
          </a:stretch>
        </p:blipFill>
        <p:spPr>
          <a:xfrm>
            <a:off x="2679187" y="4720884"/>
            <a:ext cx="2510368" cy="2041417"/>
          </a:xfrm>
          <a:prstGeom prst="rect">
            <a:avLst/>
          </a:prstGeom>
          <a:ln w="12700">
            <a:miter lim="400000"/>
          </a:ln>
        </p:spPr>
      </p:pic>
      <p:pic>
        <p:nvPicPr>
          <p:cNvPr id="498" name="image.png" descr="image.png"/>
          <p:cNvPicPr>
            <a:picLocks noChangeAspect="0"/>
          </p:cNvPicPr>
          <p:nvPr/>
        </p:nvPicPr>
        <p:blipFill>
          <a:blip r:embed="rId6">
            <a:extLst/>
          </a:blip>
          <a:stretch>
            <a:fillRect/>
          </a:stretch>
        </p:blipFill>
        <p:spPr>
          <a:xfrm>
            <a:off x="5150111" y="4530427"/>
            <a:ext cx="4893473" cy="2452839"/>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0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02" name="Double-click to edit"/>
          <p:cNvSpPr txBox="1"/>
          <p:nvPr>
            <p:ph type="title"/>
          </p:nvPr>
        </p:nvSpPr>
        <p:spPr>
          <a:prstGeom prst="rect">
            <a:avLst/>
          </a:prstGeom>
        </p:spPr>
        <p:txBody>
          <a:bodyPr/>
          <a:lstStyle/>
          <a:p>
            <a:pPr>
              <a:defRPr sz="3800"/>
            </a:pPr>
          </a:p>
        </p:txBody>
      </p:sp>
      <p:sp>
        <p:nvSpPr>
          <p:cNvPr id="503" name="Light fields"/>
          <p:cNvSpPr txBox="1"/>
          <p:nvPr>
            <p:ph type="body" idx="1"/>
          </p:nvPr>
        </p:nvSpPr>
        <p:spPr>
          <a:prstGeom prst="rect">
            <a:avLst/>
          </a:prstGeom>
        </p:spPr>
        <p:txBody>
          <a:bodyPr/>
          <a:lstStyle>
            <a:lvl1pPr marL="421881" indent="-376554">
              <a:buSzTx/>
              <a:buNone/>
              <a:defRPr sz="10400"/>
            </a:lvl1pPr>
          </a:lstStyle>
          <a:p>
            <a:pPr/>
            <a:r>
              <a:t>Light fields</a:t>
            </a:r>
          </a:p>
        </p:txBody>
      </p:sp>
      <p:sp>
        <p:nvSpPr>
          <p:cNvPr id="504"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05"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7"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508" name="Capture all rays reaching the lens…"/>
          <p:cNvSpPr txBox="1"/>
          <p:nvPr>
            <p:ph type="body" idx="1"/>
          </p:nvPr>
        </p:nvSpPr>
        <p:spPr>
          <a:prstGeom prst="rect">
            <a:avLst/>
          </a:prstGeom>
        </p:spPr>
        <p:txBody>
          <a:bodyPr/>
          <a:lstStyle/>
          <a:p>
            <a:pPr/>
            <a:r>
              <a:t>Capture all rays reaching the lens</a:t>
            </a:r>
          </a:p>
          <a:p>
            <a:pPr/>
            <a:r>
              <a:t>4D: </a:t>
            </a:r>
          </a:p>
          <a:p>
            <a:pPr lvl="1"/>
            <a:r>
              <a:t>2D for lens aperture</a:t>
            </a:r>
          </a:p>
          <a:p>
            <a:pPr lvl="1"/>
            <a:r>
              <a:t>2D for focal plane (or any other plane)</a:t>
            </a:r>
          </a:p>
        </p:txBody>
      </p:sp>
      <p:sp>
        <p:nvSpPr>
          <p:cNvPr id="509" name="For a camera"/>
          <p:cNvSpPr txBox="1"/>
          <p:nvPr>
            <p:ph type="title"/>
          </p:nvPr>
        </p:nvSpPr>
        <p:spPr>
          <a:prstGeom prst="rect">
            <a:avLst/>
          </a:prstGeom>
        </p:spPr>
        <p:txBody>
          <a:bodyPr/>
          <a:lstStyle>
            <a:lvl1pPr>
              <a:defRPr sz="3800"/>
            </a:lvl1pPr>
          </a:lstStyle>
          <a:p>
            <a:pPr/>
            <a:r>
              <a:t>For a camera</a:t>
            </a:r>
          </a:p>
        </p:txBody>
      </p:sp>
      <p:sp>
        <p:nvSpPr>
          <p:cNvPr id="510" name="Oval"/>
          <p:cNvSpPr/>
          <p:nvPr/>
        </p:nvSpPr>
        <p:spPr>
          <a:xfrm>
            <a:off x="1727993" y="4991315"/>
            <a:ext cx="240578"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11"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512" name="lens"/>
          <p:cNvSpPr txBox="1"/>
          <p:nvPr/>
        </p:nvSpPr>
        <p:spPr>
          <a:xfrm>
            <a:off x="1425387" y="6776029"/>
            <a:ext cx="784857"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513" name="Line"/>
          <p:cNvSpPr/>
          <p:nvPr/>
        </p:nvSpPr>
        <p:spPr>
          <a:xfrm>
            <a:off x="1816248" y="4991315"/>
            <a:ext cx="3121972" cy="955641"/>
          </a:xfrm>
          <a:prstGeom prst="line">
            <a:avLst/>
          </a:prstGeom>
          <a:ln w="3175">
            <a:solidFill>
              <a:srgbClr val="000000"/>
            </a:solidFill>
          </a:ln>
        </p:spPr>
        <p:txBody>
          <a:bodyPr lIns="0" tIns="0" rIns="0" bIns="0"/>
          <a:lstStyle/>
          <a:p>
            <a:pPr defTabSz="353020">
              <a:defRPr sz="900"/>
            </a:pPr>
          </a:p>
        </p:txBody>
      </p:sp>
      <p:sp>
        <p:nvSpPr>
          <p:cNvPr id="514" name="Line"/>
          <p:cNvSpPr/>
          <p:nvPr/>
        </p:nvSpPr>
        <p:spPr>
          <a:xfrm flipV="1">
            <a:off x="1816248" y="6280723"/>
            <a:ext cx="3107567" cy="629841"/>
          </a:xfrm>
          <a:prstGeom prst="line">
            <a:avLst/>
          </a:prstGeom>
          <a:ln w="3175">
            <a:solidFill>
              <a:srgbClr val="000000"/>
            </a:solidFill>
          </a:ln>
        </p:spPr>
        <p:txBody>
          <a:bodyPr lIns="0" tIns="0" rIns="0" bIns="0"/>
          <a:lstStyle/>
          <a:p>
            <a:pPr defTabSz="353020">
              <a:defRPr sz="900"/>
            </a:pPr>
          </a:p>
        </p:txBody>
      </p:sp>
      <p:sp>
        <p:nvSpPr>
          <p:cNvPr id="515" name="focal  plane"/>
          <p:cNvSpPr txBox="1"/>
          <p:nvPr/>
        </p:nvSpPr>
        <p:spPr>
          <a:xfrm>
            <a:off x="4436886" y="6583833"/>
            <a:ext cx="1088588" cy="1041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marL="44627" marR="44627" algn="ctr" defTabSz="451081">
              <a:spcBef>
                <a:spcPts val="1400"/>
              </a:spcBef>
              <a:buClr>
                <a:srgbClr val="000000"/>
              </a:buClr>
              <a:buFont typeface="Times New Roman"/>
              <a:defRPr sz="3200">
                <a:latin typeface="Gill Sans"/>
                <a:ea typeface="Gill Sans"/>
                <a:cs typeface="Gill Sans"/>
                <a:sym typeface="Gill Sans"/>
              </a:defRPr>
            </a:pPr>
            <a:r>
              <a:t>focal </a:t>
            </a:r>
            <a:br/>
            <a:r>
              <a:t>plane</a:t>
            </a:r>
          </a:p>
        </p:txBody>
      </p:sp>
      <p:sp>
        <p:nvSpPr>
          <p:cNvPr id="516" name="Line"/>
          <p:cNvSpPr/>
          <p:nvPr/>
        </p:nvSpPr>
        <p:spPr>
          <a:xfrm flipV="1">
            <a:off x="1984249" y="5142852"/>
            <a:ext cx="2934358" cy="804735"/>
          </a:xfrm>
          <a:prstGeom prst="line">
            <a:avLst/>
          </a:prstGeom>
          <a:ln w="3175">
            <a:solidFill>
              <a:srgbClr val="000000"/>
            </a:solidFill>
          </a:ln>
        </p:spPr>
        <p:txBody>
          <a:bodyPr lIns="0" tIns="0" rIns="0" bIns="0"/>
          <a:lstStyle/>
          <a:p>
            <a:pPr defTabSz="353020">
              <a:defRPr sz="900"/>
            </a:pPr>
          </a:p>
        </p:txBody>
      </p:sp>
      <p:sp>
        <p:nvSpPr>
          <p:cNvPr id="517" name="Line"/>
          <p:cNvSpPr/>
          <p:nvPr/>
        </p:nvSpPr>
        <p:spPr>
          <a:xfrm flipV="1">
            <a:off x="1983175" y="6137401"/>
            <a:ext cx="2940488" cy="133618"/>
          </a:xfrm>
          <a:prstGeom prst="line">
            <a:avLst/>
          </a:prstGeom>
          <a:ln w="3175">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9" name="Same on the image side…"/>
          <p:cNvSpPr txBox="1"/>
          <p:nvPr>
            <p:ph type="body" idx="1"/>
          </p:nvPr>
        </p:nvSpPr>
        <p:spPr>
          <a:prstGeom prst="rect">
            <a:avLst/>
          </a:prstGeom>
        </p:spPr>
        <p:txBody>
          <a:bodyPr/>
          <a:lstStyle/>
          <a:p>
            <a:pPr/>
            <a:r>
              <a:t>Same on the image side</a:t>
            </a:r>
          </a:p>
          <a:p>
            <a:pPr/>
            <a:r>
              <a:t>4D: </a:t>
            </a:r>
          </a:p>
          <a:p>
            <a:pPr lvl="1"/>
            <a:r>
              <a:t>2D for lens aperture</a:t>
            </a:r>
          </a:p>
          <a:p>
            <a:pPr lvl="1"/>
            <a:r>
              <a:t>2D for sensor</a:t>
            </a:r>
          </a:p>
        </p:txBody>
      </p:sp>
      <p:sp>
        <p:nvSpPr>
          <p:cNvPr id="520" name="For a camera: conjugate"/>
          <p:cNvSpPr txBox="1"/>
          <p:nvPr>
            <p:ph type="title"/>
          </p:nvPr>
        </p:nvSpPr>
        <p:spPr>
          <a:prstGeom prst="rect">
            <a:avLst/>
          </a:prstGeom>
        </p:spPr>
        <p:txBody>
          <a:bodyPr/>
          <a:lstStyle>
            <a:lvl1pPr>
              <a:defRPr sz="3800"/>
            </a:lvl1pPr>
          </a:lstStyle>
          <a:p>
            <a:pPr/>
            <a:r>
              <a:t>For a camera: conjugate</a:t>
            </a:r>
          </a:p>
        </p:txBody>
      </p:sp>
      <p:sp>
        <p:nvSpPr>
          <p:cNvPr id="521"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522" name="Oval"/>
          <p:cNvSpPr/>
          <p:nvPr/>
        </p:nvSpPr>
        <p:spPr>
          <a:xfrm>
            <a:off x="1727993" y="4991315"/>
            <a:ext cx="240578"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23"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524" name="lens"/>
          <p:cNvSpPr txBox="1"/>
          <p:nvPr/>
        </p:nvSpPr>
        <p:spPr>
          <a:xfrm>
            <a:off x="1425387" y="6776029"/>
            <a:ext cx="784857"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525" name="Line"/>
          <p:cNvSpPr/>
          <p:nvPr/>
        </p:nvSpPr>
        <p:spPr>
          <a:xfrm flipV="1">
            <a:off x="377981" y="4991315"/>
            <a:ext cx="1432125" cy="1262807"/>
          </a:xfrm>
          <a:prstGeom prst="line">
            <a:avLst/>
          </a:prstGeom>
          <a:ln w="3175">
            <a:solidFill>
              <a:srgbClr val="000000"/>
            </a:solidFill>
          </a:ln>
        </p:spPr>
        <p:txBody>
          <a:bodyPr lIns="0" tIns="0" rIns="0" bIns="0"/>
          <a:lstStyle/>
          <a:p>
            <a:pPr defTabSz="353020">
              <a:defRPr sz="900"/>
            </a:pPr>
          </a:p>
        </p:txBody>
      </p:sp>
      <p:sp>
        <p:nvSpPr>
          <p:cNvPr id="526" name="Line"/>
          <p:cNvSpPr/>
          <p:nvPr/>
        </p:nvSpPr>
        <p:spPr>
          <a:xfrm flipH="1" flipV="1">
            <a:off x="605001" y="5553569"/>
            <a:ext cx="1207852" cy="1352580"/>
          </a:xfrm>
          <a:prstGeom prst="line">
            <a:avLst/>
          </a:prstGeom>
          <a:ln w="3175">
            <a:solidFill>
              <a:srgbClr val="000000"/>
            </a:solidFill>
          </a:ln>
        </p:spPr>
        <p:txBody>
          <a:bodyPr lIns="0" tIns="0" rIns="0" bIns="0"/>
          <a:lstStyle/>
          <a:p>
            <a:pPr defTabSz="353020">
              <a:defRPr sz="900"/>
            </a:pPr>
          </a:p>
        </p:txBody>
      </p:sp>
      <p:sp>
        <p:nvSpPr>
          <p:cNvPr id="527" name="Line"/>
          <p:cNvSpPr/>
          <p:nvPr/>
        </p:nvSpPr>
        <p:spPr>
          <a:xfrm>
            <a:off x="1816248" y="4991315"/>
            <a:ext cx="3121972" cy="955641"/>
          </a:xfrm>
          <a:prstGeom prst="line">
            <a:avLst/>
          </a:prstGeom>
          <a:ln w="3175">
            <a:solidFill>
              <a:srgbClr val="000000"/>
            </a:solidFill>
          </a:ln>
        </p:spPr>
        <p:txBody>
          <a:bodyPr lIns="0" tIns="0" rIns="0" bIns="0"/>
          <a:lstStyle/>
          <a:p>
            <a:pPr defTabSz="353020">
              <a:defRPr sz="900"/>
            </a:pPr>
          </a:p>
        </p:txBody>
      </p:sp>
      <p:sp>
        <p:nvSpPr>
          <p:cNvPr id="528" name="Line"/>
          <p:cNvSpPr/>
          <p:nvPr/>
        </p:nvSpPr>
        <p:spPr>
          <a:xfrm flipV="1">
            <a:off x="1816248" y="6280723"/>
            <a:ext cx="3107567" cy="629841"/>
          </a:xfrm>
          <a:prstGeom prst="line">
            <a:avLst/>
          </a:prstGeom>
          <a:ln w="3175">
            <a:solidFill>
              <a:srgbClr val="000000"/>
            </a:solidFill>
          </a:ln>
        </p:spPr>
        <p:txBody>
          <a:bodyPr lIns="0" tIns="0" rIns="0" bIns="0"/>
          <a:lstStyle/>
          <a:p>
            <a:pPr defTabSz="353020">
              <a:defRPr sz="900"/>
            </a:pPr>
          </a:p>
        </p:txBody>
      </p:sp>
      <p:sp>
        <p:nvSpPr>
          <p:cNvPr id="529" name="focal  plane"/>
          <p:cNvSpPr txBox="1"/>
          <p:nvPr/>
        </p:nvSpPr>
        <p:spPr>
          <a:xfrm>
            <a:off x="4436886" y="6583833"/>
            <a:ext cx="1088588" cy="1041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marL="44627" marR="44627" algn="ctr" defTabSz="451081">
              <a:spcBef>
                <a:spcPts val="1400"/>
              </a:spcBef>
              <a:buClr>
                <a:srgbClr val="000000"/>
              </a:buClr>
              <a:buFont typeface="Times New Roman"/>
              <a:defRPr sz="3200">
                <a:latin typeface="Gill Sans"/>
                <a:ea typeface="Gill Sans"/>
                <a:cs typeface="Gill Sans"/>
                <a:sym typeface="Gill Sans"/>
              </a:defRPr>
            </a:pPr>
            <a:r>
              <a:t>focal </a:t>
            </a:r>
            <a:br/>
            <a:r>
              <a:t>plane</a:t>
            </a:r>
          </a:p>
        </p:txBody>
      </p:sp>
      <p:sp>
        <p:nvSpPr>
          <p:cNvPr id="530" name="Line"/>
          <p:cNvSpPr/>
          <p:nvPr/>
        </p:nvSpPr>
        <p:spPr>
          <a:xfrm flipV="1">
            <a:off x="1984249" y="5142852"/>
            <a:ext cx="2934358" cy="804735"/>
          </a:xfrm>
          <a:prstGeom prst="line">
            <a:avLst/>
          </a:prstGeom>
          <a:ln w="3175">
            <a:solidFill>
              <a:srgbClr val="000000"/>
            </a:solidFill>
          </a:ln>
        </p:spPr>
        <p:txBody>
          <a:bodyPr lIns="0" tIns="0" rIns="0" bIns="0"/>
          <a:lstStyle/>
          <a:p>
            <a:pPr defTabSz="353020">
              <a:defRPr sz="900"/>
            </a:pPr>
          </a:p>
        </p:txBody>
      </p:sp>
      <p:sp>
        <p:nvSpPr>
          <p:cNvPr id="531" name="Line"/>
          <p:cNvSpPr/>
          <p:nvPr/>
        </p:nvSpPr>
        <p:spPr>
          <a:xfrm flipV="1">
            <a:off x="1983175" y="6137401"/>
            <a:ext cx="2940488" cy="133618"/>
          </a:xfrm>
          <a:prstGeom prst="line">
            <a:avLst/>
          </a:prstGeom>
          <a:ln w="3175">
            <a:solidFill>
              <a:srgbClr val="000000"/>
            </a:solidFill>
          </a:ln>
        </p:spPr>
        <p:txBody>
          <a:bodyPr lIns="0" tIns="0" rIns="0" bIns="0"/>
          <a:lstStyle/>
          <a:p>
            <a:pPr defTabSz="353020">
              <a:defRPr sz="900"/>
            </a:pPr>
          </a:p>
        </p:txBody>
      </p:sp>
      <p:sp>
        <p:nvSpPr>
          <p:cNvPr id="532" name="Line"/>
          <p:cNvSpPr/>
          <p:nvPr/>
        </p:nvSpPr>
        <p:spPr>
          <a:xfrm flipV="1">
            <a:off x="376822" y="6011151"/>
            <a:ext cx="1335223" cy="623150"/>
          </a:xfrm>
          <a:prstGeom prst="line">
            <a:avLst/>
          </a:prstGeom>
          <a:ln w="3175">
            <a:solidFill>
              <a:srgbClr val="000000"/>
            </a:solidFill>
          </a:ln>
        </p:spPr>
        <p:txBody>
          <a:bodyPr lIns="0" tIns="0" rIns="0" bIns="0"/>
          <a:lstStyle/>
          <a:p>
            <a:pPr defTabSz="353020">
              <a:defRPr sz="900"/>
            </a:pPr>
          </a:p>
        </p:txBody>
      </p:sp>
      <p:sp>
        <p:nvSpPr>
          <p:cNvPr id="533" name="Line"/>
          <p:cNvSpPr/>
          <p:nvPr/>
        </p:nvSpPr>
        <p:spPr>
          <a:xfrm>
            <a:off x="443774" y="5554453"/>
            <a:ext cx="1268271" cy="770495"/>
          </a:xfrm>
          <a:prstGeom prst="line">
            <a:avLst/>
          </a:prstGeom>
          <a:ln w="3175">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3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37" name="Two-plane parameterization"/>
          <p:cNvSpPr txBox="1"/>
          <p:nvPr>
            <p:ph type="title"/>
          </p:nvPr>
        </p:nvSpPr>
        <p:spPr>
          <a:prstGeom prst="rect">
            <a:avLst/>
          </a:prstGeom>
        </p:spPr>
        <p:txBody>
          <a:bodyPr/>
          <a:lstStyle>
            <a:lvl1pPr>
              <a:defRPr sz="3800"/>
            </a:lvl1pPr>
          </a:lstStyle>
          <a:p>
            <a:pPr/>
            <a:r>
              <a:t>Two-plane parameterization</a:t>
            </a:r>
          </a:p>
        </p:txBody>
      </p:sp>
      <p:sp>
        <p:nvSpPr>
          <p:cNvPr id="538" name="Line parameterized by intersection with 2 planes…"/>
          <p:cNvSpPr txBox="1"/>
          <p:nvPr>
            <p:ph type="body" idx="1"/>
          </p:nvPr>
        </p:nvSpPr>
        <p:spPr>
          <a:prstGeom prst="rect">
            <a:avLst/>
          </a:prstGeom>
        </p:spPr>
        <p:txBody>
          <a:bodyPr/>
          <a:lstStyle/>
          <a:p>
            <a:pPr/>
            <a:r>
              <a:t>Line parameterized by intersection with 2 planes</a:t>
            </a:r>
          </a:p>
          <a:p>
            <a:pPr lvl="1"/>
            <a:r>
              <a:t>Careful, there are different "isotopes" of such parameterization (slightly different meaning of stuv)</a:t>
            </a:r>
          </a:p>
        </p:txBody>
      </p:sp>
      <p:pic>
        <p:nvPicPr>
          <p:cNvPr id="539" name="image.png" descr="image.png"/>
          <p:cNvPicPr>
            <a:picLocks noChangeAspect="0"/>
          </p:cNvPicPr>
          <p:nvPr/>
        </p:nvPicPr>
        <p:blipFill>
          <a:blip r:embed="rId3">
            <a:extLst/>
          </a:blip>
          <a:stretch>
            <a:fillRect/>
          </a:stretch>
        </p:blipFill>
        <p:spPr>
          <a:xfrm>
            <a:off x="423779" y="2724793"/>
            <a:ext cx="9374652" cy="418917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4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43" name="Let's make life simpler: 2D"/>
          <p:cNvSpPr txBox="1"/>
          <p:nvPr>
            <p:ph type="title"/>
          </p:nvPr>
        </p:nvSpPr>
        <p:spPr>
          <a:prstGeom prst="rect">
            <a:avLst/>
          </a:prstGeom>
        </p:spPr>
        <p:txBody>
          <a:bodyPr/>
          <a:lstStyle>
            <a:lvl1pPr>
              <a:defRPr sz="3800"/>
            </a:lvl1pPr>
          </a:lstStyle>
          <a:p>
            <a:pPr/>
            <a:r>
              <a:t>Let's make life simpler: 2D</a:t>
            </a:r>
          </a:p>
        </p:txBody>
      </p:sp>
      <p:sp>
        <p:nvSpPr>
          <p:cNvPr id="544" name="How many dimensions for 2D lines?…"/>
          <p:cNvSpPr txBox="1"/>
          <p:nvPr>
            <p:ph type="body" idx="1"/>
          </p:nvPr>
        </p:nvSpPr>
        <p:spPr>
          <a:prstGeom prst="rect">
            <a:avLst/>
          </a:prstGeom>
        </p:spPr>
        <p:txBody>
          <a:bodyPr/>
          <a:lstStyle/>
          <a:p>
            <a:pPr/>
            <a:r>
              <a:t>How many dimensions for 2D lines?</a:t>
            </a:r>
          </a:p>
          <a:p>
            <a:pPr lvl="1"/>
            <a:r>
              <a:t>Only 2, e.g. y=ax+b &lt;&gt; (a,b)</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4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44">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44"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4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48" name="Let's make life simpler: 2D"/>
          <p:cNvSpPr txBox="1"/>
          <p:nvPr>
            <p:ph type="title"/>
          </p:nvPr>
        </p:nvSpPr>
        <p:spPr>
          <a:prstGeom prst="rect">
            <a:avLst/>
          </a:prstGeom>
        </p:spPr>
        <p:txBody>
          <a:bodyPr/>
          <a:lstStyle>
            <a:lvl1pPr>
              <a:defRPr sz="3800"/>
            </a:lvl1pPr>
          </a:lstStyle>
          <a:p>
            <a:pPr/>
            <a:r>
              <a:t>Let's make life simpler: 2D</a:t>
            </a:r>
          </a:p>
        </p:txBody>
      </p:sp>
      <p:sp>
        <p:nvSpPr>
          <p:cNvPr id="549" name="2-line parameterization"/>
          <p:cNvSpPr txBox="1"/>
          <p:nvPr>
            <p:ph type="body" idx="1"/>
          </p:nvPr>
        </p:nvSpPr>
        <p:spPr>
          <a:prstGeom prst="rect">
            <a:avLst/>
          </a:prstGeom>
        </p:spPr>
        <p:txBody>
          <a:bodyPr/>
          <a:lstStyle/>
          <a:p>
            <a:pPr/>
            <a:r>
              <a:t>2-line parameterization</a:t>
            </a:r>
          </a:p>
        </p:txBody>
      </p:sp>
      <p:pic>
        <p:nvPicPr>
          <p:cNvPr id="550" name="image.png" descr="image.png"/>
          <p:cNvPicPr>
            <a:picLocks noChangeAspect="0"/>
          </p:cNvPicPr>
          <p:nvPr/>
        </p:nvPicPr>
        <p:blipFill>
          <a:blip r:embed="rId3">
            <a:extLst/>
          </a:blip>
          <a:stretch>
            <a:fillRect/>
          </a:stretch>
        </p:blipFill>
        <p:spPr>
          <a:xfrm>
            <a:off x="111945" y="3265437"/>
            <a:ext cx="9821811" cy="3660953"/>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5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5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54" name="View?"/>
          <p:cNvSpPr txBox="1"/>
          <p:nvPr>
            <p:ph type="title"/>
          </p:nvPr>
        </p:nvSpPr>
        <p:spPr>
          <a:prstGeom prst="rect">
            <a:avLst/>
          </a:prstGeom>
        </p:spPr>
        <p:txBody>
          <a:bodyPr/>
          <a:lstStyle>
            <a:lvl1pPr>
              <a:defRPr sz="3800"/>
            </a:lvl1pPr>
          </a:lstStyle>
          <a:p>
            <a:pPr/>
            <a:r>
              <a:t>View?</a:t>
            </a:r>
          </a:p>
        </p:txBody>
      </p:sp>
      <p:sp>
        <p:nvSpPr>
          <p:cNvPr id="555" name="Double-click to edit"/>
          <p:cNvSpPr txBox="1"/>
          <p:nvPr>
            <p:ph type="body" idx="1"/>
          </p:nvPr>
        </p:nvSpPr>
        <p:spPr>
          <a:prstGeom prst="rect">
            <a:avLst/>
          </a:prstGeom>
        </p:spPr>
        <p:txBody>
          <a:bodyPr/>
          <a:lstStyle/>
          <a:p>
            <a:pPr/>
          </a:p>
        </p:txBody>
      </p:sp>
      <p:pic>
        <p:nvPicPr>
          <p:cNvPr id="556" name="image.png" descr="image.png"/>
          <p:cNvPicPr>
            <a:picLocks noChangeAspect="0"/>
          </p:cNvPicPr>
          <p:nvPr/>
        </p:nvPicPr>
        <p:blipFill>
          <a:blip r:embed="rId3">
            <a:extLst/>
          </a:blip>
          <a:stretch>
            <a:fillRect/>
          </a:stretch>
        </p:blipFill>
        <p:spPr>
          <a:xfrm>
            <a:off x="111945" y="3265437"/>
            <a:ext cx="9821811" cy="3660953"/>
          </a:xfrm>
          <a:prstGeom prst="rect">
            <a:avLst/>
          </a:prstGeom>
          <a:ln w="12700">
            <a:miter lim="400000"/>
          </a:ln>
        </p:spPr>
      </p:pic>
      <p:sp>
        <p:nvSpPr>
          <p:cNvPr id="557" name="Rectangle"/>
          <p:cNvSpPr/>
          <p:nvPr/>
        </p:nvSpPr>
        <p:spPr>
          <a:xfrm>
            <a:off x="3767666" y="3343886"/>
            <a:ext cx="2343664" cy="588369"/>
          </a:xfrm>
          <a:prstGeom prst="rect">
            <a:avLst/>
          </a:prstGeom>
          <a:solidFill>
            <a:srgbClr val="FFFF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58" name="Circle"/>
          <p:cNvSpPr/>
          <p:nvPr/>
        </p:nvSpPr>
        <p:spPr>
          <a:xfrm>
            <a:off x="2453646" y="4697131"/>
            <a:ext cx="254960" cy="254960"/>
          </a:xfrm>
          <a:prstGeom prst="ellipse">
            <a:avLst/>
          </a:prstGeom>
          <a:solidFill>
            <a:srgbClr val="FF26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6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62" name="View?"/>
          <p:cNvSpPr txBox="1"/>
          <p:nvPr>
            <p:ph type="title"/>
          </p:nvPr>
        </p:nvSpPr>
        <p:spPr>
          <a:prstGeom prst="rect">
            <a:avLst/>
          </a:prstGeom>
        </p:spPr>
        <p:txBody>
          <a:bodyPr/>
          <a:lstStyle>
            <a:lvl1pPr>
              <a:defRPr sz="3800"/>
            </a:lvl1pPr>
          </a:lstStyle>
          <a:p>
            <a:pPr/>
            <a:r>
              <a:t>View?</a:t>
            </a:r>
          </a:p>
        </p:txBody>
      </p:sp>
      <p:sp>
        <p:nvSpPr>
          <p:cNvPr id="563" name="View  line in Ray space…"/>
          <p:cNvSpPr txBox="1"/>
          <p:nvPr>
            <p:ph type="body" idx="1"/>
          </p:nvPr>
        </p:nvSpPr>
        <p:spPr>
          <a:prstGeom prst="rect">
            <a:avLst/>
          </a:prstGeom>
        </p:spPr>
        <p:txBody>
          <a:bodyPr/>
          <a:lstStyle/>
          <a:p>
            <a:pPr/>
            <a:r>
              <a:t>View </a:t>
            </a:r>
            <a:r>
              <a:rPr b="0">
                <a:latin typeface="Wingdings"/>
                <a:ea typeface="Wingdings"/>
                <a:cs typeface="Wingdings"/>
                <a:sym typeface="Wingdings"/>
              </a:rPr>
              <a:t></a:t>
            </a:r>
            <a:r>
              <a:t> line in Ray space</a:t>
            </a:r>
          </a:p>
          <a:p>
            <a:pPr/>
            <a:r>
              <a:t>Kind of cool: ray </a:t>
            </a:r>
            <a:r>
              <a:rPr b="0">
                <a:latin typeface="Wingdings"/>
                <a:ea typeface="Wingdings"/>
                <a:cs typeface="Wingdings"/>
                <a:sym typeface="Wingdings"/>
              </a:rPr>
              <a:t></a:t>
            </a:r>
            <a:r>
              <a:t> point, </a:t>
            </a:r>
            <a:br/>
            <a:r>
              <a:t>and view around point </a:t>
            </a:r>
            <a:r>
              <a:rPr b="0">
                <a:latin typeface="Wingdings"/>
                <a:ea typeface="Wingdings"/>
                <a:cs typeface="Wingdings"/>
                <a:sym typeface="Wingdings"/>
              </a:rPr>
              <a:t></a:t>
            </a:r>
            <a:r>
              <a:t>line</a:t>
            </a:r>
          </a:p>
          <a:p>
            <a:pPr/>
            <a:r>
              <a:t>There is a duality</a:t>
            </a:r>
          </a:p>
        </p:txBody>
      </p:sp>
      <p:pic>
        <p:nvPicPr>
          <p:cNvPr id="564" name="image.png" descr="image.png"/>
          <p:cNvPicPr>
            <a:picLocks noChangeAspect="0"/>
          </p:cNvPicPr>
          <p:nvPr/>
        </p:nvPicPr>
        <p:blipFill>
          <a:blip r:embed="rId3">
            <a:extLst/>
          </a:blip>
          <a:stretch>
            <a:fillRect/>
          </a:stretch>
        </p:blipFill>
        <p:spPr>
          <a:xfrm>
            <a:off x="111945" y="3265437"/>
            <a:ext cx="9821811" cy="3660953"/>
          </a:xfrm>
          <a:prstGeom prst="rect">
            <a:avLst/>
          </a:prstGeom>
          <a:ln w="12700">
            <a:miter lim="400000"/>
          </a:ln>
        </p:spPr>
      </p:pic>
      <p:sp>
        <p:nvSpPr>
          <p:cNvPr id="565" name="Rectangle"/>
          <p:cNvSpPr/>
          <p:nvPr/>
        </p:nvSpPr>
        <p:spPr>
          <a:xfrm>
            <a:off x="3767666" y="3343886"/>
            <a:ext cx="2343664" cy="588369"/>
          </a:xfrm>
          <a:prstGeom prst="rect">
            <a:avLst/>
          </a:prstGeom>
          <a:solidFill>
            <a:srgbClr val="FFFF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66" name="Line"/>
          <p:cNvSpPr/>
          <p:nvPr/>
        </p:nvSpPr>
        <p:spPr>
          <a:xfrm flipH="1" flipV="1">
            <a:off x="1512259" y="4067142"/>
            <a:ext cx="1088480" cy="786234"/>
          </a:xfrm>
          <a:prstGeom prst="line">
            <a:avLst/>
          </a:prstGeom>
          <a:ln w="12700">
            <a:solidFill>
              <a:srgbClr val="0433FF"/>
            </a:solidFill>
          </a:ln>
        </p:spPr>
        <p:txBody>
          <a:bodyPr lIns="0" tIns="0" rIns="0" bIns="0"/>
          <a:lstStyle/>
          <a:p>
            <a:pPr defTabSz="353020">
              <a:defRPr sz="900"/>
            </a:pPr>
          </a:p>
        </p:txBody>
      </p:sp>
      <p:sp>
        <p:nvSpPr>
          <p:cNvPr id="567" name="Line"/>
          <p:cNvSpPr/>
          <p:nvPr/>
        </p:nvSpPr>
        <p:spPr>
          <a:xfrm flipH="1" flipV="1">
            <a:off x="2090820" y="4020509"/>
            <a:ext cx="500113" cy="833521"/>
          </a:xfrm>
          <a:prstGeom prst="line">
            <a:avLst/>
          </a:prstGeom>
          <a:ln w="12700">
            <a:solidFill>
              <a:srgbClr val="0433FF"/>
            </a:solidFill>
          </a:ln>
        </p:spPr>
        <p:txBody>
          <a:bodyPr lIns="0" tIns="0" rIns="0" bIns="0"/>
          <a:lstStyle/>
          <a:p>
            <a:pPr defTabSz="353020">
              <a:defRPr sz="900"/>
            </a:pPr>
          </a:p>
        </p:txBody>
      </p:sp>
      <p:sp>
        <p:nvSpPr>
          <p:cNvPr id="568" name="Line"/>
          <p:cNvSpPr/>
          <p:nvPr/>
        </p:nvSpPr>
        <p:spPr>
          <a:xfrm flipV="1">
            <a:off x="2551707" y="4020509"/>
            <a:ext cx="127481" cy="819357"/>
          </a:xfrm>
          <a:prstGeom prst="line">
            <a:avLst/>
          </a:prstGeom>
          <a:ln w="12700">
            <a:solidFill>
              <a:srgbClr val="0433FF"/>
            </a:solidFill>
          </a:ln>
        </p:spPr>
        <p:txBody>
          <a:bodyPr lIns="0" tIns="0" rIns="0" bIns="0"/>
          <a:lstStyle/>
          <a:p>
            <a:pPr defTabSz="353020">
              <a:defRPr sz="900"/>
            </a:pPr>
          </a:p>
        </p:txBody>
      </p:sp>
      <p:sp>
        <p:nvSpPr>
          <p:cNvPr id="569" name="Line"/>
          <p:cNvSpPr/>
          <p:nvPr/>
        </p:nvSpPr>
        <p:spPr>
          <a:xfrm flipV="1">
            <a:off x="2600738" y="4056683"/>
            <a:ext cx="646769" cy="713014"/>
          </a:xfrm>
          <a:prstGeom prst="line">
            <a:avLst/>
          </a:prstGeom>
          <a:ln w="12700">
            <a:solidFill>
              <a:srgbClr val="0433FF"/>
            </a:solidFill>
          </a:ln>
        </p:spPr>
        <p:txBody>
          <a:bodyPr lIns="0" tIns="0" rIns="0" bIns="0"/>
          <a:lstStyle/>
          <a:p>
            <a:pPr defTabSz="353020">
              <a:defRPr sz="900"/>
            </a:pPr>
          </a:p>
        </p:txBody>
      </p:sp>
      <p:sp>
        <p:nvSpPr>
          <p:cNvPr id="570" name="Circle"/>
          <p:cNvSpPr/>
          <p:nvPr/>
        </p:nvSpPr>
        <p:spPr>
          <a:xfrm>
            <a:off x="2453646" y="4697131"/>
            <a:ext cx="254960" cy="254960"/>
          </a:xfrm>
          <a:prstGeom prst="ellipse">
            <a:avLst/>
          </a:prstGeom>
          <a:solidFill>
            <a:srgbClr val="FF26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71" name="Line"/>
          <p:cNvSpPr/>
          <p:nvPr/>
        </p:nvSpPr>
        <p:spPr>
          <a:xfrm>
            <a:off x="6778145" y="3765550"/>
            <a:ext cx="1510143" cy="2932030"/>
          </a:xfrm>
          <a:prstGeom prst="line">
            <a:avLst/>
          </a:prstGeom>
          <a:ln w="38100">
            <a:solidFill>
              <a:srgbClr val="FF2600"/>
            </a:solidFill>
          </a:ln>
        </p:spPr>
        <p:txBody>
          <a:bodyPr lIns="0" tIns="0" rIns="0" bIns="0"/>
          <a:lstStyle/>
          <a:p>
            <a:pPr defTabSz="353020">
              <a:defRPr sz="900"/>
            </a:pPr>
          </a:p>
        </p:txBody>
      </p:sp>
      <p:sp>
        <p:nvSpPr>
          <p:cNvPr id="572" name="Circle"/>
          <p:cNvSpPr/>
          <p:nvPr/>
        </p:nvSpPr>
        <p:spPr>
          <a:xfrm>
            <a:off x="7788175" y="5854253"/>
            <a:ext cx="254960" cy="254960"/>
          </a:xfrm>
          <a:prstGeom prst="ellipse">
            <a:avLst/>
          </a:prstGeom>
          <a:solidFill>
            <a:srgbClr val="0433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73" name="Circle"/>
          <p:cNvSpPr/>
          <p:nvPr/>
        </p:nvSpPr>
        <p:spPr>
          <a:xfrm>
            <a:off x="7221164" y="4760979"/>
            <a:ext cx="254960" cy="254961"/>
          </a:xfrm>
          <a:prstGeom prst="ellipse">
            <a:avLst/>
          </a:prstGeom>
          <a:solidFill>
            <a:srgbClr val="0433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74" name="Circle"/>
          <p:cNvSpPr/>
          <p:nvPr/>
        </p:nvSpPr>
        <p:spPr>
          <a:xfrm>
            <a:off x="6943978" y="4196147"/>
            <a:ext cx="254960" cy="254960"/>
          </a:xfrm>
          <a:prstGeom prst="ellipse">
            <a:avLst/>
          </a:prstGeom>
          <a:solidFill>
            <a:srgbClr val="0433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575" name="Circle"/>
          <p:cNvSpPr/>
          <p:nvPr/>
        </p:nvSpPr>
        <p:spPr>
          <a:xfrm>
            <a:off x="7487891" y="5282230"/>
            <a:ext cx="254960" cy="254960"/>
          </a:xfrm>
          <a:prstGeom prst="ellipse">
            <a:avLst/>
          </a:prstGeom>
          <a:solidFill>
            <a:srgbClr val="0433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57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579" name="Back to 3D/4D"/>
          <p:cNvSpPr txBox="1"/>
          <p:nvPr>
            <p:ph type="title"/>
          </p:nvPr>
        </p:nvSpPr>
        <p:spPr>
          <a:prstGeom prst="rect">
            <a:avLst/>
          </a:prstGeom>
        </p:spPr>
        <p:txBody>
          <a:bodyPr/>
          <a:lstStyle/>
          <a:p>
            <a:pPr/>
            <a:r>
              <a:t>Back to 3D/4D</a:t>
            </a:r>
          </a:p>
        </p:txBody>
      </p:sp>
      <p:sp>
        <p:nvSpPr>
          <p:cNvPr id="580" name="Double-click to edit"/>
          <p:cNvSpPr txBox="1"/>
          <p:nvPr>
            <p:ph type="body" idx="1"/>
          </p:nvPr>
        </p:nvSpPr>
        <p:spPr>
          <a:prstGeom prst="rect">
            <a:avLst/>
          </a:prstGeom>
        </p:spPr>
        <p:txBody>
          <a:bodyPr/>
          <a:lstStyle/>
          <a:p>
            <a:pPr/>
          </a:p>
        </p:txBody>
      </p:sp>
      <p:pic>
        <p:nvPicPr>
          <p:cNvPr id="581" name="image.png" descr="image.png"/>
          <p:cNvPicPr>
            <a:picLocks noChangeAspect="0"/>
          </p:cNvPicPr>
          <p:nvPr/>
        </p:nvPicPr>
        <p:blipFill>
          <a:blip r:embed="rId3">
            <a:extLst/>
          </a:blip>
          <a:stretch>
            <a:fillRect/>
          </a:stretch>
        </p:blipFill>
        <p:spPr>
          <a:xfrm>
            <a:off x="1090595" y="950104"/>
            <a:ext cx="8843814" cy="6329960"/>
          </a:xfrm>
          <a:prstGeom prst="rect">
            <a:avLst/>
          </a:prstGeom>
          <a:ln w="12700">
            <a:miter lim="400000"/>
          </a:ln>
        </p:spPr>
      </p:pic>
      <p:sp>
        <p:nvSpPr>
          <p:cNvPr id="582" name="From Gortler et al."/>
          <p:cNvSpPr txBox="1"/>
          <p:nvPr/>
        </p:nvSpPr>
        <p:spPr>
          <a:xfrm>
            <a:off x="7111553" y="6942732"/>
            <a:ext cx="27161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From Gortler et al.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4" name="2D slices…"/>
          <p:cNvSpPr txBox="1"/>
          <p:nvPr>
            <p:ph type="body" sz="half" idx="1"/>
          </p:nvPr>
        </p:nvSpPr>
        <p:spPr>
          <a:xfrm>
            <a:off x="237463" y="1274795"/>
            <a:ext cx="9639417" cy="3098735"/>
          </a:xfrm>
          <a:prstGeom prst="rect">
            <a:avLst/>
          </a:prstGeom>
        </p:spPr>
        <p:txBody>
          <a:bodyPr/>
          <a:lstStyle/>
          <a:p>
            <a:pPr/>
            <a:r>
              <a:t>2D slices</a:t>
            </a:r>
          </a:p>
          <a:p>
            <a:pPr lvl="1"/>
            <a:r>
              <a:t>constant u, v: regular pinhole images from different aperture points</a:t>
            </a:r>
          </a:p>
          <a:p>
            <a:pPr lvl="1"/>
            <a:r>
              <a:t>constant x, y: aperture view</a:t>
            </a:r>
          </a:p>
          <a:p>
            <a:pPr lvl="2"/>
            <a:r>
              <a:t>how much the color of a point on the focal plane varies with angle (but depends on depth)</a:t>
            </a:r>
          </a:p>
        </p:txBody>
      </p:sp>
      <p:sp>
        <p:nvSpPr>
          <p:cNvPr id="585" name="Understanding 4D"/>
          <p:cNvSpPr txBox="1"/>
          <p:nvPr>
            <p:ph type="title"/>
          </p:nvPr>
        </p:nvSpPr>
        <p:spPr>
          <a:prstGeom prst="rect">
            <a:avLst/>
          </a:prstGeom>
        </p:spPr>
        <p:txBody>
          <a:bodyPr/>
          <a:lstStyle>
            <a:lvl1pPr>
              <a:defRPr sz="3800"/>
            </a:lvl1pPr>
          </a:lstStyle>
          <a:p>
            <a:pPr/>
            <a:r>
              <a:t>Understanding 4D</a:t>
            </a:r>
          </a:p>
        </p:txBody>
      </p:sp>
      <p:sp>
        <p:nvSpPr>
          <p:cNvPr id="586" name="Line"/>
          <p:cNvSpPr/>
          <p:nvPr/>
        </p:nvSpPr>
        <p:spPr>
          <a:xfrm>
            <a:off x="3748054" y="4991315"/>
            <a:ext cx="1744"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587" name="Oval"/>
          <p:cNvSpPr/>
          <p:nvPr/>
        </p:nvSpPr>
        <p:spPr>
          <a:xfrm>
            <a:off x="541453" y="4991315"/>
            <a:ext cx="240577"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88" name="lens"/>
          <p:cNvSpPr txBox="1"/>
          <p:nvPr/>
        </p:nvSpPr>
        <p:spPr>
          <a:xfrm>
            <a:off x="238847" y="6776029"/>
            <a:ext cx="784856"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589" name="Line"/>
          <p:cNvSpPr/>
          <p:nvPr/>
        </p:nvSpPr>
        <p:spPr>
          <a:xfrm flipV="1">
            <a:off x="796412" y="5555121"/>
            <a:ext cx="2941173" cy="402097"/>
          </a:xfrm>
          <a:prstGeom prst="line">
            <a:avLst/>
          </a:prstGeom>
          <a:ln w="3175">
            <a:solidFill>
              <a:srgbClr val="000000"/>
            </a:solidFill>
          </a:ln>
        </p:spPr>
        <p:txBody>
          <a:bodyPr lIns="0" tIns="0" rIns="0" bIns="0"/>
          <a:lstStyle/>
          <a:p>
            <a:pPr defTabSz="353020">
              <a:defRPr sz="900"/>
            </a:pPr>
          </a:p>
        </p:txBody>
      </p:sp>
      <p:sp>
        <p:nvSpPr>
          <p:cNvPr id="590" name="Line"/>
          <p:cNvSpPr/>
          <p:nvPr/>
        </p:nvSpPr>
        <p:spPr>
          <a:xfrm>
            <a:off x="796948" y="5957188"/>
            <a:ext cx="2939992" cy="814116"/>
          </a:xfrm>
          <a:prstGeom prst="line">
            <a:avLst/>
          </a:prstGeom>
          <a:ln w="3175">
            <a:solidFill>
              <a:srgbClr val="000000"/>
            </a:solidFill>
          </a:ln>
        </p:spPr>
        <p:txBody>
          <a:bodyPr lIns="0" tIns="0" rIns="0" bIns="0"/>
          <a:lstStyle/>
          <a:p>
            <a:pPr defTabSz="353020">
              <a:defRPr sz="900"/>
            </a:pPr>
          </a:p>
        </p:txBody>
      </p:sp>
      <p:sp>
        <p:nvSpPr>
          <p:cNvPr id="591" name="focal  plane"/>
          <p:cNvSpPr txBox="1"/>
          <p:nvPr/>
        </p:nvSpPr>
        <p:spPr>
          <a:xfrm>
            <a:off x="3250345" y="6583833"/>
            <a:ext cx="1088588" cy="1041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marL="44627" marR="44627" algn="ctr" defTabSz="451081">
              <a:spcBef>
                <a:spcPts val="1400"/>
              </a:spcBef>
              <a:buClr>
                <a:srgbClr val="000000"/>
              </a:buClr>
              <a:buFont typeface="Times New Roman"/>
              <a:defRPr sz="3200">
                <a:latin typeface="Gill Sans"/>
                <a:ea typeface="Gill Sans"/>
                <a:cs typeface="Gill Sans"/>
                <a:sym typeface="Gill Sans"/>
              </a:defRPr>
            </a:pPr>
            <a:r>
              <a:t>focal </a:t>
            </a:r>
            <a:br/>
            <a:r>
              <a:t>plane</a:t>
            </a:r>
          </a:p>
        </p:txBody>
      </p:sp>
      <p:sp>
        <p:nvSpPr>
          <p:cNvPr id="592" name="Line"/>
          <p:cNvSpPr/>
          <p:nvPr/>
        </p:nvSpPr>
        <p:spPr>
          <a:xfrm flipV="1">
            <a:off x="797708" y="5142852"/>
            <a:ext cx="2934359" cy="804735"/>
          </a:xfrm>
          <a:prstGeom prst="line">
            <a:avLst/>
          </a:prstGeom>
          <a:ln w="3175">
            <a:solidFill>
              <a:srgbClr val="000000"/>
            </a:solidFill>
          </a:ln>
        </p:spPr>
        <p:txBody>
          <a:bodyPr lIns="0" tIns="0" rIns="0" bIns="0"/>
          <a:lstStyle/>
          <a:p>
            <a:pPr defTabSz="353020">
              <a:defRPr sz="900"/>
            </a:pPr>
          </a:p>
        </p:txBody>
      </p:sp>
      <p:sp>
        <p:nvSpPr>
          <p:cNvPr id="593" name="Line"/>
          <p:cNvSpPr/>
          <p:nvPr/>
        </p:nvSpPr>
        <p:spPr>
          <a:xfrm>
            <a:off x="796712" y="5957208"/>
            <a:ext cx="2940410" cy="180192"/>
          </a:xfrm>
          <a:prstGeom prst="line">
            <a:avLst/>
          </a:prstGeom>
          <a:ln w="3175">
            <a:solidFill>
              <a:srgbClr val="000000"/>
            </a:solidFill>
          </a:ln>
        </p:spPr>
        <p:txBody>
          <a:bodyPr lIns="0" tIns="0" rIns="0" bIns="0"/>
          <a:lstStyle/>
          <a:p>
            <a:pPr defTabSz="353020">
              <a:defRPr sz="900"/>
            </a:pPr>
          </a:p>
        </p:txBody>
      </p:sp>
      <p:sp>
        <p:nvSpPr>
          <p:cNvPr id="594" name="Line"/>
          <p:cNvSpPr/>
          <p:nvPr/>
        </p:nvSpPr>
        <p:spPr>
          <a:xfrm>
            <a:off x="816367" y="5349226"/>
            <a:ext cx="2940830" cy="205898"/>
          </a:xfrm>
          <a:prstGeom prst="line">
            <a:avLst/>
          </a:prstGeom>
          <a:ln w="3175">
            <a:solidFill>
              <a:srgbClr val="0061FF"/>
            </a:solidFill>
          </a:ln>
        </p:spPr>
        <p:txBody>
          <a:bodyPr lIns="0" tIns="0" rIns="0" bIns="0"/>
          <a:lstStyle/>
          <a:p>
            <a:pPr defTabSz="353020">
              <a:defRPr sz="900"/>
            </a:pPr>
          </a:p>
        </p:txBody>
      </p:sp>
      <p:sp>
        <p:nvSpPr>
          <p:cNvPr id="595" name="Line"/>
          <p:cNvSpPr/>
          <p:nvPr/>
        </p:nvSpPr>
        <p:spPr>
          <a:xfrm>
            <a:off x="798537" y="5348754"/>
            <a:ext cx="2958015" cy="1422551"/>
          </a:xfrm>
          <a:prstGeom prst="line">
            <a:avLst/>
          </a:prstGeom>
          <a:ln w="3175">
            <a:solidFill>
              <a:srgbClr val="0061FF"/>
            </a:solidFill>
          </a:ln>
        </p:spPr>
        <p:txBody>
          <a:bodyPr lIns="0" tIns="0" rIns="0" bIns="0"/>
          <a:lstStyle/>
          <a:p>
            <a:pPr defTabSz="353020">
              <a:defRPr sz="900"/>
            </a:pPr>
          </a:p>
        </p:txBody>
      </p:sp>
      <p:sp>
        <p:nvSpPr>
          <p:cNvPr id="596" name="Line"/>
          <p:cNvSpPr/>
          <p:nvPr/>
        </p:nvSpPr>
        <p:spPr>
          <a:xfrm flipV="1">
            <a:off x="816352" y="5142853"/>
            <a:ext cx="2935327" cy="196591"/>
          </a:xfrm>
          <a:prstGeom prst="line">
            <a:avLst/>
          </a:prstGeom>
          <a:ln w="3175">
            <a:solidFill>
              <a:srgbClr val="0061FF"/>
            </a:solidFill>
          </a:ln>
        </p:spPr>
        <p:txBody>
          <a:bodyPr lIns="0" tIns="0" rIns="0" bIns="0"/>
          <a:lstStyle/>
          <a:p>
            <a:pPr defTabSz="353020">
              <a:defRPr sz="900"/>
            </a:pPr>
          </a:p>
        </p:txBody>
      </p:sp>
      <p:sp>
        <p:nvSpPr>
          <p:cNvPr id="597" name="Line"/>
          <p:cNvSpPr/>
          <p:nvPr/>
        </p:nvSpPr>
        <p:spPr>
          <a:xfrm>
            <a:off x="797676" y="5347667"/>
            <a:ext cx="2959059" cy="789733"/>
          </a:xfrm>
          <a:prstGeom prst="line">
            <a:avLst/>
          </a:prstGeom>
          <a:ln w="3175">
            <a:solidFill>
              <a:srgbClr val="0061FF"/>
            </a:solidFill>
          </a:ln>
        </p:spPr>
        <p:txBody>
          <a:bodyPr lIns="0" tIns="0" rIns="0" bIns="0"/>
          <a:lstStyle/>
          <a:p>
            <a:pPr defTabSz="353020">
              <a:defRPr sz="900"/>
            </a:pPr>
          </a:p>
        </p:txBody>
      </p:sp>
      <p:sp>
        <p:nvSpPr>
          <p:cNvPr id="598" name="u,v"/>
          <p:cNvSpPr txBox="1"/>
          <p:nvPr/>
        </p:nvSpPr>
        <p:spPr>
          <a:xfrm>
            <a:off x="382462" y="4373529"/>
            <a:ext cx="564868"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3200">
                <a:latin typeface="Gill Sans"/>
                <a:ea typeface="Gill Sans"/>
                <a:cs typeface="Gill Sans"/>
                <a:sym typeface="Gill Sans"/>
              </a:defRPr>
            </a:lvl1pPr>
          </a:lstStyle>
          <a:p>
            <a:pPr/>
            <a:r>
              <a:t>u,v</a:t>
            </a:r>
          </a:p>
        </p:txBody>
      </p:sp>
      <p:sp>
        <p:nvSpPr>
          <p:cNvPr id="599" name="s, t (or y, x)"/>
          <p:cNvSpPr txBox="1"/>
          <p:nvPr/>
        </p:nvSpPr>
        <p:spPr>
          <a:xfrm>
            <a:off x="2778996" y="4373529"/>
            <a:ext cx="1949656"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3200">
                <a:latin typeface="Gill Sans"/>
                <a:ea typeface="Gill Sans"/>
                <a:cs typeface="Gill Sans"/>
                <a:sym typeface="Gill Sans"/>
              </a:defRPr>
            </a:lvl1pPr>
          </a:lstStyle>
          <a:p>
            <a:pPr/>
            <a:r>
              <a:t>s, t (or y, x)</a:t>
            </a:r>
          </a:p>
        </p:txBody>
      </p:sp>
      <p:sp>
        <p:nvSpPr>
          <p:cNvPr id="600" name="Line"/>
          <p:cNvSpPr/>
          <p:nvPr/>
        </p:nvSpPr>
        <p:spPr>
          <a:xfrm>
            <a:off x="9278705"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601" name="Oval"/>
          <p:cNvSpPr/>
          <p:nvPr/>
        </p:nvSpPr>
        <p:spPr>
          <a:xfrm>
            <a:off x="6072104" y="4991315"/>
            <a:ext cx="240578"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602" name="lens"/>
          <p:cNvSpPr txBox="1"/>
          <p:nvPr/>
        </p:nvSpPr>
        <p:spPr>
          <a:xfrm>
            <a:off x="5769499" y="6776029"/>
            <a:ext cx="784856"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603" name="focal  plane"/>
          <p:cNvSpPr txBox="1"/>
          <p:nvPr/>
        </p:nvSpPr>
        <p:spPr>
          <a:xfrm>
            <a:off x="8780997" y="6583833"/>
            <a:ext cx="1088588" cy="1041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marL="44627" marR="44627" algn="ctr" defTabSz="451081">
              <a:spcBef>
                <a:spcPts val="1400"/>
              </a:spcBef>
              <a:buClr>
                <a:srgbClr val="000000"/>
              </a:buClr>
              <a:buFont typeface="Times New Roman"/>
              <a:defRPr sz="3200">
                <a:latin typeface="Gill Sans"/>
                <a:ea typeface="Gill Sans"/>
                <a:cs typeface="Gill Sans"/>
                <a:sym typeface="Gill Sans"/>
              </a:defRPr>
            </a:pPr>
            <a:r>
              <a:t>focal </a:t>
            </a:r>
            <a:br/>
            <a:r>
              <a:t>plane</a:t>
            </a:r>
          </a:p>
        </p:txBody>
      </p:sp>
      <p:grpSp>
        <p:nvGrpSpPr>
          <p:cNvPr id="608" name="Group"/>
          <p:cNvGrpSpPr/>
          <p:nvPr/>
        </p:nvGrpSpPr>
        <p:grpSpPr>
          <a:xfrm flipH="1">
            <a:off x="6297645" y="5142852"/>
            <a:ext cx="2941173" cy="1628453"/>
            <a:chOff x="0" y="0"/>
            <a:chExt cx="2941172" cy="1628451"/>
          </a:xfrm>
        </p:grpSpPr>
        <p:sp>
          <p:nvSpPr>
            <p:cNvPr id="604" name="Line"/>
            <p:cNvSpPr/>
            <p:nvPr/>
          </p:nvSpPr>
          <p:spPr>
            <a:xfrm flipV="1">
              <a:off x="0" y="412268"/>
              <a:ext cx="2941173" cy="402098"/>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605" name="Line"/>
            <p:cNvSpPr/>
            <p:nvPr/>
          </p:nvSpPr>
          <p:spPr>
            <a:xfrm>
              <a:off x="536" y="814335"/>
              <a:ext cx="2939992" cy="814117"/>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606" name="Line"/>
            <p:cNvSpPr/>
            <p:nvPr/>
          </p:nvSpPr>
          <p:spPr>
            <a:xfrm flipV="1">
              <a:off x="1296" y="0"/>
              <a:ext cx="2934358" cy="80473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607" name="Line"/>
            <p:cNvSpPr/>
            <p:nvPr/>
          </p:nvSpPr>
          <p:spPr>
            <a:xfrm>
              <a:off x="299" y="814356"/>
              <a:ext cx="2940411" cy="180192"/>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grpSp>
        <p:nvGrpSpPr>
          <p:cNvPr id="613" name="Group"/>
          <p:cNvGrpSpPr/>
          <p:nvPr/>
        </p:nvGrpSpPr>
        <p:grpSpPr>
          <a:xfrm flipH="1">
            <a:off x="6308715" y="5142853"/>
            <a:ext cx="2959522" cy="1628452"/>
            <a:chOff x="0" y="0"/>
            <a:chExt cx="2959520" cy="1628451"/>
          </a:xfrm>
        </p:grpSpPr>
        <p:sp>
          <p:nvSpPr>
            <p:cNvPr id="609" name="Line"/>
            <p:cNvSpPr/>
            <p:nvPr/>
          </p:nvSpPr>
          <p:spPr>
            <a:xfrm>
              <a:off x="18690" y="206373"/>
              <a:ext cx="2940831" cy="205897"/>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610" name="Line"/>
            <p:cNvSpPr/>
            <p:nvPr/>
          </p:nvSpPr>
          <p:spPr>
            <a:xfrm>
              <a:off x="860" y="205900"/>
              <a:ext cx="2958016" cy="1422552"/>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611" name="Line"/>
            <p:cNvSpPr/>
            <p:nvPr/>
          </p:nvSpPr>
          <p:spPr>
            <a:xfrm flipV="1">
              <a:off x="18676" y="0"/>
              <a:ext cx="2935327" cy="196591"/>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612" name="Line"/>
            <p:cNvSpPr/>
            <p:nvPr/>
          </p:nvSpPr>
          <p:spPr>
            <a:xfrm>
              <a:off x="0" y="204814"/>
              <a:ext cx="2959058" cy="789733"/>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grpSp>
      <p:sp>
        <p:nvSpPr>
          <p:cNvPr id="614" name="u,v"/>
          <p:cNvSpPr txBox="1"/>
          <p:nvPr/>
        </p:nvSpPr>
        <p:spPr>
          <a:xfrm>
            <a:off x="5913114" y="4373529"/>
            <a:ext cx="564868"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3200">
                <a:latin typeface="Gill Sans"/>
                <a:ea typeface="Gill Sans"/>
                <a:cs typeface="Gill Sans"/>
                <a:sym typeface="Gill Sans"/>
              </a:defRPr>
            </a:lvl1pPr>
          </a:lstStyle>
          <a:p>
            <a:pPr/>
            <a:r>
              <a:t>u,v</a:t>
            </a:r>
          </a:p>
        </p:txBody>
      </p:sp>
      <p:sp>
        <p:nvSpPr>
          <p:cNvPr id="615" name="s, t (or y, x)"/>
          <p:cNvSpPr txBox="1"/>
          <p:nvPr/>
        </p:nvSpPr>
        <p:spPr>
          <a:xfrm>
            <a:off x="8309647" y="4373529"/>
            <a:ext cx="1949657"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3200">
                <a:latin typeface="Gill Sans"/>
                <a:ea typeface="Gill Sans"/>
                <a:cs typeface="Gill Sans"/>
                <a:sym typeface="Gill Sans"/>
              </a:defRPr>
            </a:lvl1pPr>
          </a:lstStyle>
          <a:p>
            <a:pPr/>
            <a:r>
              <a:t>s, t (or y, x)</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1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19" name="Double-click to edit"/>
          <p:cNvSpPr txBox="1"/>
          <p:nvPr>
            <p:ph type="title"/>
          </p:nvPr>
        </p:nvSpPr>
        <p:spPr>
          <a:prstGeom prst="rect">
            <a:avLst/>
          </a:prstGeom>
        </p:spPr>
        <p:txBody>
          <a:bodyPr/>
          <a:lstStyle/>
          <a:p>
            <a:pPr/>
          </a:p>
        </p:txBody>
      </p:sp>
      <p:sp>
        <p:nvSpPr>
          <p:cNvPr id="620" name="Double-click to edit"/>
          <p:cNvSpPr txBox="1"/>
          <p:nvPr>
            <p:ph type="body" idx="1"/>
          </p:nvPr>
        </p:nvSpPr>
        <p:spPr>
          <a:prstGeom prst="rect">
            <a:avLst/>
          </a:prstGeom>
        </p:spPr>
        <p:txBody>
          <a:bodyPr/>
          <a:lstStyle/>
          <a:p>
            <a:pPr/>
          </a:p>
        </p:txBody>
      </p:sp>
      <p:pic>
        <p:nvPicPr>
          <p:cNvPr id="621" name="image.png" descr="image.png"/>
          <p:cNvPicPr>
            <a:picLocks noChangeAspect="0"/>
          </p:cNvPicPr>
          <p:nvPr/>
        </p:nvPicPr>
        <p:blipFill>
          <a:blip r:embed="rId3">
            <a:extLst/>
          </a:blip>
          <a:stretch>
            <a:fillRect/>
          </a:stretch>
        </p:blipFill>
        <p:spPr>
          <a:xfrm>
            <a:off x="257075" y="48812"/>
            <a:ext cx="9786509" cy="7255658"/>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2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25" name="Cool visualization"/>
          <p:cNvSpPr txBox="1"/>
          <p:nvPr>
            <p:ph type="title"/>
          </p:nvPr>
        </p:nvSpPr>
        <p:spPr>
          <a:prstGeom prst="rect">
            <a:avLst/>
          </a:prstGeom>
        </p:spPr>
        <p:txBody>
          <a:bodyPr/>
          <a:lstStyle/>
          <a:p>
            <a:pPr/>
            <a:r>
              <a:t>Cool visualization</a:t>
            </a:r>
          </a:p>
        </p:txBody>
      </p:sp>
      <p:sp>
        <p:nvSpPr>
          <p:cNvPr id="626" name="Double-click to edit"/>
          <p:cNvSpPr txBox="1"/>
          <p:nvPr>
            <p:ph type="body" idx="1"/>
          </p:nvPr>
        </p:nvSpPr>
        <p:spPr>
          <a:prstGeom prst="rect">
            <a:avLst/>
          </a:prstGeom>
        </p:spPr>
        <p:txBody>
          <a:bodyPr/>
          <a:lstStyle/>
          <a:p>
            <a:pPr/>
          </a:p>
        </p:txBody>
      </p:sp>
      <p:pic>
        <p:nvPicPr>
          <p:cNvPr id="627" name="image.png" descr="image.png"/>
          <p:cNvPicPr>
            <a:picLocks noChangeAspect="0"/>
          </p:cNvPicPr>
          <p:nvPr/>
        </p:nvPicPr>
        <p:blipFill>
          <a:blip r:embed="rId3">
            <a:extLst/>
          </a:blip>
          <a:stretch>
            <a:fillRect/>
          </a:stretch>
        </p:blipFill>
        <p:spPr>
          <a:xfrm>
            <a:off x="463004" y="1009376"/>
            <a:ext cx="6648550" cy="6521725"/>
          </a:xfrm>
          <a:prstGeom prst="rect">
            <a:avLst/>
          </a:prstGeom>
          <a:ln w="12700">
            <a:miter lim="400000"/>
          </a:ln>
        </p:spPr>
      </p:pic>
      <p:sp>
        <p:nvSpPr>
          <p:cNvPr id="628" name="From Gortler et al."/>
          <p:cNvSpPr txBox="1"/>
          <p:nvPr/>
        </p:nvSpPr>
        <p:spPr>
          <a:xfrm>
            <a:off x="7111553" y="6942732"/>
            <a:ext cx="27161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From Gortler et al.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3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32" name="View = 2D plane in 4D"/>
          <p:cNvSpPr txBox="1"/>
          <p:nvPr>
            <p:ph type="title"/>
          </p:nvPr>
        </p:nvSpPr>
        <p:spPr>
          <a:prstGeom prst="rect">
            <a:avLst/>
          </a:prstGeom>
        </p:spPr>
        <p:txBody>
          <a:bodyPr/>
          <a:lstStyle/>
          <a:p>
            <a:pPr/>
            <a:r>
              <a:t>View = 2D plane in 4D</a:t>
            </a:r>
          </a:p>
        </p:txBody>
      </p:sp>
      <p:sp>
        <p:nvSpPr>
          <p:cNvPr id="633" name="With various resampling issues"/>
          <p:cNvSpPr txBox="1"/>
          <p:nvPr>
            <p:ph type="body" idx="1"/>
          </p:nvPr>
        </p:nvSpPr>
        <p:spPr>
          <a:prstGeom prst="rect">
            <a:avLst/>
          </a:prstGeom>
        </p:spPr>
        <p:txBody>
          <a:bodyPr/>
          <a:lstStyle/>
          <a:p>
            <a:pPr/>
            <a:r>
              <a:t>With various resampling issues</a:t>
            </a:r>
          </a:p>
        </p:txBody>
      </p:sp>
      <p:pic>
        <p:nvPicPr>
          <p:cNvPr id="634" name="image.png" descr="image.png"/>
          <p:cNvPicPr>
            <a:picLocks noChangeAspect="0"/>
          </p:cNvPicPr>
          <p:nvPr/>
        </p:nvPicPr>
        <p:blipFill>
          <a:blip r:embed="rId3">
            <a:extLst/>
          </a:blip>
          <a:stretch>
            <a:fillRect/>
          </a:stretch>
        </p:blipFill>
        <p:spPr>
          <a:xfrm>
            <a:off x="590483" y="2255407"/>
            <a:ext cx="9225599" cy="481480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3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38" name="Light field pinhole rendering"/>
          <p:cNvSpPr txBox="1"/>
          <p:nvPr>
            <p:ph type="title"/>
          </p:nvPr>
        </p:nvSpPr>
        <p:spPr>
          <a:prstGeom prst="rect">
            <a:avLst/>
          </a:prstGeom>
        </p:spPr>
        <p:txBody>
          <a:bodyPr/>
          <a:lstStyle/>
          <a:p>
            <a:pPr/>
            <a:r>
              <a:t>Light field pinhole rendering</a:t>
            </a:r>
          </a:p>
        </p:txBody>
      </p:sp>
      <p:sp>
        <p:nvSpPr>
          <p:cNvPr id="639" name="For each pixel x,y in new view…"/>
          <p:cNvSpPr txBox="1"/>
          <p:nvPr>
            <p:ph type="body" idx="1"/>
          </p:nvPr>
        </p:nvSpPr>
        <p:spPr>
          <a:prstGeom prst="rect">
            <a:avLst/>
          </a:prstGeom>
        </p:spPr>
        <p:txBody>
          <a:bodyPr/>
          <a:lstStyle/>
          <a:p>
            <a:pPr/>
            <a:r>
              <a:t>For each pixel x,y in new view</a:t>
            </a:r>
          </a:p>
          <a:p>
            <a:pPr lvl="1"/>
            <a:r>
              <a:t>consider ray from viewpoint to pixel</a:t>
            </a:r>
          </a:p>
          <a:p>
            <a:pPr lvl="1"/>
            <a:r>
              <a:t>compute intersection with two planes =&gt; s, t, u, v</a:t>
            </a:r>
          </a:p>
          <a:p>
            <a:pPr lvl="1"/>
            <a:r>
              <a:t>lookup RGB in light field at s, t, u, v</a:t>
            </a:r>
          </a:p>
        </p:txBody>
      </p:sp>
      <p:pic>
        <p:nvPicPr>
          <p:cNvPr id="640" name="image.png" descr="image.png"/>
          <p:cNvPicPr>
            <a:picLocks noChangeAspect="0"/>
          </p:cNvPicPr>
          <p:nvPr/>
        </p:nvPicPr>
        <p:blipFill>
          <a:blip r:embed="rId3">
            <a:extLst/>
          </a:blip>
          <a:stretch>
            <a:fillRect/>
          </a:stretch>
        </p:blipFill>
        <p:spPr>
          <a:xfrm>
            <a:off x="1013236" y="4952090"/>
            <a:ext cx="4952091" cy="257901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4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44" name="Demo light field viewer"/>
          <p:cNvSpPr txBox="1"/>
          <p:nvPr>
            <p:ph type="title"/>
          </p:nvPr>
        </p:nvSpPr>
        <p:spPr>
          <a:prstGeom prst="rect">
            <a:avLst/>
          </a:prstGeom>
        </p:spPr>
        <p:txBody>
          <a:bodyPr/>
          <a:lstStyle>
            <a:lvl1pPr>
              <a:defRPr sz="3800"/>
            </a:lvl1pPr>
          </a:lstStyle>
          <a:p>
            <a:pPr/>
            <a:r>
              <a:t>Demo light field viewer</a:t>
            </a:r>
          </a:p>
        </p:txBody>
      </p:sp>
      <p:sp>
        <p:nvSpPr>
          <p:cNvPr id="645" name="http://lightfield.stanford.edu/lfs.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http://lightfield.stanford.edu/lfs.html</a:t>
            </a:r>
          </a:p>
        </p:txBody>
      </p:sp>
      <p:pic>
        <p:nvPicPr>
          <p:cNvPr id="646" name="droppedImage.tiff" descr="droppedImage.tiff"/>
          <p:cNvPicPr>
            <a:picLocks noChangeAspect="1"/>
          </p:cNvPicPr>
          <p:nvPr/>
        </p:nvPicPr>
        <p:blipFill>
          <a:blip r:embed="rId4">
            <a:extLst/>
          </a:blip>
          <a:stretch>
            <a:fillRect/>
          </a:stretch>
        </p:blipFill>
        <p:spPr>
          <a:xfrm>
            <a:off x="335524" y="2018535"/>
            <a:ext cx="9316251" cy="4912867"/>
          </a:xfrm>
          <a:prstGeom prst="rect">
            <a:avLst/>
          </a:prstGeom>
          <a:ln w="25400"/>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4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50" name="Double-click to edit"/>
          <p:cNvSpPr txBox="1"/>
          <p:nvPr>
            <p:ph type="title"/>
          </p:nvPr>
        </p:nvSpPr>
        <p:spPr>
          <a:prstGeom prst="rect">
            <a:avLst/>
          </a:prstGeom>
        </p:spPr>
        <p:txBody>
          <a:bodyPr/>
          <a:lstStyle/>
          <a:p>
            <a:pPr>
              <a:defRPr sz="3800"/>
            </a:pPr>
          </a:p>
        </p:txBody>
      </p:sp>
      <p:sp>
        <p:nvSpPr>
          <p:cNvPr id="651" name="Light field cameras"/>
          <p:cNvSpPr txBox="1"/>
          <p:nvPr>
            <p:ph type="body" idx="1"/>
          </p:nvPr>
        </p:nvSpPr>
        <p:spPr>
          <a:prstGeom prst="rect">
            <a:avLst/>
          </a:prstGeom>
        </p:spPr>
        <p:txBody>
          <a:bodyPr/>
          <a:lstStyle>
            <a:lvl1pPr marL="421881" indent="-376554">
              <a:buSzTx/>
              <a:buNone/>
              <a:defRPr sz="10400"/>
            </a:lvl1pPr>
          </a:lstStyle>
          <a:p>
            <a:pPr/>
            <a:r>
              <a:t>Light field cameras</a:t>
            </a:r>
          </a:p>
        </p:txBody>
      </p:sp>
      <p:sp>
        <p:nvSpPr>
          <p:cNvPr id="652"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653"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Plenoptic/light field cameras"/>
          <p:cNvSpPr txBox="1"/>
          <p:nvPr>
            <p:ph type="title"/>
          </p:nvPr>
        </p:nvSpPr>
        <p:spPr>
          <a:prstGeom prst="rect">
            <a:avLst/>
          </a:prstGeom>
        </p:spPr>
        <p:txBody>
          <a:bodyPr/>
          <a:lstStyle/>
          <a:p>
            <a:pPr/>
            <a:r>
              <a:t>Plenoptic/light field cameras</a:t>
            </a:r>
          </a:p>
        </p:txBody>
      </p:sp>
      <p:sp>
        <p:nvSpPr>
          <p:cNvPr id="656" name="[Lipmann 1908, Adelson and Wang, 1992, Ng et al. 06]…"/>
          <p:cNvSpPr txBox="1"/>
          <p:nvPr>
            <p:ph type="body" sz="quarter" idx="1"/>
          </p:nvPr>
        </p:nvSpPr>
        <p:spPr>
          <a:xfrm>
            <a:off x="570871" y="1519948"/>
            <a:ext cx="9139305" cy="1549368"/>
          </a:xfrm>
          <a:prstGeom prst="rect">
            <a:avLst/>
          </a:prstGeom>
        </p:spPr>
        <p:txBody>
          <a:bodyPr/>
          <a:lstStyle/>
          <a:p>
            <a:pPr marL="254000" indent="-254000">
              <a:defRPr sz="1800"/>
            </a:pPr>
            <a:r>
              <a:t>[Lipmann 1908, Adelson and Wang, 1992, Ng et al. 06]</a:t>
            </a:r>
          </a:p>
          <a:p>
            <a:pPr/>
            <a:r>
              <a:t>Record 4D set of rays </a:t>
            </a:r>
          </a:p>
          <a:p>
            <a:pPr lvl="1"/>
            <a:r>
              <a:t>using microlens array in front of sensor</a:t>
            </a:r>
          </a:p>
        </p:txBody>
      </p:sp>
      <p:pic>
        <p:nvPicPr>
          <p:cNvPr id="657" name="image.png" descr="image.png"/>
          <p:cNvPicPr>
            <a:picLocks noChangeAspect="0"/>
          </p:cNvPicPr>
          <p:nvPr/>
        </p:nvPicPr>
        <p:blipFill>
          <a:blip r:embed="rId2">
            <a:extLst/>
          </a:blip>
          <a:stretch>
            <a:fillRect/>
          </a:stretch>
        </p:blipFill>
        <p:spPr>
          <a:xfrm flipH="1" rot="21590034">
            <a:off x="-315425" y="2956545"/>
            <a:ext cx="4265663" cy="4187214"/>
          </a:xfrm>
          <a:prstGeom prst="rect">
            <a:avLst/>
          </a:prstGeom>
          <a:ln w="12700">
            <a:miter lim="400000"/>
          </a:ln>
        </p:spPr>
      </p:pic>
      <p:sp>
        <p:nvSpPr>
          <p:cNvPr id="658"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659" name="Line"/>
          <p:cNvSpPr/>
          <p:nvPr/>
        </p:nvSpPr>
        <p:spPr>
          <a:xfrm flipH="1" flipV="1">
            <a:off x="5104627" y="5379517"/>
            <a:ext cx="294779" cy="756936"/>
          </a:xfrm>
          <a:prstGeom prst="line">
            <a:avLst/>
          </a:prstGeom>
          <a:ln w="38100">
            <a:solidFill>
              <a:srgbClr val="4D22B3"/>
            </a:solidFill>
            <a:miter lim="400000"/>
            <a:headEnd type="stealth"/>
          </a:ln>
        </p:spPr>
        <p:txBody>
          <a:bodyPr lIns="0" tIns="0" rIns="0" bIns="0"/>
          <a:lstStyle/>
          <a:p>
            <a:pPr defTabSz="353020">
              <a:defRPr sz="900"/>
            </a:pPr>
          </a:p>
        </p:txBody>
      </p:sp>
      <p:sp>
        <p:nvSpPr>
          <p:cNvPr id="660" name="Line"/>
          <p:cNvSpPr/>
          <p:nvPr/>
        </p:nvSpPr>
        <p:spPr>
          <a:xfrm flipH="1">
            <a:off x="5111105" y="5373753"/>
            <a:ext cx="264061" cy="703568"/>
          </a:xfrm>
          <a:prstGeom prst="line">
            <a:avLst/>
          </a:prstGeom>
          <a:ln w="38100">
            <a:solidFill>
              <a:srgbClr val="831100"/>
            </a:solidFill>
            <a:miter lim="400000"/>
            <a:headEnd type="stealth"/>
          </a:ln>
        </p:spPr>
        <p:txBody>
          <a:bodyPr lIns="0" tIns="0" rIns="0" bIns="0"/>
          <a:lstStyle/>
          <a:p>
            <a:pPr defTabSz="353020">
              <a:defRPr sz="900"/>
            </a:pPr>
          </a:p>
        </p:txBody>
      </p:sp>
      <p:sp>
        <p:nvSpPr>
          <p:cNvPr id="661"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662" name="Line"/>
          <p:cNvSpPr/>
          <p:nvPr/>
        </p:nvSpPr>
        <p:spPr>
          <a:xfrm flipH="1" flipV="1">
            <a:off x="3736234" y="3633535"/>
            <a:ext cx="1345289" cy="1797910"/>
          </a:xfrm>
          <a:prstGeom prst="line">
            <a:avLst/>
          </a:prstGeom>
          <a:ln w="38100">
            <a:solidFill>
              <a:srgbClr val="4D22B3"/>
            </a:solidFill>
            <a:miter lim="400000"/>
            <a:headEnd type="stealth"/>
          </a:ln>
        </p:spPr>
        <p:txBody>
          <a:bodyPr lIns="0" tIns="0" rIns="0" bIns="0"/>
          <a:lstStyle/>
          <a:p>
            <a:pPr defTabSz="353020">
              <a:defRPr sz="900"/>
            </a:pPr>
          </a:p>
        </p:txBody>
      </p:sp>
      <p:sp>
        <p:nvSpPr>
          <p:cNvPr id="663" name="Line"/>
          <p:cNvSpPr/>
          <p:nvPr/>
        </p:nvSpPr>
        <p:spPr>
          <a:xfrm flipH="1">
            <a:off x="3623079" y="6079794"/>
            <a:ext cx="1458608" cy="953810"/>
          </a:xfrm>
          <a:prstGeom prst="line">
            <a:avLst/>
          </a:prstGeom>
          <a:ln w="38100">
            <a:solidFill>
              <a:srgbClr val="831100"/>
            </a:solidFill>
            <a:miter lim="400000"/>
            <a:headEnd type="stealth"/>
          </a:ln>
        </p:spPr>
        <p:txBody>
          <a:bodyPr lIns="0" tIns="0" rIns="0" bIns="0"/>
          <a:lstStyle/>
          <a:p>
            <a:pPr defTabSz="353020">
              <a:defRPr sz="900"/>
            </a:pPr>
          </a:p>
        </p:txBody>
      </p:sp>
      <p:grpSp>
        <p:nvGrpSpPr>
          <p:cNvPr id="680" name="Group"/>
          <p:cNvGrpSpPr/>
          <p:nvPr/>
        </p:nvGrpSpPr>
        <p:grpSpPr>
          <a:xfrm>
            <a:off x="5395482" y="3765550"/>
            <a:ext cx="176511" cy="3206602"/>
            <a:chOff x="0" y="0"/>
            <a:chExt cx="176510" cy="3206601"/>
          </a:xfrm>
        </p:grpSpPr>
        <p:sp>
          <p:nvSpPr>
            <p:cNvPr id="664"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65"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66"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67"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68"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69"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0"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1"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2"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3"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4"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5"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6"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7"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8"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679"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681"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682"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683"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684" name="Line"/>
          <p:cNvSpPr/>
          <p:nvPr/>
        </p:nvSpPr>
        <p:spPr>
          <a:xfrm flipH="1">
            <a:off x="914982" y="3633535"/>
            <a:ext cx="2519506" cy="538082"/>
          </a:xfrm>
          <a:prstGeom prst="line">
            <a:avLst/>
          </a:prstGeom>
          <a:ln w="38100">
            <a:solidFill>
              <a:srgbClr val="4D22B3"/>
            </a:solidFill>
            <a:miter lim="400000"/>
            <a:headEnd type="stealth"/>
          </a:ln>
        </p:spPr>
        <p:txBody>
          <a:bodyPr lIns="0" tIns="0" rIns="0" bIns="0"/>
          <a:lstStyle/>
          <a:p>
            <a:pPr defTabSz="353020">
              <a:defRPr sz="900"/>
            </a:pPr>
          </a:p>
        </p:txBody>
      </p:sp>
      <p:sp>
        <p:nvSpPr>
          <p:cNvPr id="685" name="Line"/>
          <p:cNvSpPr/>
          <p:nvPr/>
        </p:nvSpPr>
        <p:spPr>
          <a:xfrm flipH="1" flipV="1">
            <a:off x="855248" y="4162151"/>
            <a:ext cx="2550206" cy="2778028"/>
          </a:xfrm>
          <a:prstGeom prst="line">
            <a:avLst/>
          </a:prstGeom>
          <a:ln w="38100">
            <a:solidFill>
              <a:srgbClr val="831100"/>
            </a:solidFill>
            <a:miter lim="400000"/>
            <a:headEnd type="stealth"/>
          </a:ln>
        </p:spPr>
        <p:txBody>
          <a:bodyPr lIns="0" tIns="0" rIns="0" bIns="0"/>
          <a:lstStyle/>
          <a:p>
            <a:pPr defTabSz="353020">
              <a:defRPr sz="900"/>
            </a:pPr>
          </a:p>
        </p:txBody>
      </p:sp>
      <p:sp>
        <p:nvSpPr>
          <p:cNvPr id="686" name="Line"/>
          <p:cNvSpPr/>
          <p:nvPr/>
        </p:nvSpPr>
        <p:spPr>
          <a:xfrm flipH="1" flipV="1">
            <a:off x="863258" y="4163501"/>
            <a:ext cx="2234978" cy="966197"/>
          </a:xfrm>
          <a:prstGeom prst="line">
            <a:avLst/>
          </a:prstGeom>
          <a:ln w="38100">
            <a:solidFill>
              <a:srgbClr val="BE38F3"/>
            </a:solidFill>
            <a:miter lim="400000"/>
            <a:headEnd type="stealth"/>
          </a:ln>
        </p:spPr>
        <p:txBody>
          <a:bodyPr lIns="0" tIns="0" rIns="0" bIns="0"/>
          <a:lstStyle/>
          <a:p>
            <a:pPr defTabSz="353020">
              <a:defRPr sz="900"/>
            </a:pPr>
          </a:p>
        </p:txBody>
      </p:sp>
      <p:sp>
        <p:nvSpPr>
          <p:cNvPr id="687" name="Line"/>
          <p:cNvSpPr/>
          <p:nvPr/>
        </p:nvSpPr>
        <p:spPr>
          <a:xfrm flipH="1" flipV="1">
            <a:off x="4029110" y="5307112"/>
            <a:ext cx="993740" cy="404789"/>
          </a:xfrm>
          <a:prstGeom prst="line">
            <a:avLst/>
          </a:prstGeom>
          <a:ln w="38100">
            <a:solidFill>
              <a:srgbClr val="BE38F3"/>
            </a:solidFill>
            <a:miter lim="400000"/>
            <a:headEnd type="stealth"/>
          </a:ln>
        </p:spPr>
        <p:txBody>
          <a:bodyPr lIns="0" tIns="0" rIns="0" bIns="0"/>
          <a:lstStyle/>
          <a:p>
            <a:pPr defTabSz="353020">
              <a:defRPr sz="900"/>
            </a:pPr>
          </a:p>
        </p:txBody>
      </p:sp>
      <p:sp>
        <p:nvSpPr>
          <p:cNvPr id="688" name="Line"/>
          <p:cNvSpPr/>
          <p:nvPr/>
        </p:nvSpPr>
        <p:spPr>
          <a:xfrm flipH="1" flipV="1">
            <a:off x="5144828" y="5753400"/>
            <a:ext cx="282471" cy="105520"/>
          </a:xfrm>
          <a:prstGeom prst="line">
            <a:avLst/>
          </a:prstGeom>
          <a:ln w="38100">
            <a:solidFill>
              <a:srgbClr val="BE38F3"/>
            </a:solidFill>
            <a:miter lim="400000"/>
            <a:headEnd type="stealth"/>
          </a:ln>
        </p:spPr>
        <p:txBody>
          <a:bodyPr lIns="0" tIns="0" rIns="0" bIns="0"/>
          <a:lstStyle/>
          <a:p>
            <a:pPr defTabSz="353020">
              <a:defRPr sz="900"/>
            </a:pPr>
          </a:p>
        </p:txBody>
      </p:sp>
      <p:sp>
        <p:nvSpPr>
          <p:cNvPr id="689" name="Line"/>
          <p:cNvSpPr/>
          <p:nvPr/>
        </p:nvSpPr>
        <p:spPr>
          <a:xfrm>
            <a:off x="5709278" y="5354141"/>
            <a:ext cx="253808" cy="1"/>
          </a:xfrm>
          <a:prstGeom prst="line">
            <a:avLst/>
          </a:prstGeom>
          <a:ln w="12700">
            <a:solidFill>
              <a:srgbClr val="3D3E3F"/>
            </a:solidFill>
            <a:miter lim="400000"/>
          </a:ln>
        </p:spPr>
        <p:txBody>
          <a:bodyPr lIns="0" tIns="0" rIns="0" bIns="0"/>
          <a:lstStyle/>
          <a:p>
            <a:pPr defTabSz="353020">
              <a:defRPr sz="900"/>
            </a:pPr>
          </a:p>
        </p:txBody>
      </p:sp>
      <p:sp>
        <p:nvSpPr>
          <p:cNvPr id="690" name="Line"/>
          <p:cNvSpPr/>
          <p:nvPr/>
        </p:nvSpPr>
        <p:spPr>
          <a:xfrm>
            <a:off x="5709278" y="6168049"/>
            <a:ext cx="253808" cy="1"/>
          </a:xfrm>
          <a:prstGeom prst="line">
            <a:avLst/>
          </a:prstGeom>
          <a:ln w="12700">
            <a:solidFill>
              <a:srgbClr val="3D3E3F"/>
            </a:solidFill>
            <a:miter lim="400000"/>
          </a:ln>
        </p:spPr>
        <p:txBody>
          <a:bodyPr lIns="0" tIns="0" rIns="0" bIns="0"/>
          <a:lstStyle/>
          <a:p>
            <a:pPr defTabSz="353020">
              <a:defRPr sz="900"/>
            </a:pPr>
          </a:p>
        </p:txBody>
      </p:sp>
      <p:sp>
        <p:nvSpPr>
          <p:cNvPr id="691" name="Line"/>
          <p:cNvSpPr/>
          <p:nvPr/>
        </p:nvSpPr>
        <p:spPr>
          <a:xfrm>
            <a:off x="5954431" y="5354141"/>
            <a:ext cx="1" cy="823715"/>
          </a:xfrm>
          <a:prstGeom prst="line">
            <a:avLst/>
          </a:prstGeom>
          <a:ln w="12700">
            <a:solidFill>
              <a:srgbClr val="3D3E3F"/>
            </a:solidFill>
            <a:miter lim="400000"/>
          </a:ln>
        </p:spPr>
        <p:txBody>
          <a:bodyPr lIns="0" tIns="0" rIns="0" bIns="0"/>
          <a:lstStyle/>
          <a:p>
            <a:pPr defTabSz="353020">
              <a:defRPr sz="900"/>
            </a:pPr>
          </a:p>
        </p:txBody>
      </p:sp>
      <p:sp>
        <p:nvSpPr>
          <p:cNvPr id="692" name="Main lens"/>
          <p:cNvSpPr txBox="1"/>
          <p:nvPr/>
        </p:nvSpPr>
        <p:spPr>
          <a:xfrm>
            <a:off x="3235055" y="3084478"/>
            <a:ext cx="1053395"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Main lens</a:t>
            </a:r>
          </a:p>
        </p:txBody>
      </p:sp>
      <p:sp>
        <p:nvSpPr>
          <p:cNvPr id="693" name="microlenses"/>
          <p:cNvSpPr txBox="1"/>
          <p:nvPr/>
        </p:nvSpPr>
        <p:spPr>
          <a:xfrm>
            <a:off x="4446062" y="3335514"/>
            <a:ext cx="1225427"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microlenses</a:t>
            </a:r>
          </a:p>
        </p:txBody>
      </p:sp>
      <p:sp>
        <p:nvSpPr>
          <p:cNvPr id="694" name="aperture…"/>
          <p:cNvSpPr txBox="1"/>
          <p:nvPr/>
        </p:nvSpPr>
        <p:spPr>
          <a:xfrm>
            <a:off x="5994047" y="5417881"/>
            <a:ext cx="1086110" cy="62759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1800">
                <a:solidFill>
                  <a:srgbClr val="3D3E3F"/>
                </a:solidFill>
                <a:latin typeface="Cochin"/>
                <a:ea typeface="Cochin"/>
                <a:cs typeface="Cochin"/>
                <a:sym typeface="Cochin"/>
              </a:defRPr>
            </a:pPr>
            <a:r>
              <a:t>aperture</a:t>
            </a:r>
          </a:p>
          <a:p>
            <a:pPr algn="ctr" defTabSz="451081">
              <a:buClr>
                <a:srgbClr val="A29A85"/>
              </a:buClr>
              <a:defRPr sz="1800">
                <a:solidFill>
                  <a:srgbClr val="3D3E3F"/>
                </a:solidFill>
                <a:latin typeface="Cochin"/>
                <a:ea typeface="Cochin"/>
                <a:cs typeface="Cochin"/>
                <a:sym typeface="Cochin"/>
              </a:defRPr>
            </a:pPr>
            <a:r>
              <a:t>sub-image</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69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698" name="Lippmann 1908"/>
          <p:cNvSpPr txBox="1"/>
          <p:nvPr>
            <p:ph type="title"/>
          </p:nvPr>
        </p:nvSpPr>
        <p:spPr>
          <a:prstGeom prst="rect">
            <a:avLst/>
          </a:prstGeom>
        </p:spPr>
        <p:txBody>
          <a:bodyPr/>
          <a:lstStyle/>
          <a:p>
            <a:pPr/>
            <a:r>
              <a:t>Lippmann 1908</a:t>
            </a:r>
          </a:p>
        </p:txBody>
      </p:sp>
      <p:sp>
        <p:nvSpPr>
          <p:cNvPr id="699" name="http://people.csail.mit.edu/fredo/PUBLI/Lippmann.pdf…"/>
          <p:cNvSpPr txBox="1"/>
          <p:nvPr>
            <p:ph type="body" idx="1"/>
          </p:nvPr>
        </p:nvSpPr>
        <p:spPr>
          <a:prstGeom prst="rect">
            <a:avLst/>
          </a:prstGeom>
        </p:spPr>
        <p:txBody>
          <a:bodyPr/>
          <a:lstStyle/>
          <a:p>
            <a:pPr marL="203701" indent="-162426">
              <a:defRPr sz="1800"/>
            </a:pPr>
            <a:r>
              <a:rPr u="sng">
                <a:hlinkClick r:id="rId3" invalidUrl="" action="" tgtFrame="" tooltip="" history="1" highlightClick="0" endSnd="0"/>
              </a:rPr>
              <a:t>http://people.csail.mit.edu/fredo/PUBLI/Lippmann.pdf</a:t>
            </a:r>
            <a:r>
              <a:t> </a:t>
            </a:r>
          </a:p>
          <a:p>
            <a:pPr marL="203701" indent="-162426">
              <a:defRPr sz="1800"/>
            </a:pPr>
            <a:r>
              <a:rPr u="sng">
                <a:hlinkClick r:id="rId4" invalidUrl="" action="" tgtFrame="" tooltip="" history="1" highlightClick="0" endSnd="0"/>
              </a:rPr>
              <a:t>http://www.tgeorgiev.net/RadianceCameras/EpreuvesReversibles.pdf</a:t>
            </a:r>
            <a:r>
              <a:t> </a:t>
            </a:r>
          </a:p>
        </p:txBody>
      </p:sp>
      <p:pic>
        <p:nvPicPr>
          <p:cNvPr id="700" name="droppedImage.tiff" descr="droppedImage.tiff"/>
          <p:cNvPicPr>
            <a:picLocks noChangeAspect="1"/>
          </p:cNvPicPr>
          <p:nvPr/>
        </p:nvPicPr>
        <p:blipFill>
          <a:blip r:embed="rId5">
            <a:extLst/>
          </a:blip>
          <a:stretch>
            <a:fillRect/>
          </a:stretch>
        </p:blipFill>
        <p:spPr>
          <a:xfrm>
            <a:off x="639514" y="2127758"/>
            <a:ext cx="6080667" cy="3701872"/>
          </a:xfrm>
          <a:prstGeom prst="rect">
            <a:avLst/>
          </a:prstGeom>
          <a:ln w="25400"/>
        </p:spPr>
      </p:pic>
      <p:pic>
        <p:nvPicPr>
          <p:cNvPr id="701" name="droppedImage.tiff" descr="droppedImage.tiff"/>
          <p:cNvPicPr>
            <a:picLocks noChangeAspect="1"/>
          </p:cNvPicPr>
          <p:nvPr/>
        </p:nvPicPr>
        <p:blipFill>
          <a:blip r:embed="rId6">
            <a:extLst/>
          </a:blip>
          <a:stretch>
            <a:fillRect/>
          </a:stretch>
        </p:blipFill>
        <p:spPr>
          <a:xfrm>
            <a:off x="273278" y="5785610"/>
            <a:ext cx="4708027" cy="1520168"/>
          </a:xfrm>
          <a:prstGeom prst="rect">
            <a:avLst/>
          </a:prstGeom>
          <a:ln w="25400"/>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0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05" name="Plenoptic camera"/>
          <p:cNvSpPr txBox="1"/>
          <p:nvPr>
            <p:ph type="title"/>
          </p:nvPr>
        </p:nvSpPr>
        <p:spPr>
          <a:prstGeom prst="rect">
            <a:avLst/>
          </a:prstGeom>
        </p:spPr>
        <p:txBody>
          <a:bodyPr/>
          <a:lstStyle>
            <a:lvl1pPr>
              <a:defRPr sz="3800"/>
            </a:lvl1pPr>
          </a:lstStyle>
          <a:p>
            <a:pPr/>
            <a:r>
              <a:t>Plenoptic camera</a:t>
            </a:r>
          </a:p>
        </p:txBody>
      </p:sp>
      <p:sp>
        <p:nvSpPr>
          <p:cNvPr id="706" name="For depth extraction…"/>
          <p:cNvSpPr txBox="1"/>
          <p:nvPr>
            <p:ph type="body" idx="1"/>
          </p:nvPr>
        </p:nvSpPr>
        <p:spPr>
          <a:prstGeom prst="rect">
            <a:avLst/>
          </a:prstGeom>
        </p:spPr>
        <p:txBody>
          <a:bodyPr/>
          <a:lstStyle/>
          <a:p>
            <a:pPr/>
            <a:r>
              <a:t>For depth extraction</a:t>
            </a:r>
          </a:p>
          <a:p>
            <a:pPr/>
            <a:r>
              <a:t>Adelson &amp; Wang 92  </a:t>
            </a:r>
            <a:br/>
            <a:r>
              <a:rPr sz="2000"/>
              <a:t>http://www-bcs.mit.edu/people/jyawang/demos/plenoptic/plenoptic.html</a:t>
            </a:r>
          </a:p>
        </p:txBody>
      </p:sp>
      <p:pic>
        <p:nvPicPr>
          <p:cNvPr id="707" name="camera-illus1.png" descr="camera-illus1.png"/>
          <p:cNvPicPr>
            <a:picLocks noChangeAspect="0"/>
          </p:cNvPicPr>
          <p:nvPr/>
        </p:nvPicPr>
        <p:blipFill>
          <a:blip r:embed="rId3">
            <a:extLst/>
          </a:blip>
          <a:stretch>
            <a:fillRect/>
          </a:stretch>
        </p:blipFill>
        <p:spPr>
          <a:xfrm>
            <a:off x="2116" y="2510366"/>
            <a:ext cx="3451755" cy="2824164"/>
          </a:xfrm>
          <a:prstGeom prst="rect">
            <a:avLst/>
          </a:prstGeom>
          <a:ln w="12700">
            <a:miter lim="400000"/>
          </a:ln>
        </p:spPr>
      </p:pic>
      <p:pic>
        <p:nvPicPr>
          <p:cNvPr id="708" name="lego-pyr.png" descr="lego-pyr.png"/>
          <p:cNvPicPr>
            <a:picLocks noChangeAspect="0"/>
          </p:cNvPicPr>
          <p:nvPr/>
        </p:nvPicPr>
        <p:blipFill>
          <a:blip r:embed="rId4">
            <a:extLst/>
          </a:blip>
          <a:stretch>
            <a:fillRect/>
          </a:stretch>
        </p:blipFill>
        <p:spPr>
          <a:xfrm>
            <a:off x="3434258" y="2510366"/>
            <a:ext cx="2843776" cy="2843776"/>
          </a:xfrm>
          <a:prstGeom prst="rect">
            <a:avLst/>
          </a:prstGeom>
          <a:ln w="12700">
            <a:miter lim="400000"/>
          </a:ln>
        </p:spPr>
      </p:pic>
      <p:pic>
        <p:nvPicPr>
          <p:cNvPr id="709" name="pyr-plenoptic.jpg" descr="pyr-plenoptic.jpg"/>
          <p:cNvPicPr>
            <a:picLocks noChangeAspect="0"/>
          </p:cNvPicPr>
          <p:nvPr/>
        </p:nvPicPr>
        <p:blipFill>
          <a:blip r:embed="rId5">
            <a:extLst/>
          </a:blip>
          <a:stretch>
            <a:fillRect/>
          </a:stretch>
        </p:blipFill>
        <p:spPr>
          <a:xfrm>
            <a:off x="6278033" y="2510366"/>
            <a:ext cx="3765551" cy="3516258"/>
          </a:xfrm>
          <a:prstGeom prst="rect">
            <a:avLst/>
          </a:prstGeom>
          <a:ln w="12700">
            <a:miter lim="400000"/>
          </a:ln>
        </p:spPr>
      </p:pic>
      <p:pic>
        <p:nvPicPr>
          <p:cNvPr id="710" name="pyrcolor.jpg" descr="pyrcolor.jpg"/>
          <p:cNvPicPr>
            <a:picLocks noChangeAspect="0"/>
          </p:cNvPicPr>
          <p:nvPr/>
        </p:nvPicPr>
        <p:blipFill>
          <a:blip r:embed="rId6">
            <a:extLst/>
          </a:blip>
          <a:stretch>
            <a:fillRect/>
          </a:stretch>
        </p:blipFill>
        <p:spPr>
          <a:xfrm>
            <a:off x="3855921" y="5310122"/>
            <a:ext cx="2422113" cy="2220978"/>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1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14" name="Camera array"/>
          <p:cNvSpPr txBox="1"/>
          <p:nvPr>
            <p:ph type="title"/>
          </p:nvPr>
        </p:nvSpPr>
        <p:spPr>
          <a:prstGeom prst="rect">
            <a:avLst/>
          </a:prstGeom>
        </p:spPr>
        <p:txBody>
          <a:bodyPr/>
          <a:lstStyle>
            <a:lvl1pPr>
              <a:defRPr sz="3800"/>
            </a:lvl1pPr>
          </a:lstStyle>
          <a:p>
            <a:pPr/>
            <a:r>
              <a:t>Camera array</a:t>
            </a:r>
          </a:p>
        </p:txBody>
      </p:sp>
      <p:sp>
        <p:nvSpPr>
          <p:cNvPr id="715" name="Willburn et al. http://graphics.stanford.edu/papers/CameraArray/"/>
          <p:cNvSpPr txBox="1"/>
          <p:nvPr>
            <p:ph type="body" idx="1"/>
          </p:nvPr>
        </p:nvSpPr>
        <p:spPr>
          <a:prstGeom prst="rect">
            <a:avLst/>
          </a:prstGeom>
        </p:spPr>
        <p:txBody>
          <a:bodyPr/>
          <a:lstStyle/>
          <a:p>
            <a:pPr/>
            <a:r>
              <a:t>Willburn et al. </a:t>
            </a:r>
            <a:r>
              <a:rPr sz="2000" u="sng">
                <a:solidFill>
                  <a:srgbClr val="606060"/>
                </a:solidFill>
                <a:uFill>
                  <a:solidFill>
                    <a:srgbClr val="606060"/>
                  </a:solidFill>
                </a:uFill>
                <a:hlinkClick r:id="rId3" invalidUrl="" action="" tgtFrame="" tooltip="" history="1" highlightClick="0" endSnd="0"/>
              </a:rPr>
              <a:t>http://graphics.stanford.edu/papers/CameraArray/</a:t>
            </a:r>
          </a:p>
        </p:txBody>
      </p:sp>
      <p:pic>
        <p:nvPicPr>
          <p:cNvPr id="716" name="image.png" descr="image.png"/>
          <p:cNvPicPr>
            <a:picLocks noChangeAspect="0"/>
          </p:cNvPicPr>
          <p:nvPr/>
        </p:nvPicPr>
        <p:blipFill>
          <a:blip r:embed="rId4">
            <a:extLst/>
          </a:blip>
          <a:stretch>
            <a:fillRect/>
          </a:stretch>
        </p:blipFill>
        <p:spPr>
          <a:xfrm>
            <a:off x="2116" y="1921999"/>
            <a:ext cx="10041468" cy="3069316"/>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1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20" name="Camera arrays"/>
          <p:cNvSpPr txBox="1"/>
          <p:nvPr>
            <p:ph type="title"/>
          </p:nvPr>
        </p:nvSpPr>
        <p:spPr>
          <a:prstGeom prst="rect">
            <a:avLst/>
          </a:prstGeom>
        </p:spPr>
        <p:txBody>
          <a:bodyPr/>
          <a:lstStyle>
            <a:lvl1pPr>
              <a:defRPr sz="3800"/>
            </a:lvl1pPr>
          </a:lstStyle>
          <a:p>
            <a:pPr/>
            <a:r>
              <a:t>Camera arrays</a:t>
            </a:r>
          </a:p>
        </p:txBody>
      </p:sp>
      <p:sp>
        <p:nvSpPr>
          <p:cNvPr id="721" name="http://graphics.stanford.edu/projects/array/"/>
          <p:cNvSpPr txBox="1"/>
          <p:nvPr>
            <p:ph type="body" idx="1"/>
          </p:nvPr>
        </p:nvSpPr>
        <p:spPr>
          <a:prstGeom prst="rect">
            <a:avLst/>
          </a:prstGeom>
        </p:spPr>
        <p:txBody>
          <a:bodyPr/>
          <a:lstStyle/>
          <a:p>
            <a:pPr/>
            <a:r>
              <a:t>http://graphics.stanford.edu/projects/array/</a:t>
            </a:r>
          </a:p>
        </p:txBody>
      </p:sp>
      <p:pic>
        <p:nvPicPr>
          <p:cNvPr id="722" name="fromLRC-wide-cbal-ssh.jpg" descr="fromLRC-wide-cbal-ssh.jpg"/>
          <p:cNvPicPr>
            <a:picLocks noChangeAspect="0"/>
          </p:cNvPicPr>
          <p:nvPr/>
        </p:nvPicPr>
        <p:blipFill>
          <a:blip r:embed="rId3">
            <a:extLst/>
          </a:blip>
          <a:stretch>
            <a:fillRect/>
          </a:stretch>
        </p:blipFill>
        <p:spPr>
          <a:xfrm>
            <a:off x="2116" y="1621278"/>
            <a:ext cx="8364621" cy="5909823"/>
          </a:xfrm>
          <a:prstGeom prst="rect">
            <a:avLst/>
          </a:prstGeom>
          <a:ln w="12700">
            <a:miter lim="400000"/>
          </a:ln>
        </p:spPr>
      </p:pic>
      <p:pic>
        <p:nvPicPr>
          <p:cNvPr id="723" name="image.png" descr="image.png"/>
          <p:cNvPicPr>
            <a:picLocks noChangeAspect="0"/>
          </p:cNvPicPr>
          <p:nvPr/>
        </p:nvPicPr>
        <p:blipFill>
          <a:blip r:embed="rId4">
            <a:extLst/>
          </a:blip>
          <a:stretch>
            <a:fillRect/>
          </a:stretch>
        </p:blipFill>
        <p:spPr>
          <a:xfrm>
            <a:off x="5522962" y="4210094"/>
            <a:ext cx="4520622" cy="3321007"/>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2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27" name="Double-click to edit"/>
          <p:cNvSpPr txBox="1"/>
          <p:nvPr>
            <p:ph type="title"/>
          </p:nvPr>
        </p:nvSpPr>
        <p:spPr>
          <a:prstGeom prst="rect">
            <a:avLst/>
          </a:prstGeom>
        </p:spPr>
        <p:txBody>
          <a:bodyPr/>
          <a:lstStyle/>
          <a:p>
            <a:pPr/>
          </a:p>
        </p:txBody>
      </p:sp>
      <p:sp>
        <p:nvSpPr>
          <p:cNvPr id="728" name="Double-click to edit"/>
          <p:cNvSpPr txBox="1"/>
          <p:nvPr>
            <p:ph type="body" idx="1"/>
          </p:nvPr>
        </p:nvSpPr>
        <p:spPr>
          <a:prstGeom prst="rect">
            <a:avLst/>
          </a:prstGeom>
        </p:spPr>
        <p:txBody>
          <a:bodyPr/>
          <a:lstStyle/>
          <a:p>
            <a:pPr/>
          </a:p>
        </p:txBody>
      </p:sp>
      <p:pic>
        <p:nvPicPr>
          <p:cNvPr id="729" name="image.png" descr="image.png"/>
          <p:cNvPicPr>
            <a:picLocks noChangeAspect="0"/>
          </p:cNvPicPr>
          <p:nvPr/>
        </p:nvPicPr>
        <p:blipFill>
          <a:blip r:embed="rId3">
            <a:extLst/>
          </a:blip>
          <a:stretch>
            <a:fillRect/>
          </a:stretch>
        </p:blipFill>
        <p:spPr>
          <a:xfrm>
            <a:off x="2116" y="873398"/>
            <a:ext cx="10041468" cy="6657703"/>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3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33" name="MIT version"/>
          <p:cNvSpPr txBox="1"/>
          <p:nvPr>
            <p:ph type="title"/>
          </p:nvPr>
        </p:nvSpPr>
        <p:spPr>
          <a:prstGeom prst="rect">
            <a:avLst/>
          </a:prstGeom>
        </p:spPr>
        <p:txBody>
          <a:bodyPr/>
          <a:lstStyle>
            <a:lvl1pPr>
              <a:defRPr sz="3800"/>
            </a:lvl1pPr>
          </a:lstStyle>
          <a:p>
            <a:pPr/>
            <a:r>
              <a:t>MIT version</a:t>
            </a:r>
          </a:p>
        </p:txBody>
      </p:sp>
      <p:sp>
        <p:nvSpPr>
          <p:cNvPr id="734" name="Jason Yang"/>
          <p:cNvSpPr txBox="1"/>
          <p:nvPr>
            <p:ph type="body" idx="1"/>
          </p:nvPr>
        </p:nvSpPr>
        <p:spPr>
          <a:prstGeom prst="rect">
            <a:avLst/>
          </a:prstGeom>
        </p:spPr>
        <p:txBody>
          <a:bodyPr/>
          <a:lstStyle/>
          <a:p>
            <a:pPr/>
            <a:r>
              <a:t>Jason Yang</a:t>
            </a:r>
          </a:p>
        </p:txBody>
      </p:sp>
      <p:pic>
        <p:nvPicPr>
          <p:cNvPr id="735" name="image.png" descr="image.png"/>
          <p:cNvPicPr>
            <a:picLocks noChangeAspect="0"/>
          </p:cNvPicPr>
          <p:nvPr/>
        </p:nvPicPr>
        <p:blipFill>
          <a:blip r:embed="rId3">
            <a:extLst/>
          </a:blip>
          <a:stretch>
            <a:fillRect/>
          </a:stretch>
        </p:blipFill>
        <p:spPr>
          <a:xfrm>
            <a:off x="887718" y="1820015"/>
            <a:ext cx="5560071" cy="5314918"/>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3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39" name="Bullet time"/>
          <p:cNvSpPr txBox="1"/>
          <p:nvPr>
            <p:ph type="title"/>
          </p:nvPr>
        </p:nvSpPr>
        <p:spPr>
          <a:prstGeom prst="rect">
            <a:avLst/>
          </a:prstGeom>
        </p:spPr>
        <p:txBody>
          <a:bodyPr/>
          <a:lstStyle>
            <a:lvl1pPr>
              <a:defRPr sz="3800"/>
            </a:lvl1pPr>
          </a:lstStyle>
          <a:p>
            <a:pPr/>
            <a:r>
              <a:t>Bullet time</a:t>
            </a:r>
          </a:p>
        </p:txBody>
      </p:sp>
      <p:sp>
        <p:nvSpPr>
          <p:cNvPr id="740" name="Time splice http://www.ruffy.com/frameset.htm"/>
          <p:cNvSpPr txBox="1"/>
          <p:nvPr>
            <p:ph type="body" idx="1"/>
          </p:nvPr>
        </p:nvSpPr>
        <p:spPr>
          <a:prstGeom prst="rect">
            <a:avLst/>
          </a:prstGeom>
        </p:spPr>
        <p:txBody>
          <a:bodyPr/>
          <a:lstStyle/>
          <a:p>
            <a:pPr/>
            <a:r>
              <a:t>Time splice http://www.ruffy.com/frameset.htm</a:t>
            </a:r>
          </a:p>
        </p:txBody>
      </p:sp>
      <p:pic>
        <p:nvPicPr>
          <p:cNvPr id="741" name="caracas3.jpg" descr="caracas3.jpg"/>
          <p:cNvPicPr>
            <a:picLocks noChangeAspect="0"/>
          </p:cNvPicPr>
          <p:nvPr/>
        </p:nvPicPr>
        <p:blipFill>
          <a:blip r:embed="rId3">
            <a:extLst/>
          </a:blip>
          <a:stretch>
            <a:fillRect/>
          </a:stretch>
        </p:blipFill>
        <p:spPr>
          <a:xfrm>
            <a:off x="923891" y="1843550"/>
            <a:ext cx="3943369" cy="4989355"/>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4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45" name="Robotic Camera"/>
          <p:cNvSpPr txBox="1"/>
          <p:nvPr>
            <p:ph type="title"/>
          </p:nvPr>
        </p:nvSpPr>
        <p:spPr>
          <a:prstGeom prst="rect">
            <a:avLst/>
          </a:prstGeom>
        </p:spPr>
        <p:txBody>
          <a:bodyPr/>
          <a:lstStyle>
            <a:lvl1pPr>
              <a:defRPr sz="3800"/>
            </a:lvl1pPr>
          </a:lstStyle>
          <a:p>
            <a:pPr/>
            <a:r>
              <a:t>Robotic Camera</a:t>
            </a:r>
          </a:p>
        </p:txBody>
      </p:sp>
      <p:sp>
        <p:nvSpPr>
          <p:cNvPr id="746" name="Double-click to edit"/>
          <p:cNvSpPr txBox="1"/>
          <p:nvPr>
            <p:ph type="body" idx="1"/>
          </p:nvPr>
        </p:nvSpPr>
        <p:spPr>
          <a:prstGeom prst="rect">
            <a:avLst/>
          </a:prstGeom>
        </p:spPr>
        <p:txBody>
          <a:bodyPr/>
          <a:lstStyle/>
          <a:p>
            <a:pPr/>
          </a:p>
        </p:txBody>
      </p:sp>
      <p:pic>
        <p:nvPicPr>
          <p:cNvPr id="747" name="lumiproto.jpg" descr="lumiproto.jpg"/>
          <p:cNvPicPr>
            <a:picLocks noChangeAspect="0"/>
          </p:cNvPicPr>
          <p:nvPr/>
        </p:nvPicPr>
        <p:blipFill>
          <a:blip r:embed="rId3">
            <a:extLst/>
          </a:blip>
          <a:stretch>
            <a:fillRect/>
          </a:stretch>
        </p:blipFill>
        <p:spPr>
          <a:xfrm>
            <a:off x="90371" y="1088479"/>
            <a:ext cx="5775806" cy="5081750"/>
          </a:xfrm>
          <a:prstGeom prst="rect">
            <a:avLst/>
          </a:prstGeom>
          <a:ln w="12700">
            <a:miter lim="400000"/>
          </a:ln>
        </p:spPr>
      </p:pic>
      <p:sp>
        <p:nvSpPr>
          <p:cNvPr id="748" name="Image Leonard McMillan"/>
          <p:cNvSpPr txBox="1"/>
          <p:nvPr/>
        </p:nvSpPr>
        <p:spPr>
          <a:xfrm>
            <a:off x="2116" y="6776029"/>
            <a:ext cx="3576854"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Image Leonard McMillan</a:t>
            </a:r>
          </a:p>
        </p:txBody>
      </p:sp>
      <p:pic>
        <p:nvPicPr>
          <p:cNvPr id="749" name="image.png" descr="image.png"/>
          <p:cNvPicPr>
            <a:picLocks noChangeAspect="0"/>
          </p:cNvPicPr>
          <p:nvPr/>
        </p:nvPicPr>
        <p:blipFill>
          <a:blip r:embed="rId4">
            <a:extLst/>
          </a:blip>
          <a:stretch>
            <a:fillRect/>
          </a:stretch>
        </p:blipFill>
        <p:spPr>
          <a:xfrm>
            <a:off x="5918911" y="921775"/>
            <a:ext cx="3800418" cy="6020958"/>
          </a:xfrm>
          <a:prstGeom prst="rect">
            <a:avLst/>
          </a:prstGeom>
          <a:ln w="12700">
            <a:miter lim="400000"/>
          </a:ln>
        </p:spPr>
      </p:pic>
      <p:sp>
        <p:nvSpPr>
          <p:cNvPr id="750" name="Image Levoy et al."/>
          <p:cNvSpPr txBox="1"/>
          <p:nvPr/>
        </p:nvSpPr>
        <p:spPr>
          <a:xfrm>
            <a:off x="6366288" y="7030987"/>
            <a:ext cx="271565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Image Levoy et al.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5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54" name="Legos"/>
          <p:cNvSpPr txBox="1"/>
          <p:nvPr>
            <p:ph type="title"/>
          </p:nvPr>
        </p:nvSpPr>
        <p:spPr>
          <a:prstGeom prst="rect">
            <a:avLst/>
          </a:prstGeom>
        </p:spPr>
        <p:txBody>
          <a:bodyPr/>
          <a:lstStyle/>
          <a:p>
            <a:pPr/>
            <a:r>
              <a:t>Legos	</a:t>
            </a:r>
          </a:p>
        </p:txBody>
      </p:sp>
      <p:sp>
        <p:nvSpPr>
          <p:cNvPr id="755" name="http://lightfield.stanford.edu/aperture.swf?lightfield=data/self_portrait_lf/preview.zip&amp;zoom=1"/>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http://lightfield.stanford.edu/aperture.swf?lightfield=data/self_portrait_lf/preview.zip&amp;zoom=1</a:t>
            </a:r>
          </a:p>
        </p:txBody>
      </p:sp>
      <p:pic>
        <p:nvPicPr>
          <p:cNvPr id="756" name="droppedImage.tiff" descr="droppedImage.tiff"/>
          <p:cNvPicPr>
            <a:picLocks noChangeAspect="1"/>
          </p:cNvPicPr>
          <p:nvPr/>
        </p:nvPicPr>
        <p:blipFill>
          <a:blip r:embed="rId4">
            <a:extLst/>
          </a:blip>
          <a:stretch>
            <a:fillRect/>
          </a:stretch>
        </p:blipFill>
        <p:spPr>
          <a:xfrm>
            <a:off x="4797309" y="196122"/>
            <a:ext cx="4461785" cy="7138857"/>
          </a:xfrm>
          <a:prstGeom prst="rect">
            <a:avLst/>
          </a:prstGeom>
          <a:ln w="25400"/>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5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60" name="Flatbed scanner camera"/>
          <p:cNvSpPr txBox="1"/>
          <p:nvPr>
            <p:ph type="title"/>
          </p:nvPr>
        </p:nvSpPr>
        <p:spPr>
          <a:prstGeom prst="rect">
            <a:avLst/>
          </a:prstGeom>
        </p:spPr>
        <p:txBody>
          <a:bodyPr/>
          <a:lstStyle>
            <a:lvl1pPr>
              <a:defRPr sz="3800"/>
            </a:lvl1pPr>
          </a:lstStyle>
          <a:p>
            <a:pPr/>
            <a:r>
              <a:t>Flatbed scanner camera</a:t>
            </a:r>
          </a:p>
        </p:txBody>
      </p:sp>
      <p:sp>
        <p:nvSpPr>
          <p:cNvPr id="761" name="By Jason Yang"/>
          <p:cNvSpPr txBox="1"/>
          <p:nvPr>
            <p:ph type="body" idx="1"/>
          </p:nvPr>
        </p:nvSpPr>
        <p:spPr>
          <a:prstGeom prst="rect">
            <a:avLst/>
          </a:prstGeom>
        </p:spPr>
        <p:txBody>
          <a:bodyPr/>
          <a:lstStyle/>
          <a:p>
            <a:pPr/>
            <a:r>
              <a:t>By Jason Yang</a:t>
            </a:r>
          </a:p>
        </p:txBody>
      </p:sp>
      <p:pic>
        <p:nvPicPr>
          <p:cNvPr id="762" name="image.png" descr="image.png"/>
          <p:cNvPicPr>
            <a:picLocks noChangeAspect="0"/>
          </p:cNvPicPr>
          <p:nvPr/>
        </p:nvPicPr>
        <p:blipFill>
          <a:blip r:embed="rId3">
            <a:extLst/>
          </a:blip>
          <a:stretch>
            <a:fillRect/>
          </a:stretch>
        </p:blipFill>
        <p:spPr>
          <a:xfrm>
            <a:off x="4101074" y="1088479"/>
            <a:ext cx="5744209" cy="6370056"/>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6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66" name="Hand-Held Light Field Camera"/>
          <p:cNvSpPr txBox="1"/>
          <p:nvPr>
            <p:ph type="title"/>
          </p:nvPr>
        </p:nvSpPr>
        <p:spPr>
          <a:prstGeom prst="rect">
            <a:avLst/>
          </a:prstGeom>
        </p:spPr>
        <p:txBody>
          <a:bodyPr/>
          <a:lstStyle>
            <a:lvl1pPr>
              <a:defRPr sz="3800"/>
            </a:lvl1pPr>
          </a:lstStyle>
          <a:p>
            <a:pPr/>
            <a:r>
              <a:t>Hand-Held Light Field Camera</a:t>
            </a:r>
          </a:p>
        </p:txBody>
      </p:sp>
      <p:sp>
        <p:nvSpPr>
          <p:cNvPr id="767" name="Medium format digital camera"/>
          <p:cNvSpPr txBox="1"/>
          <p:nvPr/>
        </p:nvSpPr>
        <p:spPr>
          <a:xfrm>
            <a:off x="1098800" y="3744630"/>
            <a:ext cx="3493311"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Medium format digital camera</a:t>
            </a:r>
          </a:p>
        </p:txBody>
      </p:sp>
      <p:sp>
        <p:nvSpPr>
          <p:cNvPr id="768" name="Camera in-use"/>
          <p:cNvSpPr txBox="1"/>
          <p:nvPr/>
        </p:nvSpPr>
        <p:spPr>
          <a:xfrm>
            <a:off x="6295688" y="3744630"/>
            <a:ext cx="1784708"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Camera in-use</a:t>
            </a:r>
          </a:p>
        </p:txBody>
      </p:sp>
      <p:pic>
        <p:nvPicPr>
          <p:cNvPr id="769" name="DSC_4477 copy.jpg" descr="DSC_4477 copy.jpg"/>
          <p:cNvPicPr>
            <a:picLocks noChangeAspect="0"/>
          </p:cNvPicPr>
          <p:nvPr/>
        </p:nvPicPr>
        <p:blipFill>
          <a:blip r:embed="rId3">
            <a:extLst/>
          </a:blip>
          <a:stretch>
            <a:fillRect/>
          </a:stretch>
        </p:blipFill>
        <p:spPr>
          <a:xfrm>
            <a:off x="1049845" y="4415804"/>
            <a:ext cx="3589477" cy="2388336"/>
          </a:xfrm>
          <a:prstGeom prst="rect">
            <a:avLst/>
          </a:prstGeom>
          <a:ln w="12700">
            <a:miter lim="400000"/>
          </a:ln>
        </p:spPr>
      </p:pic>
      <p:pic>
        <p:nvPicPr>
          <p:cNvPr id="770" name="DSC_4458 copy.jpg" descr="DSC_4458 copy.jpg"/>
          <p:cNvPicPr>
            <a:picLocks noChangeAspect="0"/>
          </p:cNvPicPr>
          <p:nvPr/>
        </p:nvPicPr>
        <p:blipFill>
          <a:blip r:embed="rId4">
            <a:extLst/>
          </a:blip>
          <a:stretch>
            <a:fillRect/>
          </a:stretch>
        </p:blipFill>
        <p:spPr>
          <a:xfrm>
            <a:off x="1051589" y="1340605"/>
            <a:ext cx="3587733" cy="2386593"/>
          </a:xfrm>
          <a:prstGeom prst="rect">
            <a:avLst/>
          </a:prstGeom>
          <a:ln w="12700">
            <a:miter lim="400000"/>
          </a:ln>
        </p:spPr>
      </p:pic>
      <p:pic>
        <p:nvPicPr>
          <p:cNvPr id="771" name="MICROLENSES-closeup2.jpg" descr="MICROLENSES-closeup2.jpg"/>
          <p:cNvPicPr>
            <a:picLocks noChangeAspect="0"/>
          </p:cNvPicPr>
          <p:nvPr/>
        </p:nvPicPr>
        <p:blipFill>
          <a:blip r:embed="rId5">
            <a:extLst/>
          </a:blip>
          <a:stretch>
            <a:fillRect/>
          </a:stretch>
        </p:blipFill>
        <p:spPr>
          <a:xfrm>
            <a:off x="5402891" y="4417548"/>
            <a:ext cx="3585990" cy="2386592"/>
          </a:xfrm>
          <a:prstGeom prst="rect">
            <a:avLst/>
          </a:prstGeom>
          <a:ln w="12700">
            <a:miter lim="400000"/>
          </a:ln>
        </p:spPr>
      </p:pic>
      <p:pic>
        <p:nvPicPr>
          <p:cNvPr id="772" name="microlenses-penny.jpg" descr="microlenses-penny.jpg"/>
          <p:cNvPicPr>
            <a:picLocks noChangeAspect="0"/>
          </p:cNvPicPr>
          <p:nvPr/>
        </p:nvPicPr>
        <p:blipFill>
          <a:blip r:embed="rId6">
            <a:extLst/>
          </a:blip>
          <a:stretch>
            <a:fillRect/>
          </a:stretch>
        </p:blipFill>
        <p:spPr>
          <a:xfrm>
            <a:off x="5392432" y="4428008"/>
            <a:ext cx="3587733" cy="2386592"/>
          </a:xfrm>
          <a:prstGeom prst="rect">
            <a:avLst/>
          </a:prstGeom>
          <a:ln w="3175">
            <a:solidFill>
              <a:srgbClr val="AB27A9"/>
            </a:solidFill>
            <a:miter lim="400000"/>
          </a:ln>
        </p:spPr>
      </p:pic>
      <p:sp>
        <p:nvSpPr>
          <p:cNvPr id="773" name="16 megapixel sensor"/>
          <p:cNvSpPr txBox="1"/>
          <p:nvPr/>
        </p:nvSpPr>
        <p:spPr>
          <a:xfrm>
            <a:off x="1626805" y="6814599"/>
            <a:ext cx="2449505"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16 megapixel sensor</a:t>
            </a:r>
          </a:p>
        </p:txBody>
      </p:sp>
      <p:sp>
        <p:nvSpPr>
          <p:cNvPr id="774" name="Microlens array"/>
          <p:cNvSpPr txBox="1"/>
          <p:nvPr/>
        </p:nvSpPr>
        <p:spPr>
          <a:xfrm>
            <a:off x="6278996" y="6814599"/>
            <a:ext cx="1856444"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Microlens array</a:t>
            </a:r>
          </a:p>
        </p:txBody>
      </p:sp>
      <p:grpSp>
        <p:nvGrpSpPr>
          <p:cNvPr id="778" name="Group"/>
          <p:cNvGrpSpPr/>
          <p:nvPr/>
        </p:nvGrpSpPr>
        <p:grpSpPr>
          <a:xfrm>
            <a:off x="5716687" y="4821995"/>
            <a:ext cx="3573787" cy="1779921"/>
            <a:chOff x="0" y="0"/>
            <a:chExt cx="3573786" cy="1779919"/>
          </a:xfrm>
        </p:grpSpPr>
        <p:pic>
          <p:nvPicPr>
            <p:cNvPr id="775" name="IMG_7622-csshbal.jpg" descr="IMG_7622-csshbal.jpg"/>
            <p:cNvPicPr>
              <a:picLocks noChangeAspect="0"/>
            </p:cNvPicPr>
            <p:nvPr/>
          </p:nvPicPr>
          <p:blipFill>
            <a:blip r:embed="rId7">
              <a:extLst/>
            </a:blip>
            <a:stretch>
              <a:fillRect/>
            </a:stretch>
          </p:blipFill>
          <p:spPr>
            <a:xfrm>
              <a:off x="1251696" y="0"/>
              <a:ext cx="2322091" cy="1779920"/>
            </a:xfrm>
            <a:prstGeom prst="rect">
              <a:avLst/>
            </a:prstGeom>
            <a:ln w="12700" cap="flat">
              <a:solidFill>
                <a:srgbClr val="FFFED5"/>
              </a:solidFill>
              <a:prstDash val="solid"/>
              <a:miter lim="400000"/>
            </a:ln>
            <a:effectLst/>
          </p:spPr>
        </p:pic>
        <p:sp>
          <p:nvSpPr>
            <p:cNvPr id="776" name="Shape"/>
            <p:cNvSpPr/>
            <p:nvPr/>
          </p:nvSpPr>
          <p:spPr>
            <a:xfrm>
              <a:off x="0" y="0"/>
              <a:ext cx="821100" cy="4846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37" y="21600"/>
                  </a:moveTo>
                  <a:lnTo>
                    <a:pt x="0" y="9324"/>
                  </a:lnTo>
                  <a:lnTo>
                    <a:pt x="8622" y="0"/>
                  </a:lnTo>
                  <a:lnTo>
                    <a:pt x="21600" y="11810"/>
                  </a:lnTo>
                  <a:lnTo>
                    <a:pt x="13437" y="21600"/>
                  </a:lnTo>
                  <a:close/>
                </a:path>
              </a:pathLst>
            </a:custGeom>
            <a:noFill/>
            <a:ln w="12700" cap="flat">
              <a:solidFill>
                <a:srgbClr val="FFFED5"/>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777" name="Line"/>
            <p:cNvSpPr/>
            <p:nvPr/>
          </p:nvSpPr>
          <p:spPr>
            <a:xfrm flipH="1" rot="16200000">
              <a:off x="735049" y="276070"/>
              <a:ext cx="391736" cy="8402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766" y="0"/>
                    <a:pt x="21532" y="9321"/>
                    <a:pt x="21532" y="18643"/>
                  </a:cubicBezTo>
                  <a:lnTo>
                    <a:pt x="21600" y="21600"/>
                  </a:lnTo>
                </a:path>
              </a:pathLst>
            </a:custGeom>
            <a:noFill/>
            <a:ln w="12700" cap="flat">
              <a:solidFill>
                <a:srgbClr val="FFFED5"/>
              </a:solidFill>
              <a:prstDash val="solid"/>
              <a:round/>
              <a:tailEnd type="triangle" w="med" len="me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pic>
        <p:nvPicPr>
          <p:cNvPr id="779" name="DSC_4375.jpg" descr="DSC_4375.jpg"/>
          <p:cNvPicPr>
            <a:picLocks noChangeAspect="0"/>
          </p:cNvPicPr>
          <p:nvPr/>
        </p:nvPicPr>
        <p:blipFill>
          <a:blip r:embed="rId8">
            <a:extLst/>
          </a:blip>
          <a:stretch>
            <a:fillRect/>
          </a:stretch>
        </p:blipFill>
        <p:spPr>
          <a:xfrm>
            <a:off x="5390688" y="1340605"/>
            <a:ext cx="3589477" cy="2386593"/>
          </a:xfrm>
          <a:prstGeom prst="rect">
            <a:avLst/>
          </a:prstGeom>
          <a:ln w="12700">
            <a:miter lim="400000"/>
          </a:ln>
        </p:spPr>
      </p:pic>
      <p:sp>
        <p:nvSpPr>
          <p:cNvPr id="780"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77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ID="10" grpId="2" fill="hold">
                                  <p:stCondLst>
                                    <p:cond delay="0"/>
                                  </p:stCondLst>
                                  <p:iterate type="el" backwards="0">
                                    <p:tmAbs val="0"/>
                                  </p:iterate>
                                  <p:childTnLst>
                                    <p:set>
                                      <p:cBhvr>
                                        <p:cTn id="10" fill="hold"/>
                                        <p:tgtEl>
                                          <p:spTgt spid="778"/>
                                        </p:tgtEl>
                                        <p:attrNameLst>
                                          <p:attrName>style.visibility</p:attrName>
                                        </p:attrNameLst>
                                      </p:cBhvr>
                                      <p:to>
                                        <p:strVal val="visible"/>
                                      </p:to>
                                    </p:set>
                                    <p:animEffect filter="fade" transition="in">
                                      <p:cBhvr>
                                        <p:cTn id="11" dur="500"/>
                                        <p:tgtEl>
                                          <p:spTgt spid="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2" grpId="1"/>
      <p:bldP build="whole" bldLvl="1" animBg="1" rev="0" advAuto="0" spid="778" grpId="2"/>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8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84" name="New version: Lytro"/>
          <p:cNvSpPr txBox="1"/>
          <p:nvPr>
            <p:ph type="title"/>
          </p:nvPr>
        </p:nvSpPr>
        <p:spPr>
          <a:prstGeom prst="rect">
            <a:avLst/>
          </a:prstGeom>
        </p:spPr>
        <p:txBody>
          <a:bodyPr/>
          <a:lstStyle/>
          <a:p>
            <a:pPr/>
            <a:r>
              <a:t>New version: Lytro</a:t>
            </a:r>
          </a:p>
        </p:txBody>
      </p:sp>
      <p:sp>
        <p:nvSpPr>
          <p:cNvPr id="785" name="http://www.lytro.com/…"/>
          <p:cNvSpPr txBox="1"/>
          <p:nvPr>
            <p:ph type="body" idx="1"/>
          </p:nvPr>
        </p:nvSpPr>
        <p:spPr>
          <a:prstGeom prst="rect">
            <a:avLst/>
          </a:prstGeom>
        </p:spPr>
        <p:txBody>
          <a:bodyPr/>
          <a:lstStyle/>
          <a:p>
            <a:pPr/>
            <a:r>
              <a:rPr u="sng">
                <a:hlinkClick r:id="rId3" invalidUrl="" action="" tgtFrame="" tooltip="" history="1" highlightClick="0" endSnd="0"/>
              </a:rPr>
              <a:t>http://www.lytro.com/</a:t>
            </a:r>
          </a:p>
          <a:p>
            <a:pPr/>
            <a:r>
              <a:t>hexagonal microlens array</a:t>
            </a:r>
          </a:p>
        </p:txBody>
      </p:sp>
      <p:pic>
        <p:nvPicPr>
          <p:cNvPr id="786" name="droppedImage.tiff" descr="droppedImage.tiff"/>
          <p:cNvPicPr>
            <a:picLocks noChangeAspect="1"/>
          </p:cNvPicPr>
          <p:nvPr/>
        </p:nvPicPr>
        <p:blipFill>
          <a:blip r:embed="rId4">
            <a:extLst/>
          </a:blip>
          <a:stretch>
            <a:fillRect/>
          </a:stretch>
        </p:blipFill>
        <p:spPr>
          <a:xfrm>
            <a:off x="-360710" y="2255407"/>
            <a:ext cx="8258564" cy="5314918"/>
          </a:xfrm>
          <a:prstGeom prst="rect">
            <a:avLst/>
          </a:prstGeom>
          <a:ln w="25400"/>
        </p:spPr>
      </p:pic>
      <p:pic>
        <p:nvPicPr>
          <p:cNvPr id="787" name="droppedImage.tiff" descr="droppedImage.tiff"/>
          <p:cNvPicPr>
            <a:picLocks noChangeAspect="1"/>
          </p:cNvPicPr>
          <p:nvPr/>
        </p:nvPicPr>
        <p:blipFill>
          <a:blip r:embed="rId5">
            <a:extLst/>
          </a:blip>
          <a:srcRect l="4853" t="0" r="6323" b="30174"/>
          <a:stretch>
            <a:fillRect/>
          </a:stretch>
        </p:blipFill>
        <p:spPr>
          <a:xfrm>
            <a:off x="7085637" y="-49031"/>
            <a:ext cx="2948141" cy="2255408"/>
          </a:xfrm>
          <a:prstGeom prst="rect">
            <a:avLst/>
          </a:prstGeom>
          <a:ln w="25400"/>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9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91" name="Double-click to edit"/>
          <p:cNvSpPr txBox="1"/>
          <p:nvPr>
            <p:ph type="title"/>
          </p:nvPr>
        </p:nvSpPr>
        <p:spPr>
          <a:prstGeom prst="rect">
            <a:avLst/>
          </a:prstGeom>
        </p:spPr>
        <p:txBody>
          <a:bodyPr/>
          <a:lstStyle/>
          <a:p>
            <a:pPr/>
          </a:p>
        </p:txBody>
      </p:sp>
      <p:sp>
        <p:nvSpPr>
          <p:cNvPr id="79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7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796" name="Double-click to edit"/>
          <p:cNvSpPr txBox="1"/>
          <p:nvPr>
            <p:ph type="title"/>
          </p:nvPr>
        </p:nvSpPr>
        <p:spPr>
          <a:prstGeom prst="rect">
            <a:avLst/>
          </a:prstGeom>
        </p:spPr>
        <p:txBody>
          <a:bodyPr/>
          <a:lstStyle/>
          <a:p>
            <a:pPr>
              <a:defRPr sz="3800"/>
            </a:pPr>
          </a:p>
        </p:txBody>
      </p:sp>
      <p:sp>
        <p:nvSpPr>
          <p:cNvPr id="797" name="Plenoptic camera refocusing"/>
          <p:cNvSpPr txBox="1"/>
          <p:nvPr>
            <p:ph type="body" idx="1"/>
          </p:nvPr>
        </p:nvSpPr>
        <p:spPr>
          <a:prstGeom prst="rect">
            <a:avLst/>
          </a:prstGeom>
        </p:spPr>
        <p:txBody>
          <a:bodyPr/>
          <a:lstStyle>
            <a:lvl1pPr marL="421881" indent="-376554">
              <a:buSzTx/>
              <a:buNone/>
              <a:defRPr sz="10400"/>
            </a:lvl1pPr>
          </a:lstStyle>
          <a:p>
            <a:pPr/>
            <a:r>
              <a:t>Plenoptic camera refocusing</a:t>
            </a:r>
          </a:p>
        </p:txBody>
      </p:sp>
      <p:sp>
        <p:nvSpPr>
          <p:cNvPr id="798"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799"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02" name="CSAIL.png" descr="CSAIL.png"/>
          <p:cNvPicPr>
            <a:picLocks noChangeAspect="0"/>
          </p:cNvPicPr>
          <p:nvPr/>
        </p:nvPicPr>
        <p:blipFill>
          <a:blip r:embed="rId3">
            <a:extLst/>
          </a:blip>
          <a:stretch>
            <a:fillRect/>
          </a:stretch>
        </p:blipFill>
        <p:spPr>
          <a:xfrm>
            <a:off x="9043358" y="-1"/>
            <a:ext cx="1000226" cy="733935"/>
          </a:xfrm>
          <a:prstGeom prst="rect">
            <a:avLst/>
          </a:prstGeom>
          <a:ln w="12700">
            <a:miter lim="400000"/>
          </a:ln>
        </p:spPr>
      </p:pic>
      <p:pic>
        <p:nvPicPr>
          <p:cNvPr id="803" name="unrefocused-mark.jpg" descr="unrefocused-mark.jpg"/>
          <p:cNvPicPr>
            <a:picLocks noChangeAspect="0"/>
          </p:cNvPicPr>
          <p:nvPr/>
        </p:nvPicPr>
        <p:blipFill>
          <a:blip r:embed="rId4">
            <a:extLst/>
          </a:blip>
          <a:stretch>
            <a:fillRect/>
          </a:stretch>
        </p:blipFill>
        <p:spPr>
          <a:xfrm>
            <a:off x="3208717" y="2039672"/>
            <a:ext cx="4069541" cy="4069541"/>
          </a:xfrm>
          <a:prstGeom prst="rect">
            <a:avLst/>
          </a:prstGeom>
          <a:ln w="12700">
            <a:miter lim="400000"/>
          </a:ln>
        </p:spPr>
      </p:pic>
      <p:sp>
        <p:nvSpPr>
          <p:cNvPr id="804" name="Conventional Photograph"/>
          <p:cNvSpPr txBox="1"/>
          <p:nvPr>
            <p:ph type="title"/>
          </p:nvPr>
        </p:nvSpPr>
        <p:spPr>
          <a:prstGeom prst="rect">
            <a:avLst/>
          </a:prstGeom>
        </p:spPr>
        <p:txBody>
          <a:bodyPr/>
          <a:lstStyle>
            <a:lvl1pPr>
              <a:defRPr sz="3800"/>
            </a:lvl1pPr>
          </a:lstStyle>
          <a:p>
            <a:pPr/>
            <a:r>
              <a:t>Conventional Photograph</a:t>
            </a:r>
          </a:p>
        </p:txBody>
      </p:sp>
      <p:pic>
        <p:nvPicPr>
          <p:cNvPr id="805" name="unrefocused-jacquie.jpg" descr="unrefocused-jacquie.jpg"/>
          <p:cNvPicPr>
            <a:picLocks noChangeAspect="0"/>
          </p:cNvPicPr>
          <p:nvPr/>
        </p:nvPicPr>
        <p:blipFill>
          <a:blip r:embed="rId5">
            <a:extLst/>
          </a:blip>
          <a:stretch>
            <a:fillRect/>
          </a:stretch>
        </p:blipFill>
        <p:spPr>
          <a:xfrm>
            <a:off x="3208717" y="2039672"/>
            <a:ext cx="4069541" cy="4069541"/>
          </a:xfrm>
          <a:prstGeom prst="rect">
            <a:avLst/>
          </a:prstGeom>
          <a:ln w="12700">
            <a:miter lim="400000"/>
          </a:ln>
        </p:spPr>
      </p:pic>
      <p:pic>
        <p:nvPicPr>
          <p:cNvPr id="806" name="unrefocused-matt.jpg" descr="unrefocused-matt.jpg"/>
          <p:cNvPicPr>
            <a:picLocks noChangeAspect="0"/>
          </p:cNvPicPr>
          <p:nvPr/>
        </p:nvPicPr>
        <p:blipFill>
          <a:blip r:embed="rId6">
            <a:extLst/>
          </a:blip>
          <a:stretch>
            <a:fillRect/>
          </a:stretch>
        </p:blipFill>
        <p:spPr>
          <a:xfrm>
            <a:off x="3208717" y="2039672"/>
            <a:ext cx="4069541" cy="4069541"/>
          </a:xfrm>
          <a:prstGeom prst="rect">
            <a:avLst/>
          </a:prstGeom>
          <a:ln w="12700">
            <a:miter lim="400000"/>
          </a:ln>
        </p:spPr>
      </p:pic>
      <p:pic>
        <p:nvPicPr>
          <p:cNvPr id="807" name="unrefocused.jpg" descr="unrefocused.jpg"/>
          <p:cNvPicPr>
            <a:picLocks noChangeAspect="0"/>
          </p:cNvPicPr>
          <p:nvPr/>
        </p:nvPicPr>
        <p:blipFill>
          <a:blip r:embed="rId7">
            <a:extLst/>
          </a:blip>
          <a:stretch>
            <a:fillRect/>
          </a:stretch>
        </p:blipFill>
        <p:spPr>
          <a:xfrm>
            <a:off x="3208717" y="2039672"/>
            <a:ext cx="4069541" cy="4069541"/>
          </a:xfrm>
          <a:prstGeom prst="rect">
            <a:avLst/>
          </a:prstGeom>
          <a:ln w="12700">
            <a:miter lim="400000"/>
          </a:ln>
        </p:spPr>
      </p:pic>
      <p:sp>
        <p:nvSpPr>
          <p:cNvPr id="808"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80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80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Class="exit" nodeType="clickEffect" presetSubtype="0" presetID="1" grpId="3" fill="hold">
                                  <p:stCondLst>
                                    <p:cond delay="0"/>
                                  </p:stCondLst>
                                  <p:iterate type="el" backwards="0">
                                    <p:tmAbs val="0"/>
                                  </p:iterate>
                                  <p:childTnLst>
                                    <p:set>
                                      <p:cBhvr>
                                        <p:cTn id="14" fill="hold">
                                          <p:stCondLst>
                                            <p:cond delay="0"/>
                                          </p:stCondLst>
                                        </p:cTn>
                                        <p:tgtEl>
                                          <p:spTgt spid="80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8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07" grpId="1"/>
      <p:bldP build="whole" bldLvl="1" animBg="1" rev="0" advAuto="0" spid="806" grpId="2"/>
      <p:bldP build="whole" bldLvl="1" animBg="1" rev="0" advAuto="0" spid="807" grpId="4"/>
      <p:bldP build="whole" bldLvl="1" animBg="1" rev="0" advAuto="0" spid="805" grpId="3"/>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13" name="CSAIL.png" descr="CSAIL.png"/>
          <p:cNvPicPr>
            <a:picLocks noChangeAspect="0"/>
          </p:cNvPicPr>
          <p:nvPr/>
        </p:nvPicPr>
        <p:blipFill>
          <a:blip r:embed="rId3">
            <a:extLst/>
          </a:blip>
          <a:stretch>
            <a:fillRect/>
          </a:stretch>
        </p:blipFill>
        <p:spPr>
          <a:xfrm>
            <a:off x="9043358" y="-1"/>
            <a:ext cx="1000226" cy="733935"/>
          </a:xfrm>
          <a:prstGeom prst="rect">
            <a:avLst/>
          </a:prstGeom>
          <a:ln w="12700">
            <a:miter lim="400000"/>
          </a:ln>
        </p:spPr>
      </p:pic>
      <p:sp>
        <p:nvSpPr>
          <p:cNvPr id="814" name="Light Field Photography"/>
          <p:cNvSpPr txBox="1"/>
          <p:nvPr>
            <p:ph type="title"/>
          </p:nvPr>
        </p:nvSpPr>
        <p:spPr>
          <a:prstGeom prst="rect">
            <a:avLst/>
          </a:prstGeom>
        </p:spPr>
        <p:txBody>
          <a:bodyPr/>
          <a:lstStyle>
            <a:lvl1pPr>
              <a:defRPr sz="3800"/>
            </a:lvl1pPr>
          </a:lstStyle>
          <a:p>
            <a:pPr/>
            <a:r>
              <a:t>Light Field Photography</a:t>
            </a:r>
          </a:p>
        </p:txBody>
      </p:sp>
      <p:sp>
        <p:nvSpPr>
          <p:cNvPr id="815" name="Capture the light field inside the camera body"/>
          <p:cNvSpPr txBox="1"/>
          <p:nvPr>
            <p:ph type="body" sz="half" idx="1"/>
          </p:nvPr>
        </p:nvSpPr>
        <p:spPr>
          <a:xfrm>
            <a:off x="952220" y="4799333"/>
            <a:ext cx="8531325" cy="2731768"/>
          </a:xfrm>
          <a:prstGeom prst="rect">
            <a:avLst/>
          </a:prstGeom>
        </p:spPr>
        <p:txBody>
          <a:bodyPr/>
          <a:lstStyle/>
          <a:p>
            <a:pPr/>
          </a:p>
          <a:p>
            <a:pPr/>
            <a:r>
              <a:t>Capture the light field inside the camera body</a:t>
            </a:r>
          </a:p>
        </p:txBody>
      </p:sp>
      <p:pic>
        <p:nvPicPr>
          <p:cNvPr id="816" name="lf-def.png" descr="lf-def.png"/>
          <p:cNvPicPr>
            <a:picLocks noChangeAspect="0"/>
          </p:cNvPicPr>
          <p:nvPr/>
        </p:nvPicPr>
        <p:blipFill>
          <a:blip r:embed="rId4">
            <a:extLst/>
          </a:blip>
          <a:stretch>
            <a:fillRect/>
          </a:stretch>
        </p:blipFill>
        <p:spPr>
          <a:xfrm>
            <a:off x="757187" y="1870571"/>
            <a:ext cx="8531326" cy="3233842"/>
          </a:xfrm>
          <a:prstGeom prst="rect">
            <a:avLst/>
          </a:prstGeom>
          <a:ln w="12700">
            <a:miter lim="400000"/>
          </a:ln>
        </p:spPr>
      </p:pic>
      <p:sp>
        <p:nvSpPr>
          <p:cNvPr id="817"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21" name="Plenoptic/light field cameras"/>
          <p:cNvSpPr txBox="1"/>
          <p:nvPr>
            <p:ph type="title"/>
          </p:nvPr>
        </p:nvSpPr>
        <p:spPr>
          <a:prstGeom prst="rect">
            <a:avLst/>
          </a:prstGeom>
        </p:spPr>
        <p:txBody>
          <a:bodyPr/>
          <a:lstStyle/>
          <a:p>
            <a:pPr/>
            <a:r>
              <a:t>Plenoptic/light field cameras</a:t>
            </a:r>
          </a:p>
        </p:txBody>
      </p:sp>
      <p:sp>
        <p:nvSpPr>
          <p:cNvPr id="822" name="[Lipmann 1908, Adelson and Wang, 1992, Ng et al. 06]…"/>
          <p:cNvSpPr txBox="1"/>
          <p:nvPr>
            <p:ph type="body" idx="1"/>
          </p:nvPr>
        </p:nvSpPr>
        <p:spPr>
          <a:prstGeom prst="rect">
            <a:avLst/>
          </a:prstGeom>
        </p:spPr>
        <p:txBody>
          <a:bodyPr/>
          <a:lstStyle/>
          <a:p>
            <a:pPr marL="254000" indent="-254000">
              <a:defRPr sz="1800"/>
            </a:pPr>
            <a:r>
              <a:t>[Lipmann 1908, Adelson and Wang, 1992, Ng et al. 06]</a:t>
            </a:r>
          </a:p>
          <a:p>
            <a:pPr/>
            <a:r>
              <a:t>Record 4D set of rays </a:t>
            </a:r>
          </a:p>
          <a:p>
            <a:pPr lvl="1"/>
            <a:r>
              <a:t>using microlens array in front of sensor</a:t>
            </a:r>
          </a:p>
        </p:txBody>
      </p:sp>
      <p:pic>
        <p:nvPicPr>
          <p:cNvPr id="823" name="image.png" descr="image.png"/>
          <p:cNvPicPr>
            <a:picLocks noChangeAspect="0"/>
          </p:cNvPicPr>
          <p:nvPr/>
        </p:nvPicPr>
        <p:blipFill>
          <a:blip r:embed="rId2">
            <a:extLst/>
          </a:blip>
          <a:stretch>
            <a:fillRect/>
          </a:stretch>
        </p:blipFill>
        <p:spPr>
          <a:xfrm flipH="1" rot="21590034">
            <a:off x="-315425" y="2956545"/>
            <a:ext cx="4265663" cy="4187214"/>
          </a:xfrm>
          <a:prstGeom prst="rect">
            <a:avLst/>
          </a:prstGeom>
          <a:ln w="12700">
            <a:miter lim="400000"/>
          </a:ln>
        </p:spPr>
      </p:pic>
      <p:sp>
        <p:nvSpPr>
          <p:cNvPr id="824"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825" name="Line"/>
          <p:cNvSpPr/>
          <p:nvPr/>
        </p:nvSpPr>
        <p:spPr>
          <a:xfrm flipH="1" flipV="1">
            <a:off x="5130717" y="5883671"/>
            <a:ext cx="264766" cy="254960"/>
          </a:xfrm>
          <a:prstGeom prst="line">
            <a:avLst/>
          </a:prstGeom>
          <a:ln w="38100">
            <a:solidFill>
              <a:srgbClr val="831100"/>
            </a:solidFill>
            <a:miter lim="400000"/>
            <a:headEnd type="stealth"/>
          </a:ln>
        </p:spPr>
        <p:txBody>
          <a:bodyPr lIns="0" tIns="0" rIns="0" bIns="0"/>
          <a:lstStyle/>
          <a:p>
            <a:pPr defTabSz="353020">
              <a:defRPr sz="900"/>
            </a:pPr>
          </a:p>
        </p:txBody>
      </p:sp>
      <p:sp>
        <p:nvSpPr>
          <p:cNvPr id="826" name="Line"/>
          <p:cNvSpPr/>
          <p:nvPr/>
        </p:nvSpPr>
        <p:spPr>
          <a:xfrm flipH="1">
            <a:off x="5111105" y="5687549"/>
            <a:ext cx="294184" cy="382798"/>
          </a:xfrm>
          <a:prstGeom prst="line">
            <a:avLst/>
          </a:prstGeom>
          <a:ln w="38100">
            <a:solidFill>
              <a:srgbClr val="831100"/>
            </a:solidFill>
            <a:miter lim="400000"/>
            <a:headEnd type="stealth"/>
          </a:ln>
        </p:spPr>
        <p:txBody>
          <a:bodyPr lIns="0" tIns="0" rIns="0" bIns="0"/>
          <a:lstStyle/>
          <a:p>
            <a:pPr defTabSz="353020">
              <a:defRPr sz="900"/>
            </a:pPr>
          </a:p>
        </p:txBody>
      </p:sp>
      <p:sp>
        <p:nvSpPr>
          <p:cNvPr id="827"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828" name="Line"/>
          <p:cNvSpPr/>
          <p:nvPr/>
        </p:nvSpPr>
        <p:spPr>
          <a:xfrm flipH="1" flipV="1">
            <a:off x="3979462" y="4434348"/>
            <a:ext cx="1053194" cy="1400294"/>
          </a:xfrm>
          <a:prstGeom prst="line">
            <a:avLst/>
          </a:prstGeom>
          <a:ln w="38100">
            <a:solidFill>
              <a:srgbClr val="831100"/>
            </a:solidFill>
            <a:miter lim="400000"/>
            <a:headEnd type="stealth"/>
          </a:ln>
        </p:spPr>
        <p:txBody>
          <a:bodyPr lIns="0" tIns="0" rIns="0" bIns="0"/>
          <a:lstStyle/>
          <a:p>
            <a:pPr defTabSz="353020">
              <a:defRPr sz="900"/>
            </a:pPr>
          </a:p>
        </p:txBody>
      </p:sp>
      <p:sp>
        <p:nvSpPr>
          <p:cNvPr id="829" name="Line"/>
          <p:cNvSpPr/>
          <p:nvPr/>
        </p:nvSpPr>
        <p:spPr>
          <a:xfrm flipH="1">
            <a:off x="3969420" y="6079794"/>
            <a:ext cx="1112267" cy="353021"/>
          </a:xfrm>
          <a:prstGeom prst="line">
            <a:avLst/>
          </a:prstGeom>
          <a:ln w="38100">
            <a:solidFill>
              <a:srgbClr val="831100"/>
            </a:solidFill>
            <a:miter lim="400000"/>
            <a:headEnd type="stealth"/>
          </a:ln>
        </p:spPr>
        <p:txBody>
          <a:bodyPr lIns="0" tIns="0" rIns="0" bIns="0"/>
          <a:lstStyle/>
          <a:p>
            <a:pPr defTabSz="353020">
              <a:defRPr sz="900"/>
            </a:pPr>
          </a:p>
        </p:txBody>
      </p:sp>
      <p:grpSp>
        <p:nvGrpSpPr>
          <p:cNvPr id="846" name="Group"/>
          <p:cNvGrpSpPr/>
          <p:nvPr/>
        </p:nvGrpSpPr>
        <p:grpSpPr>
          <a:xfrm>
            <a:off x="5395482" y="3765550"/>
            <a:ext cx="176511" cy="3206602"/>
            <a:chOff x="0" y="0"/>
            <a:chExt cx="176510" cy="3206601"/>
          </a:xfrm>
        </p:grpSpPr>
        <p:sp>
          <p:nvSpPr>
            <p:cNvPr id="830"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1"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2"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3"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4"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5"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6"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7"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8"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39"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0"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1"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2"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3"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4"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845"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847"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848"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grpSp>
        <p:nvGrpSpPr>
          <p:cNvPr id="856" name="Group"/>
          <p:cNvGrpSpPr/>
          <p:nvPr/>
        </p:nvGrpSpPr>
        <p:grpSpPr>
          <a:xfrm>
            <a:off x="6485922" y="2950988"/>
            <a:ext cx="3579236" cy="4383336"/>
            <a:chOff x="0" y="0"/>
            <a:chExt cx="3579234" cy="4383335"/>
          </a:xfrm>
        </p:grpSpPr>
        <p:pic>
          <p:nvPicPr>
            <p:cNvPr id="849" name="DSC_4477 copy.jpg" descr="DSC_4477 copy.jpg"/>
            <p:cNvPicPr>
              <a:picLocks noChangeAspect="0"/>
            </p:cNvPicPr>
            <p:nvPr/>
          </p:nvPicPr>
          <p:blipFill>
            <a:blip r:embed="rId3">
              <a:extLst/>
            </a:blip>
            <a:stretch>
              <a:fillRect/>
            </a:stretch>
          </p:blipFill>
          <p:spPr>
            <a:xfrm>
              <a:off x="0" y="0"/>
              <a:ext cx="3288920" cy="2189371"/>
            </a:xfrm>
            <a:prstGeom prst="rect">
              <a:avLst/>
            </a:prstGeom>
            <a:ln w="12700" cap="flat">
              <a:noFill/>
              <a:miter lim="400000"/>
            </a:ln>
            <a:effectLst/>
          </p:spPr>
        </p:pic>
        <p:grpSp>
          <p:nvGrpSpPr>
            <p:cNvPr id="855" name="Group"/>
            <p:cNvGrpSpPr/>
            <p:nvPr/>
          </p:nvGrpSpPr>
          <p:grpSpPr>
            <a:xfrm>
              <a:off x="7587" y="2195563"/>
              <a:ext cx="3571648" cy="2187773"/>
              <a:chOff x="0" y="0"/>
              <a:chExt cx="3571647" cy="2187772"/>
            </a:xfrm>
          </p:grpSpPr>
          <p:pic>
            <p:nvPicPr>
              <p:cNvPr id="850" name="microlenses-penny.jpg" descr="microlenses-penny.jpg"/>
              <p:cNvPicPr>
                <a:picLocks noChangeAspect="0"/>
              </p:cNvPicPr>
              <p:nvPr/>
            </p:nvPicPr>
            <p:blipFill>
              <a:blip r:embed="rId4">
                <a:extLst/>
              </a:blip>
              <a:stretch>
                <a:fillRect/>
              </a:stretch>
            </p:blipFill>
            <p:spPr>
              <a:xfrm>
                <a:off x="0" y="0"/>
                <a:ext cx="3287322" cy="2187773"/>
              </a:xfrm>
              <a:prstGeom prst="rect">
                <a:avLst/>
              </a:prstGeom>
              <a:ln w="3175" cap="flat">
                <a:solidFill>
                  <a:srgbClr val="AB27A9"/>
                </a:solidFill>
                <a:prstDash val="solid"/>
                <a:miter lim="400000"/>
              </a:ln>
              <a:effectLst/>
            </p:spPr>
          </p:pic>
          <p:grpSp>
            <p:nvGrpSpPr>
              <p:cNvPr id="854" name="Group"/>
              <p:cNvGrpSpPr/>
              <p:nvPr/>
            </p:nvGrpSpPr>
            <p:grpSpPr>
              <a:xfrm>
                <a:off x="297104" y="361166"/>
                <a:ext cx="3274544" cy="1627817"/>
                <a:chOff x="0" y="0"/>
                <a:chExt cx="3274543" cy="1627815"/>
              </a:xfrm>
            </p:grpSpPr>
            <p:pic>
              <p:nvPicPr>
                <p:cNvPr id="851" name="IMG_7622-csshbal.jpg" descr="IMG_7622-csshbal.jpg"/>
                <p:cNvPicPr>
                  <a:picLocks noChangeAspect="0"/>
                </p:cNvPicPr>
                <p:nvPr/>
              </p:nvPicPr>
              <p:blipFill>
                <a:blip r:embed="rId5">
                  <a:extLst/>
                </a:blip>
                <a:stretch>
                  <a:fillRect/>
                </a:stretch>
              </p:blipFill>
              <p:spPr>
                <a:xfrm>
                  <a:off x="1146888" y="0"/>
                  <a:ext cx="2127656" cy="1627816"/>
                </a:xfrm>
                <a:prstGeom prst="rect">
                  <a:avLst/>
                </a:prstGeom>
                <a:ln w="12700" cap="flat">
                  <a:solidFill>
                    <a:srgbClr val="FFFED5"/>
                  </a:solidFill>
                  <a:prstDash val="solid"/>
                  <a:miter lim="400000"/>
                </a:ln>
                <a:effectLst/>
              </p:spPr>
            </p:pic>
            <p:sp>
              <p:nvSpPr>
                <p:cNvPr id="852" name="Shape"/>
                <p:cNvSpPr/>
                <p:nvPr/>
              </p:nvSpPr>
              <p:spPr>
                <a:xfrm>
                  <a:off x="0" y="0"/>
                  <a:ext cx="752347" cy="4442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37" y="21600"/>
                      </a:moveTo>
                      <a:lnTo>
                        <a:pt x="0" y="9324"/>
                      </a:lnTo>
                      <a:lnTo>
                        <a:pt x="8622" y="0"/>
                      </a:lnTo>
                      <a:lnTo>
                        <a:pt x="21600" y="11810"/>
                      </a:lnTo>
                      <a:lnTo>
                        <a:pt x="13437" y="21600"/>
                      </a:lnTo>
                      <a:close/>
                    </a:path>
                  </a:pathLst>
                </a:custGeom>
                <a:noFill/>
                <a:ln w="12700" cap="flat">
                  <a:solidFill>
                    <a:srgbClr val="FFFED5"/>
                  </a:solidFill>
                  <a:prstDash val="solid"/>
                  <a:round/>
                </a:ln>
                <a:effectLst/>
              </p:spPr>
              <p:txBody>
                <a:bodyPr wrap="square" lIns="39224" tIns="39224" rIns="39224" bIns="39224" numCol="1" anchor="ctr">
                  <a:noAutofit/>
                </a:bodyPr>
                <a:lstStyle/>
                <a:p>
                  <a:pPr marL="44628" marR="44628" defTabSz="1000224">
                    <a:defRPr sz="2200">
                      <a:solidFill>
                        <a:srgbClr val="FFFED5"/>
                      </a:solidFill>
                      <a:uFill>
                        <a:solidFill>
                          <a:srgbClr val="FFFED5"/>
                        </a:solidFill>
                      </a:uFill>
                      <a:latin typeface="Times New Roman"/>
                      <a:ea typeface="Times New Roman"/>
                      <a:cs typeface="Times New Roman"/>
                      <a:sym typeface="Times New Roman"/>
                    </a:defRPr>
                  </a:pPr>
                </a:p>
              </p:txBody>
            </p:sp>
            <p:sp>
              <p:nvSpPr>
                <p:cNvPr id="853" name="Line"/>
                <p:cNvSpPr/>
                <p:nvPr/>
              </p:nvSpPr>
              <p:spPr>
                <a:xfrm flipH="1" rot="16199998">
                  <a:off x="673429" y="253250"/>
                  <a:ext cx="359101" cy="769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766" y="0"/>
                        <a:pt x="21532" y="9321"/>
                        <a:pt x="21532" y="18643"/>
                      </a:cubicBezTo>
                      <a:lnTo>
                        <a:pt x="21600" y="21600"/>
                      </a:lnTo>
                    </a:path>
                  </a:pathLst>
                </a:custGeom>
                <a:noFill/>
                <a:ln w="12700" cap="flat">
                  <a:solidFill>
                    <a:srgbClr val="FFFED5"/>
                  </a:solidFill>
                  <a:prstDash val="solid"/>
                  <a:round/>
                  <a:tailEnd type="triangle" w="med" len="med"/>
                </a:ln>
                <a:effectLst/>
              </p:spPr>
              <p:txBody>
                <a:bodyPr wrap="square" lIns="39224" tIns="39224" rIns="39224" bIns="39224" numCol="1" anchor="ctr">
                  <a:noAutofit/>
                </a:bodyPr>
                <a:lstStyle/>
                <a:p>
                  <a:pPr marL="44628" marR="44628" defTabSz="1000224">
                    <a:defRPr sz="2200">
                      <a:solidFill>
                        <a:srgbClr val="FFFED5"/>
                      </a:solidFill>
                      <a:uFill>
                        <a:solidFill>
                          <a:srgbClr val="FFFED5"/>
                        </a:solidFill>
                      </a:uFill>
                      <a:latin typeface="Times New Roman"/>
                      <a:ea typeface="Times New Roman"/>
                      <a:cs typeface="Times New Roman"/>
                      <a:sym typeface="Times New Roman"/>
                    </a:defRPr>
                  </a:pPr>
                </a:p>
              </p:txBody>
            </p:sp>
          </p:grpSp>
        </p:grpSp>
      </p:grpSp>
      <p:sp>
        <p:nvSpPr>
          <p:cNvPr id="857"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858" name="Line"/>
          <p:cNvSpPr/>
          <p:nvPr/>
        </p:nvSpPr>
        <p:spPr>
          <a:xfrm flipH="1" flipV="1">
            <a:off x="914982" y="4171616"/>
            <a:ext cx="2239871" cy="84590"/>
          </a:xfrm>
          <a:prstGeom prst="line">
            <a:avLst/>
          </a:prstGeom>
          <a:ln w="38100">
            <a:solidFill>
              <a:srgbClr val="831100"/>
            </a:solidFill>
            <a:miter lim="400000"/>
            <a:headEnd type="stealth"/>
          </a:ln>
        </p:spPr>
        <p:txBody>
          <a:bodyPr lIns="0" tIns="0" rIns="0" bIns="0"/>
          <a:lstStyle/>
          <a:p>
            <a:pPr defTabSz="353020">
              <a:defRPr sz="900"/>
            </a:pPr>
          </a:p>
        </p:txBody>
      </p:sp>
      <p:sp>
        <p:nvSpPr>
          <p:cNvPr id="859" name="Line"/>
          <p:cNvSpPr/>
          <p:nvPr/>
        </p:nvSpPr>
        <p:spPr>
          <a:xfrm flipH="1" flipV="1">
            <a:off x="855248" y="4162151"/>
            <a:ext cx="2299605" cy="2212177"/>
          </a:xfrm>
          <a:prstGeom prst="line">
            <a:avLst/>
          </a:prstGeom>
          <a:ln w="38100">
            <a:solidFill>
              <a:srgbClr val="831100"/>
            </a:solidFill>
            <a:miter lim="400000"/>
            <a:headEnd type="stealth"/>
          </a:ln>
        </p:spPr>
        <p:txBody>
          <a:bodyPr lIns="0" tIns="0" rIns="0" bIns="0"/>
          <a:lstStyle/>
          <a:p>
            <a:pPr defTabSz="353020">
              <a:defRPr sz="900"/>
            </a:pPr>
          </a:p>
        </p:txBody>
      </p:sp>
      <p:sp>
        <p:nvSpPr>
          <p:cNvPr id="860" name="sensor+ microlens array"/>
          <p:cNvSpPr txBox="1"/>
          <p:nvPr/>
        </p:nvSpPr>
        <p:spPr>
          <a:xfrm>
            <a:off x="6677665" y="3154751"/>
            <a:ext cx="1606925" cy="584201"/>
          </a:xfrm>
          <a:prstGeom prst="rect">
            <a:avLst/>
          </a:prstGeom>
          <a:solidFill>
            <a:srgbClr val="FFFFFF">
              <a:alpha val="60000"/>
            </a:srgbClr>
          </a:solidFill>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lnSpc>
                <a:spcPct val="80000"/>
              </a:lnSpc>
              <a:buClr>
                <a:srgbClr val="A29A85"/>
              </a:buClr>
              <a:defRPr sz="1800">
                <a:latin typeface="Cochin"/>
                <a:ea typeface="Cochin"/>
                <a:cs typeface="Cochin"/>
                <a:sym typeface="Cochin"/>
              </a:defRPr>
            </a:pPr>
            <a:r>
              <a:t>sensor+</a:t>
            </a:r>
            <a:br/>
            <a:r>
              <a:t>microlens array</a:t>
            </a:r>
          </a:p>
        </p:txBody>
      </p:sp>
      <p:sp>
        <p:nvSpPr>
          <p:cNvPr id="861" name="microlens array"/>
          <p:cNvSpPr txBox="1"/>
          <p:nvPr/>
        </p:nvSpPr>
        <p:spPr>
          <a:xfrm>
            <a:off x="7864205" y="5162504"/>
            <a:ext cx="1606925" cy="355601"/>
          </a:xfrm>
          <a:prstGeom prst="rect">
            <a:avLst/>
          </a:prstGeom>
          <a:solidFill>
            <a:srgbClr val="FFFFFF">
              <a:alpha val="60000"/>
            </a:srgbClr>
          </a:solidFill>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lnSpc>
                <a:spcPct val="80000"/>
              </a:lnSpc>
              <a:buClr>
                <a:srgbClr val="A29A85"/>
              </a:buClr>
              <a:defRPr sz="1800">
                <a:latin typeface="Cochin"/>
                <a:ea typeface="Cochin"/>
                <a:cs typeface="Cochin"/>
                <a:sym typeface="Cochin"/>
              </a:defRPr>
            </a:lvl1pPr>
          </a:lstStyle>
          <a:p>
            <a:pPr/>
            <a:r>
              <a:t>microlens array</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6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65" name="Hand-Held Light Field Camera"/>
          <p:cNvSpPr txBox="1"/>
          <p:nvPr>
            <p:ph type="title"/>
          </p:nvPr>
        </p:nvSpPr>
        <p:spPr>
          <a:prstGeom prst="rect">
            <a:avLst/>
          </a:prstGeom>
        </p:spPr>
        <p:txBody>
          <a:bodyPr/>
          <a:lstStyle>
            <a:lvl1pPr>
              <a:defRPr sz="3800"/>
            </a:lvl1pPr>
          </a:lstStyle>
          <a:p>
            <a:pPr/>
            <a:r>
              <a:t>Hand-Held Light Field Camera</a:t>
            </a:r>
          </a:p>
        </p:txBody>
      </p:sp>
      <p:sp>
        <p:nvSpPr>
          <p:cNvPr id="866" name="Medium format digital camera"/>
          <p:cNvSpPr txBox="1"/>
          <p:nvPr/>
        </p:nvSpPr>
        <p:spPr>
          <a:xfrm>
            <a:off x="1098800" y="3744630"/>
            <a:ext cx="3493311"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Medium format digital camera</a:t>
            </a:r>
          </a:p>
        </p:txBody>
      </p:sp>
      <p:sp>
        <p:nvSpPr>
          <p:cNvPr id="867" name="Camera in-use"/>
          <p:cNvSpPr txBox="1"/>
          <p:nvPr/>
        </p:nvSpPr>
        <p:spPr>
          <a:xfrm>
            <a:off x="6295688" y="3744630"/>
            <a:ext cx="1784708"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Camera in-use</a:t>
            </a:r>
          </a:p>
        </p:txBody>
      </p:sp>
      <p:pic>
        <p:nvPicPr>
          <p:cNvPr id="868" name="DSC_4477 copy.jpg" descr="DSC_4477 copy.jpg"/>
          <p:cNvPicPr>
            <a:picLocks noChangeAspect="0"/>
          </p:cNvPicPr>
          <p:nvPr/>
        </p:nvPicPr>
        <p:blipFill>
          <a:blip r:embed="rId3">
            <a:extLst/>
          </a:blip>
          <a:stretch>
            <a:fillRect/>
          </a:stretch>
        </p:blipFill>
        <p:spPr>
          <a:xfrm>
            <a:off x="1049845" y="4415804"/>
            <a:ext cx="3589477" cy="2388336"/>
          </a:xfrm>
          <a:prstGeom prst="rect">
            <a:avLst/>
          </a:prstGeom>
          <a:ln w="12700">
            <a:miter lim="400000"/>
          </a:ln>
        </p:spPr>
      </p:pic>
      <p:pic>
        <p:nvPicPr>
          <p:cNvPr id="869" name="DSC_4458 copy.jpg" descr="DSC_4458 copy.jpg"/>
          <p:cNvPicPr>
            <a:picLocks noChangeAspect="0"/>
          </p:cNvPicPr>
          <p:nvPr/>
        </p:nvPicPr>
        <p:blipFill>
          <a:blip r:embed="rId4">
            <a:extLst/>
          </a:blip>
          <a:stretch>
            <a:fillRect/>
          </a:stretch>
        </p:blipFill>
        <p:spPr>
          <a:xfrm>
            <a:off x="1051589" y="1340605"/>
            <a:ext cx="3587733" cy="2386593"/>
          </a:xfrm>
          <a:prstGeom prst="rect">
            <a:avLst/>
          </a:prstGeom>
          <a:ln w="12700">
            <a:miter lim="400000"/>
          </a:ln>
        </p:spPr>
      </p:pic>
      <p:pic>
        <p:nvPicPr>
          <p:cNvPr id="870" name="MICROLENSES-closeup2.jpg" descr="MICROLENSES-closeup2.jpg"/>
          <p:cNvPicPr>
            <a:picLocks noChangeAspect="0"/>
          </p:cNvPicPr>
          <p:nvPr/>
        </p:nvPicPr>
        <p:blipFill>
          <a:blip r:embed="rId5">
            <a:extLst/>
          </a:blip>
          <a:stretch>
            <a:fillRect/>
          </a:stretch>
        </p:blipFill>
        <p:spPr>
          <a:xfrm>
            <a:off x="5402891" y="4417548"/>
            <a:ext cx="3585990" cy="2386592"/>
          </a:xfrm>
          <a:prstGeom prst="rect">
            <a:avLst/>
          </a:prstGeom>
          <a:ln w="12700">
            <a:miter lim="400000"/>
          </a:ln>
        </p:spPr>
      </p:pic>
      <p:pic>
        <p:nvPicPr>
          <p:cNvPr id="871" name="microlenses-penny.jpg" descr="microlenses-penny.jpg"/>
          <p:cNvPicPr>
            <a:picLocks noChangeAspect="0"/>
          </p:cNvPicPr>
          <p:nvPr/>
        </p:nvPicPr>
        <p:blipFill>
          <a:blip r:embed="rId6">
            <a:extLst/>
          </a:blip>
          <a:stretch>
            <a:fillRect/>
          </a:stretch>
        </p:blipFill>
        <p:spPr>
          <a:xfrm>
            <a:off x="5392432" y="4428008"/>
            <a:ext cx="3587733" cy="2386592"/>
          </a:xfrm>
          <a:prstGeom prst="rect">
            <a:avLst/>
          </a:prstGeom>
          <a:ln w="3175">
            <a:solidFill>
              <a:srgbClr val="AB27A9"/>
            </a:solidFill>
            <a:miter lim="400000"/>
          </a:ln>
        </p:spPr>
      </p:pic>
      <p:sp>
        <p:nvSpPr>
          <p:cNvPr id="872" name="16 megapixel sensor"/>
          <p:cNvSpPr txBox="1"/>
          <p:nvPr/>
        </p:nvSpPr>
        <p:spPr>
          <a:xfrm>
            <a:off x="1626805" y="6814599"/>
            <a:ext cx="2449505"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16 megapixel sensor</a:t>
            </a:r>
          </a:p>
        </p:txBody>
      </p:sp>
      <p:sp>
        <p:nvSpPr>
          <p:cNvPr id="873" name="Microlens array"/>
          <p:cNvSpPr txBox="1"/>
          <p:nvPr/>
        </p:nvSpPr>
        <p:spPr>
          <a:xfrm>
            <a:off x="6278996" y="6814599"/>
            <a:ext cx="1856444" cy="33340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ctr" defTabSz="1000224">
              <a:buClr>
                <a:srgbClr val="FFFED5"/>
              </a:buClr>
              <a:buFont typeface="Helvetica"/>
              <a:defRPr b="1" sz="1600">
                <a:solidFill>
                  <a:srgbClr val="FFFED5"/>
                </a:solidFill>
                <a:uFill>
                  <a:solidFill>
                    <a:srgbClr val="FFFED5"/>
                  </a:solidFill>
                </a:uFill>
              </a:defRPr>
            </a:lvl1pPr>
          </a:lstStyle>
          <a:p>
            <a:pPr/>
            <a:r>
              <a:t>Microlens array</a:t>
            </a:r>
          </a:p>
        </p:txBody>
      </p:sp>
      <p:grpSp>
        <p:nvGrpSpPr>
          <p:cNvPr id="877" name="Group"/>
          <p:cNvGrpSpPr/>
          <p:nvPr/>
        </p:nvGrpSpPr>
        <p:grpSpPr>
          <a:xfrm>
            <a:off x="5716687" y="4821995"/>
            <a:ext cx="3573787" cy="1779921"/>
            <a:chOff x="0" y="0"/>
            <a:chExt cx="3573786" cy="1779919"/>
          </a:xfrm>
        </p:grpSpPr>
        <p:pic>
          <p:nvPicPr>
            <p:cNvPr id="874" name="IMG_7622-csshbal.jpg" descr="IMG_7622-csshbal.jpg"/>
            <p:cNvPicPr>
              <a:picLocks noChangeAspect="0"/>
            </p:cNvPicPr>
            <p:nvPr/>
          </p:nvPicPr>
          <p:blipFill>
            <a:blip r:embed="rId7">
              <a:extLst/>
            </a:blip>
            <a:stretch>
              <a:fillRect/>
            </a:stretch>
          </p:blipFill>
          <p:spPr>
            <a:xfrm>
              <a:off x="1251696" y="0"/>
              <a:ext cx="2322091" cy="1779920"/>
            </a:xfrm>
            <a:prstGeom prst="rect">
              <a:avLst/>
            </a:prstGeom>
            <a:ln w="12700" cap="flat">
              <a:solidFill>
                <a:srgbClr val="FFFED5"/>
              </a:solidFill>
              <a:prstDash val="solid"/>
              <a:miter lim="400000"/>
            </a:ln>
            <a:effectLst/>
          </p:spPr>
        </p:pic>
        <p:sp>
          <p:nvSpPr>
            <p:cNvPr id="875" name="Shape"/>
            <p:cNvSpPr/>
            <p:nvPr/>
          </p:nvSpPr>
          <p:spPr>
            <a:xfrm>
              <a:off x="0" y="0"/>
              <a:ext cx="821100" cy="4846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437" y="21600"/>
                  </a:moveTo>
                  <a:lnTo>
                    <a:pt x="0" y="9324"/>
                  </a:lnTo>
                  <a:lnTo>
                    <a:pt x="8622" y="0"/>
                  </a:lnTo>
                  <a:lnTo>
                    <a:pt x="21600" y="11810"/>
                  </a:lnTo>
                  <a:lnTo>
                    <a:pt x="13437" y="21600"/>
                  </a:lnTo>
                  <a:close/>
                </a:path>
              </a:pathLst>
            </a:custGeom>
            <a:noFill/>
            <a:ln w="12700" cap="flat">
              <a:solidFill>
                <a:srgbClr val="FFFED5"/>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876" name="Line"/>
            <p:cNvSpPr/>
            <p:nvPr/>
          </p:nvSpPr>
          <p:spPr>
            <a:xfrm flipH="1" rot="16200000">
              <a:off x="735049" y="276070"/>
              <a:ext cx="391736" cy="8402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766" y="0"/>
                    <a:pt x="21532" y="9321"/>
                    <a:pt x="21532" y="18643"/>
                  </a:cubicBezTo>
                  <a:lnTo>
                    <a:pt x="21600" y="21600"/>
                  </a:lnTo>
                </a:path>
              </a:pathLst>
            </a:custGeom>
            <a:noFill/>
            <a:ln w="12700" cap="flat">
              <a:solidFill>
                <a:srgbClr val="FFFED5"/>
              </a:solidFill>
              <a:prstDash val="solid"/>
              <a:round/>
              <a:tailEnd type="triangle" w="med" len="me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pic>
        <p:nvPicPr>
          <p:cNvPr id="878" name="DSC_4375.jpg" descr="DSC_4375.jpg"/>
          <p:cNvPicPr>
            <a:picLocks noChangeAspect="0"/>
          </p:cNvPicPr>
          <p:nvPr/>
        </p:nvPicPr>
        <p:blipFill>
          <a:blip r:embed="rId8">
            <a:extLst/>
          </a:blip>
          <a:stretch>
            <a:fillRect/>
          </a:stretch>
        </p:blipFill>
        <p:spPr>
          <a:xfrm>
            <a:off x="5390688" y="1340605"/>
            <a:ext cx="3589477" cy="2386593"/>
          </a:xfrm>
          <a:prstGeom prst="rect">
            <a:avLst/>
          </a:prstGeom>
          <a:ln w="12700">
            <a:miter lim="400000"/>
          </a:ln>
        </p:spPr>
      </p:pic>
      <p:sp>
        <p:nvSpPr>
          <p:cNvPr id="879"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87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ID="10" grpId="2" fill="hold">
                                  <p:stCondLst>
                                    <p:cond delay="0"/>
                                  </p:stCondLst>
                                  <p:iterate type="el" backwards="0">
                                    <p:tmAbs val="0"/>
                                  </p:iterate>
                                  <p:childTnLst>
                                    <p:set>
                                      <p:cBhvr>
                                        <p:cTn id="10" fill="hold"/>
                                        <p:tgtEl>
                                          <p:spTgt spid="877"/>
                                        </p:tgtEl>
                                        <p:attrNameLst>
                                          <p:attrName>style.visibility</p:attrName>
                                        </p:attrNameLst>
                                      </p:cBhvr>
                                      <p:to>
                                        <p:strVal val="visible"/>
                                      </p:to>
                                    </p:set>
                                    <p:animEffect filter="fade" transition="in">
                                      <p:cBhvr>
                                        <p:cTn id="11" dur="500"/>
                                        <p:tgtEl>
                                          <p:spTgt spid="8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71" grpId="1"/>
      <p:bldP build="whole" bldLvl="1" animBg="1" rev="0" advAuto="0" spid="877" grpId="2"/>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8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83" name="Double-click to edit"/>
          <p:cNvSpPr txBox="1"/>
          <p:nvPr>
            <p:ph type="title"/>
          </p:nvPr>
        </p:nvSpPr>
        <p:spPr>
          <a:prstGeom prst="rect">
            <a:avLst/>
          </a:prstGeom>
        </p:spPr>
        <p:txBody>
          <a:bodyPr/>
          <a:lstStyle/>
          <a:p>
            <a:pPr/>
          </a:p>
        </p:txBody>
      </p:sp>
      <p:sp>
        <p:nvSpPr>
          <p:cNvPr id="884" name="Double-click to edit"/>
          <p:cNvSpPr txBox="1"/>
          <p:nvPr>
            <p:ph type="body" idx="1"/>
          </p:nvPr>
        </p:nvSpPr>
        <p:spPr>
          <a:prstGeom prst="rect">
            <a:avLst/>
          </a:prstGeom>
        </p:spPr>
        <p:txBody>
          <a:bodyPr/>
          <a:lstStyle/>
          <a:p>
            <a:pPr/>
          </a:p>
        </p:txBody>
      </p:sp>
      <p:pic>
        <p:nvPicPr>
          <p:cNvPr id="885" name="image.png" descr="image.png"/>
          <p:cNvPicPr>
            <a:picLocks noChangeAspect="0"/>
          </p:cNvPicPr>
          <p:nvPr/>
        </p:nvPicPr>
        <p:blipFill>
          <a:blip r:embed="rId3">
            <a:extLst/>
          </a:blip>
          <a:stretch>
            <a:fillRect/>
          </a:stretch>
        </p:blipFill>
        <p:spPr>
          <a:xfrm>
            <a:off x="1335748" y="39224"/>
            <a:ext cx="7374204" cy="7442845"/>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8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89" name="New version: Lytro"/>
          <p:cNvSpPr txBox="1"/>
          <p:nvPr>
            <p:ph type="title"/>
          </p:nvPr>
        </p:nvSpPr>
        <p:spPr>
          <a:prstGeom prst="rect">
            <a:avLst/>
          </a:prstGeom>
        </p:spPr>
        <p:txBody>
          <a:bodyPr/>
          <a:lstStyle/>
          <a:p>
            <a:pPr/>
            <a:r>
              <a:t>New version: Lytro</a:t>
            </a:r>
          </a:p>
        </p:txBody>
      </p:sp>
      <p:sp>
        <p:nvSpPr>
          <p:cNvPr id="890" name="http://www.lytro.com/…"/>
          <p:cNvSpPr txBox="1"/>
          <p:nvPr>
            <p:ph type="body" idx="1"/>
          </p:nvPr>
        </p:nvSpPr>
        <p:spPr>
          <a:prstGeom prst="rect">
            <a:avLst/>
          </a:prstGeom>
        </p:spPr>
        <p:txBody>
          <a:bodyPr/>
          <a:lstStyle/>
          <a:p>
            <a:pPr/>
            <a:r>
              <a:rPr u="sng">
                <a:hlinkClick r:id="rId3" invalidUrl="" action="" tgtFrame="" tooltip="" history="1" highlightClick="0" endSnd="0"/>
              </a:rPr>
              <a:t>http://www.lytro.com/</a:t>
            </a:r>
          </a:p>
          <a:p>
            <a:pPr/>
            <a:r>
              <a:t>hexagonal microlens array</a:t>
            </a:r>
          </a:p>
        </p:txBody>
      </p:sp>
      <p:pic>
        <p:nvPicPr>
          <p:cNvPr id="891" name="droppedImage.tiff" descr="droppedImage.tiff"/>
          <p:cNvPicPr>
            <a:picLocks noChangeAspect="1"/>
          </p:cNvPicPr>
          <p:nvPr/>
        </p:nvPicPr>
        <p:blipFill>
          <a:blip r:embed="rId4">
            <a:extLst/>
          </a:blip>
          <a:stretch>
            <a:fillRect/>
          </a:stretch>
        </p:blipFill>
        <p:spPr>
          <a:xfrm>
            <a:off x="-360710" y="2255407"/>
            <a:ext cx="8258564" cy="5314918"/>
          </a:xfrm>
          <a:prstGeom prst="rect">
            <a:avLst/>
          </a:prstGeom>
          <a:ln w="25400"/>
        </p:spPr>
      </p:pic>
      <p:pic>
        <p:nvPicPr>
          <p:cNvPr id="892" name="droppedImage.tiff" descr="droppedImage.tiff"/>
          <p:cNvPicPr>
            <a:picLocks noChangeAspect="1"/>
          </p:cNvPicPr>
          <p:nvPr/>
        </p:nvPicPr>
        <p:blipFill>
          <a:blip r:embed="rId5">
            <a:extLst/>
          </a:blip>
          <a:srcRect l="4853" t="0" r="6323" b="30174"/>
          <a:stretch>
            <a:fillRect/>
          </a:stretch>
        </p:blipFill>
        <p:spPr>
          <a:xfrm>
            <a:off x="7085637" y="-49031"/>
            <a:ext cx="2948141" cy="2255408"/>
          </a:xfrm>
          <a:prstGeom prst="rect">
            <a:avLst/>
          </a:prstGeom>
          <a:ln w="25400"/>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8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896" name="Light Field in a Single Exposure"/>
          <p:cNvSpPr txBox="1"/>
          <p:nvPr>
            <p:ph type="title"/>
          </p:nvPr>
        </p:nvSpPr>
        <p:spPr>
          <a:prstGeom prst="rect">
            <a:avLst/>
          </a:prstGeom>
        </p:spPr>
        <p:txBody>
          <a:bodyPr/>
          <a:lstStyle>
            <a:lvl1pPr>
              <a:defRPr sz="3800"/>
            </a:lvl1pPr>
          </a:lstStyle>
          <a:p>
            <a:pPr/>
            <a:r>
              <a:t>Light Field in a Single Exposure</a:t>
            </a:r>
          </a:p>
        </p:txBody>
      </p:sp>
      <p:pic>
        <p:nvPicPr>
          <p:cNvPr id="897" name="lightfield1.jpg" descr="lightfield1.jpg"/>
          <p:cNvPicPr>
            <a:picLocks noChangeAspect="0"/>
          </p:cNvPicPr>
          <p:nvPr/>
        </p:nvPicPr>
        <p:blipFill>
          <a:blip r:embed="rId3">
            <a:extLst/>
          </a:blip>
          <a:stretch>
            <a:fillRect/>
          </a:stretch>
        </p:blipFill>
        <p:spPr>
          <a:xfrm>
            <a:off x="2257524" y="1510142"/>
            <a:ext cx="5609101" cy="5609102"/>
          </a:xfrm>
          <a:prstGeom prst="rect">
            <a:avLst/>
          </a:prstGeom>
          <a:ln w="12700">
            <a:miter lim="400000"/>
          </a:ln>
        </p:spPr>
      </p:pic>
      <p:sp>
        <p:nvSpPr>
          <p:cNvPr id="898"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0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02" name="Light Field in a Single Exposure"/>
          <p:cNvSpPr txBox="1"/>
          <p:nvPr>
            <p:ph type="title"/>
          </p:nvPr>
        </p:nvSpPr>
        <p:spPr>
          <a:prstGeom prst="rect">
            <a:avLst/>
          </a:prstGeom>
        </p:spPr>
        <p:txBody>
          <a:bodyPr/>
          <a:lstStyle>
            <a:lvl1pPr>
              <a:defRPr sz="3800"/>
            </a:lvl1pPr>
          </a:lstStyle>
          <a:p>
            <a:pPr/>
            <a:r>
              <a:t>Light Field in a Single Exposure</a:t>
            </a:r>
          </a:p>
        </p:txBody>
      </p:sp>
      <p:pic>
        <p:nvPicPr>
          <p:cNvPr id="903" name="lightfield1.jpg" descr="lightfield1.jpg"/>
          <p:cNvPicPr>
            <a:picLocks noChangeAspect="0"/>
          </p:cNvPicPr>
          <p:nvPr/>
        </p:nvPicPr>
        <p:blipFill>
          <a:blip r:embed="rId3">
            <a:extLst/>
          </a:blip>
          <a:stretch>
            <a:fillRect/>
          </a:stretch>
        </p:blipFill>
        <p:spPr>
          <a:xfrm>
            <a:off x="2257524" y="1510142"/>
            <a:ext cx="5609101" cy="5609102"/>
          </a:xfrm>
          <a:prstGeom prst="rect">
            <a:avLst/>
          </a:prstGeom>
          <a:ln w="12700">
            <a:miter lim="400000"/>
          </a:ln>
        </p:spPr>
      </p:pic>
      <p:pic>
        <p:nvPicPr>
          <p:cNvPr id="904" name="lightfield2.jpg" descr="lightfield2.jpg"/>
          <p:cNvPicPr>
            <a:picLocks noChangeAspect="0"/>
          </p:cNvPicPr>
          <p:nvPr/>
        </p:nvPicPr>
        <p:blipFill>
          <a:blip r:embed="rId4">
            <a:extLst/>
          </a:blip>
          <a:stretch>
            <a:fillRect/>
          </a:stretch>
        </p:blipFill>
        <p:spPr>
          <a:xfrm>
            <a:off x="2257524" y="1510142"/>
            <a:ext cx="5609101" cy="5609102"/>
          </a:xfrm>
          <a:prstGeom prst="rect">
            <a:avLst/>
          </a:prstGeom>
          <a:ln w="12700">
            <a:miter lim="400000"/>
          </a:ln>
        </p:spPr>
      </p:pic>
      <p:pic>
        <p:nvPicPr>
          <p:cNvPr id="905" name="lightfield3.jpg" descr="lightfield3.jpg"/>
          <p:cNvPicPr>
            <a:picLocks noChangeAspect="0"/>
          </p:cNvPicPr>
          <p:nvPr/>
        </p:nvPicPr>
        <p:blipFill>
          <a:blip r:embed="rId5">
            <a:extLst/>
          </a:blip>
          <a:stretch>
            <a:fillRect/>
          </a:stretch>
        </p:blipFill>
        <p:spPr>
          <a:xfrm>
            <a:off x="2257524" y="1510142"/>
            <a:ext cx="5609101" cy="5609102"/>
          </a:xfrm>
          <a:prstGeom prst="rect">
            <a:avLst/>
          </a:prstGeom>
          <a:ln w="12700">
            <a:miter lim="400000"/>
          </a:ln>
        </p:spPr>
      </p:pic>
      <p:pic>
        <p:nvPicPr>
          <p:cNvPr id="906" name="lightfield4.jpg" descr="lightfield4.jpg"/>
          <p:cNvPicPr>
            <a:picLocks noChangeAspect="0"/>
          </p:cNvPicPr>
          <p:nvPr/>
        </p:nvPicPr>
        <p:blipFill>
          <a:blip r:embed="rId6">
            <a:extLst/>
          </a:blip>
          <a:stretch>
            <a:fillRect/>
          </a:stretch>
        </p:blipFill>
        <p:spPr>
          <a:xfrm>
            <a:off x="2257524" y="1510142"/>
            <a:ext cx="5609101" cy="5609102"/>
          </a:xfrm>
          <a:prstGeom prst="rect">
            <a:avLst/>
          </a:prstGeom>
          <a:ln w="12700">
            <a:miter lim="400000"/>
          </a:ln>
        </p:spPr>
      </p:pic>
      <p:sp>
        <p:nvSpPr>
          <p:cNvPr id="907"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05" grpId="1"/>
      <p:bldP build="whole" bldLvl="1" animBg="1" rev="0" advAuto="0" spid="906" grpId="2"/>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10" name="CSAIL.png" descr="CSAIL.png"/>
          <p:cNvPicPr>
            <a:picLocks noChangeAspect="0"/>
          </p:cNvPicPr>
          <p:nvPr/>
        </p:nvPicPr>
        <p:blipFill>
          <a:blip r:embed="rId3">
            <a:extLst/>
          </a:blip>
          <a:stretch>
            <a:fillRect/>
          </a:stretch>
        </p:blipFill>
        <p:spPr>
          <a:xfrm>
            <a:off x="9043358" y="-1"/>
            <a:ext cx="1000226" cy="733935"/>
          </a:xfrm>
          <a:prstGeom prst="rect">
            <a:avLst/>
          </a:prstGeom>
          <a:ln w="12700">
            <a:miter lim="400000"/>
          </a:ln>
        </p:spPr>
      </p:pic>
      <p:sp>
        <p:nvSpPr>
          <p:cNvPr id="911" name="Light Field Inside the Camera Body"/>
          <p:cNvSpPr txBox="1"/>
          <p:nvPr>
            <p:ph type="title"/>
          </p:nvPr>
        </p:nvSpPr>
        <p:spPr>
          <a:prstGeom prst="rect">
            <a:avLst/>
          </a:prstGeom>
        </p:spPr>
        <p:txBody>
          <a:bodyPr/>
          <a:lstStyle>
            <a:lvl1pPr>
              <a:defRPr sz="3800"/>
            </a:lvl1pPr>
          </a:lstStyle>
          <a:p>
            <a:pPr/>
            <a:r>
              <a:t>Light Field Inside the Camera Body</a:t>
            </a:r>
          </a:p>
        </p:txBody>
      </p:sp>
      <p:pic>
        <p:nvPicPr>
          <p:cNvPr id="912" name="lf-def.png" descr="lf-def.png"/>
          <p:cNvPicPr>
            <a:picLocks noChangeAspect="0"/>
          </p:cNvPicPr>
          <p:nvPr/>
        </p:nvPicPr>
        <p:blipFill>
          <a:blip r:embed="rId4">
            <a:extLst/>
          </a:blip>
          <a:stretch>
            <a:fillRect/>
          </a:stretch>
        </p:blipFill>
        <p:spPr>
          <a:xfrm>
            <a:off x="757187" y="1255183"/>
            <a:ext cx="8531326" cy="3233841"/>
          </a:xfrm>
          <a:prstGeom prst="rect">
            <a:avLst/>
          </a:prstGeom>
          <a:ln w="12700">
            <a:miter lim="400000"/>
          </a:ln>
        </p:spPr>
      </p:pic>
      <p:pic>
        <p:nvPicPr>
          <p:cNvPr id="913" name="lightfield1.jpg" descr="lightfield1.jpg"/>
          <p:cNvPicPr>
            <a:picLocks noChangeAspect="0"/>
          </p:cNvPicPr>
          <p:nvPr/>
        </p:nvPicPr>
        <p:blipFill>
          <a:blip r:embed="rId5">
            <a:extLst/>
          </a:blip>
          <a:stretch>
            <a:fillRect/>
          </a:stretch>
        </p:blipFill>
        <p:spPr>
          <a:xfrm>
            <a:off x="5200667" y="4014843"/>
            <a:ext cx="2991522" cy="2756175"/>
          </a:xfrm>
          <a:prstGeom prst="rect">
            <a:avLst/>
          </a:prstGeom>
          <a:ln w="12700">
            <a:miter lim="400000"/>
          </a:ln>
        </p:spPr>
      </p:pic>
      <p:pic>
        <p:nvPicPr>
          <p:cNvPr id="914" name="lightfield4.jpg" descr="lightfield4.jpg"/>
          <p:cNvPicPr>
            <a:picLocks noChangeAspect="0"/>
          </p:cNvPicPr>
          <p:nvPr/>
        </p:nvPicPr>
        <p:blipFill>
          <a:blip r:embed="rId6">
            <a:extLst/>
          </a:blip>
          <a:srcRect l="44723" t="59523" r="39082" b="23207"/>
          <a:stretch>
            <a:fillRect/>
          </a:stretch>
        </p:blipFill>
        <p:spPr>
          <a:xfrm>
            <a:off x="2090820" y="4353917"/>
            <a:ext cx="2510368" cy="2677072"/>
          </a:xfrm>
          <a:prstGeom prst="rect">
            <a:avLst/>
          </a:prstGeom>
          <a:ln w="12700">
            <a:miter lim="400000"/>
          </a:ln>
        </p:spPr>
      </p:pic>
      <p:sp>
        <p:nvSpPr>
          <p:cNvPr id="915" name="Circle"/>
          <p:cNvSpPr/>
          <p:nvPr/>
        </p:nvSpPr>
        <p:spPr>
          <a:xfrm>
            <a:off x="2600738" y="4854029"/>
            <a:ext cx="421664" cy="421664"/>
          </a:xfrm>
          <a:prstGeom prst="ellipse">
            <a:avLst/>
          </a:prstGeom>
          <a:ln w="25400">
            <a:solidFill>
              <a:srgbClr val="FFD479"/>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916" name="Circle"/>
          <p:cNvSpPr/>
          <p:nvPr/>
        </p:nvSpPr>
        <p:spPr>
          <a:xfrm>
            <a:off x="2845891" y="4932478"/>
            <a:ext cx="88256" cy="88256"/>
          </a:xfrm>
          <a:prstGeom prst="ellipse">
            <a:avLst/>
          </a:prstGeom>
          <a:ln w="12700">
            <a:solidFill>
              <a:srgbClr val="FFD479"/>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917" name="Line"/>
          <p:cNvSpPr/>
          <p:nvPr/>
        </p:nvSpPr>
        <p:spPr>
          <a:xfrm>
            <a:off x="1022526" y="3578196"/>
            <a:ext cx="1573636" cy="1602066"/>
          </a:xfrm>
          <a:custGeom>
            <a:avLst/>
            <a:gdLst/>
            <a:ahLst/>
            <a:cxnLst>
              <a:cxn ang="0">
                <a:pos x="wd2" y="hd2"/>
              </a:cxn>
              <a:cxn ang="5400000">
                <a:pos x="wd2" y="hd2"/>
              </a:cxn>
              <a:cxn ang="10800000">
                <a:pos x="wd2" y="hd2"/>
              </a:cxn>
              <a:cxn ang="16200000">
                <a:pos x="wd2" y="hd2"/>
              </a:cxn>
            </a:cxnLst>
            <a:rect l="0" t="0" r="r" b="b"/>
            <a:pathLst>
              <a:path w="19977" h="20603" fill="norm" stroke="1" extrusionOk="0">
                <a:moveTo>
                  <a:pt x="19977" y="19627"/>
                </a:moveTo>
                <a:cubicBezTo>
                  <a:pt x="11656" y="20614"/>
                  <a:pt x="3334" y="21600"/>
                  <a:pt x="856" y="18551"/>
                </a:cubicBezTo>
                <a:cubicBezTo>
                  <a:pt x="-1623" y="15502"/>
                  <a:pt x="1741" y="8418"/>
                  <a:pt x="5105" y="1333"/>
                </a:cubicBezTo>
                <a:lnTo>
                  <a:pt x="5738" y="0"/>
                </a:lnTo>
              </a:path>
            </a:pathLst>
          </a:custGeom>
          <a:ln w="12700">
            <a:solidFill>
              <a:srgbClr val="FFD479"/>
            </a:solidFill>
            <a:tailEnd type="triangle"/>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nvGrpSpPr>
          <p:cNvPr id="921" name="Group"/>
          <p:cNvGrpSpPr/>
          <p:nvPr/>
        </p:nvGrpSpPr>
        <p:grpSpPr>
          <a:xfrm>
            <a:off x="5111105" y="3496122"/>
            <a:ext cx="3686927" cy="3534866"/>
            <a:chOff x="0" y="0"/>
            <a:chExt cx="3686926" cy="3534865"/>
          </a:xfrm>
        </p:grpSpPr>
        <p:sp>
          <p:nvSpPr>
            <p:cNvPr id="918" name="Square"/>
            <p:cNvSpPr/>
            <p:nvPr/>
          </p:nvSpPr>
          <p:spPr>
            <a:xfrm>
              <a:off x="0" y="857794"/>
              <a:ext cx="2677071" cy="2677072"/>
            </a:xfrm>
            <a:prstGeom prst="rect">
              <a:avLst/>
            </a:prstGeom>
            <a:noFill/>
            <a:ln w="25400" cap="flat">
              <a:solidFill>
                <a:srgbClr val="FFD479"/>
              </a:solidFill>
              <a:prstDash val="solid"/>
              <a:miter lim="400000"/>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919" name="Circle"/>
            <p:cNvSpPr/>
            <p:nvPr/>
          </p:nvSpPr>
          <p:spPr>
            <a:xfrm>
              <a:off x="1667040" y="2191426"/>
              <a:ext cx="88256" cy="88256"/>
            </a:xfrm>
            <a:prstGeom prst="ellipse">
              <a:avLst/>
            </a:prstGeom>
            <a:no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920" name="Line"/>
            <p:cNvSpPr/>
            <p:nvPr/>
          </p:nvSpPr>
          <p:spPr>
            <a:xfrm>
              <a:off x="2677070" y="0"/>
              <a:ext cx="1009857" cy="2779795"/>
            </a:xfrm>
            <a:custGeom>
              <a:avLst/>
              <a:gdLst/>
              <a:ahLst/>
              <a:cxnLst>
                <a:cxn ang="0">
                  <a:pos x="wd2" y="hd2"/>
                </a:cxn>
                <a:cxn ang="5400000">
                  <a:pos x="wd2" y="hd2"/>
                </a:cxn>
                <a:cxn ang="10800000">
                  <a:pos x="wd2" y="hd2"/>
                </a:cxn>
                <a:cxn ang="16200000">
                  <a:pos x="wd2" y="hd2"/>
                </a:cxn>
              </a:cxnLst>
              <a:rect l="0" t="0" r="r" b="b"/>
              <a:pathLst>
                <a:path w="20580" h="21600" fill="norm" stroke="1" extrusionOk="0">
                  <a:moveTo>
                    <a:pt x="0" y="21600"/>
                  </a:moveTo>
                  <a:cubicBezTo>
                    <a:pt x="9663" y="20083"/>
                    <a:pt x="19326" y="18566"/>
                    <a:pt x="20463" y="15098"/>
                  </a:cubicBezTo>
                  <a:cubicBezTo>
                    <a:pt x="21600" y="11630"/>
                    <a:pt x="14211" y="6212"/>
                    <a:pt x="6821" y="793"/>
                  </a:cubicBezTo>
                  <a:lnTo>
                    <a:pt x="5740" y="0"/>
                  </a:lnTo>
                </a:path>
              </a:pathLst>
            </a:custGeom>
            <a:noFill/>
            <a:ln w="12700" cap="flat">
              <a:solidFill>
                <a:srgbClr val="FFD479"/>
              </a:solidFill>
              <a:prstDash val="solid"/>
              <a:round/>
              <a:tailEnd type="triangle" w="med" len="me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sp>
        <p:nvSpPr>
          <p:cNvPr id="922"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15"/>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916"/>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9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15" grpId="2"/>
      <p:bldP build="whole" bldLvl="1" animBg="1" rev="0" advAuto="0" spid="921" grpId="1"/>
      <p:bldP build="whole" bldLvl="1" animBg="1" rev="0" advAuto="0" spid="917" grpId="4"/>
      <p:bldP build="whole" bldLvl="1" animBg="1" rev="0" advAuto="0" spid="916" grpId="3"/>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6" name="Recap &amp; Questions?"/>
          <p:cNvSpPr txBox="1"/>
          <p:nvPr>
            <p:ph type="title"/>
          </p:nvPr>
        </p:nvSpPr>
        <p:spPr>
          <a:prstGeom prst="rect">
            <a:avLst/>
          </a:prstGeom>
        </p:spPr>
        <p:txBody>
          <a:bodyPr/>
          <a:lstStyle/>
          <a:p>
            <a:pPr/>
            <a:r>
              <a:t>Recap &amp; Questions?</a:t>
            </a:r>
          </a:p>
        </p:txBody>
      </p:sp>
      <p:sp>
        <p:nvSpPr>
          <p:cNvPr id="927" name="Record 4D set of rays…"/>
          <p:cNvSpPr txBox="1"/>
          <p:nvPr>
            <p:ph type="body" sz="quarter" idx="1"/>
          </p:nvPr>
        </p:nvSpPr>
        <p:spPr>
          <a:xfrm>
            <a:off x="570871" y="1519948"/>
            <a:ext cx="9139305" cy="1549368"/>
          </a:xfrm>
          <a:prstGeom prst="rect">
            <a:avLst/>
          </a:prstGeom>
        </p:spPr>
        <p:txBody>
          <a:bodyPr/>
          <a:lstStyle/>
          <a:p>
            <a:pPr/>
            <a:r>
              <a:t>Record 4D set of rays </a:t>
            </a:r>
          </a:p>
          <a:p>
            <a:pPr lvl="1"/>
            <a:r>
              <a:t>using microlens array in front of sensor</a:t>
            </a:r>
          </a:p>
        </p:txBody>
      </p:sp>
      <p:pic>
        <p:nvPicPr>
          <p:cNvPr id="928" name="image.png" descr="image.png"/>
          <p:cNvPicPr>
            <a:picLocks noChangeAspect="0"/>
          </p:cNvPicPr>
          <p:nvPr/>
        </p:nvPicPr>
        <p:blipFill>
          <a:blip r:embed="rId2">
            <a:extLst/>
          </a:blip>
          <a:stretch>
            <a:fillRect/>
          </a:stretch>
        </p:blipFill>
        <p:spPr>
          <a:xfrm flipH="1" rot="21590034">
            <a:off x="-315425" y="2956545"/>
            <a:ext cx="4265663" cy="4187214"/>
          </a:xfrm>
          <a:prstGeom prst="rect">
            <a:avLst/>
          </a:prstGeom>
          <a:ln w="12700">
            <a:miter lim="400000"/>
          </a:ln>
        </p:spPr>
      </p:pic>
      <p:sp>
        <p:nvSpPr>
          <p:cNvPr id="929"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30" name="Line"/>
          <p:cNvSpPr/>
          <p:nvPr/>
        </p:nvSpPr>
        <p:spPr>
          <a:xfrm flipH="1" flipV="1">
            <a:off x="5104627" y="5379517"/>
            <a:ext cx="294779" cy="756936"/>
          </a:xfrm>
          <a:prstGeom prst="line">
            <a:avLst/>
          </a:prstGeom>
          <a:ln w="38100">
            <a:solidFill>
              <a:srgbClr val="4D22B3"/>
            </a:solidFill>
            <a:miter lim="400000"/>
            <a:headEnd type="stealth"/>
          </a:ln>
        </p:spPr>
        <p:txBody>
          <a:bodyPr lIns="0" tIns="0" rIns="0" bIns="0"/>
          <a:lstStyle/>
          <a:p>
            <a:pPr defTabSz="353020">
              <a:defRPr sz="900"/>
            </a:pPr>
          </a:p>
        </p:txBody>
      </p:sp>
      <p:sp>
        <p:nvSpPr>
          <p:cNvPr id="931" name="Line"/>
          <p:cNvSpPr/>
          <p:nvPr/>
        </p:nvSpPr>
        <p:spPr>
          <a:xfrm flipH="1">
            <a:off x="5111105" y="5373753"/>
            <a:ext cx="264061" cy="703568"/>
          </a:xfrm>
          <a:prstGeom prst="line">
            <a:avLst/>
          </a:prstGeom>
          <a:ln w="38100">
            <a:solidFill>
              <a:srgbClr val="831100"/>
            </a:solidFill>
            <a:miter lim="400000"/>
            <a:headEnd type="stealth"/>
          </a:ln>
        </p:spPr>
        <p:txBody>
          <a:bodyPr lIns="0" tIns="0" rIns="0" bIns="0"/>
          <a:lstStyle/>
          <a:p>
            <a:pPr defTabSz="353020">
              <a:defRPr sz="900"/>
            </a:pPr>
          </a:p>
        </p:txBody>
      </p:sp>
      <p:sp>
        <p:nvSpPr>
          <p:cNvPr id="932"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33" name="Line"/>
          <p:cNvSpPr/>
          <p:nvPr/>
        </p:nvSpPr>
        <p:spPr>
          <a:xfrm flipH="1" flipV="1">
            <a:off x="3736234" y="3633535"/>
            <a:ext cx="1345289" cy="1797910"/>
          </a:xfrm>
          <a:prstGeom prst="line">
            <a:avLst/>
          </a:prstGeom>
          <a:ln w="38100">
            <a:solidFill>
              <a:srgbClr val="4D22B3"/>
            </a:solidFill>
            <a:miter lim="400000"/>
            <a:headEnd type="stealth"/>
          </a:ln>
        </p:spPr>
        <p:txBody>
          <a:bodyPr lIns="0" tIns="0" rIns="0" bIns="0"/>
          <a:lstStyle/>
          <a:p>
            <a:pPr defTabSz="353020">
              <a:defRPr sz="900"/>
            </a:pPr>
          </a:p>
        </p:txBody>
      </p:sp>
      <p:sp>
        <p:nvSpPr>
          <p:cNvPr id="934" name="Line"/>
          <p:cNvSpPr/>
          <p:nvPr/>
        </p:nvSpPr>
        <p:spPr>
          <a:xfrm flipH="1">
            <a:off x="3623079" y="6079794"/>
            <a:ext cx="1458608" cy="953810"/>
          </a:xfrm>
          <a:prstGeom prst="line">
            <a:avLst/>
          </a:prstGeom>
          <a:ln w="38100">
            <a:solidFill>
              <a:srgbClr val="831100"/>
            </a:solidFill>
            <a:miter lim="400000"/>
            <a:headEnd type="stealth"/>
          </a:ln>
        </p:spPr>
        <p:txBody>
          <a:bodyPr lIns="0" tIns="0" rIns="0" bIns="0"/>
          <a:lstStyle/>
          <a:p>
            <a:pPr defTabSz="353020">
              <a:defRPr sz="900"/>
            </a:pPr>
          </a:p>
        </p:txBody>
      </p:sp>
      <p:grpSp>
        <p:nvGrpSpPr>
          <p:cNvPr id="951" name="Group"/>
          <p:cNvGrpSpPr/>
          <p:nvPr/>
        </p:nvGrpSpPr>
        <p:grpSpPr>
          <a:xfrm>
            <a:off x="5395482" y="3765550"/>
            <a:ext cx="176511" cy="3206602"/>
            <a:chOff x="0" y="0"/>
            <a:chExt cx="176510" cy="3206601"/>
          </a:xfrm>
        </p:grpSpPr>
        <p:sp>
          <p:nvSpPr>
            <p:cNvPr id="935"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36"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37"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38"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39"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0"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1"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2"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3"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4"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5"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6"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7"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8"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49"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50"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952"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53"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54"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55" name="Line"/>
          <p:cNvSpPr/>
          <p:nvPr/>
        </p:nvSpPr>
        <p:spPr>
          <a:xfrm flipH="1">
            <a:off x="914982" y="3633535"/>
            <a:ext cx="2519506" cy="538082"/>
          </a:xfrm>
          <a:prstGeom prst="line">
            <a:avLst/>
          </a:prstGeom>
          <a:ln w="38100">
            <a:solidFill>
              <a:srgbClr val="4D22B3"/>
            </a:solidFill>
            <a:miter lim="400000"/>
            <a:headEnd type="stealth"/>
          </a:ln>
        </p:spPr>
        <p:txBody>
          <a:bodyPr lIns="0" tIns="0" rIns="0" bIns="0"/>
          <a:lstStyle/>
          <a:p>
            <a:pPr defTabSz="353020">
              <a:defRPr sz="900"/>
            </a:pPr>
          </a:p>
        </p:txBody>
      </p:sp>
      <p:sp>
        <p:nvSpPr>
          <p:cNvPr id="956" name="Line"/>
          <p:cNvSpPr/>
          <p:nvPr/>
        </p:nvSpPr>
        <p:spPr>
          <a:xfrm flipH="1" flipV="1">
            <a:off x="855248" y="4162151"/>
            <a:ext cx="2550206" cy="2778028"/>
          </a:xfrm>
          <a:prstGeom prst="line">
            <a:avLst/>
          </a:prstGeom>
          <a:ln w="38100">
            <a:solidFill>
              <a:srgbClr val="831100"/>
            </a:solidFill>
            <a:miter lim="400000"/>
            <a:headEnd type="stealth"/>
          </a:ln>
        </p:spPr>
        <p:txBody>
          <a:bodyPr lIns="0" tIns="0" rIns="0" bIns="0"/>
          <a:lstStyle/>
          <a:p>
            <a:pPr defTabSz="353020">
              <a:defRPr sz="900"/>
            </a:pPr>
          </a:p>
        </p:txBody>
      </p:sp>
      <p:sp>
        <p:nvSpPr>
          <p:cNvPr id="957" name="Line"/>
          <p:cNvSpPr/>
          <p:nvPr/>
        </p:nvSpPr>
        <p:spPr>
          <a:xfrm flipH="1" flipV="1">
            <a:off x="863258" y="4163501"/>
            <a:ext cx="2234978" cy="966197"/>
          </a:xfrm>
          <a:prstGeom prst="line">
            <a:avLst/>
          </a:prstGeom>
          <a:ln w="38100">
            <a:solidFill>
              <a:srgbClr val="BE38F3"/>
            </a:solidFill>
            <a:miter lim="400000"/>
            <a:headEnd type="stealth"/>
          </a:ln>
        </p:spPr>
        <p:txBody>
          <a:bodyPr lIns="0" tIns="0" rIns="0" bIns="0"/>
          <a:lstStyle/>
          <a:p>
            <a:pPr defTabSz="353020">
              <a:defRPr sz="900"/>
            </a:pPr>
          </a:p>
        </p:txBody>
      </p:sp>
      <p:sp>
        <p:nvSpPr>
          <p:cNvPr id="958" name="Line"/>
          <p:cNvSpPr/>
          <p:nvPr/>
        </p:nvSpPr>
        <p:spPr>
          <a:xfrm flipH="1" flipV="1">
            <a:off x="4029110" y="5307112"/>
            <a:ext cx="993740" cy="404789"/>
          </a:xfrm>
          <a:prstGeom prst="line">
            <a:avLst/>
          </a:prstGeom>
          <a:ln w="38100">
            <a:solidFill>
              <a:srgbClr val="BE38F3"/>
            </a:solidFill>
            <a:miter lim="400000"/>
            <a:headEnd type="stealth"/>
          </a:ln>
        </p:spPr>
        <p:txBody>
          <a:bodyPr lIns="0" tIns="0" rIns="0" bIns="0"/>
          <a:lstStyle/>
          <a:p>
            <a:pPr defTabSz="353020">
              <a:defRPr sz="900"/>
            </a:pPr>
          </a:p>
        </p:txBody>
      </p:sp>
      <p:sp>
        <p:nvSpPr>
          <p:cNvPr id="959" name="Line"/>
          <p:cNvSpPr/>
          <p:nvPr/>
        </p:nvSpPr>
        <p:spPr>
          <a:xfrm flipH="1" flipV="1">
            <a:off x="5144828" y="5753400"/>
            <a:ext cx="282471" cy="105520"/>
          </a:xfrm>
          <a:prstGeom prst="line">
            <a:avLst/>
          </a:prstGeom>
          <a:ln w="38100">
            <a:solidFill>
              <a:srgbClr val="BE38F3"/>
            </a:solidFill>
            <a:miter lim="400000"/>
            <a:headEnd type="stealth"/>
          </a:ln>
        </p:spPr>
        <p:txBody>
          <a:bodyPr lIns="0" tIns="0" rIns="0" bIns="0"/>
          <a:lstStyle/>
          <a:p>
            <a:pPr defTabSz="353020">
              <a:defRPr sz="900"/>
            </a:pPr>
          </a:p>
        </p:txBody>
      </p:sp>
      <p:sp>
        <p:nvSpPr>
          <p:cNvPr id="960" name="Line"/>
          <p:cNvSpPr/>
          <p:nvPr/>
        </p:nvSpPr>
        <p:spPr>
          <a:xfrm>
            <a:off x="5709278" y="5354141"/>
            <a:ext cx="253808" cy="1"/>
          </a:xfrm>
          <a:prstGeom prst="line">
            <a:avLst/>
          </a:prstGeom>
          <a:ln w="12700">
            <a:solidFill>
              <a:srgbClr val="3D3E3F"/>
            </a:solidFill>
            <a:miter lim="400000"/>
          </a:ln>
        </p:spPr>
        <p:txBody>
          <a:bodyPr lIns="0" tIns="0" rIns="0" bIns="0"/>
          <a:lstStyle/>
          <a:p>
            <a:pPr defTabSz="353020">
              <a:defRPr sz="900"/>
            </a:pPr>
          </a:p>
        </p:txBody>
      </p:sp>
      <p:sp>
        <p:nvSpPr>
          <p:cNvPr id="961" name="Line"/>
          <p:cNvSpPr/>
          <p:nvPr/>
        </p:nvSpPr>
        <p:spPr>
          <a:xfrm>
            <a:off x="5709278" y="6168049"/>
            <a:ext cx="253808" cy="1"/>
          </a:xfrm>
          <a:prstGeom prst="line">
            <a:avLst/>
          </a:prstGeom>
          <a:ln w="12700">
            <a:solidFill>
              <a:srgbClr val="3D3E3F"/>
            </a:solidFill>
            <a:miter lim="400000"/>
          </a:ln>
        </p:spPr>
        <p:txBody>
          <a:bodyPr lIns="0" tIns="0" rIns="0" bIns="0"/>
          <a:lstStyle/>
          <a:p>
            <a:pPr defTabSz="353020">
              <a:defRPr sz="900"/>
            </a:pPr>
          </a:p>
        </p:txBody>
      </p:sp>
      <p:sp>
        <p:nvSpPr>
          <p:cNvPr id="962" name="Line"/>
          <p:cNvSpPr/>
          <p:nvPr/>
        </p:nvSpPr>
        <p:spPr>
          <a:xfrm>
            <a:off x="5954431" y="5354141"/>
            <a:ext cx="1" cy="823715"/>
          </a:xfrm>
          <a:prstGeom prst="line">
            <a:avLst/>
          </a:prstGeom>
          <a:ln w="12700">
            <a:solidFill>
              <a:srgbClr val="3D3E3F"/>
            </a:solidFill>
            <a:miter lim="400000"/>
          </a:ln>
        </p:spPr>
        <p:txBody>
          <a:bodyPr lIns="0" tIns="0" rIns="0" bIns="0"/>
          <a:lstStyle/>
          <a:p>
            <a:pPr defTabSz="353020">
              <a:defRPr sz="900"/>
            </a:pPr>
          </a:p>
        </p:txBody>
      </p:sp>
      <p:sp>
        <p:nvSpPr>
          <p:cNvPr id="963" name="Main lens"/>
          <p:cNvSpPr txBox="1"/>
          <p:nvPr/>
        </p:nvSpPr>
        <p:spPr>
          <a:xfrm>
            <a:off x="3235055" y="3084478"/>
            <a:ext cx="1053395"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Main lens</a:t>
            </a:r>
          </a:p>
        </p:txBody>
      </p:sp>
      <p:sp>
        <p:nvSpPr>
          <p:cNvPr id="964" name="microlenses"/>
          <p:cNvSpPr txBox="1"/>
          <p:nvPr/>
        </p:nvSpPr>
        <p:spPr>
          <a:xfrm>
            <a:off x="4446062" y="3335514"/>
            <a:ext cx="1225427"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microlenses</a:t>
            </a:r>
          </a:p>
        </p:txBody>
      </p:sp>
      <p:sp>
        <p:nvSpPr>
          <p:cNvPr id="965" name="aperture…"/>
          <p:cNvSpPr txBox="1"/>
          <p:nvPr/>
        </p:nvSpPr>
        <p:spPr>
          <a:xfrm>
            <a:off x="5994047" y="5417881"/>
            <a:ext cx="1086110" cy="62759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1800">
                <a:solidFill>
                  <a:srgbClr val="3D3E3F"/>
                </a:solidFill>
                <a:latin typeface="Cochin"/>
                <a:ea typeface="Cochin"/>
                <a:cs typeface="Cochin"/>
                <a:sym typeface="Cochin"/>
              </a:defRPr>
            </a:pPr>
            <a:r>
              <a:t>aperture</a:t>
            </a:r>
          </a:p>
          <a:p>
            <a:pPr algn="ctr" defTabSz="451081">
              <a:buClr>
                <a:srgbClr val="A29A85"/>
              </a:buClr>
              <a:defRPr sz="1800">
                <a:solidFill>
                  <a:srgbClr val="3D3E3F"/>
                </a:solidFill>
                <a:latin typeface="Cochin"/>
                <a:ea typeface="Cochin"/>
                <a:cs typeface="Cochin"/>
                <a:sym typeface="Cochin"/>
              </a:defRPr>
            </a:pPr>
            <a:r>
              <a:t>sub-image</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7" name="Reconstructing a normal image"/>
          <p:cNvSpPr txBox="1"/>
          <p:nvPr>
            <p:ph type="title"/>
          </p:nvPr>
        </p:nvSpPr>
        <p:spPr>
          <a:prstGeom prst="rect">
            <a:avLst/>
          </a:prstGeom>
        </p:spPr>
        <p:txBody>
          <a:bodyPr/>
          <a:lstStyle/>
          <a:p>
            <a:pPr/>
            <a:r>
              <a:t>Reconstructing a normal image</a:t>
            </a:r>
          </a:p>
        </p:txBody>
      </p:sp>
      <p:sp>
        <p:nvSpPr>
          <p:cNvPr id="968" name="Just integrate all the pixels in an aperture sub-image"/>
          <p:cNvSpPr txBox="1"/>
          <p:nvPr>
            <p:ph type="body" idx="1"/>
          </p:nvPr>
        </p:nvSpPr>
        <p:spPr>
          <a:prstGeom prst="rect">
            <a:avLst/>
          </a:prstGeom>
        </p:spPr>
        <p:txBody>
          <a:bodyPr/>
          <a:lstStyle/>
          <a:p>
            <a:pPr/>
            <a:r>
              <a:t>Just integrate all the pixels in an aperture sub-image</a:t>
            </a:r>
          </a:p>
        </p:txBody>
      </p:sp>
      <p:pic>
        <p:nvPicPr>
          <p:cNvPr id="969" name="image.png" descr="image.png"/>
          <p:cNvPicPr>
            <a:picLocks noChangeAspect="0"/>
          </p:cNvPicPr>
          <p:nvPr/>
        </p:nvPicPr>
        <p:blipFill>
          <a:blip r:embed="rId2">
            <a:extLst/>
          </a:blip>
          <a:stretch>
            <a:fillRect/>
          </a:stretch>
        </p:blipFill>
        <p:spPr>
          <a:xfrm flipH="1" rot="21590034">
            <a:off x="-315425" y="2956545"/>
            <a:ext cx="4265663" cy="4187214"/>
          </a:xfrm>
          <a:prstGeom prst="rect">
            <a:avLst/>
          </a:prstGeom>
          <a:ln w="12700">
            <a:miter lim="400000"/>
          </a:ln>
        </p:spPr>
      </p:pic>
      <p:sp>
        <p:nvSpPr>
          <p:cNvPr id="970"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71" name="Line"/>
          <p:cNvSpPr/>
          <p:nvPr/>
        </p:nvSpPr>
        <p:spPr>
          <a:xfrm flipH="1" flipV="1">
            <a:off x="5104627" y="5379517"/>
            <a:ext cx="294779" cy="756936"/>
          </a:xfrm>
          <a:prstGeom prst="line">
            <a:avLst/>
          </a:prstGeom>
          <a:ln w="38100">
            <a:solidFill>
              <a:srgbClr val="4D22B3"/>
            </a:solidFill>
            <a:miter lim="400000"/>
            <a:headEnd type="stealth"/>
          </a:ln>
        </p:spPr>
        <p:txBody>
          <a:bodyPr lIns="0" tIns="0" rIns="0" bIns="0"/>
          <a:lstStyle/>
          <a:p>
            <a:pPr defTabSz="353020">
              <a:defRPr sz="900"/>
            </a:pPr>
          </a:p>
        </p:txBody>
      </p:sp>
      <p:sp>
        <p:nvSpPr>
          <p:cNvPr id="972" name="Line"/>
          <p:cNvSpPr/>
          <p:nvPr/>
        </p:nvSpPr>
        <p:spPr>
          <a:xfrm flipH="1">
            <a:off x="5111105" y="5373753"/>
            <a:ext cx="264061" cy="703568"/>
          </a:xfrm>
          <a:prstGeom prst="line">
            <a:avLst/>
          </a:prstGeom>
          <a:ln w="38100">
            <a:solidFill>
              <a:srgbClr val="831100"/>
            </a:solidFill>
            <a:miter lim="400000"/>
            <a:headEnd type="stealth"/>
          </a:ln>
        </p:spPr>
        <p:txBody>
          <a:bodyPr lIns="0" tIns="0" rIns="0" bIns="0"/>
          <a:lstStyle/>
          <a:p>
            <a:pPr defTabSz="353020">
              <a:defRPr sz="900"/>
            </a:pPr>
          </a:p>
        </p:txBody>
      </p:sp>
      <p:sp>
        <p:nvSpPr>
          <p:cNvPr id="973"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74" name="Line"/>
          <p:cNvSpPr/>
          <p:nvPr/>
        </p:nvSpPr>
        <p:spPr>
          <a:xfrm flipH="1" flipV="1">
            <a:off x="3736234" y="3633535"/>
            <a:ext cx="1345289" cy="1797910"/>
          </a:xfrm>
          <a:prstGeom prst="line">
            <a:avLst/>
          </a:prstGeom>
          <a:ln w="38100">
            <a:solidFill>
              <a:srgbClr val="4D22B3"/>
            </a:solidFill>
            <a:miter lim="400000"/>
            <a:headEnd type="stealth"/>
          </a:ln>
        </p:spPr>
        <p:txBody>
          <a:bodyPr lIns="0" tIns="0" rIns="0" bIns="0"/>
          <a:lstStyle/>
          <a:p>
            <a:pPr defTabSz="353020">
              <a:defRPr sz="900"/>
            </a:pPr>
          </a:p>
        </p:txBody>
      </p:sp>
      <p:sp>
        <p:nvSpPr>
          <p:cNvPr id="975" name="Line"/>
          <p:cNvSpPr/>
          <p:nvPr/>
        </p:nvSpPr>
        <p:spPr>
          <a:xfrm flipH="1">
            <a:off x="3623079" y="6079794"/>
            <a:ext cx="1458608" cy="953810"/>
          </a:xfrm>
          <a:prstGeom prst="line">
            <a:avLst/>
          </a:prstGeom>
          <a:ln w="38100">
            <a:solidFill>
              <a:srgbClr val="831100"/>
            </a:solidFill>
            <a:miter lim="400000"/>
            <a:headEnd type="stealth"/>
          </a:ln>
        </p:spPr>
        <p:txBody>
          <a:bodyPr lIns="0" tIns="0" rIns="0" bIns="0"/>
          <a:lstStyle/>
          <a:p>
            <a:pPr defTabSz="353020">
              <a:defRPr sz="900"/>
            </a:pPr>
          </a:p>
        </p:txBody>
      </p:sp>
      <p:grpSp>
        <p:nvGrpSpPr>
          <p:cNvPr id="992" name="Group"/>
          <p:cNvGrpSpPr/>
          <p:nvPr/>
        </p:nvGrpSpPr>
        <p:grpSpPr>
          <a:xfrm>
            <a:off x="5395482" y="3765550"/>
            <a:ext cx="176511" cy="3206602"/>
            <a:chOff x="0" y="0"/>
            <a:chExt cx="176510" cy="3206601"/>
          </a:xfrm>
        </p:grpSpPr>
        <p:sp>
          <p:nvSpPr>
            <p:cNvPr id="976"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77"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78"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79"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0"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1"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2"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3"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4"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5"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6"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7"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8"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89"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90"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991"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993"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94"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95"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996" name="Line"/>
          <p:cNvSpPr/>
          <p:nvPr/>
        </p:nvSpPr>
        <p:spPr>
          <a:xfrm flipH="1">
            <a:off x="914982" y="3633535"/>
            <a:ext cx="2519506" cy="538082"/>
          </a:xfrm>
          <a:prstGeom prst="line">
            <a:avLst/>
          </a:prstGeom>
          <a:ln w="38100">
            <a:solidFill>
              <a:srgbClr val="4D22B3"/>
            </a:solidFill>
            <a:miter lim="400000"/>
            <a:headEnd type="stealth"/>
          </a:ln>
        </p:spPr>
        <p:txBody>
          <a:bodyPr lIns="0" tIns="0" rIns="0" bIns="0"/>
          <a:lstStyle/>
          <a:p>
            <a:pPr defTabSz="353020">
              <a:defRPr sz="900"/>
            </a:pPr>
          </a:p>
        </p:txBody>
      </p:sp>
      <p:sp>
        <p:nvSpPr>
          <p:cNvPr id="997" name="Line"/>
          <p:cNvSpPr/>
          <p:nvPr/>
        </p:nvSpPr>
        <p:spPr>
          <a:xfrm flipH="1" flipV="1">
            <a:off x="855248" y="4162151"/>
            <a:ext cx="2550206" cy="2778028"/>
          </a:xfrm>
          <a:prstGeom prst="line">
            <a:avLst/>
          </a:prstGeom>
          <a:ln w="38100">
            <a:solidFill>
              <a:srgbClr val="831100"/>
            </a:solidFill>
            <a:miter lim="400000"/>
            <a:headEnd type="stealth"/>
          </a:ln>
        </p:spPr>
        <p:txBody>
          <a:bodyPr lIns="0" tIns="0" rIns="0" bIns="0"/>
          <a:lstStyle/>
          <a:p>
            <a:pPr defTabSz="353020">
              <a:defRPr sz="900"/>
            </a:pPr>
          </a:p>
        </p:txBody>
      </p:sp>
      <p:sp>
        <p:nvSpPr>
          <p:cNvPr id="998" name="Line"/>
          <p:cNvSpPr/>
          <p:nvPr/>
        </p:nvSpPr>
        <p:spPr>
          <a:xfrm flipH="1" flipV="1">
            <a:off x="863258" y="4163501"/>
            <a:ext cx="2234978" cy="966197"/>
          </a:xfrm>
          <a:prstGeom prst="line">
            <a:avLst/>
          </a:prstGeom>
          <a:ln w="38100">
            <a:solidFill>
              <a:srgbClr val="BE38F3"/>
            </a:solidFill>
            <a:miter lim="400000"/>
            <a:headEnd type="stealth"/>
          </a:ln>
        </p:spPr>
        <p:txBody>
          <a:bodyPr lIns="0" tIns="0" rIns="0" bIns="0"/>
          <a:lstStyle/>
          <a:p>
            <a:pPr defTabSz="353020">
              <a:defRPr sz="900"/>
            </a:pPr>
          </a:p>
        </p:txBody>
      </p:sp>
      <p:sp>
        <p:nvSpPr>
          <p:cNvPr id="999" name="Line"/>
          <p:cNvSpPr/>
          <p:nvPr/>
        </p:nvSpPr>
        <p:spPr>
          <a:xfrm flipH="1" flipV="1">
            <a:off x="4029110" y="5307112"/>
            <a:ext cx="993740" cy="404789"/>
          </a:xfrm>
          <a:prstGeom prst="line">
            <a:avLst/>
          </a:prstGeom>
          <a:ln w="38100">
            <a:solidFill>
              <a:srgbClr val="BE38F3"/>
            </a:solidFill>
            <a:miter lim="400000"/>
            <a:headEnd type="stealth"/>
          </a:ln>
        </p:spPr>
        <p:txBody>
          <a:bodyPr lIns="0" tIns="0" rIns="0" bIns="0"/>
          <a:lstStyle/>
          <a:p>
            <a:pPr defTabSz="353020">
              <a:defRPr sz="900"/>
            </a:pPr>
          </a:p>
        </p:txBody>
      </p:sp>
      <p:sp>
        <p:nvSpPr>
          <p:cNvPr id="1000" name="Line"/>
          <p:cNvSpPr/>
          <p:nvPr/>
        </p:nvSpPr>
        <p:spPr>
          <a:xfrm flipH="1" flipV="1">
            <a:off x="5144828" y="5753400"/>
            <a:ext cx="282471" cy="105520"/>
          </a:xfrm>
          <a:prstGeom prst="line">
            <a:avLst/>
          </a:prstGeom>
          <a:ln w="38100">
            <a:solidFill>
              <a:srgbClr val="BE38F3"/>
            </a:solidFill>
            <a:miter lim="400000"/>
            <a:headEnd type="stealth"/>
          </a:ln>
        </p:spPr>
        <p:txBody>
          <a:bodyPr lIns="0" tIns="0" rIns="0" bIns="0"/>
          <a:lstStyle/>
          <a:p>
            <a:pPr defTabSz="353020">
              <a:defRPr sz="900"/>
            </a:pPr>
          </a:p>
        </p:txBody>
      </p:sp>
      <p:sp>
        <p:nvSpPr>
          <p:cNvPr id="1001" name="Line"/>
          <p:cNvSpPr/>
          <p:nvPr/>
        </p:nvSpPr>
        <p:spPr>
          <a:xfrm>
            <a:off x="5709278" y="5354141"/>
            <a:ext cx="253808" cy="1"/>
          </a:xfrm>
          <a:prstGeom prst="line">
            <a:avLst/>
          </a:prstGeom>
          <a:ln w="12700">
            <a:solidFill>
              <a:srgbClr val="3D3E3F"/>
            </a:solidFill>
            <a:miter lim="400000"/>
          </a:ln>
        </p:spPr>
        <p:txBody>
          <a:bodyPr lIns="0" tIns="0" rIns="0" bIns="0"/>
          <a:lstStyle/>
          <a:p>
            <a:pPr defTabSz="353020">
              <a:defRPr sz="900"/>
            </a:pPr>
          </a:p>
        </p:txBody>
      </p:sp>
      <p:sp>
        <p:nvSpPr>
          <p:cNvPr id="1002" name="Line"/>
          <p:cNvSpPr/>
          <p:nvPr/>
        </p:nvSpPr>
        <p:spPr>
          <a:xfrm>
            <a:off x="5709278" y="6168049"/>
            <a:ext cx="253808" cy="1"/>
          </a:xfrm>
          <a:prstGeom prst="line">
            <a:avLst/>
          </a:prstGeom>
          <a:ln w="12700">
            <a:solidFill>
              <a:srgbClr val="3D3E3F"/>
            </a:solidFill>
            <a:miter lim="400000"/>
          </a:ln>
        </p:spPr>
        <p:txBody>
          <a:bodyPr lIns="0" tIns="0" rIns="0" bIns="0"/>
          <a:lstStyle/>
          <a:p>
            <a:pPr defTabSz="353020">
              <a:defRPr sz="900"/>
            </a:pPr>
          </a:p>
        </p:txBody>
      </p:sp>
      <p:sp>
        <p:nvSpPr>
          <p:cNvPr id="1003" name="Line"/>
          <p:cNvSpPr/>
          <p:nvPr/>
        </p:nvSpPr>
        <p:spPr>
          <a:xfrm>
            <a:off x="5954431" y="5354141"/>
            <a:ext cx="1" cy="823715"/>
          </a:xfrm>
          <a:prstGeom prst="line">
            <a:avLst/>
          </a:prstGeom>
          <a:ln w="12700">
            <a:solidFill>
              <a:srgbClr val="3D3E3F"/>
            </a:solidFill>
            <a:miter lim="400000"/>
          </a:ln>
        </p:spPr>
        <p:txBody>
          <a:bodyPr lIns="0" tIns="0" rIns="0" bIns="0"/>
          <a:lstStyle/>
          <a:p>
            <a:pPr defTabSz="353020">
              <a:defRPr sz="900"/>
            </a:pPr>
          </a:p>
        </p:txBody>
      </p:sp>
      <p:sp>
        <p:nvSpPr>
          <p:cNvPr id="1004" name="Main lens"/>
          <p:cNvSpPr txBox="1"/>
          <p:nvPr/>
        </p:nvSpPr>
        <p:spPr>
          <a:xfrm>
            <a:off x="3235055" y="3084478"/>
            <a:ext cx="1053395"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Main lens</a:t>
            </a:r>
          </a:p>
        </p:txBody>
      </p:sp>
      <p:sp>
        <p:nvSpPr>
          <p:cNvPr id="1005" name="microlenses"/>
          <p:cNvSpPr txBox="1"/>
          <p:nvPr/>
        </p:nvSpPr>
        <p:spPr>
          <a:xfrm>
            <a:off x="4446062" y="3335514"/>
            <a:ext cx="1225427"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microlenses</a:t>
            </a:r>
          </a:p>
        </p:txBody>
      </p:sp>
      <p:sp>
        <p:nvSpPr>
          <p:cNvPr id="1006" name="aperture…"/>
          <p:cNvSpPr txBox="1"/>
          <p:nvPr/>
        </p:nvSpPr>
        <p:spPr>
          <a:xfrm>
            <a:off x="5994047" y="5417881"/>
            <a:ext cx="1086110" cy="62759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1800">
                <a:solidFill>
                  <a:srgbClr val="3D3E3F"/>
                </a:solidFill>
                <a:latin typeface="Cochin"/>
                <a:ea typeface="Cochin"/>
                <a:cs typeface="Cochin"/>
                <a:sym typeface="Cochin"/>
              </a:defRPr>
            </a:pPr>
            <a:r>
              <a:t>aperture</a:t>
            </a:r>
          </a:p>
          <a:p>
            <a:pPr algn="ctr" defTabSz="451081">
              <a:buClr>
                <a:srgbClr val="A29A85"/>
              </a:buClr>
              <a:defRPr sz="1800">
                <a:solidFill>
                  <a:srgbClr val="3D3E3F"/>
                </a:solidFill>
                <a:latin typeface="Cochin"/>
                <a:ea typeface="Cochin"/>
                <a:cs typeface="Cochin"/>
                <a:sym typeface="Cochin"/>
              </a:defRPr>
            </a:pPr>
            <a:r>
              <a:t>sub-image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8" name="Stopping down the lens"/>
          <p:cNvSpPr txBox="1"/>
          <p:nvPr>
            <p:ph type="title"/>
          </p:nvPr>
        </p:nvSpPr>
        <p:spPr>
          <a:prstGeom prst="rect">
            <a:avLst/>
          </a:prstGeom>
        </p:spPr>
        <p:txBody>
          <a:bodyPr/>
          <a:lstStyle/>
          <a:p>
            <a:pPr/>
            <a:r>
              <a:t>Stopping down the lens</a:t>
            </a:r>
          </a:p>
        </p:txBody>
      </p:sp>
      <p:sp>
        <p:nvSpPr>
          <p:cNvPr id="1009" name="Just integrate the pixels only in the center of an aperture sub-image"/>
          <p:cNvSpPr txBox="1"/>
          <p:nvPr>
            <p:ph type="body" idx="1"/>
          </p:nvPr>
        </p:nvSpPr>
        <p:spPr>
          <a:prstGeom prst="rect">
            <a:avLst/>
          </a:prstGeom>
        </p:spPr>
        <p:txBody>
          <a:bodyPr/>
          <a:lstStyle/>
          <a:p>
            <a:pPr/>
            <a:r>
              <a:t>Just integrate the pixels only in the center of an aperture sub-image</a:t>
            </a:r>
          </a:p>
        </p:txBody>
      </p:sp>
      <p:pic>
        <p:nvPicPr>
          <p:cNvPr id="1010" name="image.png" descr="image.png"/>
          <p:cNvPicPr>
            <a:picLocks noChangeAspect="0"/>
          </p:cNvPicPr>
          <p:nvPr/>
        </p:nvPicPr>
        <p:blipFill>
          <a:blip r:embed="rId2">
            <a:extLst/>
          </a:blip>
          <a:stretch>
            <a:fillRect/>
          </a:stretch>
        </p:blipFill>
        <p:spPr>
          <a:xfrm flipH="1" rot="21590034">
            <a:off x="-315425" y="2956545"/>
            <a:ext cx="4265663" cy="4187214"/>
          </a:xfrm>
          <a:prstGeom prst="rect">
            <a:avLst/>
          </a:prstGeom>
          <a:ln w="12700">
            <a:miter lim="400000"/>
          </a:ln>
        </p:spPr>
      </p:pic>
      <p:sp>
        <p:nvSpPr>
          <p:cNvPr id="1011"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012" name="Line"/>
          <p:cNvSpPr/>
          <p:nvPr/>
        </p:nvSpPr>
        <p:spPr>
          <a:xfrm flipH="1" flipV="1">
            <a:off x="5104627" y="5379517"/>
            <a:ext cx="294779" cy="756936"/>
          </a:xfrm>
          <a:prstGeom prst="line">
            <a:avLst/>
          </a:prstGeom>
          <a:ln w="38100">
            <a:solidFill>
              <a:srgbClr val="4D22B3"/>
            </a:solidFill>
            <a:miter lim="400000"/>
            <a:headEnd type="stealth"/>
          </a:ln>
        </p:spPr>
        <p:txBody>
          <a:bodyPr lIns="0" tIns="0" rIns="0" bIns="0"/>
          <a:lstStyle/>
          <a:p>
            <a:pPr defTabSz="353020">
              <a:defRPr sz="900"/>
            </a:pPr>
          </a:p>
        </p:txBody>
      </p:sp>
      <p:sp>
        <p:nvSpPr>
          <p:cNvPr id="1013" name="Line"/>
          <p:cNvSpPr/>
          <p:nvPr/>
        </p:nvSpPr>
        <p:spPr>
          <a:xfrm flipH="1">
            <a:off x="5111105" y="5373753"/>
            <a:ext cx="264061" cy="703568"/>
          </a:xfrm>
          <a:prstGeom prst="line">
            <a:avLst/>
          </a:prstGeom>
          <a:ln w="38100">
            <a:solidFill>
              <a:srgbClr val="831100"/>
            </a:solidFill>
            <a:miter lim="400000"/>
            <a:headEnd type="stealth"/>
          </a:ln>
        </p:spPr>
        <p:txBody>
          <a:bodyPr lIns="0" tIns="0" rIns="0" bIns="0"/>
          <a:lstStyle/>
          <a:p>
            <a:pPr defTabSz="353020">
              <a:defRPr sz="900"/>
            </a:pPr>
          </a:p>
        </p:txBody>
      </p:sp>
      <p:sp>
        <p:nvSpPr>
          <p:cNvPr id="1014"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015" name="Line"/>
          <p:cNvSpPr/>
          <p:nvPr/>
        </p:nvSpPr>
        <p:spPr>
          <a:xfrm flipH="1" flipV="1">
            <a:off x="3736234" y="3633535"/>
            <a:ext cx="1345289" cy="1797910"/>
          </a:xfrm>
          <a:prstGeom prst="line">
            <a:avLst/>
          </a:prstGeom>
          <a:ln w="38100">
            <a:solidFill>
              <a:srgbClr val="4D22B3"/>
            </a:solidFill>
            <a:miter lim="400000"/>
            <a:headEnd type="stealth"/>
          </a:ln>
        </p:spPr>
        <p:txBody>
          <a:bodyPr lIns="0" tIns="0" rIns="0" bIns="0"/>
          <a:lstStyle/>
          <a:p>
            <a:pPr defTabSz="353020">
              <a:defRPr sz="900"/>
            </a:pPr>
          </a:p>
        </p:txBody>
      </p:sp>
      <p:sp>
        <p:nvSpPr>
          <p:cNvPr id="1016" name="Line"/>
          <p:cNvSpPr/>
          <p:nvPr/>
        </p:nvSpPr>
        <p:spPr>
          <a:xfrm flipH="1">
            <a:off x="3623079" y="6079794"/>
            <a:ext cx="1458608" cy="953810"/>
          </a:xfrm>
          <a:prstGeom prst="line">
            <a:avLst/>
          </a:prstGeom>
          <a:ln w="38100">
            <a:solidFill>
              <a:srgbClr val="831100"/>
            </a:solidFill>
            <a:miter lim="400000"/>
            <a:headEnd type="stealth"/>
          </a:ln>
        </p:spPr>
        <p:txBody>
          <a:bodyPr lIns="0" tIns="0" rIns="0" bIns="0"/>
          <a:lstStyle/>
          <a:p>
            <a:pPr defTabSz="353020">
              <a:defRPr sz="900"/>
            </a:pPr>
          </a:p>
        </p:txBody>
      </p:sp>
      <p:grpSp>
        <p:nvGrpSpPr>
          <p:cNvPr id="1033" name="Group"/>
          <p:cNvGrpSpPr/>
          <p:nvPr/>
        </p:nvGrpSpPr>
        <p:grpSpPr>
          <a:xfrm>
            <a:off x="5395482" y="3765550"/>
            <a:ext cx="176511" cy="3206602"/>
            <a:chOff x="0" y="0"/>
            <a:chExt cx="176510" cy="3206601"/>
          </a:xfrm>
        </p:grpSpPr>
        <p:sp>
          <p:nvSpPr>
            <p:cNvPr id="1017"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18"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19"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0"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1"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2"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3"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4"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5"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6"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7"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8"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29"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30"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31"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032"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1034"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035"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036"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037" name="Line"/>
          <p:cNvSpPr/>
          <p:nvPr/>
        </p:nvSpPr>
        <p:spPr>
          <a:xfrm flipH="1">
            <a:off x="914982" y="3633535"/>
            <a:ext cx="2519506" cy="538082"/>
          </a:xfrm>
          <a:prstGeom prst="line">
            <a:avLst/>
          </a:prstGeom>
          <a:ln w="38100">
            <a:solidFill>
              <a:srgbClr val="4D22B3"/>
            </a:solidFill>
            <a:miter lim="400000"/>
            <a:headEnd type="stealth"/>
          </a:ln>
        </p:spPr>
        <p:txBody>
          <a:bodyPr lIns="0" tIns="0" rIns="0" bIns="0"/>
          <a:lstStyle/>
          <a:p>
            <a:pPr defTabSz="353020">
              <a:defRPr sz="900"/>
            </a:pPr>
          </a:p>
        </p:txBody>
      </p:sp>
      <p:sp>
        <p:nvSpPr>
          <p:cNvPr id="1038" name="Line"/>
          <p:cNvSpPr/>
          <p:nvPr/>
        </p:nvSpPr>
        <p:spPr>
          <a:xfrm flipH="1" flipV="1">
            <a:off x="855248" y="4162151"/>
            <a:ext cx="2550206" cy="2778028"/>
          </a:xfrm>
          <a:prstGeom prst="line">
            <a:avLst/>
          </a:prstGeom>
          <a:ln w="38100">
            <a:solidFill>
              <a:srgbClr val="831100"/>
            </a:solidFill>
            <a:miter lim="400000"/>
            <a:headEnd type="stealth"/>
          </a:ln>
        </p:spPr>
        <p:txBody>
          <a:bodyPr lIns="0" tIns="0" rIns="0" bIns="0"/>
          <a:lstStyle/>
          <a:p>
            <a:pPr defTabSz="353020">
              <a:defRPr sz="900"/>
            </a:pPr>
          </a:p>
        </p:txBody>
      </p:sp>
      <p:sp>
        <p:nvSpPr>
          <p:cNvPr id="1039" name="Line"/>
          <p:cNvSpPr/>
          <p:nvPr/>
        </p:nvSpPr>
        <p:spPr>
          <a:xfrm flipH="1" flipV="1">
            <a:off x="863258" y="4163501"/>
            <a:ext cx="2234978" cy="966197"/>
          </a:xfrm>
          <a:prstGeom prst="line">
            <a:avLst/>
          </a:prstGeom>
          <a:ln w="38100">
            <a:solidFill>
              <a:srgbClr val="BE38F3"/>
            </a:solidFill>
            <a:miter lim="400000"/>
            <a:headEnd type="stealth"/>
          </a:ln>
        </p:spPr>
        <p:txBody>
          <a:bodyPr lIns="0" tIns="0" rIns="0" bIns="0"/>
          <a:lstStyle/>
          <a:p>
            <a:pPr defTabSz="353020">
              <a:defRPr sz="900"/>
            </a:pPr>
          </a:p>
        </p:txBody>
      </p:sp>
      <p:sp>
        <p:nvSpPr>
          <p:cNvPr id="1040" name="Line"/>
          <p:cNvSpPr/>
          <p:nvPr/>
        </p:nvSpPr>
        <p:spPr>
          <a:xfrm flipH="1" flipV="1">
            <a:off x="4029110" y="5307112"/>
            <a:ext cx="993740" cy="404789"/>
          </a:xfrm>
          <a:prstGeom prst="line">
            <a:avLst/>
          </a:prstGeom>
          <a:ln w="38100">
            <a:solidFill>
              <a:srgbClr val="BE38F3"/>
            </a:solidFill>
            <a:miter lim="400000"/>
            <a:headEnd type="stealth"/>
          </a:ln>
        </p:spPr>
        <p:txBody>
          <a:bodyPr lIns="0" tIns="0" rIns="0" bIns="0"/>
          <a:lstStyle/>
          <a:p>
            <a:pPr defTabSz="353020">
              <a:defRPr sz="900"/>
            </a:pPr>
          </a:p>
        </p:txBody>
      </p:sp>
      <p:sp>
        <p:nvSpPr>
          <p:cNvPr id="1041" name="Line"/>
          <p:cNvSpPr/>
          <p:nvPr/>
        </p:nvSpPr>
        <p:spPr>
          <a:xfrm flipH="1" flipV="1">
            <a:off x="5144828" y="5753400"/>
            <a:ext cx="282471" cy="105520"/>
          </a:xfrm>
          <a:prstGeom prst="line">
            <a:avLst/>
          </a:prstGeom>
          <a:ln w="38100">
            <a:solidFill>
              <a:srgbClr val="BE38F3"/>
            </a:solidFill>
            <a:miter lim="400000"/>
            <a:headEnd type="stealth"/>
          </a:ln>
        </p:spPr>
        <p:txBody>
          <a:bodyPr lIns="0" tIns="0" rIns="0" bIns="0"/>
          <a:lstStyle/>
          <a:p>
            <a:pPr defTabSz="353020">
              <a:defRPr sz="900"/>
            </a:pPr>
          </a:p>
        </p:txBody>
      </p:sp>
      <p:sp>
        <p:nvSpPr>
          <p:cNvPr id="1042" name="Line"/>
          <p:cNvSpPr/>
          <p:nvPr/>
        </p:nvSpPr>
        <p:spPr>
          <a:xfrm>
            <a:off x="5709278" y="5354141"/>
            <a:ext cx="253808" cy="1"/>
          </a:xfrm>
          <a:prstGeom prst="line">
            <a:avLst/>
          </a:prstGeom>
          <a:ln w="12700">
            <a:solidFill>
              <a:srgbClr val="3D3E3F"/>
            </a:solidFill>
            <a:miter lim="400000"/>
          </a:ln>
        </p:spPr>
        <p:txBody>
          <a:bodyPr lIns="0" tIns="0" rIns="0" bIns="0"/>
          <a:lstStyle/>
          <a:p>
            <a:pPr defTabSz="353020">
              <a:defRPr sz="900"/>
            </a:pPr>
          </a:p>
        </p:txBody>
      </p:sp>
      <p:sp>
        <p:nvSpPr>
          <p:cNvPr id="1043" name="Line"/>
          <p:cNvSpPr/>
          <p:nvPr/>
        </p:nvSpPr>
        <p:spPr>
          <a:xfrm>
            <a:off x="5709278" y="6168049"/>
            <a:ext cx="253808" cy="1"/>
          </a:xfrm>
          <a:prstGeom prst="line">
            <a:avLst/>
          </a:prstGeom>
          <a:ln w="12700">
            <a:solidFill>
              <a:srgbClr val="3D3E3F"/>
            </a:solidFill>
            <a:miter lim="400000"/>
          </a:ln>
        </p:spPr>
        <p:txBody>
          <a:bodyPr lIns="0" tIns="0" rIns="0" bIns="0"/>
          <a:lstStyle/>
          <a:p>
            <a:pPr defTabSz="353020">
              <a:defRPr sz="900"/>
            </a:pPr>
          </a:p>
        </p:txBody>
      </p:sp>
      <p:sp>
        <p:nvSpPr>
          <p:cNvPr id="1044" name="Line"/>
          <p:cNvSpPr/>
          <p:nvPr/>
        </p:nvSpPr>
        <p:spPr>
          <a:xfrm>
            <a:off x="5954431" y="5354141"/>
            <a:ext cx="1" cy="823715"/>
          </a:xfrm>
          <a:prstGeom prst="line">
            <a:avLst/>
          </a:prstGeom>
          <a:ln w="12700">
            <a:solidFill>
              <a:srgbClr val="3D3E3F"/>
            </a:solidFill>
            <a:miter lim="400000"/>
          </a:ln>
        </p:spPr>
        <p:txBody>
          <a:bodyPr lIns="0" tIns="0" rIns="0" bIns="0"/>
          <a:lstStyle/>
          <a:p>
            <a:pPr defTabSz="353020">
              <a:defRPr sz="900"/>
            </a:pPr>
          </a:p>
        </p:txBody>
      </p:sp>
      <p:sp>
        <p:nvSpPr>
          <p:cNvPr id="1045" name="Main lens"/>
          <p:cNvSpPr txBox="1"/>
          <p:nvPr/>
        </p:nvSpPr>
        <p:spPr>
          <a:xfrm>
            <a:off x="3235055" y="3084478"/>
            <a:ext cx="1053395"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Main lens</a:t>
            </a:r>
          </a:p>
        </p:txBody>
      </p:sp>
      <p:sp>
        <p:nvSpPr>
          <p:cNvPr id="1046" name="microlenses"/>
          <p:cNvSpPr txBox="1"/>
          <p:nvPr/>
        </p:nvSpPr>
        <p:spPr>
          <a:xfrm>
            <a:off x="4446062" y="3335514"/>
            <a:ext cx="1225427"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microlenses</a:t>
            </a:r>
          </a:p>
        </p:txBody>
      </p:sp>
      <p:sp>
        <p:nvSpPr>
          <p:cNvPr id="1047" name="aperture…"/>
          <p:cNvSpPr txBox="1"/>
          <p:nvPr/>
        </p:nvSpPr>
        <p:spPr>
          <a:xfrm>
            <a:off x="5994047" y="5417881"/>
            <a:ext cx="1086110" cy="62759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1800">
                <a:solidFill>
                  <a:srgbClr val="3D3E3F"/>
                </a:solidFill>
                <a:latin typeface="Cochin"/>
                <a:ea typeface="Cochin"/>
                <a:cs typeface="Cochin"/>
                <a:sym typeface="Cochin"/>
              </a:defRPr>
            </a:pPr>
            <a:r>
              <a:t>aperture</a:t>
            </a:r>
          </a:p>
          <a:p>
            <a:pPr algn="ctr" defTabSz="451081">
              <a:buClr>
                <a:srgbClr val="A29A85"/>
              </a:buClr>
              <a:defRPr sz="1800">
                <a:solidFill>
                  <a:srgbClr val="3D3E3F"/>
                </a:solidFill>
                <a:latin typeface="Cochin"/>
                <a:ea typeface="Cochin"/>
                <a:cs typeface="Cochin"/>
                <a:sym typeface="Cochin"/>
              </a:defRPr>
            </a:pPr>
            <a:r>
              <a:t>sub-image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5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pic>
        <p:nvPicPr>
          <p:cNvPr id="1051" name="one-microlens-on-light-blue.jpg" descr="one-microlens-on-light-blue.jpg"/>
          <p:cNvPicPr>
            <a:picLocks noChangeAspect="0"/>
          </p:cNvPicPr>
          <p:nvPr/>
        </p:nvPicPr>
        <p:blipFill>
          <a:blip r:embed="rId3">
            <a:extLst/>
          </a:blip>
          <a:stretch>
            <a:fillRect/>
          </a:stretch>
        </p:blipFill>
        <p:spPr>
          <a:xfrm>
            <a:off x="8368262" y="2750943"/>
            <a:ext cx="645026" cy="686865"/>
          </a:xfrm>
          <a:prstGeom prst="rect">
            <a:avLst/>
          </a:prstGeom>
          <a:ln w="12700">
            <a:miter lim="400000"/>
          </a:ln>
        </p:spPr>
      </p:pic>
      <p:pic>
        <p:nvPicPr>
          <p:cNvPr id="1052" name="one-microlens-on-blue.jpg" descr="one-microlens-on-blue.jpg"/>
          <p:cNvPicPr>
            <a:picLocks noChangeAspect="0"/>
          </p:cNvPicPr>
          <p:nvPr/>
        </p:nvPicPr>
        <p:blipFill>
          <a:blip r:embed="rId4">
            <a:extLst/>
          </a:blip>
          <a:stretch>
            <a:fillRect/>
          </a:stretch>
        </p:blipFill>
        <p:spPr>
          <a:xfrm>
            <a:off x="8368262" y="4888241"/>
            <a:ext cx="639796" cy="681636"/>
          </a:xfrm>
          <a:prstGeom prst="rect">
            <a:avLst/>
          </a:prstGeom>
          <a:ln w="12700">
            <a:miter lim="400000"/>
          </a:ln>
        </p:spPr>
      </p:pic>
      <p:sp>
        <p:nvSpPr>
          <p:cNvPr id="1053" name="Digitally stopping-down"/>
          <p:cNvSpPr txBox="1"/>
          <p:nvPr>
            <p:ph type="title"/>
          </p:nvPr>
        </p:nvSpPr>
        <p:spPr>
          <a:prstGeom prst="rect">
            <a:avLst/>
          </a:prstGeom>
        </p:spPr>
        <p:txBody>
          <a:bodyPr/>
          <a:lstStyle/>
          <a:p>
            <a:pPr/>
            <a:r>
              <a:t>Digitally stopping-down</a:t>
            </a:r>
          </a:p>
        </p:txBody>
      </p:sp>
      <p:sp>
        <p:nvSpPr>
          <p:cNvPr id="1054" name="stopping down  =  summing only the central portion of each microlens"/>
          <p:cNvSpPr txBox="1"/>
          <p:nvPr>
            <p:ph type="body" sz="quarter" idx="1"/>
          </p:nvPr>
        </p:nvSpPr>
        <p:spPr>
          <a:xfrm>
            <a:off x="1670464" y="5883671"/>
            <a:ext cx="7959955" cy="1647429"/>
          </a:xfrm>
          <a:prstGeom prst="rect">
            <a:avLst/>
          </a:prstGeom>
        </p:spPr>
        <p:txBody>
          <a:bodyPr/>
          <a:lstStyle>
            <a:lvl1pPr marL="421881" indent="-376554">
              <a:lnSpc>
                <a:spcPct val="80000"/>
              </a:lnSpc>
              <a:buSzTx/>
              <a:buNone/>
              <a:defRPr sz="2600"/>
            </a:lvl1pPr>
          </a:lstStyle>
          <a:p>
            <a:pPr/>
            <a:r>
              <a:t>stopping down  =  summing only the central portion of each microlens</a:t>
            </a:r>
          </a:p>
        </p:txBody>
      </p:sp>
      <p:grpSp>
        <p:nvGrpSpPr>
          <p:cNvPr id="1057" name="Group"/>
          <p:cNvGrpSpPr/>
          <p:nvPr/>
        </p:nvGrpSpPr>
        <p:grpSpPr>
          <a:xfrm>
            <a:off x="8382209" y="2796269"/>
            <a:ext cx="622363" cy="622363"/>
            <a:chOff x="0" y="0"/>
            <a:chExt cx="622361" cy="622361"/>
          </a:xfrm>
        </p:grpSpPr>
        <p:sp>
          <p:nvSpPr>
            <p:cNvPr id="1055" name="Square"/>
            <p:cNvSpPr/>
            <p:nvPr/>
          </p:nvSpPr>
          <p:spPr>
            <a:xfrm>
              <a:off x="0" y="0"/>
              <a:ext cx="622362" cy="622362"/>
            </a:xfrm>
            <a:prstGeom prst="rect">
              <a:avLst/>
            </a:prstGeom>
            <a:noFill/>
            <a:ln w="12700" cap="flat">
              <a:solidFill>
                <a:srgbClr val="73FA41"/>
              </a:solidFill>
              <a:prstDash val="solid"/>
              <a:miter lim="400000"/>
            </a:ln>
            <a:effectLst>
              <a:outerShdw sx="100000" sy="100000" kx="0" ky="0" algn="b" rotWithShape="0" blurRad="38100" dist="25400" dir="2700000">
                <a:srgbClr val="494949">
                  <a:alpha val="75000"/>
                </a:srgbClr>
              </a:outerShdw>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56" name="Text"/>
            <p:cNvSpPr txBox="1"/>
            <p:nvPr/>
          </p:nvSpPr>
          <p:spPr>
            <a:xfrm>
              <a:off x="211542" y="131301"/>
              <a:ext cx="199278" cy="359760"/>
            </a:xfrm>
            <a:prstGeom prst="rect">
              <a:avLst/>
            </a:prstGeom>
            <a:noFill/>
            <a:ln w="12700" cap="flat">
              <a:noFill/>
              <a:miter lim="400000"/>
            </a:ln>
            <a:effectLst>
              <a:outerShdw sx="100000" sy="100000" kx="0" ky="0" algn="b" rotWithShape="0" blurRad="38100" dist="25400" dir="2700000">
                <a:srgbClr val="494949">
                  <a:alpha val="75000"/>
                </a:srgbClr>
              </a:outerShdw>
            </a:effectLst>
            <a:extLst>
              <a:ext uri="{C572A759-6A51-4108-AA02-DFA0A04FC94B}">
                <ma14:wrappingTextBoxFlag xmlns:ma14="http://schemas.microsoft.com/office/mac/drawingml/2011/main" val="1"/>
              </a:ext>
            </a:extLst>
          </p:spPr>
          <p:txBody>
            <a:bodyPr wrap="none" lIns="39224" tIns="39224" rIns="39224" bIns="39224" numCol="1" anchor="ctr">
              <a:spAutoFit/>
            </a:bodyPr>
            <a:lstStyle>
              <a:lvl1pPr marL="44628" marR="44628" algn="ctr" defTabSz="1000224">
                <a:buClr>
                  <a:srgbClr val="73FA41"/>
                </a:buClr>
                <a:buFont typeface="Times New Roman"/>
                <a:defRPr i="1" sz="2000">
                  <a:solidFill>
                    <a:srgbClr val="73FA41"/>
                  </a:solidFill>
                  <a:uFill>
                    <a:solidFill>
                      <a:srgbClr val="73FA41"/>
                    </a:solidFill>
                  </a:uFill>
                  <a:latin typeface="Times New Roman"/>
                  <a:ea typeface="Times New Roman"/>
                  <a:cs typeface="Times New Roman"/>
                  <a:sym typeface="Times New Roman"/>
                </a:defRPr>
              </a:lvl1pPr>
            </a:lstStyle>
            <a:p>
              <a:pPr/>
              <a:r>
                <a:t> </a:t>
              </a:r>
            </a:p>
          </p:txBody>
        </p:sp>
      </p:grpSp>
      <p:grpSp>
        <p:nvGrpSpPr>
          <p:cNvPr id="1060" name="Group"/>
          <p:cNvGrpSpPr/>
          <p:nvPr/>
        </p:nvGrpSpPr>
        <p:grpSpPr>
          <a:xfrm>
            <a:off x="8600123" y="5154968"/>
            <a:ext cx="1353353" cy="1353353"/>
            <a:chOff x="16286" y="96527"/>
            <a:chExt cx="1353352" cy="1353352"/>
          </a:xfrm>
        </p:grpSpPr>
        <p:sp>
          <p:nvSpPr>
            <p:cNvPr id="1058" name="Square"/>
            <p:cNvSpPr/>
            <p:nvPr/>
          </p:nvSpPr>
          <p:spPr>
            <a:xfrm>
              <a:off x="16286" y="96527"/>
              <a:ext cx="166705" cy="166705"/>
            </a:xfrm>
            <a:prstGeom prst="rect">
              <a:avLst/>
            </a:prstGeom>
            <a:noFill/>
            <a:ln w="12700" cap="flat">
              <a:solidFill>
                <a:srgbClr val="73FA41"/>
              </a:solidFill>
              <a:prstDash val="solid"/>
              <a:miter lim="400000"/>
            </a:ln>
            <a:effectLst>
              <a:outerShdw sx="100000" sy="100000" kx="0" ky="0" algn="b" rotWithShape="0" blurRad="38100" dist="25400" dir="2700000">
                <a:srgbClr val="494949">
                  <a:alpha val="75000"/>
                </a:srgbClr>
              </a:outerShdw>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59" name="Text"/>
            <p:cNvSpPr/>
            <p:nvPr/>
          </p:nvSpPr>
          <p:spPr>
            <a:xfrm>
              <a:off x="99638" y="179879"/>
              <a:ext cx="1270001" cy="1270001"/>
            </a:xfrm>
            <a:prstGeom prst="line">
              <a:avLst/>
            </a:prstGeom>
            <a:noFill/>
            <a:ln w="12700" cap="flat">
              <a:noFill/>
              <a:miter lim="400000"/>
            </a:ln>
            <a:effectLst>
              <a:outerShdw sx="100000" sy="100000" kx="0" ky="0" algn="b" rotWithShape="0" blurRad="38100" dist="25400" dir="2700000">
                <a:srgbClr val="494949">
                  <a:alpha val="75000"/>
                </a:srgbClr>
              </a:outerShdw>
            </a:effectLst>
            <a:extLst>
              <a:ext uri="{C572A759-6A51-4108-AA02-DFA0A04FC94B}">
                <ma14:wrappingTextBoxFlag xmlns:ma14="http://schemas.microsoft.com/office/mac/drawingml/2011/main" val="1"/>
              </a:ext>
            </a:extLst>
          </p:spPr>
          <p:txBody>
            <a:bodyPr wrap="none" lIns="39224" tIns="39224" rIns="39224" bIns="39224" numCol="1" anchor="ctr">
              <a:spAutoFit/>
            </a:bodyPr>
            <a:lstStyle>
              <a:lvl1pPr marL="44628" marR="44628" algn="ctr" defTabSz="1000224">
                <a:buClr>
                  <a:srgbClr val="73FA41"/>
                </a:buClr>
                <a:buFont typeface="Times New Roman"/>
                <a:defRPr i="1" sz="2000">
                  <a:solidFill>
                    <a:srgbClr val="73FA41"/>
                  </a:solidFill>
                  <a:uFill>
                    <a:solidFill>
                      <a:srgbClr val="73FA41"/>
                    </a:solidFill>
                  </a:uFill>
                  <a:latin typeface="Times New Roman"/>
                  <a:ea typeface="Times New Roman"/>
                  <a:cs typeface="Times New Roman"/>
                  <a:sym typeface="Times New Roman"/>
                </a:defRPr>
              </a:lvl1pPr>
            </a:lstStyle>
            <a:p>
              <a:pPr/>
              <a:r>
                <a:t> </a:t>
              </a:r>
            </a:p>
          </p:txBody>
        </p:sp>
      </p:grpSp>
      <p:sp>
        <p:nvSpPr>
          <p:cNvPr id="1061" name="Σ"/>
          <p:cNvSpPr txBox="1"/>
          <p:nvPr/>
        </p:nvSpPr>
        <p:spPr>
          <a:xfrm>
            <a:off x="7758103" y="2784066"/>
            <a:ext cx="384014"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73FA41"/>
              </a:buClr>
              <a:buFont typeface="Times New Roman"/>
              <a:defRPr sz="3200">
                <a:solidFill>
                  <a:srgbClr val="73FA41"/>
                </a:solidFill>
                <a:uFill>
                  <a:solidFill>
                    <a:srgbClr val="73FA41"/>
                  </a:solidFill>
                </a:uFill>
                <a:latin typeface="Times New Roman"/>
                <a:ea typeface="Times New Roman"/>
                <a:cs typeface="Times New Roman"/>
                <a:sym typeface="Times New Roman"/>
              </a:defRPr>
            </a:lvl1pPr>
          </a:lstStyle>
          <a:p>
            <a:pPr/>
            <a:r>
              <a:t>Σ</a:t>
            </a:r>
          </a:p>
        </p:txBody>
      </p:sp>
      <p:sp>
        <p:nvSpPr>
          <p:cNvPr id="1062" name="Σ"/>
          <p:cNvSpPr txBox="1"/>
          <p:nvPr/>
        </p:nvSpPr>
        <p:spPr>
          <a:xfrm>
            <a:off x="7758103" y="4931824"/>
            <a:ext cx="384014" cy="5589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buClr>
                <a:srgbClr val="73FA41"/>
              </a:buClr>
              <a:buFont typeface="Times New Roman"/>
              <a:defRPr sz="3200">
                <a:solidFill>
                  <a:srgbClr val="73FA41"/>
                </a:solidFill>
                <a:uFill>
                  <a:solidFill>
                    <a:srgbClr val="73FA41"/>
                  </a:solidFill>
                </a:uFill>
                <a:latin typeface="Times New Roman"/>
                <a:ea typeface="Times New Roman"/>
                <a:cs typeface="Times New Roman"/>
                <a:sym typeface="Times New Roman"/>
              </a:defRPr>
            </a:lvl1pPr>
          </a:lstStyle>
          <a:p>
            <a:pPr/>
            <a:r>
              <a:t>Σ</a:t>
            </a:r>
          </a:p>
        </p:txBody>
      </p:sp>
      <p:grpSp>
        <p:nvGrpSpPr>
          <p:cNvPr id="1115" name="Group"/>
          <p:cNvGrpSpPr/>
          <p:nvPr/>
        </p:nvGrpSpPr>
        <p:grpSpPr>
          <a:xfrm>
            <a:off x="1640828" y="2207030"/>
            <a:ext cx="5858816" cy="1443462"/>
            <a:chOff x="0" y="0"/>
            <a:chExt cx="5858815" cy="1443461"/>
          </a:xfrm>
        </p:grpSpPr>
        <p:sp>
          <p:nvSpPr>
            <p:cNvPr id="1063" name="Line"/>
            <p:cNvSpPr/>
            <p:nvPr/>
          </p:nvSpPr>
          <p:spPr>
            <a:xfrm>
              <a:off x="2928761" y="0"/>
              <a:ext cx="2878206" cy="916982"/>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064" name="Line"/>
            <p:cNvSpPr/>
            <p:nvPr/>
          </p:nvSpPr>
          <p:spPr>
            <a:xfrm>
              <a:off x="5804133" y="0"/>
              <a:ext cx="1745" cy="1441718"/>
            </a:xfrm>
            <a:prstGeom prst="line">
              <a:avLst/>
            </a:prstGeom>
            <a:noFill/>
            <a:ln w="38100" cap="flat">
              <a:solidFill>
                <a:srgbClr val="606060"/>
              </a:solidFill>
              <a:prstDash val="solid"/>
              <a:round/>
            </a:ln>
            <a:effectLst/>
          </p:spPr>
          <p:txBody>
            <a:bodyPr wrap="square" lIns="0" tIns="0" rIns="0" bIns="0" numCol="1" anchor="t">
              <a:noAutofit/>
            </a:bodyPr>
            <a:lstStyle/>
            <a:p>
              <a:pPr defTabSz="353020">
                <a:defRPr sz="900"/>
              </a:pPr>
            </a:p>
          </p:txBody>
        </p:sp>
        <p:sp>
          <p:nvSpPr>
            <p:cNvPr id="1065" name="Line"/>
            <p:cNvSpPr/>
            <p:nvPr/>
          </p:nvSpPr>
          <p:spPr>
            <a:xfrm flipV="1">
              <a:off x="47940" y="0"/>
              <a:ext cx="2879950" cy="52953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066" name="Line"/>
            <p:cNvSpPr/>
            <p:nvPr/>
          </p:nvSpPr>
          <p:spPr>
            <a:xfrm>
              <a:off x="54042" y="533453"/>
              <a:ext cx="2874720" cy="90826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067" name="Line"/>
            <p:cNvSpPr/>
            <p:nvPr/>
          </p:nvSpPr>
          <p:spPr>
            <a:xfrm flipV="1">
              <a:off x="2928761" y="920467"/>
              <a:ext cx="2892153" cy="52125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068" name="Line"/>
            <p:cNvSpPr/>
            <p:nvPr/>
          </p:nvSpPr>
          <p:spPr>
            <a:xfrm>
              <a:off x="73219" y="535196"/>
              <a:ext cx="5723288" cy="372633"/>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nvGrpSpPr>
            <p:cNvPr id="1097" name="Group"/>
            <p:cNvGrpSpPr/>
            <p:nvPr/>
          </p:nvGrpSpPr>
          <p:grpSpPr>
            <a:xfrm>
              <a:off x="5494661" y="110625"/>
              <a:ext cx="364155" cy="1232747"/>
              <a:chOff x="0" y="0"/>
              <a:chExt cx="364153" cy="1232746"/>
            </a:xfrm>
          </p:grpSpPr>
          <p:grpSp>
            <p:nvGrpSpPr>
              <p:cNvPr id="1075" name="Group"/>
              <p:cNvGrpSpPr/>
              <p:nvPr/>
            </p:nvGrpSpPr>
            <p:grpSpPr>
              <a:xfrm rot="15960000">
                <a:off x="65234" y="-26011"/>
                <a:ext cx="243769" cy="317331"/>
                <a:chOff x="0" y="0"/>
                <a:chExt cx="243767" cy="317329"/>
              </a:xfrm>
            </p:grpSpPr>
            <p:sp>
              <p:nvSpPr>
                <p:cNvPr id="1069" name="Line"/>
                <p:cNvSpPr/>
                <p:nvPr/>
              </p:nvSpPr>
              <p:spPr>
                <a:xfrm flipH="1" flipV="1">
                  <a:off x="109567" y="10430"/>
                  <a:ext cx="59199" cy="252225"/>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0" name="Line"/>
                <p:cNvSpPr/>
                <p:nvPr/>
              </p:nvSpPr>
              <p:spPr>
                <a:xfrm flipH="1">
                  <a:off x="172913" y="0"/>
                  <a:ext cx="7805" cy="28724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1" name="Line"/>
                <p:cNvSpPr/>
                <p:nvPr/>
              </p:nvSpPr>
              <p:spPr>
                <a:xfrm>
                  <a:off x="45076" y="43687"/>
                  <a:ext cx="132064" cy="25028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2" name="Line"/>
                <p:cNvSpPr/>
                <p:nvPr/>
              </p:nvSpPr>
              <p:spPr>
                <a:xfrm flipH="1">
                  <a:off x="171146" y="25186"/>
                  <a:ext cx="72622" cy="255880"/>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3" name="Line"/>
                <p:cNvSpPr/>
                <p:nvPr/>
              </p:nvSpPr>
              <p:spPr>
                <a:xfrm>
                  <a:off x="0" y="96473"/>
                  <a:ext cx="176105" cy="19573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4" name="Circle"/>
                <p:cNvSpPr/>
                <p:nvPr/>
              </p:nvSpPr>
              <p:spPr>
                <a:xfrm rot="20760000">
                  <a:off x="145358" y="255000"/>
                  <a:ext cx="51921" cy="56895"/>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082" name="Group"/>
              <p:cNvGrpSpPr/>
              <p:nvPr/>
            </p:nvGrpSpPr>
            <p:grpSpPr>
              <a:xfrm rot="16500000">
                <a:off x="68546" y="300106"/>
                <a:ext cx="237198" cy="307721"/>
                <a:chOff x="0" y="0"/>
                <a:chExt cx="237197" cy="307720"/>
              </a:xfrm>
            </p:grpSpPr>
            <p:sp>
              <p:nvSpPr>
                <p:cNvPr id="1076" name="Line"/>
                <p:cNvSpPr/>
                <p:nvPr/>
              </p:nvSpPr>
              <p:spPr>
                <a:xfrm flipH="1" flipV="1">
                  <a:off x="107002" y="9855"/>
                  <a:ext cx="56414" cy="24531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7" name="Line"/>
                <p:cNvSpPr/>
                <p:nvPr/>
              </p:nvSpPr>
              <p:spPr>
                <a:xfrm flipH="1">
                  <a:off x="167228" y="0"/>
                  <a:ext cx="8803" cy="27457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8" name="Line"/>
                <p:cNvSpPr/>
                <p:nvPr/>
              </p:nvSpPr>
              <p:spPr>
                <a:xfrm>
                  <a:off x="44028" y="41880"/>
                  <a:ext cx="127280" cy="243720"/>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79" name="Line"/>
                <p:cNvSpPr/>
                <p:nvPr/>
              </p:nvSpPr>
              <p:spPr>
                <a:xfrm flipH="1">
                  <a:off x="165538" y="24731"/>
                  <a:ext cx="71660" cy="24831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0" name="Line"/>
                <p:cNvSpPr/>
                <p:nvPr/>
              </p:nvSpPr>
              <p:spPr>
                <a:xfrm>
                  <a:off x="0" y="92979"/>
                  <a:ext cx="170311" cy="19090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1" name="Circle"/>
                <p:cNvSpPr/>
                <p:nvPr/>
              </p:nvSpPr>
              <p:spPr>
                <a:xfrm rot="20820000">
                  <a:off x="140745" y="247475"/>
                  <a:ext cx="50459" cy="55279"/>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089" name="Group"/>
              <p:cNvGrpSpPr/>
              <p:nvPr/>
            </p:nvGrpSpPr>
            <p:grpSpPr>
              <a:xfrm flipH="1" rot="16440000">
                <a:off x="48175" y="913933"/>
                <a:ext cx="267804" cy="346317"/>
                <a:chOff x="0" y="0"/>
                <a:chExt cx="267803" cy="346316"/>
              </a:xfrm>
            </p:grpSpPr>
            <p:sp>
              <p:nvSpPr>
                <p:cNvPr id="1083" name="Line"/>
                <p:cNvSpPr/>
                <p:nvPr/>
              </p:nvSpPr>
              <p:spPr>
                <a:xfrm flipH="1" flipV="1">
                  <a:off x="120319" y="11388"/>
                  <a:ext cx="64734" cy="27511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4" name="Line"/>
                <p:cNvSpPr/>
                <p:nvPr/>
              </p:nvSpPr>
              <p:spPr>
                <a:xfrm flipH="1">
                  <a:off x="189503" y="0"/>
                  <a:ext cx="9076" cy="313489"/>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5" name="Line"/>
                <p:cNvSpPr/>
                <p:nvPr/>
              </p:nvSpPr>
              <p:spPr>
                <a:xfrm>
                  <a:off x="49560" y="47791"/>
                  <a:ext cx="144589" cy="27291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6" name="Line"/>
                <p:cNvSpPr/>
                <p:nvPr/>
              </p:nvSpPr>
              <p:spPr>
                <a:xfrm flipH="1">
                  <a:off x="187603" y="27424"/>
                  <a:ext cx="80201" cy="27937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7" name="Line"/>
                <p:cNvSpPr/>
                <p:nvPr/>
              </p:nvSpPr>
              <p:spPr>
                <a:xfrm>
                  <a:off x="0" y="105427"/>
                  <a:ext cx="193049" cy="21330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88" name="Oval"/>
                <p:cNvSpPr/>
                <p:nvPr/>
              </p:nvSpPr>
              <p:spPr>
                <a:xfrm rot="20760000">
                  <a:off x="159773" y="278272"/>
                  <a:ext cx="57040" cy="62067"/>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096" name="Group"/>
              <p:cNvGrpSpPr/>
              <p:nvPr/>
            </p:nvGrpSpPr>
            <p:grpSpPr>
              <a:xfrm flipH="1" rot="15900000">
                <a:off x="58359" y="587591"/>
                <a:ext cx="250561" cy="322931"/>
                <a:chOff x="0" y="0"/>
                <a:chExt cx="250559" cy="322930"/>
              </a:xfrm>
            </p:grpSpPr>
            <p:sp>
              <p:nvSpPr>
                <p:cNvPr id="1090" name="Line"/>
                <p:cNvSpPr/>
                <p:nvPr/>
              </p:nvSpPr>
              <p:spPr>
                <a:xfrm flipH="1" flipV="1">
                  <a:off x="112713" y="10773"/>
                  <a:ext cx="60507" cy="256454"/>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91" name="Line"/>
                <p:cNvSpPr/>
                <p:nvPr/>
              </p:nvSpPr>
              <p:spPr>
                <a:xfrm flipH="1">
                  <a:off x="177325" y="0"/>
                  <a:ext cx="8442" cy="29234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92" name="Line"/>
                <p:cNvSpPr/>
                <p:nvPr/>
              </p:nvSpPr>
              <p:spPr>
                <a:xfrm>
                  <a:off x="46346" y="44770"/>
                  <a:ext cx="135335" cy="254225"/>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93" name="Line"/>
                <p:cNvSpPr/>
                <p:nvPr/>
              </p:nvSpPr>
              <p:spPr>
                <a:xfrm flipH="1">
                  <a:off x="175561" y="25471"/>
                  <a:ext cx="74999" cy="26066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94" name="Line"/>
                <p:cNvSpPr/>
                <p:nvPr/>
              </p:nvSpPr>
              <p:spPr>
                <a:xfrm>
                  <a:off x="0" y="98578"/>
                  <a:ext cx="180669" cy="19855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095" name="Oval"/>
                <p:cNvSpPr/>
                <p:nvPr/>
              </p:nvSpPr>
              <p:spPr>
                <a:xfrm rot="20760000">
                  <a:off x="149650" y="259468"/>
                  <a:ext cx="53385" cy="57865"/>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grpSp>
          <p:nvGrpSpPr>
            <p:cNvPr id="1110" name="Group"/>
            <p:cNvGrpSpPr/>
            <p:nvPr/>
          </p:nvGrpSpPr>
          <p:grpSpPr>
            <a:xfrm flipH="1">
              <a:off x="2869488" y="1743"/>
              <a:ext cx="122033" cy="1441719"/>
              <a:chOff x="0" y="0"/>
              <a:chExt cx="122031" cy="1441717"/>
            </a:xfrm>
          </p:grpSpPr>
          <p:grpSp>
            <p:nvGrpSpPr>
              <p:cNvPr id="1100" name="Group"/>
              <p:cNvGrpSpPr/>
              <p:nvPr/>
            </p:nvGrpSpPr>
            <p:grpSpPr>
              <a:xfrm rot="10800000">
                <a:off x="0" y="716059"/>
                <a:ext cx="63485" cy="725659"/>
                <a:chOff x="0" y="0"/>
                <a:chExt cx="63484" cy="725658"/>
              </a:xfrm>
            </p:grpSpPr>
            <p:sp>
              <p:nvSpPr>
                <p:cNvPr id="1098"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9"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03" name="Group"/>
              <p:cNvGrpSpPr/>
              <p:nvPr/>
            </p:nvGrpSpPr>
            <p:grpSpPr>
              <a:xfrm flipH="1" rot="10800000">
                <a:off x="58546" y="716059"/>
                <a:ext cx="63486" cy="725659"/>
                <a:chOff x="0" y="0"/>
                <a:chExt cx="63484" cy="725658"/>
              </a:xfrm>
            </p:grpSpPr>
            <p:sp>
              <p:nvSpPr>
                <p:cNvPr id="1101"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02"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06" name="Group"/>
              <p:cNvGrpSpPr/>
              <p:nvPr/>
            </p:nvGrpSpPr>
            <p:grpSpPr>
              <a:xfrm flipH="1">
                <a:off x="0" y="0"/>
                <a:ext cx="63485" cy="725659"/>
                <a:chOff x="0" y="0"/>
                <a:chExt cx="63484" cy="725658"/>
              </a:xfrm>
            </p:grpSpPr>
            <p:sp>
              <p:nvSpPr>
                <p:cNvPr id="1104"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05"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09" name="Group"/>
              <p:cNvGrpSpPr/>
              <p:nvPr/>
            </p:nvGrpSpPr>
            <p:grpSpPr>
              <a:xfrm>
                <a:off x="58546" y="0"/>
                <a:ext cx="63486" cy="725659"/>
                <a:chOff x="0" y="0"/>
                <a:chExt cx="63484" cy="725658"/>
              </a:xfrm>
            </p:grpSpPr>
            <p:sp>
              <p:nvSpPr>
                <p:cNvPr id="1107"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08"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grpSp>
          <p:nvGrpSpPr>
            <p:cNvPr id="1114" name="Group"/>
            <p:cNvGrpSpPr/>
            <p:nvPr/>
          </p:nvGrpSpPr>
          <p:grpSpPr>
            <a:xfrm>
              <a:off x="0" y="338202"/>
              <a:ext cx="118546" cy="399219"/>
              <a:chOff x="0" y="0"/>
              <a:chExt cx="118545" cy="399217"/>
            </a:xfrm>
          </p:grpSpPr>
          <p:sp>
            <p:nvSpPr>
              <p:cNvPr id="1111" name="Rectangle"/>
              <p:cNvSpPr/>
              <p:nvPr/>
            </p:nvSpPr>
            <p:spPr>
              <a:xfrm>
                <a:off x="0" y="129004"/>
                <a:ext cx="118546" cy="129006"/>
              </a:xfrm>
              <a:prstGeom prst="rect">
                <a:avLst/>
              </a:prstGeom>
              <a:solidFill>
                <a:srgbClr val="F0C770"/>
              </a:solidFill>
              <a:ln w="3175" cap="flat">
                <a:solidFill>
                  <a:srgbClr val="F0C77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12" name="Rectangle"/>
              <p:cNvSpPr/>
              <p:nvPr/>
            </p:nvSpPr>
            <p:spPr>
              <a:xfrm>
                <a:off x="0" y="270212"/>
                <a:ext cx="118546" cy="129006"/>
              </a:xfrm>
              <a:prstGeom prst="rect">
                <a:avLst/>
              </a:prstGeom>
              <a:solidFill>
                <a:srgbClr val="ED877B"/>
              </a:solidFill>
              <a:ln w="3175" cap="flat">
                <a:solidFill>
                  <a:srgbClr val="ED877B"/>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13" name="Rectangle"/>
              <p:cNvSpPr/>
              <p:nvPr/>
            </p:nvSpPr>
            <p:spPr>
              <a:xfrm>
                <a:off x="0" y="0"/>
                <a:ext cx="118546" cy="129005"/>
              </a:xfrm>
              <a:prstGeom prst="rect">
                <a:avLst/>
              </a:prstGeom>
              <a:solidFill>
                <a:srgbClr val="DDC3C1"/>
              </a:solidFill>
              <a:ln w="3175" cap="flat">
                <a:solidFill>
                  <a:srgbClr val="DDC3C1"/>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grpSp>
        <p:nvGrpSpPr>
          <p:cNvPr id="1172" name="Group"/>
          <p:cNvGrpSpPr/>
          <p:nvPr/>
        </p:nvGrpSpPr>
        <p:grpSpPr>
          <a:xfrm>
            <a:off x="1640828" y="4237987"/>
            <a:ext cx="5860560" cy="1623022"/>
            <a:chOff x="0" y="0"/>
            <a:chExt cx="5860559" cy="1623021"/>
          </a:xfrm>
        </p:grpSpPr>
        <p:sp>
          <p:nvSpPr>
            <p:cNvPr id="1116" name="Line"/>
            <p:cNvSpPr/>
            <p:nvPr/>
          </p:nvSpPr>
          <p:spPr>
            <a:xfrm>
              <a:off x="2979970" y="432341"/>
              <a:ext cx="2833970" cy="58226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17" name="Line"/>
            <p:cNvSpPr/>
            <p:nvPr/>
          </p:nvSpPr>
          <p:spPr>
            <a:xfrm>
              <a:off x="5810453" y="97625"/>
              <a:ext cx="1744" cy="1441718"/>
            </a:xfrm>
            <a:prstGeom prst="line">
              <a:avLst/>
            </a:prstGeom>
            <a:noFill/>
            <a:ln w="38100" cap="flat">
              <a:solidFill>
                <a:srgbClr val="606060"/>
              </a:solidFill>
              <a:prstDash val="solid"/>
              <a:round/>
            </a:ln>
            <a:effectLst/>
          </p:spPr>
          <p:txBody>
            <a:bodyPr wrap="square" lIns="0" tIns="0" rIns="0" bIns="0" numCol="1" anchor="t">
              <a:noAutofit/>
            </a:bodyPr>
            <a:lstStyle/>
            <a:p>
              <a:pPr defTabSz="353020">
                <a:defRPr sz="900"/>
              </a:pPr>
            </a:p>
          </p:txBody>
        </p:sp>
        <p:sp>
          <p:nvSpPr>
            <p:cNvPr id="1118" name="Line"/>
            <p:cNvSpPr/>
            <p:nvPr/>
          </p:nvSpPr>
          <p:spPr>
            <a:xfrm flipV="1">
              <a:off x="41839" y="423624"/>
              <a:ext cx="2834623" cy="203968"/>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19" name="Line"/>
            <p:cNvSpPr/>
            <p:nvPr/>
          </p:nvSpPr>
          <p:spPr>
            <a:xfrm>
              <a:off x="47069" y="631078"/>
              <a:ext cx="2838110" cy="57355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20" name="Line"/>
            <p:cNvSpPr/>
            <p:nvPr/>
          </p:nvSpPr>
          <p:spPr>
            <a:xfrm flipV="1">
              <a:off x="2986290" y="1018092"/>
              <a:ext cx="2836367" cy="18653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21" name="Line"/>
            <p:cNvSpPr/>
            <p:nvPr/>
          </p:nvSpPr>
          <p:spPr>
            <a:xfrm>
              <a:off x="74962" y="632821"/>
              <a:ext cx="5723289" cy="37263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nvGrpSpPr>
            <p:cNvPr id="1150" name="Group"/>
            <p:cNvGrpSpPr/>
            <p:nvPr/>
          </p:nvGrpSpPr>
          <p:grpSpPr>
            <a:xfrm>
              <a:off x="5496406" y="208249"/>
              <a:ext cx="364154" cy="1232748"/>
              <a:chOff x="0" y="0"/>
              <a:chExt cx="364153" cy="1232746"/>
            </a:xfrm>
          </p:grpSpPr>
          <p:grpSp>
            <p:nvGrpSpPr>
              <p:cNvPr id="1128" name="Group"/>
              <p:cNvGrpSpPr/>
              <p:nvPr/>
            </p:nvGrpSpPr>
            <p:grpSpPr>
              <a:xfrm rot="15960000">
                <a:off x="65232" y="-26011"/>
                <a:ext cx="243769" cy="317331"/>
                <a:chOff x="0" y="0"/>
                <a:chExt cx="243767" cy="317329"/>
              </a:xfrm>
            </p:grpSpPr>
            <p:sp>
              <p:nvSpPr>
                <p:cNvPr id="1122" name="Line"/>
                <p:cNvSpPr/>
                <p:nvPr/>
              </p:nvSpPr>
              <p:spPr>
                <a:xfrm flipH="1" flipV="1">
                  <a:off x="109566" y="10430"/>
                  <a:ext cx="59199" cy="252226"/>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23" name="Line"/>
                <p:cNvSpPr/>
                <p:nvPr/>
              </p:nvSpPr>
              <p:spPr>
                <a:xfrm flipH="1">
                  <a:off x="172911" y="0"/>
                  <a:ext cx="7806" cy="28724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24" name="Line"/>
                <p:cNvSpPr/>
                <p:nvPr/>
              </p:nvSpPr>
              <p:spPr>
                <a:xfrm>
                  <a:off x="45076" y="43688"/>
                  <a:ext cx="132063" cy="250284"/>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25" name="Line"/>
                <p:cNvSpPr/>
                <p:nvPr/>
              </p:nvSpPr>
              <p:spPr>
                <a:xfrm flipH="1">
                  <a:off x="171146" y="25187"/>
                  <a:ext cx="72622" cy="255879"/>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26" name="Line"/>
                <p:cNvSpPr/>
                <p:nvPr/>
              </p:nvSpPr>
              <p:spPr>
                <a:xfrm>
                  <a:off x="0" y="96474"/>
                  <a:ext cx="176105" cy="19573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27" name="Circle"/>
                <p:cNvSpPr/>
                <p:nvPr/>
              </p:nvSpPr>
              <p:spPr>
                <a:xfrm rot="20760000">
                  <a:off x="145357" y="255000"/>
                  <a:ext cx="51922" cy="56895"/>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35" name="Group"/>
              <p:cNvGrpSpPr/>
              <p:nvPr/>
            </p:nvGrpSpPr>
            <p:grpSpPr>
              <a:xfrm rot="16500000">
                <a:off x="68543" y="300106"/>
                <a:ext cx="237199" cy="307722"/>
                <a:chOff x="0" y="0"/>
                <a:chExt cx="237197" cy="307721"/>
              </a:xfrm>
            </p:grpSpPr>
            <p:sp>
              <p:nvSpPr>
                <p:cNvPr id="1129" name="Line"/>
                <p:cNvSpPr/>
                <p:nvPr/>
              </p:nvSpPr>
              <p:spPr>
                <a:xfrm flipH="1" flipV="1">
                  <a:off x="107003" y="9856"/>
                  <a:ext cx="56413" cy="24531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0" name="Line"/>
                <p:cNvSpPr/>
                <p:nvPr/>
              </p:nvSpPr>
              <p:spPr>
                <a:xfrm flipH="1">
                  <a:off x="167228" y="0"/>
                  <a:ext cx="8803" cy="27457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1" name="Line"/>
                <p:cNvSpPr/>
                <p:nvPr/>
              </p:nvSpPr>
              <p:spPr>
                <a:xfrm>
                  <a:off x="44027" y="41882"/>
                  <a:ext cx="127281" cy="243720"/>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2" name="Line"/>
                <p:cNvSpPr/>
                <p:nvPr/>
              </p:nvSpPr>
              <p:spPr>
                <a:xfrm flipH="1">
                  <a:off x="165539" y="24731"/>
                  <a:ext cx="71659" cy="24831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3" name="Line"/>
                <p:cNvSpPr/>
                <p:nvPr/>
              </p:nvSpPr>
              <p:spPr>
                <a:xfrm>
                  <a:off x="0" y="92980"/>
                  <a:ext cx="170311" cy="19090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4" name="Circle"/>
                <p:cNvSpPr/>
                <p:nvPr/>
              </p:nvSpPr>
              <p:spPr>
                <a:xfrm rot="20820000">
                  <a:off x="140745" y="247476"/>
                  <a:ext cx="50459" cy="55279"/>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42" name="Group"/>
              <p:cNvGrpSpPr/>
              <p:nvPr/>
            </p:nvGrpSpPr>
            <p:grpSpPr>
              <a:xfrm flipH="1" rot="16440000">
                <a:off x="48174" y="913934"/>
                <a:ext cx="267805" cy="346316"/>
                <a:chOff x="0" y="0"/>
                <a:chExt cx="267803" cy="346315"/>
              </a:xfrm>
            </p:grpSpPr>
            <p:sp>
              <p:nvSpPr>
                <p:cNvPr id="1136" name="Line"/>
                <p:cNvSpPr/>
                <p:nvPr/>
              </p:nvSpPr>
              <p:spPr>
                <a:xfrm flipH="1" flipV="1">
                  <a:off x="120319" y="11387"/>
                  <a:ext cx="64734" cy="27511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7" name="Line"/>
                <p:cNvSpPr/>
                <p:nvPr/>
              </p:nvSpPr>
              <p:spPr>
                <a:xfrm flipH="1">
                  <a:off x="189502" y="0"/>
                  <a:ext cx="9077" cy="313489"/>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8" name="Line"/>
                <p:cNvSpPr/>
                <p:nvPr/>
              </p:nvSpPr>
              <p:spPr>
                <a:xfrm>
                  <a:off x="49560" y="47791"/>
                  <a:ext cx="144588" cy="27291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39" name="Line"/>
                <p:cNvSpPr/>
                <p:nvPr/>
              </p:nvSpPr>
              <p:spPr>
                <a:xfrm flipH="1">
                  <a:off x="187604" y="27424"/>
                  <a:ext cx="80200" cy="279377"/>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0" name="Line"/>
                <p:cNvSpPr/>
                <p:nvPr/>
              </p:nvSpPr>
              <p:spPr>
                <a:xfrm>
                  <a:off x="0" y="105427"/>
                  <a:ext cx="193049" cy="213301"/>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1" name="Oval"/>
                <p:cNvSpPr/>
                <p:nvPr/>
              </p:nvSpPr>
              <p:spPr>
                <a:xfrm rot="20760000">
                  <a:off x="159772" y="278271"/>
                  <a:ext cx="57041" cy="62067"/>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49" name="Group"/>
              <p:cNvGrpSpPr/>
              <p:nvPr/>
            </p:nvGrpSpPr>
            <p:grpSpPr>
              <a:xfrm flipH="1" rot="15900000">
                <a:off x="58357" y="587591"/>
                <a:ext cx="250562" cy="322932"/>
                <a:chOff x="0" y="0"/>
                <a:chExt cx="250560" cy="322931"/>
              </a:xfrm>
            </p:grpSpPr>
            <p:sp>
              <p:nvSpPr>
                <p:cNvPr id="1143" name="Line"/>
                <p:cNvSpPr/>
                <p:nvPr/>
              </p:nvSpPr>
              <p:spPr>
                <a:xfrm flipH="1" flipV="1">
                  <a:off x="112713" y="10775"/>
                  <a:ext cx="60507" cy="25645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4" name="Line"/>
                <p:cNvSpPr/>
                <p:nvPr/>
              </p:nvSpPr>
              <p:spPr>
                <a:xfrm flipH="1">
                  <a:off x="177326" y="0"/>
                  <a:ext cx="8443" cy="292343"/>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5" name="Line"/>
                <p:cNvSpPr/>
                <p:nvPr/>
              </p:nvSpPr>
              <p:spPr>
                <a:xfrm>
                  <a:off x="46347" y="44771"/>
                  <a:ext cx="135335" cy="254225"/>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6" name="Line"/>
                <p:cNvSpPr/>
                <p:nvPr/>
              </p:nvSpPr>
              <p:spPr>
                <a:xfrm flipH="1">
                  <a:off x="175562" y="25471"/>
                  <a:ext cx="74999" cy="26066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7" name="Line"/>
                <p:cNvSpPr/>
                <p:nvPr/>
              </p:nvSpPr>
              <p:spPr>
                <a:xfrm>
                  <a:off x="0" y="98579"/>
                  <a:ext cx="180669" cy="198552"/>
                </a:xfrm>
                <a:prstGeom prst="line">
                  <a:avLst/>
                </a:prstGeom>
                <a:noFill/>
                <a:ln w="3175" cap="flat">
                  <a:solidFill>
                    <a:srgbClr val="606060"/>
                  </a:solidFill>
                  <a:prstDash val="solid"/>
                  <a:round/>
                </a:ln>
                <a:effectLst/>
              </p:spPr>
              <p:txBody>
                <a:bodyPr wrap="square" lIns="0" tIns="0" rIns="0" bIns="0" numCol="1" anchor="t">
                  <a:noAutofit/>
                </a:bodyPr>
                <a:lstStyle/>
                <a:p>
                  <a:pPr defTabSz="353020">
                    <a:defRPr sz="900"/>
                  </a:pPr>
                </a:p>
              </p:txBody>
            </p:sp>
            <p:sp>
              <p:nvSpPr>
                <p:cNvPr id="1148" name="Oval"/>
                <p:cNvSpPr/>
                <p:nvPr/>
              </p:nvSpPr>
              <p:spPr>
                <a:xfrm rot="20760000">
                  <a:off x="149652" y="259469"/>
                  <a:ext cx="53384" cy="57865"/>
                </a:xfrm>
                <a:prstGeom prst="ellipse">
                  <a:avLst/>
                </a:prstGeom>
                <a:solidFill>
                  <a:srgbClr val="0433FF"/>
                </a:solidFill>
                <a:ln w="3175"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grpSp>
          <p:nvGrpSpPr>
            <p:cNvPr id="1163" name="Group"/>
            <p:cNvGrpSpPr/>
            <p:nvPr/>
          </p:nvGrpSpPr>
          <p:grpSpPr>
            <a:xfrm flipH="1">
              <a:off x="2871232" y="96317"/>
              <a:ext cx="122032" cy="1444770"/>
              <a:chOff x="0" y="0"/>
              <a:chExt cx="122031" cy="1444768"/>
            </a:xfrm>
          </p:grpSpPr>
          <p:grpSp>
            <p:nvGrpSpPr>
              <p:cNvPr id="1153" name="Group"/>
              <p:cNvGrpSpPr/>
              <p:nvPr/>
            </p:nvGrpSpPr>
            <p:grpSpPr>
              <a:xfrm rot="10800000">
                <a:off x="0" y="719110"/>
                <a:ext cx="63485" cy="725659"/>
                <a:chOff x="0" y="0"/>
                <a:chExt cx="63484" cy="725658"/>
              </a:xfrm>
            </p:grpSpPr>
            <p:sp>
              <p:nvSpPr>
                <p:cNvPr id="1151"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52"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56" name="Group"/>
              <p:cNvGrpSpPr/>
              <p:nvPr/>
            </p:nvGrpSpPr>
            <p:grpSpPr>
              <a:xfrm flipH="1" rot="10800000">
                <a:off x="58546" y="719110"/>
                <a:ext cx="63486" cy="725659"/>
                <a:chOff x="0" y="0"/>
                <a:chExt cx="63484" cy="725658"/>
              </a:xfrm>
            </p:grpSpPr>
            <p:sp>
              <p:nvSpPr>
                <p:cNvPr id="1154"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55"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59" name="Group"/>
              <p:cNvGrpSpPr/>
              <p:nvPr/>
            </p:nvGrpSpPr>
            <p:grpSpPr>
              <a:xfrm flipH="1">
                <a:off x="0" y="0"/>
                <a:ext cx="63485" cy="725659"/>
                <a:chOff x="0" y="0"/>
                <a:chExt cx="63484" cy="725658"/>
              </a:xfrm>
            </p:grpSpPr>
            <p:sp>
              <p:nvSpPr>
                <p:cNvPr id="1157"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58"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162" name="Group"/>
              <p:cNvGrpSpPr/>
              <p:nvPr/>
            </p:nvGrpSpPr>
            <p:grpSpPr>
              <a:xfrm>
                <a:off x="58546" y="0"/>
                <a:ext cx="63486" cy="725659"/>
                <a:chOff x="0" y="0"/>
                <a:chExt cx="63484" cy="725658"/>
              </a:xfrm>
            </p:grpSpPr>
            <p:sp>
              <p:nvSpPr>
                <p:cNvPr id="1160" name="Lin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12700" cap="flat">
                  <a:solidFill>
                    <a:srgbClr val="60606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61" name="Shape"/>
                <p:cNvSpPr/>
                <p:nvPr/>
              </p:nvSpPr>
              <p:spPr>
                <a:xfrm>
                  <a:off x="0" y="0"/>
                  <a:ext cx="63485" cy="7256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sp>
          <p:nvSpPr>
            <p:cNvPr id="1164" name="Line"/>
            <p:cNvSpPr/>
            <p:nvPr/>
          </p:nvSpPr>
          <p:spPr>
            <a:xfrm>
              <a:off x="2878205" y="423624"/>
              <a:ext cx="104599" cy="523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65" name="Line"/>
            <p:cNvSpPr/>
            <p:nvPr/>
          </p:nvSpPr>
          <p:spPr>
            <a:xfrm>
              <a:off x="2878205" y="1204627"/>
              <a:ext cx="104599" cy="523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166" name="Line"/>
            <p:cNvSpPr/>
            <p:nvPr/>
          </p:nvSpPr>
          <p:spPr>
            <a:xfrm flipV="1">
              <a:off x="2815445" y="0"/>
              <a:ext cx="1745" cy="399219"/>
            </a:xfrm>
            <a:prstGeom prst="line">
              <a:avLst/>
            </a:prstGeom>
            <a:noFill/>
            <a:ln w="25400" cap="flat">
              <a:solidFill>
                <a:srgbClr val="73FA41"/>
              </a:solidFill>
              <a:prstDash val="solid"/>
              <a:round/>
            </a:ln>
            <a:effectLst/>
          </p:spPr>
          <p:txBody>
            <a:bodyPr wrap="square" lIns="0" tIns="0" rIns="0" bIns="0" numCol="1" anchor="t">
              <a:noAutofit/>
            </a:bodyPr>
            <a:lstStyle/>
            <a:p>
              <a:pPr defTabSz="353020">
                <a:defRPr sz="900"/>
              </a:pPr>
            </a:p>
          </p:txBody>
        </p:sp>
        <p:sp>
          <p:nvSpPr>
            <p:cNvPr id="1167" name="Line"/>
            <p:cNvSpPr/>
            <p:nvPr/>
          </p:nvSpPr>
          <p:spPr>
            <a:xfrm flipV="1">
              <a:off x="2815445" y="1223803"/>
              <a:ext cx="1745" cy="399219"/>
            </a:xfrm>
            <a:prstGeom prst="line">
              <a:avLst/>
            </a:prstGeom>
            <a:noFill/>
            <a:ln w="25400" cap="flat">
              <a:solidFill>
                <a:srgbClr val="73FA41"/>
              </a:solidFill>
              <a:prstDash val="solid"/>
              <a:round/>
            </a:ln>
            <a:effectLst/>
          </p:spPr>
          <p:txBody>
            <a:bodyPr wrap="square" lIns="0" tIns="0" rIns="0" bIns="0" numCol="1" anchor="t">
              <a:noAutofit/>
            </a:bodyPr>
            <a:lstStyle/>
            <a:p>
              <a:pPr defTabSz="353020">
                <a:defRPr sz="900"/>
              </a:pPr>
            </a:p>
          </p:txBody>
        </p:sp>
        <p:grpSp>
          <p:nvGrpSpPr>
            <p:cNvPr id="1171" name="Group"/>
            <p:cNvGrpSpPr/>
            <p:nvPr/>
          </p:nvGrpSpPr>
          <p:grpSpPr>
            <a:xfrm>
              <a:off x="0" y="425367"/>
              <a:ext cx="118546" cy="399219"/>
              <a:chOff x="0" y="0"/>
              <a:chExt cx="118545" cy="399217"/>
            </a:xfrm>
          </p:grpSpPr>
          <p:sp>
            <p:nvSpPr>
              <p:cNvPr id="1168" name="Rectangle"/>
              <p:cNvSpPr/>
              <p:nvPr/>
            </p:nvSpPr>
            <p:spPr>
              <a:xfrm>
                <a:off x="0" y="129004"/>
                <a:ext cx="118546" cy="129006"/>
              </a:xfrm>
              <a:prstGeom prst="rect">
                <a:avLst/>
              </a:prstGeom>
              <a:solidFill>
                <a:srgbClr val="F0C770"/>
              </a:solidFill>
              <a:ln w="3175" cap="flat">
                <a:solidFill>
                  <a:srgbClr val="F0C77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69" name="Rectangle"/>
              <p:cNvSpPr/>
              <p:nvPr/>
            </p:nvSpPr>
            <p:spPr>
              <a:xfrm>
                <a:off x="0" y="270212"/>
                <a:ext cx="118546" cy="129006"/>
              </a:xfrm>
              <a:prstGeom prst="rect">
                <a:avLst/>
              </a:prstGeom>
              <a:solidFill>
                <a:srgbClr val="ED877B"/>
              </a:solidFill>
              <a:ln w="3175" cap="flat">
                <a:solidFill>
                  <a:srgbClr val="ED877B"/>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70" name="Rectangle"/>
              <p:cNvSpPr/>
              <p:nvPr/>
            </p:nvSpPr>
            <p:spPr>
              <a:xfrm>
                <a:off x="0" y="0"/>
                <a:ext cx="118546" cy="129005"/>
              </a:xfrm>
              <a:prstGeom prst="rect">
                <a:avLst/>
              </a:prstGeom>
              <a:solidFill>
                <a:srgbClr val="DDC3C1"/>
              </a:solidFill>
              <a:ln w="3175" cap="flat">
                <a:solidFill>
                  <a:srgbClr val="DDC3C1"/>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057"/>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106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1172"/>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10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6" fill="hold">
                                  <p:stCondLst>
                                    <p:cond delay="0"/>
                                  </p:stCondLst>
                                  <p:iterate type="el" backwards="0">
                                    <p:tmAbs val="0"/>
                                  </p:iterate>
                                  <p:childTnLst>
                                    <p:set>
                                      <p:cBhvr>
                                        <p:cTn id="24" fill="hold"/>
                                        <p:tgtEl>
                                          <p:spTgt spid="1060"/>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7" fill="hold">
                                  <p:stCondLst>
                                    <p:cond delay="0"/>
                                  </p:stCondLst>
                                  <p:iterate type="el" backwards="0">
                                    <p:tmAbs val="0"/>
                                  </p:iterate>
                                  <p:childTnLst>
                                    <p:set>
                                      <p:cBhvr>
                                        <p:cTn id="27" fill="hold"/>
                                        <p:tgtEl>
                                          <p:spTgt spid="106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8" fill="hold">
                                  <p:stCondLst>
                                    <p:cond delay="0"/>
                                  </p:stCondLst>
                                  <p:iterate type="el" backwards="0">
                                    <p:tmAbs val="0"/>
                                  </p:iterate>
                                  <p:childTnLst>
                                    <p:set>
                                      <p:cBhvr>
                                        <p:cTn id="31" fill="hold"/>
                                        <p:tgtEl>
                                          <p:spTgt spid="1054">
                                            <p:bg/>
                                          </p:spTgt>
                                        </p:tgtEl>
                                        <p:attrNameLst>
                                          <p:attrName>style.visibility</p:attrName>
                                        </p:attrNameLst>
                                      </p:cBhvr>
                                      <p:to>
                                        <p:strVal val="visible"/>
                                      </p:to>
                                    </p:set>
                                  </p:childTnLst>
                                </p:cTn>
                              </p:par>
                              <p:par>
                                <p:cTn id="32" presetClass="entr" nodeType="withEffect" presetSubtype="0" presetID="1" grpId="8" fill="hold">
                                  <p:stCondLst>
                                    <p:cond delay="0"/>
                                  </p:stCondLst>
                                  <p:iterate type="el" backwards="0">
                                    <p:tmAbs val="0"/>
                                  </p:iterate>
                                  <p:childTnLst>
                                    <p:set>
                                      <p:cBhvr>
                                        <p:cTn id="33" fill="hold"/>
                                        <p:tgtEl>
                                          <p:spTgt spid="1054">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60" grpId="6"/>
      <p:bldP build="whole" bldLvl="1" animBg="1" rev="0" advAuto="0" spid="1051" grpId="1"/>
      <p:bldP build="whole" bldLvl="1" animBg="1" rev="0" advAuto="0" spid="1172" grpId="4"/>
      <p:bldP build="whole" bldLvl="1" animBg="1" rev="0" advAuto="0" spid="1061" grpId="3"/>
      <p:bldP build="whole" bldLvl="1" animBg="1" rev="0" advAuto="0" spid="1062" grpId="7"/>
      <p:bldP build="p" bldLvl="1" animBg="1" rev="0" advAuto="0" spid="1054" grpId="8"/>
      <p:bldP build="whole" bldLvl="1" animBg="1" rev="0" advAuto="0" spid="1052" grpId="5"/>
      <p:bldP build="whole" bldLvl="1" animBg="1" rev="0" advAuto="0" spid="1057" grpId="2"/>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7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76" name="Changing the viewpoint"/>
          <p:cNvSpPr txBox="1"/>
          <p:nvPr>
            <p:ph type="title"/>
          </p:nvPr>
        </p:nvSpPr>
        <p:spPr>
          <a:prstGeom prst="rect">
            <a:avLst/>
          </a:prstGeom>
        </p:spPr>
        <p:txBody>
          <a:bodyPr/>
          <a:lstStyle/>
          <a:p>
            <a:pPr/>
            <a:r>
              <a:t>Changing the viewpoint</a:t>
            </a:r>
          </a:p>
        </p:txBody>
      </p:sp>
      <p:sp>
        <p:nvSpPr>
          <p:cNvPr id="1177" name="Just take one given pixel in each aperture sub-image…"/>
          <p:cNvSpPr txBox="1"/>
          <p:nvPr>
            <p:ph type="body" idx="1"/>
          </p:nvPr>
        </p:nvSpPr>
        <p:spPr>
          <a:prstGeom prst="rect">
            <a:avLst/>
          </a:prstGeom>
        </p:spPr>
        <p:txBody>
          <a:bodyPr/>
          <a:lstStyle/>
          <a:p>
            <a:pPr/>
            <a:r>
              <a:t>Just take one given pixel in each aperture sub-image</a:t>
            </a:r>
          </a:p>
          <a:p>
            <a:pPr lvl="1"/>
            <a:r>
              <a:t>Viewpoint limited to the lens aperture</a:t>
            </a:r>
          </a:p>
        </p:txBody>
      </p:sp>
      <p:pic>
        <p:nvPicPr>
          <p:cNvPr id="1178" name="image.png" descr="image.png"/>
          <p:cNvPicPr>
            <a:picLocks noChangeAspect="0"/>
          </p:cNvPicPr>
          <p:nvPr/>
        </p:nvPicPr>
        <p:blipFill>
          <a:blip r:embed="rId3">
            <a:extLst/>
          </a:blip>
          <a:stretch>
            <a:fillRect/>
          </a:stretch>
        </p:blipFill>
        <p:spPr>
          <a:xfrm>
            <a:off x="257075" y="2281993"/>
            <a:ext cx="6609326" cy="5226663"/>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8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82" name="Digital Refocusing by Ray-Tracing"/>
          <p:cNvSpPr txBox="1"/>
          <p:nvPr>
            <p:ph type="title"/>
          </p:nvPr>
        </p:nvSpPr>
        <p:spPr>
          <a:prstGeom prst="rect">
            <a:avLst/>
          </a:prstGeom>
        </p:spPr>
        <p:txBody>
          <a:bodyPr/>
          <a:lstStyle>
            <a:lvl1pPr>
              <a:defRPr sz="3800"/>
            </a:lvl1pPr>
          </a:lstStyle>
          <a:p>
            <a:pPr/>
            <a:r>
              <a:t>Digital Refocusing by Ray-Tracing</a:t>
            </a:r>
          </a:p>
        </p:txBody>
      </p:sp>
      <p:sp>
        <p:nvSpPr>
          <p:cNvPr id="1183" name="Line"/>
          <p:cNvSpPr/>
          <p:nvPr/>
        </p:nvSpPr>
        <p:spPr>
          <a:xfrm flipV="1">
            <a:off x="1497876" y="4599070"/>
            <a:ext cx="1745" cy="2343663"/>
          </a:xfrm>
          <a:prstGeom prst="line">
            <a:avLst/>
          </a:prstGeom>
          <a:ln w="25400">
            <a:solidFill>
              <a:srgbClr val="FFD479"/>
            </a:solidFill>
            <a:tailEnd type="triangle"/>
          </a:ln>
        </p:spPr>
        <p:txBody>
          <a:bodyPr lIns="0" tIns="0" rIns="0" bIns="0"/>
          <a:lstStyle/>
          <a:p>
            <a:pPr defTabSz="353020">
              <a:defRPr sz="900"/>
            </a:pPr>
          </a:p>
        </p:txBody>
      </p:sp>
      <p:sp>
        <p:nvSpPr>
          <p:cNvPr id="1184" name="Line"/>
          <p:cNvSpPr/>
          <p:nvPr/>
        </p:nvSpPr>
        <p:spPr>
          <a:xfrm flipV="1">
            <a:off x="7650019" y="4599070"/>
            <a:ext cx="1744" cy="2343663"/>
          </a:xfrm>
          <a:prstGeom prst="line">
            <a:avLst/>
          </a:prstGeom>
          <a:ln w="25400">
            <a:solidFill>
              <a:srgbClr val="FFD479"/>
            </a:solidFill>
            <a:tailEnd type="triangle"/>
          </a:ln>
        </p:spPr>
        <p:txBody>
          <a:bodyPr lIns="0" tIns="0" rIns="0" bIns="0"/>
          <a:lstStyle/>
          <a:p>
            <a:pPr defTabSz="353020">
              <a:defRPr sz="900"/>
            </a:pPr>
          </a:p>
        </p:txBody>
      </p:sp>
      <p:sp>
        <p:nvSpPr>
          <p:cNvPr id="1185" name="Lens"/>
          <p:cNvSpPr txBox="1"/>
          <p:nvPr/>
        </p:nvSpPr>
        <p:spPr>
          <a:xfrm>
            <a:off x="1678963" y="6607145"/>
            <a:ext cx="929612"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186" name="Sensor"/>
          <p:cNvSpPr txBox="1"/>
          <p:nvPr/>
        </p:nvSpPr>
        <p:spPr>
          <a:xfrm>
            <a:off x="6239680" y="6567049"/>
            <a:ext cx="1290697"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Sensor</a:t>
            </a:r>
          </a:p>
        </p:txBody>
      </p:sp>
      <p:sp>
        <p:nvSpPr>
          <p:cNvPr id="1187" name="u"/>
          <p:cNvSpPr txBox="1"/>
          <p:nvPr/>
        </p:nvSpPr>
        <p:spPr>
          <a:xfrm>
            <a:off x="1306112" y="3983463"/>
            <a:ext cx="338979"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188" name="x"/>
          <p:cNvSpPr txBox="1"/>
          <p:nvPr/>
        </p:nvSpPr>
        <p:spPr>
          <a:xfrm>
            <a:off x="7456511" y="3979977"/>
            <a:ext cx="316158"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grpSp>
        <p:nvGrpSpPr>
          <p:cNvPr id="1203" name="Group"/>
          <p:cNvGrpSpPr/>
          <p:nvPr/>
        </p:nvGrpSpPr>
        <p:grpSpPr>
          <a:xfrm>
            <a:off x="1497876" y="4991097"/>
            <a:ext cx="6156065" cy="1786897"/>
            <a:chOff x="0" y="0"/>
            <a:chExt cx="6156063" cy="1786895"/>
          </a:xfrm>
        </p:grpSpPr>
        <p:sp>
          <p:nvSpPr>
            <p:cNvPr id="1189" name="Line"/>
            <p:cNvSpPr/>
            <p:nvPr/>
          </p:nvSpPr>
          <p:spPr>
            <a:xfrm>
              <a:off x="0" y="165614"/>
              <a:ext cx="6152143" cy="721733"/>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0" name="Line"/>
            <p:cNvSpPr/>
            <p:nvPr/>
          </p:nvSpPr>
          <p:spPr>
            <a:xfrm flipV="1">
              <a:off x="14382" y="165614"/>
              <a:ext cx="6139940" cy="20048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1" name="Line"/>
            <p:cNvSpPr/>
            <p:nvPr/>
          </p:nvSpPr>
          <p:spPr>
            <a:xfrm>
              <a:off x="14382" y="461105"/>
              <a:ext cx="6119020" cy="72173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2" name="Line"/>
            <p:cNvSpPr/>
            <p:nvPr/>
          </p:nvSpPr>
          <p:spPr>
            <a:xfrm flipV="1">
              <a:off x="14382" y="552629"/>
              <a:ext cx="6119020" cy="10786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3" name="Line"/>
            <p:cNvSpPr/>
            <p:nvPr/>
          </p:nvSpPr>
          <p:spPr>
            <a:xfrm>
              <a:off x="14382" y="864682"/>
              <a:ext cx="6141683" cy="92221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4" name="Line"/>
            <p:cNvSpPr/>
            <p:nvPr/>
          </p:nvSpPr>
          <p:spPr>
            <a:xfrm>
              <a:off x="14382" y="1065162"/>
              <a:ext cx="6119020" cy="72173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5" name="Line"/>
            <p:cNvSpPr/>
            <p:nvPr/>
          </p:nvSpPr>
          <p:spPr>
            <a:xfrm flipV="1">
              <a:off x="17433" y="864682"/>
              <a:ext cx="6119019" cy="200481"/>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6" name="Line"/>
            <p:cNvSpPr/>
            <p:nvPr/>
          </p:nvSpPr>
          <p:spPr>
            <a:xfrm>
              <a:off x="14382" y="461105"/>
              <a:ext cx="6141683" cy="20222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7" name="Line"/>
            <p:cNvSpPr/>
            <p:nvPr/>
          </p:nvSpPr>
          <p:spPr>
            <a:xfrm flipV="1">
              <a:off x="14382" y="1054702"/>
              <a:ext cx="6139940" cy="21094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8" name="Line"/>
            <p:cNvSpPr/>
            <p:nvPr/>
          </p:nvSpPr>
          <p:spPr>
            <a:xfrm>
              <a:off x="31379" y="366094"/>
              <a:ext cx="6120764" cy="18653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199" name="Line"/>
            <p:cNvSpPr/>
            <p:nvPr/>
          </p:nvSpPr>
          <p:spPr>
            <a:xfrm flipV="1">
              <a:off x="17433" y="327742"/>
              <a:ext cx="6134710" cy="1161046"/>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00" name="Line"/>
            <p:cNvSpPr/>
            <p:nvPr/>
          </p:nvSpPr>
          <p:spPr>
            <a:xfrm>
              <a:off x="31379" y="767056"/>
              <a:ext cx="6120763" cy="160388"/>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01" name="Line"/>
            <p:cNvSpPr/>
            <p:nvPr/>
          </p:nvSpPr>
          <p:spPr>
            <a:xfrm flipV="1">
              <a:off x="33122" y="0"/>
              <a:ext cx="6119020" cy="967538"/>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02" name="Line"/>
            <p:cNvSpPr/>
            <p:nvPr/>
          </p:nvSpPr>
          <p:spPr>
            <a:xfrm flipV="1">
              <a:off x="33122" y="1389418"/>
              <a:ext cx="6119020" cy="9937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sp>
        <p:nvSpPr>
          <p:cNvPr id="1204" name="Oval"/>
          <p:cNvSpPr/>
          <p:nvPr/>
        </p:nvSpPr>
        <p:spPr>
          <a:xfrm>
            <a:off x="1372358" y="4981508"/>
            <a:ext cx="249294" cy="1794521"/>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05"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
        <p:nvSpPr>
          <p:cNvPr id="1206" name="We have all the light rays…"/>
          <p:cNvSpPr txBox="1"/>
          <p:nvPr/>
        </p:nvSpPr>
        <p:spPr>
          <a:xfrm>
            <a:off x="963116" y="1343438"/>
            <a:ext cx="457707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We have all the light rays</a:t>
            </a:r>
          </a:p>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We can generate any virtual view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ID="10" grpId="2" fill="hold">
                                  <p:stCondLst>
                                    <p:cond delay="0"/>
                                  </p:stCondLst>
                                  <p:iterate type="el" backwards="0">
                                    <p:tmAbs val="0"/>
                                  </p:iterate>
                                  <p:childTnLst>
                                    <p:animEffect filter="fade" transition="out">
                                      <p:cBhvr>
                                        <p:cTn id="10" dur="500" fill="hold"/>
                                        <p:tgtEl>
                                          <p:spTgt spid="1203"/>
                                        </p:tgtEl>
                                      </p:cBhvr>
                                    </p:animEffect>
                                    <p:set>
                                      <p:cBhvr>
                                        <p:cTn id="11" fill="hold">
                                          <p:stCondLst>
                                            <p:cond delay="499"/>
                                          </p:stCondLst>
                                        </p:cTn>
                                        <p:tgtEl>
                                          <p:spTgt spid="120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03" grpId="1"/>
      <p:bldP build="whole" bldLvl="1" animBg="1" rev="0" advAuto="0" spid="1203" grpId="2"/>
    </p:bld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0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grpSp>
        <p:nvGrpSpPr>
          <p:cNvPr id="1221" name="Group"/>
          <p:cNvGrpSpPr/>
          <p:nvPr/>
        </p:nvGrpSpPr>
        <p:grpSpPr>
          <a:xfrm>
            <a:off x="1511823" y="4981508"/>
            <a:ext cx="4628925" cy="1796482"/>
            <a:chOff x="0" y="0"/>
            <a:chExt cx="4628924" cy="1796480"/>
          </a:xfrm>
        </p:grpSpPr>
        <p:sp>
          <p:nvSpPr>
            <p:cNvPr id="1210" name="Line"/>
            <p:cNvSpPr/>
            <p:nvPr/>
          </p:nvSpPr>
          <p:spPr>
            <a:xfrm flipH="1">
              <a:off x="1743" y="394859"/>
              <a:ext cx="4599071" cy="33340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1" name="Line"/>
            <p:cNvSpPr/>
            <p:nvPr/>
          </p:nvSpPr>
          <p:spPr>
            <a:xfrm flipH="1">
              <a:off x="1743" y="394859"/>
              <a:ext cx="4599071"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2" name="Line"/>
            <p:cNvSpPr/>
            <p:nvPr/>
          </p:nvSpPr>
          <p:spPr>
            <a:xfrm flipH="1" flipV="1">
              <a:off x="1743" y="394859"/>
              <a:ext cx="4599071" cy="174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3" name="Line"/>
            <p:cNvSpPr/>
            <p:nvPr/>
          </p:nvSpPr>
          <p:spPr>
            <a:xfrm flipH="1" flipV="1">
              <a:off x="1743" y="227502"/>
              <a:ext cx="4599071"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4" name="Line"/>
            <p:cNvSpPr/>
            <p:nvPr/>
          </p:nvSpPr>
          <p:spPr>
            <a:xfrm flipH="1" flipV="1">
              <a:off x="1743" y="0"/>
              <a:ext cx="4599071" cy="39747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5" name="Line"/>
            <p:cNvSpPr/>
            <p:nvPr/>
          </p:nvSpPr>
          <p:spPr>
            <a:xfrm flipH="1">
              <a:off x="1743" y="394859"/>
              <a:ext cx="4599071" cy="66681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6" name="Line"/>
            <p:cNvSpPr/>
            <p:nvPr/>
          </p:nvSpPr>
          <p:spPr>
            <a:xfrm flipH="1">
              <a:off x="435" y="394859"/>
              <a:ext cx="4628490" cy="833521"/>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7" name="Line"/>
            <p:cNvSpPr/>
            <p:nvPr/>
          </p:nvSpPr>
          <p:spPr>
            <a:xfrm flipH="1">
              <a:off x="435" y="394859"/>
              <a:ext cx="4628490" cy="100022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8" name="Line"/>
            <p:cNvSpPr/>
            <p:nvPr/>
          </p:nvSpPr>
          <p:spPr>
            <a:xfrm flipH="1">
              <a:off x="435" y="394859"/>
              <a:ext cx="4607571" cy="116693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19" name="Line"/>
            <p:cNvSpPr/>
            <p:nvPr/>
          </p:nvSpPr>
          <p:spPr>
            <a:xfrm flipH="1">
              <a:off x="0" y="394859"/>
              <a:ext cx="4625003" cy="500113"/>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0" name="Line"/>
            <p:cNvSpPr/>
            <p:nvPr/>
          </p:nvSpPr>
          <p:spPr>
            <a:xfrm flipH="1">
              <a:off x="435" y="394859"/>
              <a:ext cx="4628490" cy="140162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grpSp>
        <p:nvGrpSpPr>
          <p:cNvPr id="1232" name="Group"/>
          <p:cNvGrpSpPr/>
          <p:nvPr/>
        </p:nvGrpSpPr>
        <p:grpSpPr>
          <a:xfrm rot="10800000">
            <a:off x="6126365" y="4991096"/>
            <a:ext cx="1523654" cy="517764"/>
            <a:chOff x="0" y="0"/>
            <a:chExt cx="1523653" cy="517762"/>
          </a:xfrm>
        </p:grpSpPr>
        <p:sp>
          <p:nvSpPr>
            <p:cNvPr id="1222" name="Line"/>
            <p:cNvSpPr/>
            <p:nvPr/>
          </p:nvSpPr>
          <p:spPr>
            <a:xfrm flipH="1">
              <a:off x="1721" y="131165"/>
              <a:ext cx="1515046" cy="110458"/>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3" name="Line"/>
            <p:cNvSpPr/>
            <p:nvPr/>
          </p:nvSpPr>
          <p:spPr>
            <a:xfrm flipH="1">
              <a:off x="1721" y="131166"/>
              <a:ext cx="1515046" cy="5522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4" name="Line"/>
            <p:cNvSpPr/>
            <p:nvPr/>
          </p:nvSpPr>
          <p:spPr>
            <a:xfrm flipH="1" flipV="1">
              <a:off x="1721" y="129422"/>
              <a:ext cx="1515046" cy="174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5" name="Line"/>
            <p:cNvSpPr/>
            <p:nvPr/>
          </p:nvSpPr>
          <p:spPr>
            <a:xfrm flipH="1" flipV="1">
              <a:off x="1721" y="75938"/>
              <a:ext cx="1515046" cy="5522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6" name="Line"/>
            <p:cNvSpPr/>
            <p:nvPr/>
          </p:nvSpPr>
          <p:spPr>
            <a:xfrm flipH="1" flipV="1">
              <a:off x="1721" y="0"/>
              <a:ext cx="1515046" cy="13116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7" name="Line"/>
            <p:cNvSpPr/>
            <p:nvPr/>
          </p:nvSpPr>
          <p:spPr>
            <a:xfrm flipH="1">
              <a:off x="1721" y="131165"/>
              <a:ext cx="1515046" cy="22091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8" name="Line"/>
            <p:cNvSpPr/>
            <p:nvPr/>
          </p:nvSpPr>
          <p:spPr>
            <a:xfrm flipH="1">
              <a:off x="0" y="131165"/>
              <a:ext cx="1523654" cy="27614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29" name="Line"/>
            <p:cNvSpPr/>
            <p:nvPr/>
          </p:nvSpPr>
          <p:spPr>
            <a:xfrm flipH="1">
              <a:off x="0" y="131165"/>
              <a:ext cx="1523654" cy="33137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30" name="Line"/>
            <p:cNvSpPr/>
            <p:nvPr/>
          </p:nvSpPr>
          <p:spPr>
            <a:xfrm flipH="1">
              <a:off x="0" y="131166"/>
              <a:ext cx="1516767" cy="38659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31" name="Line"/>
            <p:cNvSpPr/>
            <p:nvPr/>
          </p:nvSpPr>
          <p:spPr>
            <a:xfrm flipH="1">
              <a:off x="1147" y="131165"/>
              <a:ext cx="1522507" cy="165686"/>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sp>
        <p:nvSpPr>
          <p:cNvPr id="1233" name="Rectangle"/>
          <p:cNvSpPr/>
          <p:nvPr/>
        </p:nvSpPr>
        <p:spPr>
          <a:xfrm>
            <a:off x="1196284" y="4746161"/>
            <a:ext cx="8197917" cy="2351727"/>
          </a:xfrm>
          <a:prstGeom prst="rect">
            <a:avLst/>
          </a:prstGeom>
          <a:solidFill>
            <a:srgbClr val="000000"/>
          </a:solidFill>
          <a:ln w="12700">
            <a:miter lim="400000"/>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34" name="Line"/>
          <p:cNvSpPr/>
          <p:nvPr/>
        </p:nvSpPr>
        <p:spPr>
          <a:xfrm flipV="1">
            <a:off x="6115905" y="4599070"/>
            <a:ext cx="1745" cy="2343663"/>
          </a:xfrm>
          <a:prstGeom prst="line">
            <a:avLst/>
          </a:prstGeom>
          <a:ln w="25400">
            <a:solidFill>
              <a:srgbClr val="FFD479"/>
            </a:solidFill>
            <a:prstDash val="dash"/>
            <a:tailEnd type="triangle"/>
          </a:ln>
        </p:spPr>
        <p:txBody>
          <a:bodyPr lIns="0" tIns="0" rIns="0" bIns="0"/>
          <a:lstStyle/>
          <a:p>
            <a:pPr defTabSz="353020">
              <a:defRPr sz="900"/>
            </a:pPr>
          </a:p>
        </p:txBody>
      </p:sp>
      <p:sp>
        <p:nvSpPr>
          <p:cNvPr id="1235" name="Digital Refocusing by Ray-Tracing"/>
          <p:cNvSpPr txBox="1"/>
          <p:nvPr>
            <p:ph type="title"/>
          </p:nvPr>
        </p:nvSpPr>
        <p:spPr>
          <a:prstGeom prst="rect">
            <a:avLst/>
          </a:prstGeom>
        </p:spPr>
        <p:txBody>
          <a:bodyPr/>
          <a:lstStyle>
            <a:lvl1pPr>
              <a:defRPr sz="3800"/>
            </a:lvl1pPr>
          </a:lstStyle>
          <a:p>
            <a:pPr/>
            <a:r>
              <a:t>Digital Refocusing by Ray-Tracing</a:t>
            </a:r>
          </a:p>
        </p:txBody>
      </p:sp>
      <p:pic>
        <p:nvPicPr>
          <p:cNvPr id="1236" name="mark.jpg" descr="mark.jpg"/>
          <p:cNvPicPr>
            <a:picLocks noChangeAspect="0"/>
          </p:cNvPicPr>
          <p:nvPr/>
        </p:nvPicPr>
        <p:blipFill>
          <a:blip r:embed="rId3">
            <a:extLst/>
          </a:blip>
          <a:stretch>
            <a:fillRect/>
          </a:stretch>
        </p:blipFill>
        <p:spPr>
          <a:xfrm>
            <a:off x="5565019" y="1421887"/>
            <a:ext cx="2430175" cy="2430175"/>
          </a:xfrm>
          <a:prstGeom prst="rect">
            <a:avLst/>
          </a:prstGeom>
          <a:ln w="12700">
            <a:miter lim="400000"/>
          </a:ln>
        </p:spPr>
      </p:pic>
      <p:sp>
        <p:nvSpPr>
          <p:cNvPr id="1237" name="Line"/>
          <p:cNvSpPr/>
          <p:nvPr/>
        </p:nvSpPr>
        <p:spPr>
          <a:xfrm flipV="1">
            <a:off x="1497876" y="4599070"/>
            <a:ext cx="1745" cy="2343663"/>
          </a:xfrm>
          <a:prstGeom prst="line">
            <a:avLst/>
          </a:prstGeom>
          <a:ln w="25400">
            <a:solidFill>
              <a:srgbClr val="FFD479"/>
            </a:solidFill>
            <a:tailEnd type="triangle"/>
          </a:ln>
        </p:spPr>
        <p:txBody>
          <a:bodyPr lIns="0" tIns="0" rIns="0" bIns="0"/>
          <a:lstStyle/>
          <a:p>
            <a:pPr defTabSz="353020">
              <a:defRPr sz="900"/>
            </a:pPr>
          </a:p>
        </p:txBody>
      </p:sp>
      <p:sp>
        <p:nvSpPr>
          <p:cNvPr id="1238" name="Line"/>
          <p:cNvSpPr/>
          <p:nvPr/>
        </p:nvSpPr>
        <p:spPr>
          <a:xfrm flipV="1">
            <a:off x="7650019" y="4599070"/>
            <a:ext cx="1744" cy="2343663"/>
          </a:xfrm>
          <a:prstGeom prst="line">
            <a:avLst/>
          </a:prstGeom>
          <a:ln w="25400">
            <a:solidFill>
              <a:srgbClr val="FFD479"/>
            </a:solidFill>
            <a:tailEnd type="triangle"/>
          </a:ln>
        </p:spPr>
        <p:txBody>
          <a:bodyPr lIns="0" tIns="0" rIns="0" bIns="0"/>
          <a:lstStyle/>
          <a:p>
            <a:pPr defTabSz="353020">
              <a:defRPr sz="900"/>
            </a:pPr>
          </a:p>
        </p:txBody>
      </p:sp>
      <p:sp>
        <p:nvSpPr>
          <p:cNvPr id="1239" name="Lens"/>
          <p:cNvSpPr txBox="1"/>
          <p:nvPr/>
        </p:nvSpPr>
        <p:spPr>
          <a:xfrm>
            <a:off x="1678963" y="6607145"/>
            <a:ext cx="929612"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240" name="original  Sensor"/>
          <p:cNvSpPr txBox="1"/>
          <p:nvPr/>
        </p:nvSpPr>
        <p:spPr>
          <a:xfrm>
            <a:off x="6895165" y="6608888"/>
            <a:ext cx="1636094" cy="82648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pPr>
            <a:r>
              <a:t>original </a:t>
            </a:r>
            <a:br/>
            <a:r>
              <a:t>Sensor</a:t>
            </a:r>
          </a:p>
        </p:txBody>
      </p:sp>
      <p:sp>
        <p:nvSpPr>
          <p:cNvPr id="1241" name="u"/>
          <p:cNvSpPr txBox="1"/>
          <p:nvPr/>
        </p:nvSpPr>
        <p:spPr>
          <a:xfrm>
            <a:off x="1306112" y="3983463"/>
            <a:ext cx="338979"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242" name="new virtual  sensor"/>
          <p:cNvSpPr txBox="1"/>
          <p:nvPr/>
        </p:nvSpPr>
        <p:spPr>
          <a:xfrm>
            <a:off x="3790902" y="6615862"/>
            <a:ext cx="2239582" cy="82648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pPr>
            <a:r>
              <a:t>new virtual </a:t>
            </a:r>
            <a:br/>
            <a:r>
              <a:t>sensor</a:t>
            </a:r>
          </a:p>
        </p:txBody>
      </p:sp>
      <p:sp>
        <p:nvSpPr>
          <p:cNvPr id="1243" name="x"/>
          <p:cNvSpPr txBox="1"/>
          <p:nvPr/>
        </p:nvSpPr>
        <p:spPr>
          <a:xfrm>
            <a:off x="7456511" y="3979977"/>
            <a:ext cx="316158"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grpSp>
        <p:nvGrpSpPr>
          <p:cNvPr id="1249" name="Group"/>
          <p:cNvGrpSpPr/>
          <p:nvPr/>
        </p:nvGrpSpPr>
        <p:grpSpPr>
          <a:xfrm>
            <a:off x="6015819" y="2193084"/>
            <a:ext cx="1440693" cy="3421585"/>
            <a:chOff x="-1001" y="0"/>
            <a:chExt cx="1440692" cy="3421584"/>
          </a:xfrm>
        </p:grpSpPr>
        <p:grpSp>
          <p:nvGrpSpPr>
            <p:cNvPr id="1246" name="Group"/>
            <p:cNvGrpSpPr/>
            <p:nvPr/>
          </p:nvGrpSpPr>
          <p:grpSpPr>
            <a:xfrm>
              <a:off x="-1002" y="2979850"/>
              <a:ext cx="207148" cy="441735"/>
              <a:chOff x="-1001" y="-5683"/>
              <a:chExt cx="207146" cy="441734"/>
            </a:xfrm>
          </p:grpSpPr>
          <p:sp>
            <p:nvSpPr>
              <p:cNvPr id="1244" name="Circle"/>
              <p:cNvSpPr/>
              <p:nvPr/>
            </p:nvSpPr>
            <p:spPr>
              <a:xfrm>
                <a:off x="27609" y="140221"/>
                <a:ext cx="149926" cy="149926"/>
              </a:xfrm>
              <a:prstGeom prst="ellipse">
                <a:avLst/>
              </a:prstGeom>
              <a:solidFill>
                <a:srgbClr val="000000"/>
              </a:solid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45" name="Text"/>
              <p:cNvSpPr txBox="1"/>
              <p:nvPr/>
            </p:nvSpPr>
            <p:spPr>
              <a:xfrm>
                <a:off x="-1002" y="-5684"/>
                <a:ext cx="207148" cy="4417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29418" tIns="29418" rIns="29418" bIns="29418" numCol="1" anchor="ctr">
                <a:spAutoFit/>
              </a:bodyPr>
              <a:lstStyle>
                <a:lvl1pPr marL="43869" marR="43869" algn="ctr" defTabSz="1000224">
                  <a:lnSpc>
                    <a:spcPct val="90000"/>
                  </a:lnSpc>
                  <a:spcBef>
                    <a:spcPts val="1500"/>
                  </a:spcBef>
                  <a:buClr>
                    <a:srgbClr val="FFA941"/>
                  </a:buClr>
                  <a:buFont typeface="Monotype Sorts"/>
                  <a:defRPr sz="2600">
                    <a:solidFill>
                      <a:srgbClr val="FFFED5"/>
                    </a:solidFill>
                    <a:uFill>
                      <a:solidFill>
                        <a:srgbClr val="FFFED5"/>
                      </a:solidFill>
                    </a:uFill>
                    <a:latin typeface="+mn-lt"/>
                    <a:ea typeface="+mn-ea"/>
                    <a:cs typeface="+mn-cs"/>
                    <a:sym typeface="Arial"/>
                  </a:defRPr>
                </a:lvl1pPr>
              </a:lstStyle>
              <a:p>
                <a:pPr/>
                <a:r>
                  <a:t> </a:t>
                </a:r>
              </a:p>
            </p:txBody>
          </p:sp>
        </p:grpSp>
        <p:sp>
          <p:nvSpPr>
            <p:cNvPr id="1247" name="Circle"/>
            <p:cNvSpPr/>
            <p:nvPr/>
          </p:nvSpPr>
          <p:spPr>
            <a:xfrm>
              <a:off x="1289766" y="0"/>
              <a:ext cx="149926" cy="149925"/>
            </a:xfrm>
            <a:prstGeom prst="ellipse">
              <a:avLst/>
            </a:prstGeom>
            <a:no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48" name="Line"/>
            <p:cNvSpPr/>
            <p:nvPr/>
          </p:nvSpPr>
          <p:spPr>
            <a:xfrm>
              <a:off x="117780" y="183047"/>
              <a:ext cx="1227773" cy="30841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20496" y="2051"/>
                    <a:pt x="18318" y="8937"/>
                    <a:pt x="14914" y="12429"/>
                  </a:cubicBezTo>
                  <a:cubicBezTo>
                    <a:pt x="11510" y="15921"/>
                    <a:pt x="3996" y="19157"/>
                    <a:pt x="1113" y="20927"/>
                  </a:cubicBezTo>
                  <a:lnTo>
                    <a:pt x="0" y="21600"/>
                  </a:lnTo>
                </a:path>
              </a:pathLst>
            </a:custGeom>
            <a:noFill/>
            <a:ln w="12700" cap="flat">
              <a:solidFill>
                <a:srgbClr val="FFD479"/>
              </a:solidFill>
              <a:prstDash val="solid"/>
              <a:round/>
              <a:tailEnd type="triangle" w="med" len="me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sp>
        <p:nvSpPr>
          <p:cNvPr id="1250" name="Line"/>
          <p:cNvSpPr/>
          <p:nvPr/>
        </p:nvSpPr>
        <p:spPr>
          <a:xfrm>
            <a:off x="5344965" y="3849960"/>
            <a:ext cx="572204" cy="851748"/>
          </a:xfrm>
          <a:custGeom>
            <a:avLst/>
            <a:gdLst/>
            <a:ahLst/>
            <a:cxnLst>
              <a:cxn ang="0">
                <a:pos x="wd2" y="hd2"/>
              </a:cxn>
              <a:cxn ang="5400000">
                <a:pos x="wd2" y="hd2"/>
              </a:cxn>
              <a:cxn ang="10800000">
                <a:pos x="wd2" y="hd2"/>
              </a:cxn>
              <a:cxn ang="16200000">
                <a:pos x="wd2" y="hd2"/>
              </a:cxn>
            </a:cxnLst>
            <a:rect l="0" t="0" r="r" b="b"/>
            <a:pathLst>
              <a:path w="19915" h="21600" fill="norm" stroke="1" extrusionOk="0">
                <a:moveTo>
                  <a:pt x="19915" y="21600"/>
                </a:moveTo>
                <a:cubicBezTo>
                  <a:pt x="16639" y="20672"/>
                  <a:pt x="2319" y="19168"/>
                  <a:pt x="317" y="16030"/>
                </a:cubicBezTo>
                <a:cubicBezTo>
                  <a:pt x="-1685" y="12891"/>
                  <a:pt x="6385" y="5463"/>
                  <a:pt x="7962" y="2678"/>
                </a:cubicBezTo>
                <a:lnTo>
                  <a:pt x="9550" y="0"/>
                </a:lnTo>
              </a:path>
            </a:pathLst>
          </a:custGeom>
          <a:ln w="12700">
            <a:solidFill>
              <a:srgbClr val="FFD479"/>
            </a:solidFill>
            <a:tailEnd type="triangle"/>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51" name="Oval"/>
          <p:cNvSpPr/>
          <p:nvPr/>
        </p:nvSpPr>
        <p:spPr>
          <a:xfrm>
            <a:off x="1372358" y="4981508"/>
            <a:ext cx="249294" cy="1794521"/>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52"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5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3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xit" nodeType="clickEffect" presetSubtype="0" presetID="1" grpId="3" fill="hold">
                                  <p:stCondLst>
                                    <p:cond delay="0"/>
                                  </p:stCondLst>
                                  <p:iterate type="el" backwards="0">
                                    <p:tmAbs val="0"/>
                                  </p:iterate>
                                  <p:childTnLst>
                                    <p:set>
                                      <p:cBhvr>
                                        <p:cTn id="13" fill="hold">
                                          <p:stCondLst>
                                            <p:cond delay="0"/>
                                          </p:stCondLst>
                                        </p:cTn>
                                        <p:tgtEl>
                                          <p:spTgt spid="125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124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xit" nodeType="clickEffect" presetSubtype="2" presetID="2" grpId="5" fill="hold">
                                  <p:stCondLst>
                                    <p:cond delay="0"/>
                                  </p:stCondLst>
                                  <p:iterate type="el" backwards="0">
                                    <p:tmAbs val="0"/>
                                  </p:iterate>
                                  <p:childTnLst>
                                    <p:anim calcmode="lin" valueType="num">
                                      <p:cBhvr>
                                        <p:cTn id="21" dur="500" fill="hold"/>
                                        <p:tgtEl>
                                          <p:spTgt spid="1233"/>
                                        </p:tgtEl>
                                        <p:attrNameLst>
                                          <p:attrName>ppt_x</p:attrName>
                                        </p:attrNameLst>
                                      </p:cBhvr>
                                      <p:tavLst>
                                        <p:tav tm="0">
                                          <p:val>
                                            <p:strVal val="ppt_x"/>
                                          </p:val>
                                        </p:tav>
                                        <p:tav tm="100000">
                                          <p:val>
                                            <p:strVal val="1+ppt_w/2"/>
                                          </p:val>
                                        </p:tav>
                                      </p:tavLst>
                                    </p:anim>
                                    <p:anim calcmode="lin" valueType="num">
                                      <p:cBhvr>
                                        <p:cTn id="22" dur="500" fill="hold"/>
                                        <p:tgtEl>
                                          <p:spTgt spid="1233"/>
                                        </p:tgtEl>
                                        <p:attrNameLst>
                                          <p:attrName>ppt_y</p:attrName>
                                        </p:attrNameLst>
                                      </p:cBhvr>
                                      <p:tavLst>
                                        <p:tav tm="0">
                                          <p:val>
                                            <p:strVal val="ppt_y"/>
                                          </p:val>
                                        </p:tav>
                                        <p:tav tm="100000">
                                          <p:val>
                                            <p:strVal val="ppt_y"/>
                                          </p:val>
                                        </p:tav>
                                      </p:tavLst>
                                    </p:anim>
                                    <p:set>
                                      <p:cBhvr>
                                        <p:cTn id="23" fill="hold">
                                          <p:stCondLst>
                                            <p:cond delay="499"/>
                                          </p:stCondLst>
                                        </p:cTn>
                                        <p:tgtEl>
                                          <p:spTgt spid="123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Class="exit" nodeType="clickEffect" presetID="10" grpId="6" fill="hold">
                                  <p:stCondLst>
                                    <p:cond delay="0"/>
                                  </p:stCondLst>
                                  <p:iterate type="el" backwards="0">
                                    <p:tmAbs val="0"/>
                                  </p:iterate>
                                  <p:childTnLst>
                                    <p:animEffect filter="fade" transition="out">
                                      <p:cBhvr>
                                        <p:cTn id="27" dur="500" fill="hold"/>
                                        <p:tgtEl>
                                          <p:spTgt spid="1232"/>
                                        </p:tgtEl>
                                      </p:cBhvr>
                                    </p:animEffect>
                                    <p:set>
                                      <p:cBhvr>
                                        <p:cTn id="28" fill="hold">
                                          <p:stCondLst>
                                            <p:cond delay="499"/>
                                          </p:stCondLst>
                                        </p:cTn>
                                        <p:tgtEl>
                                          <p:spTgt spid="1232"/>
                                        </p:tgtEl>
                                        <p:attrNameLst>
                                          <p:attrName>style.visibility</p:attrName>
                                        </p:attrNameLst>
                                      </p:cBhvr>
                                      <p:to>
                                        <p:strVal val="hidden"/>
                                      </p:to>
                                    </p:set>
                                  </p:childTnLst>
                                </p:cTn>
                              </p:par>
                            </p:childTnLst>
                          </p:cTn>
                        </p:par>
                        <p:par>
                          <p:cTn id="29" fill="hold">
                            <p:stCondLst>
                              <p:cond delay="500"/>
                            </p:stCondLst>
                            <p:childTnLst>
                              <p:par>
                                <p:cTn id="30" presetClass="exit" nodeType="afterEffect" presetID="10" grpId="7" fill="hold">
                                  <p:stCondLst>
                                    <p:cond delay="0"/>
                                  </p:stCondLst>
                                  <p:iterate type="el" backwards="0">
                                    <p:tmAbs val="0"/>
                                  </p:iterate>
                                  <p:childTnLst>
                                    <p:animEffect filter="fade" transition="out">
                                      <p:cBhvr>
                                        <p:cTn id="31" dur="500" fill="hold"/>
                                        <p:tgtEl>
                                          <p:spTgt spid="1221"/>
                                        </p:tgtEl>
                                      </p:cBhvr>
                                    </p:animEffect>
                                    <p:set>
                                      <p:cBhvr>
                                        <p:cTn id="32" fill="hold">
                                          <p:stCondLst>
                                            <p:cond delay="499"/>
                                          </p:stCondLst>
                                        </p:cTn>
                                        <p:tgtEl>
                                          <p:spTgt spid="122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50" grpId="3"/>
      <p:bldP build="whole" bldLvl="1" animBg="1" rev="0" advAuto="0" spid="1249" grpId="4"/>
      <p:bldP build="whole" bldLvl="1" animBg="1" rev="0" advAuto="0" spid="1232" grpId="6"/>
      <p:bldP build="whole" bldLvl="1" animBg="1" rev="0" advAuto="0" spid="1236" grpId="2"/>
      <p:bldP build="whole" bldLvl="1" animBg="1" rev="0" advAuto="0" spid="1221" grpId="7"/>
      <p:bldP build="whole" bldLvl="1" animBg="1" rev="0" advAuto="0" spid="1233" grpId="5"/>
      <p:bldP build="whole" bldLvl="1" animBg="1" rev="0" advAuto="0" spid="1250" grpId="1"/>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5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grpSp>
        <p:nvGrpSpPr>
          <p:cNvPr id="1267" name="Group"/>
          <p:cNvGrpSpPr/>
          <p:nvPr/>
        </p:nvGrpSpPr>
        <p:grpSpPr>
          <a:xfrm>
            <a:off x="1511823" y="4981508"/>
            <a:ext cx="4628925" cy="1796482"/>
            <a:chOff x="0" y="0"/>
            <a:chExt cx="4628924" cy="1796480"/>
          </a:xfrm>
        </p:grpSpPr>
        <p:sp>
          <p:nvSpPr>
            <p:cNvPr id="1256" name="Line"/>
            <p:cNvSpPr/>
            <p:nvPr/>
          </p:nvSpPr>
          <p:spPr>
            <a:xfrm flipH="1">
              <a:off x="1743" y="394859"/>
              <a:ext cx="4599071" cy="33340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57" name="Line"/>
            <p:cNvSpPr/>
            <p:nvPr/>
          </p:nvSpPr>
          <p:spPr>
            <a:xfrm flipH="1">
              <a:off x="1743" y="394859"/>
              <a:ext cx="4599071"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58" name="Line"/>
            <p:cNvSpPr/>
            <p:nvPr/>
          </p:nvSpPr>
          <p:spPr>
            <a:xfrm flipH="1" flipV="1">
              <a:off x="1743" y="394859"/>
              <a:ext cx="4599071" cy="174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59" name="Line"/>
            <p:cNvSpPr/>
            <p:nvPr/>
          </p:nvSpPr>
          <p:spPr>
            <a:xfrm flipH="1" flipV="1">
              <a:off x="1743" y="227502"/>
              <a:ext cx="4599071"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0" name="Line"/>
            <p:cNvSpPr/>
            <p:nvPr/>
          </p:nvSpPr>
          <p:spPr>
            <a:xfrm flipH="1" flipV="1">
              <a:off x="1743" y="0"/>
              <a:ext cx="4599071" cy="39747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1" name="Line"/>
            <p:cNvSpPr/>
            <p:nvPr/>
          </p:nvSpPr>
          <p:spPr>
            <a:xfrm flipH="1">
              <a:off x="1743" y="394859"/>
              <a:ext cx="4599071" cy="66681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2" name="Line"/>
            <p:cNvSpPr/>
            <p:nvPr/>
          </p:nvSpPr>
          <p:spPr>
            <a:xfrm flipH="1">
              <a:off x="435" y="394859"/>
              <a:ext cx="4628490" cy="833521"/>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3" name="Line"/>
            <p:cNvSpPr/>
            <p:nvPr/>
          </p:nvSpPr>
          <p:spPr>
            <a:xfrm flipH="1">
              <a:off x="435" y="394859"/>
              <a:ext cx="4628490" cy="100022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4" name="Line"/>
            <p:cNvSpPr/>
            <p:nvPr/>
          </p:nvSpPr>
          <p:spPr>
            <a:xfrm flipH="1">
              <a:off x="435" y="394859"/>
              <a:ext cx="4607571" cy="116693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5" name="Line"/>
            <p:cNvSpPr/>
            <p:nvPr/>
          </p:nvSpPr>
          <p:spPr>
            <a:xfrm flipH="1">
              <a:off x="0" y="394859"/>
              <a:ext cx="4625003" cy="500113"/>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6" name="Line"/>
            <p:cNvSpPr/>
            <p:nvPr/>
          </p:nvSpPr>
          <p:spPr>
            <a:xfrm flipH="1">
              <a:off x="435" y="394859"/>
              <a:ext cx="4628490" cy="140162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grpSp>
        <p:nvGrpSpPr>
          <p:cNvPr id="1278" name="Group"/>
          <p:cNvGrpSpPr/>
          <p:nvPr/>
        </p:nvGrpSpPr>
        <p:grpSpPr>
          <a:xfrm rot="10800000">
            <a:off x="6126365" y="4991096"/>
            <a:ext cx="1523654" cy="517764"/>
            <a:chOff x="0" y="0"/>
            <a:chExt cx="1523653" cy="517762"/>
          </a:xfrm>
        </p:grpSpPr>
        <p:sp>
          <p:nvSpPr>
            <p:cNvPr id="1268" name="Line"/>
            <p:cNvSpPr/>
            <p:nvPr/>
          </p:nvSpPr>
          <p:spPr>
            <a:xfrm flipH="1">
              <a:off x="1721" y="131165"/>
              <a:ext cx="1515046" cy="110458"/>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69" name="Line"/>
            <p:cNvSpPr/>
            <p:nvPr/>
          </p:nvSpPr>
          <p:spPr>
            <a:xfrm flipH="1">
              <a:off x="1721" y="131166"/>
              <a:ext cx="1515046" cy="5522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0" name="Line"/>
            <p:cNvSpPr/>
            <p:nvPr/>
          </p:nvSpPr>
          <p:spPr>
            <a:xfrm flipH="1" flipV="1">
              <a:off x="1721" y="129422"/>
              <a:ext cx="1515046" cy="174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1" name="Line"/>
            <p:cNvSpPr/>
            <p:nvPr/>
          </p:nvSpPr>
          <p:spPr>
            <a:xfrm flipH="1" flipV="1">
              <a:off x="1721" y="75938"/>
              <a:ext cx="1515046" cy="5522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2" name="Line"/>
            <p:cNvSpPr/>
            <p:nvPr/>
          </p:nvSpPr>
          <p:spPr>
            <a:xfrm flipH="1" flipV="1">
              <a:off x="1721" y="0"/>
              <a:ext cx="1515046" cy="13116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3" name="Line"/>
            <p:cNvSpPr/>
            <p:nvPr/>
          </p:nvSpPr>
          <p:spPr>
            <a:xfrm flipH="1">
              <a:off x="1721" y="131165"/>
              <a:ext cx="1515046" cy="220914"/>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4" name="Line"/>
            <p:cNvSpPr/>
            <p:nvPr/>
          </p:nvSpPr>
          <p:spPr>
            <a:xfrm flipH="1">
              <a:off x="0" y="131165"/>
              <a:ext cx="1523654" cy="27614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5" name="Line"/>
            <p:cNvSpPr/>
            <p:nvPr/>
          </p:nvSpPr>
          <p:spPr>
            <a:xfrm flipH="1">
              <a:off x="0" y="131165"/>
              <a:ext cx="1523654" cy="33137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6" name="Line"/>
            <p:cNvSpPr/>
            <p:nvPr/>
          </p:nvSpPr>
          <p:spPr>
            <a:xfrm flipH="1">
              <a:off x="0" y="131166"/>
              <a:ext cx="1516767" cy="38659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277" name="Line"/>
            <p:cNvSpPr/>
            <p:nvPr/>
          </p:nvSpPr>
          <p:spPr>
            <a:xfrm flipH="1">
              <a:off x="1147" y="131165"/>
              <a:ext cx="1522507" cy="165686"/>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sp>
        <p:nvSpPr>
          <p:cNvPr id="1279" name="Line"/>
          <p:cNvSpPr/>
          <p:nvPr/>
        </p:nvSpPr>
        <p:spPr>
          <a:xfrm flipV="1">
            <a:off x="6115905" y="4599070"/>
            <a:ext cx="1745" cy="2343663"/>
          </a:xfrm>
          <a:prstGeom prst="line">
            <a:avLst/>
          </a:prstGeom>
          <a:ln w="25400">
            <a:solidFill>
              <a:srgbClr val="FFD479"/>
            </a:solidFill>
            <a:prstDash val="dash"/>
            <a:tailEnd type="triangle"/>
          </a:ln>
        </p:spPr>
        <p:txBody>
          <a:bodyPr lIns="0" tIns="0" rIns="0" bIns="0"/>
          <a:lstStyle/>
          <a:p>
            <a:pPr defTabSz="353020">
              <a:defRPr sz="900"/>
            </a:pPr>
          </a:p>
        </p:txBody>
      </p:sp>
      <p:sp>
        <p:nvSpPr>
          <p:cNvPr id="1280" name="Digital Refocusing by Ray-Tracing"/>
          <p:cNvSpPr txBox="1"/>
          <p:nvPr>
            <p:ph type="title"/>
          </p:nvPr>
        </p:nvSpPr>
        <p:spPr>
          <a:prstGeom prst="rect">
            <a:avLst/>
          </a:prstGeom>
        </p:spPr>
        <p:txBody>
          <a:bodyPr/>
          <a:lstStyle>
            <a:lvl1pPr>
              <a:defRPr sz="3800"/>
            </a:lvl1pPr>
          </a:lstStyle>
          <a:p>
            <a:pPr/>
            <a:r>
              <a:t>Digital Refocusing by Ray-Tracing</a:t>
            </a:r>
          </a:p>
        </p:txBody>
      </p:sp>
      <p:pic>
        <p:nvPicPr>
          <p:cNvPr id="1281" name="mark.jpg" descr="mark.jpg"/>
          <p:cNvPicPr>
            <a:picLocks noChangeAspect="0"/>
          </p:cNvPicPr>
          <p:nvPr/>
        </p:nvPicPr>
        <p:blipFill>
          <a:blip r:embed="rId3">
            <a:extLst/>
          </a:blip>
          <a:stretch>
            <a:fillRect/>
          </a:stretch>
        </p:blipFill>
        <p:spPr>
          <a:xfrm>
            <a:off x="5565019" y="1421887"/>
            <a:ext cx="2430175" cy="2430175"/>
          </a:xfrm>
          <a:prstGeom prst="rect">
            <a:avLst/>
          </a:prstGeom>
          <a:ln w="12700">
            <a:miter lim="400000"/>
          </a:ln>
        </p:spPr>
      </p:pic>
      <p:sp>
        <p:nvSpPr>
          <p:cNvPr id="1282" name="Line"/>
          <p:cNvSpPr/>
          <p:nvPr/>
        </p:nvSpPr>
        <p:spPr>
          <a:xfrm flipV="1">
            <a:off x="1497876" y="4599070"/>
            <a:ext cx="1745" cy="2343663"/>
          </a:xfrm>
          <a:prstGeom prst="line">
            <a:avLst/>
          </a:prstGeom>
          <a:ln w="25400">
            <a:solidFill>
              <a:srgbClr val="FFD479"/>
            </a:solidFill>
            <a:tailEnd type="triangle"/>
          </a:ln>
        </p:spPr>
        <p:txBody>
          <a:bodyPr lIns="0" tIns="0" rIns="0" bIns="0"/>
          <a:lstStyle/>
          <a:p>
            <a:pPr defTabSz="353020">
              <a:defRPr sz="900"/>
            </a:pPr>
          </a:p>
        </p:txBody>
      </p:sp>
      <p:sp>
        <p:nvSpPr>
          <p:cNvPr id="1283" name="Line"/>
          <p:cNvSpPr/>
          <p:nvPr/>
        </p:nvSpPr>
        <p:spPr>
          <a:xfrm flipV="1">
            <a:off x="7650019" y="4599070"/>
            <a:ext cx="1744" cy="2343663"/>
          </a:xfrm>
          <a:prstGeom prst="line">
            <a:avLst/>
          </a:prstGeom>
          <a:ln w="25400">
            <a:solidFill>
              <a:srgbClr val="FFD479"/>
            </a:solidFill>
            <a:tailEnd type="triangle"/>
          </a:ln>
        </p:spPr>
        <p:txBody>
          <a:bodyPr lIns="0" tIns="0" rIns="0" bIns="0"/>
          <a:lstStyle/>
          <a:p>
            <a:pPr defTabSz="353020">
              <a:defRPr sz="900"/>
            </a:pPr>
          </a:p>
        </p:txBody>
      </p:sp>
      <p:sp>
        <p:nvSpPr>
          <p:cNvPr id="1284" name="Lens"/>
          <p:cNvSpPr txBox="1"/>
          <p:nvPr/>
        </p:nvSpPr>
        <p:spPr>
          <a:xfrm>
            <a:off x="1678963" y="6607145"/>
            <a:ext cx="929612"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285" name="u"/>
          <p:cNvSpPr txBox="1"/>
          <p:nvPr/>
        </p:nvSpPr>
        <p:spPr>
          <a:xfrm>
            <a:off x="1306112" y="3983463"/>
            <a:ext cx="338979"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286" name="x"/>
          <p:cNvSpPr txBox="1"/>
          <p:nvPr/>
        </p:nvSpPr>
        <p:spPr>
          <a:xfrm>
            <a:off x="7456511" y="3979977"/>
            <a:ext cx="316158"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grpSp>
        <p:nvGrpSpPr>
          <p:cNvPr id="1292" name="Group"/>
          <p:cNvGrpSpPr/>
          <p:nvPr/>
        </p:nvGrpSpPr>
        <p:grpSpPr>
          <a:xfrm>
            <a:off x="6015819" y="2193084"/>
            <a:ext cx="1440693" cy="3421585"/>
            <a:chOff x="-1001" y="0"/>
            <a:chExt cx="1440692" cy="3421584"/>
          </a:xfrm>
        </p:grpSpPr>
        <p:grpSp>
          <p:nvGrpSpPr>
            <p:cNvPr id="1289" name="Group"/>
            <p:cNvGrpSpPr/>
            <p:nvPr/>
          </p:nvGrpSpPr>
          <p:grpSpPr>
            <a:xfrm>
              <a:off x="-1002" y="2979850"/>
              <a:ext cx="207148" cy="441735"/>
              <a:chOff x="-1001" y="-5683"/>
              <a:chExt cx="207146" cy="441734"/>
            </a:xfrm>
          </p:grpSpPr>
          <p:sp>
            <p:nvSpPr>
              <p:cNvPr id="1287" name="Circle"/>
              <p:cNvSpPr/>
              <p:nvPr/>
            </p:nvSpPr>
            <p:spPr>
              <a:xfrm>
                <a:off x="27609" y="140221"/>
                <a:ext cx="149926" cy="149926"/>
              </a:xfrm>
              <a:prstGeom prst="ellipse">
                <a:avLst/>
              </a:prstGeom>
              <a:solidFill>
                <a:srgbClr val="000000"/>
              </a:solid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88" name="Text"/>
              <p:cNvSpPr txBox="1"/>
              <p:nvPr/>
            </p:nvSpPr>
            <p:spPr>
              <a:xfrm>
                <a:off x="-1002" y="-5684"/>
                <a:ext cx="207148" cy="4417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29418" tIns="29418" rIns="29418" bIns="29418" numCol="1" anchor="ctr">
                <a:spAutoFit/>
              </a:bodyPr>
              <a:lstStyle>
                <a:lvl1pPr marL="43869" marR="43869" algn="ctr" defTabSz="1000224">
                  <a:lnSpc>
                    <a:spcPct val="90000"/>
                  </a:lnSpc>
                  <a:spcBef>
                    <a:spcPts val="1500"/>
                  </a:spcBef>
                  <a:buClr>
                    <a:srgbClr val="FFA941"/>
                  </a:buClr>
                  <a:buFont typeface="Monotype Sorts"/>
                  <a:defRPr sz="2600">
                    <a:solidFill>
                      <a:srgbClr val="FFFED5"/>
                    </a:solidFill>
                    <a:uFill>
                      <a:solidFill>
                        <a:srgbClr val="FFFED5"/>
                      </a:solidFill>
                    </a:uFill>
                    <a:latin typeface="+mn-lt"/>
                    <a:ea typeface="+mn-ea"/>
                    <a:cs typeface="+mn-cs"/>
                    <a:sym typeface="Arial"/>
                  </a:defRPr>
                </a:lvl1pPr>
              </a:lstStyle>
              <a:p>
                <a:pPr/>
                <a:r>
                  <a:t> </a:t>
                </a:r>
              </a:p>
            </p:txBody>
          </p:sp>
        </p:grpSp>
        <p:sp>
          <p:nvSpPr>
            <p:cNvPr id="1290" name="Circle"/>
            <p:cNvSpPr/>
            <p:nvPr/>
          </p:nvSpPr>
          <p:spPr>
            <a:xfrm>
              <a:off x="1289766" y="0"/>
              <a:ext cx="149926" cy="149925"/>
            </a:xfrm>
            <a:prstGeom prst="ellipse">
              <a:avLst/>
            </a:prstGeom>
            <a:no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91" name="Line"/>
            <p:cNvSpPr/>
            <p:nvPr/>
          </p:nvSpPr>
          <p:spPr>
            <a:xfrm>
              <a:off x="117780" y="183047"/>
              <a:ext cx="1227773" cy="30841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20496" y="2051"/>
                    <a:pt x="18318" y="8937"/>
                    <a:pt x="14914" y="12429"/>
                  </a:cubicBezTo>
                  <a:cubicBezTo>
                    <a:pt x="11510" y="15921"/>
                    <a:pt x="3996" y="19157"/>
                    <a:pt x="1113" y="20927"/>
                  </a:cubicBezTo>
                  <a:lnTo>
                    <a:pt x="0" y="21600"/>
                  </a:lnTo>
                </a:path>
              </a:pathLst>
            </a:custGeom>
            <a:noFill/>
            <a:ln w="12700" cap="flat">
              <a:solidFill>
                <a:srgbClr val="FFD479"/>
              </a:solidFill>
              <a:prstDash val="solid"/>
              <a:round/>
              <a:tailEnd type="triangle" w="med" len="me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sp>
        <p:nvSpPr>
          <p:cNvPr id="1293" name="Oval"/>
          <p:cNvSpPr/>
          <p:nvPr/>
        </p:nvSpPr>
        <p:spPr>
          <a:xfrm>
            <a:off x="1372358" y="4981508"/>
            <a:ext cx="249294" cy="1794521"/>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294"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
        <p:nvSpPr>
          <p:cNvPr id="1295" name="original  Sensor"/>
          <p:cNvSpPr txBox="1"/>
          <p:nvPr/>
        </p:nvSpPr>
        <p:spPr>
          <a:xfrm>
            <a:off x="6895165" y="6608888"/>
            <a:ext cx="1636094" cy="82648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pPr>
            <a:r>
              <a:t>original </a:t>
            </a:r>
            <a:br/>
            <a:r>
              <a:t>Sensor</a:t>
            </a:r>
          </a:p>
        </p:txBody>
      </p:sp>
      <p:sp>
        <p:nvSpPr>
          <p:cNvPr id="1296" name="new virtual  sensor"/>
          <p:cNvSpPr txBox="1"/>
          <p:nvPr/>
        </p:nvSpPr>
        <p:spPr>
          <a:xfrm>
            <a:off x="3790902" y="6615862"/>
            <a:ext cx="2239582" cy="82648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pPr>
            <a:r>
              <a:t>new virtual </a:t>
            </a:r>
            <a:br/>
            <a:r>
              <a:t>sensor</a:t>
            </a:r>
          </a:p>
        </p:txBody>
      </p:sp>
      <p:sp>
        <p:nvSpPr>
          <p:cNvPr id="1297" name="For each pixel of the new view…"/>
          <p:cNvSpPr txBox="1"/>
          <p:nvPr/>
        </p:nvSpPr>
        <p:spPr>
          <a:xfrm>
            <a:off x="600289" y="1264989"/>
            <a:ext cx="4262066" cy="1588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For each pixel of the new view</a:t>
            </a:r>
          </a:p>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Integrate light rays </a:t>
            </a:r>
            <a:br/>
            <a:r>
              <a:t>from different original </a:t>
            </a:r>
            <a:br/>
            <a:r>
              <a:t>aperture images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grpSp>
        <p:nvGrpSpPr>
          <p:cNvPr id="1312" name="Group"/>
          <p:cNvGrpSpPr/>
          <p:nvPr/>
        </p:nvGrpSpPr>
        <p:grpSpPr>
          <a:xfrm>
            <a:off x="1512259" y="4981508"/>
            <a:ext cx="7626983" cy="1796481"/>
            <a:chOff x="0" y="0"/>
            <a:chExt cx="7626982" cy="1796480"/>
          </a:xfrm>
        </p:grpSpPr>
        <p:sp>
          <p:nvSpPr>
            <p:cNvPr id="1301" name="Line"/>
            <p:cNvSpPr/>
            <p:nvPr/>
          </p:nvSpPr>
          <p:spPr>
            <a:xfrm flipH="1">
              <a:off x="4696" y="394859"/>
              <a:ext cx="7583893" cy="33340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2" name="Line"/>
            <p:cNvSpPr/>
            <p:nvPr/>
          </p:nvSpPr>
          <p:spPr>
            <a:xfrm flipH="1">
              <a:off x="4696" y="394859"/>
              <a:ext cx="7583893"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3" name="Line"/>
            <p:cNvSpPr/>
            <p:nvPr/>
          </p:nvSpPr>
          <p:spPr>
            <a:xfrm flipH="1" flipV="1">
              <a:off x="4696" y="394859"/>
              <a:ext cx="7583893" cy="174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4" name="Line"/>
            <p:cNvSpPr/>
            <p:nvPr/>
          </p:nvSpPr>
          <p:spPr>
            <a:xfrm flipH="1" flipV="1">
              <a:off x="4696" y="227502"/>
              <a:ext cx="7583893"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5" name="Line"/>
            <p:cNvSpPr/>
            <p:nvPr/>
          </p:nvSpPr>
          <p:spPr>
            <a:xfrm flipH="1" flipV="1">
              <a:off x="4696" y="0"/>
              <a:ext cx="7583893" cy="397476"/>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6" name="Line"/>
            <p:cNvSpPr/>
            <p:nvPr/>
          </p:nvSpPr>
          <p:spPr>
            <a:xfrm flipH="1">
              <a:off x="4696" y="394859"/>
              <a:ext cx="7583893" cy="66681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7" name="Line"/>
            <p:cNvSpPr/>
            <p:nvPr/>
          </p:nvSpPr>
          <p:spPr>
            <a:xfrm flipH="1">
              <a:off x="0" y="394859"/>
              <a:ext cx="7626983" cy="833521"/>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8" name="Line"/>
            <p:cNvSpPr/>
            <p:nvPr/>
          </p:nvSpPr>
          <p:spPr>
            <a:xfrm flipH="1">
              <a:off x="0" y="394859"/>
              <a:ext cx="7626983" cy="100022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09" name="Line"/>
            <p:cNvSpPr/>
            <p:nvPr/>
          </p:nvSpPr>
          <p:spPr>
            <a:xfrm flipH="1">
              <a:off x="0" y="394859"/>
              <a:ext cx="7592510" cy="116693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10" name="Line"/>
            <p:cNvSpPr/>
            <p:nvPr/>
          </p:nvSpPr>
          <p:spPr>
            <a:xfrm flipH="1">
              <a:off x="1822" y="394859"/>
              <a:ext cx="7621239" cy="500113"/>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11" name="Line"/>
            <p:cNvSpPr/>
            <p:nvPr/>
          </p:nvSpPr>
          <p:spPr>
            <a:xfrm flipH="1">
              <a:off x="0" y="394859"/>
              <a:ext cx="7626983" cy="140162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sp>
        <p:nvSpPr>
          <p:cNvPr id="1313" name="Rectangle"/>
          <p:cNvSpPr/>
          <p:nvPr/>
        </p:nvSpPr>
        <p:spPr>
          <a:xfrm>
            <a:off x="1196284" y="4746161"/>
            <a:ext cx="8197917" cy="2351727"/>
          </a:xfrm>
          <a:prstGeom prst="rect">
            <a:avLst/>
          </a:prstGeom>
          <a:solidFill>
            <a:srgbClr val="000000"/>
          </a:solidFill>
          <a:ln w="12700">
            <a:miter lim="400000"/>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pic>
        <p:nvPicPr>
          <p:cNvPr id="1314" name="jacquie.jpg" descr="jacquie.jpg"/>
          <p:cNvPicPr>
            <a:picLocks noChangeAspect="0"/>
          </p:cNvPicPr>
          <p:nvPr/>
        </p:nvPicPr>
        <p:blipFill>
          <a:blip r:embed="rId3">
            <a:extLst/>
          </a:blip>
          <a:stretch>
            <a:fillRect/>
          </a:stretch>
        </p:blipFill>
        <p:spPr>
          <a:xfrm>
            <a:off x="5565019" y="1421887"/>
            <a:ext cx="2430175" cy="2430175"/>
          </a:xfrm>
          <a:prstGeom prst="rect">
            <a:avLst/>
          </a:prstGeom>
          <a:ln w="12700">
            <a:miter lim="400000"/>
          </a:ln>
        </p:spPr>
      </p:pic>
      <p:sp>
        <p:nvSpPr>
          <p:cNvPr id="1315" name="Line"/>
          <p:cNvSpPr/>
          <p:nvPr/>
        </p:nvSpPr>
        <p:spPr>
          <a:xfrm flipV="1">
            <a:off x="9135319" y="4599070"/>
            <a:ext cx="1744" cy="2343663"/>
          </a:xfrm>
          <a:prstGeom prst="line">
            <a:avLst/>
          </a:prstGeom>
          <a:ln w="25400">
            <a:solidFill>
              <a:srgbClr val="FFD479"/>
            </a:solidFill>
            <a:prstDash val="dash"/>
            <a:tailEnd type="triangle"/>
          </a:ln>
        </p:spPr>
        <p:txBody>
          <a:bodyPr lIns="0" tIns="0" rIns="0" bIns="0"/>
          <a:lstStyle/>
          <a:p>
            <a:pPr defTabSz="353020">
              <a:defRPr sz="900"/>
            </a:pPr>
          </a:p>
        </p:txBody>
      </p:sp>
      <p:sp>
        <p:nvSpPr>
          <p:cNvPr id="1316" name="Digital Refocusing by Ray-Tracing"/>
          <p:cNvSpPr txBox="1"/>
          <p:nvPr>
            <p:ph type="title"/>
          </p:nvPr>
        </p:nvSpPr>
        <p:spPr>
          <a:prstGeom prst="rect">
            <a:avLst/>
          </a:prstGeom>
        </p:spPr>
        <p:txBody>
          <a:bodyPr/>
          <a:lstStyle>
            <a:lvl1pPr>
              <a:defRPr sz="3800"/>
            </a:lvl1pPr>
          </a:lstStyle>
          <a:p>
            <a:pPr/>
            <a:r>
              <a:t>Digital Refocusing by Ray-Tracing</a:t>
            </a:r>
          </a:p>
        </p:txBody>
      </p:sp>
      <p:sp>
        <p:nvSpPr>
          <p:cNvPr id="1317" name="Line"/>
          <p:cNvSpPr/>
          <p:nvPr/>
        </p:nvSpPr>
        <p:spPr>
          <a:xfrm flipV="1">
            <a:off x="1497876" y="4599070"/>
            <a:ext cx="1745" cy="2343663"/>
          </a:xfrm>
          <a:prstGeom prst="line">
            <a:avLst/>
          </a:prstGeom>
          <a:ln w="25400">
            <a:solidFill>
              <a:srgbClr val="FFD479"/>
            </a:solidFill>
            <a:tailEnd type="triangle"/>
          </a:ln>
        </p:spPr>
        <p:txBody>
          <a:bodyPr lIns="0" tIns="0" rIns="0" bIns="0"/>
          <a:lstStyle/>
          <a:p>
            <a:pPr defTabSz="353020">
              <a:defRPr sz="900"/>
            </a:pPr>
          </a:p>
        </p:txBody>
      </p:sp>
      <p:sp>
        <p:nvSpPr>
          <p:cNvPr id="1318" name="Line"/>
          <p:cNvSpPr/>
          <p:nvPr/>
        </p:nvSpPr>
        <p:spPr>
          <a:xfrm flipV="1">
            <a:off x="7650019" y="4599070"/>
            <a:ext cx="1744" cy="2343663"/>
          </a:xfrm>
          <a:prstGeom prst="line">
            <a:avLst/>
          </a:prstGeom>
          <a:ln w="25400">
            <a:solidFill>
              <a:srgbClr val="FFD479"/>
            </a:solidFill>
            <a:tailEnd type="triangle"/>
          </a:ln>
        </p:spPr>
        <p:txBody>
          <a:bodyPr lIns="0" tIns="0" rIns="0" bIns="0"/>
          <a:lstStyle/>
          <a:p>
            <a:pPr defTabSz="353020">
              <a:defRPr sz="900"/>
            </a:pPr>
          </a:p>
        </p:txBody>
      </p:sp>
      <p:sp>
        <p:nvSpPr>
          <p:cNvPr id="1319" name="Oval"/>
          <p:cNvSpPr/>
          <p:nvPr/>
        </p:nvSpPr>
        <p:spPr>
          <a:xfrm>
            <a:off x="1372358" y="4981508"/>
            <a:ext cx="249294" cy="1794521"/>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nvGrpSpPr>
          <p:cNvPr id="1322" name="Group"/>
          <p:cNvGrpSpPr/>
          <p:nvPr/>
        </p:nvGrpSpPr>
        <p:grpSpPr>
          <a:xfrm>
            <a:off x="9031745" y="5160731"/>
            <a:ext cx="207148" cy="441736"/>
            <a:chOff x="-1001" y="-5683"/>
            <a:chExt cx="207146" cy="441734"/>
          </a:xfrm>
        </p:grpSpPr>
        <p:sp>
          <p:nvSpPr>
            <p:cNvPr id="1320" name="Circle"/>
            <p:cNvSpPr/>
            <p:nvPr/>
          </p:nvSpPr>
          <p:spPr>
            <a:xfrm>
              <a:off x="27609" y="140221"/>
              <a:ext cx="149926" cy="149926"/>
            </a:xfrm>
            <a:prstGeom prst="ellipse">
              <a:avLst/>
            </a:prstGeom>
            <a:solidFill>
              <a:srgbClr val="000000"/>
            </a:solid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21" name="Text"/>
            <p:cNvSpPr txBox="1"/>
            <p:nvPr/>
          </p:nvSpPr>
          <p:spPr>
            <a:xfrm>
              <a:off x="-1002" y="-5684"/>
              <a:ext cx="207148" cy="4417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29418" tIns="29418" rIns="29418" bIns="29418" numCol="1" anchor="ctr">
              <a:spAutoFit/>
            </a:bodyPr>
            <a:lstStyle>
              <a:lvl1pPr marL="43869" marR="43869" algn="ctr" defTabSz="1000224">
                <a:lnSpc>
                  <a:spcPct val="90000"/>
                </a:lnSpc>
                <a:spcBef>
                  <a:spcPts val="1500"/>
                </a:spcBef>
                <a:buClr>
                  <a:srgbClr val="FFA941"/>
                </a:buClr>
                <a:buFont typeface="Monotype Sorts"/>
                <a:defRPr sz="2600">
                  <a:solidFill>
                    <a:srgbClr val="FFFED5"/>
                  </a:solidFill>
                  <a:uFill>
                    <a:solidFill>
                      <a:srgbClr val="FFFED5"/>
                    </a:solidFill>
                  </a:uFill>
                  <a:latin typeface="+mn-lt"/>
                  <a:ea typeface="+mn-ea"/>
                  <a:cs typeface="+mn-cs"/>
                  <a:sym typeface="Arial"/>
                </a:defRPr>
              </a:lvl1pPr>
            </a:lstStyle>
            <a:p>
              <a:pPr/>
              <a:r>
                <a:t> </a:t>
              </a:r>
            </a:p>
          </p:txBody>
        </p:sp>
      </p:grpSp>
      <p:sp>
        <p:nvSpPr>
          <p:cNvPr id="1323" name="Lens"/>
          <p:cNvSpPr txBox="1"/>
          <p:nvPr/>
        </p:nvSpPr>
        <p:spPr>
          <a:xfrm>
            <a:off x="1678963" y="6607145"/>
            <a:ext cx="929612"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324" name="Sensor"/>
          <p:cNvSpPr txBox="1"/>
          <p:nvPr/>
        </p:nvSpPr>
        <p:spPr>
          <a:xfrm>
            <a:off x="6239680" y="6567049"/>
            <a:ext cx="1290697"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Sensor</a:t>
            </a:r>
          </a:p>
        </p:txBody>
      </p:sp>
      <p:sp>
        <p:nvSpPr>
          <p:cNvPr id="1325" name="u"/>
          <p:cNvSpPr txBox="1"/>
          <p:nvPr/>
        </p:nvSpPr>
        <p:spPr>
          <a:xfrm>
            <a:off x="1306112" y="3983463"/>
            <a:ext cx="338979"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326" name="x"/>
          <p:cNvSpPr txBox="1"/>
          <p:nvPr/>
        </p:nvSpPr>
        <p:spPr>
          <a:xfrm>
            <a:off x="7456511" y="3979977"/>
            <a:ext cx="316158"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327" name="Imaginary film"/>
          <p:cNvSpPr txBox="1"/>
          <p:nvPr/>
        </p:nvSpPr>
        <p:spPr>
          <a:xfrm>
            <a:off x="6458182" y="5942508"/>
            <a:ext cx="2619608" cy="472150"/>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Imaginary film</a:t>
            </a:r>
          </a:p>
        </p:txBody>
      </p:sp>
      <p:sp>
        <p:nvSpPr>
          <p:cNvPr id="1328" name="Circle"/>
          <p:cNvSpPr/>
          <p:nvPr/>
        </p:nvSpPr>
        <p:spPr>
          <a:xfrm>
            <a:off x="7306586" y="2193084"/>
            <a:ext cx="149926" cy="149926"/>
          </a:xfrm>
          <a:prstGeom prst="ellipse">
            <a:avLst/>
          </a:prstGeom>
          <a:ln w="12700">
            <a:solidFill>
              <a:srgbClr val="FFD479"/>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29" name="Line"/>
          <p:cNvSpPr/>
          <p:nvPr/>
        </p:nvSpPr>
        <p:spPr>
          <a:xfrm>
            <a:off x="7447794" y="2339522"/>
            <a:ext cx="1665406" cy="30797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2510" y="2360"/>
                  <a:pt x="11599" y="10784"/>
                  <a:pt x="15081" y="14256"/>
                </a:cubicBezTo>
                <a:cubicBezTo>
                  <a:pt x="18563" y="17729"/>
                  <a:pt x="19739" y="19490"/>
                  <a:pt x="20960" y="20871"/>
                </a:cubicBezTo>
                <a:lnTo>
                  <a:pt x="21600" y="21600"/>
                </a:lnTo>
              </a:path>
            </a:pathLst>
          </a:custGeom>
          <a:ln w="12700">
            <a:solidFill>
              <a:srgbClr val="FFD479"/>
            </a:solidFill>
            <a:tailEnd type="triangle"/>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30"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2" presetID="2" grpId="1" fill="hold">
                                  <p:stCondLst>
                                    <p:cond delay="0"/>
                                  </p:stCondLst>
                                  <p:iterate type="el" backwards="0">
                                    <p:tmAbs val="0"/>
                                  </p:iterate>
                                  <p:childTnLst>
                                    <p:anim calcmode="lin" valueType="num">
                                      <p:cBhvr>
                                        <p:cTn id="6" dur="500" fill="hold"/>
                                        <p:tgtEl>
                                          <p:spTgt spid="1313"/>
                                        </p:tgtEl>
                                        <p:attrNameLst>
                                          <p:attrName>ppt_x</p:attrName>
                                        </p:attrNameLst>
                                      </p:cBhvr>
                                      <p:tavLst>
                                        <p:tav tm="0">
                                          <p:val>
                                            <p:strVal val="ppt_x"/>
                                          </p:val>
                                        </p:tav>
                                        <p:tav tm="100000">
                                          <p:val>
                                            <p:strVal val="1+ppt_w/2"/>
                                          </p:val>
                                        </p:tav>
                                      </p:tavLst>
                                    </p:anim>
                                    <p:anim calcmode="lin" valueType="num">
                                      <p:cBhvr>
                                        <p:cTn id="7" dur="500" fill="hold"/>
                                        <p:tgtEl>
                                          <p:spTgt spid="1313"/>
                                        </p:tgtEl>
                                        <p:attrNameLst>
                                          <p:attrName>ppt_y</p:attrName>
                                        </p:attrNameLst>
                                      </p:cBhvr>
                                      <p:tavLst>
                                        <p:tav tm="0">
                                          <p:val>
                                            <p:strVal val="ppt_y"/>
                                          </p:val>
                                        </p:tav>
                                        <p:tav tm="100000">
                                          <p:val>
                                            <p:strVal val="ppt_y"/>
                                          </p:val>
                                        </p:tav>
                                      </p:tavLst>
                                    </p:anim>
                                    <p:set>
                                      <p:cBhvr>
                                        <p:cTn id="8" fill="hold">
                                          <p:stCondLst>
                                            <p:cond delay="499"/>
                                          </p:stCondLst>
                                        </p:cTn>
                                        <p:tgtEl>
                                          <p:spTgt spid="131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13"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3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grpSp>
        <p:nvGrpSpPr>
          <p:cNvPr id="1345" name="Group"/>
          <p:cNvGrpSpPr/>
          <p:nvPr/>
        </p:nvGrpSpPr>
        <p:grpSpPr>
          <a:xfrm>
            <a:off x="1512259" y="4981508"/>
            <a:ext cx="7626983" cy="1796481"/>
            <a:chOff x="0" y="0"/>
            <a:chExt cx="7626982" cy="1796480"/>
          </a:xfrm>
        </p:grpSpPr>
        <p:sp>
          <p:nvSpPr>
            <p:cNvPr id="1334" name="Line"/>
            <p:cNvSpPr/>
            <p:nvPr/>
          </p:nvSpPr>
          <p:spPr>
            <a:xfrm flipH="1">
              <a:off x="4696" y="394859"/>
              <a:ext cx="7583893" cy="333409"/>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35" name="Line"/>
            <p:cNvSpPr/>
            <p:nvPr/>
          </p:nvSpPr>
          <p:spPr>
            <a:xfrm flipH="1">
              <a:off x="4696" y="394859"/>
              <a:ext cx="7583893"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36" name="Line"/>
            <p:cNvSpPr/>
            <p:nvPr/>
          </p:nvSpPr>
          <p:spPr>
            <a:xfrm flipH="1" flipV="1">
              <a:off x="4696" y="394859"/>
              <a:ext cx="7583893" cy="174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37" name="Line"/>
            <p:cNvSpPr/>
            <p:nvPr/>
          </p:nvSpPr>
          <p:spPr>
            <a:xfrm flipH="1" flipV="1">
              <a:off x="4696" y="227502"/>
              <a:ext cx="7583893" cy="16670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38" name="Line"/>
            <p:cNvSpPr/>
            <p:nvPr/>
          </p:nvSpPr>
          <p:spPr>
            <a:xfrm flipH="1" flipV="1">
              <a:off x="4696" y="0"/>
              <a:ext cx="7583893" cy="397476"/>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39" name="Line"/>
            <p:cNvSpPr/>
            <p:nvPr/>
          </p:nvSpPr>
          <p:spPr>
            <a:xfrm flipH="1">
              <a:off x="4696" y="394859"/>
              <a:ext cx="7583893" cy="666817"/>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40" name="Line"/>
            <p:cNvSpPr/>
            <p:nvPr/>
          </p:nvSpPr>
          <p:spPr>
            <a:xfrm flipH="1">
              <a:off x="0" y="394859"/>
              <a:ext cx="7626983" cy="833521"/>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41" name="Line"/>
            <p:cNvSpPr/>
            <p:nvPr/>
          </p:nvSpPr>
          <p:spPr>
            <a:xfrm flipH="1">
              <a:off x="0" y="394859"/>
              <a:ext cx="7626983" cy="1000225"/>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42" name="Line"/>
            <p:cNvSpPr/>
            <p:nvPr/>
          </p:nvSpPr>
          <p:spPr>
            <a:xfrm flipH="1">
              <a:off x="0" y="394859"/>
              <a:ext cx="7592510" cy="1166930"/>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43" name="Line"/>
            <p:cNvSpPr/>
            <p:nvPr/>
          </p:nvSpPr>
          <p:spPr>
            <a:xfrm flipH="1">
              <a:off x="1822" y="394859"/>
              <a:ext cx="7621239" cy="500113"/>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sp>
          <p:nvSpPr>
            <p:cNvPr id="1344" name="Line"/>
            <p:cNvSpPr/>
            <p:nvPr/>
          </p:nvSpPr>
          <p:spPr>
            <a:xfrm flipH="1">
              <a:off x="0" y="394859"/>
              <a:ext cx="7626983" cy="1401622"/>
            </a:xfrm>
            <a:prstGeom prst="line">
              <a:avLst/>
            </a:prstGeom>
            <a:noFill/>
            <a:ln w="3175" cap="flat">
              <a:solidFill>
                <a:srgbClr val="FFFED5"/>
              </a:solidFill>
              <a:prstDash val="solid"/>
              <a:round/>
            </a:ln>
            <a:effectLst/>
          </p:spPr>
          <p:txBody>
            <a:bodyPr wrap="square" lIns="0" tIns="0" rIns="0" bIns="0" numCol="1" anchor="t">
              <a:noAutofit/>
            </a:bodyPr>
            <a:lstStyle/>
            <a:p>
              <a:pPr defTabSz="353020">
                <a:defRPr sz="900"/>
              </a:pPr>
            </a:p>
          </p:txBody>
        </p:sp>
      </p:grpSp>
      <p:pic>
        <p:nvPicPr>
          <p:cNvPr id="1346" name="jacquie.jpg" descr="jacquie.jpg"/>
          <p:cNvPicPr>
            <a:picLocks noChangeAspect="0"/>
          </p:cNvPicPr>
          <p:nvPr/>
        </p:nvPicPr>
        <p:blipFill>
          <a:blip r:embed="rId3">
            <a:extLst/>
          </a:blip>
          <a:stretch>
            <a:fillRect/>
          </a:stretch>
        </p:blipFill>
        <p:spPr>
          <a:xfrm>
            <a:off x="5565019" y="1421887"/>
            <a:ext cx="2430175" cy="2430175"/>
          </a:xfrm>
          <a:prstGeom prst="rect">
            <a:avLst/>
          </a:prstGeom>
          <a:ln w="12700">
            <a:miter lim="400000"/>
          </a:ln>
        </p:spPr>
      </p:pic>
      <p:sp>
        <p:nvSpPr>
          <p:cNvPr id="1347" name="Line"/>
          <p:cNvSpPr/>
          <p:nvPr/>
        </p:nvSpPr>
        <p:spPr>
          <a:xfrm flipV="1">
            <a:off x="9135319" y="4599070"/>
            <a:ext cx="1744" cy="2343663"/>
          </a:xfrm>
          <a:prstGeom prst="line">
            <a:avLst/>
          </a:prstGeom>
          <a:ln w="25400">
            <a:solidFill>
              <a:srgbClr val="FFD479"/>
            </a:solidFill>
            <a:prstDash val="dash"/>
            <a:tailEnd type="triangle"/>
          </a:ln>
        </p:spPr>
        <p:txBody>
          <a:bodyPr lIns="0" tIns="0" rIns="0" bIns="0"/>
          <a:lstStyle/>
          <a:p>
            <a:pPr defTabSz="353020">
              <a:defRPr sz="900"/>
            </a:pPr>
          </a:p>
        </p:txBody>
      </p:sp>
      <p:sp>
        <p:nvSpPr>
          <p:cNvPr id="1348" name="Digital Refocusing by Ray-Tracing"/>
          <p:cNvSpPr txBox="1"/>
          <p:nvPr>
            <p:ph type="title"/>
          </p:nvPr>
        </p:nvSpPr>
        <p:spPr>
          <a:prstGeom prst="rect">
            <a:avLst/>
          </a:prstGeom>
        </p:spPr>
        <p:txBody>
          <a:bodyPr/>
          <a:lstStyle>
            <a:lvl1pPr>
              <a:defRPr sz="3800"/>
            </a:lvl1pPr>
          </a:lstStyle>
          <a:p>
            <a:pPr/>
            <a:r>
              <a:t>Digital Refocusing by Ray-Tracing</a:t>
            </a:r>
          </a:p>
        </p:txBody>
      </p:sp>
      <p:sp>
        <p:nvSpPr>
          <p:cNvPr id="1349" name="Line"/>
          <p:cNvSpPr/>
          <p:nvPr/>
        </p:nvSpPr>
        <p:spPr>
          <a:xfrm flipV="1">
            <a:off x="1497876" y="4599070"/>
            <a:ext cx="1745" cy="2343663"/>
          </a:xfrm>
          <a:prstGeom prst="line">
            <a:avLst/>
          </a:prstGeom>
          <a:ln w="25400">
            <a:solidFill>
              <a:srgbClr val="FFD479"/>
            </a:solidFill>
            <a:tailEnd type="triangle"/>
          </a:ln>
        </p:spPr>
        <p:txBody>
          <a:bodyPr lIns="0" tIns="0" rIns="0" bIns="0"/>
          <a:lstStyle/>
          <a:p>
            <a:pPr defTabSz="353020">
              <a:defRPr sz="900"/>
            </a:pPr>
          </a:p>
        </p:txBody>
      </p:sp>
      <p:sp>
        <p:nvSpPr>
          <p:cNvPr id="1350" name="Line"/>
          <p:cNvSpPr/>
          <p:nvPr/>
        </p:nvSpPr>
        <p:spPr>
          <a:xfrm flipV="1">
            <a:off x="7650019" y="4599070"/>
            <a:ext cx="1744" cy="2343663"/>
          </a:xfrm>
          <a:prstGeom prst="line">
            <a:avLst/>
          </a:prstGeom>
          <a:ln w="25400">
            <a:solidFill>
              <a:srgbClr val="FFD479"/>
            </a:solidFill>
            <a:tailEnd type="triangle"/>
          </a:ln>
        </p:spPr>
        <p:txBody>
          <a:bodyPr lIns="0" tIns="0" rIns="0" bIns="0"/>
          <a:lstStyle/>
          <a:p>
            <a:pPr defTabSz="353020">
              <a:defRPr sz="900"/>
            </a:pPr>
          </a:p>
        </p:txBody>
      </p:sp>
      <p:sp>
        <p:nvSpPr>
          <p:cNvPr id="1351" name="Oval"/>
          <p:cNvSpPr/>
          <p:nvPr/>
        </p:nvSpPr>
        <p:spPr>
          <a:xfrm>
            <a:off x="1372358" y="4981508"/>
            <a:ext cx="249294" cy="1794521"/>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grpSp>
        <p:nvGrpSpPr>
          <p:cNvPr id="1354" name="Group"/>
          <p:cNvGrpSpPr/>
          <p:nvPr/>
        </p:nvGrpSpPr>
        <p:grpSpPr>
          <a:xfrm>
            <a:off x="9031745" y="5160731"/>
            <a:ext cx="207148" cy="441736"/>
            <a:chOff x="-1001" y="-5683"/>
            <a:chExt cx="207146" cy="441734"/>
          </a:xfrm>
        </p:grpSpPr>
        <p:sp>
          <p:nvSpPr>
            <p:cNvPr id="1352" name="Circle"/>
            <p:cNvSpPr/>
            <p:nvPr/>
          </p:nvSpPr>
          <p:spPr>
            <a:xfrm>
              <a:off x="27609" y="140221"/>
              <a:ext cx="149926" cy="149926"/>
            </a:xfrm>
            <a:prstGeom prst="ellipse">
              <a:avLst/>
            </a:prstGeom>
            <a:solidFill>
              <a:srgbClr val="000000"/>
            </a:solidFill>
            <a:ln w="12700" cap="flat">
              <a:solidFill>
                <a:srgbClr val="FFD479"/>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53" name="Text"/>
            <p:cNvSpPr txBox="1"/>
            <p:nvPr/>
          </p:nvSpPr>
          <p:spPr>
            <a:xfrm>
              <a:off x="-1002" y="-5684"/>
              <a:ext cx="207148" cy="4417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29418" tIns="29418" rIns="29418" bIns="29418" numCol="1" anchor="ctr">
              <a:spAutoFit/>
            </a:bodyPr>
            <a:lstStyle>
              <a:lvl1pPr marL="43869" marR="43869" algn="ctr" defTabSz="1000224">
                <a:lnSpc>
                  <a:spcPct val="90000"/>
                </a:lnSpc>
                <a:spcBef>
                  <a:spcPts val="1500"/>
                </a:spcBef>
                <a:buClr>
                  <a:srgbClr val="FFA941"/>
                </a:buClr>
                <a:buFont typeface="Monotype Sorts"/>
                <a:defRPr sz="2600">
                  <a:solidFill>
                    <a:srgbClr val="FFFED5"/>
                  </a:solidFill>
                  <a:uFill>
                    <a:solidFill>
                      <a:srgbClr val="FFFED5"/>
                    </a:solidFill>
                  </a:uFill>
                  <a:latin typeface="+mn-lt"/>
                  <a:ea typeface="+mn-ea"/>
                  <a:cs typeface="+mn-cs"/>
                  <a:sym typeface="Arial"/>
                </a:defRPr>
              </a:lvl1pPr>
            </a:lstStyle>
            <a:p>
              <a:pPr/>
              <a:r>
                <a:t> </a:t>
              </a:r>
            </a:p>
          </p:txBody>
        </p:sp>
      </p:grpSp>
      <p:sp>
        <p:nvSpPr>
          <p:cNvPr id="1355" name="Lens"/>
          <p:cNvSpPr txBox="1"/>
          <p:nvPr/>
        </p:nvSpPr>
        <p:spPr>
          <a:xfrm>
            <a:off x="1678963" y="6607145"/>
            <a:ext cx="929612"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356" name="Sensor"/>
          <p:cNvSpPr txBox="1"/>
          <p:nvPr/>
        </p:nvSpPr>
        <p:spPr>
          <a:xfrm>
            <a:off x="6239680" y="6567049"/>
            <a:ext cx="1290697" cy="472150"/>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Sensor</a:t>
            </a:r>
          </a:p>
        </p:txBody>
      </p:sp>
      <p:sp>
        <p:nvSpPr>
          <p:cNvPr id="1357" name="u"/>
          <p:cNvSpPr txBox="1"/>
          <p:nvPr/>
        </p:nvSpPr>
        <p:spPr>
          <a:xfrm>
            <a:off x="1306112" y="3983463"/>
            <a:ext cx="338979"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358" name="x"/>
          <p:cNvSpPr txBox="1"/>
          <p:nvPr/>
        </p:nvSpPr>
        <p:spPr>
          <a:xfrm>
            <a:off x="7456511" y="3979977"/>
            <a:ext cx="316158" cy="533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359" name="Imaginary film"/>
          <p:cNvSpPr txBox="1"/>
          <p:nvPr/>
        </p:nvSpPr>
        <p:spPr>
          <a:xfrm>
            <a:off x="6458182" y="5942508"/>
            <a:ext cx="2619608" cy="472150"/>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Imaginary film</a:t>
            </a:r>
          </a:p>
        </p:txBody>
      </p:sp>
      <p:sp>
        <p:nvSpPr>
          <p:cNvPr id="1360" name="Circle"/>
          <p:cNvSpPr/>
          <p:nvPr/>
        </p:nvSpPr>
        <p:spPr>
          <a:xfrm>
            <a:off x="7306586" y="2193084"/>
            <a:ext cx="149926" cy="149926"/>
          </a:xfrm>
          <a:prstGeom prst="ellipse">
            <a:avLst/>
          </a:prstGeom>
          <a:ln w="12700">
            <a:solidFill>
              <a:srgbClr val="FFD479"/>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61" name="Line"/>
          <p:cNvSpPr/>
          <p:nvPr/>
        </p:nvSpPr>
        <p:spPr>
          <a:xfrm>
            <a:off x="7447794" y="2339522"/>
            <a:ext cx="1665406" cy="30797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2510" y="2360"/>
                  <a:pt x="11599" y="10784"/>
                  <a:pt x="15081" y="14256"/>
                </a:cubicBezTo>
                <a:cubicBezTo>
                  <a:pt x="18563" y="17729"/>
                  <a:pt x="19739" y="19490"/>
                  <a:pt x="20960" y="20871"/>
                </a:cubicBezTo>
                <a:lnTo>
                  <a:pt x="21600" y="21600"/>
                </a:lnTo>
              </a:path>
            </a:pathLst>
          </a:custGeom>
          <a:ln w="12700">
            <a:solidFill>
              <a:srgbClr val="FFD479"/>
            </a:solidFill>
            <a:tailEnd type="triangle"/>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362"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65" name="CSAIL.png" descr="CSAIL.png"/>
          <p:cNvPicPr>
            <a:picLocks noChangeAspect="0"/>
          </p:cNvPicPr>
          <p:nvPr/>
        </p:nvPicPr>
        <p:blipFill>
          <a:blip r:embed="rId3">
            <a:extLst/>
          </a:blip>
          <a:stretch>
            <a:fillRect/>
          </a:stretch>
        </p:blipFill>
        <p:spPr>
          <a:xfrm>
            <a:off x="9043358" y="-1"/>
            <a:ext cx="1000226" cy="733935"/>
          </a:xfrm>
          <a:prstGeom prst="rect">
            <a:avLst/>
          </a:prstGeom>
          <a:ln w="12700">
            <a:miter lim="400000"/>
          </a:ln>
        </p:spPr>
      </p:pic>
      <p:pic>
        <p:nvPicPr>
          <p:cNvPr id="1366" name="unrefocused.jpg" descr="unrefocused.jpg"/>
          <p:cNvPicPr>
            <a:picLocks noChangeAspect="0"/>
          </p:cNvPicPr>
          <p:nvPr/>
        </p:nvPicPr>
        <p:blipFill>
          <a:blip r:embed="rId4">
            <a:extLst/>
          </a:blip>
          <a:stretch>
            <a:fillRect/>
          </a:stretch>
        </p:blipFill>
        <p:spPr>
          <a:xfrm>
            <a:off x="3208717" y="2039672"/>
            <a:ext cx="4069541" cy="4069541"/>
          </a:xfrm>
          <a:prstGeom prst="rect">
            <a:avLst/>
          </a:prstGeom>
          <a:ln w="12700">
            <a:miter lim="400000"/>
          </a:ln>
        </p:spPr>
      </p:pic>
      <p:sp>
        <p:nvSpPr>
          <p:cNvPr id="1367" name="Digital Refocusing"/>
          <p:cNvSpPr txBox="1"/>
          <p:nvPr>
            <p:ph type="title"/>
          </p:nvPr>
        </p:nvSpPr>
        <p:spPr>
          <a:prstGeom prst="rect">
            <a:avLst/>
          </a:prstGeom>
        </p:spPr>
        <p:txBody>
          <a:bodyPr/>
          <a:lstStyle>
            <a:lvl1pPr>
              <a:defRPr sz="3800"/>
            </a:lvl1pPr>
          </a:lstStyle>
          <a:p>
            <a:pPr/>
            <a:r>
              <a:t>Digital Refocusing</a:t>
            </a:r>
          </a:p>
        </p:txBody>
      </p:sp>
      <p:sp>
        <p:nvSpPr>
          <p:cNvPr id="1368"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73" name="CSAIL.png" descr="CSAIL.png"/>
          <p:cNvPicPr>
            <a:picLocks noChangeAspect="0"/>
          </p:cNvPicPr>
          <p:nvPr/>
        </p:nvPicPr>
        <p:blipFill>
          <a:blip r:embed="rId3">
            <a:extLst/>
          </a:blip>
          <a:stretch>
            <a:fillRect/>
          </a:stretch>
        </p:blipFill>
        <p:spPr>
          <a:xfrm>
            <a:off x="9043358" y="-1"/>
            <a:ext cx="1000226" cy="733935"/>
          </a:xfrm>
          <a:prstGeom prst="rect">
            <a:avLst/>
          </a:prstGeom>
          <a:ln w="12700">
            <a:miter lim="400000"/>
          </a:ln>
        </p:spPr>
      </p:pic>
      <p:pic>
        <p:nvPicPr>
          <p:cNvPr id="1374" name="mark.jpg" descr="mark.jpg"/>
          <p:cNvPicPr>
            <a:picLocks noChangeAspect="0"/>
          </p:cNvPicPr>
          <p:nvPr/>
        </p:nvPicPr>
        <p:blipFill>
          <a:blip r:embed="rId4">
            <a:extLst/>
          </a:blip>
          <a:stretch>
            <a:fillRect/>
          </a:stretch>
        </p:blipFill>
        <p:spPr>
          <a:xfrm>
            <a:off x="3208717" y="2039672"/>
            <a:ext cx="4069541" cy="4069541"/>
          </a:xfrm>
          <a:prstGeom prst="rect">
            <a:avLst/>
          </a:prstGeom>
          <a:ln w="12700">
            <a:miter lim="400000"/>
          </a:ln>
        </p:spPr>
      </p:pic>
      <p:pic>
        <p:nvPicPr>
          <p:cNvPr id="1375" name="mark copy2.jpg" descr="mark copy2.jpg"/>
          <p:cNvPicPr>
            <a:picLocks noChangeAspect="0"/>
          </p:cNvPicPr>
          <p:nvPr/>
        </p:nvPicPr>
        <p:blipFill>
          <a:blip r:embed="rId5">
            <a:extLst/>
          </a:blip>
          <a:stretch>
            <a:fillRect/>
          </a:stretch>
        </p:blipFill>
        <p:spPr>
          <a:xfrm>
            <a:off x="3208717" y="2039672"/>
            <a:ext cx="4069541" cy="4069541"/>
          </a:xfrm>
          <a:prstGeom prst="rect">
            <a:avLst/>
          </a:prstGeom>
          <a:ln w="12700">
            <a:miter lim="400000"/>
          </a:ln>
        </p:spPr>
      </p:pic>
      <p:pic>
        <p:nvPicPr>
          <p:cNvPr id="1376" name="mark.jpg" descr="mark.jpg"/>
          <p:cNvPicPr>
            <a:picLocks noChangeAspect="0"/>
          </p:cNvPicPr>
          <p:nvPr/>
        </p:nvPicPr>
        <p:blipFill>
          <a:blip r:embed="rId4">
            <a:extLst/>
          </a:blip>
          <a:stretch>
            <a:fillRect/>
          </a:stretch>
        </p:blipFill>
        <p:spPr>
          <a:xfrm>
            <a:off x="3208717" y="2039672"/>
            <a:ext cx="4069541" cy="4069541"/>
          </a:xfrm>
          <a:prstGeom prst="rect">
            <a:avLst/>
          </a:prstGeom>
          <a:ln w="12700">
            <a:miter lim="400000"/>
          </a:ln>
        </p:spPr>
      </p:pic>
      <p:pic>
        <p:nvPicPr>
          <p:cNvPr id="1377" name="matt.jpg" descr="matt.jpg"/>
          <p:cNvPicPr>
            <a:picLocks noChangeAspect="0"/>
          </p:cNvPicPr>
          <p:nvPr/>
        </p:nvPicPr>
        <p:blipFill>
          <a:blip r:embed="rId6">
            <a:extLst/>
          </a:blip>
          <a:stretch>
            <a:fillRect/>
          </a:stretch>
        </p:blipFill>
        <p:spPr>
          <a:xfrm>
            <a:off x="3208717" y="2039672"/>
            <a:ext cx="4069541" cy="4069541"/>
          </a:xfrm>
          <a:prstGeom prst="rect">
            <a:avLst/>
          </a:prstGeom>
          <a:ln w="12700">
            <a:miter lim="400000"/>
          </a:ln>
        </p:spPr>
      </p:pic>
      <p:pic>
        <p:nvPicPr>
          <p:cNvPr id="1378" name="matt copy2.jpg" descr="matt copy2.jpg"/>
          <p:cNvPicPr>
            <a:picLocks noChangeAspect="0"/>
          </p:cNvPicPr>
          <p:nvPr/>
        </p:nvPicPr>
        <p:blipFill>
          <a:blip r:embed="rId7">
            <a:extLst/>
          </a:blip>
          <a:stretch>
            <a:fillRect/>
          </a:stretch>
        </p:blipFill>
        <p:spPr>
          <a:xfrm>
            <a:off x="3208717" y="2039672"/>
            <a:ext cx="4069541" cy="4069541"/>
          </a:xfrm>
          <a:prstGeom prst="rect">
            <a:avLst/>
          </a:prstGeom>
          <a:ln w="12700">
            <a:miter lim="400000"/>
          </a:ln>
        </p:spPr>
      </p:pic>
      <p:sp>
        <p:nvSpPr>
          <p:cNvPr id="1379" name="Digital Refocusing"/>
          <p:cNvSpPr txBox="1"/>
          <p:nvPr>
            <p:ph type="title"/>
          </p:nvPr>
        </p:nvSpPr>
        <p:spPr>
          <a:prstGeom prst="rect">
            <a:avLst/>
          </a:prstGeom>
        </p:spPr>
        <p:txBody>
          <a:bodyPr/>
          <a:lstStyle>
            <a:lvl1pPr>
              <a:defRPr sz="3800"/>
            </a:lvl1pPr>
          </a:lstStyle>
          <a:p>
            <a:pPr/>
            <a:r>
              <a:t>Digital Refocusing</a:t>
            </a:r>
          </a:p>
        </p:txBody>
      </p:sp>
      <p:pic>
        <p:nvPicPr>
          <p:cNvPr id="1380" name="matt.jpg" descr="matt.jpg"/>
          <p:cNvPicPr>
            <a:picLocks noChangeAspect="0"/>
          </p:cNvPicPr>
          <p:nvPr/>
        </p:nvPicPr>
        <p:blipFill>
          <a:blip r:embed="rId6">
            <a:extLst/>
          </a:blip>
          <a:stretch>
            <a:fillRect/>
          </a:stretch>
        </p:blipFill>
        <p:spPr>
          <a:xfrm>
            <a:off x="3208717" y="2039672"/>
            <a:ext cx="4069541" cy="4069541"/>
          </a:xfrm>
          <a:prstGeom prst="rect">
            <a:avLst/>
          </a:prstGeom>
          <a:ln w="12700">
            <a:miter lim="400000"/>
          </a:ln>
        </p:spPr>
      </p:pic>
      <p:pic>
        <p:nvPicPr>
          <p:cNvPr id="1381" name="polly.jpg" descr="polly.jpg"/>
          <p:cNvPicPr>
            <a:picLocks noChangeAspect="0"/>
          </p:cNvPicPr>
          <p:nvPr/>
        </p:nvPicPr>
        <p:blipFill>
          <a:blip r:embed="rId8">
            <a:extLst/>
          </a:blip>
          <a:stretch>
            <a:fillRect/>
          </a:stretch>
        </p:blipFill>
        <p:spPr>
          <a:xfrm>
            <a:off x="3208717" y="2039672"/>
            <a:ext cx="4069541" cy="4069541"/>
          </a:xfrm>
          <a:prstGeom prst="rect">
            <a:avLst/>
          </a:prstGeom>
          <a:ln w="12700">
            <a:miter lim="400000"/>
          </a:ln>
        </p:spPr>
      </p:pic>
      <p:pic>
        <p:nvPicPr>
          <p:cNvPr id="1382" name="polly copy.jpg" descr="polly copy.jpg"/>
          <p:cNvPicPr>
            <a:picLocks noChangeAspect="0"/>
          </p:cNvPicPr>
          <p:nvPr/>
        </p:nvPicPr>
        <p:blipFill>
          <a:blip r:embed="rId9">
            <a:extLst/>
          </a:blip>
          <a:stretch>
            <a:fillRect/>
          </a:stretch>
        </p:blipFill>
        <p:spPr>
          <a:xfrm>
            <a:off x="3208717" y="2039672"/>
            <a:ext cx="4069541" cy="4069541"/>
          </a:xfrm>
          <a:prstGeom prst="rect">
            <a:avLst/>
          </a:prstGeom>
          <a:ln w="12700">
            <a:miter lim="400000"/>
          </a:ln>
        </p:spPr>
      </p:pic>
      <p:pic>
        <p:nvPicPr>
          <p:cNvPr id="1383" name="polly.jpg" descr="polly.jpg"/>
          <p:cNvPicPr>
            <a:picLocks noChangeAspect="0"/>
          </p:cNvPicPr>
          <p:nvPr/>
        </p:nvPicPr>
        <p:blipFill>
          <a:blip r:embed="rId8">
            <a:extLst/>
          </a:blip>
          <a:stretch>
            <a:fillRect/>
          </a:stretch>
        </p:blipFill>
        <p:spPr>
          <a:xfrm>
            <a:off x="3208717" y="2039672"/>
            <a:ext cx="4069541" cy="4069541"/>
          </a:xfrm>
          <a:prstGeom prst="rect">
            <a:avLst/>
          </a:prstGeom>
          <a:ln w="12700">
            <a:miter lim="400000"/>
          </a:ln>
        </p:spPr>
      </p:pic>
      <p:pic>
        <p:nvPicPr>
          <p:cNvPr id="1384" name="marshall.jpg" descr="marshall.jpg"/>
          <p:cNvPicPr>
            <a:picLocks noChangeAspect="0"/>
          </p:cNvPicPr>
          <p:nvPr/>
        </p:nvPicPr>
        <p:blipFill>
          <a:blip r:embed="rId10">
            <a:extLst/>
          </a:blip>
          <a:stretch>
            <a:fillRect/>
          </a:stretch>
        </p:blipFill>
        <p:spPr>
          <a:xfrm>
            <a:off x="3208717" y="2039672"/>
            <a:ext cx="4069541" cy="4069541"/>
          </a:xfrm>
          <a:prstGeom prst="rect">
            <a:avLst/>
          </a:prstGeom>
          <a:ln w="12700">
            <a:miter lim="400000"/>
          </a:ln>
        </p:spPr>
      </p:pic>
      <p:pic>
        <p:nvPicPr>
          <p:cNvPr id="1385" name="marshall copy.jpg" descr="marshall copy.jpg"/>
          <p:cNvPicPr>
            <a:picLocks noChangeAspect="0"/>
          </p:cNvPicPr>
          <p:nvPr/>
        </p:nvPicPr>
        <p:blipFill>
          <a:blip r:embed="rId11">
            <a:extLst/>
          </a:blip>
          <a:stretch>
            <a:fillRect/>
          </a:stretch>
        </p:blipFill>
        <p:spPr>
          <a:xfrm>
            <a:off x="3208717" y="2039672"/>
            <a:ext cx="4069541" cy="4069541"/>
          </a:xfrm>
          <a:prstGeom prst="rect">
            <a:avLst/>
          </a:prstGeom>
          <a:ln w="12700">
            <a:miter lim="400000"/>
          </a:ln>
        </p:spPr>
      </p:pic>
      <p:pic>
        <p:nvPicPr>
          <p:cNvPr id="1386" name="marshall.jpg" descr="marshall.jpg"/>
          <p:cNvPicPr>
            <a:picLocks noChangeAspect="0"/>
          </p:cNvPicPr>
          <p:nvPr/>
        </p:nvPicPr>
        <p:blipFill>
          <a:blip r:embed="rId10">
            <a:extLst/>
          </a:blip>
          <a:stretch>
            <a:fillRect/>
          </a:stretch>
        </p:blipFill>
        <p:spPr>
          <a:xfrm>
            <a:off x="3208717" y="2039672"/>
            <a:ext cx="4069541" cy="4069541"/>
          </a:xfrm>
          <a:prstGeom prst="rect">
            <a:avLst/>
          </a:prstGeom>
          <a:ln w="12700">
            <a:miter lim="400000"/>
          </a:ln>
        </p:spPr>
      </p:pic>
      <p:pic>
        <p:nvPicPr>
          <p:cNvPr id="1387" name="jacquie.jpg" descr="jacquie.jpg"/>
          <p:cNvPicPr>
            <a:picLocks noChangeAspect="0"/>
          </p:cNvPicPr>
          <p:nvPr/>
        </p:nvPicPr>
        <p:blipFill>
          <a:blip r:embed="rId12">
            <a:extLst/>
          </a:blip>
          <a:stretch>
            <a:fillRect/>
          </a:stretch>
        </p:blipFill>
        <p:spPr>
          <a:xfrm>
            <a:off x="3208717" y="2039672"/>
            <a:ext cx="4069541" cy="4069541"/>
          </a:xfrm>
          <a:prstGeom prst="rect">
            <a:avLst/>
          </a:prstGeom>
          <a:ln w="12700">
            <a:miter lim="400000"/>
          </a:ln>
        </p:spPr>
      </p:pic>
      <p:pic>
        <p:nvPicPr>
          <p:cNvPr id="1388" name="mark.jpg" descr="mark.jpg"/>
          <p:cNvPicPr>
            <a:picLocks noChangeAspect="0"/>
          </p:cNvPicPr>
          <p:nvPr/>
        </p:nvPicPr>
        <p:blipFill>
          <a:blip r:embed="rId4">
            <a:extLst/>
          </a:blip>
          <a:stretch>
            <a:fillRect/>
          </a:stretch>
        </p:blipFill>
        <p:spPr>
          <a:xfrm>
            <a:off x="3208717" y="2039672"/>
            <a:ext cx="4069541" cy="4069541"/>
          </a:xfrm>
          <a:prstGeom prst="rect">
            <a:avLst/>
          </a:prstGeom>
          <a:ln w="12700">
            <a:miter lim="400000"/>
          </a:ln>
        </p:spPr>
      </p:pic>
      <p:pic>
        <p:nvPicPr>
          <p:cNvPr id="1389" name="jacquie.jpg" descr="jacquie.jpg"/>
          <p:cNvPicPr>
            <a:picLocks noChangeAspect="0"/>
          </p:cNvPicPr>
          <p:nvPr/>
        </p:nvPicPr>
        <p:blipFill>
          <a:blip r:embed="rId12">
            <a:extLst/>
          </a:blip>
          <a:stretch>
            <a:fillRect/>
          </a:stretch>
        </p:blipFill>
        <p:spPr>
          <a:xfrm>
            <a:off x="3208717" y="2039672"/>
            <a:ext cx="4069541" cy="4069541"/>
          </a:xfrm>
          <a:prstGeom prst="rect">
            <a:avLst/>
          </a:prstGeom>
          <a:ln w="12700">
            <a:miter lim="400000"/>
          </a:ln>
        </p:spPr>
      </p:pic>
      <p:sp>
        <p:nvSpPr>
          <p:cNvPr id="1390" name="Slide by Ren Ng."/>
          <p:cNvSpPr txBox="1"/>
          <p:nvPr/>
        </p:nvSpPr>
        <p:spPr>
          <a:xfrm>
            <a:off x="8052941" y="7128395"/>
            <a:ext cx="1812949"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100"/>
              </a:spcBef>
              <a:buClr>
                <a:srgbClr val="FFFED5"/>
              </a:buClr>
              <a:buFont typeface="Times New Roman"/>
              <a:defRPr sz="1800">
                <a:solidFill>
                  <a:srgbClr val="FFFED5"/>
                </a:solidFill>
                <a:uFill>
                  <a:solidFill>
                    <a:srgbClr val="FFFED5"/>
                  </a:solidFill>
                </a:uFill>
                <a:latin typeface="Times New Roman"/>
                <a:ea typeface="Times New Roman"/>
                <a:cs typeface="Times New Roman"/>
                <a:sym typeface="Times New Roman"/>
              </a:defRPr>
            </a:lvl1pPr>
          </a:lstStyle>
          <a:p>
            <a:pPr/>
            <a:r>
              <a:t>Slide by Ren 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3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3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3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3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13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138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138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138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138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1" fill="hold">
                                  <p:stCondLst>
                                    <p:cond delay="0"/>
                                  </p:stCondLst>
                                  <p:iterate type="el" backwards="0">
                                    <p:tmAbs val="0"/>
                                  </p:iterate>
                                  <p:childTnLst>
                                    <p:set>
                                      <p:cBhvr>
                                        <p:cTn id="46" fill="hold"/>
                                        <p:tgtEl>
                                          <p:spTgt spid="138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0" presetID="1" grpId="12" fill="hold">
                                  <p:stCondLst>
                                    <p:cond delay="0"/>
                                  </p:stCondLst>
                                  <p:iterate type="el" backwards="0">
                                    <p:tmAbs val="0"/>
                                  </p:iterate>
                                  <p:childTnLst>
                                    <p:set>
                                      <p:cBhvr>
                                        <p:cTn id="50" fill="hold"/>
                                        <p:tgtEl>
                                          <p:spTgt spid="138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13" fill="hold">
                                  <p:stCondLst>
                                    <p:cond delay="0"/>
                                  </p:stCondLst>
                                  <p:iterate type="el" backwards="0">
                                    <p:tmAbs val="0"/>
                                  </p:iterate>
                                  <p:childTnLst>
                                    <p:set>
                                      <p:cBhvr>
                                        <p:cTn id="54" fill="hold"/>
                                        <p:tgtEl>
                                          <p:spTgt spid="138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nodeType="clickEffect" presetSubtype="0" presetID="1" grpId="14" fill="hold">
                                  <p:stCondLst>
                                    <p:cond delay="0"/>
                                  </p:stCondLst>
                                  <p:iterate type="el" backwards="0">
                                    <p:tmAbs val="0"/>
                                  </p:iterate>
                                  <p:childTnLst>
                                    <p:set>
                                      <p:cBhvr>
                                        <p:cTn id="58" fill="hold"/>
                                        <p:tgtEl>
                                          <p:spTgt spid="13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5" grpId="10"/>
      <p:bldP build="whole" bldLvl="1" animBg="1" rev="0" advAuto="0" spid="1383" grpId="8"/>
      <p:bldP build="whole" bldLvl="1" animBg="1" rev="0" advAuto="0" spid="1386" grpId="11"/>
      <p:bldP build="whole" bldLvl="1" animBg="1" rev="0" advAuto="0" spid="1376" grpId="2"/>
      <p:bldP build="whole" bldLvl="1" animBg="1" rev="0" advAuto="0" spid="1387" grpId="12"/>
      <p:bldP build="whole" bldLvl="1" animBg="1" rev="0" advAuto="0" spid="1382" grpId="7"/>
      <p:bldP build="whole" bldLvl="1" animBg="1" rev="0" advAuto="0" spid="1389" grpId="14"/>
      <p:bldP build="whole" bldLvl="1" animBg="1" rev="0" advAuto="0" spid="1380" grpId="5"/>
      <p:bldP build="whole" bldLvl="1" animBg="1" rev="0" advAuto="0" spid="1388" grpId="13"/>
      <p:bldP build="whole" bldLvl="1" animBg="1" rev="0" advAuto="0" spid="1377" grpId="3"/>
      <p:bldP build="whole" bldLvl="1" animBg="1" rev="0" advAuto="0" spid="1375" grpId="1"/>
      <p:bldP build="whole" bldLvl="1" animBg="1" rev="0" advAuto="0" spid="1378" grpId="4"/>
      <p:bldP build="whole" bldLvl="1" animBg="1" rev="0" advAuto="0" spid="1384" grpId="9"/>
      <p:bldP build="whole" bldLvl="1" animBg="1" rev="0" advAuto="0" spid="1381" grpId="6"/>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96" name="Web demo"/>
          <p:cNvSpPr txBox="1"/>
          <p:nvPr>
            <p:ph type="title"/>
          </p:nvPr>
        </p:nvSpPr>
        <p:spPr>
          <a:prstGeom prst="rect">
            <a:avLst/>
          </a:prstGeom>
        </p:spPr>
        <p:txBody>
          <a:bodyPr/>
          <a:lstStyle/>
          <a:p>
            <a:pPr/>
            <a:r>
              <a:t>Web demo</a:t>
            </a:r>
          </a:p>
        </p:txBody>
      </p:sp>
      <p:sp>
        <p:nvSpPr>
          <p:cNvPr id="1397" name="http://lytro.com/gallery/"/>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http://lytro.com/gallery/</a:t>
            </a:r>
          </a:p>
        </p:txBody>
      </p:sp>
      <p:pic>
        <p:nvPicPr>
          <p:cNvPr id="1398" name="droppedImage.tiff" descr="droppedImage.tiff"/>
          <p:cNvPicPr>
            <a:picLocks noChangeAspect="1"/>
          </p:cNvPicPr>
          <p:nvPr/>
        </p:nvPicPr>
        <p:blipFill>
          <a:blip r:embed="rId4">
            <a:extLst/>
          </a:blip>
          <a:stretch>
            <a:fillRect/>
          </a:stretch>
        </p:blipFill>
        <p:spPr>
          <a:xfrm>
            <a:off x="806218" y="1853356"/>
            <a:ext cx="5620792" cy="5160199"/>
          </a:xfrm>
          <a:prstGeom prst="rect">
            <a:avLst/>
          </a:prstGeom>
          <a:ln w="25400"/>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0" name="Light Field Refocusing in Practice"/>
          <p:cNvSpPr txBox="1"/>
          <p:nvPr>
            <p:ph type="title"/>
          </p:nvPr>
        </p:nvSpPr>
        <p:spPr>
          <a:prstGeom prst="rect">
            <a:avLst/>
          </a:prstGeom>
        </p:spPr>
        <p:txBody>
          <a:bodyPr/>
          <a:lstStyle/>
          <a:p>
            <a:pPr/>
            <a:r>
              <a:t>Light Field Refocusing in Practice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2" name="Double-click to edit"/>
          <p:cNvSpPr txBox="1"/>
          <p:nvPr>
            <p:ph type="title"/>
          </p:nvPr>
        </p:nvSpPr>
        <p:spPr>
          <a:prstGeom prst="rect">
            <a:avLst/>
          </a:prstGeom>
        </p:spPr>
        <p:txBody>
          <a:bodyPr/>
          <a:lstStyle/>
          <a:p>
            <a:pPr/>
          </a:p>
        </p:txBody>
      </p:sp>
      <p:sp>
        <p:nvSpPr>
          <p:cNvPr id="1403" name="Oval"/>
          <p:cNvSpPr/>
          <p:nvPr/>
        </p:nvSpPr>
        <p:spPr>
          <a:xfrm>
            <a:off x="3757860" y="4991315"/>
            <a:ext cx="240578" cy="1922000"/>
          </a:xfrm>
          <a:prstGeom prst="ellipse">
            <a:avLst/>
          </a:prstGeom>
          <a:solidFill>
            <a:srgbClr val="3DACFF"/>
          </a:solid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404" name="Line"/>
          <p:cNvSpPr/>
          <p:nvPr/>
        </p:nvSpPr>
        <p:spPr>
          <a:xfrm>
            <a:off x="2757636" y="4991315"/>
            <a:ext cx="1744" cy="1922000"/>
          </a:xfrm>
          <a:prstGeom prst="line">
            <a:avLst/>
          </a:prstGeom>
          <a:ln w="12700">
            <a:solidFill>
              <a:srgbClr val="000000"/>
            </a:solidFill>
          </a:ln>
        </p:spPr>
        <p:txBody>
          <a:bodyPr lIns="0" tIns="0" rIns="0" bIns="0"/>
          <a:lstStyle/>
          <a:p>
            <a:pPr defTabSz="353020">
              <a:defRPr sz="900"/>
            </a:pPr>
          </a:p>
        </p:txBody>
      </p:sp>
      <p:sp>
        <p:nvSpPr>
          <p:cNvPr id="1405" name="lens"/>
          <p:cNvSpPr txBox="1"/>
          <p:nvPr/>
        </p:nvSpPr>
        <p:spPr>
          <a:xfrm>
            <a:off x="3455254" y="6776029"/>
            <a:ext cx="784857"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lens</a:t>
            </a:r>
          </a:p>
        </p:txBody>
      </p:sp>
      <p:sp>
        <p:nvSpPr>
          <p:cNvPr id="1406" name="Line"/>
          <p:cNvSpPr/>
          <p:nvPr/>
        </p:nvSpPr>
        <p:spPr>
          <a:xfrm flipV="1">
            <a:off x="2378175" y="4985332"/>
            <a:ext cx="1464871" cy="1119986"/>
          </a:xfrm>
          <a:prstGeom prst="line">
            <a:avLst/>
          </a:prstGeom>
          <a:ln w="3175">
            <a:solidFill>
              <a:srgbClr val="000000"/>
            </a:solidFill>
          </a:ln>
        </p:spPr>
        <p:txBody>
          <a:bodyPr lIns="0" tIns="0" rIns="0" bIns="0"/>
          <a:lstStyle/>
          <a:p>
            <a:pPr defTabSz="353020">
              <a:defRPr sz="900"/>
            </a:pPr>
          </a:p>
        </p:txBody>
      </p:sp>
      <p:sp>
        <p:nvSpPr>
          <p:cNvPr id="1407" name="Line"/>
          <p:cNvSpPr/>
          <p:nvPr/>
        </p:nvSpPr>
        <p:spPr>
          <a:xfrm flipH="1" flipV="1">
            <a:off x="2751275" y="5828324"/>
            <a:ext cx="1091445" cy="1077824"/>
          </a:xfrm>
          <a:prstGeom prst="line">
            <a:avLst/>
          </a:prstGeom>
          <a:ln w="3175">
            <a:solidFill>
              <a:srgbClr val="000000"/>
            </a:solidFill>
          </a:ln>
        </p:spPr>
        <p:txBody>
          <a:bodyPr lIns="0" tIns="0" rIns="0" bIns="0"/>
          <a:lstStyle/>
          <a:p>
            <a:pPr defTabSz="353020">
              <a:defRPr sz="900"/>
            </a:pPr>
          </a:p>
        </p:txBody>
      </p:sp>
      <p:sp>
        <p:nvSpPr>
          <p:cNvPr id="1408" name="Line"/>
          <p:cNvSpPr/>
          <p:nvPr/>
        </p:nvSpPr>
        <p:spPr>
          <a:xfrm flipV="1">
            <a:off x="2768073" y="5697356"/>
            <a:ext cx="944421" cy="122617"/>
          </a:xfrm>
          <a:prstGeom prst="line">
            <a:avLst/>
          </a:prstGeom>
          <a:ln w="3175">
            <a:solidFill>
              <a:srgbClr val="000000"/>
            </a:solidFill>
          </a:ln>
        </p:spPr>
        <p:txBody>
          <a:bodyPr lIns="0" tIns="0" rIns="0" bIns="0"/>
          <a:lstStyle/>
          <a:p>
            <a:pPr defTabSz="353020">
              <a:defRPr sz="900"/>
            </a:pPr>
          </a:p>
        </p:txBody>
      </p:sp>
      <p:sp>
        <p:nvSpPr>
          <p:cNvPr id="1409" name="Line"/>
          <p:cNvSpPr/>
          <p:nvPr/>
        </p:nvSpPr>
        <p:spPr>
          <a:xfrm>
            <a:off x="2750021" y="5829221"/>
            <a:ext cx="991891" cy="495727"/>
          </a:xfrm>
          <a:prstGeom prst="line">
            <a:avLst/>
          </a:prstGeom>
          <a:ln w="3175">
            <a:solidFill>
              <a:srgbClr val="000000"/>
            </a:solidFill>
          </a:ln>
        </p:spPr>
        <p:txBody>
          <a:bodyPr lIns="0" tIns="0" rIns="0" bIns="0"/>
          <a:lstStyle/>
          <a:p>
            <a:pPr defTabSz="353020">
              <a:defRPr sz="900"/>
            </a:pPr>
          </a:p>
        </p:txBody>
      </p:sp>
      <p:sp>
        <p:nvSpPr>
          <p:cNvPr id="1410" name="Line"/>
          <p:cNvSpPr/>
          <p:nvPr/>
        </p:nvSpPr>
        <p:spPr>
          <a:xfrm>
            <a:off x="2365391" y="4991315"/>
            <a:ext cx="1744" cy="1922000"/>
          </a:xfrm>
          <a:prstGeom prst="line">
            <a:avLst/>
          </a:prstGeom>
          <a:ln w="12700">
            <a:solidFill>
              <a:srgbClr val="000000"/>
            </a:solidFill>
          </a:ln>
        </p:spPr>
        <p:txBody>
          <a:bodyPr lIns="0" tIns="0" rIns="0" bIns="0"/>
          <a:lstStyle/>
          <a:p>
            <a:pPr defTabSz="353020">
              <a:defRPr sz="900"/>
            </a:pPr>
          </a:p>
        </p:txBody>
      </p:sp>
      <p:sp>
        <p:nvSpPr>
          <p:cNvPr id="1411" name="recorded"/>
          <p:cNvSpPr txBox="1"/>
          <p:nvPr/>
        </p:nvSpPr>
        <p:spPr>
          <a:xfrm>
            <a:off x="199981" y="4187213"/>
            <a:ext cx="1666689" cy="55894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marL="44627" marR="44627" algn="ctr" defTabSz="451081">
              <a:spcBef>
                <a:spcPts val="1400"/>
              </a:spcBef>
              <a:buClr>
                <a:srgbClr val="000000"/>
              </a:buClr>
              <a:buFont typeface="Times New Roman"/>
              <a:defRPr sz="3200">
                <a:latin typeface="Gill Sans"/>
                <a:ea typeface="Gill Sans"/>
                <a:cs typeface="Gill Sans"/>
                <a:sym typeface="Gill Sans"/>
              </a:defRPr>
            </a:lvl1pPr>
          </a:lstStyle>
          <a:p>
            <a:pPr/>
            <a:r>
              <a:t>recorded</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1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15" name="Digital Refocusing by Ray-Tracing"/>
          <p:cNvSpPr txBox="1"/>
          <p:nvPr>
            <p:ph type="title"/>
          </p:nvPr>
        </p:nvSpPr>
        <p:spPr>
          <a:prstGeom prst="rect">
            <a:avLst/>
          </a:prstGeom>
        </p:spPr>
        <p:txBody>
          <a:bodyPr/>
          <a:lstStyle>
            <a:lvl1pPr>
              <a:defRPr sz="3800"/>
            </a:lvl1pPr>
          </a:lstStyle>
          <a:p>
            <a:pPr/>
            <a:r>
              <a:t>Digital Refocusing by Ray-Tracing</a:t>
            </a:r>
          </a:p>
        </p:txBody>
      </p:sp>
      <p:sp>
        <p:nvSpPr>
          <p:cNvPr id="1416" name="Let’s see where different aperture locations get reprojected"/>
          <p:cNvSpPr txBox="1"/>
          <p:nvPr/>
        </p:nvSpPr>
        <p:spPr>
          <a:xfrm>
            <a:off x="600289" y="1264989"/>
            <a:ext cx="7967324"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solidFill>
                  <a:srgbClr val="FFFED5"/>
                </a:solidFill>
                <a:uFill>
                  <a:solidFill>
                    <a:srgbClr val="FFFED5"/>
                  </a:solidFill>
                </a:uFill>
                <a:latin typeface="Times New Roman"/>
                <a:ea typeface="Times New Roman"/>
                <a:cs typeface="Times New Roman"/>
                <a:sym typeface="Times New Roman"/>
              </a:defRPr>
            </a:lvl1pPr>
          </a:lstStyle>
          <a:p>
            <a:pPr/>
            <a:r>
              <a:t>Let’s see where different aperture locations get reprojected</a:t>
            </a:r>
          </a:p>
        </p:txBody>
      </p:sp>
      <p:grpSp>
        <p:nvGrpSpPr>
          <p:cNvPr id="1432" name="Group"/>
          <p:cNvGrpSpPr/>
          <p:nvPr/>
        </p:nvGrpSpPr>
        <p:grpSpPr>
          <a:xfrm>
            <a:off x="1019770" y="3183720"/>
            <a:ext cx="7511489" cy="4255857"/>
            <a:chOff x="0" y="0"/>
            <a:chExt cx="7511488" cy="4255856"/>
          </a:xfrm>
        </p:grpSpPr>
        <p:sp>
          <p:nvSpPr>
            <p:cNvPr id="1417" name="Line"/>
            <p:cNvSpPr/>
            <p:nvPr/>
          </p:nvSpPr>
          <p:spPr>
            <a:xfrm flipV="1">
              <a:off x="4540772" y="761582"/>
              <a:ext cx="2145" cy="2883078"/>
            </a:xfrm>
            <a:prstGeom prst="line">
              <a:avLst/>
            </a:prstGeom>
            <a:noFill/>
            <a:ln w="25400" cap="flat">
              <a:solidFill>
                <a:srgbClr val="FFD479"/>
              </a:solidFill>
              <a:prstDash val="dash"/>
              <a:round/>
              <a:tailEnd type="triangle" w="med" len="med"/>
            </a:ln>
            <a:effectLst/>
          </p:spPr>
          <p:txBody>
            <a:bodyPr wrap="square" lIns="0" tIns="0" rIns="0" bIns="0" numCol="1" anchor="t">
              <a:noAutofit/>
            </a:bodyPr>
            <a:lstStyle/>
            <a:p>
              <a:pPr defTabSz="353020">
                <a:defRPr sz="900"/>
              </a:pPr>
            </a:p>
          </p:txBody>
        </p:sp>
        <p:sp>
          <p:nvSpPr>
            <p:cNvPr id="1418" name="Line"/>
            <p:cNvSpPr/>
            <p:nvPr/>
          </p:nvSpPr>
          <p:spPr>
            <a:xfrm flipV="1">
              <a:off x="235856" y="761582"/>
              <a:ext cx="2145" cy="2883078"/>
            </a:xfrm>
            <a:prstGeom prst="line">
              <a:avLst/>
            </a:prstGeom>
            <a:noFill/>
            <a:ln w="25400" cap="flat">
              <a:solidFill>
                <a:srgbClr val="FFD479"/>
              </a:solidFill>
              <a:prstDash val="solid"/>
              <a:round/>
              <a:tailEnd type="triangle" w="med" len="med"/>
            </a:ln>
            <a:effectLst/>
          </p:spPr>
          <p:txBody>
            <a:bodyPr wrap="square" lIns="0" tIns="0" rIns="0" bIns="0" numCol="1" anchor="t">
              <a:noAutofit/>
            </a:bodyPr>
            <a:lstStyle/>
            <a:p>
              <a:pPr defTabSz="353020">
                <a:defRPr sz="900"/>
              </a:pPr>
            </a:p>
          </p:txBody>
        </p:sp>
        <p:sp>
          <p:nvSpPr>
            <p:cNvPr id="1419" name="Line"/>
            <p:cNvSpPr/>
            <p:nvPr/>
          </p:nvSpPr>
          <p:spPr>
            <a:xfrm flipV="1">
              <a:off x="6427623" y="761582"/>
              <a:ext cx="2146" cy="2883078"/>
            </a:xfrm>
            <a:prstGeom prst="line">
              <a:avLst/>
            </a:prstGeom>
            <a:noFill/>
            <a:ln w="25400" cap="flat">
              <a:solidFill>
                <a:srgbClr val="FFD479"/>
              </a:solidFill>
              <a:prstDash val="solid"/>
              <a:round/>
              <a:tailEnd type="triangle" w="med" len="med"/>
            </a:ln>
            <a:effectLst/>
          </p:spPr>
          <p:txBody>
            <a:bodyPr wrap="square" lIns="0" tIns="0" rIns="0" bIns="0" numCol="1" anchor="t">
              <a:noAutofit/>
            </a:bodyPr>
            <a:lstStyle/>
            <a:p>
              <a:pPr defTabSz="353020">
                <a:defRPr sz="900"/>
              </a:pPr>
            </a:p>
          </p:txBody>
        </p:sp>
        <p:sp>
          <p:nvSpPr>
            <p:cNvPr id="1420" name="Lens"/>
            <p:cNvSpPr txBox="1"/>
            <p:nvPr/>
          </p:nvSpPr>
          <p:spPr>
            <a:xfrm>
              <a:off x="458579" y="3231833"/>
              <a:ext cx="1143359" cy="5790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421" name="u"/>
            <p:cNvSpPr txBox="1"/>
            <p:nvPr/>
          </p:nvSpPr>
          <p:spPr>
            <a:xfrm>
              <a:off x="0" y="4289"/>
              <a:ext cx="416716" cy="651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422" name="x"/>
            <p:cNvSpPr txBox="1"/>
            <p:nvPr/>
          </p:nvSpPr>
          <p:spPr>
            <a:xfrm>
              <a:off x="6189624" y="0"/>
              <a:ext cx="388272" cy="651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423" name="Oval"/>
            <p:cNvSpPr/>
            <p:nvPr/>
          </p:nvSpPr>
          <p:spPr>
            <a:xfrm>
              <a:off x="81477" y="1232042"/>
              <a:ext cx="306615" cy="2207546"/>
            </a:xfrm>
            <a:prstGeom prst="ellipse">
              <a:avLst/>
            </a:prstGeom>
            <a:solidFill>
              <a:srgbClr val="000000"/>
            </a:solidFill>
            <a:ln w="12700" cap="flat">
              <a:solidFill>
                <a:srgbClr val="FFFED5"/>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424" name="original  Sensor"/>
            <p:cNvSpPr txBox="1"/>
            <p:nvPr/>
          </p:nvSpPr>
          <p:spPr>
            <a:xfrm>
              <a:off x="5499208" y="3233978"/>
              <a:ext cx="2012281" cy="1013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p>
              <a: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pPr>
              <a:r>
                <a:t>original </a:t>
              </a:r>
              <a:br/>
              <a:r>
                <a:t>Sensor</a:t>
              </a:r>
            </a:p>
          </p:txBody>
        </p:sp>
        <p:sp>
          <p:nvSpPr>
            <p:cNvPr id="1425" name="new virtual  sensor"/>
            <p:cNvSpPr txBox="1"/>
            <p:nvPr/>
          </p:nvSpPr>
          <p:spPr>
            <a:xfrm>
              <a:off x="1681181" y="3242557"/>
              <a:ext cx="2754530" cy="1013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p>
              <a: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pPr>
              <a:r>
                <a:t>new virtual </a:t>
              </a:r>
              <a:br/>
              <a:r>
                <a:t>sensor</a:t>
              </a:r>
            </a:p>
          </p:txBody>
        </p:sp>
        <p:sp>
          <p:nvSpPr>
            <p:cNvPr id="1426" name="Line"/>
            <p:cNvSpPr/>
            <p:nvPr/>
          </p:nvSpPr>
          <p:spPr>
            <a:xfrm>
              <a:off x="241747" y="2203127"/>
              <a:ext cx="6198999" cy="16"/>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27" name="Line"/>
            <p:cNvSpPr/>
            <p:nvPr/>
          </p:nvSpPr>
          <p:spPr>
            <a:xfrm flipV="1">
              <a:off x="218636" y="2203004"/>
              <a:ext cx="6220940" cy="1242751"/>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28" name="Line"/>
            <p:cNvSpPr/>
            <p:nvPr/>
          </p:nvSpPr>
          <p:spPr>
            <a:xfrm>
              <a:off x="218636" y="1274399"/>
              <a:ext cx="6160932" cy="916725"/>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29" name="Line"/>
            <p:cNvSpPr/>
            <p:nvPr/>
          </p:nvSpPr>
          <p:spPr>
            <a:xfrm flipV="1">
              <a:off x="338768" y="1204779"/>
              <a:ext cx="6100545" cy="986333"/>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sp>
          <p:nvSpPr>
            <p:cNvPr id="1430" name="Line"/>
            <p:cNvSpPr/>
            <p:nvPr/>
          </p:nvSpPr>
          <p:spPr>
            <a:xfrm flipV="1">
              <a:off x="219658" y="1204353"/>
              <a:ext cx="6157705" cy="2238546"/>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sp>
          <p:nvSpPr>
            <p:cNvPr id="1431" name="Line"/>
            <p:cNvSpPr/>
            <p:nvPr/>
          </p:nvSpPr>
          <p:spPr>
            <a:xfrm flipV="1">
              <a:off x="241757" y="1204910"/>
              <a:ext cx="6138592" cy="72366"/>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gr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3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36" name="Digital Refocusing by Ray-Tracing"/>
          <p:cNvSpPr txBox="1"/>
          <p:nvPr>
            <p:ph type="title"/>
          </p:nvPr>
        </p:nvSpPr>
        <p:spPr>
          <a:prstGeom prst="rect">
            <a:avLst/>
          </a:prstGeom>
        </p:spPr>
        <p:txBody>
          <a:bodyPr/>
          <a:lstStyle>
            <a:lvl1pPr>
              <a:defRPr sz="3800"/>
            </a:lvl1pPr>
          </a:lstStyle>
          <a:p>
            <a:pPr/>
            <a:r>
              <a:t>Digital Refocusing by Ray-Tracing</a:t>
            </a:r>
          </a:p>
        </p:txBody>
      </p:sp>
      <p:sp>
        <p:nvSpPr>
          <p:cNvPr id="1437" name="Let’s see where different aperture locations get reprojected…"/>
          <p:cNvSpPr txBox="1"/>
          <p:nvPr/>
        </p:nvSpPr>
        <p:spPr>
          <a:xfrm>
            <a:off x="600289" y="1264989"/>
            <a:ext cx="9443295" cy="196942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Let’s see where different aperture locations get reprojected</a:t>
            </a:r>
          </a:p>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Similar triangles:</a:t>
            </a:r>
          </a:p>
          <a:p>
            <a:pPr lvl="1" marL="44628" marR="44628" indent="266700" defTabSz="1000224">
              <a:defRPr sz="2600">
                <a:solidFill>
                  <a:srgbClr val="FFFED5"/>
                </a:solidFill>
                <a:uFill>
                  <a:solidFill>
                    <a:srgbClr val="FFFED5"/>
                  </a:solidFill>
                </a:uFill>
                <a:latin typeface="Times New Roman"/>
                <a:ea typeface="Times New Roman"/>
                <a:cs typeface="Times New Roman"/>
                <a:sym typeface="Times New Roman"/>
              </a:defRPr>
            </a:pPr>
            <a:r>
              <a:t>The rays from u</a:t>
            </a:r>
            <a:r>
              <a:rPr baseline="-5999"/>
              <a:t>1</a:t>
            </a:r>
            <a:r>
              <a:t> are shifted with respect to the rays from u</a:t>
            </a:r>
            <a:r>
              <a:rPr baseline="-5999"/>
              <a:t>0</a:t>
            </a:r>
            <a:r>
              <a:t> by the same amount</a:t>
            </a:r>
          </a:p>
          <a:p>
            <a:pPr lvl="1" marL="44628" marR="44628" indent="266700" defTabSz="1000224">
              <a:defRPr sz="2600">
                <a:solidFill>
                  <a:srgbClr val="FFFED5"/>
                </a:solidFill>
                <a:uFill>
                  <a:solidFill>
                    <a:srgbClr val="FFFED5"/>
                  </a:solidFill>
                </a:uFill>
                <a:latin typeface="Times New Roman"/>
                <a:ea typeface="Times New Roman"/>
                <a:cs typeface="Times New Roman"/>
                <a:sym typeface="Times New Roman"/>
              </a:defRPr>
            </a:pPr>
            <a:r>
              <a:t>This amount is proportional to ||u</a:t>
            </a:r>
            <a:r>
              <a:rPr baseline="-5999"/>
              <a:t>1</a:t>
            </a:r>
            <a:r>
              <a:t>u</a:t>
            </a:r>
            <a:r>
              <a:rPr baseline="-5999"/>
              <a:t>0||</a:t>
            </a:r>
          </a:p>
        </p:txBody>
      </p:sp>
      <p:grpSp>
        <p:nvGrpSpPr>
          <p:cNvPr id="1453" name="Group"/>
          <p:cNvGrpSpPr/>
          <p:nvPr/>
        </p:nvGrpSpPr>
        <p:grpSpPr>
          <a:xfrm>
            <a:off x="1019770" y="3183720"/>
            <a:ext cx="7511489" cy="4255857"/>
            <a:chOff x="0" y="0"/>
            <a:chExt cx="7511488" cy="4255856"/>
          </a:xfrm>
        </p:grpSpPr>
        <p:sp>
          <p:nvSpPr>
            <p:cNvPr id="1438" name="Line"/>
            <p:cNvSpPr/>
            <p:nvPr/>
          </p:nvSpPr>
          <p:spPr>
            <a:xfrm flipV="1">
              <a:off x="4540772" y="761582"/>
              <a:ext cx="2145" cy="2883078"/>
            </a:xfrm>
            <a:prstGeom prst="line">
              <a:avLst/>
            </a:prstGeom>
            <a:noFill/>
            <a:ln w="25400" cap="flat">
              <a:solidFill>
                <a:srgbClr val="FFD479"/>
              </a:solidFill>
              <a:prstDash val="dash"/>
              <a:round/>
              <a:tailEnd type="triangle" w="med" len="med"/>
            </a:ln>
            <a:effectLst/>
          </p:spPr>
          <p:txBody>
            <a:bodyPr wrap="square" lIns="0" tIns="0" rIns="0" bIns="0" numCol="1" anchor="t">
              <a:noAutofit/>
            </a:bodyPr>
            <a:lstStyle/>
            <a:p>
              <a:pPr defTabSz="353020">
                <a:defRPr sz="900"/>
              </a:pPr>
            </a:p>
          </p:txBody>
        </p:sp>
        <p:sp>
          <p:nvSpPr>
            <p:cNvPr id="1439" name="Line"/>
            <p:cNvSpPr/>
            <p:nvPr/>
          </p:nvSpPr>
          <p:spPr>
            <a:xfrm flipV="1">
              <a:off x="235856" y="761582"/>
              <a:ext cx="2145" cy="2883078"/>
            </a:xfrm>
            <a:prstGeom prst="line">
              <a:avLst/>
            </a:prstGeom>
            <a:noFill/>
            <a:ln w="25400" cap="flat">
              <a:solidFill>
                <a:srgbClr val="FFD479"/>
              </a:solidFill>
              <a:prstDash val="solid"/>
              <a:round/>
              <a:tailEnd type="triangle" w="med" len="med"/>
            </a:ln>
            <a:effectLst/>
          </p:spPr>
          <p:txBody>
            <a:bodyPr wrap="square" lIns="0" tIns="0" rIns="0" bIns="0" numCol="1" anchor="t">
              <a:noAutofit/>
            </a:bodyPr>
            <a:lstStyle/>
            <a:p>
              <a:pPr defTabSz="353020">
                <a:defRPr sz="900"/>
              </a:pPr>
            </a:p>
          </p:txBody>
        </p:sp>
        <p:sp>
          <p:nvSpPr>
            <p:cNvPr id="1440" name="Line"/>
            <p:cNvSpPr/>
            <p:nvPr/>
          </p:nvSpPr>
          <p:spPr>
            <a:xfrm flipV="1">
              <a:off x="6427623" y="761582"/>
              <a:ext cx="2146" cy="2883078"/>
            </a:xfrm>
            <a:prstGeom prst="line">
              <a:avLst/>
            </a:prstGeom>
            <a:noFill/>
            <a:ln w="25400" cap="flat">
              <a:solidFill>
                <a:srgbClr val="FFD479"/>
              </a:solidFill>
              <a:prstDash val="solid"/>
              <a:round/>
              <a:tailEnd type="triangle" w="med" len="med"/>
            </a:ln>
            <a:effectLst/>
          </p:spPr>
          <p:txBody>
            <a:bodyPr wrap="square" lIns="0" tIns="0" rIns="0" bIns="0" numCol="1" anchor="t">
              <a:noAutofit/>
            </a:bodyPr>
            <a:lstStyle/>
            <a:p>
              <a:pPr defTabSz="353020">
                <a:defRPr sz="900"/>
              </a:pPr>
            </a:p>
          </p:txBody>
        </p:sp>
        <p:sp>
          <p:nvSpPr>
            <p:cNvPr id="1441" name="Lens"/>
            <p:cNvSpPr txBox="1"/>
            <p:nvPr/>
          </p:nvSpPr>
          <p:spPr>
            <a:xfrm>
              <a:off x="458579" y="3231833"/>
              <a:ext cx="1143359" cy="5790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442" name="u"/>
            <p:cNvSpPr txBox="1"/>
            <p:nvPr/>
          </p:nvSpPr>
          <p:spPr>
            <a:xfrm>
              <a:off x="0" y="4289"/>
              <a:ext cx="416716" cy="651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443" name="x"/>
            <p:cNvSpPr txBox="1"/>
            <p:nvPr/>
          </p:nvSpPr>
          <p:spPr>
            <a:xfrm>
              <a:off x="6189624" y="0"/>
              <a:ext cx="388272" cy="6514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444" name="Oval"/>
            <p:cNvSpPr/>
            <p:nvPr/>
          </p:nvSpPr>
          <p:spPr>
            <a:xfrm>
              <a:off x="81477" y="1232042"/>
              <a:ext cx="306615" cy="2207546"/>
            </a:xfrm>
            <a:prstGeom prst="ellipse">
              <a:avLst/>
            </a:prstGeom>
            <a:solidFill>
              <a:srgbClr val="000000"/>
            </a:solidFill>
            <a:ln w="12700" cap="flat">
              <a:solidFill>
                <a:srgbClr val="FFFED5"/>
              </a:solidFill>
              <a:prstDash val="solid"/>
              <a:round/>
            </a:ln>
            <a:effectLst/>
          </p:spPr>
          <p:txBody>
            <a:bodyPr wrap="square" lIns="39224" tIns="39224" rIns="39224" bIns="39224" numCol="1" anchor="ctr">
              <a:no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445" name="original  Sensor"/>
            <p:cNvSpPr txBox="1"/>
            <p:nvPr/>
          </p:nvSpPr>
          <p:spPr>
            <a:xfrm>
              <a:off x="5499208" y="3233978"/>
              <a:ext cx="2012281" cy="1013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p>
              <a: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pPr>
              <a:r>
                <a:t>original </a:t>
              </a:r>
              <a:br/>
              <a:r>
                <a:t>Sensor</a:t>
              </a:r>
            </a:p>
          </p:txBody>
        </p:sp>
        <p:sp>
          <p:nvSpPr>
            <p:cNvPr id="1446" name="new virtual  sensor"/>
            <p:cNvSpPr txBox="1"/>
            <p:nvPr/>
          </p:nvSpPr>
          <p:spPr>
            <a:xfrm>
              <a:off x="1681181" y="3242557"/>
              <a:ext cx="2754530" cy="10133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t">
              <a:noAutofit/>
            </a:bodyPr>
            <a:lstStyle/>
            <a:p>
              <a: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pPr>
              <a:r>
                <a:t>new virtual </a:t>
              </a:r>
              <a:br/>
              <a:r>
                <a:t>sensor</a:t>
              </a:r>
            </a:p>
          </p:txBody>
        </p:sp>
        <p:sp>
          <p:nvSpPr>
            <p:cNvPr id="1447" name="Line"/>
            <p:cNvSpPr/>
            <p:nvPr/>
          </p:nvSpPr>
          <p:spPr>
            <a:xfrm>
              <a:off x="241747" y="2203127"/>
              <a:ext cx="6198999" cy="16"/>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48" name="Line"/>
            <p:cNvSpPr/>
            <p:nvPr/>
          </p:nvSpPr>
          <p:spPr>
            <a:xfrm flipV="1">
              <a:off x="218636" y="2203004"/>
              <a:ext cx="6220940" cy="1242751"/>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49" name="Line"/>
            <p:cNvSpPr/>
            <p:nvPr/>
          </p:nvSpPr>
          <p:spPr>
            <a:xfrm>
              <a:off x="218636" y="1274399"/>
              <a:ext cx="6160932" cy="916725"/>
            </a:xfrm>
            <a:prstGeom prst="line">
              <a:avLst/>
            </a:prstGeom>
            <a:noFill/>
            <a:ln w="3175" cap="flat">
              <a:solidFill>
                <a:srgbClr val="0061FF"/>
              </a:solidFill>
              <a:prstDash val="solid"/>
              <a:round/>
            </a:ln>
            <a:effectLst/>
          </p:spPr>
          <p:txBody>
            <a:bodyPr wrap="square" lIns="0" tIns="0" rIns="0" bIns="0" numCol="1" anchor="t">
              <a:noAutofit/>
            </a:bodyPr>
            <a:lstStyle/>
            <a:p>
              <a:pPr defTabSz="353020">
                <a:defRPr sz="900"/>
              </a:pPr>
            </a:p>
          </p:txBody>
        </p:sp>
        <p:sp>
          <p:nvSpPr>
            <p:cNvPr id="1450" name="Line"/>
            <p:cNvSpPr/>
            <p:nvPr/>
          </p:nvSpPr>
          <p:spPr>
            <a:xfrm flipV="1">
              <a:off x="338768" y="1204779"/>
              <a:ext cx="6100545" cy="986333"/>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sp>
          <p:nvSpPr>
            <p:cNvPr id="1451" name="Line"/>
            <p:cNvSpPr/>
            <p:nvPr/>
          </p:nvSpPr>
          <p:spPr>
            <a:xfrm flipV="1">
              <a:off x="219658" y="1204353"/>
              <a:ext cx="6157705" cy="2238546"/>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sp>
          <p:nvSpPr>
            <p:cNvPr id="1452" name="Line"/>
            <p:cNvSpPr/>
            <p:nvPr/>
          </p:nvSpPr>
          <p:spPr>
            <a:xfrm flipV="1">
              <a:off x="241757" y="1204910"/>
              <a:ext cx="6138592" cy="72366"/>
            </a:xfrm>
            <a:prstGeom prst="line">
              <a:avLst/>
            </a:prstGeom>
            <a:noFill/>
            <a:ln w="12700" cap="flat">
              <a:solidFill>
                <a:srgbClr val="FF6251"/>
              </a:solidFill>
              <a:prstDash val="solid"/>
              <a:round/>
            </a:ln>
            <a:effectLst/>
          </p:spPr>
          <p:txBody>
            <a:bodyPr wrap="square" lIns="0" tIns="0" rIns="0" bIns="0" numCol="1" anchor="t">
              <a:noAutofit/>
            </a:bodyPr>
            <a:lstStyle/>
            <a:p>
              <a:pPr defTabSz="353020">
                <a:defRPr sz="900"/>
              </a:pPr>
            </a:p>
          </p:txBody>
        </p:sp>
      </p:grpSp>
      <p:sp>
        <p:nvSpPr>
          <p:cNvPr id="1454" name="Rectangle"/>
          <p:cNvSpPr/>
          <p:nvPr/>
        </p:nvSpPr>
        <p:spPr>
          <a:xfrm>
            <a:off x="5483737" y="4412753"/>
            <a:ext cx="166705" cy="303991"/>
          </a:xfrm>
          <a:prstGeom prst="rect">
            <a:avLst/>
          </a:prstGeom>
          <a:solidFill>
            <a:srgbClr val="B1DD8C"/>
          </a:solidFill>
          <a:ln w="12700"/>
        </p:spPr>
        <p:txBody>
          <a:bodyPr lIns="39224" tIns="39224" rIns="39224" bIns="39224" anchor="ctr"/>
          <a:lstStyle/>
          <a:p>
            <a:pPr marL="44628" marR="44628" defTabSz="1000224">
              <a:defRPr sz="2600">
                <a:solidFill>
                  <a:srgbClr val="FFF76B"/>
                </a:solidFill>
                <a:uFill>
                  <a:solidFill>
                    <a:srgbClr val="FFF76B"/>
                  </a:solidFill>
                </a:uFill>
                <a:latin typeface="Times New Roman"/>
                <a:ea typeface="Times New Roman"/>
                <a:cs typeface="Times New Roman"/>
                <a:sym typeface="Times New Roman"/>
              </a:defRPr>
            </a:pPr>
          </a:p>
        </p:txBody>
      </p:sp>
      <p:sp>
        <p:nvSpPr>
          <p:cNvPr id="1455" name="Rectangle"/>
          <p:cNvSpPr/>
          <p:nvPr/>
        </p:nvSpPr>
        <p:spPr>
          <a:xfrm>
            <a:off x="5483737" y="5069763"/>
            <a:ext cx="166705" cy="303991"/>
          </a:xfrm>
          <a:prstGeom prst="rect">
            <a:avLst/>
          </a:prstGeom>
          <a:solidFill>
            <a:srgbClr val="B1DD8C"/>
          </a:solidFill>
          <a:ln w="12700"/>
        </p:spPr>
        <p:txBody>
          <a:bodyPr lIns="39224" tIns="39224" rIns="39224" bIns="39224" anchor="ctr"/>
          <a:lstStyle/>
          <a:p>
            <a:pPr marL="44628" marR="44628" defTabSz="1000224">
              <a:defRPr sz="2600">
                <a:solidFill>
                  <a:srgbClr val="FFF76B"/>
                </a:solidFill>
                <a:uFill>
                  <a:solidFill>
                    <a:srgbClr val="FFF76B"/>
                  </a:solidFill>
                </a:uFill>
                <a:latin typeface="Times New Roman"/>
                <a:ea typeface="Times New Roman"/>
                <a:cs typeface="Times New Roman"/>
                <a:sym typeface="Times New Roman"/>
              </a:defRPr>
            </a:pPr>
          </a:p>
        </p:txBody>
      </p:sp>
      <p:sp>
        <p:nvSpPr>
          <p:cNvPr id="1456" name="Rectangle"/>
          <p:cNvSpPr/>
          <p:nvPr/>
        </p:nvSpPr>
        <p:spPr>
          <a:xfrm>
            <a:off x="1198463" y="4412753"/>
            <a:ext cx="166705" cy="921777"/>
          </a:xfrm>
          <a:prstGeom prst="rect">
            <a:avLst/>
          </a:prstGeom>
          <a:solidFill>
            <a:srgbClr val="B1DD8C"/>
          </a:solidFill>
          <a:ln w="12700"/>
        </p:spPr>
        <p:txBody>
          <a:bodyPr lIns="39224" tIns="39224" rIns="39224" bIns="39224" anchor="ctr"/>
          <a:lstStyle/>
          <a:p>
            <a:pPr marL="44628" marR="44628" defTabSz="1000224">
              <a:defRPr sz="2600">
                <a:solidFill>
                  <a:srgbClr val="FFF76B"/>
                </a:solidFill>
                <a:uFill>
                  <a:solidFill>
                    <a:srgbClr val="FFF76B"/>
                  </a:solidFill>
                </a:uFill>
                <a:latin typeface="Times New Roman"/>
                <a:ea typeface="Times New Roman"/>
                <a:cs typeface="Times New Roman"/>
                <a:sym typeface="Times New Roman"/>
              </a:defRPr>
            </a:pPr>
          </a:p>
        </p:txBody>
      </p:sp>
      <p:sp>
        <p:nvSpPr>
          <p:cNvPr id="1457" name="d"/>
          <p:cNvSpPr txBox="1"/>
          <p:nvPr/>
        </p:nvSpPr>
        <p:spPr>
          <a:xfrm>
            <a:off x="5111105" y="4344111"/>
            <a:ext cx="30087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solidFill>
                  <a:srgbClr val="FFFED5"/>
                </a:solidFill>
                <a:uFill>
                  <a:solidFill>
                    <a:srgbClr val="FFFED5"/>
                  </a:solidFill>
                </a:uFill>
                <a:latin typeface="Times New Roman"/>
                <a:ea typeface="Times New Roman"/>
                <a:cs typeface="Times New Roman"/>
                <a:sym typeface="Times New Roman"/>
              </a:defRPr>
            </a:lvl1pPr>
          </a:lstStyle>
          <a:p>
            <a:pPr/>
            <a:r>
              <a:t>d</a:t>
            </a:r>
          </a:p>
        </p:txBody>
      </p:sp>
      <p:sp>
        <p:nvSpPr>
          <p:cNvPr id="1458" name="d"/>
          <p:cNvSpPr txBox="1"/>
          <p:nvPr/>
        </p:nvSpPr>
        <p:spPr>
          <a:xfrm>
            <a:off x="5179747" y="5001121"/>
            <a:ext cx="30087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solidFill>
                  <a:srgbClr val="FFFED5"/>
                </a:solidFill>
                <a:uFill>
                  <a:solidFill>
                    <a:srgbClr val="FFFED5"/>
                  </a:solidFill>
                </a:uFill>
                <a:latin typeface="Times New Roman"/>
                <a:ea typeface="Times New Roman"/>
                <a:cs typeface="Times New Roman"/>
                <a:sym typeface="Times New Roman"/>
              </a:defRPr>
            </a:lvl1pPr>
          </a:lstStyle>
          <a:p>
            <a:pPr/>
            <a:r>
              <a:t>d</a:t>
            </a:r>
          </a:p>
        </p:txBody>
      </p:sp>
      <p:sp>
        <p:nvSpPr>
          <p:cNvPr id="1459" name="u1"/>
          <p:cNvSpPr txBox="1"/>
          <p:nvPr/>
        </p:nvSpPr>
        <p:spPr>
          <a:xfrm>
            <a:off x="600289" y="4128376"/>
            <a:ext cx="4109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u</a:t>
            </a:r>
            <a:r>
              <a:rPr baseline="-5999"/>
              <a:t>1</a:t>
            </a:r>
          </a:p>
        </p:txBody>
      </p:sp>
      <p:sp>
        <p:nvSpPr>
          <p:cNvPr id="1460" name="u0"/>
          <p:cNvSpPr txBox="1"/>
          <p:nvPr/>
        </p:nvSpPr>
        <p:spPr>
          <a:xfrm>
            <a:off x="600289" y="5069763"/>
            <a:ext cx="4109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u</a:t>
            </a:r>
            <a:r>
              <a:rPr baseline="-5999"/>
              <a:t>0</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6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64" name="Algorithm"/>
          <p:cNvSpPr txBox="1"/>
          <p:nvPr>
            <p:ph type="title"/>
          </p:nvPr>
        </p:nvSpPr>
        <p:spPr>
          <a:prstGeom prst="rect">
            <a:avLst/>
          </a:prstGeom>
        </p:spPr>
        <p:txBody>
          <a:bodyPr/>
          <a:lstStyle/>
          <a:p>
            <a:pPr/>
            <a:r>
              <a:t>Algorithm</a:t>
            </a:r>
          </a:p>
        </p:txBody>
      </p:sp>
      <p:sp>
        <p:nvSpPr>
          <p:cNvPr id="1465" name="For all aperture locations u, v in [-1, 1]…"/>
          <p:cNvSpPr txBox="1"/>
          <p:nvPr>
            <p:ph type="body" idx="1"/>
          </p:nvPr>
        </p:nvSpPr>
        <p:spPr>
          <a:prstGeom prst="rect">
            <a:avLst/>
          </a:prstGeom>
        </p:spPr>
        <p:txBody>
          <a:bodyPr/>
          <a:lstStyle/>
          <a:p>
            <a:pPr/>
            <a:r>
              <a:t>For all aperture locations u, v in [-1, 1]</a:t>
            </a:r>
          </a:p>
          <a:p>
            <a:pPr lvl="1"/>
            <a:r>
              <a:t>translate image along y, x by ku, kv</a:t>
            </a:r>
          </a:p>
          <a:p>
            <a:pPr lvl="1"/>
            <a:r>
              <a:t>add to final image</a:t>
            </a:r>
          </a:p>
          <a:p>
            <a:pPr/>
            <a:r>
              <a:t>Note: we ignore a scale factor (recall, field of view changes with refocusing)</a:t>
            </a:r>
          </a:p>
        </p:txBody>
      </p:sp>
      <p:sp>
        <p:nvSpPr>
          <p:cNvPr id="1466" name="Line"/>
          <p:cNvSpPr/>
          <p:nvPr/>
        </p:nvSpPr>
        <p:spPr>
          <a:xfrm flipV="1">
            <a:off x="5560543" y="3945302"/>
            <a:ext cx="2145" cy="2883078"/>
          </a:xfrm>
          <a:prstGeom prst="line">
            <a:avLst/>
          </a:prstGeom>
          <a:ln w="25400">
            <a:solidFill>
              <a:srgbClr val="FFD479"/>
            </a:solidFill>
            <a:prstDash val="dash"/>
            <a:tailEnd type="triangle"/>
          </a:ln>
        </p:spPr>
        <p:txBody>
          <a:bodyPr lIns="0" tIns="0" rIns="0" bIns="0"/>
          <a:lstStyle/>
          <a:p>
            <a:pPr defTabSz="353020">
              <a:defRPr sz="900"/>
            </a:pPr>
          </a:p>
        </p:txBody>
      </p:sp>
      <p:sp>
        <p:nvSpPr>
          <p:cNvPr id="1467" name="Line"/>
          <p:cNvSpPr/>
          <p:nvPr/>
        </p:nvSpPr>
        <p:spPr>
          <a:xfrm flipV="1">
            <a:off x="1255627" y="3945302"/>
            <a:ext cx="2145" cy="2883078"/>
          </a:xfrm>
          <a:prstGeom prst="line">
            <a:avLst/>
          </a:prstGeom>
          <a:ln w="25400">
            <a:solidFill>
              <a:srgbClr val="FFD479"/>
            </a:solidFill>
            <a:tailEnd type="triangle"/>
          </a:ln>
        </p:spPr>
        <p:txBody>
          <a:bodyPr lIns="0" tIns="0" rIns="0" bIns="0"/>
          <a:lstStyle/>
          <a:p>
            <a:pPr defTabSz="353020">
              <a:defRPr sz="900"/>
            </a:pPr>
          </a:p>
        </p:txBody>
      </p:sp>
      <p:sp>
        <p:nvSpPr>
          <p:cNvPr id="1468" name="Line"/>
          <p:cNvSpPr/>
          <p:nvPr/>
        </p:nvSpPr>
        <p:spPr>
          <a:xfrm flipV="1">
            <a:off x="7447394" y="3945302"/>
            <a:ext cx="2145" cy="2883078"/>
          </a:xfrm>
          <a:prstGeom prst="line">
            <a:avLst/>
          </a:prstGeom>
          <a:ln w="25400">
            <a:solidFill>
              <a:srgbClr val="FFD479"/>
            </a:solidFill>
            <a:tailEnd type="triangle"/>
          </a:ln>
        </p:spPr>
        <p:txBody>
          <a:bodyPr lIns="0" tIns="0" rIns="0" bIns="0"/>
          <a:lstStyle/>
          <a:p>
            <a:pPr defTabSz="353020">
              <a:defRPr sz="900"/>
            </a:pPr>
          </a:p>
        </p:txBody>
      </p:sp>
      <p:sp>
        <p:nvSpPr>
          <p:cNvPr id="1469" name="Lens"/>
          <p:cNvSpPr txBox="1"/>
          <p:nvPr/>
        </p:nvSpPr>
        <p:spPr>
          <a:xfrm>
            <a:off x="1478350" y="6415554"/>
            <a:ext cx="1143359" cy="57902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lstStyle>
            <a:lvl1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lvl1pPr>
          </a:lstStyle>
          <a:p>
            <a:pPr/>
            <a:r>
              <a:t>Lens</a:t>
            </a:r>
          </a:p>
        </p:txBody>
      </p:sp>
      <p:sp>
        <p:nvSpPr>
          <p:cNvPr id="1470" name="u"/>
          <p:cNvSpPr txBox="1"/>
          <p:nvPr/>
        </p:nvSpPr>
        <p:spPr>
          <a:xfrm>
            <a:off x="1019770" y="3188009"/>
            <a:ext cx="416717" cy="65140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u</a:t>
            </a:r>
          </a:p>
        </p:txBody>
      </p:sp>
      <p:sp>
        <p:nvSpPr>
          <p:cNvPr id="1471" name="x"/>
          <p:cNvSpPr txBox="1"/>
          <p:nvPr/>
        </p:nvSpPr>
        <p:spPr>
          <a:xfrm>
            <a:off x="7209394" y="3183720"/>
            <a:ext cx="388273" cy="651407"/>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lstStyle>
            <a:lvl1pPr marL="44628" marR="44628" defTabSz="1000224">
              <a:lnSpc>
                <a:spcPct val="90000"/>
              </a:lnSpc>
              <a:spcBef>
                <a:spcPts val="1800"/>
              </a:spcBef>
              <a:buClr>
                <a:srgbClr val="FFA941"/>
              </a:buClr>
              <a:buFont typeface="Monotype Sorts"/>
              <a:defRPr i="1" sz="32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472" name="Oval"/>
          <p:cNvSpPr/>
          <p:nvPr/>
        </p:nvSpPr>
        <p:spPr>
          <a:xfrm>
            <a:off x="1101248" y="4415763"/>
            <a:ext cx="306614" cy="2207545"/>
          </a:xfrm>
          <a:prstGeom prst="ellipse">
            <a:avLst/>
          </a:prstGeom>
          <a:solidFill>
            <a:srgbClr val="000000"/>
          </a:solidFill>
          <a:ln w="12700">
            <a:solidFill>
              <a:srgbClr val="FFFED5"/>
            </a:solidFill>
          </a:ln>
        </p:spPr>
        <p:txBody>
          <a:bodyPr lIns="39224" tIns="39224" rIns="39224" bIns="39224" anchor="ct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p>
        </p:txBody>
      </p:sp>
      <p:sp>
        <p:nvSpPr>
          <p:cNvPr id="1473" name="original  Sensor"/>
          <p:cNvSpPr txBox="1"/>
          <p:nvPr/>
        </p:nvSpPr>
        <p:spPr>
          <a:xfrm>
            <a:off x="6518978" y="6417698"/>
            <a:ext cx="2012281" cy="101330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lstStyle/>
          <a:p>
            <a:pPr marL="44628" marR="44628" defTabSz="1000224">
              <a:lnSpc>
                <a:spcPct val="90000"/>
              </a:lnSpc>
              <a:spcBef>
                <a:spcPts val="1500"/>
              </a:spcBef>
              <a:buClr>
                <a:srgbClr val="FFA941"/>
              </a:buClr>
              <a:buFont typeface="Monotype Sorts"/>
              <a:defRPr b="1" sz="2600">
                <a:solidFill>
                  <a:srgbClr val="FFFED5"/>
                </a:solidFill>
                <a:uFill>
                  <a:solidFill>
                    <a:srgbClr val="FFFED5"/>
                  </a:solidFill>
                </a:uFill>
              </a:defRPr>
            </a:pPr>
            <a:r>
              <a:t>original </a:t>
            </a:r>
            <a:br/>
            <a:r>
              <a:t>Sensor</a:t>
            </a:r>
          </a:p>
        </p:txBody>
      </p:sp>
      <p:sp>
        <p:nvSpPr>
          <p:cNvPr id="1474" name="new virtual  sensor"/>
          <p:cNvSpPr txBox="1"/>
          <p:nvPr/>
        </p:nvSpPr>
        <p:spPr>
          <a:xfrm>
            <a:off x="2700952" y="6426277"/>
            <a:ext cx="2754529" cy="1013300"/>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lstStyle/>
          <a:p>
            <a:pPr marL="44628" marR="44628" algn="r" defTabSz="1000224">
              <a:lnSpc>
                <a:spcPct val="90000"/>
              </a:lnSpc>
              <a:spcBef>
                <a:spcPts val="1500"/>
              </a:spcBef>
              <a:buClr>
                <a:srgbClr val="FFA941"/>
              </a:buClr>
              <a:buFont typeface="Monotype Sorts"/>
              <a:defRPr b="1" sz="2600">
                <a:solidFill>
                  <a:srgbClr val="FFFED5"/>
                </a:solidFill>
                <a:uFill>
                  <a:solidFill>
                    <a:srgbClr val="FFFED5"/>
                  </a:solidFill>
                </a:uFill>
              </a:defRPr>
            </a:pPr>
            <a:r>
              <a:t>new virtual </a:t>
            </a:r>
            <a:br/>
            <a:r>
              <a:t>sensor</a:t>
            </a:r>
          </a:p>
        </p:txBody>
      </p:sp>
      <p:sp>
        <p:nvSpPr>
          <p:cNvPr id="1475" name="Line"/>
          <p:cNvSpPr/>
          <p:nvPr/>
        </p:nvSpPr>
        <p:spPr>
          <a:xfrm>
            <a:off x="1261518" y="5386846"/>
            <a:ext cx="6198999" cy="17"/>
          </a:xfrm>
          <a:prstGeom prst="line">
            <a:avLst/>
          </a:prstGeom>
          <a:ln w="3175">
            <a:solidFill>
              <a:srgbClr val="0061FF"/>
            </a:solidFill>
          </a:ln>
        </p:spPr>
        <p:txBody>
          <a:bodyPr lIns="0" tIns="0" rIns="0" bIns="0"/>
          <a:lstStyle/>
          <a:p>
            <a:pPr defTabSz="353020">
              <a:defRPr sz="900"/>
            </a:pPr>
          </a:p>
        </p:txBody>
      </p:sp>
      <p:sp>
        <p:nvSpPr>
          <p:cNvPr id="1476" name="Line"/>
          <p:cNvSpPr/>
          <p:nvPr/>
        </p:nvSpPr>
        <p:spPr>
          <a:xfrm flipV="1">
            <a:off x="1238407" y="5386724"/>
            <a:ext cx="6220940" cy="1242751"/>
          </a:xfrm>
          <a:prstGeom prst="line">
            <a:avLst/>
          </a:prstGeom>
          <a:ln w="3175">
            <a:solidFill>
              <a:srgbClr val="0061FF"/>
            </a:solidFill>
          </a:ln>
        </p:spPr>
        <p:txBody>
          <a:bodyPr lIns="0" tIns="0" rIns="0" bIns="0"/>
          <a:lstStyle/>
          <a:p>
            <a:pPr defTabSz="353020">
              <a:defRPr sz="900"/>
            </a:pPr>
          </a:p>
        </p:txBody>
      </p:sp>
      <p:sp>
        <p:nvSpPr>
          <p:cNvPr id="1477" name="Line"/>
          <p:cNvSpPr/>
          <p:nvPr/>
        </p:nvSpPr>
        <p:spPr>
          <a:xfrm>
            <a:off x="1238407" y="4458119"/>
            <a:ext cx="6160932" cy="916726"/>
          </a:xfrm>
          <a:prstGeom prst="line">
            <a:avLst/>
          </a:prstGeom>
          <a:ln w="3175">
            <a:solidFill>
              <a:srgbClr val="B1DD8C"/>
            </a:solidFill>
          </a:ln>
        </p:spPr>
        <p:txBody>
          <a:bodyPr lIns="0" tIns="0" rIns="0" bIns="0"/>
          <a:lstStyle/>
          <a:p>
            <a:pPr defTabSz="353020">
              <a:defRPr sz="900"/>
            </a:pPr>
          </a:p>
        </p:txBody>
      </p:sp>
      <p:sp>
        <p:nvSpPr>
          <p:cNvPr id="1478" name="Line"/>
          <p:cNvSpPr/>
          <p:nvPr/>
        </p:nvSpPr>
        <p:spPr>
          <a:xfrm flipV="1">
            <a:off x="1358539" y="4388500"/>
            <a:ext cx="6100545" cy="986332"/>
          </a:xfrm>
          <a:prstGeom prst="line">
            <a:avLst/>
          </a:prstGeom>
          <a:ln w="12700">
            <a:solidFill>
              <a:srgbClr val="FF6251"/>
            </a:solidFill>
          </a:ln>
        </p:spPr>
        <p:txBody>
          <a:bodyPr lIns="0" tIns="0" rIns="0" bIns="0"/>
          <a:lstStyle/>
          <a:p>
            <a:pPr defTabSz="353020">
              <a:defRPr sz="900"/>
            </a:pPr>
          </a:p>
        </p:txBody>
      </p:sp>
      <p:sp>
        <p:nvSpPr>
          <p:cNvPr id="1479" name="Line"/>
          <p:cNvSpPr/>
          <p:nvPr/>
        </p:nvSpPr>
        <p:spPr>
          <a:xfrm flipV="1">
            <a:off x="1239429" y="4388073"/>
            <a:ext cx="6157705" cy="2238547"/>
          </a:xfrm>
          <a:prstGeom prst="line">
            <a:avLst/>
          </a:prstGeom>
          <a:ln w="12700">
            <a:solidFill>
              <a:srgbClr val="FF6251"/>
            </a:solidFill>
          </a:ln>
        </p:spPr>
        <p:txBody>
          <a:bodyPr lIns="0" tIns="0" rIns="0" bIns="0"/>
          <a:lstStyle/>
          <a:p>
            <a:pPr defTabSz="353020">
              <a:defRPr sz="900"/>
            </a:pPr>
          </a:p>
        </p:txBody>
      </p:sp>
      <p:sp>
        <p:nvSpPr>
          <p:cNvPr id="1480" name="Line"/>
          <p:cNvSpPr/>
          <p:nvPr/>
        </p:nvSpPr>
        <p:spPr>
          <a:xfrm flipV="1">
            <a:off x="1261527" y="4388630"/>
            <a:ext cx="6138593" cy="72366"/>
          </a:xfrm>
          <a:prstGeom prst="line">
            <a:avLst/>
          </a:prstGeom>
          <a:ln w="12700">
            <a:solidFill>
              <a:srgbClr val="B1DD8C"/>
            </a:solidFill>
          </a:ln>
        </p:spPr>
        <p:txBody>
          <a:bodyPr lIns="0" tIns="0" rIns="0" bIns="0"/>
          <a:lstStyle/>
          <a:p>
            <a:pPr defTabSz="353020">
              <a:defRPr sz="900"/>
            </a:pPr>
          </a:p>
        </p:txBody>
      </p:sp>
      <p:sp>
        <p:nvSpPr>
          <p:cNvPr id="1481" name="Rectangle"/>
          <p:cNvSpPr/>
          <p:nvPr/>
        </p:nvSpPr>
        <p:spPr>
          <a:xfrm>
            <a:off x="5483737" y="4412753"/>
            <a:ext cx="166705" cy="303991"/>
          </a:xfrm>
          <a:prstGeom prst="rect">
            <a:avLst/>
          </a:prstGeom>
          <a:solidFill>
            <a:srgbClr val="B1DD8C"/>
          </a:solidFill>
          <a:ln w="12700"/>
        </p:spPr>
        <p:txBody>
          <a:bodyPr lIns="39224" tIns="39224" rIns="39224" bIns="39224" anchor="ctr"/>
          <a:lstStyle/>
          <a:p>
            <a:pPr marL="44628" marR="44628" defTabSz="1000224">
              <a:defRPr sz="2600">
                <a:solidFill>
                  <a:srgbClr val="FFF76B"/>
                </a:solidFill>
                <a:uFill>
                  <a:solidFill>
                    <a:srgbClr val="FFF76B"/>
                  </a:solidFill>
                </a:uFill>
                <a:latin typeface="Times New Roman"/>
                <a:ea typeface="Times New Roman"/>
                <a:cs typeface="Times New Roman"/>
                <a:sym typeface="Times New Roman"/>
              </a:defRPr>
            </a:pPr>
          </a:p>
        </p:txBody>
      </p:sp>
      <p:sp>
        <p:nvSpPr>
          <p:cNvPr id="1482" name="Rectangle"/>
          <p:cNvSpPr/>
          <p:nvPr/>
        </p:nvSpPr>
        <p:spPr>
          <a:xfrm>
            <a:off x="5483737" y="5069763"/>
            <a:ext cx="166705" cy="303991"/>
          </a:xfrm>
          <a:prstGeom prst="rect">
            <a:avLst/>
          </a:prstGeom>
          <a:solidFill>
            <a:srgbClr val="B1DD8C"/>
          </a:solidFill>
          <a:ln w="12700"/>
        </p:spPr>
        <p:txBody>
          <a:bodyPr lIns="39224" tIns="39224" rIns="39224" bIns="39224" anchor="ctr"/>
          <a:lstStyle/>
          <a:p>
            <a:pPr marL="44628" marR="44628" defTabSz="1000224">
              <a:defRPr sz="2600">
                <a:solidFill>
                  <a:srgbClr val="FFF76B"/>
                </a:solidFill>
                <a:uFill>
                  <a:solidFill>
                    <a:srgbClr val="FFF76B"/>
                  </a:solidFill>
                </a:uFill>
                <a:latin typeface="Times New Roman"/>
                <a:ea typeface="Times New Roman"/>
                <a:cs typeface="Times New Roman"/>
                <a:sym typeface="Times New Roman"/>
              </a:defRPr>
            </a:pPr>
          </a:p>
        </p:txBody>
      </p:sp>
      <p:sp>
        <p:nvSpPr>
          <p:cNvPr id="1483" name="d"/>
          <p:cNvSpPr txBox="1"/>
          <p:nvPr/>
        </p:nvSpPr>
        <p:spPr>
          <a:xfrm>
            <a:off x="5111105" y="4344111"/>
            <a:ext cx="30087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solidFill>
                  <a:srgbClr val="FFFED5"/>
                </a:solidFill>
                <a:uFill>
                  <a:solidFill>
                    <a:srgbClr val="FFFED5"/>
                  </a:solidFill>
                </a:uFill>
                <a:latin typeface="Times New Roman"/>
                <a:ea typeface="Times New Roman"/>
                <a:cs typeface="Times New Roman"/>
                <a:sym typeface="Times New Roman"/>
              </a:defRPr>
            </a:lvl1pPr>
          </a:lstStyle>
          <a:p>
            <a:pPr/>
            <a:r>
              <a:t>d</a:t>
            </a:r>
          </a:p>
        </p:txBody>
      </p:sp>
      <p:sp>
        <p:nvSpPr>
          <p:cNvPr id="1484" name="d"/>
          <p:cNvSpPr txBox="1"/>
          <p:nvPr/>
        </p:nvSpPr>
        <p:spPr>
          <a:xfrm>
            <a:off x="5179747" y="5001121"/>
            <a:ext cx="30087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defRPr sz="2600">
                <a:solidFill>
                  <a:srgbClr val="FFFED5"/>
                </a:solidFill>
                <a:uFill>
                  <a:solidFill>
                    <a:srgbClr val="FFFED5"/>
                  </a:solidFill>
                </a:uFill>
                <a:latin typeface="Times New Roman"/>
                <a:ea typeface="Times New Roman"/>
                <a:cs typeface="Times New Roman"/>
                <a:sym typeface="Times New Roman"/>
              </a:defRPr>
            </a:lvl1pPr>
          </a:lstStyle>
          <a:p>
            <a:pPr/>
            <a:r>
              <a:t>d</a:t>
            </a:r>
          </a:p>
        </p:txBody>
      </p:sp>
      <p:sp>
        <p:nvSpPr>
          <p:cNvPr id="1485" name="u1"/>
          <p:cNvSpPr txBox="1"/>
          <p:nvPr/>
        </p:nvSpPr>
        <p:spPr>
          <a:xfrm>
            <a:off x="600289" y="4128376"/>
            <a:ext cx="4109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u</a:t>
            </a:r>
            <a:r>
              <a:rPr baseline="-5999"/>
              <a:t>1</a:t>
            </a:r>
          </a:p>
        </p:txBody>
      </p:sp>
      <p:sp>
        <p:nvSpPr>
          <p:cNvPr id="1486" name="u0"/>
          <p:cNvSpPr txBox="1"/>
          <p:nvPr/>
        </p:nvSpPr>
        <p:spPr>
          <a:xfrm>
            <a:off x="600289" y="5069763"/>
            <a:ext cx="41094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defRPr sz="2600">
                <a:solidFill>
                  <a:srgbClr val="FFFED5"/>
                </a:solidFill>
                <a:uFill>
                  <a:solidFill>
                    <a:srgbClr val="FFFED5"/>
                  </a:solidFill>
                </a:uFill>
                <a:latin typeface="Times New Roman"/>
                <a:ea typeface="Times New Roman"/>
                <a:cs typeface="Times New Roman"/>
                <a:sym typeface="Times New Roman"/>
              </a:defRPr>
            </a:pPr>
            <a:r>
              <a:t>u</a:t>
            </a:r>
            <a:r>
              <a:rPr baseline="-5999"/>
              <a:t>0</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8" name="Input light field"/>
          <p:cNvSpPr txBox="1"/>
          <p:nvPr>
            <p:ph type="title"/>
          </p:nvPr>
        </p:nvSpPr>
        <p:spPr>
          <a:prstGeom prst="rect">
            <a:avLst/>
          </a:prstGeom>
        </p:spPr>
        <p:txBody>
          <a:bodyPr/>
          <a:lstStyle/>
          <a:p>
            <a:pPr/>
            <a:r>
              <a:t>Input light field</a:t>
            </a:r>
          </a:p>
        </p:txBody>
      </p:sp>
      <p:sp>
        <p:nvSpPr>
          <p:cNvPr id="1489" name="Yes, the focal stack was synthetic!"/>
          <p:cNvSpPr txBox="1"/>
          <p:nvPr>
            <p:ph type="body" idx="1"/>
          </p:nvPr>
        </p:nvSpPr>
        <p:spPr>
          <a:prstGeom prst="rect">
            <a:avLst/>
          </a:prstGeom>
        </p:spPr>
        <p:txBody>
          <a:bodyPr/>
          <a:lstStyle/>
          <a:p>
            <a:pPr/>
            <a:r>
              <a:t>Yes, the focal stack was synthetic!</a:t>
            </a:r>
          </a:p>
        </p:txBody>
      </p:sp>
      <p:pic>
        <p:nvPicPr>
          <p:cNvPr id="1490" name="droppedImage.tiff" descr="droppedImage.tiff"/>
          <p:cNvPicPr>
            <a:picLocks noChangeAspect="1"/>
          </p:cNvPicPr>
          <p:nvPr/>
        </p:nvPicPr>
        <p:blipFill>
          <a:blip r:embed="rId2">
            <a:extLst/>
          </a:blip>
          <a:stretch>
            <a:fillRect/>
          </a:stretch>
        </p:blipFill>
        <p:spPr>
          <a:xfrm>
            <a:off x="239914" y="1912193"/>
            <a:ext cx="9806122" cy="5603498"/>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2" name="Input light field"/>
          <p:cNvSpPr txBox="1"/>
          <p:nvPr>
            <p:ph type="title"/>
          </p:nvPr>
        </p:nvSpPr>
        <p:spPr>
          <a:prstGeom prst="rect">
            <a:avLst/>
          </a:prstGeom>
        </p:spPr>
        <p:txBody>
          <a:bodyPr/>
          <a:lstStyle/>
          <a:p>
            <a:pPr/>
            <a:r>
              <a:t>Input light field</a:t>
            </a:r>
          </a:p>
        </p:txBody>
      </p:sp>
      <p:sp>
        <p:nvSpPr>
          <p:cNvPr id="1493" name="Double-click to edit"/>
          <p:cNvSpPr txBox="1"/>
          <p:nvPr>
            <p:ph type="body" idx="1"/>
          </p:nvPr>
        </p:nvSpPr>
        <p:spPr>
          <a:prstGeom prst="rect">
            <a:avLst/>
          </a:prstGeom>
        </p:spPr>
        <p:txBody>
          <a:bodyPr/>
          <a:lstStyle/>
          <a:p>
            <a:pPr/>
          </a:p>
        </p:txBody>
      </p:sp>
      <p:pic>
        <p:nvPicPr>
          <p:cNvPr id="1494" name="droppedImage.tiff" descr="droppedImage.tiff"/>
          <p:cNvPicPr>
            <a:picLocks noChangeAspect="1"/>
          </p:cNvPicPr>
          <p:nvPr/>
        </p:nvPicPr>
        <p:blipFill>
          <a:blip r:embed="rId2">
            <a:extLst/>
          </a:blip>
          <a:srcRect l="36280" t="21201" r="29930" b="40828"/>
          <a:stretch>
            <a:fillRect/>
          </a:stretch>
        </p:blipFill>
        <p:spPr>
          <a:xfrm>
            <a:off x="-16289" y="1235570"/>
            <a:ext cx="10247397" cy="6580181"/>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6" name="Input light field"/>
          <p:cNvSpPr txBox="1"/>
          <p:nvPr>
            <p:ph type="title"/>
          </p:nvPr>
        </p:nvSpPr>
        <p:spPr>
          <a:prstGeom prst="rect">
            <a:avLst/>
          </a:prstGeom>
        </p:spPr>
        <p:txBody>
          <a:bodyPr/>
          <a:lstStyle/>
          <a:p>
            <a:pPr/>
            <a:r>
              <a:t>Input light field</a:t>
            </a:r>
          </a:p>
        </p:txBody>
      </p:sp>
      <p:sp>
        <p:nvSpPr>
          <p:cNvPr id="1497" name="Double-click to edit"/>
          <p:cNvSpPr txBox="1"/>
          <p:nvPr>
            <p:ph type="body" idx="1"/>
          </p:nvPr>
        </p:nvSpPr>
        <p:spPr>
          <a:prstGeom prst="rect">
            <a:avLst/>
          </a:prstGeom>
        </p:spPr>
        <p:txBody>
          <a:bodyPr/>
          <a:lstStyle/>
          <a:p>
            <a:pPr/>
          </a:p>
        </p:txBody>
      </p:sp>
      <p:pic>
        <p:nvPicPr>
          <p:cNvPr id="1498" name="droppedImage.tiff" descr="droppedImage.tiff"/>
          <p:cNvPicPr>
            <a:picLocks noChangeAspect="1"/>
          </p:cNvPicPr>
          <p:nvPr/>
        </p:nvPicPr>
        <p:blipFill>
          <a:blip r:embed="rId2">
            <a:extLst/>
          </a:blip>
          <a:srcRect l="46433" t="24426" r="40212" b="60861"/>
          <a:stretch>
            <a:fillRect/>
          </a:stretch>
        </p:blipFill>
        <p:spPr>
          <a:xfrm>
            <a:off x="3323" y="1294407"/>
            <a:ext cx="10335652" cy="6506706"/>
          </a:xfrm>
          <a:prstGeom prst="rect">
            <a:avLst/>
          </a:prstGeom>
          <a:ln w="12700">
            <a:miter lim="400000"/>
          </a:ln>
        </p:spPr>
      </p:pic>
      <p:sp>
        <p:nvSpPr>
          <p:cNvPr id="1499" name="Aperture images are square because it’s captured with a a robotics rig"/>
          <p:cNvSpPr txBox="1"/>
          <p:nvPr/>
        </p:nvSpPr>
        <p:spPr>
          <a:xfrm>
            <a:off x="91238" y="1382406"/>
            <a:ext cx="2843776" cy="150085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algn="ctr" defTabSz="451081">
              <a:defRPr sz="2400">
                <a:latin typeface="Gill Sans"/>
                <a:ea typeface="Gill Sans"/>
                <a:cs typeface="Gill Sans"/>
                <a:sym typeface="Gill Sans"/>
              </a:defRPr>
            </a:lvl1pPr>
          </a:lstStyle>
          <a:p>
            <a:pPr/>
            <a:r>
              <a:t>Aperture images are square because it’s captured with a a robotics rig</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1" name="Epipolar slices"/>
          <p:cNvSpPr txBox="1"/>
          <p:nvPr>
            <p:ph type="title"/>
          </p:nvPr>
        </p:nvSpPr>
        <p:spPr>
          <a:prstGeom prst="rect">
            <a:avLst/>
          </a:prstGeom>
        </p:spPr>
        <p:txBody>
          <a:bodyPr/>
          <a:lstStyle/>
          <a:p>
            <a:pPr/>
            <a:r>
              <a:t>Epipolar slices</a:t>
            </a:r>
          </a:p>
        </p:txBody>
      </p:sp>
      <p:sp>
        <p:nvSpPr>
          <p:cNvPr id="1502" name="y, v = constant"/>
          <p:cNvSpPr txBox="1"/>
          <p:nvPr>
            <p:ph type="body" idx="1"/>
          </p:nvPr>
        </p:nvSpPr>
        <p:spPr>
          <a:prstGeom prst="rect">
            <a:avLst/>
          </a:prstGeom>
        </p:spPr>
        <p:txBody>
          <a:bodyPr/>
          <a:lstStyle/>
          <a:p>
            <a:pPr/>
            <a:r>
              <a:t>y, v = constant</a:t>
            </a:r>
          </a:p>
        </p:txBody>
      </p:sp>
      <p:pic>
        <p:nvPicPr>
          <p:cNvPr id="1503" name="droppedImage.tiff" descr="droppedImage.tiff"/>
          <p:cNvPicPr>
            <a:picLocks noChangeAspect="1"/>
          </p:cNvPicPr>
          <p:nvPr/>
        </p:nvPicPr>
        <p:blipFill>
          <a:blip r:embed="rId2">
            <a:extLst/>
          </a:blip>
          <a:stretch>
            <a:fillRect/>
          </a:stretch>
        </p:blipFill>
        <p:spPr>
          <a:xfrm>
            <a:off x="374749" y="5118794"/>
            <a:ext cx="9551162" cy="463915"/>
          </a:xfrm>
          <a:prstGeom prst="rect">
            <a:avLst/>
          </a:prstGeom>
          <a:ln w="12700">
            <a:miter lim="400000"/>
          </a:ln>
        </p:spPr>
      </p:pic>
      <p:pic>
        <p:nvPicPr>
          <p:cNvPr id="1504" name="droppedImage.tiff" descr="droppedImage.tiff"/>
          <p:cNvPicPr>
            <a:picLocks noChangeAspect="1"/>
          </p:cNvPicPr>
          <p:nvPr/>
        </p:nvPicPr>
        <p:blipFill>
          <a:blip r:embed="rId3">
            <a:extLst/>
          </a:blip>
          <a:stretch>
            <a:fillRect/>
          </a:stretch>
        </p:blipFill>
        <p:spPr>
          <a:xfrm>
            <a:off x="374749" y="5922896"/>
            <a:ext cx="9502131" cy="461533"/>
          </a:xfrm>
          <a:prstGeom prst="rect">
            <a:avLst/>
          </a:prstGeom>
          <a:ln w="12700">
            <a:miter lim="400000"/>
          </a:ln>
        </p:spPr>
      </p:pic>
      <p:pic>
        <p:nvPicPr>
          <p:cNvPr id="1505" name="droppedImage.tiff" descr="droppedImage.tiff"/>
          <p:cNvPicPr>
            <a:picLocks noChangeAspect="1"/>
          </p:cNvPicPr>
          <p:nvPr/>
        </p:nvPicPr>
        <p:blipFill>
          <a:blip r:embed="rId4">
            <a:extLst/>
          </a:blip>
          <a:stretch>
            <a:fillRect/>
          </a:stretch>
        </p:blipFill>
        <p:spPr>
          <a:xfrm>
            <a:off x="374749" y="6726997"/>
            <a:ext cx="9502131" cy="461533"/>
          </a:xfrm>
          <a:prstGeom prst="rect">
            <a:avLst/>
          </a:prstGeom>
          <a:ln w="12700">
            <a:miter lim="400000"/>
          </a:ln>
        </p:spPr>
      </p:pic>
      <p:pic>
        <p:nvPicPr>
          <p:cNvPr id="1506" name="droppedImage.tiff" descr="droppedImage.tiff"/>
          <p:cNvPicPr>
            <a:picLocks noChangeAspect="1"/>
          </p:cNvPicPr>
          <p:nvPr/>
        </p:nvPicPr>
        <p:blipFill>
          <a:blip r:embed="rId5">
            <a:extLst/>
          </a:blip>
          <a:stretch>
            <a:fillRect/>
          </a:stretch>
        </p:blipFill>
        <p:spPr>
          <a:xfrm>
            <a:off x="239914" y="2422111"/>
            <a:ext cx="3471368" cy="1983639"/>
          </a:xfrm>
          <a:prstGeom prst="rect">
            <a:avLst/>
          </a:prstGeom>
          <a:ln w="12700">
            <a:miter lim="400000"/>
          </a:ln>
        </p:spPr>
      </p:pic>
      <p:sp>
        <p:nvSpPr>
          <p:cNvPr id="1507" name="Line"/>
          <p:cNvSpPr/>
          <p:nvPr/>
        </p:nvSpPr>
        <p:spPr>
          <a:xfrm flipV="1">
            <a:off x="247269" y="3304638"/>
            <a:ext cx="3462175" cy="31"/>
          </a:xfrm>
          <a:prstGeom prst="line">
            <a:avLst/>
          </a:prstGeom>
          <a:ln w="25400">
            <a:solidFill>
              <a:srgbClr val="FF4013"/>
            </a:solidFill>
            <a:miter lim="400000"/>
          </a:ln>
        </p:spPr>
        <p:txBody>
          <a:bodyPr lIns="0" tIns="0" rIns="0" bIns="0"/>
          <a:lstStyle/>
          <a:p>
            <a:pPr defTabSz="353020">
              <a:defRPr sz="900"/>
            </a:pPr>
          </a:p>
        </p:txBody>
      </p:sp>
      <p:sp>
        <p:nvSpPr>
          <p:cNvPr id="1508" name="Line"/>
          <p:cNvSpPr/>
          <p:nvPr/>
        </p:nvSpPr>
        <p:spPr>
          <a:xfrm flipV="1">
            <a:off x="247269" y="2853557"/>
            <a:ext cx="3462175" cy="31"/>
          </a:xfrm>
          <a:prstGeom prst="line">
            <a:avLst/>
          </a:prstGeom>
          <a:ln w="25400">
            <a:solidFill>
              <a:srgbClr val="FF4013"/>
            </a:solidFill>
            <a:miter lim="400000"/>
          </a:ln>
        </p:spPr>
        <p:txBody>
          <a:bodyPr lIns="0" tIns="0" rIns="0" bIns="0"/>
          <a:lstStyle/>
          <a:p>
            <a:pPr defTabSz="353020">
              <a:defRPr sz="900"/>
            </a:pPr>
          </a:p>
        </p:txBody>
      </p:sp>
      <p:sp>
        <p:nvSpPr>
          <p:cNvPr id="1509" name="Line"/>
          <p:cNvSpPr/>
          <p:nvPr/>
        </p:nvSpPr>
        <p:spPr>
          <a:xfrm flipV="1">
            <a:off x="247269" y="3824363"/>
            <a:ext cx="3462175" cy="31"/>
          </a:xfrm>
          <a:prstGeom prst="line">
            <a:avLst/>
          </a:prstGeom>
          <a:ln w="25400">
            <a:solidFill>
              <a:srgbClr val="FF4013"/>
            </a:solidFill>
            <a:miter lim="400000"/>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1" name="Results"/>
          <p:cNvSpPr txBox="1"/>
          <p:nvPr>
            <p:ph type="title"/>
          </p:nvPr>
        </p:nvSpPr>
        <p:spPr>
          <a:prstGeom prst="rect">
            <a:avLst/>
          </a:prstGeom>
        </p:spPr>
        <p:txBody>
          <a:bodyPr/>
          <a:lstStyle/>
          <a:p>
            <a:pPr/>
            <a:r>
              <a:t>Results</a:t>
            </a:r>
          </a:p>
        </p:txBody>
      </p:sp>
      <p:sp>
        <p:nvSpPr>
          <p:cNvPr id="1512" name="Double-click to edit"/>
          <p:cNvSpPr txBox="1"/>
          <p:nvPr>
            <p:ph type="body" sz="half" idx="1"/>
          </p:nvPr>
        </p:nvSpPr>
        <p:spPr>
          <a:xfrm>
            <a:off x="237463" y="1274795"/>
            <a:ext cx="9639417" cy="1961225"/>
          </a:xfrm>
          <a:prstGeom prst="rect">
            <a:avLst/>
          </a:prstGeom>
        </p:spPr>
        <p:txBody>
          <a:bodyPr/>
          <a:lstStyle/>
          <a:p>
            <a:pPr/>
          </a:p>
        </p:txBody>
      </p:sp>
      <p:pic>
        <p:nvPicPr>
          <p:cNvPr id="1513"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pic>
        <p:nvPicPr>
          <p:cNvPr id="1514" name="droppedImage.tiff" descr="droppedImage.tiff"/>
          <p:cNvPicPr>
            <a:picLocks noChangeAspect="1"/>
          </p:cNvPicPr>
          <p:nvPr/>
        </p:nvPicPr>
        <p:blipFill>
          <a:blip r:embed="rId3">
            <a:extLst/>
          </a:blip>
          <a:stretch>
            <a:fillRect/>
          </a:stretch>
        </p:blipFill>
        <p:spPr>
          <a:xfrm>
            <a:off x="232560" y="1559172"/>
            <a:ext cx="9644335" cy="5511048"/>
          </a:xfrm>
          <a:prstGeom prst="rect">
            <a:avLst/>
          </a:prstGeom>
          <a:ln w="12700">
            <a:miter lim="400000"/>
          </a:ln>
        </p:spPr>
      </p:pic>
      <p:pic>
        <p:nvPicPr>
          <p:cNvPr id="1515" name="droppedImage.tiff" descr="droppedImage.tiff"/>
          <p:cNvPicPr>
            <a:picLocks noChangeAspect="1"/>
          </p:cNvPicPr>
          <p:nvPr/>
        </p:nvPicPr>
        <p:blipFill>
          <a:blip r:embed="rId4">
            <a:extLst/>
          </a:blip>
          <a:stretch>
            <a:fillRect/>
          </a:stretch>
        </p:blipFill>
        <p:spPr>
          <a:xfrm>
            <a:off x="232560" y="1559172"/>
            <a:ext cx="9644335" cy="5511048"/>
          </a:xfrm>
          <a:prstGeom prst="rect">
            <a:avLst/>
          </a:prstGeom>
          <a:ln w="12700">
            <a:miter lim="400000"/>
          </a:ln>
        </p:spPr>
      </p:pic>
      <p:pic>
        <p:nvPicPr>
          <p:cNvPr id="1516" name="droppedImage.tiff" descr="droppedImage.tiff"/>
          <p:cNvPicPr>
            <a:picLocks noChangeAspect="1"/>
          </p:cNvPicPr>
          <p:nvPr/>
        </p:nvPicPr>
        <p:blipFill>
          <a:blip r:embed="rId5">
            <a:extLst/>
          </a:blip>
          <a:stretch>
            <a:fillRect/>
          </a:stretch>
        </p:blipFill>
        <p:spPr>
          <a:xfrm>
            <a:off x="232560" y="1559172"/>
            <a:ext cx="9644335" cy="5511048"/>
          </a:xfrm>
          <a:prstGeom prst="rect">
            <a:avLst/>
          </a:prstGeom>
          <a:ln w="12700">
            <a:miter lim="400000"/>
          </a:ln>
        </p:spPr>
      </p:pic>
      <p:pic>
        <p:nvPicPr>
          <p:cNvPr id="1517" name="droppedImage.tiff" descr="droppedImage.tiff"/>
          <p:cNvPicPr>
            <a:picLocks noChangeAspect="1"/>
          </p:cNvPicPr>
          <p:nvPr/>
        </p:nvPicPr>
        <p:blipFill>
          <a:blip r:embed="rId6">
            <a:extLst/>
          </a:blip>
          <a:stretch>
            <a:fillRect/>
          </a:stretch>
        </p:blipFill>
        <p:spPr>
          <a:xfrm>
            <a:off x="232560" y="1559172"/>
            <a:ext cx="9644335" cy="5511048"/>
          </a:xfrm>
          <a:prstGeom prst="rect">
            <a:avLst/>
          </a:prstGeom>
          <a:ln w="12700">
            <a:miter lim="400000"/>
          </a:ln>
        </p:spPr>
      </p:pic>
      <p:pic>
        <p:nvPicPr>
          <p:cNvPr id="1518" name="droppedImage.tiff" descr="droppedImage.tiff"/>
          <p:cNvPicPr>
            <a:picLocks noChangeAspect="1"/>
          </p:cNvPicPr>
          <p:nvPr/>
        </p:nvPicPr>
        <p:blipFill>
          <a:blip r:embed="rId7">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0" name="Results"/>
          <p:cNvSpPr txBox="1"/>
          <p:nvPr>
            <p:ph type="title"/>
          </p:nvPr>
        </p:nvSpPr>
        <p:spPr>
          <a:prstGeom prst="rect">
            <a:avLst/>
          </a:prstGeom>
        </p:spPr>
        <p:txBody>
          <a:bodyPr/>
          <a:lstStyle/>
          <a:p>
            <a:pPr/>
            <a:r>
              <a:t>Results</a:t>
            </a:r>
          </a:p>
        </p:txBody>
      </p:sp>
      <p:sp>
        <p:nvSpPr>
          <p:cNvPr id="1521" name="Double-click to edit"/>
          <p:cNvSpPr txBox="1"/>
          <p:nvPr>
            <p:ph type="body" sz="half" idx="1"/>
          </p:nvPr>
        </p:nvSpPr>
        <p:spPr>
          <a:xfrm>
            <a:off x="237463" y="1274795"/>
            <a:ext cx="9639417" cy="1961225"/>
          </a:xfrm>
          <a:prstGeom prst="rect">
            <a:avLst/>
          </a:prstGeom>
        </p:spPr>
        <p:txBody>
          <a:bodyPr/>
          <a:lstStyle/>
          <a:p>
            <a:pPr/>
          </a:p>
        </p:txBody>
      </p:sp>
      <p:pic>
        <p:nvPicPr>
          <p:cNvPr id="1522"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pic>
        <p:nvPicPr>
          <p:cNvPr id="1523" name="droppedImage.tiff" descr="droppedImage.tiff"/>
          <p:cNvPicPr>
            <a:picLocks noChangeAspect="1"/>
          </p:cNvPicPr>
          <p:nvPr/>
        </p:nvPicPr>
        <p:blipFill>
          <a:blip r:embed="rId3">
            <a:extLst/>
          </a:blip>
          <a:stretch>
            <a:fillRect/>
          </a:stretch>
        </p:blipFill>
        <p:spPr>
          <a:xfrm>
            <a:off x="232560" y="1559172"/>
            <a:ext cx="9644335" cy="5511048"/>
          </a:xfrm>
          <a:prstGeom prst="rect">
            <a:avLst/>
          </a:prstGeom>
          <a:ln w="12700">
            <a:miter lim="400000"/>
          </a:ln>
        </p:spPr>
      </p:pic>
      <p:pic>
        <p:nvPicPr>
          <p:cNvPr id="1524" name="droppedImage.tiff" descr="droppedImage.tiff"/>
          <p:cNvPicPr>
            <a:picLocks noChangeAspect="1"/>
          </p:cNvPicPr>
          <p:nvPr/>
        </p:nvPicPr>
        <p:blipFill>
          <a:blip r:embed="rId4">
            <a:extLst/>
          </a:blip>
          <a:stretch>
            <a:fillRect/>
          </a:stretch>
        </p:blipFill>
        <p:spPr>
          <a:xfrm>
            <a:off x="232560" y="1559172"/>
            <a:ext cx="9644335" cy="5511048"/>
          </a:xfrm>
          <a:prstGeom prst="rect">
            <a:avLst/>
          </a:prstGeom>
          <a:ln w="12700">
            <a:miter lim="400000"/>
          </a:ln>
        </p:spPr>
      </p:pic>
      <p:pic>
        <p:nvPicPr>
          <p:cNvPr id="1525" name="droppedImage.tiff" descr="droppedImage.tiff"/>
          <p:cNvPicPr>
            <a:picLocks noChangeAspect="1"/>
          </p:cNvPicPr>
          <p:nvPr/>
        </p:nvPicPr>
        <p:blipFill>
          <a:blip r:embed="rId5">
            <a:extLst/>
          </a:blip>
          <a:stretch>
            <a:fillRect/>
          </a:stretch>
        </p:blipFill>
        <p:spPr>
          <a:xfrm>
            <a:off x="232560" y="1559172"/>
            <a:ext cx="9644335" cy="5511048"/>
          </a:xfrm>
          <a:prstGeom prst="rect">
            <a:avLst/>
          </a:prstGeom>
          <a:ln w="12700">
            <a:miter lim="400000"/>
          </a:ln>
        </p:spPr>
      </p:pic>
      <p:pic>
        <p:nvPicPr>
          <p:cNvPr id="1526" name="droppedImage.tiff" descr="droppedImage.tiff"/>
          <p:cNvPicPr>
            <a:picLocks noChangeAspect="1"/>
          </p:cNvPicPr>
          <p:nvPr/>
        </p:nvPicPr>
        <p:blipFill>
          <a:blip r:embed="rId6">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8" name="Results"/>
          <p:cNvSpPr txBox="1"/>
          <p:nvPr>
            <p:ph type="title"/>
          </p:nvPr>
        </p:nvSpPr>
        <p:spPr>
          <a:prstGeom prst="rect">
            <a:avLst/>
          </a:prstGeom>
        </p:spPr>
        <p:txBody>
          <a:bodyPr/>
          <a:lstStyle/>
          <a:p>
            <a:pPr/>
            <a:r>
              <a:t>Results</a:t>
            </a:r>
          </a:p>
        </p:txBody>
      </p:sp>
      <p:sp>
        <p:nvSpPr>
          <p:cNvPr id="1529" name="Double-click to edit"/>
          <p:cNvSpPr txBox="1"/>
          <p:nvPr>
            <p:ph type="body" sz="half" idx="1"/>
          </p:nvPr>
        </p:nvSpPr>
        <p:spPr>
          <a:xfrm>
            <a:off x="237463" y="1274795"/>
            <a:ext cx="9639417" cy="1961225"/>
          </a:xfrm>
          <a:prstGeom prst="rect">
            <a:avLst/>
          </a:prstGeom>
        </p:spPr>
        <p:txBody>
          <a:bodyPr/>
          <a:lstStyle/>
          <a:p>
            <a:pPr/>
          </a:p>
        </p:txBody>
      </p:sp>
      <p:pic>
        <p:nvPicPr>
          <p:cNvPr id="1530"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pic>
        <p:nvPicPr>
          <p:cNvPr id="1531" name="droppedImage.tiff" descr="droppedImage.tiff"/>
          <p:cNvPicPr>
            <a:picLocks noChangeAspect="1"/>
          </p:cNvPicPr>
          <p:nvPr/>
        </p:nvPicPr>
        <p:blipFill>
          <a:blip r:embed="rId3">
            <a:extLst/>
          </a:blip>
          <a:stretch>
            <a:fillRect/>
          </a:stretch>
        </p:blipFill>
        <p:spPr>
          <a:xfrm>
            <a:off x="232560" y="1559172"/>
            <a:ext cx="9644335" cy="5511048"/>
          </a:xfrm>
          <a:prstGeom prst="rect">
            <a:avLst/>
          </a:prstGeom>
          <a:ln w="12700">
            <a:miter lim="400000"/>
          </a:ln>
        </p:spPr>
      </p:pic>
      <p:pic>
        <p:nvPicPr>
          <p:cNvPr id="1532" name="droppedImage.tiff" descr="droppedImage.tiff"/>
          <p:cNvPicPr>
            <a:picLocks noChangeAspect="1"/>
          </p:cNvPicPr>
          <p:nvPr/>
        </p:nvPicPr>
        <p:blipFill>
          <a:blip r:embed="rId4">
            <a:extLst/>
          </a:blip>
          <a:stretch>
            <a:fillRect/>
          </a:stretch>
        </p:blipFill>
        <p:spPr>
          <a:xfrm>
            <a:off x="232560" y="1559172"/>
            <a:ext cx="9644335" cy="5511048"/>
          </a:xfrm>
          <a:prstGeom prst="rect">
            <a:avLst/>
          </a:prstGeom>
          <a:ln w="12700">
            <a:miter lim="400000"/>
          </a:ln>
        </p:spPr>
      </p:pic>
      <p:pic>
        <p:nvPicPr>
          <p:cNvPr id="1533" name="droppedImage.tiff" descr="droppedImage.tiff"/>
          <p:cNvPicPr>
            <a:picLocks noChangeAspect="1"/>
          </p:cNvPicPr>
          <p:nvPr/>
        </p:nvPicPr>
        <p:blipFill>
          <a:blip r:embed="rId5">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5" name="Results"/>
          <p:cNvSpPr txBox="1"/>
          <p:nvPr>
            <p:ph type="title"/>
          </p:nvPr>
        </p:nvSpPr>
        <p:spPr>
          <a:prstGeom prst="rect">
            <a:avLst/>
          </a:prstGeom>
        </p:spPr>
        <p:txBody>
          <a:bodyPr/>
          <a:lstStyle/>
          <a:p>
            <a:pPr/>
            <a:r>
              <a:t>Results</a:t>
            </a:r>
          </a:p>
        </p:txBody>
      </p:sp>
      <p:sp>
        <p:nvSpPr>
          <p:cNvPr id="1536" name="Double-click to edit"/>
          <p:cNvSpPr txBox="1"/>
          <p:nvPr>
            <p:ph type="body" sz="half" idx="1"/>
          </p:nvPr>
        </p:nvSpPr>
        <p:spPr>
          <a:xfrm>
            <a:off x="237463" y="1274795"/>
            <a:ext cx="9639417" cy="1961225"/>
          </a:xfrm>
          <a:prstGeom prst="rect">
            <a:avLst/>
          </a:prstGeom>
        </p:spPr>
        <p:txBody>
          <a:bodyPr/>
          <a:lstStyle/>
          <a:p>
            <a:pPr/>
          </a:p>
        </p:txBody>
      </p:sp>
      <p:pic>
        <p:nvPicPr>
          <p:cNvPr id="1537"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pic>
        <p:nvPicPr>
          <p:cNvPr id="1538" name="droppedImage.tiff" descr="droppedImage.tiff"/>
          <p:cNvPicPr>
            <a:picLocks noChangeAspect="1"/>
          </p:cNvPicPr>
          <p:nvPr/>
        </p:nvPicPr>
        <p:blipFill>
          <a:blip r:embed="rId3">
            <a:extLst/>
          </a:blip>
          <a:stretch>
            <a:fillRect/>
          </a:stretch>
        </p:blipFill>
        <p:spPr>
          <a:xfrm>
            <a:off x="232560" y="1559172"/>
            <a:ext cx="9644335" cy="5511048"/>
          </a:xfrm>
          <a:prstGeom prst="rect">
            <a:avLst/>
          </a:prstGeom>
          <a:ln w="12700">
            <a:miter lim="400000"/>
          </a:ln>
        </p:spPr>
      </p:pic>
      <p:pic>
        <p:nvPicPr>
          <p:cNvPr id="1539" name="droppedImage.tiff" descr="droppedImage.tiff"/>
          <p:cNvPicPr>
            <a:picLocks noChangeAspect="1"/>
          </p:cNvPicPr>
          <p:nvPr/>
        </p:nvPicPr>
        <p:blipFill>
          <a:blip r:embed="rId4">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1" name="Results"/>
          <p:cNvSpPr txBox="1"/>
          <p:nvPr>
            <p:ph type="title"/>
          </p:nvPr>
        </p:nvSpPr>
        <p:spPr>
          <a:prstGeom prst="rect">
            <a:avLst/>
          </a:prstGeom>
        </p:spPr>
        <p:txBody>
          <a:bodyPr/>
          <a:lstStyle/>
          <a:p>
            <a:pPr/>
            <a:r>
              <a:t>Results</a:t>
            </a:r>
          </a:p>
        </p:txBody>
      </p:sp>
      <p:sp>
        <p:nvSpPr>
          <p:cNvPr id="1542" name="Double-click to edit"/>
          <p:cNvSpPr txBox="1"/>
          <p:nvPr>
            <p:ph type="body" sz="half" idx="1"/>
          </p:nvPr>
        </p:nvSpPr>
        <p:spPr>
          <a:xfrm>
            <a:off x="237463" y="1274795"/>
            <a:ext cx="9639417" cy="1961225"/>
          </a:xfrm>
          <a:prstGeom prst="rect">
            <a:avLst/>
          </a:prstGeom>
        </p:spPr>
        <p:txBody>
          <a:bodyPr/>
          <a:lstStyle/>
          <a:p>
            <a:pPr/>
          </a:p>
        </p:txBody>
      </p:sp>
      <p:pic>
        <p:nvPicPr>
          <p:cNvPr id="1543"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pic>
        <p:nvPicPr>
          <p:cNvPr id="1544" name="droppedImage.tiff" descr="droppedImage.tiff"/>
          <p:cNvPicPr>
            <a:picLocks noChangeAspect="1"/>
          </p:cNvPicPr>
          <p:nvPr/>
        </p:nvPicPr>
        <p:blipFill>
          <a:blip r:embed="rId3">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6" name="Results"/>
          <p:cNvSpPr txBox="1"/>
          <p:nvPr>
            <p:ph type="title"/>
          </p:nvPr>
        </p:nvSpPr>
        <p:spPr>
          <a:prstGeom prst="rect">
            <a:avLst/>
          </a:prstGeom>
        </p:spPr>
        <p:txBody>
          <a:bodyPr/>
          <a:lstStyle/>
          <a:p>
            <a:pPr/>
            <a:r>
              <a:t>Results</a:t>
            </a:r>
          </a:p>
        </p:txBody>
      </p:sp>
      <p:sp>
        <p:nvSpPr>
          <p:cNvPr id="1547" name="Double-click to edit"/>
          <p:cNvSpPr txBox="1"/>
          <p:nvPr>
            <p:ph type="body" sz="half" idx="1"/>
          </p:nvPr>
        </p:nvSpPr>
        <p:spPr>
          <a:xfrm>
            <a:off x="237463" y="1274795"/>
            <a:ext cx="9639417" cy="1961225"/>
          </a:xfrm>
          <a:prstGeom prst="rect">
            <a:avLst/>
          </a:prstGeom>
        </p:spPr>
        <p:txBody>
          <a:bodyPr/>
          <a:lstStyle/>
          <a:p>
            <a:pPr/>
          </a:p>
        </p:txBody>
      </p:sp>
      <p:pic>
        <p:nvPicPr>
          <p:cNvPr id="1548" name="droppedImage.tiff" descr="droppedImage.tiff"/>
          <p:cNvPicPr>
            <a:picLocks noChangeAspect="1"/>
          </p:cNvPicPr>
          <p:nvPr/>
        </p:nvPicPr>
        <p:blipFill>
          <a:blip r:embed="rId2">
            <a:extLst/>
          </a:blip>
          <a:stretch>
            <a:fillRect/>
          </a:stretch>
        </p:blipFill>
        <p:spPr>
          <a:xfrm>
            <a:off x="232560" y="1559172"/>
            <a:ext cx="9644335" cy="5511048"/>
          </a:xfrm>
          <a:prstGeom prst="rect">
            <a:avLst/>
          </a:prstGeom>
          <a:ln w="12700">
            <a:miter lim="400000"/>
          </a:ln>
        </p:spPr>
      </p:pic>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0" name="More results"/>
          <p:cNvSpPr txBox="1"/>
          <p:nvPr>
            <p:ph type="title"/>
          </p:nvPr>
        </p:nvSpPr>
        <p:spPr>
          <a:prstGeom prst="rect">
            <a:avLst/>
          </a:prstGeom>
        </p:spPr>
        <p:txBody>
          <a:bodyPr/>
          <a:lstStyle/>
          <a:p>
            <a:pPr/>
            <a:r>
              <a:t>More results</a:t>
            </a:r>
          </a:p>
        </p:txBody>
      </p:sp>
      <p:sp>
        <p:nvSpPr>
          <p:cNvPr id="1551" name="Double-click to edit"/>
          <p:cNvSpPr txBox="1"/>
          <p:nvPr>
            <p:ph type="body" idx="1"/>
          </p:nvPr>
        </p:nvSpPr>
        <p:spPr>
          <a:prstGeom prst="rect">
            <a:avLst/>
          </a:prstGeom>
        </p:spPr>
        <p:txBody>
          <a:bodyPr/>
          <a:lstStyle/>
          <a:p>
            <a:pPr/>
          </a:p>
        </p:txBody>
      </p:sp>
      <p:pic>
        <p:nvPicPr>
          <p:cNvPr id="1552" name="droppedImage.tiff" descr="droppedImage.tiff"/>
          <p:cNvPicPr>
            <a:picLocks noChangeAspect="1"/>
          </p:cNvPicPr>
          <p:nvPr/>
        </p:nvPicPr>
        <p:blipFill>
          <a:blip r:embed="rId2">
            <a:extLst/>
          </a:blip>
          <a:stretch>
            <a:fillRect/>
          </a:stretch>
        </p:blipFill>
        <p:spPr>
          <a:xfrm>
            <a:off x="237463" y="1274795"/>
            <a:ext cx="8148886" cy="6111665"/>
          </a:xfrm>
          <a:prstGeom prst="rect">
            <a:avLst/>
          </a:prstGeom>
          <a:ln w="12700">
            <a:miter lim="400000"/>
          </a:ln>
        </p:spPr>
      </p:pic>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4" name="More results"/>
          <p:cNvSpPr txBox="1"/>
          <p:nvPr>
            <p:ph type="title"/>
          </p:nvPr>
        </p:nvSpPr>
        <p:spPr>
          <a:prstGeom prst="rect">
            <a:avLst/>
          </a:prstGeom>
        </p:spPr>
        <p:txBody>
          <a:bodyPr/>
          <a:lstStyle/>
          <a:p>
            <a:pPr/>
            <a:r>
              <a:t>More results</a:t>
            </a:r>
          </a:p>
        </p:txBody>
      </p:sp>
      <p:sp>
        <p:nvSpPr>
          <p:cNvPr id="1555" name="Double-click to edit"/>
          <p:cNvSpPr txBox="1"/>
          <p:nvPr>
            <p:ph type="body" idx="1"/>
          </p:nvPr>
        </p:nvSpPr>
        <p:spPr>
          <a:prstGeom prst="rect">
            <a:avLst/>
          </a:prstGeom>
        </p:spPr>
        <p:txBody>
          <a:bodyPr/>
          <a:lstStyle/>
          <a:p>
            <a:pPr/>
          </a:p>
        </p:txBody>
      </p:sp>
      <p:pic>
        <p:nvPicPr>
          <p:cNvPr id="1556" name="droppedImage.tiff" descr="droppedImage.tiff"/>
          <p:cNvPicPr>
            <a:picLocks noChangeAspect="1"/>
          </p:cNvPicPr>
          <p:nvPr/>
        </p:nvPicPr>
        <p:blipFill>
          <a:blip r:embed="rId2">
            <a:extLst/>
          </a:blip>
          <a:srcRect l="44235" t="31488" r="36274" b="49992"/>
          <a:stretch>
            <a:fillRect/>
          </a:stretch>
        </p:blipFill>
        <p:spPr>
          <a:xfrm>
            <a:off x="-76332" y="1270627"/>
            <a:ext cx="10267008" cy="7316719"/>
          </a:xfrm>
          <a:prstGeom prst="rect">
            <a:avLst/>
          </a:prstGeom>
          <a:ln w="12700">
            <a:miter lim="400000"/>
          </a:ln>
        </p:spPr>
      </p:pic>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8" name="Epipolar slice"/>
          <p:cNvSpPr txBox="1"/>
          <p:nvPr>
            <p:ph type="title"/>
          </p:nvPr>
        </p:nvSpPr>
        <p:spPr>
          <a:prstGeom prst="rect">
            <a:avLst/>
          </a:prstGeom>
        </p:spPr>
        <p:txBody>
          <a:bodyPr/>
          <a:lstStyle/>
          <a:p>
            <a:pPr/>
            <a:r>
              <a:t>Epipolar slice</a:t>
            </a:r>
          </a:p>
        </p:txBody>
      </p:sp>
      <p:sp>
        <p:nvSpPr>
          <p:cNvPr id="1559" name="Double-click to edit"/>
          <p:cNvSpPr txBox="1"/>
          <p:nvPr>
            <p:ph type="body" idx="1"/>
          </p:nvPr>
        </p:nvSpPr>
        <p:spPr>
          <a:prstGeom prst="rect">
            <a:avLst/>
          </a:prstGeom>
        </p:spPr>
        <p:txBody>
          <a:bodyPr/>
          <a:lstStyle/>
          <a:p>
            <a:pPr/>
          </a:p>
        </p:txBody>
      </p:sp>
      <p:pic>
        <p:nvPicPr>
          <p:cNvPr id="1560" name="droppedImage.tiff" descr="droppedImage.tiff"/>
          <p:cNvPicPr>
            <a:picLocks noChangeAspect="1"/>
          </p:cNvPicPr>
          <p:nvPr/>
        </p:nvPicPr>
        <p:blipFill>
          <a:blip r:embed="rId2">
            <a:extLst/>
          </a:blip>
          <a:stretch>
            <a:fillRect/>
          </a:stretch>
        </p:blipFill>
        <p:spPr>
          <a:xfrm>
            <a:off x="41341" y="4879489"/>
            <a:ext cx="9835539" cy="435429"/>
          </a:xfrm>
          <a:prstGeom prst="rect">
            <a:avLst/>
          </a:prstGeom>
          <a:ln w="12700">
            <a:miter lim="400000"/>
          </a:ln>
        </p:spPr>
      </p:pic>
      <p:pic>
        <p:nvPicPr>
          <p:cNvPr id="1561" name="droppedImage.tiff" descr="droppedImage.tiff"/>
          <p:cNvPicPr>
            <a:picLocks noChangeAspect="1"/>
          </p:cNvPicPr>
          <p:nvPr/>
        </p:nvPicPr>
        <p:blipFill>
          <a:blip r:embed="rId3">
            <a:extLst/>
          </a:blip>
          <a:stretch>
            <a:fillRect/>
          </a:stretch>
        </p:blipFill>
        <p:spPr>
          <a:xfrm>
            <a:off x="2116" y="5452202"/>
            <a:ext cx="9835539" cy="435428"/>
          </a:xfrm>
          <a:prstGeom prst="rect">
            <a:avLst/>
          </a:prstGeom>
          <a:ln w="12700">
            <a:miter lim="400000"/>
          </a:ln>
        </p:spPr>
      </p:pic>
      <p:pic>
        <p:nvPicPr>
          <p:cNvPr id="1562" name="droppedImage.tiff" descr="droppedImage.tiff"/>
          <p:cNvPicPr>
            <a:picLocks noChangeAspect="1"/>
          </p:cNvPicPr>
          <p:nvPr/>
        </p:nvPicPr>
        <p:blipFill>
          <a:blip r:embed="rId4">
            <a:extLst/>
          </a:blip>
          <a:stretch>
            <a:fillRect/>
          </a:stretch>
        </p:blipFill>
        <p:spPr>
          <a:xfrm>
            <a:off x="237463" y="1274795"/>
            <a:ext cx="3687102" cy="2765327"/>
          </a:xfrm>
          <a:prstGeom prst="rect">
            <a:avLst/>
          </a:prstGeom>
          <a:ln w="12700">
            <a:miter lim="400000"/>
          </a:ln>
        </p:spPr>
      </p:pic>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4" name="More results"/>
          <p:cNvSpPr txBox="1"/>
          <p:nvPr>
            <p:ph type="title"/>
          </p:nvPr>
        </p:nvSpPr>
        <p:spPr>
          <a:prstGeom prst="rect">
            <a:avLst/>
          </a:prstGeom>
        </p:spPr>
        <p:txBody>
          <a:bodyPr/>
          <a:lstStyle/>
          <a:p>
            <a:pPr/>
            <a:r>
              <a:t>More results</a:t>
            </a:r>
          </a:p>
        </p:txBody>
      </p:sp>
      <p:grpSp>
        <p:nvGrpSpPr>
          <p:cNvPr id="1570" name="Group"/>
          <p:cNvGrpSpPr/>
          <p:nvPr/>
        </p:nvGrpSpPr>
        <p:grpSpPr>
          <a:xfrm>
            <a:off x="237463" y="1294407"/>
            <a:ext cx="8197922" cy="6148442"/>
            <a:chOff x="0" y="0"/>
            <a:chExt cx="8197921" cy="6148440"/>
          </a:xfrm>
        </p:grpSpPr>
        <p:pic>
          <p:nvPicPr>
            <p:cNvPr id="1565" name="droppedImage.tiff" descr="droppedImage.tiff"/>
            <p:cNvPicPr>
              <a:picLocks noChangeAspect="1"/>
            </p:cNvPicPr>
            <p:nvPr/>
          </p:nvPicPr>
          <p:blipFill>
            <a:blip r:embed="rId2">
              <a:extLst/>
            </a:blip>
            <a:stretch>
              <a:fillRect/>
            </a:stretch>
          </p:blipFill>
          <p:spPr>
            <a:xfrm>
              <a:off x="0" y="0"/>
              <a:ext cx="8197922" cy="6148441"/>
            </a:xfrm>
            <a:prstGeom prst="rect">
              <a:avLst/>
            </a:prstGeom>
            <a:ln w="12700" cap="flat">
              <a:noFill/>
              <a:miter lim="400000"/>
            </a:ln>
            <a:effectLst/>
          </p:spPr>
        </p:pic>
        <p:pic>
          <p:nvPicPr>
            <p:cNvPr id="1566" name="droppedImage.tiff" descr="droppedImage.tiff"/>
            <p:cNvPicPr>
              <a:picLocks noChangeAspect="1"/>
            </p:cNvPicPr>
            <p:nvPr/>
          </p:nvPicPr>
          <p:blipFill>
            <a:blip r:embed="rId3">
              <a:extLst/>
            </a:blip>
            <a:stretch>
              <a:fillRect/>
            </a:stretch>
          </p:blipFill>
          <p:spPr>
            <a:xfrm>
              <a:off x="0" y="0"/>
              <a:ext cx="8197922" cy="6148441"/>
            </a:xfrm>
            <a:prstGeom prst="rect">
              <a:avLst/>
            </a:prstGeom>
            <a:ln w="12700" cap="flat">
              <a:noFill/>
              <a:miter lim="400000"/>
            </a:ln>
            <a:effectLst/>
          </p:spPr>
        </p:pic>
        <p:pic>
          <p:nvPicPr>
            <p:cNvPr id="1567" name="droppedImage.tiff" descr="droppedImage.tiff"/>
            <p:cNvPicPr>
              <a:picLocks noChangeAspect="1"/>
            </p:cNvPicPr>
            <p:nvPr/>
          </p:nvPicPr>
          <p:blipFill>
            <a:blip r:embed="rId4">
              <a:extLst/>
            </a:blip>
            <a:stretch>
              <a:fillRect/>
            </a:stretch>
          </p:blipFill>
          <p:spPr>
            <a:xfrm>
              <a:off x="0" y="0"/>
              <a:ext cx="8197922" cy="6148441"/>
            </a:xfrm>
            <a:prstGeom prst="rect">
              <a:avLst/>
            </a:prstGeom>
            <a:ln w="12700" cap="flat">
              <a:noFill/>
              <a:miter lim="400000"/>
            </a:ln>
            <a:effectLst/>
          </p:spPr>
        </p:pic>
        <p:pic>
          <p:nvPicPr>
            <p:cNvPr id="1568" name="droppedImage.tiff" descr="droppedImage.tiff"/>
            <p:cNvPicPr>
              <a:picLocks noChangeAspect="1"/>
            </p:cNvPicPr>
            <p:nvPr/>
          </p:nvPicPr>
          <p:blipFill>
            <a:blip r:embed="rId5">
              <a:extLst/>
            </a:blip>
            <a:stretch>
              <a:fillRect/>
            </a:stretch>
          </p:blipFill>
          <p:spPr>
            <a:xfrm>
              <a:off x="0" y="0"/>
              <a:ext cx="8197922" cy="6148441"/>
            </a:xfrm>
            <a:prstGeom prst="rect">
              <a:avLst/>
            </a:prstGeom>
            <a:ln w="12700" cap="flat">
              <a:noFill/>
              <a:miter lim="400000"/>
            </a:ln>
            <a:effectLst/>
          </p:spPr>
        </p:pic>
        <p:pic>
          <p:nvPicPr>
            <p:cNvPr id="1569" name="droppedImage.tiff" descr="droppedImage.tiff"/>
            <p:cNvPicPr>
              <a:picLocks noChangeAspect="1"/>
            </p:cNvPicPr>
            <p:nvPr/>
          </p:nvPicPr>
          <p:blipFill>
            <a:blip r:embed="rId6">
              <a:extLst/>
            </a:blip>
            <a:stretch>
              <a:fillRect/>
            </a:stretch>
          </p:blipFill>
          <p:spPr>
            <a:xfrm>
              <a:off x="0" y="0"/>
              <a:ext cx="8197922" cy="614844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2" name="More results"/>
          <p:cNvSpPr txBox="1"/>
          <p:nvPr>
            <p:ph type="title"/>
          </p:nvPr>
        </p:nvSpPr>
        <p:spPr>
          <a:prstGeom prst="rect">
            <a:avLst/>
          </a:prstGeom>
        </p:spPr>
        <p:txBody>
          <a:bodyPr/>
          <a:lstStyle/>
          <a:p>
            <a:pPr/>
            <a:r>
              <a:t>More results</a:t>
            </a:r>
          </a:p>
        </p:txBody>
      </p:sp>
      <p:pic>
        <p:nvPicPr>
          <p:cNvPr id="1573" name="droppedImage.tiff" descr="droppedImage.tiff"/>
          <p:cNvPicPr>
            <a:picLocks noChangeAspect="1"/>
          </p:cNvPicPr>
          <p:nvPr/>
        </p:nvPicPr>
        <p:blipFill>
          <a:blip r:embed="rId2">
            <a:extLst/>
          </a:blip>
          <a:stretch>
            <a:fillRect/>
          </a:stretch>
        </p:blipFill>
        <p:spPr>
          <a:xfrm>
            <a:off x="237463" y="1294407"/>
            <a:ext cx="8197922" cy="6148442"/>
          </a:xfrm>
          <a:prstGeom prst="rect">
            <a:avLst/>
          </a:prstGeom>
          <a:ln w="12700">
            <a:miter lim="400000"/>
          </a:ln>
        </p:spPr>
      </p:pic>
      <p:pic>
        <p:nvPicPr>
          <p:cNvPr id="1574" name="droppedImage.tiff" descr="droppedImage.tiff"/>
          <p:cNvPicPr>
            <a:picLocks noChangeAspect="1"/>
          </p:cNvPicPr>
          <p:nvPr/>
        </p:nvPicPr>
        <p:blipFill>
          <a:blip r:embed="rId3">
            <a:extLst/>
          </a:blip>
          <a:stretch>
            <a:fillRect/>
          </a:stretch>
        </p:blipFill>
        <p:spPr>
          <a:xfrm>
            <a:off x="237463" y="1294407"/>
            <a:ext cx="8197922" cy="6148442"/>
          </a:xfrm>
          <a:prstGeom prst="rect">
            <a:avLst/>
          </a:prstGeom>
          <a:ln w="12700">
            <a:miter lim="400000"/>
          </a:ln>
        </p:spPr>
      </p:pic>
      <p:pic>
        <p:nvPicPr>
          <p:cNvPr id="1575" name="droppedImage.tiff" descr="droppedImage.tiff"/>
          <p:cNvPicPr>
            <a:picLocks noChangeAspect="1"/>
          </p:cNvPicPr>
          <p:nvPr/>
        </p:nvPicPr>
        <p:blipFill>
          <a:blip r:embed="rId4">
            <a:extLst/>
          </a:blip>
          <a:stretch>
            <a:fillRect/>
          </a:stretch>
        </p:blipFill>
        <p:spPr>
          <a:xfrm>
            <a:off x="237463" y="1294407"/>
            <a:ext cx="8197922" cy="6148442"/>
          </a:xfrm>
          <a:prstGeom prst="rect">
            <a:avLst/>
          </a:prstGeom>
          <a:ln w="12700">
            <a:miter lim="400000"/>
          </a:ln>
        </p:spPr>
      </p:pic>
      <p:pic>
        <p:nvPicPr>
          <p:cNvPr id="1576" name="droppedImage.tiff" descr="droppedImage.tiff"/>
          <p:cNvPicPr>
            <a:picLocks noChangeAspect="1"/>
          </p:cNvPicPr>
          <p:nvPr/>
        </p:nvPicPr>
        <p:blipFill>
          <a:blip r:embed="rId5">
            <a:extLst/>
          </a:blip>
          <a:stretch>
            <a:fillRect/>
          </a:stretch>
        </p:blipFill>
        <p:spPr>
          <a:xfrm>
            <a:off x="237463" y="1294407"/>
            <a:ext cx="8197922" cy="6148442"/>
          </a:xfrm>
          <a:prstGeom prst="rect">
            <a:avLst/>
          </a:prstGeom>
          <a:ln w="12700">
            <a:miter lim="400000"/>
          </a:ln>
        </p:spPr>
      </p:pic>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8" name="More results"/>
          <p:cNvSpPr txBox="1"/>
          <p:nvPr>
            <p:ph type="title"/>
          </p:nvPr>
        </p:nvSpPr>
        <p:spPr>
          <a:prstGeom prst="rect">
            <a:avLst/>
          </a:prstGeom>
        </p:spPr>
        <p:txBody>
          <a:bodyPr/>
          <a:lstStyle/>
          <a:p>
            <a:pPr/>
            <a:r>
              <a:t>More results</a:t>
            </a:r>
          </a:p>
        </p:txBody>
      </p:sp>
      <p:pic>
        <p:nvPicPr>
          <p:cNvPr id="1579" name="droppedImage.tiff" descr="droppedImage.tiff"/>
          <p:cNvPicPr>
            <a:picLocks noChangeAspect="1"/>
          </p:cNvPicPr>
          <p:nvPr/>
        </p:nvPicPr>
        <p:blipFill>
          <a:blip r:embed="rId2">
            <a:extLst/>
          </a:blip>
          <a:stretch>
            <a:fillRect/>
          </a:stretch>
        </p:blipFill>
        <p:spPr>
          <a:xfrm>
            <a:off x="237463" y="1294407"/>
            <a:ext cx="8197922" cy="6148442"/>
          </a:xfrm>
          <a:prstGeom prst="rect">
            <a:avLst/>
          </a:prstGeom>
          <a:ln w="12700">
            <a:miter lim="400000"/>
          </a:ln>
        </p:spPr>
      </p:pic>
      <p:pic>
        <p:nvPicPr>
          <p:cNvPr id="1580" name="droppedImage.tiff" descr="droppedImage.tiff"/>
          <p:cNvPicPr>
            <a:picLocks noChangeAspect="1"/>
          </p:cNvPicPr>
          <p:nvPr/>
        </p:nvPicPr>
        <p:blipFill>
          <a:blip r:embed="rId3">
            <a:extLst/>
          </a:blip>
          <a:stretch>
            <a:fillRect/>
          </a:stretch>
        </p:blipFill>
        <p:spPr>
          <a:xfrm>
            <a:off x="237463" y="1294407"/>
            <a:ext cx="8197922" cy="6148442"/>
          </a:xfrm>
          <a:prstGeom prst="rect">
            <a:avLst/>
          </a:prstGeom>
          <a:ln w="12700">
            <a:miter lim="400000"/>
          </a:ln>
        </p:spPr>
      </p:pic>
      <p:pic>
        <p:nvPicPr>
          <p:cNvPr id="1581" name="droppedImage.tiff" descr="droppedImage.tiff"/>
          <p:cNvPicPr>
            <a:picLocks noChangeAspect="1"/>
          </p:cNvPicPr>
          <p:nvPr/>
        </p:nvPicPr>
        <p:blipFill>
          <a:blip r:embed="rId4">
            <a:extLst/>
          </a:blip>
          <a:stretch>
            <a:fillRect/>
          </a:stretch>
        </p:blipFill>
        <p:spPr>
          <a:xfrm>
            <a:off x="237463" y="1294407"/>
            <a:ext cx="8197922" cy="6148442"/>
          </a:xfrm>
          <a:prstGeom prst="rect">
            <a:avLst/>
          </a:prstGeom>
          <a:ln w="12700">
            <a:miter lim="400000"/>
          </a:ln>
        </p:spPr>
      </p:pic>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3" name="More results"/>
          <p:cNvSpPr txBox="1"/>
          <p:nvPr>
            <p:ph type="title"/>
          </p:nvPr>
        </p:nvSpPr>
        <p:spPr>
          <a:prstGeom prst="rect">
            <a:avLst/>
          </a:prstGeom>
        </p:spPr>
        <p:txBody>
          <a:bodyPr/>
          <a:lstStyle/>
          <a:p>
            <a:pPr/>
            <a:r>
              <a:t>More results</a:t>
            </a:r>
          </a:p>
        </p:txBody>
      </p:sp>
      <p:pic>
        <p:nvPicPr>
          <p:cNvPr id="1584" name="droppedImage.tiff" descr="droppedImage.tiff"/>
          <p:cNvPicPr>
            <a:picLocks noChangeAspect="1"/>
          </p:cNvPicPr>
          <p:nvPr/>
        </p:nvPicPr>
        <p:blipFill>
          <a:blip r:embed="rId2">
            <a:extLst/>
          </a:blip>
          <a:stretch>
            <a:fillRect/>
          </a:stretch>
        </p:blipFill>
        <p:spPr>
          <a:xfrm>
            <a:off x="237463" y="1294407"/>
            <a:ext cx="8197922" cy="6148442"/>
          </a:xfrm>
          <a:prstGeom prst="rect">
            <a:avLst/>
          </a:prstGeom>
          <a:ln w="12700">
            <a:miter lim="400000"/>
          </a:ln>
        </p:spPr>
      </p:pic>
      <p:pic>
        <p:nvPicPr>
          <p:cNvPr id="1585" name="droppedImage.tiff" descr="droppedImage.tiff"/>
          <p:cNvPicPr>
            <a:picLocks noChangeAspect="1"/>
          </p:cNvPicPr>
          <p:nvPr/>
        </p:nvPicPr>
        <p:blipFill>
          <a:blip r:embed="rId3">
            <a:extLst/>
          </a:blip>
          <a:stretch>
            <a:fillRect/>
          </a:stretch>
        </p:blipFill>
        <p:spPr>
          <a:xfrm>
            <a:off x="237463" y="1294407"/>
            <a:ext cx="8197922" cy="6148442"/>
          </a:xfrm>
          <a:prstGeom prst="rect">
            <a:avLst/>
          </a:prstGeom>
          <a:ln w="12700">
            <a:miter lim="400000"/>
          </a:ln>
        </p:spPr>
      </p:pic>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7" name="More results"/>
          <p:cNvSpPr txBox="1"/>
          <p:nvPr>
            <p:ph type="title"/>
          </p:nvPr>
        </p:nvSpPr>
        <p:spPr>
          <a:prstGeom prst="rect">
            <a:avLst/>
          </a:prstGeom>
        </p:spPr>
        <p:txBody>
          <a:bodyPr/>
          <a:lstStyle/>
          <a:p>
            <a:pPr/>
            <a:r>
              <a:t>More results</a:t>
            </a:r>
          </a:p>
        </p:txBody>
      </p:sp>
      <p:pic>
        <p:nvPicPr>
          <p:cNvPr id="1588" name="droppedImage.tiff" descr="droppedImage.tiff"/>
          <p:cNvPicPr>
            <a:picLocks noChangeAspect="1"/>
          </p:cNvPicPr>
          <p:nvPr/>
        </p:nvPicPr>
        <p:blipFill>
          <a:blip r:embed="rId2">
            <a:extLst/>
          </a:blip>
          <a:stretch>
            <a:fillRect/>
          </a:stretch>
        </p:blipFill>
        <p:spPr>
          <a:xfrm>
            <a:off x="237463" y="1294407"/>
            <a:ext cx="8197922" cy="6148442"/>
          </a:xfrm>
          <a:prstGeom prst="rect">
            <a:avLst/>
          </a:prstGeom>
          <a:ln w="12700">
            <a:miter lim="400000"/>
          </a:ln>
        </p:spPr>
      </p:pic>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59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92" name="Focal stack &amp; plenoptic camera"/>
          <p:cNvSpPr txBox="1"/>
          <p:nvPr>
            <p:ph type="title"/>
          </p:nvPr>
        </p:nvSpPr>
        <p:spPr>
          <a:prstGeom prst="rect">
            <a:avLst/>
          </a:prstGeom>
        </p:spPr>
        <p:txBody>
          <a:bodyPr/>
          <a:lstStyle/>
          <a:p>
            <a:pPr/>
            <a:r>
              <a:t>Focal stack &amp; plenoptic camera</a:t>
            </a:r>
          </a:p>
        </p:txBody>
      </p:sp>
      <p:sp>
        <p:nvSpPr>
          <p:cNvPr id="1593" name="Light Field Photography with a Hand-Held Plenoptic Camera, Ren Ng, Marc Levoy, Mathieu Brédif, Gene Duval, Mark Horowitz, Pat Hanrahan…"/>
          <p:cNvSpPr txBox="1"/>
          <p:nvPr>
            <p:ph type="body" idx="1"/>
          </p:nvPr>
        </p:nvSpPr>
        <p:spPr>
          <a:xfrm>
            <a:off x="335524" y="1088479"/>
            <a:ext cx="7197694" cy="6442621"/>
          </a:xfrm>
          <a:prstGeom prst="rect">
            <a:avLst/>
          </a:prstGeom>
        </p:spPr>
        <p:txBody>
          <a:bodyPr/>
          <a:lstStyle/>
          <a:p>
            <a:pPr lvl="1" marL="0" indent="0">
              <a:buSzTx/>
              <a:buNone/>
              <a:defRPr i="1" sz="1800"/>
            </a:pPr>
            <a:r>
              <a:t>Light Field Photography with a Hand-Held Plenoptic Camera, </a:t>
            </a:r>
            <a:r>
              <a:rPr u="sng">
                <a:hlinkClick r:id="rId3" invalidUrl="" action="" tgtFrame="" tooltip="" history="1" highlightClick="0" endSnd="0"/>
              </a:rPr>
              <a:t>Ren Ng</a:t>
            </a:r>
            <a:r>
              <a:t>, </a:t>
            </a:r>
            <a:r>
              <a:rPr u="sng">
                <a:hlinkClick r:id="rId4" invalidUrl="" action="" tgtFrame="" tooltip="" history="1" highlightClick="0" endSnd="0"/>
              </a:rPr>
              <a:t>Marc Levoy</a:t>
            </a:r>
            <a:r>
              <a:t>, Mathieu Brédif, Gene Duval, </a:t>
            </a:r>
            <a:r>
              <a:rPr u="sng">
                <a:hlinkClick r:id="rId5" invalidUrl="" action="" tgtFrame="" tooltip="" history="1" highlightClick="0" endSnd="0"/>
              </a:rPr>
              <a:t>Mark Horowitz</a:t>
            </a:r>
            <a:r>
              <a:t>, </a:t>
            </a:r>
            <a:r>
              <a:rPr u="sng">
                <a:hlinkClick r:id="rId6" invalidUrl="" action="" tgtFrame="" tooltip="" history="1" highlightClick="0" endSnd="0"/>
              </a:rPr>
              <a:t>Pat Hanrahan</a:t>
            </a:r>
          </a:p>
          <a:p>
            <a:pPr/>
            <a:r>
              <a:t>See next time</a:t>
            </a:r>
          </a:p>
          <a:p>
            <a:pPr/>
            <a:r>
              <a:t>Capture light field</a:t>
            </a:r>
          </a:p>
          <a:p>
            <a:pPr/>
          </a:p>
          <a:p>
            <a:pPr/>
          </a:p>
          <a:p>
            <a:pPr/>
            <a:r>
              <a:t>Refocus to create focal stack</a:t>
            </a:r>
          </a:p>
          <a:p>
            <a:pPr/>
          </a:p>
          <a:p>
            <a:pPr/>
          </a:p>
          <a:p>
            <a:pPr/>
            <a:r>
              <a:t>Use photomontage to </a:t>
            </a:r>
            <a:br/>
            <a:r>
              <a:t>generate all-focus image</a:t>
            </a:r>
          </a:p>
        </p:txBody>
      </p:sp>
      <p:grpSp>
        <p:nvGrpSpPr>
          <p:cNvPr id="1598" name="Group"/>
          <p:cNvGrpSpPr/>
          <p:nvPr/>
        </p:nvGrpSpPr>
        <p:grpSpPr>
          <a:xfrm>
            <a:off x="7685440" y="984127"/>
            <a:ext cx="2186770" cy="6549497"/>
            <a:chOff x="0" y="0"/>
            <a:chExt cx="2186768" cy="6549496"/>
          </a:xfrm>
        </p:grpSpPr>
        <p:pic>
          <p:nvPicPr>
            <p:cNvPr id="1594" name="droppedImage.pdf" descr="droppedImage.pdf"/>
            <p:cNvPicPr>
              <a:picLocks noChangeAspect="1"/>
            </p:cNvPicPr>
            <p:nvPr/>
          </p:nvPicPr>
          <p:blipFill>
            <a:blip r:embed="rId7">
              <a:extLst/>
            </a:blip>
            <a:stretch>
              <a:fillRect/>
            </a:stretch>
          </p:blipFill>
          <p:spPr>
            <a:xfrm>
              <a:off x="4388" y="2173166"/>
              <a:ext cx="2182380" cy="2182379"/>
            </a:xfrm>
            <a:prstGeom prst="rect">
              <a:avLst/>
            </a:prstGeom>
            <a:ln w="25400" cap="flat">
              <a:noFill/>
              <a:round/>
            </a:ln>
            <a:effectLst/>
          </p:spPr>
        </p:pic>
        <p:pic>
          <p:nvPicPr>
            <p:cNvPr id="1595" name="droppedImage.pdf" descr="droppedImage.pdf"/>
            <p:cNvPicPr>
              <a:picLocks noChangeAspect="1"/>
            </p:cNvPicPr>
            <p:nvPr/>
          </p:nvPicPr>
          <p:blipFill>
            <a:blip r:embed="rId8">
              <a:extLst/>
            </a:blip>
            <a:stretch>
              <a:fillRect/>
            </a:stretch>
          </p:blipFill>
          <p:spPr>
            <a:xfrm>
              <a:off x="0" y="0"/>
              <a:ext cx="2168353" cy="2173170"/>
            </a:xfrm>
            <a:prstGeom prst="rect">
              <a:avLst/>
            </a:prstGeom>
            <a:ln w="25400" cap="flat">
              <a:noFill/>
              <a:round/>
            </a:ln>
            <a:effectLst/>
          </p:spPr>
        </p:pic>
        <p:pic>
          <p:nvPicPr>
            <p:cNvPr id="1596" name="droppedImage.pdf" descr="droppedImage.pdf"/>
            <p:cNvPicPr>
              <a:picLocks noChangeAspect="1"/>
            </p:cNvPicPr>
            <p:nvPr/>
          </p:nvPicPr>
          <p:blipFill>
            <a:blip r:embed="rId9">
              <a:extLst/>
            </a:blip>
            <a:stretch>
              <a:fillRect/>
            </a:stretch>
          </p:blipFill>
          <p:spPr>
            <a:xfrm>
              <a:off x="1155430" y="1151041"/>
              <a:ext cx="1022127" cy="1022127"/>
            </a:xfrm>
            <a:prstGeom prst="rect">
              <a:avLst/>
            </a:prstGeom>
            <a:ln w="25400" cap="flat">
              <a:noFill/>
              <a:round/>
            </a:ln>
            <a:effectLst/>
          </p:spPr>
        </p:pic>
        <p:pic>
          <p:nvPicPr>
            <p:cNvPr id="1597" name="droppedImage.pdf" descr="droppedImage.pdf"/>
            <p:cNvPicPr>
              <a:picLocks noChangeAspect="1"/>
            </p:cNvPicPr>
            <p:nvPr/>
          </p:nvPicPr>
          <p:blipFill>
            <a:blip r:embed="rId10">
              <a:extLst/>
            </a:blip>
            <a:srcRect l="1358" t="1674" r="51094" b="49924"/>
            <a:stretch>
              <a:fillRect/>
            </a:stretch>
          </p:blipFill>
          <p:spPr>
            <a:xfrm>
              <a:off x="4388" y="4346332"/>
              <a:ext cx="2182381" cy="2203165"/>
            </a:xfrm>
            <a:prstGeom prst="rect">
              <a:avLst/>
            </a:prstGeom>
            <a:ln w="25400" cap="flat">
              <a:noFill/>
              <a:round/>
            </a:ln>
            <a:effectLst/>
          </p:spPr>
        </p:pic>
      </p:grpSp>
      <p:pic>
        <p:nvPicPr>
          <p:cNvPr id="1599" name="droppedImage.tiff" descr="droppedImage.tiff"/>
          <p:cNvPicPr>
            <a:picLocks noChangeAspect="1"/>
          </p:cNvPicPr>
          <p:nvPr/>
        </p:nvPicPr>
        <p:blipFill>
          <a:blip r:embed="rId11">
            <a:extLst/>
          </a:blip>
          <a:stretch>
            <a:fillRect/>
          </a:stretch>
        </p:blipFill>
        <p:spPr>
          <a:xfrm>
            <a:off x="7533216" y="951193"/>
            <a:ext cx="745267" cy="494586"/>
          </a:xfrm>
          <a:prstGeom prst="rect">
            <a:avLst/>
          </a:prstGeom>
          <a:ln w="25400"/>
        </p:spPr>
      </p:pic>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0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03" name="Focal stack &amp; plenoptic camera"/>
          <p:cNvSpPr txBox="1"/>
          <p:nvPr>
            <p:ph type="title"/>
          </p:nvPr>
        </p:nvSpPr>
        <p:spPr>
          <a:prstGeom prst="rect">
            <a:avLst/>
          </a:prstGeom>
        </p:spPr>
        <p:txBody>
          <a:bodyPr/>
          <a:lstStyle/>
          <a:p>
            <a:pPr/>
            <a:r>
              <a:t>Focal stack &amp; plenoptic camera</a:t>
            </a:r>
          </a:p>
        </p:txBody>
      </p:sp>
      <p:sp>
        <p:nvSpPr>
          <p:cNvPr id="1604" name="Double-click to edit"/>
          <p:cNvSpPr txBox="1"/>
          <p:nvPr>
            <p:ph type="body" idx="1"/>
          </p:nvPr>
        </p:nvSpPr>
        <p:spPr>
          <a:prstGeom prst="rect">
            <a:avLst/>
          </a:prstGeom>
        </p:spPr>
        <p:txBody>
          <a:bodyPr/>
          <a:lstStyle/>
          <a:p>
            <a:pPr/>
          </a:p>
        </p:txBody>
      </p:sp>
      <p:pic>
        <p:nvPicPr>
          <p:cNvPr id="1605" name="droppedImage.pdf" descr="droppedImage.pdf"/>
          <p:cNvPicPr>
            <a:picLocks noChangeAspect="1"/>
          </p:cNvPicPr>
          <p:nvPr/>
        </p:nvPicPr>
        <p:blipFill>
          <a:blip r:embed="rId3">
            <a:extLst/>
          </a:blip>
          <a:stretch>
            <a:fillRect/>
          </a:stretch>
        </p:blipFill>
        <p:spPr>
          <a:xfrm>
            <a:off x="335524" y="1088479"/>
            <a:ext cx="6497195" cy="6443276"/>
          </a:xfrm>
          <a:prstGeom prst="rect">
            <a:avLst/>
          </a:prstGeom>
          <a:ln w="25400"/>
        </p:spPr>
      </p:pic>
      <p:sp>
        <p:nvSpPr>
          <p:cNvPr id="1606" name="From Ng et al. http://graphics.stanford.edu/papers/lfcamera/"/>
          <p:cNvSpPr txBox="1"/>
          <p:nvPr/>
        </p:nvSpPr>
        <p:spPr>
          <a:xfrm>
            <a:off x="6935043" y="5942508"/>
            <a:ext cx="3108541" cy="1068868"/>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defRPr sz="2200">
                <a:uFill>
                  <a:solidFill>
                    <a:srgbClr val="000000"/>
                  </a:solidFill>
                </a:uFill>
                <a:latin typeface="Times New Roman"/>
                <a:ea typeface="Times New Roman"/>
                <a:cs typeface="Times New Roman"/>
                <a:sym typeface="Times New Roman"/>
              </a:defRPr>
            </a:pPr>
            <a:r>
              <a:t>From Ng et al. </a:t>
            </a:r>
            <a:r>
              <a:rPr u="sng">
                <a:hlinkClick r:id="rId4" invalidUrl="" action="" tgtFrame="" tooltip="" history="1" highlightClick="0" endSnd="0"/>
              </a:rPr>
              <a:t>http://graphics.stanford.edu/papers/lfcamera/</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8" name="Autofocus"/>
          <p:cNvSpPr txBox="1"/>
          <p:nvPr>
            <p:ph type="title"/>
          </p:nvPr>
        </p:nvSpPr>
        <p:spPr>
          <a:prstGeom prst="rect">
            <a:avLst/>
          </a:prstGeom>
        </p:spPr>
        <p:txBody>
          <a:bodyPr/>
          <a:lstStyle/>
          <a:p>
            <a:pPr/>
            <a:r>
              <a:t>Autofocus</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0"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1611"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1612" name="Phase detection focusing"/>
          <p:cNvSpPr txBox="1"/>
          <p:nvPr>
            <p:ph type="title"/>
          </p:nvPr>
        </p:nvSpPr>
        <p:spPr>
          <a:prstGeom prst="rect">
            <a:avLst/>
          </a:prstGeom>
        </p:spPr>
        <p:txBody>
          <a:bodyPr/>
          <a:lstStyle/>
          <a:p>
            <a:pPr/>
            <a:r>
              <a:t>Phase detection focusing </a:t>
            </a:r>
          </a:p>
        </p:txBody>
      </p:sp>
      <p:sp>
        <p:nvSpPr>
          <p:cNvPr id="1613" name="Used e.g. in SLRs"/>
          <p:cNvSpPr txBox="1"/>
          <p:nvPr>
            <p:ph type="body" idx="1"/>
          </p:nvPr>
        </p:nvSpPr>
        <p:spPr>
          <a:prstGeom prst="rect">
            <a:avLst/>
          </a:prstGeom>
        </p:spPr>
        <p:txBody>
          <a:bodyPr/>
          <a:lstStyle/>
          <a:p>
            <a:pPr/>
            <a:r>
              <a:t>Used e.g. in SLRs</a:t>
            </a:r>
          </a:p>
        </p:txBody>
      </p:sp>
      <p:pic>
        <p:nvPicPr>
          <p:cNvPr id="1614" name="image.png" descr="image.png"/>
          <p:cNvPicPr>
            <a:picLocks noChangeAspect="0"/>
          </p:cNvPicPr>
          <p:nvPr/>
        </p:nvPicPr>
        <p:blipFill>
          <a:blip r:embed="rId3">
            <a:extLst/>
          </a:blip>
          <a:stretch>
            <a:fillRect/>
          </a:stretch>
        </p:blipFill>
        <p:spPr>
          <a:xfrm>
            <a:off x="2116" y="2172371"/>
            <a:ext cx="5052472" cy="5103250"/>
          </a:xfrm>
          <a:prstGeom prst="rect">
            <a:avLst/>
          </a:prstGeom>
          <a:ln w="12700">
            <a:miter lim="400000"/>
          </a:ln>
        </p:spPr>
      </p:pic>
      <p:sp>
        <p:nvSpPr>
          <p:cNvPr id="1615" name="From The Manual of Photography"/>
          <p:cNvSpPr txBox="1"/>
          <p:nvPr/>
        </p:nvSpPr>
        <p:spPr>
          <a:xfrm>
            <a:off x="2116" y="7199452"/>
            <a:ext cx="2638509" cy="2921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9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The Manual of Photography </a:t>
            </a:r>
          </a:p>
        </p:txBody>
      </p:sp>
      <p:pic>
        <p:nvPicPr>
          <p:cNvPr id="1616" name="image.png" descr="image.png"/>
          <p:cNvPicPr>
            <a:picLocks noChangeAspect="0"/>
          </p:cNvPicPr>
          <p:nvPr/>
        </p:nvPicPr>
        <p:blipFill>
          <a:blip r:embed="rId4">
            <a:extLst/>
          </a:blip>
          <a:stretch>
            <a:fillRect/>
          </a:stretch>
        </p:blipFill>
        <p:spPr>
          <a:xfrm>
            <a:off x="5318714" y="1004463"/>
            <a:ext cx="4720639" cy="6271158"/>
          </a:xfrm>
          <a:prstGeom prst="rect">
            <a:avLst/>
          </a:prstGeom>
          <a:ln w="12700">
            <a:miter lim="400000"/>
          </a:ln>
        </p:spPr>
      </p:pic>
      <p:sp>
        <p:nvSpPr>
          <p:cNvPr id="1617" name="From the Canon red book"/>
          <p:cNvSpPr txBox="1"/>
          <p:nvPr/>
        </p:nvSpPr>
        <p:spPr>
          <a:xfrm>
            <a:off x="6273272" y="7199452"/>
            <a:ext cx="1985231" cy="2921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9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the Canon red book</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9"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1620"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pic>
        <p:nvPicPr>
          <p:cNvPr id="1621" name="image.png" descr="image.png"/>
          <p:cNvPicPr>
            <a:picLocks noChangeAspect="0"/>
          </p:cNvPicPr>
          <p:nvPr/>
        </p:nvPicPr>
        <p:blipFill>
          <a:blip r:embed="rId3">
            <a:extLst/>
          </a:blip>
          <a:srcRect l="3838" t="0" r="3838" b="9793"/>
          <a:stretch>
            <a:fillRect/>
          </a:stretch>
        </p:blipFill>
        <p:spPr>
          <a:xfrm>
            <a:off x="3937457" y="1931173"/>
            <a:ext cx="6106127" cy="4849357"/>
          </a:xfrm>
          <a:prstGeom prst="rect">
            <a:avLst/>
          </a:prstGeom>
          <a:ln w="12700">
            <a:miter lim="400000"/>
          </a:ln>
        </p:spPr>
      </p:pic>
      <p:sp>
        <p:nvSpPr>
          <p:cNvPr id="1622" name="Phase detection focusing"/>
          <p:cNvSpPr txBox="1"/>
          <p:nvPr>
            <p:ph type="title"/>
          </p:nvPr>
        </p:nvSpPr>
        <p:spPr>
          <a:prstGeom prst="rect">
            <a:avLst/>
          </a:prstGeom>
        </p:spPr>
        <p:txBody>
          <a:bodyPr/>
          <a:lstStyle/>
          <a:p>
            <a:pPr/>
            <a:r>
              <a:t>Phase detection focusing </a:t>
            </a:r>
          </a:p>
        </p:txBody>
      </p:sp>
      <p:sp>
        <p:nvSpPr>
          <p:cNvPr id="1623" name="Stereo vision from two portions of the lens on the periphery…"/>
          <p:cNvSpPr txBox="1"/>
          <p:nvPr>
            <p:ph type="body" idx="1"/>
          </p:nvPr>
        </p:nvSpPr>
        <p:spPr>
          <a:xfrm>
            <a:off x="332177" y="1093326"/>
            <a:ext cx="9711407" cy="6436188"/>
          </a:xfrm>
          <a:prstGeom prst="rect">
            <a:avLst/>
          </a:prstGeom>
        </p:spPr>
        <p:txBody>
          <a:bodyPr/>
          <a:lstStyle/>
          <a:p>
            <a:pPr/>
            <a:r>
              <a:t>Stereo vision from two portions of the lens on the periphery</a:t>
            </a:r>
          </a:p>
          <a:p>
            <a:pPr/>
            <a:r>
              <a:t>Not at the equivalent </a:t>
            </a:r>
            <a:br/>
            <a:r>
              <a:t>film plane but farther</a:t>
            </a:r>
            <a:br/>
            <a:r>
              <a:rPr b="0">
                <a:latin typeface="Wingdings"/>
                <a:ea typeface="Wingdings"/>
                <a:cs typeface="Wingdings"/>
                <a:sym typeface="Wingdings"/>
              </a:rPr>
              <a:t></a:t>
            </a:r>
            <a:r>
              <a:t> can distinguish </a:t>
            </a:r>
            <a:br/>
            <a:r>
              <a:t>too far and too close</a:t>
            </a:r>
          </a:p>
          <a:p>
            <a:pPr/>
            <a:r>
              <a:t>Look at the phase </a:t>
            </a:r>
            <a:br/>
            <a:r>
              <a:t>difference between </a:t>
            </a:r>
            <a:br/>
            <a:r>
              <a:t>the two images</a:t>
            </a:r>
          </a:p>
        </p:txBody>
      </p:sp>
      <p:pic>
        <p:nvPicPr>
          <p:cNvPr id="1624" name="image.png" descr="image.png"/>
          <p:cNvPicPr>
            <a:picLocks noChangeAspect="0"/>
          </p:cNvPicPr>
          <p:nvPr/>
        </p:nvPicPr>
        <p:blipFill>
          <a:blip r:embed="rId4">
            <a:extLst/>
          </a:blip>
          <a:srcRect l="913" t="90230" r="5246" b="1394"/>
          <a:stretch>
            <a:fillRect/>
          </a:stretch>
        </p:blipFill>
        <p:spPr>
          <a:xfrm>
            <a:off x="256009" y="6691666"/>
            <a:ext cx="9622545" cy="698774"/>
          </a:xfrm>
          <a:prstGeom prst="rect">
            <a:avLst/>
          </a:prstGeom>
          <a:ln w="12700">
            <a:miter lim="400000"/>
          </a:ln>
        </p:spPr>
      </p:pic>
      <p:sp>
        <p:nvSpPr>
          <p:cNvPr id="1625" name="From The Manual of Photography"/>
          <p:cNvSpPr txBox="1"/>
          <p:nvPr/>
        </p:nvSpPr>
        <p:spPr>
          <a:xfrm>
            <a:off x="6946089" y="7199452"/>
            <a:ext cx="2638509" cy="2921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9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The Manual of Photography </a:t>
            </a:r>
          </a:p>
        </p:txBody>
      </p:sp>
      <p:sp>
        <p:nvSpPr>
          <p:cNvPr id="1626" name="Oval"/>
          <p:cNvSpPr/>
          <p:nvPr/>
        </p:nvSpPr>
        <p:spPr>
          <a:xfrm>
            <a:off x="6741753" y="2070023"/>
            <a:ext cx="330062" cy="418925"/>
          </a:xfrm>
          <a:prstGeom prst="ellipse">
            <a:avLst/>
          </a:prstGeom>
          <a:ln w="12700">
            <a:solidFill>
              <a:srgbClr val="FF2600"/>
            </a:solidFill>
          </a:ln>
        </p:spPr>
        <p:txBody>
          <a:bodyPr lIns="50778" tIns="50778" rIns="50778" bIns="50778" anchor="ctr"/>
          <a:lstStyle/>
          <a:p>
            <a:pPr marL="44628" marR="44628" defTabSz="1003300">
              <a:defRPr sz="2400">
                <a:uFill>
                  <a:solidFill>
                    <a:srgbClr val="000000"/>
                  </a:solidFill>
                </a:uFill>
                <a:latin typeface="Times New Roman"/>
                <a:ea typeface="Times New Roman"/>
                <a:cs typeface="Times New Roman"/>
                <a:sym typeface="Times New Roman"/>
              </a:defRPr>
            </a:pPr>
          </a:p>
        </p:txBody>
      </p:sp>
      <p:sp>
        <p:nvSpPr>
          <p:cNvPr id="1627" name="Oval"/>
          <p:cNvSpPr/>
          <p:nvPr/>
        </p:nvSpPr>
        <p:spPr>
          <a:xfrm>
            <a:off x="6741753" y="3030182"/>
            <a:ext cx="330062" cy="418925"/>
          </a:xfrm>
          <a:prstGeom prst="ellipse">
            <a:avLst/>
          </a:prstGeom>
          <a:ln w="12700">
            <a:solidFill>
              <a:srgbClr val="FF2600"/>
            </a:solidFill>
          </a:ln>
        </p:spPr>
        <p:txBody>
          <a:bodyPr lIns="50778" tIns="50778" rIns="50778" bIns="50778" anchor="ctr"/>
          <a:lstStyle/>
          <a:p>
            <a:pPr marL="44628" marR="44628" defTabSz="1003300">
              <a:defRPr sz="2400">
                <a:uFill>
                  <a:solidFill>
                    <a:srgbClr val="000000"/>
                  </a:solidFill>
                </a:uFill>
                <a:latin typeface="Times New Roman"/>
                <a:ea typeface="Times New Roman"/>
                <a:cs typeface="Times New Roman"/>
                <a:sym typeface="Times New Roman"/>
              </a:defRPr>
            </a:pPr>
          </a:p>
        </p:txBody>
      </p:sp>
      <p:sp>
        <p:nvSpPr>
          <p:cNvPr id="1628" name="In focus"/>
          <p:cNvSpPr txBox="1"/>
          <p:nvPr/>
        </p:nvSpPr>
        <p:spPr>
          <a:xfrm>
            <a:off x="4851472" y="1753448"/>
            <a:ext cx="1231238" cy="4699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14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In focus</a:t>
            </a:r>
          </a:p>
        </p:txBody>
      </p:sp>
      <p:sp>
        <p:nvSpPr>
          <p:cNvPr id="1629" name="Too close"/>
          <p:cNvSpPr txBox="1"/>
          <p:nvPr/>
        </p:nvSpPr>
        <p:spPr>
          <a:xfrm>
            <a:off x="4521411" y="3594172"/>
            <a:ext cx="1428179" cy="4699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14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Too close</a:t>
            </a:r>
          </a:p>
        </p:txBody>
      </p:sp>
      <p:sp>
        <p:nvSpPr>
          <p:cNvPr id="1630" name="Too far"/>
          <p:cNvSpPr txBox="1"/>
          <p:nvPr/>
        </p:nvSpPr>
        <p:spPr>
          <a:xfrm>
            <a:off x="4521411" y="5104835"/>
            <a:ext cx="1116329" cy="4699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14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Too far</a:t>
            </a:r>
          </a:p>
        </p:txBody>
      </p:sp>
      <p:sp>
        <p:nvSpPr>
          <p:cNvPr id="1631" name="Detector"/>
          <p:cNvSpPr txBox="1"/>
          <p:nvPr/>
        </p:nvSpPr>
        <p:spPr>
          <a:xfrm>
            <a:off x="8367890" y="1588417"/>
            <a:ext cx="1295058" cy="4699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14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Detector</a:t>
            </a:r>
          </a:p>
        </p:txBody>
      </p:sp>
      <p:sp>
        <p:nvSpPr>
          <p:cNvPr id="1632" name="phase"/>
          <p:cNvSpPr txBox="1"/>
          <p:nvPr/>
        </p:nvSpPr>
        <p:spPr>
          <a:xfrm>
            <a:off x="9116873" y="2515126"/>
            <a:ext cx="910364" cy="469901"/>
          </a:xfrm>
          <a:prstGeom prst="rect">
            <a:avLst/>
          </a:prstGeom>
          <a:ln w="12700">
            <a:miter lim="400000"/>
          </a:ln>
          <a:extLst>
            <a:ext uri="{C572A759-6A51-4108-AA02-DFA0A04FC94B}">
              <ma14:wrappingTextBoxFlag xmlns:ma14="http://schemas.microsoft.com/office/mac/drawingml/2011/main" val="1"/>
            </a:ext>
          </a:extLst>
        </p:spPr>
        <p:txBody>
          <a:bodyPr wrap="none" lIns="50778" tIns="50778" rIns="50778" bIns="50778">
            <a:spAutoFit/>
          </a:bodyPr>
          <a:lstStyle>
            <a:lvl1pPr marL="44628" marR="44628" defTabSz="1003300">
              <a:spcBef>
                <a:spcPts val="1400"/>
              </a:spcBef>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phase</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4"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1635"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1636" name="On-sensor phase autofocus"/>
          <p:cNvSpPr txBox="1"/>
          <p:nvPr>
            <p:ph type="title"/>
          </p:nvPr>
        </p:nvSpPr>
        <p:spPr>
          <a:prstGeom prst="rect">
            <a:avLst/>
          </a:prstGeom>
        </p:spPr>
        <p:txBody>
          <a:bodyPr/>
          <a:lstStyle/>
          <a:p>
            <a:pPr/>
            <a:r>
              <a:t>On-sensor phase autofocus</a:t>
            </a:r>
          </a:p>
        </p:txBody>
      </p:sp>
      <p:sp>
        <p:nvSpPr>
          <p:cNvPr id="1637" name="https://research.googleblog.com/2017/10/portrait-mode-on-pixel-2-and-pixel-2-xl.html"/>
          <p:cNvSpPr txBox="1"/>
          <p:nvPr>
            <p:ph type="body" idx="1"/>
          </p:nvPr>
        </p:nvSpPr>
        <p:spPr>
          <a:prstGeom prst="rect">
            <a:avLst/>
          </a:prstGeom>
        </p:spPr>
        <p:txBody>
          <a:bodyPr/>
          <a:lstStyle/>
          <a:p>
            <a:pPr/>
            <a:r>
              <a:t>https://research.googleblog.com/2017/10/portrait-mode-on-pixel-2-and-pixel-2-xl.html</a:t>
            </a:r>
          </a:p>
        </p:txBody>
      </p:sp>
      <p:pic>
        <p:nvPicPr>
          <p:cNvPr id="1638" name="Image" descr="Image"/>
          <p:cNvPicPr>
            <a:picLocks noChangeAspect="1"/>
          </p:cNvPicPr>
          <p:nvPr/>
        </p:nvPicPr>
        <p:blipFill>
          <a:blip r:embed="rId3">
            <a:extLst/>
          </a:blip>
          <a:stretch>
            <a:fillRect/>
          </a:stretch>
        </p:blipFill>
        <p:spPr>
          <a:xfrm>
            <a:off x="585580" y="2304438"/>
            <a:ext cx="6815255" cy="5236468"/>
          </a:xfrm>
          <a:prstGeom prst="rect">
            <a:avLst/>
          </a:prstGeom>
          <a:ln w="12700">
            <a:miter lim="400000"/>
          </a:ln>
        </p:spPr>
      </p:pic>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0" name="Optical aberration correction"/>
          <p:cNvSpPr txBox="1"/>
          <p:nvPr>
            <p:ph type="title"/>
          </p:nvPr>
        </p:nvSpPr>
        <p:spPr>
          <a:prstGeom prst="rect">
            <a:avLst/>
          </a:prstGeom>
        </p:spPr>
        <p:txBody>
          <a:bodyPr/>
          <a:lstStyle/>
          <a:p>
            <a:pPr/>
            <a:r>
              <a:t>Optical aberration correction</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4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44" name="Double-click to edit"/>
          <p:cNvSpPr txBox="1"/>
          <p:nvPr>
            <p:ph type="title"/>
          </p:nvPr>
        </p:nvSpPr>
        <p:spPr>
          <a:prstGeom prst="rect">
            <a:avLst/>
          </a:prstGeom>
        </p:spPr>
        <p:txBody>
          <a:bodyPr/>
          <a:lstStyle/>
          <a:p>
            <a:pPr/>
          </a:p>
        </p:txBody>
      </p:sp>
      <p:sp>
        <p:nvSpPr>
          <p:cNvPr id="1645" name="The less known (and possibly most important) chapter in Ren Ng’s thesis.…"/>
          <p:cNvSpPr txBox="1"/>
          <p:nvPr>
            <p:ph type="body" idx="1"/>
          </p:nvPr>
        </p:nvSpPr>
        <p:spPr>
          <a:prstGeom prst="rect">
            <a:avLst/>
          </a:prstGeom>
        </p:spPr>
        <p:txBody>
          <a:bodyPr/>
          <a:lstStyle/>
          <a:p>
            <a:pPr/>
            <a:r>
              <a:t>The less known (and possibly most important) chapter in Ren Ng’s thesis. </a:t>
            </a:r>
          </a:p>
          <a:p>
            <a:pPr/>
            <a:r>
              <a:rPr u="sng">
                <a:hlinkClick r:id="rId3" invalidUrl="" action="" tgtFrame="" tooltip="" history="1" highlightClick="0" endSnd="0"/>
              </a:rPr>
              <a:t>https://stanford.edu/class/ee367/reading/Ren%20Ng-thesis%20Lytro.pdf</a:t>
            </a:r>
          </a:p>
          <a:p>
            <a:pPr/>
            <a:r>
              <a:rPr u="sng">
                <a:hlinkClick r:id="rId4" invalidUrl="" action="" tgtFrame="" tooltip="" history="1" highlightClick="0" endSnd="0"/>
              </a:rPr>
              <a:t>https://www.spiedigitallibrary.org/conference-proceedings-of-spie/6342/63421E/Digital-correction-of-lens-aberrations-in-light-field-photography/10.1117/12.692290.full</a:t>
            </a:r>
          </a:p>
          <a:p>
            <a:pPr/>
          </a:p>
        </p:txBody>
      </p:sp>
      <p:pic>
        <p:nvPicPr>
          <p:cNvPr id="1646" name="Image" descr="Image"/>
          <p:cNvPicPr>
            <a:picLocks noChangeAspect="1"/>
          </p:cNvPicPr>
          <p:nvPr/>
        </p:nvPicPr>
        <p:blipFill>
          <a:blip r:embed="rId5">
            <a:extLst/>
          </a:blip>
          <a:stretch>
            <a:fillRect/>
          </a:stretch>
        </p:blipFill>
        <p:spPr>
          <a:xfrm>
            <a:off x="335524" y="1088479"/>
            <a:ext cx="6604001" cy="2679701"/>
          </a:xfrm>
          <a:prstGeom prst="rect">
            <a:avLst/>
          </a:prstGeom>
          <a:ln w="25400"/>
        </p:spPr>
      </p:pic>
      <p:pic>
        <p:nvPicPr>
          <p:cNvPr id="1647" name="Image" descr="Image"/>
          <p:cNvPicPr>
            <a:picLocks noChangeAspect="1"/>
          </p:cNvPicPr>
          <p:nvPr/>
        </p:nvPicPr>
        <p:blipFill>
          <a:blip r:embed="rId6">
            <a:extLst/>
          </a:blip>
          <a:stretch>
            <a:fillRect/>
          </a:stretch>
        </p:blipFill>
        <p:spPr>
          <a:xfrm>
            <a:off x="7791103" y="1521143"/>
            <a:ext cx="2413001" cy="5334001"/>
          </a:xfrm>
          <a:prstGeom prst="rect">
            <a:avLst/>
          </a:prstGeom>
          <a:ln w="25400"/>
        </p:spPr>
      </p:pic>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5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51" name="Double-click to edit"/>
          <p:cNvSpPr txBox="1"/>
          <p:nvPr>
            <p:ph type="title"/>
          </p:nvPr>
        </p:nvSpPr>
        <p:spPr>
          <a:prstGeom prst="rect">
            <a:avLst/>
          </a:prstGeom>
        </p:spPr>
        <p:txBody>
          <a:bodyPr/>
          <a:lstStyle/>
          <a:p>
            <a:pPr/>
          </a:p>
        </p:txBody>
      </p:sp>
      <p:sp>
        <p:nvSpPr>
          <p:cNvPr id="1652" name="Double-click to edit"/>
          <p:cNvSpPr txBox="1"/>
          <p:nvPr>
            <p:ph type="body" idx="1"/>
          </p:nvPr>
        </p:nvSpPr>
        <p:spPr>
          <a:prstGeom prst="rect">
            <a:avLst/>
          </a:prstGeom>
        </p:spPr>
        <p:txBody>
          <a:bodyPr/>
          <a:lstStyle/>
          <a:p>
            <a:pPr/>
          </a:p>
        </p:txBody>
      </p:sp>
      <p:pic>
        <p:nvPicPr>
          <p:cNvPr id="1653" name="Image" descr="Image"/>
          <p:cNvPicPr>
            <a:picLocks noChangeAspect="1"/>
          </p:cNvPicPr>
          <p:nvPr/>
        </p:nvPicPr>
        <p:blipFill>
          <a:blip r:embed="rId3">
            <a:extLst/>
          </a:blip>
          <a:stretch>
            <a:fillRect/>
          </a:stretch>
        </p:blipFill>
        <p:spPr>
          <a:xfrm>
            <a:off x="1479550" y="1193800"/>
            <a:ext cx="7086600" cy="5143500"/>
          </a:xfrm>
          <a:prstGeom prst="rect">
            <a:avLst/>
          </a:prstGeom>
          <a:ln w="25400"/>
        </p:spPr>
      </p:pic>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5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57" name="Double-click to edit"/>
          <p:cNvSpPr txBox="1"/>
          <p:nvPr>
            <p:ph type="title"/>
          </p:nvPr>
        </p:nvSpPr>
        <p:spPr>
          <a:prstGeom prst="rect">
            <a:avLst/>
          </a:prstGeom>
        </p:spPr>
        <p:txBody>
          <a:bodyPr/>
          <a:lstStyle/>
          <a:p>
            <a:pPr/>
          </a:p>
        </p:txBody>
      </p:sp>
      <p:sp>
        <p:nvSpPr>
          <p:cNvPr id="1658" name="Double-click to edit"/>
          <p:cNvSpPr txBox="1"/>
          <p:nvPr>
            <p:ph type="body" idx="1"/>
          </p:nvPr>
        </p:nvSpPr>
        <p:spPr>
          <a:prstGeom prst="rect">
            <a:avLst/>
          </a:prstGeom>
        </p:spPr>
        <p:txBody>
          <a:bodyPr/>
          <a:lstStyle/>
          <a:p>
            <a:pPr/>
          </a:p>
        </p:txBody>
      </p:sp>
      <p:pic>
        <p:nvPicPr>
          <p:cNvPr id="1659" name="Image" descr="Image"/>
          <p:cNvPicPr>
            <a:picLocks noChangeAspect="1"/>
          </p:cNvPicPr>
          <p:nvPr/>
        </p:nvPicPr>
        <p:blipFill>
          <a:blip r:embed="rId3">
            <a:extLst/>
          </a:blip>
          <a:stretch>
            <a:fillRect/>
          </a:stretch>
        </p:blipFill>
        <p:spPr>
          <a:xfrm>
            <a:off x="3041442" y="1280839"/>
            <a:ext cx="6654801" cy="6057901"/>
          </a:xfrm>
          <a:prstGeom prst="rect">
            <a:avLst/>
          </a:prstGeom>
          <a:ln w="25400"/>
        </p:spPr>
      </p:pic>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6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63" name="Double-click to edit"/>
          <p:cNvSpPr txBox="1"/>
          <p:nvPr>
            <p:ph type="title"/>
          </p:nvPr>
        </p:nvSpPr>
        <p:spPr>
          <a:prstGeom prst="rect">
            <a:avLst/>
          </a:prstGeom>
        </p:spPr>
        <p:txBody>
          <a:bodyPr/>
          <a:lstStyle/>
          <a:p>
            <a:pPr/>
          </a:p>
        </p:txBody>
      </p:sp>
      <p:sp>
        <p:nvSpPr>
          <p:cNvPr id="1664" name="Double-click to edit"/>
          <p:cNvSpPr txBox="1"/>
          <p:nvPr>
            <p:ph type="body" idx="1"/>
          </p:nvPr>
        </p:nvSpPr>
        <p:spPr>
          <a:prstGeom prst="rect">
            <a:avLst/>
          </a:prstGeom>
        </p:spPr>
        <p:txBody>
          <a:bodyPr/>
          <a:lstStyle/>
          <a:p>
            <a:pPr/>
          </a:p>
        </p:txBody>
      </p:sp>
      <p:pic>
        <p:nvPicPr>
          <p:cNvPr id="1665" name="Image" descr="Image"/>
          <p:cNvPicPr>
            <a:picLocks noChangeAspect="1"/>
          </p:cNvPicPr>
          <p:nvPr/>
        </p:nvPicPr>
        <p:blipFill>
          <a:blip r:embed="rId3">
            <a:extLst/>
          </a:blip>
          <a:stretch>
            <a:fillRect/>
          </a:stretch>
        </p:blipFill>
        <p:spPr>
          <a:xfrm>
            <a:off x="698893" y="1111360"/>
            <a:ext cx="4139127" cy="3604590"/>
          </a:xfrm>
          <a:prstGeom prst="rect">
            <a:avLst/>
          </a:prstGeom>
          <a:ln w="25400"/>
        </p:spPr>
      </p:pic>
      <p:pic>
        <p:nvPicPr>
          <p:cNvPr id="1666" name="Image" descr="Image"/>
          <p:cNvPicPr>
            <a:picLocks noChangeAspect="1"/>
          </p:cNvPicPr>
          <p:nvPr/>
        </p:nvPicPr>
        <p:blipFill>
          <a:blip r:embed="rId4">
            <a:extLst/>
          </a:blip>
          <a:stretch>
            <a:fillRect/>
          </a:stretch>
        </p:blipFill>
        <p:spPr>
          <a:xfrm>
            <a:off x="4756902" y="1111360"/>
            <a:ext cx="5273207" cy="3138814"/>
          </a:xfrm>
          <a:prstGeom prst="rect">
            <a:avLst/>
          </a:prstGeom>
          <a:ln w="25400"/>
        </p:spPr>
      </p:pic>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6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70" name="Related work"/>
          <p:cNvSpPr txBox="1"/>
          <p:nvPr>
            <p:ph type="title"/>
          </p:nvPr>
        </p:nvSpPr>
        <p:spPr>
          <a:prstGeom prst="rect">
            <a:avLst/>
          </a:prstGeom>
        </p:spPr>
        <p:txBody>
          <a:bodyPr/>
          <a:lstStyle/>
          <a:p>
            <a:pPr/>
            <a:r>
              <a:t>Related work</a:t>
            </a:r>
          </a:p>
        </p:txBody>
      </p:sp>
      <p:sp>
        <p:nvSpPr>
          <p:cNvPr id="1671" name="https://www.nature.com/articles/s41586-022-05306-8"/>
          <p:cNvSpPr txBox="1"/>
          <p:nvPr>
            <p:ph type="body" sz="quarter" idx="1"/>
          </p:nvPr>
        </p:nvSpPr>
        <p:spPr>
          <a:xfrm>
            <a:off x="335524" y="1088479"/>
            <a:ext cx="3419843" cy="2666325"/>
          </a:xfrm>
          <a:prstGeom prst="rect">
            <a:avLst/>
          </a:prstGeom>
        </p:spPr>
        <p:txBody>
          <a:bodyPr/>
          <a:lstStyle/>
          <a:p>
            <a:pPr/>
            <a:r>
              <a:rPr u="sng">
                <a:hlinkClick r:id="rId3" invalidUrl="" action="" tgtFrame="" tooltip="" history="1" highlightClick="0" endSnd="0"/>
              </a:rPr>
              <a:t>https://www.nature.com/articles/s41586-022-05306-8</a:t>
            </a:r>
            <a:r>
              <a:t> </a:t>
            </a:r>
          </a:p>
        </p:txBody>
      </p:sp>
      <p:pic>
        <p:nvPicPr>
          <p:cNvPr id="1672" name="Image" descr="Image"/>
          <p:cNvPicPr>
            <a:picLocks noChangeAspect="1"/>
          </p:cNvPicPr>
          <p:nvPr/>
        </p:nvPicPr>
        <p:blipFill>
          <a:blip r:embed="rId4">
            <a:extLst/>
          </a:blip>
          <a:stretch>
            <a:fillRect/>
          </a:stretch>
        </p:blipFill>
        <p:spPr>
          <a:xfrm>
            <a:off x="3954436" y="1334554"/>
            <a:ext cx="6052691" cy="6229411"/>
          </a:xfrm>
          <a:prstGeom prst="rect">
            <a:avLst/>
          </a:prstGeom>
          <a:ln w="25400"/>
        </p:spPr>
      </p:pic>
      <p:pic>
        <p:nvPicPr>
          <p:cNvPr id="1673" name="Image" descr="Image"/>
          <p:cNvPicPr>
            <a:picLocks noChangeAspect="1"/>
          </p:cNvPicPr>
          <p:nvPr/>
        </p:nvPicPr>
        <p:blipFill>
          <a:blip r:embed="rId5">
            <a:extLst/>
          </a:blip>
          <a:stretch>
            <a:fillRect/>
          </a:stretch>
        </p:blipFill>
        <p:spPr>
          <a:xfrm>
            <a:off x="99222" y="3561135"/>
            <a:ext cx="3517369" cy="2666325"/>
          </a:xfrm>
          <a:prstGeom prst="rect">
            <a:avLst/>
          </a:prstGeom>
          <a:ln w="25400"/>
        </p:spPr>
      </p:pic>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7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77" name="Fredo’s vision"/>
          <p:cNvSpPr txBox="1"/>
          <p:nvPr>
            <p:ph type="title"/>
          </p:nvPr>
        </p:nvSpPr>
        <p:spPr>
          <a:prstGeom prst="rect">
            <a:avLst/>
          </a:prstGeom>
        </p:spPr>
        <p:txBody>
          <a:bodyPr/>
          <a:lstStyle/>
          <a:p>
            <a:pPr/>
            <a:r>
              <a:t>Fredo’s vision</a:t>
            </a:r>
          </a:p>
        </p:txBody>
      </p:sp>
      <p:sp>
        <p:nvSpPr>
          <p:cNvPr id="167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0" name="Practical matters"/>
          <p:cNvSpPr txBox="1"/>
          <p:nvPr>
            <p:ph type="title"/>
          </p:nvPr>
        </p:nvSpPr>
        <p:spPr>
          <a:prstGeom prst="rect">
            <a:avLst/>
          </a:prstGeom>
        </p:spPr>
        <p:txBody>
          <a:bodyPr/>
          <a:lstStyle/>
          <a:p>
            <a:pPr/>
            <a:r>
              <a:t>Practical matters</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8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84" name="Do you lose all that resolution?"/>
          <p:cNvSpPr txBox="1"/>
          <p:nvPr>
            <p:ph type="title"/>
          </p:nvPr>
        </p:nvSpPr>
        <p:spPr>
          <a:prstGeom prst="rect">
            <a:avLst/>
          </a:prstGeom>
        </p:spPr>
        <p:txBody>
          <a:bodyPr/>
          <a:lstStyle/>
          <a:p>
            <a:pPr/>
            <a:r>
              <a:t>Do you lose all that resolution?</a:t>
            </a:r>
          </a:p>
        </p:txBody>
      </p:sp>
      <p:sp>
        <p:nvSpPr>
          <p:cNvPr id="1685" name="It’s complicated"/>
          <p:cNvSpPr txBox="1"/>
          <p:nvPr>
            <p:ph type="body" idx="1"/>
          </p:nvPr>
        </p:nvSpPr>
        <p:spPr>
          <a:prstGeom prst="rect">
            <a:avLst/>
          </a:prstGeom>
        </p:spPr>
        <p:txBody>
          <a:bodyPr/>
          <a:lstStyle/>
          <a:p>
            <a:pPr/>
            <a:r>
              <a:t>It’s complicated</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8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89" name="Can you do video"/>
          <p:cNvSpPr txBox="1"/>
          <p:nvPr>
            <p:ph type="title"/>
          </p:nvPr>
        </p:nvSpPr>
        <p:spPr>
          <a:prstGeom prst="rect">
            <a:avLst/>
          </a:prstGeom>
        </p:spPr>
        <p:txBody>
          <a:bodyPr/>
          <a:lstStyle/>
          <a:p>
            <a:pPr/>
            <a:r>
              <a:t>Can you do video</a:t>
            </a:r>
          </a:p>
        </p:txBody>
      </p:sp>
      <p:sp>
        <p:nvSpPr>
          <p:cNvPr id="1690" name="Bandwidth is the challenge"/>
          <p:cNvSpPr txBox="1"/>
          <p:nvPr>
            <p:ph type="body" idx="1"/>
          </p:nvPr>
        </p:nvSpPr>
        <p:spPr>
          <a:prstGeom prst="rect">
            <a:avLst/>
          </a:prstGeom>
        </p:spPr>
        <p:txBody>
          <a:bodyPr/>
          <a:lstStyle/>
          <a:p>
            <a:pPr/>
            <a:r>
              <a:t>Bandwidth is the challenge</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9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94" name="Is it practical?"/>
          <p:cNvSpPr txBox="1"/>
          <p:nvPr>
            <p:ph type="title"/>
          </p:nvPr>
        </p:nvSpPr>
        <p:spPr>
          <a:prstGeom prst="rect">
            <a:avLst/>
          </a:prstGeom>
        </p:spPr>
        <p:txBody>
          <a:bodyPr/>
          <a:lstStyle/>
          <a:p>
            <a:pPr/>
            <a:r>
              <a:t>Is it practical?</a:t>
            </a:r>
          </a:p>
        </p:txBody>
      </p:sp>
      <p:sp>
        <p:nvSpPr>
          <p:cNvPr id="1695" name="Full frame sensor with cell phone density…"/>
          <p:cNvSpPr txBox="1"/>
          <p:nvPr>
            <p:ph type="body" idx="1"/>
          </p:nvPr>
        </p:nvSpPr>
        <p:spPr>
          <a:prstGeom prst="rect">
            <a:avLst/>
          </a:prstGeom>
        </p:spPr>
        <p:txBody>
          <a:bodyPr/>
          <a:lstStyle/>
          <a:p>
            <a:pPr/>
            <a:r>
              <a:t>Full frame sensor with cell phone density</a:t>
            </a:r>
          </a:p>
          <a:p>
            <a:pPr/>
          </a:p>
          <a:p>
            <a:pPr/>
            <a:r>
              <a:t>24x36mm -&gt; </a:t>
            </a:r>
          </a:p>
          <a:p>
            <a:pPr/>
            <a:r>
              <a:t>Sony a7riii has 4.5micron pitch</a:t>
            </a:r>
          </a:p>
          <a:p>
            <a:pPr/>
            <a:r>
              <a:t>Bandwidth of phantom high speed camera: 6,600 fps at 2048 x 1920 4MPixel. -&gt; 660 at 40MPixels -&gt; 30fps at 40*4.5*4.5 [they say 26GPixels/sec] 12 bits </a:t>
            </a:r>
          </a:p>
          <a:p>
            <a:pPr/>
            <a:r>
              <a:t>XQD: 400MB/s -&gt; budget of 1/8bit per pixel at full burst</a:t>
            </a:r>
          </a:p>
          <a:p>
            <a:pPr/>
            <a:r>
              <a:t>JPEG vs RAW: 70MB vs 7MB; 1 to 10 -&gt; gets us still 1 order of magnitude short</a:t>
            </a:r>
          </a:p>
          <a:p>
            <a:pPr/>
            <a:r>
              <a:t>Big challenge: quick, local light field compression. Can dimensionality gap help? Steer DCT?</a:t>
            </a:r>
          </a:p>
          <a:p>
            <a:pPr/>
            <a:r>
              <a:t>Alternative: 2 microns, factor of 4 obviously, 10MPixels with 4.5x4.5</a:t>
            </a:r>
          </a:p>
          <a:p>
            <a:pPr/>
          </a:p>
          <a:p>
            <a:pPr/>
          </a:p>
          <a:p>
            <a:pPr/>
          </a:p>
          <a:p>
            <a:pP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9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99" name="Diaphragm (or lack thereof)"/>
          <p:cNvSpPr txBox="1"/>
          <p:nvPr>
            <p:ph type="title"/>
          </p:nvPr>
        </p:nvSpPr>
        <p:spPr>
          <a:prstGeom prst="rect">
            <a:avLst/>
          </a:prstGeom>
        </p:spPr>
        <p:txBody>
          <a:bodyPr/>
          <a:lstStyle/>
          <a:p>
            <a:pPr/>
            <a:r>
              <a:t>Diaphragm (or lack thereof)</a:t>
            </a:r>
          </a:p>
        </p:txBody>
      </p:sp>
      <p:sp>
        <p:nvSpPr>
          <p:cNvPr id="1700" name="Double-click to edit"/>
          <p:cNvSpPr txBox="1"/>
          <p:nvPr>
            <p:ph type="body" idx="1"/>
          </p:nvPr>
        </p:nvSpPr>
        <p:spPr>
          <a:prstGeom prst="rect">
            <a:avLst/>
          </a:prstGeom>
        </p:spPr>
        <p:txBody>
          <a:bodyPr/>
          <a:lstStyle/>
          <a:p>
            <a:pPr/>
          </a:p>
        </p:txBody>
      </p:sp>
      <p:pic>
        <p:nvPicPr>
          <p:cNvPr id="1701" name="image.png" descr="image.png"/>
          <p:cNvPicPr>
            <a:picLocks noChangeAspect="0"/>
          </p:cNvPicPr>
          <p:nvPr/>
        </p:nvPicPr>
        <p:blipFill>
          <a:blip r:embed="rId3">
            <a:extLst/>
          </a:blip>
          <a:stretch>
            <a:fillRect/>
          </a:stretch>
        </p:blipFill>
        <p:spPr>
          <a:xfrm flipH="1" rot="21590034">
            <a:off x="-315425" y="2956545"/>
            <a:ext cx="4265663" cy="4187214"/>
          </a:xfrm>
          <a:prstGeom prst="rect">
            <a:avLst/>
          </a:prstGeom>
          <a:ln w="12700">
            <a:miter lim="400000"/>
          </a:ln>
        </p:spPr>
      </p:pic>
      <p:sp>
        <p:nvSpPr>
          <p:cNvPr id="1702" name="Oval"/>
          <p:cNvSpPr/>
          <p:nvPr/>
        </p:nvSpPr>
        <p:spPr>
          <a:xfrm>
            <a:off x="5022850" y="5373753"/>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703" name="Line"/>
          <p:cNvSpPr/>
          <p:nvPr/>
        </p:nvSpPr>
        <p:spPr>
          <a:xfrm flipH="1" flipV="1">
            <a:off x="5104627" y="5379517"/>
            <a:ext cx="294779" cy="756936"/>
          </a:xfrm>
          <a:prstGeom prst="line">
            <a:avLst/>
          </a:prstGeom>
          <a:ln w="38100">
            <a:solidFill>
              <a:srgbClr val="4D22B3"/>
            </a:solidFill>
            <a:miter lim="400000"/>
            <a:headEnd type="stealth"/>
          </a:ln>
        </p:spPr>
        <p:txBody>
          <a:bodyPr lIns="0" tIns="0" rIns="0" bIns="0"/>
          <a:lstStyle/>
          <a:p>
            <a:pPr defTabSz="353020">
              <a:defRPr sz="900"/>
            </a:pPr>
          </a:p>
        </p:txBody>
      </p:sp>
      <p:sp>
        <p:nvSpPr>
          <p:cNvPr id="1704" name="Line"/>
          <p:cNvSpPr/>
          <p:nvPr/>
        </p:nvSpPr>
        <p:spPr>
          <a:xfrm flipH="1">
            <a:off x="5111105" y="5373753"/>
            <a:ext cx="264061" cy="703568"/>
          </a:xfrm>
          <a:prstGeom prst="line">
            <a:avLst/>
          </a:prstGeom>
          <a:ln w="38100">
            <a:solidFill>
              <a:srgbClr val="831100"/>
            </a:solidFill>
            <a:miter lim="400000"/>
            <a:headEnd type="stealth"/>
          </a:ln>
        </p:spPr>
        <p:txBody>
          <a:bodyPr lIns="0" tIns="0" rIns="0" bIns="0"/>
          <a:lstStyle/>
          <a:p>
            <a:pPr defTabSz="353020">
              <a:defRPr sz="900"/>
            </a:pPr>
          </a:p>
        </p:txBody>
      </p:sp>
      <p:sp>
        <p:nvSpPr>
          <p:cNvPr id="1705" name="Oval"/>
          <p:cNvSpPr/>
          <p:nvPr/>
        </p:nvSpPr>
        <p:spPr>
          <a:xfrm>
            <a:off x="3110656" y="3530203"/>
            <a:ext cx="902164" cy="3510592"/>
          </a:xfrm>
          <a:prstGeom prst="ellipse">
            <a:avLst/>
          </a:prstGeom>
          <a:solidFill>
            <a:srgbClr val="A8C6FE"/>
          </a:solidFill>
          <a:ln w="12700">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706" name="Line"/>
          <p:cNvSpPr/>
          <p:nvPr/>
        </p:nvSpPr>
        <p:spPr>
          <a:xfrm flipH="1" flipV="1">
            <a:off x="3736234" y="3633535"/>
            <a:ext cx="1345289" cy="1797910"/>
          </a:xfrm>
          <a:prstGeom prst="line">
            <a:avLst/>
          </a:prstGeom>
          <a:ln w="38100">
            <a:solidFill>
              <a:srgbClr val="4D22B3"/>
            </a:solidFill>
            <a:miter lim="400000"/>
            <a:headEnd type="stealth"/>
          </a:ln>
        </p:spPr>
        <p:txBody>
          <a:bodyPr lIns="0" tIns="0" rIns="0" bIns="0"/>
          <a:lstStyle/>
          <a:p>
            <a:pPr defTabSz="353020">
              <a:defRPr sz="900"/>
            </a:pPr>
          </a:p>
        </p:txBody>
      </p:sp>
      <p:sp>
        <p:nvSpPr>
          <p:cNvPr id="1707" name="Line"/>
          <p:cNvSpPr/>
          <p:nvPr/>
        </p:nvSpPr>
        <p:spPr>
          <a:xfrm flipH="1">
            <a:off x="3623079" y="6079794"/>
            <a:ext cx="1458608" cy="953810"/>
          </a:xfrm>
          <a:prstGeom prst="line">
            <a:avLst/>
          </a:prstGeom>
          <a:ln w="38100">
            <a:solidFill>
              <a:srgbClr val="831100"/>
            </a:solidFill>
            <a:miter lim="400000"/>
            <a:headEnd type="stealth"/>
          </a:ln>
        </p:spPr>
        <p:txBody>
          <a:bodyPr lIns="0" tIns="0" rIns="0" bIns="0"/>
          <a:lstStyle/>
          <a:p>
            <a:pPr defTabSz="353020">
              <a:defRPr sz="900"/>
            </a:pPr>
          </a:p>
        </p:txBody>
      </p:sp>
      <p:grpSp>
        <p:nvGrpSpPr>
          <p:cNvPr id="1724" name="Group"/>
          <p:cNvGrpSpPr/>
          <p:nvPr/>
        </p:nvGrpSpPr>
        <p:grpSpPr>
          <a:xfrm>
            <a:off x="5395482" y="3765550"/>
            <a:ext cx="176511" cy="3206602"/>
            <a:chOff x="0" y="0"/>
            <a:chExt cx="176510" cy="3206601"/>
          </a:xfrm>
        </p:grpSpPr>
        <p:sp>
          <p:nvSpPr>
            <p:cNvPr id="1708" name="Square"/>
            <p:cNvSpPr/>
            <p:nvPr/>
          </p:nvSpPr>
          <p:spPr>
            <a:xfrm>
              <a:off x="0" y="201025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09" name="Square"/>
            <p:cNvSpPr/>
            <p:nvPr/>
          </p:nvSpPr>
          <p:spPr>
            <a:xfrm>
              <a:off x="0" y="221618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0" name="Square"/>
            <p:cNvSpPr/>
            <p:nvPr/>
          </p:nvSpPr>
          <p:spPr>
            <a:xfrm>
              <a:off x="0" y="160820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1" name="Square"/>
            <p:cNvSpPr/>
            <p:nvPr/>
          </p:nvSpPr>
          <p:spPr>
            <a:xfrm>
              <a:off x="0" y="1794519"/>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2" name="Square"/>
            <p:cNvSpPr/>
            <p:nvPr/>
          </p:nvSpPr>
          <p:spPr>
            <a:xfrm>
              <a:off x="0" y="118654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3" name="Square"/>
            <p:cNvSpPr/>
            <p:nvPr/>
          </p:nvSpPr>
          <p:spPr>
            <a:xfrm>
              <a:off x="0" y="139246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4" name="Square"/>
            <p:cNvSpPr/>
            <p:nvPr/>
          </p:nvSpPr>
          <p:spPr>
            <a:xfrm>
              <a:off x="0" y="784489"/>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5" name="Square"/>
            <p:cNvSpPr/>
            <p:nvPr/>
          </p:nvSpPr>
          <p:spPr>
            <a:xfrm>
              <a:off x="0" y="980612"/>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6" name="Square"/>
            <p:cNvSpPr/>
            <p:nvPr/>
          </p:nvSpPr>
          <p:spPr>
            <a:xfrm>
              <a:off x="0" y="392244"/>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7" name="Square"/>
            <p:cNvSpPr/>
            <p:nvPr/>
          </p:nvSpPr>
          <p:spPr>
            <a:xfrm>
              <a:off x="0" y="598173"/>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8" name="Square"/>
            <p:cNvSpPr/>
            <p:nvPr/>
          </p:nvSpPr>
          <p:spPr>
            <a:xfrm>
              <a:off x="0" y="0"/>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19" name="Square"/>
            <p:cNvSpPr/>
            <p:nvPr/>
          </p:nvSpPr>
          <p:spPr>
            <a:xfrm>
              <a:off x="0" y="205928"/>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20" name="Square"/>
            <p:cNvSpPr/>
            <p:nvPr/>
          </p:nvSpPr>
          <p:spPr>
            <a:xfrm>
              <a:off x="0" y="2412305"/>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21" name="Square"/>
            <p:cNvSpPr/>
            <p:nvPr/>
          </p:nvSpPr>
          <p:spPr>
            <a:xfrm>
              <a:off x="0" y="2618233"/>
              <a:ext cx="176511" cy="176512"/>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22" name="Square"/>
            <p:cNvSpPr/>
            <p:nvPr/>
          </p:nvSpPr>
          <p:spPr>
            <a:xfrm>
              <a:off x="0" y="2814356"/>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sp>
          <p:nvSpPr>
            <p:cNvPr id="1723" name="Square"/>
            <p:cNvSpPr/>
            <p:nvPr/>
          </p:nvSpPr>
          <p:spPr>
            <a:xfrm>
              <a:off x="0" y="3030091"/>
              <a:ext cx="176511" cy="176511"/>
            </a:xfrm>
            <a:prstGeom prst="rect">
              <a:avLst/>
            </a:prstGeom>
            <a:solidFill>
              <a:srgbClr val="929292"/>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2600">
                  <a:solidFill>
                    <a:srgbClr val="FFFFFF"/>
                  </a:solidFill>
                  <a:latin typeface="Cochin"/>
                  <a:ea typeface="Cochin"/>
                  <a:cs typeface="Cochin"/>
                  <a:sym typeface="Cochin"/>
                </a:defRPr>
              </a:pPr>
            </a:p>
          </p:txBody>
        </p:sp>
      </p:grpSp>
      <p:sp>
        <p:nvSpPr>
          <p:cNvPr id="1725" name="Oval"/>
          <p:cNvSpPr/>
          <p:nvPr/>
        </p:nvSpPr>
        <p:spPr>
          <a:xfrm>
            <a:off x="5022850" y="4569651"/>
            <a:ext cx="107868" cy="794297"/>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726" name="Oval"/>
          <p:cNvSpPr/>
          <p:nvPr/>
        </p:nvSpPr>
        <p:spPr>
          <a:xfrm>
            <a:off x="5022850" y="6138631"/>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727" name="Oval"/>
          <p:cNvSpPr/>
          <p:nvPr/>
        </p:nvSpPr>
        <p:spPr>
          <a:xfrm>
            <a:off x="5022850" y="3755744"/>
            <a:ext cx="107868" cy="794296"/>
          </a:xfrm>
          <a:prstGeom prst="ellipse">
            <a:avLst/>
          </a:prstGeom>
          <a:solidFill>
            <a:srgbClr val="A8C6FE"/>
          </a:solidFill>
          <a:ln w="3175">
            <a:solidFill>
              <a:srgbClr val="000000"/>
            </a:solidFill>
            <a:miter lim="400000"/>
          </a:ln>
        </p:spPr>
        <p:txBody>
          <a:bodyPr lIns="39224" tIns="39224" rIns="39224" bIns="39224" anchor="ctr"/>
          <a:lstStyle/>
          <a:p>
            <a:pPr algn="ctr" defTabSz="451081">
              <a:defRPr sz="2600">
                <a:solidFill>
                  <a:srgbClr val="FFFFFF"/>
                </a:solidFill>
                <a:latin typeface="Cochin"/>
                <a:ea typeface="Cochin"/>
                <a:cs typeface="Cochin"/>
                <a:sym typeface="Cochin"/>
              </a:defRPr>
            </a:pPr>
          </a:p>
        </p:txBody>
      </p:sp>
      <p:sp>
        <p:nvSpPr>
          <p:cNvPr id="1728" name="Line"/>
          <p:cNvSpPr/>
          <p:nvPr/>
        </p:nvSpPr>
        <p:spPr>
          <a:xfrm flipH="1">
            <a:off x="914982" y="3633535"/>
            <a:ext cx="2519506" cy="538082"/>
          </a:xfrm>
          <a:prstGeom prst="line">
            <a:avLst/>
          </a:prstGeom>
          <a:ln w="38100">
            <a:solidFill>
              <a:srgbClr val="4D22B3"/>
            </a:solidFill>
            <a:miter lim="400000"/>
            <a:headEnd type="stealth"/>
          </a:ln>
        </p:spPr>
        <p:txBody>
          <a:bodyPr lIns="0" tIns="0" rIns="0" bIns="0"/>
          <a:lstStyle/>
          <a:p>
            <a:pPr defTabSz="353020">
              <a:defRPr sz="900"/>
            </a:pPr>
          </a:p>
        </p:txBody>
      </p:sp>
      <p:sp>
        <p:nvSpPr>
          <p:cNvPr id="1729" name="Line"/>
          <p:cNvSpPr/>
          <p:nvPr/>
        </p:nvSpPr>
        <p:spPr>
          <a:xfrm flipH="1" flipV="1">
            <a:off x="855248" y="4162151"/>
            <a:ext cx="2550206" cy="2778028"/>
          </a:xfrm>
          <a:prstGeom prst="line">
            <a:avLst/>
          </a:prstGeom>
          <a:ln w="38100">
            <a:solidFill>
              <a:srgbClr val="831100"/>
            </a:solidFill>
            <a:miter lim="400000"/>
            <a:headEnd type="stealth"/>
          </a:ln>
        </p:spPr>
        <p:txBody>
          <a:bodyPr lIns="0" tIns="0" rIns="0" bIns="0"/>
          <a:lstStyle/>
          <a:p>
            <a:pPr defTabSz="353020">
              <a:defRPr sz="900"/>
            </a:pPr>
          </a:p>
        </p:txBody>
      </p:sp>
      <p:sp>
        <p:nvSpPr>
          <p:cNvPr id="1730" name="Line"/>
          <p:cNvSpPr/>
          <p:nvPr/>
        </p:nvSpPr>
        <p:spPr>
          <a:xfrm flipH="1" flipV="1">
            <a:off x="863258" y="4163501"/>
            <a:ext cx="2234978" cy="966197"/>
          </a:xfrm>
          <a:prstGeom prst="line">
            <a:avLst/>
          </a:prstGeom>
          <a:ln w="38100">
            <a:solidFill>
              <a:srgbClr val="BE38F3"/>
            </a:solidFill>
            <a:miter lim="400000"/>
            <a:headEnd type="stealth"/>
          </a:ln>
        </p:spPr>
        <p:txBody>
          <a:bodyPr lIns="0" tIns="0" rIns="0" bIns="0"/>
          <a:lstStyle/>
          <a:p>
            <a:pPr defTabSz="353020">
              <a:defRPr sz="900"/>
            </a:pPr>
          </a:p>
        </p:txBody>
      </p:sp>
      <p:sp>
        <p:nvSpPr>
          <p:cNvPr id="1731" name="Line"/>
          <p:cNvSpPr/>
          <p:nvPr/>
        </p:nvSpPr>
        <p:spPr>
          <a:xfrm flipH="1" flipV="1">
            <a:off x="4029110" y="5307112"/>
            <a:ext cx="993740" cy="404789"/>
          </a:xfrm>
          <a:prstGeom prst="line">
            <a:avLst/>
          </a:prstGeom>
          <a:ln w="38100">
            <a:solidFill>
              <a:srgbClr val="BE38F3"/>
            </a:solidFill>
            <a:miter lim="400000"/>
            <a:headEnd type="stealth"/>
          </a:ln>
        </p:spPr>
        <p:txBody>
          <a:bodyPr lIns="0" tIns="0" rIns="0" bIns="0"/>
          <a:lstStyle/>
          <a:p>
            <a:pPr defTabSz="353020">
              <a:defRPr sz="900"/>
            </a:pPr>
          </a:p>
        </p:txBody>
      </p:sp>
      <p:sp>
        <p:nvSpPr>
          <p:cNvPr id="1732" name="Line"/>
          <p:cNvSpPr/>
          <p:nvPr/>
        </p:nvSpPr>
        <p:spPr>
          <a:xfrm flipH="1" flipV="1">
            <a:off x="5144828" y="5753400"/>
            <a:ext cx="282471" cy="105520"/>
          </a:xfrm>
          <a:prstGeom prst="line">
            <a:avLst/>
          </a:prstGeom>
          <a:ln w="38100">
            <a:solidFill>
              <a:srgbClr val="BE38F3"/>
            </a:solidFill>
            <a:miter lim="400000"/>
            <a:headEnd type="stealth"/>
          </a:ln>
        </p:spPr>
        <p:txBody>
          <a:bodyPr lIns="0" tIns="0" rIns="0" bIns="0"/>
          <a:lstStyle/>
          <a:p>
            <a:pPr defTabSz="353020">
              <a:defRPr sz="900"/>
            </a:pPr>
          </a:p>
        </p:txBody>
      </p:sp>
      <p:sp>
        <p:nvSpPr>
          <p:cNvPr id="1733" name="Line"/>
          <p:cNvSpPr/>
          <p:nvPr/>
        </p:nvSpPr>
        <p:spPr>
          <a:xfrm>
            <a:off x="5709278" y="5354141"/>
            <a:ext cx="253808" cy="1"/>
          </a:xfrm>
          <a:prstGeom prst="line">
            <a:avLst/>
          </a:prstGeom>
          <a:ln w="12700">
            <a:solidFill>
              <a:srgbClr val="3D3E3F"/>
            </a:solidFill>
            <a:miter lim="400000"/>
          </a:ln>
        </p:spPr>
        <p:txBody>
          <a:bodyPr lIns="0" tIns="0" rIns="0" bIns="0"/>
          <a:lstStyle/>
          <a:p>
            <a:pPr defTabSz="353020">
              <a:defRPr sz="900"/>
            </a:pPr>
          </a:p>
        </p:txBody>
      </p:sp>
      <p:sp>
        <p:nvSpPr>
          <p:cNvPr id="1734" name="Line"/>
          <p:cNvSpPr/>
          <p:nvPr/>
        </p:nvSpPr>
        <p:spPr>
          <a:xfrm>
            <a:off x="5709278" y="6168049"/>
            <a:ext cx="253808" cy="1"/>
          </a:xfrm>
          <a:prstGeom prst="line">
            <a:avLst/>
          </a:prstGeom>
          <a:ln w="12700">
            <a:solidFill>
              <a:srgbClr val="3D3E3F"/>
            </a:solidFill>
            <a:miter lim="400000"/>
          </a:ln>
        </p:spPr>
        <p:txBody>
          <a:bodyPr lIns="0" tIns="0" rIns="0" bIns="0"/>
          <a:lstStyle/>
          <a:p>
            <a:pPr defTabSz="353020">
              <a:defRPr sz="900"/>
            </a:pPr>
          </a:p>
        </p:txBody>
      </p:sp>
      <p:sp>
        <p:nvSpPr>
          <p:cNvPr id="1735" name="Line"/>
          <p:cNvSpPr/>
          <p:nvPr/>
        </p:nvSpPr>
        <p:spPr>
          <a:xfrm>
            <a:off x="5954431" y="5354141"/>
            <a:ext cx="1" cy="823715"/>
          </a:xfrm>
          <a:prstGeom prst="line">
            <a:avLst/>
          </a:prstGeom>
          <a:ln w="12700">
            <a:solidFill>
              <a:srgbClr val="3D3E3F"/>
            </a:solidFill>
            <a:miter lim="400000"/>
          </a:ln>
        </p:spPr>
        <p:txBody>
          <a:bodyPr lIns="0" tIns="0" rIns="0" bIns="0"/>
          <a:lstStyle/>
          <a:p>
            <a:pPr defTabSz="353020">
              <a:defRPr sz="900"/>
            </a:pPr>
          </a:p>
        </p:txBody>
      </p:sp>
      <p:sp>
        <p:nvSpPr>
          <p:cNvPr id="1736" name="Main lens"/>
          <p:cNvSpPr txBox="1"/>
          <p:nvPr/>
        </p:nvSpPr>
        <p:spPr>
          <a:xfrm>
            <a:off x="3235055" y="3084478"/>
            <a:ext cx="1053395"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Main lens</a:t>
            </a:r>
          </a:p>
        </p:txBody>
      </p:sp>
      <p:sp>
        <p:nvSpPr>
          <p:cNvPr id="1737" name="microlenses"/>
          <p:cNvSpPr txBox="1"/>
          <p:nvPr/>
        </p:nvSpPr>
        <p:spPr>
          <a:xfrm>
            <a:off x="4446062" y="3335514"/>
            <a:ext cx="1225427" cy="355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buClr>
                <a:srgbClr val="A29A85"/>
              </a:buClr>
              <a:defRPr sz="1800">
                <a:solidFill>
                  <a:srgbClr val="3D3E3F"/>
                </a:solidFill>
                <a:latin typeface="Cochin"/>
                <a:ea typeface="Cochin"/>
                <a:cs typeface="Cochin"/>
                <a:sym typeface="Cochin"/>
              </a:defRPr>
            </a:lvl1pPr>
          </a:lstStyle>
          <a:p>
            <a:pPr/>
            <a:r>
              <a:t>microlenses</a:t>
            </a:r>
          </a:p>
        </p:txBody>
      </p:sp>
      <p:sp>
        <p:nvSpPr>
          <p:cNvPr id="1738" name="aperture…"/>
          <p:cNvSpPr txBox="1"/>
          <p:nvPr/>
        </p:nvSpPr>
        <p:spPr>
          <a:xfrm>
            <a:off x="5994047" y="5417881"/>
            <a:ext cx="1086110" cy="62759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p>
            <a:pPr algn="ctr" defTabSz="451081">
              <a:buClr>
                <a:srgbClr val="A29A85"/>
              </a:buClr>
              <a:defRPr sz="1800">
                <a:solidFill>
                  <a:srgbClr val="3D3E3F"/>
                </a:solidFill>
                <a:latin typeface="Cochin"/>
                <a:ea typeface="Cochin"/>
                <a:cs typeface="Cochin"/>
                <a:sym typeface="Cochin"/>
              </a:defRPr>
            </a:pPr>
            <a:r>
              <a:t>aperture</a:t>
            </a:r>
          </a:p>
          <a:p>
            <a:pPr algn="ctr" defTabSz="451081">
              <a:buClr>
                <a:srgbClr val="A29A85"/>
              </a:buClr>
              <a:defRPr sz="1800">
                <a:solidFill>
                  <a:srgbClr val="3D3E3F"/>
                </a:solidFill>
                <a:latin typeface="Cochin"/>
                <a:ea typeface="Cochin"/>
                <a:cs typeface="Cochin"/>
                <a:sym typeface="Cochin"/>
              </a:defRPr>
            </a:pPr>
            <a:r>
              <a:t>sub-image</a:t>
            </a: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0" name="Fake depth of field for cell phones  (no light field)"/>
          <p:cNvSpPr txBox="1"/>
          <p:nvPr>
            <p:ph type="title"/>
          </p:nvPr>
        </p:nvSpPr>
        <p:spPr>
          <a:prstGeom prst="rect">
            <a:avLst/>
          </a:prstGeom>
        </p:spPr>
        <p:txBody>
          <a:bodyPr/>
          <a:lstStyle/>
          <a:p>
            <a:pPr>
              <a:defRPr sz="8000"/>
            </a:pPr>
            <a:r>
              <a:t>Fake depth of field for cell phones </a:t>
            </a:r>
            <a:br/>
            <a:r>
              <a:t>(no light field)</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4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44" name="Challenge"/>
          <p:cNvSpPr txBox="1"/>
          <p:nvPr>
            <p:ph type="title"/>
          </p:nvPr>
        </p:nvSpPr>
        <p:spPr>
          <a:prstGeom prst="rect">
            <a:avLst/>
          </a:prstGeom>
        </p:spPr>
        <p:txBody>
          <a:bodyPr/>
          <a:lstStyle/>
          <a:p>
            <a:pPr/>
            <a:r>
              <a:t>Challenge</a:t>
            </a:r>
          </a:p>
        </p:txBody>
      </p:sp>
      <p:sp>
        <p:nvSpPr>
          <p:cNvPr id="1745" name="Shallow depth of field hard with small sensors"/>
          <p:cNvSpPr txBox="1"/>
          <p:nvPr>
            <p:ph type="body" idx="1"/>
          </p:nvPr>
        </p:nvSpPr>
        <p:spPr>
          <a:xfrm>
            <a:off x="335524" y="1111360"/>
            <a:ext cx="9541356" cy="6442621"/>
          </a:xfrm>
          <a:prstGeom prst="rect">
            <a:avLst/>
          </a:prstGeom>
        </p:spPr>
        <p:txBody>
          <a:bodyPr/>
          <a:lstStyle/>
          <a:p>
            <a:pPr/>
            <a:r>
              <a:t>Shallow depth of field hard with small sensors</a:t>
            </a:r>
          </a:p>
        </p:txBody>
      </p:sp>
      <p:sp>
        <p:nvSpPr>
          <p:cNvPr id="1746" name="sensor"/>
          <p:cNvSpPr txBox="1"/>
          <p:nvPr/>
        </p:nvSpPr>
        <p:spPr>
          <a:xfrm>
            <a:off x="1104627" y="5366654"/>
            <a:ext cx="73423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1747" name="Oval"/>
          <p:cNvSpPr/>
          <p:nvPr/>
        </p:nvSpPr>
        <p:spPr>
          <a:xfrm>
            <a:off x="2109975" y="2661848"/>
            <a:ext cx="172829" cy="1382855"/>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48" name="Line"/>
          <p:cNvSpPr/>
          <p:nvPr/>
        </p:nvSpPr>
        <p:spPr>
          <a:xfrm>
            <a:off x="1388606" y="2661848"/>
            <a:ext cx="1744" cy="1382855"/>
          </a:xfrm>
          <a:prstGeom prst="line">
            <a:avLst/>
          </a:prstGeom>
          <a:ln w="12700">
            <a:solidFill>
              <a:srgbClr val="000000"/>
            </a:solidFill>
          </a:ln>
        </p:spPr>
        <p:txBody>
          <a:bodyPr lIns="0" tIns="0" rIns="0" bIns="0"/>
          <a:lstStyle/>
          <a:p>
            <a:pPr defTabSz="353020">
              <a:defRPr sz="900"/>
            </a:pPr>
          </a:p>
        </p:txBody>
      </p:sp>
      <p:sp>
        <p:nvSpPr>
          <p:cNvPr id="1749" name="lens"/>
          <p:cNvSpPr txBox="1"/>
          <p:nvPr/>
        </p:nvSpPr>
        <p:spPr>
          <a:xfrm>
            <a:off x="1929632" y="404219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1750" name="Line"/>
          <p:cNvSpPr/>
          <p:nvPr/>
        </p:nvSpPr>
        <p:spPr>
          <a:xfrm>
            <a:off x="2170089" y="2661848"/>
            <a:ext cx="4989467" cy="1503105"/>
          </a:xfrm>
          <a:prstGeom prst="line">
            <a:avLst/>
          </a:prstGeom>
          <a:ln w="3175">
            <a:solidFill>
              <a:srgbClr val="000000"/>
            </a:solidFill>
          </a:ln>
        </p:spPr>
        <p:txBody>
          <a:bodyPr lIns="0" tIns="0" rIns="0" bIns="0"/>
          <a:lstStyle/>
          <a:p>
            <a:pPr defTabSz="353020">
              <a:defRPr sz="900"/>
            </a:pPr>
          </a:p>
        </p:txBody>
      </p:sp>
      <p:sp>
        <p:nvSpPr>
          <p:cNvPr id="1751" name="Line"/>
          <p:cNvSpPr/>
          <p:nvPr/>
        </p:nvSpPr>
        <p:spPr>
          <a:xfrm flipV="1">
            <a:off x="2170089" y="2481476"/>
            <a:ext cx="5049582" cy="1563227"/>
          </a:xfrm>
          <a:prstGeom prst="line">
            <a:avLst/>
          </a:prstGeom>
          <a:ln w="3175">
            <a:solidFill>
              <a:srgbClr val="000000"/>
            </a:solidFill>
          </a:ln>
        </p:spPr>
        <p:txBody>
          <a:bodyPr lIns="0" tIns="0" rIns="0" bIns="0"/>
          <a:lstStyle/>
          <a:p>
            <a:pPr defTabSz="353020">
              <a:defRPr sz="900"/>
            </a:pPr>
          </a:p>
        </p:txBody>
      </p:sp>
      <p:sp>
        <p:nvSpPr>
          <p:cNvPr id="1752" name="Circle"/>
          <p:cNvSpPr/>
          <p:nvPr/>
        </p:nvSpPr>
        <p:spPr>
          <a:xfrm>
            <a:off x="4394308" y="3323213"/>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3" name="Rectangle"/>
          <p:cNvSpPr/>
          <p:nvPr/>
        </p:nvSpPr>
        <p:spPr>
          <a:xfrm>
            <a:off x="6077502" y="2846482"/>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4" name="Rectangle"/>
          <p:cNvSpPr/>
          <p:nvPr/>
        </p:nvSpPr>
        <p:spPr>
          <a:xfrm>
            <a:off x="6077502" y="3142841"/>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5" name="Rectangle"/>
          <p:cNvSpPr/>
          <p:nvPr/>
        </p:nvSpPr>
        <p:spPr>
          <a:xfrm>
            <a:off x="6077502" y="3443461"/>
            <a:ext cx="120229" cy="300622"/>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6" name="Rectangle"/>
          <p:cNvSpPr/>
          <p:nvPr/>
        </p:nvSpPr>
        <p:spPr>
          <a:xfrm>
            <a:off x="6077502" y="3744081"/>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7" name="Rectangle"/>
          <p:cNvSpPr/>
          <p:nvPr/>
        </p:nvSpPr>
        <p:spPr>
          <a:xfrm>
            <a:off x="6077502" y="2541601"/>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8" name="sensor"/>
          <p:cNvSpPr txBox="1"/>
          <p:nvPr/>
        </p:nvSpPr>
        <p:spPr>
          <a:xfrm>
            <a:off x="1032498" y="4042197"/>
            <a:ext cx="719891"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1759" name="Point in focus"/>
          <p:cNvSpPr txBox="1"/>
          <p:nvPr/>
        </p:nvSpPr>
        <p:spPr>
          <a:xfrm>
            <a:off x="3733055" y="3621328"/>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1760" name="Object with texture"/>
          <p:cNvSpPr txBox="1"/>
          <p:nvPr/>
        </p:nvSpPr>
        <p:spPr>
          <a:xfrm>
            <a:off x="5235905" y="4102321"/>
            <a:ext cx="1900508"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sp>
        <p:nvSpPr>
          <p:cNvPr id="1761" name="Line"/>
          <p:cNvSpPr/>
          <p:nvPr/>
        </p:nvSpPr>
        <p:spPr>
          <a:xfrm>
            <a:off x="1388606" y="3383337"/>
            <a:ext cx="781484" cy="661366"/>
          </a:xfrm>
          <a:prstGeom prst="line">
            <a:avLst/>
          </a:prstGeom>
          <a:ln w="3175">
            <a:solidFill>
              <a:srgbClr val="000000"/>
            </a:solidFill>
          </a:ln>
        </p:spPr>
        <p:txBody>
          <a:bodyPr lIns="0" tIns="0" rIns="0" bIns="0"/>
          <a:lstStyle/>
          <a:p>
            <a:pPr defTabSz="353020">
              <a:defRPr sz="900"/>
            </a:pPr>
          </a:p>
        </p:txBody>
      </p:sp>
      <p:sp>
        <p:nvSpPr>
          <p:cNvPr id="1762" name="Line"/>
          <p:cNvSpPr/>
          <p:nvPr/>
        </p:nvSpPr>
        <p:spPr>
          <a:xfrm flipV="1">
            <a:off x="1388606" y="2661848"/>
            <a:ext cx="781484" cy="721490"/>
          </a:xfrm>
          <a:prstGeom prst="line">
            <a:avLst/>
          </a:prstGeom>
          <a:ln w="3175">
            <a:solidFill>
              <a:srgbClr val="000000"/>
            </a:solidFill>
          </a:ln>
        </p:spPr>
        <p:txBody>
          <a:bodyPr lIns="0" tIns="0" rIns="0" bIns="0"/>
          <a:lstStyle/>
          <a:p>
            <a:pPr defTabSz="353020">
              <a:defRPr sz="900"/>
            </a:pPr>
          </a:p>
        </p:txBody>
      </p:sp>
      <p:sp>
        <p:nvSpPr>
          <p:cNvPr id="1763" name="lens"/>
          <p:cNvSpPr txBox="1"/>
          <p:nvPr/>
        </p:nvSpPr>
        <p:spPr>
          <a:xfrm>
            <a:off x="1388606" y="518580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1764" name="Line"/>
          <p:cNvSpPr/>
          <p:nvPr/>
        </p:nvSpPr>
        <p:spPr>
          <a:xfrm>
            <a:off x="2170089" y="5427555"/>
            <a:ext cx="3967529" cy="60125"/>
          </a:xfrm>
          <a:prstGeom prst="line">
            <a:avLst/>
          </a:prstGeom>
          <a:ln w="3175">
            <a:solidFill>
              <a:srgbClr val="000000"/>
            </a:solidFill>
          </a:ln>
        </p:spPr>
        <p:txBody>
          <a:bodyPr lIns="0" tIns="0" rIns="0" bIns="0"/>
          <a:lstStyle/>
          <a:p>
            <a:pPr defTabSz="353020">
              <a:defRPr sz="900"/>
            </a:pPr>
          </a:p>
        </p:txBody>
      </p:sp>
      <p:sp>
        <p:nvSpPr>
          <p:cNvPr id="1765" name="Line"/>
          <p:cNvSpPr/>
          <p:nvPr/>
        </p:nvSpPr>
        <p:spPr>
          <a:xfrm flipV="1">
            <a:off x="2170089" y="5322339"/>
            <a:ext cx="3899900" cy="345714"/>
          </a:xfrm>
          <a:prstGeom prst="line">
            <a:avLst/>
          </a:prstGeom>
          <a:ln w="3175">
            <a:solidFill>
              <a:srgbClr val="000000"/>
            </a:solidFill>
          </a:ln>
        </p:spPr>
        <p:txBody>
          <a:bodyPr lIns="0" tIns="0" rIns="0" bIns="0"/>
          <a:lstStyle/>
          <a:p>
            <a:pPr defTabSz="353020">
              <a:defRPr sz="900"/>
            </a:pPr>
          </a:p>
        </p:txBody>
      </p:sp>
      <p:sp>
        <p:nvSpPr>
          <p:cNvPr id="1766" name="Circle"/>
          <p:cNvSpPr/>
          <p:nvPr/>
        </p:nvSpPr>
        <p:spPr>
          <a:xfrm>
            <a:off x="4394308" y="5427555"/>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67" name="Rectangle"/>
          <p:cNvSpPr/>
          <p:nvPr/>
        </p:nvSpPr>
        <p:spPr>
          <a:xfrm>
            <a:off x="6077502" y="4946563"/>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68" name="Rectangle"/>
          <p:cNvSpPr/>
          <p:nvPr/>
        </p:nvSpPr>
        <p:spPr>
          <a:xfrm>
            <a:off x="6077502" y="5247184"/>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69" name="Rectangle"/>
          <p:cNvSpPr/>
          <p:nvPr/>
        </p:nvSpPr>
        <p:spPr>
          <a:xfrm>
            <a:off x="6077502" y="5547804"/>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70" name="Rectangle"/>
          <p:cNvSpPr/>
          <p:nvPr/>
        </p:nvSpPr>
        <p:spPr>
          <a:xfrm>
            <a:off x="6077502" y="5848424"/>
            <a:ext cx="120229"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71" name="Rectangle"/>
          <p:cNvSpPr/>
          <p:nvPr/>
        </p:nvSpPr>
        <p:spPr>
          <a:xfrm>
            <a:off x="6077502" y="4645943"/>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72" name="Point in focus"/>
          <p:cNvSpPr txBox="1"/>
          <p:nvPr/>
        </p:nvSpPr>
        <p:spPr>
          <a:xfrm>
            <a:off x="3733055" y="5725671"/>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1773" name="Object with texture"/>
          <p:cNvSpPr txBox="1"/>
          <p:nvPr/>
        </p:nvSpPr>
        <p:spPr>
          <a:xfrm>
            <a:off x="5294767" y="6146539"/>
            <a:ext cx="190050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1778" name="Group"/>
          <p:cNvGrpSpPr/>
          <p:nvPr/>
        </p:nvGrpSpPr>
        <p:grpSpPr>
          <a:xfrm>
            <a:off x="2049861" y="5427555"/>
            <a:ext cx="120229" cy="240498"/>
            <a:chOff x="0" y="0"/>
            <a:chExt cx="120228" cy="240496"/>
          </a:xfrm>
        </p:grpSpPr>
        <p:sp>
          <p:nvSpPr>
            <p:cNvPr id="1774" name="Oval"/>
            <p:cNvSpPr/>
            <p:nvPr/>
          </p:nvSpPr>
          <p:spPr>
            <a:xfrm>
              <a:off x="96990" y="0"/>
              <a:ext cx="23239" cy="240497"/>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75" name="Line"/>
            <p:cNvSpPr/>
            <p:nvPr/>
          </p:nvSpPr>
          <p:spPr>
            <a:xfrm>
              <a:off x="0" y="0"/>
              <a:ext cx="1744" cy="240497"/>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776" name="Line"/>
            <p:cNvSpPr/>
            <p:nvPr/>
          </p:nvSpPr>
          <p:spPr>
            <a:xfrm>
              <a:off x="0" y="125475"/>
              <a:ext cx="105074" cy="11502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777" name="Line"/>
            <p:cNvSpPr/>
            <p:nvPr/>
          </p:nvSpPr>
          <p:spPr>
            <a:xfrm flipV="1">
              <a:off x="0" y="0"/>
              <a:ext cx="105074" cy="12748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8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82" name="Challenge"/>
          <p:cNvSpPr txBox="1"/>
          <p:nvPr>
            <p:ph type="title"/>
          </p:nvPr>
        </p:nvSpPr>
        <p:spPr>
          <a:prstGeom prst="rect">
            <a:avLst/>
          </a:prstGeom>
        </p:spPr>
        <p:txBody>
          <a:bodyPr/>
          <a:lstStyle/>
          <a:p>
            <a:pPr/>
            <a:r>
              <a:t>Challenge</a:t>
            </a:r>
          </a:p>
        </p:txBody>
      </p:sp>
      <p:sp>
        <p:nvSpPr>
          <p:cNvPr id="1783" name="Shallow depth of field hard with small sensors"/>
          <p:cNvSpPr txBox="1"/>
          <p:nvPr>
            <p:ph type="body" idx="1"/>
          </p:nvPr>
        </p:nvSpPr>
        <p:spPr>
          <a:prstGeom prst="rect">
            <a:avLst/>
          </a:prstGeom>
        </p:spPr>
        <p:txBody>
          <a:bodyPr/>
          <a:lstStyle/>
          <a:p>
            <a:pPr/>
            <a:r>
              <a:t>Shallow depth of field hard with small sensors</a:t>
            </a:r>
          </a:p>
        </p:txBody>
      </p:sp>
      <p:sp>
        <p:nvSpPr>
          <p:cNvPr id="1784" name="sensor"/>
          <p:cNvSpPr txBox="1"/>
          <p:nvPr/>
        </p:nvSpPr>
        <p:spPr>
          <a:xfrm>
            <a:off x="1104627" y="5366654"/>
            <a:ext cx="734237"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grpSp>
        <p:nvGrpSpPr>
          <p:cNvPr id="1817" name="Group"/>
          <p:cNvGrpSpPr/>
          <p:nvPr/>
        </p:nvGrpSpPr>
        <p:grpSpPr>
          <a:xfrm>
            <a:off x="1032498" y="2481476"/>
            <a:ext cx="6187173" cy="4935064"/>
            <a:chOff x="0" y="0"/>
            <a:chExt cx="6187171" cy="4935063"/>
          </a:xfrm>
        </p:grpSpPr>
        <p:sp>
          <p:nvSpPr>
            <p:cNvPr id="1785" name="Oval"/>
            <p:cNvSpPr/>
            <p:nvPr/>
          </p:nvSpPr>
          <p:spPr>
            <a:xfrm>
              <a:off x="1077476" y="180372"/>
              <a:ext cx="172829" cy="1382855"/>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86" name="Line"/>
            <p:cNvSpPr/>
            <p:nvPr/>
          </p:nvSpPr>
          <p:spPr>
            <a:xfrm>
              <a:off x="356108" y="180372"/>
              <a:ext cx="1744" cy="1382855"/>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787" name="lens"/>
            <p:cNvSpPr/>
            <p:nvPr/>
          </p:nvSpPr>
          <p:spPr>
            <a:xfrm>
              <a:off x="897134" y="156072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1788" name="Line"/>
            <p:cNvSpPr/>
            <p:nvPr/>
          </p:nvSpPr>
          <p:spPr>
            <a:xfrm>
              <a:off x="1137590" y="180372"/>
              <a:ext cx="4989467" cy="150310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789" name="Line"/>
            <p:cNvSpPr/>
            <p:nvPr/>
          </p:nvSpPr>
          <p:spPr>
            <a:xfrm flipV="1">
              <a:off x="1137591" y="0"/>
              <a:ext cx="5049581" cy="156322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790" name="Circle"/>
            <p:cNvSpPr/>
            <p:nvPr/>
          </p:nvSpPr>
          <p:spPr>
            <a:xfrm>
              <a:off x="3361810" y="841737"/>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1" name="Rectangle"/>
            <p:cNvSpPr/>
            <p:nvPr/>
          </p:nvSpPr>
          <p:spPr>
            <a:xfrm>
              <a:off x="5045004" y="365005"/>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2" name="Rectangle"/>
            <p:cNvSpPr/>
            <p:nvPr/>
          </p:nvSpPr>
          <p:spPr>
            <a:xfrm>
              <a:off x="5045004" y="66136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3" name="Rectangle"/>
            <p:cNvSpPr/>
            <p:nvPr/>
          </p:nvSpPr>
          <p:spPr>
            <a:xfrm>
              <a:off x="5045004" y="961985"/>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4" name="Rectangle"/>
            <p:cNvSpPr/>
            <p:nvPr/>
          </p:nvSpPr>
          <p:spPr>
            <a:xfrm>
              <a:off x="5045004" y="126260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5" name="Rectangle"/>
            <p:cNvSpPr/>
            <p:nvPr/>
          </p:nvSpPr>
          <p:spPr>
            <a:xfrm>
              <a:off x="5045004" y="60124"/>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6" name="sensor"/>
            <p:cNvSpPr/>
            <p:nvPr/>
          </p:nvSpPr>
          <p:spPr>
            <a:xfrm>
              <a:off x="0" y="1560720"/>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1797" name="Point in focus"/>
            <p:cNvSpPr/>
            <p:nvPr/>
          </p:nvSpPr>
          <p:spPr>
            <a:xfrm>
              <a:off x="2700556" y="113985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1798" name="Object with texture"/>
            <p:cNvSpPr/>
            <p:nvPr/>
          </p:nvSpPr>
          <p:spPr>
            <a:xfrm>
              <a:off x="4203407" y="162084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sp>
          <p:nvSpPr>
            <p:cNvPr id="1799" name="Line"/>
            <p:cNvSpPr/>
            <p:nvPr/>
          </p:nvSpPr>
          <p:spPr>
            <a:xfrm>
              <a:off x="356108" y="901861"/>
              <a:ext cx="781484" cy="66136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00" name="Line"/>
            <p:cNvSpPr/>
            <p:nvPr/>
          </p:nvSpPr>
          <p:spPr>
            <a:xfrm flipV="1">
              <a:off x="356108" y="180372"/>
              <a:ext cx="781483" cy="72149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01" name="lens"/>
            <p:cNvSpPr/>
            <p:nvPr/>
          </p:nvSpPr>
          <p:spPr>
            <a:xfrm>
              <a:off x="356108" y="270433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1802" name="Line"/>
            <p:cNvSpPr/>
            <p:nvPr/>
          </p:nvSpPr>
          <p:spPr>
            <a:xfrm>
              <a:off x="1137590" y="2946079"/>
              <a:ext cx="3967529" cy="6012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03" name="Line"/>
            <p:cNvSpPr/>
            <p:nvPr/>
          </p:nvSpPr>
          <p:spPr>
            <a:xfrm flipV="1">
              <a:off x="1137591" y="2840862"/>
              <a:ext cx="3899900" cy="34571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04" name="Circle"/>
            <p:cNvSpPr/>
            <p:nvPr/>
          </p:nvSpPr>
          <p:spPr>
            <a:xfrm>
              <a:off x="3361810" y="2946079"/>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5" name="Rectangle"/>
            <p:cNvSpPr/>
            <p:nvPr/>
          </p:nvSpPr>
          <p:spPr>
            <a:xfrm>
              <a:off x="5045004" y="2465087"/>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6" name="Rectangle"/>
            <p:cNvSpPr/>
            <p:nvPr/>
          </p:nvSpPr>
          <p:spPr>
            <a:xfrm>
              <a:off x="5045004" y="2765707"/>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7" name="Rectangle"/>
            <p:cNvSpPr/>
            <p:nvPr/>
          </p:nvSpPr>
          <p:spPr>
            <a:xfrm>
              <a:off x="5045004" y="3066327"/>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8" name="Rectangle"/>
            <p:cNvSpPr/>
            <p:nvPr/>
          </p:nvSpPr>
          <p:spPr>
            <a:xfrm>
              <a:off x="5045004" y="3366948"/>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9" name="Rectangle"/>
            <p:cNvSpPr/>
            <p:nvPr/>
          </p:nvSpPr>
          <p:spPr>
            <a:xfrm>
              <a:off x="5045004" y="2164466"/>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10" name="Point in focus"/>
            <p:cNvSpPr/>
            <p:nvPr/>
          </p:nvSpPr>
          <p:spPr>
            <a:xfrm>
              <a:off x="2700556" y="324419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1811" name="Object with texture"/>
            <p:cNvSpPr/>
            <p:nvPr/>
          </p:nvSpPr>
          <p:spPr>
            <a:xfrm>
              <a:off x="4262269" y="36650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1816" name="Group"/>
            <p:cNvGrpSpPr/>
            <p:nvPr/>
          </p:nvGrpSpPr>
          <p:grpSpPr>
            <a:xfrm>
              <a:off x="1017362" y="2946079"/>
              <a:ext cx="120229" cy="240497"/>
              <a:chOff x="0" y="0"/>
              <a:chExt cx="120228" cy="240496"/>
            </a:xfrm>
          </p:grpSpPr>
          <p:sp>
            <p:nvSpPr>
              <p:cNvPr id="1812" name="Oval"/>
              <p:cNvSpPr/>
              <p:nvPr/>
            </p:nvSpPr>
            <p:spPr>
              <a:xfrm>
                <a:off x="96990" y="0"/>
                <a:ext cx="23239" cy="240497"/>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13" name="Line"/>
              <p:cNvSpPr/>
              <p:nvPr/>
            </p:nvSpPr>
            <p:spPr>
              <a:xfrm>
                <a:off x="0" y="0"/>
                <a:ext cx="1744" cy="240497"/>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14" name="Line"/>
              <p:cNvSpPr/>
              <p:nvPr/>
            </p:nvSpPr>
            <p:spPr>
              <a:xfrm>
                <a:off x="0" y="125475"/>
                <a:ext cx="105074" cy="11502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15" name="Line"/>
              <p:cNvSpPr/>
              <p:nvPr/>
            </p:nvSpPr>
            <p:spPr>
              <a:xfrm flipV="1">
                <a:off x="0" y="0"/>
                <a:ext cx="105074" cy="12748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grpSp>
      <p:pic>
        <p:nvPicPr>
          <p:cNvPr id="1818" name="pasted-movie.png" descr="pasted-movie.png"/>
          <p:cNvPicPr>
            <a:picLocks noChangeAspect="1"/>
          </p:cNvPicPr>
          <p:nvPr/>
        </p:nvPicPr>
        <p:blipFill>
          <a:blip r:embed="rId3">
            <a:extLst/>
          </a:blip>
          <a:stretch>
            <a:fillRect/>
          </a:stretch>
        </p:blipFill>
        <p:spPr>
          <a:xfrm>
            <a:off x="58938" y="800797"/>
            <a:ext cx="10045701" cy="3900211"/>
          </a:xfrm>
          <a:prstGeom prst="rect">
            <a:avLst/>
          </a:prstGeom>
          <a:ln w="25400"/>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2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22" name="Double-click to edit"/>
          <p:cNvSpPr txBox="1"/>
          <p:nvPr>
            <p:ph type="title"/>
          </p:nvPr>
        </p:nvSpPr>
        <p:spPr>
          <a:prstGeom prst="rect">
            <a:avLst/>
          </a:prstGeom>
        </p:spPr>
        <p:txBody>
          <a:bodyPr/>
          <a:lstStyle/>
          <a:p>
            <a:pPr/>
          </a:p>
        </p:txBody>
      </p:sp>
      <p:sp>
        <p:nvSpPr>
          <p:cNvPr id="1823" name="https://people.csail.mit.edu/soonmin/dof/"/>
          <p:cNvSpPr txBox="1"/>
          <p:nvPr>
            <p:ph type="body" idx="1"/>
          </p:nvPr>
        </p:nvSpPr>
        <p:spPr>
          <a:prstGeom prst="rect">
            <a:avLst/>
          </a:prstGeom>
        </p:spPr>
        <p:txBody>
          <a:bodyPr/>
          <a:lstStyle/>
          <a:p>
            <a:pPr/>
            <a:r>
              <a:t>https://people.csail.mit.edu/soonmin/dof/</a:t>
            </a:r>
          </a:p>
        </p:txBody>
      </p:sp>
      <p:pic>
        <p:nvPicPr>
          <p:cNvPr id="1824" name="pasted-movie.png" descr="pasted-movie.png"/>
          <p:cNvPicPr>
            <a:picLocks noChangeAspect="1"/>
          </p:cNvPicPr>
          <p:nvPr/>
        </p:nvPicPr>
        <p:blipFill>
          <a:blip r:embed="rId3">
            <a:extLst/>
          </a:blip>
          <a:stretch>
            <a:fillRect/>
          </a:stretch>
        </p:blipFill>
        <p:spPr>
          <a:xfrm>
            <a:off x="0" y="1570853"/>
            <a:ext cx="10045700" cy="6229828"/>
          </a:xfrm>
          <a:prstGeom prst="rect">
            <a:avLst/>
          </a:prstGeom>
          <a:ln w="25400"/>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2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28" name="Portrait mode"/>
          <p:cNvSpPr txBox="1"/>
          <p:nvPr>
            <p:ph type="title"/>
          </p:nvPr>
        </p:nvSpPr>
        <p:spPr>
          <a:prstGeom prst="rect">
            <a:avLst/>
          </a:prstGeom>
        </p:spPr>
        <p:txBody>
          <a:bodyPr/>
          <a:lstStyle/>
          <a:p>
            <a:pPr/>
            <a:r>
              <a:t>Portrait mode</a:t>
            </a:r>
          </a:p>
        </p:txBody>
      </p:sp>
      <p:sp>
        <p:nvSpPr>
          <p:cNvPr id="1829" name="https://research.google/blog/portrait-mode-on-the-pixel-2-and-pixel-2-xl-smartphones/…"/>
          <p:cNvSpPr txBox="1"/>
          <p:nvPr>
            <p:ph type="body" idx="1"/>
          </p:nvPr>
        </p:nvSpPr>
        <p:spPr>
          <a:prstGeom prst="rect">
            <a:avLst/>
          </a:prstGeom>
        </p:spPr>
        <p:txBody>
          <a:bodyPr/>
          <a:lstStyle/>
          <a:p>
            <a:pPr/>
            <a:r>
              <a:rPr u="sng">
                <a:hlinkClick r:id="rId3" invalidUrl="" action="" tgtFrame="" tooltip="" history="1" highlightClick="0" endSnd="0"/>
              </a:rPr>
              <a:t>https://research.google/blog/portrait-mode-on-the-pixel-2-and-pixel-2-xl-smartphones/</a:t>
            </a:r>
          </a:p>
          <a:p>
            <a:pPr/>
            <a:r>
              <a:rPr u="sng">
                <a:hlinkClick r:id="rId4" invalidUrl="" action="" tgtFrame="" tooltip="" history="1" highlightClick="0" endSnd="0"/>
              </a:rPr>
              <a:t>https://arxiv.org/pdf/1806.04171</a:t>
            </a:r>
          </a:p>
        </p:txBody>
      </p:sp>
      <p:pic>
        <p:nvPicPr>
          <p:cNvPr id="1830" name="pasted-movie.png" descr="pasted-movie.png"/>
          <p:cNvPicPr>
            <a:picLocks noChangeAspect="1"/>
          </p:cNvPicPr>
          <p:nvPr/>
        </p:nvPicPr>
        <p:blipFill>
          <a:blip r:embed="rId5">
            <a:extLst/>
          </a:blip>
          <a:stretch>
            <a:fillRect/>
          </a:stretch>
        </p:blipFill>
        <p:spPr>
          <a:xfrm>
            <a:off x="455261" y="2684659"/>
            <a:ext cx="7149637" cy="4762874"/>
          </a:xfrm>
          <a:prstGeom prst="rect">
            <a:avLst/>
          </a:prstGeom>
          <a:ln w="25400"/>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3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34" name="Double-click to edit"/>
          <p:cNvSpPr txBox="1"/>
          <p:nvPr>
            <p:ph type="title"/>
          </p:nvPr>
        </p:nvSpPr>
        <p:spPr>
          <a:prstGeom prst="rect">
            <a:avLst/>
          </a:prstGeom>
        </p:spPr>
        <p:txBody>
          <a:bodyPr/>
          <a:lstStyle/>
          <a:p>
            <a:pPr/>
          </a:p>
        </p:txBody>
      </p:sp>
      <p:sp>
        <p:nvSpPr>
          <p:cNvPr id="1835" name="Machine learning-based foreground-background segmentation…"/>
          <p:cNvSpPr txBox="1"/>
          <p:nvPr>
            <p:ph type="body" sz="half" idx="1"/>
          </p:nvPr>
        </p:nvSpPr>
        <p:spPr>
          <a:xfrm>
            <a:off x="335524" y="1088479"/>
            <a:ext cx="4131787" cy="6442621"/>
          </a:xfrm>
          <a:prstGeom prst="rect">
            <a:avLst/>
          </a:prstGeom>
        </p:spPr>
        <p:txBody>
          <a:bodyPr/>
          <a:lstStyle/>
          <a:p>
            <a:pPr/>
            <a:r>
              <a:t>Machine learning-based foreground-background segmentation</a:t>
            </a:r>
          </a:p>
          <a:p>
            <a:pPr/>
            <a:r>
              <a:t>Use dual pixels to get a depth map</a:t>
            </a:r>
            <a:br/>
            <a:r>
              <a:t>(or analyze local defocus)</a:t>
            </a:r>
          </a:p>
          <a:p>
            <a:pPr/>
            <a:r>
              <a:t>Predict desired per-pixel blur radius</a:t>
            </a:r>
          </a:p>
          <a:p>
            <a:pPr/>
            <a:r>
              <a:t>Render with non-linear blur </a:t>
            </a:r>
            <a:br/>
            <a:r>
              <a:t>(more later)</a:t>
            </a:r>
          </a:p>
        </p:txBody>
      </p:sp>
      <p:pic>
        <p:nvPicPr>
          <p:cNvPr id="1836" name="Image" descr="Image"/>
          <p:cNvPicPr>
            <a:picLocks noChangeAspect="1"/>
          </p:cNvPicPr>
          <p:nvPr/>
        </p:nvPicPr>
        <p:blipFill>
          <a:blip r:embed="rId3">
            <a:extLst/>
          </a:blip>
          <a:stretch>
            <a:fillRect/>
          </a:stretch>
        </p:blipFill>
        <p:spPr>
          <a:xfrm>
            <a:off x="6457613" y="3058242"/>
            <a:ext cx="2167869" cy="1658420"/>
          </a:xfrm>
          <a:prstGeom prst="rect">
            <a:avLst/>
          </a:prstGeom>
          <a:ln w="25400"/>
        </p:spPr>
      </p:pic>
      <p:pic>
        <p:nvPicPr>
          <p:cNvPr id="1837" name="Image" descr="Image"/>
          <p:cNvPicPr>
            <a:picLocks noChangeAspect="1"/>
          </p:cNvPicPr>
          <p:nvPr/>
        </p:nvPicPr>
        <p:blipFill>
          <a:blip r:embed="rId4">
            <a:extLst/>
          </a:blip>
          <a:srcRect l="0" t="0" r="50615" b="0"/>
          <a:stretch>
            <a:fillRect/>
          </a:stretch>
        </p:blipFill>
        <p:spPr>
          <a:xfrm>
            <a:off x="8684472" y="2773230"/>
            <a:ext cx="1201694" cy="1551268"/>
          </a:xfrm>
          <a:prstGeom prst="rect">
            <a:avLst/>
          </a:prstGeom>
          <a:ln w="25400"/>
        </p:spPr>
      </p:pic>
      <p:pic>
        <p:nvPicPr>
          <p:cNvPr id="1838" name="Image" descr="Image"/>
          <p:cNvPicPr>
            <a:picLocks noChangeAspect="1"/>
          </p:cNvPicPr>
          <p:nvPr/>
        </p:nvPicPr>
        <p:blipFill>
          <a:blip r:embed="rId5">
            <a:extLst/>
          </a:blip>
          <a:srcRect l="0" t="0" r="0" b="0"/>
          <a:stretch>
            <a:fillRect/>
          </a:stretch>
        </p:blipFill>
        <p:spPr>
          <a:xfrm>
            <a:off x="6835564" y="947953"/>
            <a:ext cx="2983327" cy="1896279"/>
          </a:xfrm>
          <a:prstGeom prst="rect">
            <a:avLst/>
          </a:prstGeom>
          <a:ln w="25400"/>
        </p:spPr>
      </p:pic>
      <p:pic>
        <p:nvPicPr>
          <p:cNvPr id="1839" name="pasted-movie.png" descr="pasted-movie.png"/>
          <p:cNvPicPr>
            <a:picLocks noChangeAspect="1"/>
          </p:cNvPicPr>
          <p:nvPr/>
        </p:nvPicPr>
        <p:blipFill>
          <a:blip r:embed="rId6">
            <a:extLst/>
          </a:blip>
          <a:stretch>
            <a:fillRect/>
          </a:stretch>
        </p:blipFill>
        <p:spPr>
          <a:xfrm>
            <a:off x="4371421" y="1023170"/>
            <a:ext cx="2440783" cy="1461008"/>
          </a:xfrm>
          <a:prstGeom prst="rect">
            <a:avLst/>
          </a:prstGeom>
          <a:ln w="25400"/>
        </p:spPr>
      </p:pic>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4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43" name="Double-click to edit"/>
          <p:cNvSpPr txBox="1"/>
          <p:nvPr>
            <p:ph type="title"/>
          </p:nvPr>
        </p:nvSpPr>
        <p:spPr>
          <a:prstGeom prst="rect">
            <a:avLst/>
          </a:prstGeom>
        </p:spPr>
        <p:txBody>
          <a:bodyPr/>
          <a:lstStyle/>
          <a:p>
            <a:pPr/>
          </a:p>
        </p:txBody>
      </p:sp>
      <p:sp>
        <p:nvSpPr>
          <p:cNvPr id="1844" name="Double-click to edit"/>
          <p:cNvSpPr txBox="1"/>
          <p:nvPr>
            <p:ph type="body" idx="1"/>
          </p:nvPr>
        </p:nvSpPr>
        <p:spPr>
          <a:prstGeom prst="rect">
            <a:avLst/>
          </a:prstGeom>
        </p:spPr>
        <p:txBody>
          <a:bodyPr/>
          <a:lstStyle/>
          <a:p>
            <a:pPr/>
          </a:p>
        </p:txBody>
      </p:sp>
      <p:pic>
        <p:nvPicPr>
          <p:cNvPr id="1845" name="pasted-movie.png" descr="pasted-movie.png"/>
          <p:cNvPicPr>
            <a:picLocks noChangeAspect="1"/>
          </p:cNvPicPr>
          <p:nvPr/>
        </p:nvPicPr>
        <p:blipFill>
          <a:blip r:embed="rId3">
            <a:extLst/>
          </a:blip>
          <a:stretch>
            <a:fillRect/>
          </a:stretch>
        </p:blipFill>
        <p:spPr>
          <a:xfrm>
            <a:off x="0" y="1705396"/>
            <a:ext cx="10045700" cy="4120308"/>
          </a:xfrm>
          <a:prstGeom prst="rect">
            <a:avLst/>
          </a:prstGeom>
          <a:ln w="25400"/>
        </p:spPr>
      </p:pic>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4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49" name="Challenge with defocus blur"/>
          <p:cNvSpPr txBox="1"/>
          <p:nvPr>
            <p:ph type="title"/>
          </p:nvPr>
        </p:nvSpPr>
        <p:spPr>
          <a:prstGeom prst="rect">
            <a:avLst/>
          </a:prstGeom>
        </p:spPr>
        <p:txBody>
          <a:bodyPr/>
          <a:lstStyle/>
          <a:p>
            <a:pPr/>
            <a:r>
              <a:t>Challenge with defocus blur</a:t>
            </a:r>
          </a:p>
        </p:txBody>
      </p:sp>
      <p:sp>
        <p:nvSpPr>
          <p:cNvPr id="1850" name="Remember, not a convolution!…"/>
          <p:cNvSpPr txBox="1"/>
          <p:nvPr>
            <p:ph type="body" idx="1"/>
          </p:nvPr>
        </p:nvSpPr>
        <p:spPr>
          <a:prstGeom prst="rect">
            <a:avLst/>
          </a:prstGeom>
        </p:spPr>
        <p:txBody>
          <a:bodyPr/>
          <a:lstStyle/>
          <a:p>
            <a:pPr/>
            <a:r>
              <a:t>Remember, not a convolution!</a:t>
            </a:r>
          </a:p>
          <a:p>
            <a:pPr/>
            <a:r>
              <a:t>Blur radius depends on input scene depth, </a:t>
            </a:r>
            <a:br/>
            <a:r>
              <a:t>not output pixel location</a:t>
            </a:r>
          </a:p>
          <a:p>
            <a:pPr/>
            <a:r>
              <a:t>Plus occlusion matters</a:t>
            </a:r>
          </a:p>
        </p:txBody>
      </p:sp>
      <p:pic>
        <p:nvPicPr>
          <p:cNvPr id="1851" name="pasted-movie.png" descr="pasted-movie.png"/>
          <p:cNvPicPr>
            <a:picLocks noChangeAspect="1"/>
          </p:cNvPicPr>
          <p:nvPr/>
        </p:nvPicPr>
        <p:blipFill>
          <a:blip r:embed="rId3">
            <a:extLst/>
          </a:blip>
          <a:srcRect l="0" t="0" r="29252" b="0"/>
          <a:stretch>
            <a:fillRect/>
          </a:stretch>
        </p:blipFill>
        <p:spPr>
          <a:xfrm>
            <a:off x="394700" y="3165213"/>
            <a:ext cx="9422935" cy="3811928"/>
          </a:xfrm>
          <a:prstGeom prst="rect">
            <a:avLst/>
          </a:prstGeom>
          <a:ln w="25400"/>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5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55" name="*"/>
          <p:cNvSpPr txBox="1"/>
          <p:nvPr>
            <p:ph type="title"/>
          </p:nvPr>
        </p:nvSpPr>
        <p:spPr>
          <a:prstGeom prst="rect">
            <a:avLst/>
          </a:prstGeom>
        </p:spPr>
        <p:txBody>
          <a:bodyPr/>
          <a:lstStyle/>
          <a:p>
            <a:pPr/>
            <a:r>
              <a:t>*</a:t>
            </a:r>
          </a:p>
        </p:txBody>
      </p:sp>
      <p:sp>
        <p:nvSpPr>
          <p:cNvPr id="1856" name="Double-click to edit"/>
          <p:cNvSpPr txBox="1"/>
          <p:nvPr>
            <p:ph type="body" idx="1"/>
          </p:nvPr>
        </p:nvSpPr>
        <p:spPr>
          <a:prstGeom prst="rect">
            <a:avLst/>
          </a:prstGeom>
        </p:spPr>
        <p:txBody>
          <a:bodyPr/>
          <a:lstStyle/>
          <a:p>
            <a:pPr/>
          </a:p>
        </p:txBody>
      </p:sp>
      <p:sp>
        <p:nvSpPr>
          <p:cNvPr id="1857" name="Oval"/>
          <p:cNvSpPr/>
          <p:nvPr/>
        </p:nvSpPr>
        <p:spPr>
          <a:xfrm>
            <a:off x="2109975" y="2661848"/>
            <a:ext cx="172829" cy="1382855"/>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58" name="Line"/>
          <p:cNvSpPr/>
          <p:nvPr/>
        </p:nvSpPr>
        <p:spPr>
          <a:xfrm>
            <a:off x="1388606" y="2661848"/>
            <a:ext cx="1744" cy="1382855"/>
          </a:xfrm>
          <a:prstGeom prst="line">
            <a:avLst/>
          </a:prstGeom>
          <a:ln w="12700">
            <a:solidFill>
              <a:srgbClr val="000000"/>
            </a:solidFill>
          </a:ln>
        </p:spPr>
        <p:txBody>
          <a:bodyPr lIns="0" tIns="0" rIns="0" bIns="0"/>
          <a:lstStyle/>
          <a:p>
            <a:pPr defTabSz="353020">
              <a:defRPr sz="900"/>
            </a:pPr>
          </a:p>
        </p:txBody>
      </p:sp>
      <p:sp>
        <p:nvSpPr>
          <p:cNvPr id="1859" name="lens"/>
          <p:cNvSpPr txBox="1"/>
          <p:nvPr/>
        </p:nvSpPr>
        <p:spPr>
          <a:xfrm>
            <a:off x="1929632" y="4042197"/>
            <a:ext cx="50401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1860" name="Line"/>
          <p:cNvSpPr/>
          <p:nvPr/>
        </p:nvSpPr>
        <p:spPr>
          <a:xfrm>
            <a:off x="2170089" y="2661848"/>
            <a:ext cx="4989467" cy="1503105"/>
          </a:xfrm>
          <a:prstGeom prst="line">
            <a:avLst/>
          </a:prstGeom>
          <a:ln w="3175">
            <a:solidFill>
              <a:srgbClr val="000000"/>
            </a:solidFill>
          </a:ln>
        </p:spPr>
        <p:txBody>
          <a:bodyPr lIns="0" tIns="0" rIns="0" bIns="0"/>
          <a:lstStyle/>
          <a:p>
            <a:pPr defTabSz="353020">
              <a:defRPr sz="900"/>
            </a:pPr>
          </a:p>
        </p:txBody>
      </p:sp>
      <p:sp>
        <p:nvSpPr>
          <p:cNvPr id="1861" name="Line"/>
          <p:cNvSpPr/>
          <p:nvPr/>
        </p:nvSpPr>
        <p:spPr>
          <a:xfrm flipV="1">
            <a:off x="2170089" y="2481476"/>
            <a:ext cx="5049582" cy="1563227"/>
          </a:xfrm>
          <a:prstGeom prst="line">
            <a:avLst/>
          </a:prstGeom>
          <a:ln w="3175">
            <a:solidFill>
              <a:srgbClr val="000000"/>
            </a:solidFill>
          </a:ln>
        </p:spPr>
        <p:txBody>
          <a:bodyPr lIns="0" tIns="0" rIns="0" bIns="0"/>
          <a:lstStyle/>
          <a:p>
            <a:pPr defTabSz="353020">
              <a:defRPr sz="900"/>
            </a:pPr>
          </a:p>
        </p:txBody>
      </p:sp>
      <p:sp>
        <p:nvSpPr>
          <p:cNvPr id="1862" name="Circle"/>
          <p:cNvSpPr/>
          <p:nvPr/>
        </p:nvSpPr>
        <p:spPr>
          <a:xfrm>
            <a:off x="4394308" y="3323213"/>
            <a:ext cx="60115" cy="6012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63" name="sensor"/>
          <p:cNvSpPr txBox="1"/>
          <p:nvPr/>
        </p:nvSpPr>
        <p:spPr>
          <a:xfrm>
            <a:off x="1032498" y="4042197"/>
            <a:ext cx="719891"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1864" name="Point in focus"/>
          <p:cNvSpPr txBox="1"/>
          <p:nvPr/>
        </p:nvSpPr>
        <p:spPr>
          <a:xfrm>
            <a:off x="3733055" y="3621328"/>
            <a:ext cx="1405802"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1865" name="Line"/>
          <p:cNvSpPr/>
          <p:nvPr/>
        </p:nvSpPr>
        <p:spPr>
          <a:xfrm>
            <a:off x="1388606" y="3383337"/>
            <a:ext cx="781484" cy="661366"/>
          </a:xfrm>
          <a:prstGeom prst="line">
            <a:avLst/>
          </a:prstGeom>
          <a:ln w="3175">
            <a:solidFill>
              <a:srgbClr val="000000"/>
            </a:solidFill>
          </a:ln>
        </p:spPr>
        <p:txBody>
          <a:bodyPr lIns="0" tIns="0" rIns="0" bIns="0"/>
          <a:lstStyle/>
          <a:p>
            <a:pPr defTabSz="353020">
              <a:defRPr sz="900"/>
            </a:pPr>
          </a:p>
        </p:txBody>
      </p:sp>
      <p:sp>
        <p:nvSpPr>
          <p:cNvPr id="1866" name="Line"/>
          <p:cNvSpPr/>
          <p:nvPr/>
        </p:nvSpPr>
        <p:spPr>
          <a:xfrm flipV="1">
            <a:off x="1388606" y="2661848"/>
            <a:ext cx="781484" cy="721490"/>
          </a:xfrm>
          <a:prstGeom prst="line">
            <a:avLst/>
          </a:prstGeom>
          <a:ln w="3175">
            <a:solidFill>
              <a:srgbClr val="000000"/>
            </a:solidFill>
          </a:ln>
        </p:spPr>
        <p:txBody>
          <a:bodyPr lIns="0" tIns="0" rIns="0" bIns="0"/>
          <a:lstStyle/>
          <a:p>
            <a:pPr defTabSz="353020">
              <a:defRPr sz="900"/>
            </a:pPr>
          </a:p>
        </p:txBody>
      </p:sp>
      <p:sp>
        <p:nvSpPr>
          <p:cNvPr id="1867" name="Rectangle"/>
          <p:cNvSpPr/>
          <p:nvPr/>
        </p:nvSpPr>
        <p:spPr>
          <a:xfrm>
            <a:off x="5978907" y="3613329"/>
            <a:ext cx="120230"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68" name="Rectangle"/>
          <p:cNvSpPr/>
          <p:nvPr/>
        </p:nvSpPr>
        <p:spPr>
          <a:xfrm>
            <a:off x="5978907" y="3909688"/>
            <a:ext cx="120230" cy="300622"/>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69" name="Rectangle"/>
          <p:cNvSpPr/>
          <p:nvPr/>
        </p:nvSpPr>
        <p:spPr>
          <a:xfrm>
            <a:off x="5978907" y="4210309"/>
            <a:ext cx="120230"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0" name="Rectangle"/>
          <p:cNvSpPr/>
          <p:nvPr/>
        </p:nvSpPr>
        <p:spPr>
          <a:xfrm>
            <a:off x="5978907" y="4510929"/>
            <a:ext cx="120230"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1" name="Rectangle"/>
          <p:cNvSpPr/>
          <p:nvPr/>
        </p:nvSpPr>
        <p:spPr>
          <a:xfrm>
            <a:off x="5978907" y="3308448"/>
            <a:ext cx="120230"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2" name="Rectangle"/>
          <p:cNvSpPr/>
          <p:nvPr/>
        </p:nvSpPr>
        <p:spPr>
          <a:xfrm>
            <a:off x="7742656" y="1882445"/>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3" name="Rectangle"/>
          <p:cNvSpPr/>
          <p:nvPr/>
        </p:nvSpPr>
        <p:spPr>
          <a:xfrm>
            <a:off x="7742656" y="2178804"/>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4" name="Rectangle"/>
          <p:cNvSpPr/>
          <p:nvPr/>
        </p:nvSpPr>
        <p:spPr>
          <a:xfrm>
            <a:off x="7742656" y="2479425"/>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5" name="Rectangle"/>
          <p:cNvSpPr/>
          <p:nvPr/>
        </p:nvSpPr>
        <p:spPr>
          <a:xfrm>
            <a:off x="7742656" y="2780045"/>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6" name="Rectangle"/>
          <p:cNvSpPr/>
          <p:nvPr/>
        </p:nvSpPr>
        <p:spPr>
          <a:xfrm>
            <a:off x="7742656" y="1577564"/>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7" name="Rectangle"/>
          <p:cNvSpPr/>
          <p:nvPr/>
        </p:nvSpPr>
        <p:spPr>
          <a:xfrm>
            <a:off x="7742656" y="3084926"/>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8" name="Rectangle"/>
          <p:cNvSpPr/>
          <p:nvPr/>
        </p:nvSpPr>
        <p:spPr>
          <a:xfrm>
            <a:off x="7742656" y="3381285"/>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9" name="Rectangle"/>
          <p:cNvSpPr/>
          <p:nvPr/>
        </p:nvSpPr>
        <p:spPr>
          <a:xfrm>
            <a:off x="7742656" y="3681906"/>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0" name="Rectangle"/>
          <p:cNvSpPr/>
          <p:nvPr/>
        </p:nvSpPr>
        <p:spPr>
          <a:xfrm>
            <a:off x="7742656" y="3982526"/>
            <a:ext cx="120229" cy="300621"/>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1" name="Rectangle"/>
          <p:cNvSpPr/>
          <p:nvPr/>
        </p:nvSpPr>
        <p:spPr>
          <a:xfrm>
            <a:off x="7742656" y="2780045"/>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2" name="Rectangle"/>
          <p:cNvSpPr/>
          <p:nvPr/>
        </p:nvSpPr>
        <p:spPr>
          <a:xfrm>
            <a:off x="7742656" y="4279971"/>
            <a:ext cx="120229" cy="300622"/>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3" name="Rectangle"/>
          <p:cNvSpPr/>
          <p:nvPr/>
        </p:nvSpPr>
        <p:spPr>
          <a:xfrm>
            <a:off x="7742656" y="4576331"/>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4" name="Rectangle"/>
          <p:cNvSpPr/>
          <p:nvPr/>
        </p:nvSpPr>
        <p:spPr>
          <a:xfrm>
            <a:off x="7742656" y="4876951"/>
            <a:ext cx="120229" cy="300621"/>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5" name="Rectangle"/>
          <p:cNvSpPr/>
          <p:nvPr/>
        </p:nvSpPr>
        <p:spPr>
          <a:xfrm>
            <a:off x="7742656" y="5177571"/>
            <a:ext cx="120229" cy="300621"/>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86" name="Rectangle"/>
          <p:cNvSpPr/>
          <p:nvPr/>
        </p:nvSpPr>
        <p:spPr>
          <a:xfrm>
            <a:off x="7742656" y="3975090"/>
            <a:ext cx="120229" cy="300622"/>
          </a:xfrm>
          <a:prstGeom prst="rect">
            <a:avLst/>
          </a:prstGeom>
          <a:solidFill>
            <a:schemeClr val="accent5"/>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8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90" name="Double-click to edit"/>
          <p:cNvSpPr txBox="1"/>
          <p:nvPr>
            <p:ph type="title"/>
          </p:nvPr>
        </p:nvSpPr>
        <p:spPr>
          <a:prstGeom prst="rect">
            <a:avLst/>
          </a:prstGeom>
        </p:spPr>
        <p:txBody>
          <a:bodyPr/>
          <a:lstStyle/>
          <a:p>
            <a:pPr/>
          </a:p>
        </p:txBody>
      </p:sp>
      <p:sp>
        <p:nvSpPr>
          <p:cNvPr id="1891" name="Double-click to edit"/>
          <p:cNvSpPr txBox="1"/>
          <p:nvPr>
            <p:ph type="body" idx="1"/>
          </p:nvPr>
        </p:nvSpPr>
        <p:spPr>
          <a:prstGeom prst="rect">
            <a:avLst/>
          </a:prstGeom>
        </p:spPr>
        <p:txBody>
          <a:bodyPr/>
          <a:lstStyle/>
          <a:p>
            <a:pPr/>
          </a:p>
        </p:txBody>
      </p:sp>
      <p:pic>
        <p:nvPicPr>
          <p:cNvPr id="1892" name="pasted-movie.png" descr="pasted-movie.png"/>
          <p:cNvPicPr>
            <a:picLocks noChangeAspect="1"/>
          </p:cNvPicPr>
          <p:nvPr/>
        </p:nvPicPr>
        <p:blipFill>
          <a:blip r:embed="rId3">
            <a:extLst/>
          </a:blip>
          <a:stretch>
            <a:fillRect/>
          </a:stretch>
        </p:blipFill>
        <p:spPr>
          <a:xfrm>
            <a:off x="629910" y="1321847"/>
            <a:ext cx="7492581" cy="1508463"/>
          </a:xfrm>
          <a:prstGeom prst="rect">
            <a:avLst/>
          </a:prstGeom>
          <a:ln w="25400"/>
        </p:spPr>
      </p:pic>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96" name="Occlusion"/>
          <p:cNvSpPr txBox="1"/>
          <p:nvPr>
            <p:ph type="title"/>
          </p:nvPr>
        </p:nvSpPr>
        <p:spPr>
          <a:prstGeom prst="rect">
            <a:avLst/>
          </a:prstGeom>
        </p:spPr>
        <p:txBody>
          <a:bodyPr/>
          <a:lstStyle/>
          <a:p>
            <a:pPr/>
            <a:r>
              <a:t>Occlusion</a:t>
            </a:r>
          </a:p>
        </p:txBody>
      </p:sp>
      <p:sp>
        <p:nvSpPr>
          <p:cNvPr id="1897" name="Divide the image into k (=5) depth layers with opacity values…"/>
          <p:cNvSpPr txBox="1"/>
          <p:nvPr>
            <p:ph type="body" idx="1"/>
          </p:nvPr>
        </p:nvSpPr>
        <p:spPr>
          <a:prstGeom prst="rect">
            <a:avLst/>
          </a:prstGeom>
        </p:spPr>
        <p:txBody>
          <a:bodyPr/>
          <a:lstStyle/>
          <a:p>
            <a:pPr/>
            <a:r>
              <a:t>Divide the image into k (=5) depth layers with opacity values</a:t>
            </a:r>
          </a:p>
          <a:p>
            <a:pPr/>
            <a:r>
              <a:t>Process each layer independently</a:t>
            </a:r>
          </a:p>
          <a:p>
            <a:pPr/>
            <a:r>
              <a:t>Composite back to front (with “over” operator)</a:t>
            </a: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0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01" name="Double-click to edit"/>
          <p:cNvSpPr txBox="1"/>
          <p:nvPr>
            <p:ph type="title"/>
          </p:nvPr>
        </p:nvSpPr>
        <p:spPr>
          <a:prstGeom prst="rect">
            <a:avLst/>
          </a:prstGeom>
        </p:spPr>
        <p:txBody>
          <a:bodyPr/>
          <a:lstStyle/>
          <a:p>
            <a:pPr/>
          </a:p>
        </p:txBody>
      </p:sp>
      <p:sp>
        <p:nvSpPr>
          <p:cNvPr id="1902" name="Double-click to edit"/>
          <p:cNvSpPr txBox="1"/>
          <p:nvPr>
            <p:ph type="body" idx="1"/>
          </p:nvPr>
        </p:nvSpPr>
        <p:spPr>
          <a:prstGeom prst="rect">
            <a:avLst/>
          </a:prstGeom>
        </p:spPr>
        <p:txBody>
          <a:bodyPr/>
          <a:lstStyle/>
          <a:p>
            <a:pPr/>
          </a:p>
        </p:txBody>
      </p:sp>
      <p:pic>
        <p:nvPicPr>
          <p:cNvPr id="1903" name="Image" descr="Image"/>
          <p:cNvPicPr>
            <a:picLocks noChangeAspect="1"/>
          </p:cNvPicPr>
          <p:nvPr/>
        </p:nvPicPr>
        <p:blipFill>
          <a:blip r:embed="rId3">
            <a:extLst/>
          </a:blip>
          <a:stretch>
            <a:fillRect/>
          </a:stretch>
        </p:blipFill>
        <p:spPr>
          <a:xfrm>
            <a:off x="-37080" y="476595"/>
            <a:ext cx="10119860" cy="6577910"/>
          </a:xfrm>
          <a:prstGeom prst="rect">
            <a:avLst/>
          </a:prstGeom>
          <a:ln w="25400"/>
        </p:spPr>
      </p:pic>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0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07" name="Double-click to edit"/>
          <p:cNvSpPr txBox="1"/>
          <p:nvPr>
            <p:ph type="title"/>
          </p:nvPr>
        </p:nvSpPr>
        <p:spPr>
          <a:prstGeom prst="rect">
            <a:avLst/>
          </a:prstGeom>
        </p:spPr>
        <p:txBody>
          <a:bodyPr/>
          <a:lstStyle/>
          <a:p>
            <a:pPr/>
          </a:p>
        </p:txBody>
      </p:sp>
      <p:sp>
        <p:nvSpPr>
          <p:cNvPr id="1908" name="Double-click to edit"/>
          <p:cNvSpPr txBox="1"/>
          <p:nvPr>
            <p:ph type="body" idx="1"/>
          </p:nvPr>
        </p:nvSpPr>
        <p:spPr>
          <a:prstGeom prst="rect">
            <a:avLst/>
          </a:prstGeom>
        </p:spPr>
        <p:txBody>
          <a:bodyPr/>
          <a:lstStyle/>
          <a:p>
            <a:pPr/>
          </a:p>
        </p:txBody>
      </p:sp>
      <p:grpSp>
        <p:nvGrpSpPr>
          <p:cNvPr id="1911" name="Group"/>
          <p:cNvGrpSpPr/>
          <p:nvPr/>
        </p:nvGrpSpPr>
        <p:grpSpPr>
          <a:xfrm>
            <a:off x="34173" y="223558"/>
            <a:ext cx="9977354" cy="6646625"/>
            <a:chOff x="0" y="0"/>
            <a:chExt cx="9977353" cy="6646623"/>
          </a:xfrm>
        </p:grpSpPr>
        <p:pic>
          <p:nvPicPr>
            <p:cNvPr id="1909" name="Image" descr="Image"/>
            <p:cNvPicPr>
              <a:picLocks noChangeAspect="1"/>
            </p:cNvPicPr>
            <p:nvPr/>
          </p:nvPicPr>
          <p:blipFill>
            <a:blip r:embed="rId3">
              <a:extLst/>
            </a:blip>
            <a:stretch>
              <a:fillRect/>
            </a:stretch>
          </p:blipFill>
          <p:spPr>
            <a:xfrm>
              <a:off x="5078121" y="57157"/>
              <a:ext cx="4899233" cy="6532309"/>
            </a:xfrm>
            <a:prstGeom prst="rect">
              <a:avLst/>
            </a:prstGeom>
            <a:ln w="25400" cap="flat">
              <a:noFill/>
              <a:round/>
            </a:ln>
            <a:effectLst/>
          </p:spPr>
        </p:pic>
        <p:pic>
          <p:nvPicPr>
            <p:cNvPr id="1910" name="Image" descr="Image"/>
            <p:cNvPicPr>
              <a:picLocks noChangeAspect="1"/>
            </p:cNvPicPr>
            <p:nvPr/>
          </p:nvPicPr>
          <p:blipFill>
            <a:blip r:embed="rId4">
              <a:extLst/>
            </a:blip>
            <a:srcRect l="0" t="0" r="52764" b="0"/>
            <a:stretch>
              <a:fillRect/>
            </a:stretch>
          </p:blipFill>
          <p:spPr>
            <a:xfrm>
              <a:off x="0" y="0"/>
              <a:ext cx="4936913" cy="6646624"/>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1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15" name="Challenges"/>
          <p:cNvSpPr txBox="1"/>
          <p:nvPr>
            <p:ph type="title"/>
          </p:nvPr>
        </p:nvSpPr>
        <p:spPr>
          <a:prstGeom prst="rect">
            <a:avLst/>
          </a:prstGeom>
        </p:spPr>
        <p:txBody>
          <a:bodyPr/>
          <a:lstStyle/>
          <a:p>
            <a:pPr/>
            <a:r>
              <a:t>Challenges</a:t>
            </a:r>
          </a:p>
        </p:txBody>
      </p:sp>
      <p:sp>
        <p:nvSpPr>
          <p:cNvPr id="1916" name="Masks are hard, especially around hair!…"/>
          <p:cNvSpPr txBox="1"/>
          <p:nvPr>
            <p:ph type="body" idx="1"/>
          </p:nvPr>
        </p:nvSpPr>
        <p:spPr>
          <a:prstGeom prst="rect">
            <a:avLst/>
          </a:prstGeom>
        </p:spPr>
        <p:txBody>
          <a:bodyPr/>
          <a:lstStyle/>
          <a:p>
            <a:pPr/>
            <a:r>
              <a:t>Masks are hard, especially around hair!</a:t>
            </a:r>
          </a:p>
          <a:p>
            <a:pPr/>
            <a:r>
              <a:t>Need notion of sub-pixel coverage</a:t>
            </a: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1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20" name="Some more recent work"/>
          <p:cNvSpPr txBox="1"/>
          <p:nvPr>
            <p:ph type="title"/>
          </p:nvPr>
        </p:nvSpPr>
        <p:spPr>
          <a:prstGeom prst="rect">
            <a:avLst/>
          </a:prstGeom>
        </p:spPr>
        <p:txBody>
          <a:bodyPr/>
          <a:lstStyle/>
          <a:p>
            <a:pPr/>
            <a:r>
              <a:t>Some more recent work</a:t>
            </a:r>
          </a:p>
        </p:txBody>
      </p:sp>
      <p:sp>
        <p:nvSpPr>
          <p:cNvPr id="1921" name="https://arxiv.org/abs/1904.05822…"/>
          <p:cNvSpPr txBox="1"/>
          <p:nvPr>
            <p:ph type="body" idx="1"/>
          </p:nvPr>
        </p:nvSpPr>
        <p:spPr>
          <a:prstGeom prst="rect">
            <a:avLst/>
          </a:prstGeom>
        </p:spPr>
        <p:txBody>
          <a:bodyPr/>
          <a:lstStyle/>
          <a:p>
            <a:pPr/>
            <a:r>
              <a:rPr u="sng">
                <a:hlinkClick r:id="rId3" invalidUrl="" action="" tgtFrame="" tooltip="" history="1" highlightClick="0" endSnd="0"/>
              </a:rPr>
              <a:t>https://arxiv.org/abs/1904.05822</a:t>
            </a:r>
          </a:p>
          <a:p>
            <a:pPr/>
            <a:r>
              <a:rPr u="sng">
                <a:hlinkClick r:id="rId4" invalidUrl="" action="" tgtFrame="" tooltip="" history="1" highlightClick="0" endSnd="0"/>
              </a:rPr>
              <a:t>https://imaging.cs.cmu.edu/dual_pixels/</a:t>
            </a:r>
          </a:p>
          <a:p>
            <a:pPr/>
          </a:p>
        </p:txBody>
      </p:sp>
      <p:pic>
        <p:nvPicPr>
          <p:cNvPr id="1922" name="pasted-movie.png" descr="pasted-movie.png"/>
          <p:cNvPicPr>
            <a:picLocks noChangeAspect="1"/>
          </p:cNvPicPr>
          <p:nvPr/>
        </p:nvPicPr>
        <p:blipFill>
          <a:blip r:embed="rId5">
            <a:extLst/>
          </a:blip>
          <a:stretch>
            <a:fillRect/>
          </a:stretch>
        </p:blipFill>
        <p:spPr>
          <a:xfrm>
            <a:off x="335524" y="1088479"/>
            <a:ext cx="6569203" cy="6360325"/>
          </a:xfrm>
          <a:prstGeom prst="rect">
            <a:avLst/>
          </a:prstGeom>
          <a:ln w="25400"/>
        </p:spPr>
      </p:pic>
      <p:pic>
        <p:nvPicPr>
          <p:cNvPr id="1923" name="pasted-movie.png" descr="pasted-movie.png"/>
          <p:cNvPicPr>
            <a:picLocks noChangeAspect="1"/>
          </p:cNvPicPr>
          <p:nvPr/>
        </p:nvPicPr>
        <p:blipFill>
          <a:blip r:embed="rId5">
            <a:extLst/>
          </a:blip>
          <a:stretch>
            <a:fillRect/>
          </a:stretch>
        </p:blipFill>
        <p:spPr>
          <a:xfrm>
            <a:off x="673528" y="3226617"/>
            <a:ext cx="4117718" cy="3986790"/>
          </a:xfrm>
          <a:prstGeom prst="rect">
            <a:avLst/>
          </a:prstGeom>
          <a:ln w="25400"/>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