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comments/comment1.xml" ContentType="application/vnd.openxmlformats-officedocument.presentationml.comments+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comments/comment2.xml" ContentType="application/vnd.openxmlformats-officedocument.presentationml.comments+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comments/comment3.xml" ContentType="application/vnd.openxmlformats-officedocument.presentationml.comments+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media/image1.jpeg" ContentType="image/jpeg"/>
  <Override PartName="/ppt/media/image2.jpeg" ContentType="image/jpeg"/>
  <Override PartName="/ppt/theme/theme2.xml" ContentType="application/vnd.openxmlformats-officedocument.theme+xml"/>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1.jpeg" ContentType="image/jpeg"/>
  <Override PartName="/ppt/notesSlides/notesSlide3.xml" ContentType="application/vnd.openxmlformats-officedocument.presentationml.notesSlide+xml"/>
  <Override PartName="/ppt/media/image12.jpeg" ContentType="image/jpeg"/>
  <Override PartName="/ppt/media/image13.jpe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14.jpeg" ContentType="image/jpeg"/>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media/media1.mov"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9"/>
    <p:sldId id="315" r:id="rId70"/>
    <p:sldId id="316" r:id="rId71"/>
    <p:sldId id="317" r:id="rId72"/>
    <p:sldId id="318" r:id="rId73"/>
    <p:sldId id="319" r:id="rId74"/>
    <p:sldId id="320" r:id="rId75"/>
    <p:sldId id="321" r:id="rId76"/>
    <p:sldId id="322" r:id="rId77"/>
    <p:sldId id="323" r:id="rId78"/>
    <p:sldId id="324" r:id="rId79"/>
    <p:sldId id="325" r:id="rId80"/>
    <p:sldId id="326" r:id="rId81"/>
    <p:sldId id="327" r:id="rId82"/>
    <p:sldId id="328" r:id="rId83"/>
    <p:sldId id="329" r:id="rId84"/>
    <p:sldId id="330" r:id="rId85"/>
    <p:sldId id="331" r:id="rId86"/>
    <p:sldId id="332" r:id="rId87"/>
    <p:sldId id="333" r:id="rId88"/>
    <p:sldId id="334" r:id="rId89"/>
    <p:sldId id="335" r:id="rId90"/>
    <p:sldId id="336" r:id="rId91"/>
    <p:sldId id="337" r:id="rId92"/>
    <p:sldId id="338" r:id="rId93"/>
    <p:sldId id="339" r:id="rId94"/>
    <p:sldId id="340" r:id="rId95"/>
    <p:sldId id="341" r:id="rId96"/>
    <p:sldId id="342" r:id="rId97"/>
    <p:sldId id="343" r:id="rId98"/>
    <p:sldId id="344" r:id="rId99"/>
    <p:sldId id="345" r:id="rId100"/>
    <p:sldId id="346" r:id="rId101"/>
    <p:sldId id="347" r:id="rId102"/>
    <p:sldId id="348" r:id="rId103"/>
    <p:sldId id="349" r:id="rId104"/>
    <p:sldId id="350" r:id="rId105"/>
    <p:sldId id="351" r:id="rId106"/>
    <p:sldId id="352" r:id="rId107"/>
    <p:sldId id="353" r:id="rId108"/>
    <p:sldId id="354" r:id="rId109"/>
    <p:sldId id="355" r:id="rId110"/>
    <p:sldId id="356" r:id="rId111"/>
    <p:sldId id="357" r:id="rId112"/>
    <p:sldId id="358" r:id="rId113"/>
    <p:sldId id="359" r:id="rId114"/>
    <p:sldId id="360" r:id="rId115"/>
    <p:sldId id="361" r:id="rId116"/>
    <p:sldId id="362" r:id="rId117"/>
    <p:sldId id="363" r:id="rId118"/>
    <p:sldId id="364" r:id="rId119"/>
    <p:sldId id="365" r:id="rId120"/>
    <p:sldId id="366" r:id="rId121"/>
    <p:sldId id="367" r:id="rId122"/>
    <p:sldId id="368" r:id="rId123"/>
    <p:sldId id="369" r:id="rId124"/>
    <p:sldId id="370" r:id="rId125"/>
    <p:sldId id="371" r:id="rId126"/>
    <p:sldId id="372" r:id="rId127"/>
    <p:sldId id="373" r:id="rId128"/>
    <p:sldId id="374" r:id="rId129"/>
    <p:sldId id="375" r:id="rId130"/>
    <p:sldId id="376" r:id="rId131"/>
    <p:sldId id="377" r:id="rId132"/>
    <p:sldId id="378" r:id="rId133"/>
    <p:sldId id="379" r:id="rId134"/>
    <p:sldId id="380" r:id="rId135"/>
    <p:sldId id="381" r:id="rId136"/>
    <p:sldId id="382" r:id="rId137"/>
    <p:sldId id="383" r:id="rId138"/>
    <p:sldId id="384" r:id="rId139"/>
    <p:sldId id="385" r:id="rId140"/>
    <p:sldId id="386" r:id="rId141"/>
    <p:sldId id="387" r:id="rId142"/>
    <p:sldId id="388" r:id="rId143"/>
    <p:sldId id="389" r:id="rId144"/>
    <p:sldId id="390" r:id="rId145"/>
    <p:sldId id="391" r:id="rId146"/>
    <p:sldId id="392" r:id="rId147"/>
    <p:sldId id="393" r:id="rId148"/>
    <p:sldId id="394" r:id="rId149"/>
    <p:sldId id="395" r:id="rId150"/>
    <p:sldId id="396" r:id="rId151"/>
    <p:sldId id="397" r:id="rId152"/>
    <p:sldId id="398" r:id="rId153"/>
    <p:sldId id="399" r:id="rId15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1pPr>
    <a:lvl2pPr marL="0" marR="0" indent="228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2pPr>
    <a:lvl3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3pPr>
    <a:lvl4pPr marL="0" marR="0" indent="685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4pPr>
    <a:lvl5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5pPr>
    <a:lvl6pPr marL="0" marR="0" indent="11430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6pPr>
    <a:lvl7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7pPr>
    <a:lvl8pPr marL="0" marR="0" indent="1600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8pPr>
    <a:lvl9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Author id="0" name="Imported Author" initials="IA" lastIdx="1" clrIdx="0"/>
  <p:cmAuthor id="1" name="Imported Author 1" initials="IA1" lastIdx="2" clrIdx="0"/>
</p:cmAuthorLst>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D51ADE6A-740E-44AE-83CC-AE7238B6C88D}"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4A9BC294-FFE2-49D5-8D69-9E1BD2C41BD5}" styleName="">
    <a:tblBg/>
    <a:wholeTbl>
      <a:tcTxStyle b="off" i="off">
        <a:font>
          <a:latin typeface="Calibri"/>
          <a:ea typeface="Calibri"/>
          <a:cs typeface="Calibri"/>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
          <a:latin typeface="Calibri"/>
          <a:ea typeface="Calibri"/>
          <a:cs typeface="Calibri"/>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
          <a:latin typeface="Calibri"/>
          <a:ea typeface="Calibri"/>
          <a:cs typeface="Calibri"/>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
          <a:latin typeface="Calibri"/>
          <a:ea typeface="Calibri"/>
          <a:cs typeface="Calibri"/>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BBFC77FB-9ED0-4EC9-95AA-A1379042E648}"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3DC5C2F9-1CAC-4260-A1DD-9FCDBB877499}" styleName="">
    <a:tblBg/>
    <a:wholeTbl>
      <a:tcTxStyle b="off"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FFFFFF"/>
        </a:fontRef>
        <a:srgbClr val="FFFFFF"/>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6CBB8FF1-D9AA-43F3-AF6F-95CC898621D3}"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14463BED-9691-442A-BE2B-010BAE5514E2}" styleName="">
    <a:tblBg/>
    <a:wholeTbl>
      <a:tcTxStyle b="off"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B7E4EC0D-531E-4A39-A2D7-B96FD1718AF1}" styleName="">
    <a:tblBg/>
    <a:wholeTbl>
      <a:tcTxStyle b="off"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comments" Target="comments/comment1.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slide" Target="slides/slide31.xml"/><Relationship Id="rId40" Type="http://schemas.openxmlformats.org/officeDocument/2006/relationships/slide" Target="slides/slide32.xml"/><Relationship Id="rId41" Type="http://schemas.openxmlformats.org/officeDocument/2006/relationships/slide" Target="slides/slide33.xml"/><Relationship Id="rId42" Type="http://schemas.openxmlformats.org/officeDocument/2006/relationships/slide" Target="slides/slide34.xml"/><Relationship Id="rId43" Type="http://schemas.openxmlformats.org/officeDocument/2006/relationships/slide" Target="slides/slide35.xml"/><Relationship Id="rId44" Type="http://schemas.openxmlformats.org/officeDocument/2006/relationships/slide" Target="slides/slide36.xml"/><Relationship Id="rId45" Type="http://schemas.openxmlformats.org/officeDocument/2006/relationships/comments" Target="comments/comment2.xml"/><Relationship Id="rId46" Type="http://schemas.openxmlformats.org/officeDocument/2006/relationships/slide" Target="slides/slide37.xml"/><Relationship Id="rId47" Type="http://schemas.openxmlformats.org/officeDocument/2006/relationships/slide" Target="slides/slide38.xml"/><Relationship Id="rId48" Type="http://schemas.openxmlformats.org/officeDocument/2006/relationships/slide" Target="slides/slide39.xml"/><Relationship Id="rId49" Type="http://schemas.openxmlformats.org/officeDocument/2006/relationships/slide" Target="slides/slide40.xml"/><Relationship Id="rId50" Type="http://schemas.openxmlformats.org/officeDocument/2006/relationships/slide" Target="slides/slide41.xml"/><Relationship Id="rId51" Type="http://schemas.openxmlformats.org/officeDocument/2006/relationships/slide" Target="slides/slide42.xml"/><Relationship Id="rId52" Type="http://schemas.openxmlformats.org/officeDocument/2006/relationships/slide" Target="slides/slide43.xml"/><Relationship Id="rId53" Type="http://schemas.openxmlformats.org/officeDocument/2006/relationships/slide" Target="slides/slide44.xml"/><Relationship Id="rId54" Type="http://schemas.openxmlformats.org/officeDocument/2006/relationships/slide" Target="slides/slide45.xml"/><Relationship Id="rId55" Type="http://schemas.openxmlformats.org/officeDocument/2006/relationships/slide" Target="slides/slide46.xml"/><Relationship Id="rId56" Type="http://schemas.openxmlformats.org/officeDocument/2006/relationships/slide" Target="slides/slide47.xml"/><Relationship Id="rId57" Type="http://schemas.openxmlformats.org/officeDocument/2006/relationships/slide" Target="slides/slide48.xml"/><Relationship Id="rId58" Type="http://schemas.openxmlformats.org/officeDocument/2006/relationships/slide" Target="slides/slide49.xml"/><Relationship Id="rId59" Type="http://schemas.openxmlformats.org/officeDocument/2006/relationships/slide" Target="slides/slide50.xml"/><Relationship Id="rId60" Type="http://schemas.openxmlformats.org/officeDocument/2006/relationships/slide" Target="slides/slide51.xml"/><Relationship Id="rId61" Type="http://schemas.openxmlformats.org/officeDocument/2006/relationships/slide" Target="slides/slide52.xml"/><Relationship Id="rId62" Type="http://schemas.openxmlformats.org/officeDocument/2006/relationships/slide" Target="slides/slide53.xml"/><Relationship Id="rId63" Type="http://schemas.openxmlformats.org/officeDocument/2006/relationships/slide" Target="slides/slide54.xml"/><Relationship Id="rId64" Type="http://schemas.openxmlformats.org/officeDocument/2006/relationships/slide" Target="slides/slide55.xml"/><Relationship Id="rId65" Type="http://schemas.openxmlformats.org/officeDocument/2006/relationships/slide" Target="slides/slide56.xml"/><Relationship Id="rId66" Type="http://schemas.openxmlformats.org/officeDocument/2006/relationships/slide" Target="slides/slide57.xml"/><Relationship Id="rId67" Type="http://schemas.openxmlformats.org/officeDocument/2006/relationships/slide" Target="slides/slide58.xml"/><Relationship Id="rId68" Type="http://schemas.openxmlformats.org/officeDocument/2006/relationships/comments" Target="comments/comment3.xml"/><Relationship Id="rId69" Type="http://schemas.openxmlformats.org/officeDocument/2006/relationships/slide" Target="slides/slide59.xml"/><Relationship Id="rId70" Type="http://schemas.openxmlformats.org/officeDocument/2006/relationships/slide" Target="slides/slide60.xml"/><Relationship Id="rId71" Type="http://schemas.openxmlformats.org/officeDocument/2006/relationships/slide" Target="slides/slide61.xml"/><Relationship Id="rId72" Type="http://schemas.openxmlformats.org/officeDocument/2006/relationships/slide" Target="slides/slide62.xml"/><Relationship Id="rId73" Type="http://schemas.openxmlformats.org/officeDocument/2006/relationships/slide" Target="slides/slide63.xml"/><Relationship Id="rId74" Type="http://schemas.openxmlformats.org/officeDocument/2006/relationships/slide" Target="slides/slide64.xml"/><Relationship Id="rId75" Type="http://schemas.openxmlformats.org/officeDocument/2006/relationships/slide" Target="slides/slide65.xml"/><Relationship Id="rId76" Type="http://schemas.openxmlformats.org/officeDocument/2006/relationships/slide" Target="slides/slide66.xml"/><Relationship Id="rId77" Type="http://schemas.openxmlformats.org/officeDocument/2006/relationships/slide" Target="slides/slide67.xml"/><Relationship Id="rId78" Type="http://schemas.openxmlformats.org/officeDocument/2006/relationships/slide" Target="slides/slide68.xml"/><Relationship Id="rId79" Type="http://schemas.openxmlformats.org/officeDocument/2006/relationships/slide" Target="slides/slide69.xml"/><Relationship Id="rId80" Type="http://schemas.openxmlformats.org/officeDocument/2006/relationships/slide" Target="slides/slide70.xml"/><Relationship Id="rId81" Type="http://schemas.openxmlformats.org/officeDocument/2006/relationships/slide" Target="slides/slide71.xml"/><Relationship Id="rId82" Type="http://schemas.openxmlformats.org/officeDocument/2006/relationships/slide" Target="slides/slide72.xml"/><Relationship Id="rId83" Type="http://schemas.openxmlformats.org/officeDocument/2006/relationships/slide" Target="slides/slide73.xml"/><Relationship Id="rId84" Type="http://schemas.openxmlformats.org/officeDocument/2006/relationships/slide" Target="slides/slide74.xml"/><Relationship Id="rId85" Type="http://schemas.openxmlformats.org/officeDocument/2006/relationships/slide" Target="slides/slide75.xml"/><Relationship Id="rId86" Type="http://schemas.openxmlformats.org/officeDocument/2006/relationships/slide" Target="slides/slide76.xml"/><Relationship Id="rId87" Type="http://schemas.openxmlformats.org/officeDocument/2006/relationships/slide" Target="slides/slide77.xml"/><Relationship Id="rId88" Type="http://schemas.openxmlformats.org/officeDocument/2006/relationships/slide" Target="slides/slide78.xml"/><Relationship Id="rId89" Type="http://schemas.openxmlformats.org/officeDocument/2006/relationships/slide" Target="slides/slide79.xml"/><Relationship Id="rId90" Type="http://schemas.openxmlformats.org/officeDocument/2006/relationships/slide" Target="slides/slide80.xml"/><Relationship Id="rId91" Type="http://schemas.openxmlformats.org/officeDocument/2006/relationships/slide" Target="slides/slide81.xml"/><Relationship Id="rId92" Type="http://schemas.openxmlformats.org/officeDocument/2006/relationships/slide" Target="slides/slide82.xml"/><Relationship Id="rId93" Type="http://schemas.openxmlformats.org/officeDocument/2006/relationships/slide" Target="slides/slide83.xml"/><Relationship Id="rId94" Type="http://schemas.openxmlformats.org/officeDocument/2006/relationships/slide" Target="slides/slide84.xml"/><Relationship Id="rId95" Type="http://schemas.openxmlformats.org/officeDocument/2006/relationships/slide" Target="slides/slide85.xml"/><Relationship Id="rId96" Type="http://schemas.openxmlformats.org/officeDocument/2006/relationships/slide" Target="slides/slide86.xml"/><Relationship Id="rId97" Type="http://schemas.openxmlformats.org/officeDocument/2006/relationships/slide" Target="slides/slide87.xml"/><Relationship Id="rId98" Type="http://schemas.openxmlformats.org/officeDocument/2006/relationships/slide" Target="slides/slide88.xml"/><Relationship Id="rId99" Type="http://schemas.openxmlformats.org/officeDocument/2006/relationships/slide" Target="slides/slide89.xml"/><Relationship Id="rId100" Type="http://schemas.openxmlformats.org/officeDocument/2006/relationships/slide" Target="slides/slide90.xml"/><Relationship Id="rId101" Type="http://schemas.openxmlformats.org/officeDocument/2006/relationships/slide" Target="slides/slide91.xml"/><Relationship Id="rId102" Type="http://schemas.openxmlformats.org/officeDocument/2006/relationships/slide" Target="slides/slide92.xml"/><Relationship Id="rId103" Type="http://schemas.openxmlformats.org/officeDocument/2006/relationships/slide" Target="slides/slide93.xml"/><Relationship Id="rId104" Type="http://schemas.openxmlformats.org/officeDocument/2006/relationships/slide" Target="slides/slide94.xml"/><Relationship Id="rId105" Type="http://schemas.openxmlformats.org/officeDocument/2006/relationships/slide" Target="slides/slide95.xml"/><Relationship Id="rId106" Type="http://schemas.openxmlformats.org/officeDocument/2006/relationships/slide" Target="slides/slide96.xml"/><Relationship Id="rId107" Type="http://schemas.openxmlformats.org/officeDocument/2006/relationships/slide" Target="slides/slide97.xml"/><Relationship Id="rId108" Type="http://schemas.openxmlformats.org/officeDocument/2006/relationships/slide" Target="slides/slide98.xml"/><Relationship Id="rId109" Type="http://schemas.openxmlformats.org/officeDocument/2006/relationships/slide" Target="slides/slide99.xml"/><Relationship Id="rId110" Type="http://schemas.openxmlformats.org/officeDocument/2006/relationships/slide" Target="slides/slide100.xml"/><Relationship Id="rId111" Type="http://schemas.openxmlformats.org/officeDocument/2006/relationships/slide" Target="slides/slide101.xml"/><Relationship Id="rId112" Type="http://schemas.openxmlformats.org/officeDocument/2006/relationships/slide" Target="slides/slide102.xml"/><Relationship Id="rId113" Type="http://schemas.openxmlformats.org/officeDocument/2006/relationships/slide" Target="slides/slide103.xml"/><Relationship Id="rId114" Type="http://schemas.openxmlformats.org/officeDocument/2006/relationships/slide" Target="slides/slide104.xml"/><Relationship Id="rId115" Type="http://schemas.openxmlformats.org/officeDocument/2006/relationships/slide" Target="slides/slide105.xml"/><Relationship Id="rId116" Type="http://schemas.openxmlformats.org/officeDocument/2006/relationships/slide" Target="slides/slide106.xml"/><Relationship Id="rId117" Type="http://schemas.openxmlformats.org/officeDocument/2006/relationships/slide" Target="slides/slide107.xml"/><Relationship Id="rId118" Type="http://schemas.openxmlformats.org/officeDocument/2006/relationships/slide" Target="slides/slide108.xml"/><Relationship Id="rId119" Type="http://schemas.openxmlformats.org/officeDocument/2006/relationships/slide" Target="slides/slide109.xml"/><Relationship Id="rId120" Type="http://schemas.openxmlformats.org/officeDocument/2006/relationships/slide" Target="slides/slide110.xml"/><Relationship Id="rId121" Type="http://schemas.openxmlformats.org/officeDocument/2006/relationships/slide" Target="slides/slide111.xml"/><Relationship Id="rId122" Type="http://schemas.openxmlformats.org/officeDocument/2006/relationships/slide" Target="slides/slide112.xml"/><Relationship Id="rId123" Type="http://schemas.openxmlformats.org/officeDocument/2006/relationships/slide" Target="slides/slide113.xml"/><Relationship Id="rId124" Type="http://schemas.openxmlformats.org/officeDocument/2006/relationships/slide" Target="slides/slide114.xml"/><Relationship Id="rId125" Type="http://schemas.openxmlformats.org/officeDocument/2006/relationships/slide" Target="slides/slide115.xml"/><Relationship Id="rId126" Type="http://schemas.openxmlformats.org/officeDocument/2006/relationships/slide" Target="slides/slide116.xml"/><Relationship Id="rId127" Type="http://schemas.openxmlformats.org/officeDocument/2006/relationships/slide" Target="slides/slide117.xml"/><Relationship Id="rId128" Type="http://schemas.openxmlformats.org/officeDocument/2006/relationships/slide" Target="slides/slide118.xml"/><Relationship Id="rId129" Type="http://schemas.openxmlformats.org/officeDocument/2006/relationships/slide" Target="slides/slide119.xml"/><Relationship Id="rId130" Type="http://schemas.openxmlformats.org/officeDocument/2006/relationships/slide" Target="slides/slide120.xml"/><Relationship Id="rId131" Type="http://schemas.openxmlformats.org/officeDocument/2006/relationships/slide" Target="slides/slide121.xml"/><Relationship Id="rId132" Type="http://schemas.openxmlformats.org/officeDocument/2006/relationships/slide" Target="slides/slide122.xml"/><Relationship Id="rId133" Type="http://schemas.openxmlformats.org/officeDocument/2006/relationships/slide" Target="slides/slide123.xml"/><Relationship Id="rId134" Type="http://schemas.openxmlformats.org/officeDocument/2006/relationships/slide" Target="slides/slide124.xml"/><Relationship Id="rId135" Type="http://schemas.openxmlformats.org/officeDocument/2006/relationships/slide" Target="slides/slide125.xml"/><Relationship Id="rId136" Type="http://schemas.openxmlformats.org/officeDocument/2006/relationships/slide" Target="slides/slide126.xml"/><Relationship Id="rId137" Type="http://schemas.openxmlformats.org/officeDocument/2006/relationships/slide" Target="slides/slide127.xml"/><Relationship Id="rId138" Type="http://schemas.openxmlformats.org/officeDocument/2006/relationships/slide" Target="slides/slide128.xml"/><Relationship Id="rId139" Type="http://schemas.openxmlformats.org/officeDocument/2006/relationships/slide" Target="slides/slide129.xml"/><Relationship Id="rId140" Type="http://schemas.openxmlformats.org/officeDocument/2006/relationships/slide" Target="slides/slide130.xml"/><Relationship Id="rId141" Type="http://schemas.openxmlformats.org/officeDocument/2006/relationships/slide" Target="slides/slide131.xml"/><Relationship Id="rId142" Type="http://schemas.openxmlformats.org/officeDocument/2006/relationships/slide" Target="slides/slide132.xml"/><Relationship Id="rId143" Type="http://schemas.openxmlformats.org/officeDocument/2006/relationships/slide" Target="slides/slide133.xml"/><Relationship Id="rId144" Type="http://schemas.openxmlformats.org/officeDocument/2006/relationships/slide" Target="slides/slide134.xml"/><Relationship Id="rId145" Type="http://schemas.openxmlformats.org/officeDocument/2006/relationships/slide" Target="slides/slide135.xml"/><Relationship Id="rId146" Type="http://schemas.openxmlformats.org/officeDocument/2006/relationships/slide" Target="slides/slide136.xml"/><Relationship Id="rId147" Type="http://schemas.openxmlformats.org/officeDocument/2006/relationships/slide" Target="slides/slide137.xml"/><Relationship Id="rId148" Type="http://schemas.openxmlformats.org/officeDocument/2006/relationships/slide" Target="slides/slide138.xml"/><Relationship Id="rId149" Type="http://schemas.openxmlformats.org/officeDocument/2006/relationships/slide" Target="slides/slide139.xml"/><Relationship Id="rId150" Type="http://schemas.openxmlformats.org/officeDocument/2006/relationships/slide" Target="slides/slide140.xml"/><Relationship Id="rId151" Type="http://schemas.openxmlformats.org/officeDocument/2006/relationships/slide" Target="slides/slide141.xml"/><Relationship Id="rId152" Type="http://schemas.openxmlformats.org/officeDocument/2006/relationships/slide" Target="slides/slide142.xml"/><Relationship Id="rId153" Type="http://schemas.openxmlformats.org/officeDocument/2006/relationships/slide" Target="slides/slide143.xml"/><Relationship Id="rId154" Type="http://schemas.openxmlformats.org/officeDocument/2006/relationships/slide" Target="slides/slide144.xml"/></Relationships>

</file>

<file path=ppt/comments/comment1.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13-10-28T17:06:33.683" idx="1">
    <p:pos x="1016" y="1344"/>
    <p:text>Two different notions of scale: scale factor between two images vs. scale of a feature. 
In general, show pairs of images, point out different features and how their scale or angle might be different. In particular, it’s critical for them to understand that a given image will have features at different scales. </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1" dt="2013-10-28T17:06:34.704" idx="1">
    <p:pos x="1544" y="144"/>
    <p:text>NEEDS WORK</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1" dt="2013-10-28T17:06:36.428" idx="2">
    <p:pos x="1704" y="800"/>
    <p:text>NEEDS WORK</p:text>
    <p:extLst>
      <p:ext uri="{C676402C-5697-4E1C-873F-D02D1690AC5C}">
        <p15:threadingInfo xmlns:p15="http://schemas.microsoft.com/office/powerpoint/2012/main" timeZoneBias="240"/>
      </p:ext>
    </p:extLst>
  </p:cm>
</p:cmLst>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06" name="Shape 206"/>
          <p:cNvSpPr/>
          <p:nvPr>
            <p:ph type="sldImg"/>
          </p:nvPr>
        </p:nvSpPr>
        <p:spPr>
          <a:xfrm>
            <a:off x="1143000" y="685800"/>
            <a:ext cx="4572000" cy="3429000"/>
          </a:xfrm>
          <a:prstGeom prst="rect">
            <a:avLst/>
          </a:prstGeom>
        </p:spPr>
        <p:txBody>
          <a:bodyPr/>
          <a:lstStyle/>
          <a:p>
            <a:pPr/>
          </a:p>
        </p:txBody>
      </p:sp>
      <p:sp>
        <p:nvSpPr>
          <p:cNvPr id="207" name="Shape 20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indent="228600" defTabSz="584200" latinLnBrk="0">
      <a:defRPr sz="2200">
        <a:latin typeface="Lucida Grande"/>
        <a:ea typeface="Lucida Grande"/>
        <a:cs typeface="Lucida Grande"/>
        <a:sym typeface="Lucida Grande"/>
      </a:defRPr>
    </a:lvl2pPr>
    <a:lvl3pPr indent="457200" defTabSz="584200" latinLnBrk="0">
      <a:defRPr sz="2200">
        <a:latin typeface="Lucida Grande"/>
        <a:ea typeface="Lucida Grande"/>
        <a:cs typeface="Lucida Grande"/>
        <a:sym typeface="Lucida Grande"/>
      </a:defRPr>
    </a:lvl3pPr>
    <a:lvl4pPr indent="685800" defTabSz="584200" latinLnBrk="0">
      <a:defRPr sz="2200">
        <a:latin typeface="Lucida Grande"/>
        <a:ea typeface="Lucida Grande"/>
        <a:cs typeface="Lucida Grande"/>
        <a:sym typeface="Lucida Grande"/>
      </a:defRPr>
    </a:lvl4pPr>
    <a:lvl5pPr indent="914400" defTabSz="584200" latinLnBrk="0">
      <a:defRPr sz="2200">
        <a:latin typeface="Lucida Grande"/>
        <a:ea typeface="Lucida Grande"/>
        <a:cs typeface="Lucida Grande"/>
        <a:sym typeface="Lucida Grande"/>
      </a:defRPr>
    </a:lvl5pPr>
    <a:lvl6pPr indent="1143000" defTabSz="584200" latinLnBrk="0">
      <a:defRPr sz="2200">
        <a:latin typeface="Lucida Grande"/>
        <a:ea typeface="Lucida Grande"/>
        <a:cs typeface="Lucida Grande"/>
        <a:sym typeface="Lucida Grande"/>
      </a:defRPr>
    </a:lvl6pPr>
    <a:lvl7pPr indent="1371600" defTabSz="584200" latinLnBrk="0">
      <a:defRPr sz="2200">
        <a:latin typeface="Lucida Grande"/>
        <a:ea typeface="Lucida Grande"/>
        <a:cs typeface="Lucida Grande"/>
        <a:sym typeface="Lucida Grande"/>
      </a:defRPr>
    </a:lvl7pPr>
    <a:lvl8pPr indent="1600200" defTabSz="584200" latinLnBrk="0">
      <a:defRPr sz="2200">
        <a:latin typeface="Lucida Grande"/>
        <a:ea typeface="Lucida Grande"/>
        <a:cs typeface="Lucida Grande"/>
        <a:sym typeface="Lucida Grande"/>
      </a:defRPr>
    </a:lvl8pPr>
    <a:lvl9pPr indent="1828800" defTabSz="584200" latinLnBrk="0">
      <a:defRPr sz="2200">
        <a:latin typeface="Lucida Grande"/>
        <a:ea typeface="Lucida Grande"/>
        <a:cs typeface="Lucida Grande"/>
        <a:sym typeface="Lucida Grand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06.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107.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108.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09.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10.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11.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12.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14.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15.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16.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17.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18.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20.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122.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123.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124.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125.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126.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127.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128.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129.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130.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13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6" name="Shape 1406"/>
          <p:cNvSpPr/>
          <p:nvPr>
            <p:ph type="sldImg"/>
          </p:nvPr>
        </p:nvSpPr>
        <p:spPr>
          <a:prstGeom prst="rect">
            <a:avLst/>
          </a:prstGeom>
        </p:spPr>
        <p:txBody>
          <a:bodyPr/>
          <a:lstStyle/>
          <a:p>
            <a:pPr/>
          </a:p>
        </p:txBody>
      </p:sp>
      <p:sp>
        <p:nvSpPr>
          <p:cNvPr id="1407" name="Shape 1407"/>
          <p:cNvSpPr/>
          <p:nvPr>
            <p:ph type="body" sz="quarter" idx="1"/>
          </p:nvPr>
        </p:nvSpPr>
        <p:spPr>
          <a:prstGeom prst="rect">
            <a:avLst/>
          </a:prstGeom>
        </p:spPr>
        <p:txBody>
          <a:bodyPr/>
          <a:lstStyle/>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Our system takes as input an unordered set of photos, either from an Internet search or from a large personal collection.  We assume the photos are largely from the same static scene.  </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first step of our system is to apply a computer vision techniques to reconstruct the geometry of the scene.  The output of this procedure is the relative positions and orientation for the cameras used to take a connected set of the photographs, as well as a point cloud representing the geometry of the scene, and a sparse set of correspondences between the photos.</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This information is then loaded into our interactive photo explorer tool.</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0" name="Shape 1420"/>
          <p:cNvSpPr/>
          <p:nvPr>
            <p:ph type="sldImg"/>
          </p:nvPr>
        </p:nvSpPr>
        <p:spPr>
          <a:prstGeom prst="rect">
            <a:avLst/>
          </a:prstGeom>
        </p:spPr>
        <p:txBody>
          <a:bodyPr/>
          <a:lstStyle/>
          <a:p>
            <a:pPr/>
          </a:p>
        </p:txBody>
      </p:sp>
      <p:sp>
        <p:nvSpPr>
          <p:cNvPr id="1421" name="Shape 1421"/>
          <p:cNvSpPr/>
          <p:nvPr>
            <p:ph type="body" sz="quarter" idx="1"/>
          </p:nvPr>
        </p:nvSpPr>
        <p:spPr>
          <a:prstGeom prst="rect">
            <a:avLst/>
          </a:prstGeom>
        </p:spPr>
        <p:txBody>
          <a:bodyPr/>
          <a:lstStyle/>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Before I get into the details of our system, I’ll briefly discuss some relevant prior work.  </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Our system uses automatic image-based modeling to recover the geometry of the scene.  Prior work in this area includes the semi-automatic Façade system of Debevec and collegues, as well as other work, such as that of Schaffaltzky and Zisserman and Brown and Lowe on automatic structure from motion on unordered sets of images.  However, to our knowledge, our modeling system is the first to be successfully applied to hundreds of images taken from the Internet.</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Our work also uses image-based rendering to depict transitions between images.  The Aspen Movie Map project at MIT, which created an interactive virtual tour of the city of Aspen, is one system in this area with many of the same exploration features as ours, but which required extensive manual effort to create.</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More recent image-based rendering techniques seek to create photo-realistic in-between images, while our system focuses on the photographs themselves, using transitions only as a way to get between two photos.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1" name="Shape 1431"/>
          <p:cNvSpPr/>
          <p:nvPr>
            <p:ph type="sldImg"/>
          </p:nvPr>
        </p:nvSpPr>
        <p:spPr>
          <a:prstGeom prst="rect">
            <a:avLst/>
          </a:prstGeom>
        </p:spPr>
        <p:txBody>
          <a:bodyPr/>
          <a:lstStyle/>
          <a:p>
            <a:pPr/>
          </a:p>
        </p:txBody>
      </p:sp>
      <p:sp>
        <p:nvSpPr>
          <p:cNvPr id="1432" name="Shape 1432"/>
          <p:cNvSpPr/>
          <p:nvPr>
            <p:ph type="body" sz="quarter" idx="1"/>
          </p:nvPr>
        </p:nvSpPr>
        <p:spPr>
          <a:prstGeom prst="rect">
            <a:avLst/>
          </a:prstGeom>
        </p:spPr>
        <p:txBody>
          <a:bodyPr/>
          <a:lstStyle>
            <a:lvl1pPr marL="57799" marR="57799" defTabSz="1295400">
              <a:spcBef>
                <a:spcPts val="500"/>
              </a:spcBef>
              <a:buClr>
                <a:srgbClr val="000000"/>
              </a:buClr>
              <a:buFont typeface="Arial"/>
              <a:defRPr sz="1600">
                <a:uFill>
                  <a:solidFill>
                    <a:srgbClr val="000000"/>
                  </a:solidFill>
                </a:uFill>
                <a:latin typeface="+mn-lt"/>
                <a:ea typeface="+mn-ea"/>
                <a:cs typeface="+mn-cs"/>
                <a:sym typeface="Arial"/>
              </a:defRPr>
            </a:lvl1pPr>
          </a:lstStyle>
          <a:p>
            <a:pPr/>
            <a:r>
              <a:t>Finally, there is a lot of related work in the field of image browsing and image retrieval.  WWMX is a photo-browsing web site that also uses location information to organize photos, but doesn’t provide an immersive browsing experience.  The Realityflythrough project uses GPS information to situate video streams in space in an interface similar to ours, but our system works without GPS.  Finally, Video Google allows users to find objects in videos by selecting them.  We have similar tools in our explorer, but in the context of a 3D photo browser.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9" name="Shape 1449"/>
          <p:cNvSpPr/>
          <p:nvPr>
            <p:ph type="sldImg"/>
          </p:nvPr>
        </p:nvSpPr>
        <p:spPr>
          <a:prstGeom prst="rect">
            <a:avLst/>
          </a:prstGeom>
        </p:spPr>
        <p:txBody>
          <a:bodyPr/>
          <a:lstStyle/>
          <a:p>
            <a:pPr/>
          </a:p>
        </p:txBody>
      </p:sp>
      <p:sp>
        <p:nvSpPr>
          <p:cNvPr id="1450" name="Shape 1450"/>
          <p:cNvSpPr/>
          <p:nvPr>
            <p:ph type="body" sz="quarter" idx="1"/>
          </p:nvPr>
        </p:nvSpPr>
        <p:spPr>
          <a:prstGeom prst="rect">
            <a:avLst/>
          </a:prstGeom>
        </p:spPr>
        <p:txBody>
          <a:bodyPr/>
          <a:lstStyle>
            <a:lvl1pPr marL="57799" marR="57799" defTabSz="1295400">
              <a:spcBef>
                <a:spcPts val="500"/>
              </a:spcBef>
              <a:buClr>
                <a:srgbClr val="000000"/>
              </a:buClr>
              <a:buFont typeface="Arial"/>
              <a:defRPr sz="1600">
                <a:uFill>
                  <a:solidFill>
                    <a:srgbClr val="000000"/>
                  </a:solidFill>
                </a:uFill>
                <a:latin typeface="+mn-lt"/>
                <a:ea typeface="+mn-ea"/>
                <a:cs typeface="+mn-cs"/>
                <a:sym typeface="Arial"/>
              </a:defRPr>
            </a:lvl1pPr>
          </a:lstStyle>
          <a:p>
            <a:pPr/>
            <a:r>
              <a:t>Now I will describe the Photo Tourism system, beginning with the scene reconstruction procedure.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9" name="Shape 1469"/>
          <p:cNvSpPr/>
          <p:nvPr>
            <p:ph type="sldImg"/>
          </p:nvPr>
        </p:nvSpPr>
        <p:spPr>
          <a:prstGeom prst="rect">
            <a:avLst/>
          </a:prstGeom>
        </p:spPr>
        <p:txBody>
          <a:bodyPr/>
          <a:lstStyle/>
          <a:p>
            <a:pPr/>
          </a:p>
        </p:txBody>
      </p:sp>
      <p:sp>
        <p:nvSpPr>
          <p:cNvPr id="1470" name="Shape 1470"/>
          <p:cNvSpPr/>
          <p:nvPr>
            <p:ph type="body" sz="quarter" idx="1"/>
          </p:nvPr>
        </p:nvSpPr>
        <p:spPr>
          <a:prstGeom prst="rect">
            <a:avLst/>
          </a:prstGeom>
        </p:spPr>
        <p:txBody>
          <a:bodyPr/>
          <a:lstStyle/>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Again, the goal of the reconstruction procedure is to automatically estimate the relative positions and orientations, as well as the focal length or zoom, of each of the photographs in a connected component of the scene.  The process consists of four steps: detecting features in each of the input photos; matching features between each pair of photos; grouping the matches into correspondences across multiple photos; and using the correspondences to estimate the geometry of the scene and the cameras in a technique known as structure from motion.</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I’ll now describe each of these steps in more detail.</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[Structure from motion techniques for unordered image collections have also been developed by others, such as Brown and Lowe and Schaffalitzky and Zisserman, and the basic pipeline of our system closely follows that of Brown and Lowe.  To our knowledge, our system is the first to have been demonstrated on large collections of photos from the Internet.]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6" name="Shape 1476"/>
          <p:cNvSpPr/>
          <p:nvPr>
            <p:ph type="sldImg"/>
          </p:nvPr>
        </p:nvSpPr>
        <p:spPr>
          <a:prstGeom prst="rect">
            <a:avLst/>
          </a:prstGeom>
        </p:spPr>
        <p:txBody>
          <a:bodyPr/>
          <a:lstStyle/>
          <a:p>
            <a:pPr/>
          </a:p>
        </p:txBody>
      </p:sp>
      <p:sp>
        <p:nvSpPr>
          <p:cNvPr id="1477" name="Shape 1477"/>
          <p:cNvSpPr/>
          <p:nvPr>
            <p:ph type="body" sz="quarter" idx="1"/>
          </p:nvPr>
        </p:nvSpPr>
        <p:spPr>
          <a:prstGeom prst="rect">
            <a:avLst/>
          </a:prstGeom>
        </p:spPr>
        <p:txBody>
          <a:bodyPr/>
          <a:lstStyle/>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core of the reconstruction process is the ability to reliably match feature points between images.  Fortunately, over the last few years feature detection and matching techniques have improved dramatically.  Many different technique exist – we use SIFT, or scale-invariant feature transform, developed by David Lowe.  SIFT is designed to be invariant to image scale and rotation, as well as affine changes in image intensity.  </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Here is an image from the Trevi Fountain, and here are the features SIFT detects in the image, shown as square patches.  The squares are scaled and rotated to reflect the scale and orientation of the features.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8" name="Shape 1498"/>
          <p:cNvSpPr/>
          <p:nvPr>
            <p:ph type="sldImg"/>
          </p:nvPr>
        </p:nvSpPr>
        <p:spPr>
          <a:prstGeom prst="rect">
            <a:avLst/>
          </a:prstGeom>
        </p:spPr>
        <p:txBody>
          <a:bodyPr/>
          <a:lstStyle/>
          <a:p>
            <a:pPr/>
          </a:p>
        </p:txBody>
      </p:sp>
      <p:sp>
        <p:nvSpPr>
          <p:cNvPr id="1499" name="Shape 1499"/>
          <p:cNvSpPr/>
          <p:nvPr>
            <p:ph type="body" sz="quarter" idx="1"/>
          </p:nvPr>
        </p:nvSpPr>
        <p:spPr>
          <a:prstGeom prst="rect">
            <a:avLst/>
          </a:prstGeom>
        </p:spPr>
        <p:txBody>
          <a:bodyPr/>
          <a:lstStyle/>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So, we begin by detecting SIFT features in each photo.</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[We detect SIFT features in each photo, resulting in a set of feature locations and 128-byte feature descriptors…]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1" name="Shape 1911"/>
          <p:cNvSpPr/>
          <p:nvPr>
            <p:ph type="sldImg"/>
          </p:nvPr>
        </p:nvSpPr>
        <p:spPr>
          <a:prstGeom prst="rect">
            <a:avLst/>
          </a:prstGeom>
        </p:spPr>
        <p:txBody>
          <a:bodyPr/>
          <a:lstStyle/>
          <a:p>
            <a:pPr/>
          </a:p>
        </p:txBody>
      </p:sp>
      <p:sp>
        <p:nvSpPr>
          <p:cNvPr id="1912" name="Shape 1912"/>
          <p:cNvSpPr/>
          <p:nvPr>
            <p:ph type="body" sz="quarter" idx="1"/>
          </p:nvPr>
        </p:nvSpPr>
        <p:spPr>
          <a:prstGeom prst="rect">
            <a:avLst/>
          </a:prstGeom>
        </p:spPr>
        <p:txBody>
          <a:bodyPr/>
          <a:lstStyle>
            <a:lvl1pPr marL="57799" marR="57799" defTabSz="1295400">
              <a:spcBef>
                <a:spcPts val="500"/>
              </a:spcBef>
              <a:buClr>
                <a:srgbClr val="000000"/>
              </a:buClr>
              <a:buFont typeface="Arial"/>
              <a:defRPr sz="1600">
                <a:uFill>
                  <a:solidFill>
                    <a:srgbClr val="000000"/>
                  </a:solidFill>
                </a:uFill>
                <a:latin typeface="+mn-lt"/>
                <a:ea typeface="+mn-ea"/>
                <a:cs typeface="+mn-cs"/>
                <a:sym typeface="Arial"/>
              </a:defRPr>
            </a:lvl1pPr>
          </a:lstStyle>
          <a:p>
            <a:pPr/>
            <a:r>
              <a:t>Next, we match features across each pair of photos using approximate nearest neighbor matching.</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0" name="Shape 2210"/>
          <p:cNvSpPr/>
          <p:nvPr>
            <p:ph type="sldImg"/>
          </p:nvPr>
        </p:nvSpPr>
        <p:spPr>
          <a:prstGeom prst="rect">
            <a:avLst/>
          </a:prstGeom>
        </p:spPr>
        <p:txBody>
          <a:bodyPr/>
          <a:lstStyle/>
          <a:p>
            <a:pPr/>
          </a:p>
        </p:txBody>
      </p:sp>
      <p:sp>
        <p:nvSpPr>
          <p:cNvPr id="2211" name="Shape 2211"/>
          <p:cNvSpPr/>
          <p:nvPr>
            <p:ph type="body" sz="quarter" idx="1"/>
          </p:nvPr>
        </p:nvSpPr>
        <p:spPr>
          <a:prstGeom prst="rect">
            <a:avLst/>
          </a:prstGeom>
        </p:spPr>
        <p:txBody>
          <a:bodyPr/>
          <a:lstStyle/>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matches are refined by using RANSAC, which is a robust model-fitting technique, to estimate a fundamental matrix between each pair of matching images and keeping only matches consistent with that fundamental matrix.</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We then link connected components of pairwise feature matches together to form correspondences across multiple images.</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Once we have correspondences, we run structure from motion to recover the camera and scene geometry.  Structure from motion solves the following problem:</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5" name="Shape 2285"/>
          <p:cNvSpPr/>
          <p:nvPr>
            <p:ph type="sldImg"/>
          </p:nvPr>
        </p:nvSpPr>
        <p:spPr>
          <a:prstGeom prst="rect">
            <a:avLst/>
          </a:prstGeom>
        </p:spPr>
        <p:txBody>
          <a:bodyPr/>
          <a:lstStyle/>
          <a:p>
            <a:pPr/>
          </a:p>
        </p:txBody>
      </p:sp>
      <p:sp>
        <p:nvSpPr>
          <p:cNvPr id="2286" name="Shape 2286"/>
          <p:cNvSpPr/>
          <p:nvPr>
            <p:ph type="body" sz="quarter" idx="1"/>
          </p:nvPr>
        </p:nvSpPr>
        <p:spPr>
          <a:prstGeom prst="rect">
            <a:avLst/>
          </a:prstGeom>
        </p:spPr>
        <p:txBody>
          <a:bodyPr/>
          <a:lstStyle/>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Structure from motion solves the following problem:</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Given a set of images of a static scene with 2D points in correspondence, shown here as color-coded points, find…</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a set of 3D points P and </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a rotation R and position t of the cameras that explain the observed correspondences.  In other words, when we project a point into any of the cameras, the reprojection error between the projected and observed 2D points is low.</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This problem can be formulated as an optimization problem where we want to find the rotations R, positions t, and 3D point locations P that minimize sum of squared reprojection errors f.  This is a non-linear least squares problem and can be solved with algorithms such as Levenberg-Marquart.  However, because the problem is non-linear, it can be susceptible to local minima.  Therefore, it’s important to initialize the parameters of the system carefully.  In addition, we need to be able to deal with erroneous correspondences.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3" name="Shape 2443"/>
          <p:cNvSpPr/>
          <p:nvPr>
            <p:ph type="sldImg"/>
          </p:nvPr>
        </p:nvSpPr>
        <p:spPr>
          <a:prstGeom prst="rect">
            <a:avLst/>
          </a:prstGeom>
        </p:spPr>
        <p:txBody>
          <a:bodyPr/>
          <a:lstStyle/>
          <a:p>
            <a:pPr/>
          </a:p>
        </p:txBody>
      </p:sp>
      <p:sp>
        <p:nvSpPr>
          <p:cNvPr id="2444" name="Shape 2444"/>
          <p:cNvSpPr/>
          <p:nvPr>
            <p:ph type="body" sz="quarter" idx="1"/>
          </p:nvPr>
        </p:nvSpPr>
        <p:spPr>
          <a:prstGeom prst="rect">
            <a:avLst/>
          </a:prstGeom>
        </p:spPr>
        <p:txBody>
          <a:bodyPr/>
          <a:lstStyle>
            <a:lvl1pPr marL="57799" marR="57799" defTabSz="1295400">
              <a:spcBef>
                <a:spcPts val="500"/>
              </a:spcBef>
              <a:buClr>
                <a:srgbClr val="000000"/>
              </a:buClr>
              <a:buFont typeface="Arial"/>
              <a:defRPr sz="1600">
                <a:uFill>
                  <a:solidFill>
                    <a:srgbClr val="000000"/>
                  </a:solidFill>
                </a:uFill>
                <a:latin typeface="+mn-lt"/>
                <a:ea typeface="+mn-ea"/>
                <a:cs typeface="+mn-cs"/>
                <a:sym typeface="Arial"/>
              </a:defRPr>
            </a:lvl1pPr>
          </a:lstStyle>
          <a:p>
            <a:pPr/>
            <a:r>
              <a:t>To help get good initializations for all of the parameters of the system, we reconstruct the scene incrementally, starting from two photographs and the points they observe.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3" name="Shape 2463"/>
          <p:cNvSpPr/>
          <p:nvPr>
            <p:ph type="sldImg"/>
          </p:nvPr>
        </p:nvSpPr>
        <p:spPr>
          <a:prstGeom prst="rect">
            <a:avLst/>
          </a:prstGeom>
        </p:spPr>
        <p:txBody>
          <a:bodyPr/>
          <a:lstStyle/>
          <a:p>
            <a:pPr/>
          </a:p>
        </p:txBody>
      </p:sp>
      <p:sp>
        <p:nvSpPr>
          <p:cNvPr id="2464" name="Shape 2464"/>
          <p:cNvSpPr/>
          <p:nvPr>
            <p:ph type="body" sz="quarter" idx="1"/>
          </p:nvPr>
        </p:nvSpPr>
        <p:spPr>
          <a:prstGeom prst="rect">
            <a:avLst/>
          </a:prstGeom>
        </p:spPr>
        <p:txBody>
          <a:bodyPr/>
          <a:lstStyle>
            <a:lvl1pPr marL="57799" marR="57799" defTabSz="1295400">
              <a:spcBef>
                <a:spcPts val="500"/>
              </a:spcBef>
              <a:buClr>
                <a:srgbClr val="000000"/>
              </a:buClr>
              <a:buFont typeface="Arial"/>
              <a:defRPr sz="1600">
                <a:uFill>
                  <a:solidFill>
                    <a:srgbClr val="000000"/>
                  </a:solidFill>
                </a:uFill>
                <a:latin typeface="+mn-lt"/>
                <a:ea typeface="+mn-ea"/>
                <a:cs typeface="+mn-cs"/>
                <a:sym typeface="Arial"/>
              </a:defRPr>
            </a:lvl1pPr>
          </a:lstStyle>
          <a:p>
            <a:pPr/>
            <a:r>
              <a:t>Now I’ll describe the features of our photo explorer system.  There are three main components to our system: navigation controls, rendering, and annotation support.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7" name="Shape 2737"/>
          <p:cNvSpPr/>
          <p:nvPr>
            <p:ph type="sldImg"/>
          </p:nvPr>
        </p:nvSpPr>
        <p:spPr>
          <a:prstGeom prst="rect">
            <a:avLst/>
          </a:prstGeom>
        </p:spPr>
        <p:txBody>
          <a:bodyPr/>
          <a:lstStyle/>
          <a:p>
            <a:pPr/>
          </a:p>
        </p:txBody>
      </p:sp>
      <p:sp>
        <p:nvSpPr>
          <p:cNvPr id="2738" name="Shape 2738"/>
          <p:cNvSpPr/>
          <p:nvPr>
            <p:ph type="body" sz="quarter" idx="1"/>
          </p:nvPr>
        </p:nvSpPr>
        <p:spPr>
          <a:prstGeom prst="rect">
            <a:avLst/>
          </a:prstGeom>
        </p:spPr>
        <p:txBody>
          <a:bodyPr/>
          <a:lstStyle/>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Object-based browsing allows a user to find a photo by directly selecting a region of a photo or of the point cloud, as when I selected the statue of Neptune in the demo.  To see how this works, suppose this is the point cloud representation of the scene, and the user is currently visiting this photograph and wants to see a photo of the house on the right.  By dragging a box around it, the user is selecting a set of feature points in the image, which correspond to a set of 3D points in the scene.  These points are shown in red.  </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system then finds the photo that best depicts the selected points, perhaps this photo.</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To choose the best photo, the system scores every photograph based on three criteria:</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How many of the points actually project inside the photo</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resolution of the photo in the region of the selected object</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Whether the photo is a head-on or oblique view of the object (head-on views are scored higher)</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For each image, each of these scores are computed from the geometry of the scene and a final score is computed as a weighted sum.  The photo with the highest score is selected as the next photo to be viewed.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7" name="Shape 2827"/>
          <p:cNvSpPr/>
          <p:nvPr>
            <p:ph type="sldImg"/>
          </p:nvPr>
        </p:nvSpPr>
        <p:spPr>
          <a:prstGeom prst="rect">
            <a:avLst/>
          </a:prstGeom>
        </p:spPr>
        <p:txBody>
          <a:bodyPr/>
          <a:lstStyle/>
          <a:p>
            <a:pPr/>
          </a:p>
        </p:txBody>
      </p:sp>
      <p:sp>
        <p:nvSpPr>
          <p:cNvPr id="2828" name="Shape 2828"/>
          <p:cNvSpPr/>
          <p:nvPr>
            <p:ph type="body" sz="quarter" idx="1"/>
          </p:nvPr>
        </p:nvSpPr>
        <p:spPr>
          <a:prstGeom prst="rect">
            <a:avLst/>
          </a:prstGeom>
        </p:spPr>
        <p:txBody>
          <a:bodyPr/>
          <a:lstStyle/>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Relation-based browsing allows the user to find photos wth certain geometric relationships, such as to the left of and is a detail of, to the current photo.  These relations are inferred based on the relative positions of corresponding feature points between photographs.</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For instance if this is the current image, with feature points in black, then</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In image B, the bounding box of the feature points has moved right, so the system infers that image B has moved left</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bounding box of the feature points in image C is smaller in image A, so we infer that B is a detail of A</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opposite is true for image D.  The bounding box of the points seen by image A is larger than the bounding box of the same points in image D, so image D is a zoom out of image A</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These relations are computed in a preprocessing step, and as I demonstrated, can be explored using various tools in the photo explorer.</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2" name="Shape 2902"/>
          <p:cNvSpPr/>
          <p:nvPr>
            <p:ph type="sldImg"/>
          </p:nvPr>
        </p:nvSpPr>
        <p:spPr>
          <a:prstGeom prst="rect">
            <a:avLst/>
          </a:prstGeom>
        </p:spPr>
        <p:txBody>
          <a:bodyPr/>
          <a:lstStyle/>
          <a:p>
            <a:pPr/>
          </a:p>
        </p:txBody>
      </p:sp>
      <p:sp>
        <p:nvSpPr>
          <p:cNvPr id="2903" name="Shape 2903"/>
          <p:cNvSpPr/>
          <p:nvPr>
            <p:ph type="body" sz="quarter" idx="1"/>
          </p:nvPr>
        </p:nvSpPr>
        <p:spPr>
          <a:prstGeom prst="rect">
            <a:avLst/>
          </a:prstGeom>
        </p:spPr>
        <p:txBody>
          <a:bodyPr/>
          <a:lstStyle/>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Relation-based browsing allows the user to find photos wth certain geometric relationships, such as to the left of and is a detail of, to the current photo.  These relations are inferred based on the relative positions of corresponding feature points between photographs.</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For instance if this is the current image, with feature points in black, then</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In image B, the bounding box of the feature points has moved right, so the system infers that image B has moved left</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bounding box of the feature points in image C is smaller in image A, so we infer that B is a detail of A</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opposite is true for image D.  The bounding box of the points seen by image A is larger than the bounding box of the same points in image D, so image D is a zoom out of image A</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These relations are computed in a preprocessing step, and as I demonstrated, can be explored using various tools in the photo explorer.</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00" name="Shape 3000"/>
          <p:cNvSpPr/>
          <p:nvPr>
            <p:ph type="sldImg"/>
          </p:nvPr>
        </p:nvSpPr>
        <p:spPr>
          <a:prstGeom prst="rect">
            <a:avLst/>
          </a:prstGeom>
        </p:spPr>
        <p:txBody>
          <a:bodyPr/>
          <a:lstStyle/>
          <a:p>
            <a:pPr/>
          </a:p>
        </p:txBody>
      </p:sp>
      <p:sp>
        <p:nvSpPr>
          <p:cNvPr id="3001" name="Shape 3001"/>
          <p:cNvSpPr/>
          <p:nvPr>
            <p:ph type="body" sz="quarter" idx="1"/>
          </p:nvPr>
        </p:nvSpPr>
        <p:spPr>
          <a:prstGeom prst="rect">
            <a:avLst/>
          </a:prstGeom>
        </p:spPr>
        <p:txBody>
          <a:bodyPr/>
          <a:lstStyle/>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Relation-based browsing allows the user to find photos wth certain geometric relationships, such as to the left of and is a detail of, to the current photo.  These relations are inferred based on the relative positions of corresponding feature points between photographs.</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For instance if this is the current image, with feature points in black, then</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In image B, the bounding box of the feature points has moved right, so the system infers that image B has moved left</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bounding box of the feature points in image C is smaller in image A, so we infer that B is a detail of A</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opposite is true for image D.  The bounding box of the points seen by image A is larger than the bounding box of the same points in image D, so image D is a zoom out of image A</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These relations are computed in a preprocessing step, and as I demonstrated, can be explored using various tools in the photo explorer.</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9" name="Shape 3099"/>
          <p:cNvSpPr/>
          <p:nvPr>
            <p:ph type="sldImg"/>
          </p:nvPr>
        </p:nvSpPr>
        <p:spPr>
          <a:prstGeom prst="rect">
            <a:avLst/>
          </a:prstGeom>
        </p:spPr>
        <p:txBody>
          <a:bodyPr/>
          <a:lstStyle/>
          <a:p>
            <a:pPr/>
          </a:p>
        </p:txBody>
      </p:sp>
      <p:sp>
        <p:nvSpPr>
          <p:cNvPr id="3100" name="Shape 3100"/>
          <p:cNvSpPr/>
          <p:nvPr>
            <p:ph type="body" sz="quarter" idx="1"/>
          </p:nvPr>
        </p:nvSpPr>
        <p:spPr>
          <a:prstGeom prst="rect">
            <a:avLst/>
          </a:prstGeom>
        </p:spPr>
        <p:txBody>
          <a:bodyPr/>
          <a:lstStyle/>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Relation-based browsing allows the user to find photos wth certain geometric relationships, such as to the left of and is a detail of, to the current photo.  These relations are inferred based on the relative positions of corresponding feature points between photographs.</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For instance if this is the current image, with feature points in black, then</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In image B, the bounding box of the feature points has moved right, so the system infers that image B has moved left</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bounding box of the feature points in image C is smaller in image A, so we infer that B is a detail of A</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opposite is true for image D.  The bounding box of the points seen by image A is larger than the bounding box of the same points in image D, so image D is a zoom out of image A</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These relations are computed in a preprocessing step, and as I demonstrated, can be explored using various tools in the photo explorer.</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32" name="Shape 3232"/>
          <p:cNvSpPr/>
          <p:nvPr>
            <p:ph type="sldImg"/>
          </p:nvPr>
        </p:nvSpPr>
        <p:spPr>
          <a:prstGeom prst="rect">
            <a:avLst/>
          </a:prstGeom>
        </p:spPr>
        <p:txBody>
          <a:bodyPr/>
          <a:lstStyle/>
          <a:p>
            <a:pPr/>
          </a:p>
        </p:txBody>
      </p:sp>
      <p:sp>
        <p:nvSpPr>
          <p:cNvPr id="3233" name="Shape 3233"/>
          <p:cNvSpPr/>
          <p:nvPr>
            <p:ph type="body" sz="quarter" idx="1"/>
          </p:nvPr>
        </p:nvSpPr>
        <p:spPr>
          <a:prstGeom prst="rect">
            <a:avLst/>
          </a:prstGeom>
        </p:spPr>
        <p:txBody>
          <a:bodyPr/>
          <a:lstStyle/>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Relation-based browsing allows the user to find photos wth certain geometric relationships, such as to the left of and is a detail of, to the current photo.  These relations are inferred based on the relative positions of corresponding feature points between photographs.</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For instance if this is the current image, with feature points in black, then</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In image B, the bounding box of the feature points has moved right, so the system infers that image B has moved left</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bounding box of the feature points in image C is smaller in image A, so we infer that B is a detail of A</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opposite is true for image D.  The bounding box of the points seen by image A is larger than the bounding box of the same points in image D, so image D is a zoom out of image A</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These relations are computed in a preprocessing step, and as I demonstrated, can be explored using various tools in the photo explorer.</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66" name="Shape 3366"/>
          <p:cNvSpPr/>
          <p:nvPr>
            <p:ph type="sldImg"/>
          </p:nvPr>
        </p:nvSpPr>
        <p:spPr>
          <a:prstGeom prst="rect">
            <a:avLst/>
          </a:prstGeom>
        </p:spPr>
        <p:txBody>
          <a:bodyPr/>
          <a:lstStyle/>
          <a:p>
            <a:pPr/>
          </a:p>
        </p:txBody>
      </p:sp>
      <p:sp>
        <p:nvSpPr>
          <p:cNvPr id="3367" name="Shape 3367"/>
          <p:cNvSpPr/>
          <p:nvPr>
            <p:ph type="body" sz="quarter" idx="1"/>
          </p:nvPr>
        </p:nvSpPr>
        <p:spPr>
          <a:prstGeom prst="rect">
            <a:avLst/>
          </a:prstGeom>
        </p:spPr>
        <p:txBody>
          <a:bodyPr/>
          <a:lstStyle/>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Relation-based browsing allows the user to find photos wth certain geometric relationships, such as to the left of and is a detail of, to the current photo.  These relations are inferred based on the relative positions of corresponding feature points between photographs.</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For instance if this is the current image, with feature points in black, then</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In image B, the bounding box of the feature points has moved right, so the system infers that image B has moved left</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bounding box of the feature points in image C is smaller in image A, so we infer that B is a detail of A</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opposite is true for image D.  The bounding box of the points seen by image A is larger than the bounding box of the same points in image D, so image D is a zoom out of image A</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These relations are computed in a preprocessing step, and as I demonstrated, can be explored using various tools in the photo explorer.</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14" name="Shape 3514"/>
          <p:cNvSpPr/>
          <p:nvPr>
            <p:ph type="sldImg"/>
          </p:nvPr>
        </p:nvSpPr>
        <p:spPr>
          <a:prstGeom prst="rect">
            <a:avLst/>
          </a:prstGeom>
        </p:spPr>
        <p:txBody>
          <a:bodyPr/>
          <a:lstStyle/>
          <a:p>
            <a:pPr/>
          </a:p>
        </p:txBody>
      </p:sp>
      <p:sp>
        <p:nvSpPr>
          <p:cNvPr id="3515" name="Shape 3515"/>
          <p:cNvSpPr/>
          <p:nvPr>
            <p:ph type="body" sz="quarter" idx="1"/>
          </p:nvPr>
        </p:nvSpPr>
        <p:spPr>
          <a:prstGeom prst="rect">
            <a:avLst/>
          </a:prstGeom>
        </p:spPr>
        <p:txBody>
          <a:bodyPr/>
          <a:lstStyle/>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Relation-based browsing allows the user to find photos wth certain geometric relationships, such as to the left of and is a detail of, to the current photo.  These relations are inferred based on the relative positions of corresponding feature points between photographs.</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For instance if this is the current image, with feature points in black, then</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In image B, the bounding box of the feature points has moved right, so the system infers that image B has moved left</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bounding box of the feature points in image C is smaller in image A, so we infer that B is a detail of A</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opposite is true for image D.  The bounding box of the points seen by image A is larger than the bounding box of the same points in image D, so image D is a zoom out of image A</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These relations are computed in a preprocessing step, and as I demonstrated, can be explored using various tools in the photo explorer.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19" name="Shape 3519"/>
          <p:cNvSpPr/>
          <p:nvPr>
            <p:ph type="sldImg"/>
          </p:nvPr>
        </p:nvSpPr>
        <p:spPr>
          <a:prstGeom prst="rect">
            <a:avLst/>
          </a:prstGeom>
        </p:spPr>
        <p:txBody>
          <a:bodyPr/>
          <a:lstStyle/>
          <a:p>
            <a:pPr/>
          </a:p>
        </p:txBody>
      </p:sp>
      <p:sp>
        <p:nvSpPr>
          <p:cNvPr id="3520" name="Shape 3520"/>
          <p:cNvSpPr/>
          <p:nvPr>
            <p:ph type="body" sz="quarter" idx="1"/>
          </p:nvPr>
        </p:nvSpPr>
        <p:spPr>
          <a:prstGeom prst="rect">
            <a:avLst/>
          </a:prstGeom>
        </p:spPr>
        <p:txBody>
          <a:bodyPr/>
          <a:lstStyle>
            <a:lvl1pPr marL="57799" marR="57799" defTabSz="1295400">
              <a:spcBef>
                <a:spcPts val="500"/>
              </a:spcBef>
              <a:buClr>
                <a:srgbClr val="000000"/>
              </a:buClr>
              <a:buFont typeface="Arial"/>
              <a:defRPr sz="1600">
                <a:uFill>
                  <a:solidFill>
                    <a:srgbClr val="000000"/>
                  </a:solidFill>
                </a:uFill>
                <a:latin typeface="+mn-lt"/>
                <a:ea typeface="+mn-ea"/>
                <a:cs typeface="+mn-cs"/>
                <a:sym typeface="Arial"/>
              </a:defRPr>
            </a:lvl1pPr>
          </a:lstStyle>
          <a:p>
            <a:pPr/>
            <a:r>
              <a:t>Here is the simplest rendering mode of our system.  The cameras are rendered as frusta, and the scene is rendered simply by coloring the points using color information from the images.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28" name="Shape 3528"/>
          <p:cNvSpPr/>
          <p:nvPr>
            <p:ph type="sldImg"/>
          </p:nvPr>
        </p:nvSpPr>
        <p:spPr>
          <a:prstGeom prst="rect">
            <a:avLst/>
          </a:prstGeom>
        </p:spPr>
        <p:txBody>
          <a:bodyPr/>
          <a:lstStyle/>
          <a:p>
            <a:pPr/>
          </a:p>
        </p:txBody>
      </p:sp>
      <p:sp>
        <p:nvSpPr>
          <p:cNvPr id="3529" name="Shape 3529"/>
          <p:cNvSpPr/>
          <p:nvPr>
            <p:ph type="body" sz="quarter" idx="1"/>
          </p:nvPr>
        </p:nvSpPr>
        <p:spPr>
          <a:prstGeom prst="rect">
            <a:avLst/>
          </a:prstGeom>
        </p:spPr>
        <p:txBody>
          <a:bodyPr/>
          <a:lstStyle>
            <a:lvl1pPr marL="57799" marR="57799" defTabSz="1295400">
              <a:spcBef>
                <a:spcPts val="500"/>
              </a:spcBef>
              <a:buClr>
                <a:srgbClr val="000000"/>
              </a:buClr>
              <a:buFont typeface="Arial"/>
              <a:defRPr sz="1600">
                <a:uFill>
                  <a:solidFill>
                    <a:srgbClr val="000000"/>
                  </a:solidFill>
                </a:uFill>
                <a:latin typeface="+mn-lt"/>
                <a:ea typeface="+mn-ea"/>
                <a:cs typeface="+mn-cs"/>
                <a:sym typeface="Arial"/>
              </a:defRPr>
            </a:lvl1pPr>
          </a:lstStyle>
          <a:p>
            <a:pPr/>
            <a:r>
              <a:t>Here’s a screenshot of the Prague photo collection in our explorer. In this case, the scene is rendered using 3D line segments extracted automatically from the photo collection and these washed-out looking colors.  Color is added into the scene by, for each image, fitting a plane to the points seen by that image, projecting a low-resolution, semi-transparent version of the image onto the plane, and cropping the projected image to the region where the points are well-approximated by a plane.  By blending all the image projections together, we get a kind of watercolor effect seen here.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13" name="Shape 3713"/>
          <p:cNvSpPr/>
          <p:nvPr>
            <p:ph type="sldImg"/>
          </p:nvPr>
        </p:nvSpPr>
        <p:spPr>
          <a:prstGeom prst="rect">
            <a:avLst/>
          </a:prstGeom>
        </p:spPr>
        <p:txBody>
          <a:bodyPr/>
          <a:lstStyle/>
          <a:p>
            <a:pPr/>
          </a:p>
        </p:txBody>
      </p:sp>
      <p:sp>
        <p:nvSpPr>
          <p:cNvPr id="3714" name="Shape 3714"/>
          <p:cNvSpPr/>
          <p:nvPr>
            <p:ph type="body" sz="quarter" idx="1"/>
          </p:nvPr>
        </p:nvSpPr>
        <p:spPr>
          <a:prstGeom prst="rect">
            <a:avLst/>
          </a:prstGeom>
        </p:spPr>
        <p:txBody>
          <a:bodyPr/>
          <a:lstStyle/>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In addition to rendering the scene, we render transitions between photographs using a simple image-based rendering technique to blend between the source and target photographs.  The reason for using image-based rendering is to give more of a sense of the relationship between the two photos and to create more visually appealing transitions.  </a:t>
            </a:r>
          </a:p>
          <a:p>
            <a:pPr marL="57799" marR="57799" defTabSz="1295400">
              <a:spcBef>
                <a:spcPts val="500"/>
              </a:spcBef>
              <a:buClr>
                <a:srgbClr val="000000"/>
              </a:buClr>
              <a:buFont typeface="Arial"/>
              <a:defRPr sz="1600">
                <a:uFill>
                  <a:solidFill>
                    <a:srgbClr val="000000"/>
                  </a:solidFill>
                </a:uFill>
                <a:latin typeface="+mn-lt"/>
                <a:ea typeface="+mn-ea"/>
                <a:cs typeface="+mn-cs"/>
                <a:sym typeface="Arial"/>
              </a:defRPr>
            </a:pPr>
            <a:r>
              <a:t>The default mode of our system is to use single planes as impostors for the geometry of the scene during transitions.  </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lvl1pPr marL="0" marR="0" defTabSz="584200">
              <a:defRPr sz="8400">
                <a:uFillTx/>
                <a:latin typeface="Helvetica Neue Medium"/>
                <a:ea typeface="Helvetica Neue Medium"/>
                <a:cs typeface="Helvetica Neue Medium"/>
                <a:sym typeface="Helvetica Neue Medium"/>
              </a:defRPr>
            </a:lvl1pPr>
          </a:lstStyle>
          <a:p>
            <a:pPr/>
            <a:r>
              <a:t>Title Text</a:t>
            </a:r>
          </a:p>
        </p:txBody>
      </p:sp>
      <p:sp>
        <p:nvSpPr>
          <p:cNvPr id="12" name="Body Level One…"/>
          <p:cNvSpPr txBox="1"/>
          <p:nvPr>
            <p:ph type="body" sz="quarter" idx="1"/>
          </p:nvPr>
        </p:nvSpPr>
        <p:spPr>
          <a:xfrm>
            <a:off x="1270000" y="6261100"/>
            <a:ext cx="10464800" cy="1435100"/>
          </a:xfrm>
          <a:prstGeom prst="rect">
            <a:avLst/>
          </a:prstGeom>
        </p:spPr>
        <p:txBody>
          <a:bodyPr/>
          <a:lstStyle>
            <a:lvl1pPr marL="0" marR="0" indent="0" algn="ctr" defTabSz="584200">
              <a:spcBef>
                <a:spcPts val="0"/>
              </a:spcBef>
              <a:buSzTx/>
              <a:buNone/>
              <a:defRPr sz="3600">
                <a:uFillTx/>
                <a:latin typeface="Helvetica Neue"/>
                <a:ea typeface="Helvetica Neue"/>
                <a:cs typeface="Helvetica Neue"/>
                <a:sym typeface="Helvetica Neue"/>
              </a:defRPr>
            </a:lvl1pPr>
            <a:lvl2pPr marL="0" marR="0" indent="0" algn="ctr" defTabSz="584200">
              <a:spcBef>
                <a:spcPts val="0"/>
              </a:spcBef>
              <a:buSzTx/>
              <a:buNone/>
              <a:defRPr sz="3600">
                <a:uFillTx/>
                <a:latin typeface="Helvetica Neue"/>
                <a:ea typeface="Helvetica Neue"/>
                <a:cs typeface="Helvetica Neue"/>
                <a:sym typeface="Helvetica Neue"/>
              </a:defRPr>
            </a:lvl2pPr>
            <a:lvl3pPr marL="0" marR="0" indent="0" algn="ctr" defTabSz="584200">
              <a:spcBef>
                <a:spcPts val="0"/>
              </a:spcBef>
              <a:buSzTx/>
              <a:buNone/>
              <a:defRPr sz="3600">
                <a:uFillTx/>
                <a:latin typeface="Helvetica Neue"/>
                <a:ea typeface="Helvetica Neue"/>
                <a:cs typeface="Helvetica Neue"/>
                <a:sym typeface="Helvetica Neue"/>
              </a:defRPr>
            </a:lvl3pPr>
            <a:lvl4pPr marL="0" marR="0" indent="0" algn="ctr" defTabSz="584200">
              <a:spcBef>
                <a:spcPts val="0"/>
              </a:spcBef>
              <a:buSzTx/>
              <a:buNone/>
              <a:defRPr sz="3600">
                <a:uFillTx/>
                <a:latin typeface="Helvetica Neue"/>
                <a:ea typeface="Helvetica Neue"/>
                <a:cs typeface="Helvetica Neue"/>
                <a:sym typeface="Helvetica Neue"/>
              </a:defRPr>
            </a:lvl4pPr>
            <a:lvl5pPr marL="0" marR="0" indent="0" algn="ctr" defTabSz="584200">
              <a:spcBef>
                <a:spcPts val="0"/>
              </a:spcBef>
              <a:buSzTx/>
              <a:buNone/>
              <a:defRPr sz="3600">
                <a:uFillTx/>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xfrm>
            <a:off x="6324600" y="9258300"/>
            <a:ext cx="342900" cy="368300"/>
          </a:xfrm>
          <a:prstGeom prst="rect">
            <a:avLst/>
          </a:prstGeom>
        </p:spPr>
        <p:txBody>
          <a:bodyPr/>
          <a:lstStyle>
            <a:lvl1pPr defTabSz="584200">
              <a:defRPr>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20" name="Line"/>
          <p:cNvSpPr/>
          <p:nvPr/>
        </p:nvSpPr>
        <p:spPr>
          <a:xfrm>
            <a:off x="317500" y="1485900"/>
            <a:ext cx="12471354" cy="81"/>
          </a:xfrm>
          <a:prstGeom prst="line">
            <a:avLst/>
          </a:prstGeom>
          <a:ln w="38100">
            <a:solidFill>
              <a:srgbClr val="000000"/>
            </a:solidFill>
            <a:miter lim="400000"/>
          </a:ln>
        </p:spPr>
        <p:txBody>
          <a:bodyPr lIns="0" tIns="0" rIns="0" bIns="0"/>
          <a:lstStyle/>
          <a:p>
            <a:pPr/>
          </a:p>
        </p:txBody>
      </p:sp>
      <p:sp>
        <p:nvSpPr>
          <p:cNvPr id="21" name="Title Text"/>
          <p:cNvSpPr txBox="1"/>
          <p:nvPr>
            <p:ph type="title"/>
          </p:nvPr>
        </p:nvSpPr>
        <p:spPr>
          <a:xfrm>
            <a:off x="304800" y="254000"/>
            <a:ext cx="12484100" cy="1219200"/>
          </a:xfrm>
          <a:prstGeom prst="rect">
            <a:avLst/>
          </a:prstGeom>
        </p:spPr>
        <p:txBody>
          <a:bodyPr/>
          <a:lstStyle>
            <a:lvl1pPr marL="0" marR="0" algn="l" defTabSz="584200">
              <a:defRPr b="1" sz="6400">
                <a:uFillTx/>
                <a:latin typeface="Helvetica Neue"/>
                <a:ea typeface="Helvetica Neue"/>
                <a:cs typeface="Helvetica Neue"/>
                <a:sym typeface="Helvetica Neue"/>
              </a:defRPr>
            </a:lvl1pPr>
          </a:lstStyle>
          <a:p>
            <a:pPr/>
            <a:r>
              <a:t>Title Text</a:t>
            </a:r>
          </a:p>
        </p:txBody>
      </p:sp>
      <p:sp>
        <p:nvSpPr>
          <p:cNvPr id="22" name="Body Level One…"/>
          <p:cNvSpPr txBox="1"/>
          <p:nvPr>
            <p:ph type="body" idx="1"/>
          </p:nvPr>
        </p:nvSpPr>
        <p:spPr>
          <a:xfrm>
            <a:off x="304800" y="1651000"/>
            <a:ext cx="12484100" cy="8077200"/>
          </a:xfrm>
          <a:prstGeom prst="rect">
            <a:avLst/>
          </a:prstGeom>
        </p:spPr>
        <p:txBody>
          <a:bodyPr/>
          <a:lstStyle>
            <a:lvl1pPr marL="723900" marR="0" indent="-406400" defTabSz="584200">
              <a:buSzPct val="75000"/>
              <a:defRPr sz="4200">
                <a:uFillTx/>
                <a:latin typeface="Helvetica Neue Medium"/>
                <a:ea typeface="Helvetica Neue Medium"/>
                <a:cs typeface="Helvetica Neue Medium"/>
                <a:sym typeface="Helvetica Neue Medium"/>
              </a:defRPr>
            </a:lvl1pPr>
            <a:lvl2pPr marL="1168400" marR="0" indent="-406400" defTabSz="584200">
              <a:spcBef>
                <a:spcPts val="0"/>
              </a:spcBef>
              <a:buChar char="-"/>
              <a:defRPr sz="4200">
                <a:uFillTx/>
                <a:latin typeface="Helvetica"/>
                <a:ea typeface="Helvetica"/>
                <a:cs typeface="Helvetica"/>
                <a:sym typeface="Helvetica"/>
              </a:defRPr>
            </a:lvl2pPr>
            <a:lvl3pPr marL="1612900" marR="0" indent="-406400" defTabSz="584200">
              <a:spcBef>
                <a:spcPts val="1500"/>
              </a:spcBef>
              <a:buChar char="-"/>
              <a:defRPr sz="4200">
                <a:uFillTx/>
                <a:latin typeface="Helvetica"/>
                <a:ea typeface="Helvetica"/>
                <a:cs typeface="Helvetica"/>
                <a:sym typeface="Helvetica"/>
              </a:defRPr>
            </a:lvl3pPr>
            <a:lvl4pPr marL="2057400" marR="0" indent="-406400" defTabSz="584200">
              <a:spcBef>
                <a:spcPts val="1500"/>
              </a:spcBef>
              <a:buChar char="-"/>
              <a:defRPr sz="4200">
                <a:uFillTx/>
                <a:latin typeface="Helvetica"/>
                <a:ea typeface="Helvetica"/>
                <a:cs typeface="Helvetica"/>
                <a:sym typeface="Helvetica"/>
              </a:defRPr>
            </a:lvl4pPr>
            <a:lvl5pPr marL="2501900" marR="0" indent="-406400" defTabSz="584200">
              <a:spcBef>
                <a:spcPts val="1500"/>
              </a:spcBef>
              <a:buChar char="-"/>
              <a:defRPr sz="4200">
                <a:uFillTx/>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xfrm>
            <a:off x="6324600" y="9258300"/>
            <a:ext cx="342900" cy="368300"/>
          </a:xfrm>
          <a:prstGeom prst="rect">
            <a:avLst/>
          </a:prstGeom>
        </p:spPr>
        <p:txBody>
          <a:bodyPr/>
          <a:lstStyle>
            <a:lvl1pPr defTabSz="584200">
              <a:defRPr>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spTree>
      <p:nvGrpSpPr>
        <p:cNvPr id="1" name=""/>
        <p:cNvGrpSpPr/>
        <p:nvPr/>
      </p:nvGrpSpPr>
      <p:grpSpPr>
        <a:xfrm>
          <a:off x="0" y="0"/>
          <a:ext cx="0" cy="0"/>
          <a:chOff x="0" y="0"/>
          <a:chExt cx="0" cy="0"/>
        </a:xfrm>
      </p:grpSpPr>
      <p:sp>
        <p:nvSpPr>
          <p:cNvPr id="30" name="Rectangle"/>
          <p:cNvSpPr/>
          <p:nvPr/>
        </p:nvSpPr>
        <p:spPr>
          <a:xfrm>
            <a:off x="12700" y="-114300"/>
            <a:ext cx="13296900" cy="1778000"/>
          </a:xfrm>
          <a:prstGeom prst="rect">
            <a:avLst/>
          </a:prstGeom>
          <a:blipFill>
            <a:blip r:embed="rId2"/>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 name="Rectangle"/>
          <p:cNvSpPr/>
          <p:nvPr/>
        </p:nvSpPr>
        <p:spPr>
          <a:xfrm>
            <a:off x="12700" y="8293100"/>
            <a:ext cx="13296900" cy="1651000"/>
          </a:xfrm>
          <a:prstGeom prst="rect">
            <a:avLst/>
          </a:prstGeom>
          <a:blipFill>
            <a:blip r:embed="rId2"/>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2" name="Title Text"/>
          <p:cNvSpPr txBox="1"/>
          <p:nvPr>
            <p:ph type="title"/>
          </p:nvPr>
        </p:nvSpPr>
        <p:spPr>
          <a:xfrm>
            <a:off x="254000" y="1676400"/>
            <a:ext cx="12484100" cy="6604000"/>
          </a:xfrm>
          <a:prstGeom prst="rect">
            <a:avLst/>
          </a:prstGeom>
        </p:spPr>
        <p:txBody>
          <a:bodyPr/>
          <a:lstStyle>
            <a:lvl1pPr marL="0" marR="0" algn="l" defTabSz="584200">
              <a:defRPr b="1" sz="14400">
                <a:uFillTx/>
                <a:latin typeface="Helvetica Neue"/>
                <a:ea typeface="Helvetica Neue"/>
                <a:cs typeface="Helvetica Neue"/>
                <a:sym typeface="Helvetica Neue"/>
              </a:defRPr>
            </a:lvl1pPr>
          </a:lstStyle>
          <a:p>
            <a:pPr/>
            <a:r>
              <a:t>Title Text</a:t>
            </a:r>
          </a:p>
        </p:txBody>
      </p:sp>
      <p:sp>
        <p:nvSpPr>
          <p:cNvPr id="33" name="Slide Number"/>
          <p:cNvSpPr txBox="1"/>
          <p:nvPr>
            <p:ph type="sldNum" sz="quarter" idx="2"/>
          </p:nvPr>
        </p:nvSpPr>
        <p:spPr>
          <a:xfrm>
            <a:off x="6324600" y="9258300"/>
            <a:ext cx="342900" cy="368300"/>
          </a:xfrm>
          <a:prstGeom prst="rect">
            <a:avLst/>
          </a:prstGeom>
        </p:spPr>
        <p:txBody>
          <a:bodyPr/>
          <a:lstStyle>
            <a:lvl1pPr defTabSz="584200">
              <a:defRPr>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0" name="Title Text"/>
          <p:cNvSpPr txBox="1"/>
          <p:nvPr>
            <p:ph type="title"/>
          </p:nvPr>
        </p:nvSpPr>
        <p:spPr>
          <a:prstGeom prst="rect">
            <a:avLst/>
          </a:prstGeom>
        </p:spPr>
        <p:txBody>
          <a:bodyPr/>
          <a:lstStyle/>
          <a:p>
            <a:pPr/>
            <a:r>
              <a:t>Title Text</a:t>
            </a:r>
          </a:p>
        </p:txBody>
      </p:sp>
      <p:sp>
        <p:nvSpPr>
          <p:cNvPr id="4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spTree>
      <p:nvGrpSpPr>
        <p:cNvPr id="1" name=""/>
        <p:cNvGrpSpPr/>
        <p:nvPr/>
      </p:nvGrpSpPr>
      <p:grpSpPr>
        <a:xfrm>
          <a:off x="0" y="0"/>
          <a:ext cx="0" cy="0"/>
          <a:chOff x="0" y="0"/>
          <a:chExt cx="0" cy="0"/>
        </a:xfrm>
      </p:grpSpPr>
      <p:sp>
        <p:nvSpPr>
          <p:cNvPr id="49" name="Title Text"/>
          <p:cNvSpPr txBox="1"/>
          <p:nvPr>
            <p:ph type="title"/>
          </p:nvPr>
        </p:nvSpPr>
        <p:spPr>
          <a:prstGeom prst="rect">
            <a:avLst/>
          </a:prstGeom>
        </p:spPr>
        <p:txBody>
          <a:bodyPr/>
          <a:lstStyle/>
          <a:p>
            <a:pPr/>
            <a:r>
              <a:t>Title Text</a:t>
            </a:r>
          </a:p>
        </p:txBody>
      </p:sp>
      <p:sp>
        <p:nvSpPr>
          <p:cNvPr id="50"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1">
    <p:spTree>
      <p:nvGrpSpPr>
        <p:cNvPr id="1" name=""/>
        <p:cNvGrpSpPr/>
        <p:nvPr/>
      </p:nvGrpSpPr>
      <p:grpSpPr>
        <a:xfrm>
          <a:off x="0" y="0"/>
          <a:ext cx="0" cy="0"/>
          <a:chOff x="0" y="0"/>
          <a:chExt cx="0" cy="0"/>
        </a:xfrm>
      </p:grpSpPr>
      <p:sp>
        <p:nvSpPr>
          <p:cNvPr id="58" name="Title Text"/>
          <p:cNvSpPr txBox="1"/>
          <p:nvPr>
            <p:ph type="title"/>
          </p:nvPr>
        </p:nvSpPr>
        <p:spPr>
          <a:prstGeom prst="rect">
            <a:avLst/>
          </a:prstGeom>
        </p:spPr>
        <p:txBody>
          <a:bodyPr/>
          <a:lstStyle/>
          <a:p>
            <a:pPr/>
            <a:r>
              <a:t>Title Text</a:t>
            </a:r>
          </a:p>
        </p:txBody>
      </p:sp>
      <p:sp>
        <p:nvSpPr>
          <p:cNvPr id="5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2">
    <p:spTree>
      <p:nvGrpSpPr>
        <p:cNvPr id="1" name=""/>
        <p:cNvGrpSpPr/>
        <p:nvPr/>
      </p:nvGrpSpPr>
      <p:grpSpPr>
        <a:xfrm>
          <a:off x="0" y="0"/>
          <a:ext cx="0" cy="0"/>
          <a:chOff x="0" y="0"/>
          <a:chExt cx="0" cy="0"/>
        </a:xfrm>
      </p:grpSpPr>
      <p:sp>
        <p:nvSpPr>
          <p:cNvPr id="67" name="Title Text"/>
          <p:cNvSpPr txBox="1"/>
          <p:nvPr>
            <p:ph type="title"/>
          </p:nvPr>
        </p:nvSpPr>
        <p:spPr>
          <a:prstGeom prst="rect">
            <a:avLst/>
          </a:prstGeom>
        </p:spPr>
        <p:txBody>
          <a:bodyPr/>
          <a:lstStyle/>
          <a:p>
            <a:pPr/>
            <a:r>
              <a:t>Title Text</a:t>
            </a:r>
          </a:p>
        </p:txBody>
      </p:sp>
      <p:sp>
        <p:nvSpPr>
          <p:cNvPr id="68"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3">
    <p:spTree>
      <p:nvGrpSpPr>
        <p:cNvPr id="1" name=""/>
        <p:cNvGrpSpPr/>
        <p:nvPr/>
      </p:nvGrpSpPr>
      <p:grpSpPr>
        <a:xfrm>
          <a:off x="0" y="0"/>
          <a:ext cx="0" cy="0"/>
          <a:chOff x="0" y="0"/>
          <a:chExt cx="0" cy="0"/>
        </a:xfrm>
      </p:grpSpPr>
      <p:sp>
        <p:nvSpPr>
          <p:cNvPr id="76" name="Title Text"/>
          <p:cNvSpPr txBox="1"/>
          <p:nvPr>
            <p:ph type="title"/>
          </p:nvPr>
        </p:nvSpPr>
        <p:spPr>
          <a:prstGeom prst="rect">
            <a:avLst/>
          </a:prstGeom>
        </p:spPr>
        <p:txBody>
          <a:bodyPr/>
          <a:lstStyle/>
          <a:p>
            <a:pPr/>
            <a:r>
              <a:t>Title Text</a:t>
            </a:r>
          </a:p>
        </p:txBody>
      </p:sp>
      <p:sp>
        <p:nvSpPr>
          <p:cNvPr id="7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4">
    <p:spTree>
      <p:nvGrpSpPr>
        <p:cNvPr id="1" name=""/>
        <p:cNvGrpSpPr/>
        <p:nvPr/>
      </p:nvGrpSpPr>
      <p:grpSpPr>
        <a:xfrm>
          <a:off x="0" y="0"/>
          <a:ext cx="0" cy="0"/>
          <a:chOff x="0" y="0"/>
          <a:chExt cx="0" cy="0"/>
        </a:xfrm>
      </p:grpSpPr>
      <p:sp>
        <p:nvSpPr>
          <p:cNvPr id="85" name="Title Text"/>
          <p:cNvSpPr txBox="1"/>
          <p:nvPr>
            <p:ph type="title"/>
          </p:nvPr>
        </p:nvSpPr>
        <p:spPr>
          <a:prstGeom prst="rect">
            <a:avLst/>
          </a:prstGeom>
        </p:spPr>
        <p:txBody>
          <a:bodyPr/>
          <a:lstStyle/>
          <a:p>
            <a:pPr/>
            <a:r>
              <a:t>Title Text</a:t>
            </a:r>
          </a:p>
        </p:txBody>
      </p:sp>
      <p:sp>
        <p:nvSpPr>
          <p:cNvPr id="8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5">
    <p:spTree>
      <p:nvGrpSpPr>
        <p:cNvPr id="1" name=""/>
        <p:cNvGrpSpPr/>
        <p:nvPr/>
      </p:nvGrpSpPr>
      <p:grpSpPr>
        <a:xfrm>
          <a:off x="0" y="0"/>
          <a:ext cx="0" cy="0"/>
          <a:chOff x="0" y="0"/>
          <a:chExt cx="0" cy="0"/>
        </a:xfrm>
      </p:grpSpPr>
      <p:sp>
        <p:nvSpPr>
          <p:cNvPr id="94" name="Title Text"/>
          <p:cNvSpPr txBox="1"/>
          <p:nvPr>
            <p:ph type="title"/>
          </p:nvPr>
        </p:nvSpPr>
        <p:spPr>
          <a:prstGeom prst="rect">
            <a:avLst/>
          </a:prstGeom>
        </p:spPr>
        <p:txBody>
          <a:bodyPr/>
          <a:lstStyle/>
          <a:p>
            <a:pPr/>
            <a:r>
              <a:t>Title Text</a:t>
            </a:r>
          </a:p>
        </p:txBody>
      </p:sp>
      <p:sp>
        <p:nvSpPr>
          <p:cNvPr id="95"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ffice Theme">
    <p:spTree>
      <p:nvGrpSpPr>
        <p:cNvPr id="1" name=""/>
        <p:cNvGrpSpPr/>
        <p:nvPr/>
      </p:nvGrpSpPr>
      <p:grpSpPr>
        <a:xfrm>
          <a:off x="0" y="0"/>
          <a:ext cx="0" cy="0"/>
          <a:chOff x="0" y="0"/>
          <a:chExt cx="0" cy="0"/>
        </a:xfrm>
      </p:grpSpPr>
      <p:sp>
        <p:nvSpPr>
          <p:cNvPr id="103" name="Title Text"/>
          <p:cNvSpPr txBox="1"/>
          <p:nvPr>
            <p:ph type="title"/>
          </p:nvPr>
        </p:nvSpPr>
        <p:spPr>
          <a:xfrm>
            <a:off x="647700" y="0"/>
            <a:ext cx="11709400" cy="1724943"/>
          </a:xfrm>
          <a:prstGeom prst="rect">
            <a:avLst/>
          </a:prstGeom>
        </p:spPr>
        <p:txBody>
          <a:bodyPr/>
          <a:lstStyle>
            <a:lvl1pPr defTabSz="647700">
              <a:defRPr sz="5800">
                <a:latin typeface="Calibri"/>
                <a:ea typeface="Calibri"/>
                <a:cs typeface="Calibri"/>
                <a:sym typeface="Calibri"/>
              </a:defRPr>
            </a:lvl1pPr>
          </a:lstStyle>
          <a:p>
            <a:pPr/>
            <a:r>
              <a:t>Title Text</a:t>
            </a:r>
          </a:p>
        </p:txBody>
      </p:sp>
      <p:sp>
        <p:nvSpPr>
          <p:cNvPr id="104" name="Body Level One…"/>
          <p:cNvSpPr txBox="1"/>
          <p:nvPr>
            <p:ph type="body" idx="1"/>
          </p:nvPr>
        </p:nvSpPr>
        <p:spPr>
          <a:prstGeom prst="rect">
            <a:avLst/>
          </a:prstGeom>
        </p:spPr>
        <p:txBody>
          <a:bodyPr/>
          <a:lstStyle>
            <a:lvl1pPr defTabSz="647700">
              <a:spcBef>
                <a:spcPts val="1100"/>
              </a:spcBef>
              <a:buClr>
                <a:srgbClr val="000000"/>
              </a:buClr>
              <a:buFont typeface="Arial"/>
              <a:defRPr sz="4200">
                <a:latin typeface="Calibri"/>
                <a:ea typeface="Calibri"/>
                <a:cs typeface="Calibri"/>
                <a:sym typeface="Calibri"/>
              </a:defRPr>
            </a:lvl1pPr>
            <a:lvl2pPr defTabSz="647700">
              <a:spcBef>
                <a:spcPts val="1000"/>
              </a:spcBef>
              <a:buClr>
                <a:srgbClr val="000000"/>
              </a:buClr>
              <a:buFont typeface="Arial"/>
              <a:defRPr sz="3600">
                <a:latin typeface="Calibri"/>
                <a:ea typeface="Calibri"/>
                <a:cs typeface="Calibri"/>
                <a:sym typeface="Calibri"/>
              </a:defRPr>
            </a:lvl2pPr>
            <a:lvl3pPr defTabSz="647700">
              <a:spcBef>
                <a:spcPts val="800"/>
              </a:spcBef>
              <a:buClr>
                <a:srgbClr val="000000"/>
              </a:buClr>
              <a:buFont typeface="Arial"/>
              <a:defRPr sz="3000">
                <a:latin typeface="Calibri"/>
                <a:ea typeface="Calibri"/>
                <a:cs typeface="Calibri"/>
                <a:sym typeface="Calibri"/>
              </a:defRPr>
            </a:lvl3pPr>
            <a:lvl4pPr defTabSz="647700">
              <a:buClr>
                <a:srgbClr val="000000"/>
              </a:buClr>
              <a:buFont typeface="Arial"/>
              <a:defRPr sz="2400">
                <a:latin typeface="Calibri"/>
                <a:ea typeface="Calibri"/>
                <a:cs typeface="Calibri"/>
                <a:sym typeface="Calibri"/>
              </a:defRPr>
            </a:lvl4pPr>
            <a:lvl5pPr defTabSz="647700">
              <a:buClr>
                <a:srgbClr val="000000"/>
              </a:buClr>
              <a:buFont typeface="Arial"/>
              <a:defRPr sz="2400">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05" name="Slide Number"/>
          <p:cNvSpPr txBox="1"/>
          <p:nvPr>
            <p:ph type="sldNum" sz="quarter" idx="2"/>
          </p:nvPr>
        </p:nvSpPr>
        <p:spPr>
          <a:xfrm>
            <a:off x="10690068" y="9150780"/>
            <a:ext cx="294532" cy="290960"/>
          </a:xfrm>
          <a:prstGeom prst="rect">
            <a:avLst/>
          </a:prstGeom>
        </p:spPr>
        <p:txBody>
          <a:bodyPr anchor="ctr"/>
          <a:lstStyle>
            <a:lvl1pPr defTabSz="825500">
              <a:defRPr sz="1400">
                <a:solidFill>
                  <a:srgbClr val="9B9B9B"/>
                </a:solidFill>
                <a:uFill>
                  <a:solidFill>
                    <a:srgbClr val="9B9B9B"/>
                  </a:solidFill>
                </a:u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12" name="Title Text"/>
          <p:cNvSpPr txBox="1"/>
          <p:nvPr>
            <p:ph type="title"/>
          </p:nvPr>
        </p:nvSpPr>
        <p:spPr>
          <a:prstGeom prst="rect">
            <a:avLst/>
          </a:prstGeom>
        </p:spPr>
        <p:txBody>
          <a:bodyPr/>
          <a:lstStyle>
            <a:lvl1pPr>
              <a:defRPr sz="5400"/>
            </a:lvl1pPr>
          </a:lstStyle>
          <a:p>
            <a:pPr/>
            <a:r>
              <a:t>Title Text</a:t>
            </a:r>
          </a:p>
        </p:txBody>
      </p:sp>
      <p:sp>
        <p:nvSpPr>
          <p:cNvPr id="113" name="Body Level One…"/>
          <p:cNvSpPr txBox="1"/>
          <p:nvPr>
            <p:ph type="body" idx="1"/>
          </p:nvPr>
        </p:nvSpPr>
        <p:spPr>
          <a:prstGeom prst="rect">
            <a:avLst/>
          </a:prstGeom>
        </p:spPr>
        <p:txBody>
          <a:bodyPr/>
          <a:lstStyle>
            <a:lvl1pPr>
              <a:defRPr sz="4200"/>
            </a:lvl1pPr>
            <a:lvl2pPr>
              <a:defRPr sz="3600"/>
            </a:lvl2pPr>
            <a:lvl3pPr>
              <a:defRPr sz="3000"/>
            </a:lvl3pPr>
            <a:lvl4pPr>
              <a:defRPr sz="2400"/>
            </a:lvl4pPr>
            <a:lvl5pPr>
              <a:defRPr sz="2400"/>
            </a:lvl5pPr>
          </a:lstStyle>
          <a:p>
            <a:pPr/>
            <a:r>
              <a:t>Body Level One</a:t>
            </a:r>
          </a:p>
          <a:p>
            <a:pPr lvl="1"/>
            <a:r>
              <a:t>Body Level Two</a:t>
            </a:r>
          </a:p>
          <a:p>
            <a:pPr lvl="2"/>
            <a:r>
              <a:t>Body Level Three</a:t>
            </a:r>
          </a:p>
          <a:p>
            <a:pPr lvl="3"/>
            <a:r>
              <a:t>Body Level Four</a:t>
            </a:r>
          </a:p>
          <a:p>
            <a:pPr lvl="4"/>
            <a:r>
              <a:t>Body Level Five</a:t>
            </a:r>
          </a:p>
        </p:txBody>
      </p:sp>
      <p:sp>
        <p:nvSpPr>
          <p:cNvPr id="114" name="Slide Number"/>
          <p:cNvSpPr txBox="1"/>
          <p:nvPr>
            <p:ph type="sldNum" sz="quarter" idx="2"/>
          </p:nvPr>
        </p:nvSpPr>
        <p:spPr>
          <a:xfrm>
            <a:off x="10667174" y="8882098"/>
            <a:ext cx="340321" cy="323553"/>
          </a:xfrm>
          <a:prstGeom prst="rect">
            <a:avLst/>
          </a:prstGeom>
        </p:spPr>
        <p:txBody>
          <a:bodyPr/>
          <a:lstStyle>
            <a:lvl1pPr>
              <a:defRPr sz="1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NGA Geoint Freeman 2007">
    <p:bg>
      <p:bgPr>
        <a:solidFill>
          <a:srgbClr val="000000"/>
        </a:solidFill>
      </p:bgPr>
    </p:bg>
    <p:spTree>
      <p:nvGrpSpPr>
        <p:cNvPr id="1" name=""/>
        <p:cNvGrpSpPr/>
        <p:nvPr/>
      </p:nvGrpSpPr>
      <p:grpSpPr>
        <a:xfrm>
          <a:off x="0" y="0"/>
          <a:ext cx="0" cy="0"/>
          <a:chOff x="0" y="0"/>
          <a:chExt cx="0" cy="0"/>
        </a:xfrm>
      </p:grpSpPr>
      <p:sp>
        <p:nvSpPr>
          <p:cNvPr id="121" name="Title Text"/>
          <p:cNvSpPr txBox="1"/>
          <p:nvPr>
            <p:ph type="title"/>
          </p:nvPr>
        </p:nvSpPr>
        <p:spPr>
          <a:prstGeom prst="rect">
            <a:avLst/>
          </a:prstGeom>
        </p:spPr>
        <p:txBody>
          <a:bodyPr/>
          <a:lstStyle>
            <a:lvl1pPr>
              <a:defRPr sz="6200">
                <a:solidFill>
                  <a:srgbClr val="FFFFFF"/>
                </a:solidFill>
                <a:uFill>
                  <a:solidFill>
                    <a:srgbClr val="FFFFFF"/>
                  </a:solidFill>
                </a:uFill>
              </a:defRPr>
            </a:lvl1pPr>
          </a:lstStyle>
          <a:p>
            <a:pPr/>
            <a:r>
              <a:t>Title Text</a:t>
            </a:r>
          </a:p>
        </p:txBody>
      </p:sp>
      <p:sp>
        <p:nvSpPr>
          <p:cNvPr id="122" name="Body Level One…"/>
          <p:cNvSpPr txBox="1"/>
          <p:nvPr>
            <p:ph type="body" idx="1"/>
          </p:nvPr>
        </p:nvSpPr>
        <p:spPr>
          <a:prstGeom prst="rect">
            <a:avLst/>
          </a:prstGeom>
        </p:spPr>
        <p:txBody>
          <a:bodyPr/>
          <a:lstStyle>
            <a:lvl1pPr>
              <a:defRPr>
                <a:solidFill>
                  <a:srgbClr val="FFFFFF"/>
                </a:solidFill>
                <a:uFill>
                  <a:solidFill>
                    <a:srgbClr val="FFFFFF"/>
                  </a:solidFill>
                </a:uFill>
              </a:defRPr>
            </a:lvl1pPr>
            <a:lvl2pPr>
              <a:defRPr>
                <a:solidFill>
                  <a:srgbClr val="FFFFFF"/>
                </a:solidFill>
                <a:uFill>
                  <a:solidFill>
                    <a:srgbClr val="FFFFFF"/>
                  </a:solidFill>
                </a:uFill>
              </a:defRPr>
            </a:lvl2pPr>
            <a:lvl3pPr>
              <a:defRPr>
                <a:solidFill>
                  <a:srgbClr val="FFFFFF"/>
                </a:solidFill>
                <a:uFill>
                  <a:solidFill>
                    <a:srgbClr val="FFFFFF"/>
                  </a:solidFill>
                </a:uFill>
              </a:defRPr>
            </a:lvl3pPr>
            <a:lvl4pPr>
              <a:defRPr>
                <a:solidFill>
                  <a:srgbClr val="FFFFFF"/>
                </a:solidFill>
                <a:uFill>
                  <a:solidFill>
                    <a:srgbClr val="FFFFFF"/>
                  </a:solidFill>
                </a:uFill>
              </a:defRPr>
            </a:lvl4pPr>
            <a:lvl5pPr>
              <a:defRPr>
                <a:solidFill>
                  <a:srgbClr val="FFFFFF"/>
                </a:solidFill>
                <a:uFill>
                  <a:solidFill>
                    <a:srgbClr val="FFFFFF"/>
                  </a:solidFill>
                </a:uFill>
              </a:defRPr>
            </a:lvl5pPr>
          </a:lstStyle>
          <a:p>
            <a:pPr/>
            <a:r>
              <a:t>Body Level One</a:t>
            </a:r>
          </a:p>
          <a:p>
            <a:pPr lvl="1"/>
            <a:r>
              <a:t>Body Level Two</a:t>
            </a:r>
          </a:p>
          <a:p>
            <a:pPr lvl="2"/>
            <a:r>
              <a:t>Body Level Three</a:t>
            </a:r>
          </a:p>
          <a:p>
            <a:pPr lvl="3"/>
            <a:r>
              <a:t>Body Level Four</a:t>
            </a:r>
          </a:p>
          <a:p>
            <a:pPr lvl="4"/>
            <a:r>
              <a:t>Body Level Five</a:t>
            </a:r>
          </a:p>
        </p:txBody>
      </p:sp>
      <p:sp>
        <p:nvSpPr>
          <p:cNvPr id="123" name="Slide Number"/>
          <p:cNvSpPr txBox="1"/>
          <p:nvPr>
            <p:ph type="sldNum" sz="quarter" idx="2"/>
          </p:nvPr>
        </p:nvSpPr>
        <p:spPr>
          <a:xfrm>
            <a:off x="10667717" y="8882098"/>
            <a:ext cx="342901" cy="358590"/>
          </a:xfrm>
          <a:prstGeom prst="rect">
            <a:avLst/>
          </a:prstGeom>
        </p:spPr>
        <p:txBody>
          <a:bodyPr/>
          <a:lstStyle>
            <a:lvl1pPr defTabSz="825500">
              <a:defRPr>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130"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31"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32" name="Title Text"/>
          <p:cNvSpPr txBox="1"/>
          <p:nvPr>
            <p:ph type="title"/>
          </p:nvPr>
        </p:nvSpPr>
        <p:spPr>
          <a:xfrm>
            <a:off x="431800" y="0"/>
            <a:ext cx="12357100" cy="1193800"/>
          </a:xfrm>
          <a:prstGeom prst="rect">
            <a:avLst/>
          </a:prstGeom>
        </p:spPr>
        <p:txBody>
          <a:bodyPr anchor="b"/>
          <a:lstStyle>
            <a:lvl1pPr marL="58702" marR="58702" algn="l">
              <a:defRPr b="1">
                <a:solidFill>
                  <a:srgbClr val="D77A00"/>
                </a:solidFill>
                <a:uFill>
                  <a:solidFill>
                    <a:srgbClr val="D77A00"/>
                  </a:solidFill>
                </a:uFill>
              </a:defRPr>
            </a:lvl1pPr>
          </a:lstStyle>
          <a:p>
            <a:pPr/>
            <a:r>
              <a:t>Title Text</a:t>
            </a:r>
          </a:p>
        </p:txBody>
      </p:sp>
      <p:sp>
        <p:nvSpPr>
          <p:cNvPr id="133" name="Body Level One…"/>
          <p:cNvSpPr txBox="1"/>
          <p:nvPr>
            <p:ph type="body" idx="1"/>
          </p:nvPr>
        </p:nvSpPr>
        <p:spPr>
          <a:xfrm>
            <a:off x="431800" y="1409700"/>
            <a:ext cx="12357100" cy="8343900"/>
          </a:xfrm>
          <a:prstGeom prst="rect">
            <a:avLst/>
          </a:prstGeom>
        </p:spPr>
        <p:txBody>
          <a:bodyPr/>
          <a:lstStyle>
            <a:lvl1pPr marL="384174" marR="58702" indent="-342899">
              <a:spcBef>
                <a:spcPts val="900"/>
              </a:spcBef>
              <a:buClr>
                <a:srgbClr val="000000"/>
              </a:buClr>
              <a:buFont typeface="Times New Roman"/>
              <a:defRPr b="1" sz="3800">
                <a:latin typeface="Times New Roman"/>
                <a:ea typeface="Times New Roman"/>
                <a:cs typeface="Times New Roman"/>
                <a:sym typeface="Times New Roman"/>
              </a:defRPr>
            </a:lvl1pPr>
            <a:lvl2pPr marL="784225" marR="58702">
              <a:buClr>
                <a:srgbClr val="000000"/>
              </a:buClr>
              <a:buFont typeface="Times New Roman"/>
              <a:defRPr>
                <a:latin typeface="Times New Roman"/>
                <a:ea typeface="Times New Roman"/>
                <a:cs typeface="Times New Roman"/>
                <a:sym typeface="Times New Roman"/>
              </a:defRPr>
            </a:lvl2pPr>
            <a:lvl3pPr marL="1184275" marR="58702">
              <a:buClr>
                <a:srgbClr val="000000"/>
              </a:buClr>
              <a:buFont typeface="Times New Roman"/>
              <a:defRPr>
                <a:latin typeface="Times New Roman"/>
                <a:ea typeface="Times New Roman"/>
                <a:cs typeface="Times New Roman"/>
                <a:sym typeface="Times New Roman"/>
              </a:defRPr>
            </a:lvl3pPr>
            <a:lvl4pPr marL="1641475" marR="58702">
              <a:buClr>
                <a:srgbClr val="000000"/>
              </a:buClr>
              <a:buFont typeface="Times New Roman"/>
              <a:defRPr>
                <a:latin typeface="Times New Roman"/>
                <a:ea typeface="Times New Roman"/>
                <a:cs typeface="Times New Roman"/>
                <a:sym typeface="Times New Roman"/>
              </a:defRPr>
            </a:lvl4pPr>
            <a:lvl5pPr marL="2098675" marR="58702">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34" name="Slide Number"/>
          <p:cNvSpPr txBox="1"/>
          <p:nvPr>
            <p:ph type="sldNum" sz="quarter" idx="2"/>
          </p:nvPr>
        </p:nvSpPr>
        <p:spPr>
          <a:xfrm>
            <a:off x="6229773" y="9207500"/>
            <a:ext cx="546101" cy="565857"/>
          </a:xfrm>
          <a:prstGeom prst="rect">
            <a:avLst/>
          </a:prstGeom>
        </p:spPr>
        <p:txBody>
          <a:bodyPr/>
          <a:lstStyle>
            <a:lvl1pPr>
              <a:defRPr sz="3400">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формление по умолчанию">
    <p:spTree>
      <p:nvGrpSpPr>
        <p:cNvPr id="1" name=""/>
        <p:cNvGrpSpPr/>
        <p:nvPr/>
      </p:nvGrpSpPr>
      <p:grpSpPr>
        <a:xfrm>
          <a:off x="0" y="0"/>
          <a:ext cx="0" cy="0"/>
          <a:chOff x="0" y="0"/>
          <a:chExt cx="0" cy="0"/>
        </a:xfrm>
      </p:grpSpPr>
      <p:sp>
        <p:nvSpPr>
          <p:cNvPr id="141" name="Title Text"/>
          <p:cNvSpPr txBox="1"/>
          <p:nvPr>
            <p:ph type="title"/>
          </p:nvPr>
        </p:nvSpPr>
        <p:spPr>
          <a:xfrm>
            <a:off x="977900" y="546100"/>
            <a:ext cx="11049000" cy="2273300"/>
          </a:xfrm>
          <a:prstGeom prst="rect">
            <a:avLst/>
          </a:prstGeom>
        </p:spPr>
        <p:txBody>
          <a:bodyPr/>
          <a:lstStyle>
            <a:lvl1pPr>
              <a:defRPr sz="6200">
                <a:latin typeface="Times New Roman"/>
                <a:ea typeface="Times New Roman"/>
                <a:cs typeface="Times New Roman"/>
                <a:sym typeface="Times New Roman"/>
              </a:defRPr>
            </a:lvl1pPr>
          </a:lstStyle>
          <a:p>
            <a:pPr/>
            <a:r>
              <a:t>Title Text</a:t>
            </a:r>
          </a:p>
        </p:txBody>
      </p:sp>
      <p:sp>
        <p:nvSpPr>
          <p:cNvPr id="142" name="Body Level One…"/>
          <p:cNvSpPr txBox="1"/>
          <p:nvPr>
            <p:ph type="body" idx="1"/>
          </p:nvPr>
        </p:nvSpPr>
        <p:spPr>
          <a:xfrm>
            <a:off x="977900" y="2819400"/>
            <a:ext cx="11049000" cy="6934200"/>
          </a:xfrm>
          <a:prstGeom prst="rect">
            <a:avLst/>
          </a:prstGeom>
        </p:spPr>
        <p:txBody>
          <a:bodyPr/>
          <a:lstStyle>
            <a:lvl1pPr>
              <a:defRPr>
                <a:latin typeface="Times New Roman"/>
                <a:ea typeface="Times New Roman"/>
                <a:cs typeface="Times New Roman"/>
                <a:sym typeface="Times New Roman"/>
              </a:defRPr>
            </a:lvl1pPr>
            <a:lvl2pPr>
              <a:defRPr>
                <a:latin typeface="Times New Roman"/>
                <a:ea typeface="Times New Roman"/>
                <a:cs typeface="Times New Roman"/>
                <a:sym typeface="Times New Roman"/>
              </a:defRPr>
            </a:lvl2pPr>
            <a:lvl3pPr>
              <a:defRPr>
                <a:latin typeface="Times New Roman"/>
                <a:ea typeface="Times New Roman"/>
                <a:cs typeface="Times New Roman"/>
                <a:sym typeface="Times New Roman"/>
              </a:defRPr>
            </a:lvl3pPr>
            <a:lvl4pPr>
              <a:defRPr>
                <a:latin typeface="Times New Roman"/>
                <a:ea typeface="Times New Roman"/>
                <a:cs typeface="Times New Roman"/>
                <a:sym typeface="Times New Roman"/>
              </a:defRPr>
            </a:lvl4pPr>
            <a:lvl5pP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43" name="Slide Number"/>
          <p:cNvSpPr txBox="1"/>
          <p:nvPr>
            <p:ph type="sldNum" sz="quarter" idx="2"/>
          </p:nvPr>
        </p:nvSpPr>
        <p:spPr>
          <a:xfrm>
            <a:off x="10505158" y="8890000"/>
            <a:ext cx="342901" cy="358589"/>
          </a:xfrm>
          <a:prstGeom prst="rect">
            <a:avLst/>
          </a:prstGeom>
        </p:spPr>
        <p:txBody>
          <a:bodyPr/>
          <a:lstStyle>
            <a:lvl1pPr>
              <a:defRPr>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формление по умолчанию copy">
    <p:spTree>
      <p:nvGrpSpPr>
        <p:cNvPr id="1" name=""/>
        <p:cNvGrpSpPr/>
        <p:nvPr/>
      </p:nvGrpSpPr>
      <p:grpSpPr>
        <a:xfrm>
          <a:off x="0" y="0"/>
          <a:ext cx="0" cy="0"/>
          <a:chOff x="0" y="0"/>
          <a:chExt cx="0" cy="0"/>
        </a:xfrm>
      </p:grpSpPr>
      <p:sp>
        <p:nvSpPr>
          <p:cNvPr id="150" name="Title Text"/>
          <p:cNvSpPr txBox="1"/>
          <p:nvPr>
            <p:ph type="title"/>
          </p:nvPr>
        </p:nvSpPr>
        <p:spPr>
          <a:xfrm>
            <a:off x="977900" y="546100"/>
            <a:ext cx="11049000" cy="2273300"/>
          </a:xfrm>
          <a:prstGeom prst="rect">
            <a:avLst/>
          </a:prstGeom>
        </p:spPr>
        <p:txBody>
          <a:bodyPr/>
          <a:lstStyle>
            <a:lvl1pPr>
              <a:defRPr sz="6200">
                <a:latin typeface="Times New Roman"/>
                <a:ea typeface="Times New Roman"/>
                <a:cs typeface="Times New Roman"/>
                <a:sym typeface="Times New Roman"/>
              </a:defRPr>
            </a:lvl1pPr>
          </a:lstStyle>
          <a:p>
            <a:pPr/>
            <a:r>
              <a:t>Title Text</a:t>
            </a:r>
          </a:p>
        </p:txBody>
      </p:sp>
      <p:sp>
        <p:nvSpPr>
          <p:cNvPr id="151" name="Body Level One…"/>
          <p:cNvSpPr txBox="1"/>
          <p:nvPr>
            <p:ph type="body" idx="1"/>
          </p:nvPr>
        </p:nvSpPr>
        <p:spPr>
          <a:xfrm>
            <a:off x="977900" y="2819400"/>
            <a:ext cx="11049000" cy="6934200"/>
          </a:xfrm>
          <a:prstGeom prst="rect">
            <a:avLst/>
          </a:prstGeom>
        </p:spPr>
        <p:txBody>
          <a:bodyPr/>
          <a:lstStyle>
            <a:lvl1pPr>
              <a:defRPr>
                <a:latin typeface="Times New Roman"/>
                <a:ea typeface="Times New Roman"/>
                <a:cs typeface="Times New Roman"/>
                <a:sym typeface="Times New Roman"/>
              </a:defRPr>
            </a:lvl1pPr>
            <a:lvl2pPr>
              <a:defRPr>
                <a:latin typeface="Times New Roman"/>
                <a:ea typeface="Times New Roman"/>
                <a:cs typeface="Times New Roman"/>
                <a:sym typeface="Times New Roman"/>
              </a:defRPr>
            </a:lvl2pPr>
            <a:lvl3pPr>
              <a:defRPr>
                <a:latin typeface="Times New Roman"/>
                <a:ea typeface="Times New Roman"/>
                <a:cs typeface="Times New Roman"/>
                <a:sym typeface="Times New Roman"/>
              </a:defRPr>
            </a:lvl3pPr>
            <a:lvl4pPr>
              <a:defRPr>
                <a:latin typeface="Times New Roman"/>
                <a:ea typeface="Times New Roman"/>
                <a:cs typeface="Times New Roman"/>
                <a:sym typeface="Times New Roman"/>
              </a:defRPr>
            </a:lvl4pPr>
            <a:lvl5pP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52" name="Slide Number"/>
          <p:cNvSpPr txBox="1"/>
          <p:nvPr>
            <p:ph type="sldNum" sz="quarter" idx="2"/>
          </p:nvPr>
        </p:nvSpPr>
        <p:spPr>
          <a:xfrm>
            <a:off x="10505158" y="8890000"/>
            <a:ext cx="342901" cy="358589"/>
          </a:xfrm>
          <a:prstGeom prst="rect">
            <a:avLst/>
          </a:prstGeom>
        </p:spPr>
        <p:txBody>
          <a:bodyPr/>
          <a:lstStyle>
            <a:lvl1pPr>
              <a:defRPr>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формление по умолчанию">
    <p:spTree>
      <p:nvGrpSpPr>
        <p:cNvPr id="1" name=""/>
        <p:cNvGrpSpPr/>
        <p:nvPr/>
      </p:nvGrpSpPr>
      <p:grpSpPr>
        <a:xfrm>
          <a:off x="0" y="0"/>
          <a:ext cx="0" cy="0"/>
          <a:chOff x="0" y="0"/>
          <a:chExt cx="0" cy="0"/>
        </a:xfrm>
      </p:grpSpPr>
      <p:sp>
        <p:nvSpPr>
          <p:cNvPr id="159" name="Title Text"/>
          <p:cNvSpPr txBox="1"/>
          <p:nvPr>
            <p:ph type="title"/>
          </p:nvPr>
        </p:nvSpPr>
        <p:spPr>
          <a:xfrm>
            <a:off x="977900" y="546100"/>
            <a:ext cx="11049000" cy="2273300"/>
          </a:xfrm>
          <a:prstGeom prst="rect">
            <a:avLst/>
          </a:prstGeom>
        </p:spPr>
        <p:txBody>
          <a:bodyPr/>
          <a:lstStyle>
            <a:lvl1pPr>
              <a:defRPr sz="6200">
                <a:latin typeface="Times New Roman"/>
                <a:ea typeface="Times New Roman"/>
                <a:cs typeface="Times New Roman"/>
                <a:sym typeface="Times New Roman"/>
              </a:defRPr>
            </a:lvl1pPr>
          </a:lstStyle>
          <a:p>
            <a:pPr/>
            <a:r>
              <a:t>Title Text</a:t>
            </a:r>
          </a:p>
        </p:txBody>
      </p:sp>
      <p:sp>
        <p:nvSpPr>
          <p:cNvPr id="160" name="Body Level One…"/>
          <p:cNvSpPr txBox="1"/>
          <p:nvPr>
            <p:ph type="body" idx="1"/>
          </p:nvPr>
        </p:nvSpPr>
        <p:spPr>
          <a:xfrm>
            <a:off x="977900" y="2819400"/>
            <a:ext cx="11049000" cy="6934200"/>
          </a:xfrm>
          <a:prstGeom prst="rect">
            <a:avLst/>
          </a:prstGeom>
        </p:spPr>
        <p:txBody>
          <a:bodyPr/>
          <a:lstStyle>
            <a:lvl1pPr>
              <a:defRPr>
                <a:latin typeface="Times New Roman"/>
                <a:ea typeface="Times New Roman"/>
                <a:cs typeface="Times New Roman"/>
                <a:sym typeface="Times New Roman"/>
              </a:defRPr>
            </a:lvl1pPr>
            <a:lvl2pPr>
              <a:defRPr>
                <a:latin typeface="Times New Roman"/>
                <a:ea typeface="Times New Roman"/>
                <a:cs typeface="Times New Roman"/>
                <a:sym typeface="Times New Roman"/>
              </a:defRPr>
            </a:lvl2pPr>
            <a:lvl3pPr>
              <a:defRPr>
                <a:latin typeface="Times New Roman"/>
                <a:ea typeface="Times New Roman"/>
                <a:cs typeface="Times New Roman"/>
                <a:sym typeface="Times New Roman"/>
              </a:defRPr>
            </a:lvl3pPr>
            <a:lvl4pPr>
              <a:defRPr>
                <a:latin typeface="Times New Roman"/>
                <a:ea typeface="Times New Roman"/>
                <a:cs typeface="Times New Roman"/>
                <a:sym typeface="Times New Roman"/>
              </a:defRPr>
            </a:lvl4pPr>
            <a:lvl5pP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61" name="Slide Number"/>
          <p:cNvSpPr txBox="1"/>
          <p:nvPr>
            <p:ph type="sldNum" sz="quarter" idx="2"/>
          </p:nvPr>
        </p:nvSpPr>
        <p:spPr>
          <a:xfrm>
            <a:off x="10505158" y="8890000"/>
            <a:ext cx="342901" cy="358589"/>
          </a:xfrm>
          <a:prstGeom prst="rect">
            <a:avLst/>
          </a:prstGeom>
        </p:spPr>
        <p:txBody>
          <a:bodyPr/>
          <a:lstStyle>
            <a:lvl1pPr defTabSz="825500">
              <a:defRPr>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Оформление по умолчанию copy 1">
    <p:spTree>
      <p:nvGrpSpPr>
        <p:cNvPr id="1" name=""/>
        <p:cNvGrpSpPr/>
        <p:nvPr/>
      </p:nvGrpSpPr>
      <p:grpSpPr>
        <a:xfrm>
          <a:off x="0" y="0"/>
          <a:ext cx="0" cy="0"/>
          <a:chOff x="0" y="0"/>
          <a:chExt cx="0" cy="0"/>
        </a:xfrm>
      </p:grpSpPr>
      <p:sp>
        <p:nvSpPr>
          <p:cNvPr id="168" name="Title Text"/>
          <p:cNvSpPr txBox="1"/>
          <p:nvPr>
            <p:ph type="title"/>
          </p:nvPr>
        </p:nvSpPr>
        <p:spPr>
          <a:xfrm>
            <a:off x="977900" y="546100"/>
            <a:ext cx="11049000" cy="2273300"/>
          </a:xfrm>
          <a:prstGeom prst="rect">
            <a:avLst/>
          </a:prstGeom>
        </p:spPr>
        <p:txBody>
          <a:bodyPr/>
          <a:lstStyle>
            <a:lvl1pPr>
              <a:defRPr sz="6200">
                <a:latin typeface="Times New Roman"/>
                <a:ea typeface="Times New Roman"/>
                <a:cs typeface="Times New Roman"/>
                <a:sym typeface="Times New Roman"/>
              </a:defRPr>
            </a:lvl1pPr>
          </a:lstStyle>
          <a:p>
            <a:pPr/>
            <a:r>
              <a:t>Title Text</a:t>
            </a:r>
          </a:p>
        </p:txBody>
      </p:sp>
      <p:sp>
        <p:nvSpPr>
          <p:cNvPr id="169" name="Body Level One…"/>
          <p:cNvSpPr txBox="1"/>
          <p:nvPr>
            <p:ph type="body" idx="1"/>
          </p:nvPr>
        </p:nvSpPr>
        <p:spPr>
          <a:xfrm>
            <a:off x="977900" y="2819400"/>
            <a:ext cx="11049000" cy="6934200"/>
          </a:xfrm>
          <a:prstGeom prst="rect">
            <a:avLst/>
          </a:prstGeom>
        </p:spPr>
        <p:txBody>
          <a:bodyPr/>
          <a:lstStyle>
            <a:lvl1pPr>
              <a:defRPr>
                <a:latin typeface="Times New Roman"/>
                <a:ea typeface="Times New Roman"/>
                <a:cs typeface="Times New Roman"/>
                <a:sym typeface="Times New Roman"/>
              </a:defRPr>
            </a:lvl1pPr>
            <a:lvl2pPr>
              <a:defRPr>
                <a:latin typeface="Times New Roman"/>
                <a:ea typeface="Times New Roman"/>
                <a:cs typeface="Times New Roman"/>
                <a:sym typeface="Times New Roman"/>
              </a:defRPr>
            </a:lvl2pPr>
            <a:lvl3pPr>
              <a:defRPr>
                <a:latin typeface="Times New Roman"/>
                <a:ea typeface="Times New Roman"/>
                <a:cs typeface="Times New Roman"/>
                <a:sym typeface="Times New Roman"/>
              </a:defRPr>
            </a:lvl3pPr>
            <a:lvl4pPr>
              <a:defRPr>
                <a:latin typeface="Times New Roman"/>
                <a:ea typeface="Times New Roman"/>
                <a:cs typeface="Times New Roman"/>
                <a:sym typeface="Times New Roman"/>
              </a:defRPr>
            </a:lvl4pPr>
            <a:lvl5pP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70" name="Slide Number"/>
          <p:cNvSpPr txBox="1"/>
          <p:nvPr>
            <p:ph type="sldNum" sz="quarter" idx="2"/>
          </p:nvPr>
        </p:nvSpPr>
        <p:spPr>
          <a:xfrm>
            <a:off x="10505158" y="8890000"/>
            <a:ext cx="342901" cy="358589"/>
          </a:xfrm>
          <a:prstGeom prst="rect">
            <a:avLst/>
          </a:prstGeom>
        </p:spPr>
        <p:txBody>
          <a:bodyPr/>
          <a:lstStyle>
            <a:lvl1pPr>
              <a:defRPr>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spTree>
      <p:nvGrpSpPr>
        <p:cNvPr id="1" name=""/>
        <p:cNvGrpSpPr/>
        <p:nvPr/>
      </p:nvGrpSpPr>
      <p:grpSpPr>
        <a:xfrm>
          <a:off x="0" y="0"/>
          <a:ext cx="0" cy="0"/>
          <a:chOff x="0" y="0"/>
          <a:chExt cx="0" cy="0"/>
        </a:xfrm>
      </p:grpSpPr>
      <p:sp>
        <p:nvSpPr>
          <p:cNvPr id="177" name="Rectangle"/>
          <p:cNvSpPr/>
          <p:nvPr/>
        </p:nvSpPr>
        <p:spPr>
          <a:xfrm>
            <a:off x="12700" y="-114300"/>
            <a:ext cx="13296900" cy="1778000"/>
          </a:xfrm>
          <a:prstGeom prst="rect">
            <a:avLst/>
          </a:prstGeom>
          <a:blipFill>
            <a:blip r:embed="rId2"/>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78" name="Rectangle"/>
          <p:cNvSpPr/>
          <p:nvPr/>
        </p:nvSpPr>
        <p:spPr>
          <a:xfrm>
            <a:off x="12700" y="8293100"/>
            <a:ext cx="13296900" cy="1651000"/>
          </a:xfrm>
          <a:prstGeom prst="rect">
            <a:avLst/>
          </a:prstGeom>
          <a:blipFill>
            <a:blip r:embed="rId2"/>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79" name="Title Text"/>
          <p:cNvSpPr txBox="1"/>
          <p:nvPr>
            <p:ph type="title"/>
          </p:nvPr>
        </p:nvSpPr>
        <p:spPr>
          <a:xfrm>
            <a:off x="254000" y="1676400"/>
            <a:ext cx="12484100" cy="6604000"/>
          </a:xfrm>
          <a:prstGeom prst="rect">
            <a:avLst/>
          </a:prstGeom>
        </p:spPr>
        <p:txBody>
          <a:bodyPr>
            <a:noAutofit/>
          </a:bodyPr>
          <a:lstStyle>
            <a:lvl1pPr marL="0" marR="0" algn="l" defTabSz="584200">
              <a:defRPr b="1" sz="14400">
                <a:uFillTx/>
                <a:latin typeface="Helvetica Neue"/>
                <a:ea typeface="Helvetica Neue"/>
                <a:cs typeface="Helvetica Neue"/>
                <a:sym typeface="Helvetica Neue"/>
              </a:defRPr>
            </a:lvl1pPr>
          </a:lstStyle>
          <a:p>
            <a:pPr/>
            <a:r>
              <a:t>Title Text</a:t>
            </a:r>
          </a:p>
        </p:txBody>
      </p:sp>
      <p:sp>
        <p:nvSpPr>
          <p:cNvPr id="180" name="Slide Number"/>
          <p:cNvSpPr txBox="1"/>
          <p:nvPr>
            <p:ph type="sldNum" sz="quarter" idx="2"/>
          </p:nvPr>
        </p:nvSpPr>
        <p:spPr>
          <a:xfrm>
            <a:off x="6324600" y="9258300"/>
            <a:ext cx="342900" cy="368300"/>
          </a:xfrm>
          <a:prstGeom prst="rect">
            <a:avLst/>
          </a:prstGeom>
        </p:spPr>
        <p:txBody>
          <a:bodyPr>
            <a:spAutoFit/>
          </a:bodyPr>
          <a:lstStyle>
            <a:lvl1pPr defTabSz="584200">
              <a:defRPr>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Custom Design">
    <p:spTree>
      <p:nvGrpSpPr>
        <p:cNvPr id="1" name=""/>
        <p:cNvGrpSpPr/>
        <p:nvPr/>
      </p:nvGrpSpPr>
      <p:grpSpPr>
        <a:xfrm>
          <a:off x="0" y="0"/>
          <a:ext cx="0" cy="0"/>
          <a:chOff x="0" y="0"/>
          <a:chExt cx="0" cy="0"/>
        </a:xfrm>
      </p:grpSpPr>
      <p:sp>
        <p:nvSpPr>
          <p:cNvPr id="187" name="© 2006 Noah Snavely"/>
          <p:cNvSpPr txBox="1"/>
          <p:nvPr/>
        </p:nvSpPr>
        <p:spPr>
          <a:xfrm>
            <a:off x="0" y="9435253"/>
            <a:ext cx="1285743" cy="228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900">
                <a:solidFill>
                  <a:srgbClr val="005840"/>
                </a:solidFill>
                <a:uFill>
                  <a:solidFill>
                    <a:srgbClr val="005840"/>
                  </a:solidFill>
                </a:uFill>
                <a:latin typeface="+mn-lt"/>
                <a:ea typeface="+mn-ea"/>
                <a:cs typeface="+mn-cs"/>
                <a:sym typeface="Arial"/>
              </a:defRPr>
            </a:lvl1pPr>
          </a:lstStyle>
          <a:p>
            <a:pPr/>
            <a:r>
              <a:t>© 2006 Noah Snavely</a:t>
            </a:r>
          </a:p>
        </p:txBody>
      </p:sp>
      <p:sp>
        <p:nvSpPr>
          <p:cNvPr id="188" name="Title Text"/>
          <p:cNvSpPr txBox="1"/>
          <p:nvPr>
            <p:ph type="title"/>
          </p:nvPr>
        </p:nvSpPr>
        <p:spPr>
          <a:xfrm>
            <a:off x="431800" y="200942"/>
            <a:ext cx="12026900" cy="1670756"/>
          </a:xfrm>
          <a:prstGeom prst="rect">
            <a:avLst/>
          </a:prstGeom>
        </p:spPr>
        <p:txBody>
          <a:bodyPr>
            <a:noAutofit/>
          </a:bodyPr>
          <a:lstStyle>
            <a:lvl1pPr algn="l">
              <a:defRPr b="1" sz="5200">
                <a:solidFill>
                  <a:srgbClr val="005840"/>
                </a:solidFill>
                <a:effectLst>
                  <a:outerShdw sx="100000" sy="100000" kx="0" ky="0" algn="b" rotWithShape="0" blurRad="12700" dist="25400" dir="2700000">
                    <a:srgbClr val="CBCBCB"/>
                  </a:outerShdw>
                </a:effectLst>
                <a:uFill>
                  <a:solidFill>
                    <a:srgbClr val="005840"/>
                  </a:solidFill>
                </a:uFill>
              </a:defRPr>
            </a:lvl1pPr>
          </a:lstStyle>
          <a:p>
            <a:pPr/>
            <a:r>
              <a:t>Title Text</a:t>
            </a:r>
          </a:p>
        </p:txBody>
      </p:sp>
      <p:sp>
        <p:nvSpPr>
          <p:cNvPr id="189" name="Body Level One…"/>
          <p:cNvSpPr txBox="1"/>
          <p:nvPr>
            <p:ph type="body" idx="1"/>
          </p:nvPr>
        </p:nvSpPr>
        <p:spPr>
          <a:xfrm>
            <a:off x="494453" y="1871697"/>
            <a:ext cx="11968481" cy="7881904"/>
          </a:xfrm>
          <a:prstGeom prst="rect">
            <a:avLst/>
          </a:prstGeom>
        </p:spPr>
        <p:txBody>
          <a:bodyPr>
            <a:noAutofit/>
          </a:bodyPr>
          <a:lstStyle>
            <a:lvl1pPr>
              <a:lnSpc>
                <a:spcPct val="110000"/>
              </a:lnSpc>
              <a:spcBef>
                <a:spcPts val="900"/>
              </a:spcBef>
              <a:buClr>
                <a:srgbClr val="F68F0B"/>
              </a:buClr>
              <a:buSzPct val="110000"/>
              <a:buFont typeface="Arial"/>
              <a:defRPr>
                <a:solidFill>
                  <a:srgbClr val="005840"/>
                </a:solidFill>
                <a:uFill>
                  <a:solidFill>
                    <a:srgbClr val="005840"/>
                  </a:solidFill>
                </a:uFill>
              </a:defRPr>
            </a:lvl1pPr>
            <a:lvl2pPr>
              <a:lnSpc>
                <a:spcPct val="110000"/>
              </a:lnSpc>
              <a:buClr>
                <a:srgbClr val="F68F0B"/>
              </a:buClr>
              <a:buSzPct val="110000"/>
              <a:buFont typeface="Arial"/>
              <a:defRPr sz="3600">
                <a:solidFill>
                  <a:srgbClr val="005840"/>
                </a:solidFill>
                <a:uFill>
                  <a:solidFill>
                    <a:srgbClr val="005840"/>
                  </a:solidFill>
                </a:uFill>
              </a:defRPr>
            </a:lvl2pPr>
            <a:lvl3pPr>
              <a:lnSpc>
                <a:spcPct val="110000"/>
              </a:lnSpc>
              <a:spcBef>
                <a:spcPts val="900"/>
              </a:spcBef>
              <a:buClr>
                <a:srgbClr val="F68F0B"/>
              </a:buClr>
              <a:buSzPct val="110000"/>
              <a:buFont typeface="Arial"/>
              <a:defRPr sz="2800">
                <a:solidFill>
                  <a:srgbClr val="005840"/>
                </a:solidFill>
                <a:uFill>
                  <a:solidFill>
                    <a:srgbClr val="005840"/>
                  </a:solidFill>
                </a:uFill>
              </a:defRPr>
            </a:lvl3pPr>
            <a:lvl4pPr>
              <a:lnSpc>
                <a:spcPct val="110000"/>
              </a:lnSpc>
              <a:spcBef>
                <a:spcPts val="900"/>
              </a:spcBef>
              <a:buClr>
                <a:srgbClr val="F68F0B"/>
              </a:buClr>
              <a:buSzPct val="110000"/>
              <a:buFont typeface="Arial"/>
              <a:defRPr>
                <a:solidFill>
                  <a:srgbClr val="005840"/>
                </a:solidFill>
                <a:uFill>
                  <a:solidFill>
                    <a:srgbClr val="005840"/>
                  </a:solidFill>
                </a:uFill>
              </a:defRPr>
            </a:lvl4pPr>
            <a:lvl5pPr>
              <a:lnSpc>
                <a:spcPct val="110000"/>
              </a:lnSpc>
              <a:spcBef>
                <a:spcPts val="900"/>
              </a:spcBef>
              <a:buClr>
                <a:srgbClr val="F68F0B"/>
              </a:buClr>
              <a:buSzPct val="110000"/>
              <a:buFont typeface="Arial"/>
              <a:buChar char="›"/>
              <a:defRPr>
                <a:solidFill>
                  <a:srgbClr val="005840"/>
                </a:solidFill>
                <a:uFill>
                  <a:solidFill>
                    <a:srgbClr val="005840"/>
                  </a:solidFill>
                </a:uFill>
              </a:defRPr>
            </a:lvl5pPr>
          </a:lstStyle>
          <a:p>
            <a:pPr/>
            <a:r>
              <a:t>Body Level One</a:t>
            </a:r>
          </a:p>
          <a:p>
            <a:pPr lvl="1"/>
            <a:r>
              <a:t>Body Level Two</a:t>
            </a:r>
          </a:p>
          <a:p>
            <a:pPr lvl="2"/>
            <a:r>
              <a:t>Body Level Three</a:t>
            </a:r>
          </a:p>
          <a:p>
            <a:pPr lvl="3"/>
            <a:r>
              <a:t>Body Level Four</a:t>
            </a:r>
          </a:p>
          <a:p>
            <a:pPr lvl="4"/>
            <a:r>
              <a:t>Body Level Five</a:t>
            </a:r>
          </a:p>
        </p:txBody>
      </p:sp>
      <p:sp>
        <p:nvSpPr>
          <p:cNvPr id="190" name="Slide Number"/>
          <p:cNvSpPr txBox="1"/>
          <p:nvPr>
            <p:ph type="sldNum" sz="quarter" idx="2"/>
          </p:nvPr>
        </p:nvSpPr>
        <p:spPr>
          <a:xfrm>
            <a:off x="6275734" y="9207500"/>
            <a:ext cx="453332" cy="447229"/>
          </a:xfrm>
          <a:prstGeom prst="rect">
            <a:avLst/>
          </a:prstGeom>
        </p:spPr>
        <p:txBody>
          <a:bodyPr>
            <a:spAutoFit/>
          </a:bodyPr>
          <a:lstStyle>
            <a:lvl1pPr>
              <a:defRPr sz="2400">
                <a:solidFill>
                  <a:srgbClr val="005840"/>
                </a:solidFill>
                <a:uFill>
                  <a:solidFill>
                    <a:srgbClr val="005840"/>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 Design">
    <p:spTree>
      <p:nvGrpSpPr>
        <p:cNvPr id="1" name=""/>
        <p:cNvGrpSpPr/>
        <p:nvPr/>
      </p:nvGrpSpPr>
      <p:grpSpPr>
        <a:xfrm>
          <a:off x="0" y="0"/>
          <a:ext cx="0" cy="0"/>
          <a:chOff x="0" y="0"/>
          <a:chExt cx="0" cy="0"/>
        </a:xfrm>
      </p:grpSpPr>
      <p:sp>
        <p:nvSpPr>
          <p:cNvPr id="197" name="© 2006 Noah Snavely"/>
          <p:cNvSpPr txBox="1"/>
          <p:nvPr/>
        </p:nvSpPr>
        <p:spPr>
          <a:xfrm>
            <a:off x="0" y="9435253"/>
            <a:ext cx="1285743" cy="228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900">
                <a:solidFill>
                  <a:srgbClr val="005840"/>
                </a:solidFill>
                <a:uFill>
                  <a:solidFill>
                    <a:srgbClr val="005840"/>
                  </a:solidFill>
                </a:uFill>
                <a:latin typeface="+mn-lt"/>
                <a:ea typeface="+mn-ea"/>
                <a:cs typeface="+mn-cs"/>
                <a:sym typeface="Arial"/>
              </a:defRPr>
            </a:lvl1pPr>
          </a:lstStyle>
          <a:p>
            <a:pPr/>
            <a:r>
              <a:t>© 2006 Noah Snavely</a:t>
            </a:r>
          </a:p>
        </p:txBody>
      </p:sp>
      <p:sp>
        <p:nvSpPr>
          <p:cNvPr id="198" name="Title Text"/>
          <p:cNvSpPr txBox="1"/>
          <p:nvPr>
            <p:ph type="title"/>
          </p:nvPr>
        </p:nvSpPr>
        <p:spPr>
          <a:xfrm>
            <a:off x="431800" y="0"/>
            <a:ext cx="12026900" cy="2072640"/>
          </a:xfrm>
          <a:prstGeom prst="rect">
            <a:avLst/>
          </a:prstGeom>
        </p:spPr>
        <p:txBody>
          <a:bodyPr>
            <a:noAutofit/>
          </a:bodyPr>
          <a:lstStyle>
            <a:lvl1pPr algn="l">
              <a:defRPr b="1" sz="5200">
                <a:solidFill>
                  <a:srgbClr val="005840"/>
                </a:solidFill>
                <a:effectLst>
                  <a:outerShdw sx="100000" sy="100000" kx="0" ky="0" algn="b" rotWithShape="0" blurRad="12700" dist="25400" dir="2700000">
                    <a:srgbClr val="CBCBCB"/>
                  </a:outerShdw>
                </a:effectLst>
                <a:uFill>
                  <a:solidFill>
                    <a:srgbClr val="005840"/>
                  </a:solidFill>
                </a:uFill>
              </a:defRPr>
            </a:lvl1pPr>
          </a:lstStyle>
          <a:p>
            <a:pPr/>
            <a:r>
              <a:t>Title Text</a:t>
            </a:r>
          </a:p>
        </p:txBody>
      </p:sp>
      <p:sp>
        <p:nvSpPr>
          <p:cNvPr id="199" name="Body Level One…"/>
          <p:cNvSpPr txBox="1"/>
          <p:nvPr>
            <p:ph type="body" idx="1"/>
          </p:nvPr>
        </p:nvSpPr>
        <p:spPr>
          <a:xfrm>
            <a:off x="494453" y="2181013"/>
            <a:ext cx="11968481" cy="7572587"/>
          </a:xfrm>
          <a:prstGeom prst="rect">
            <a:avLst/>
          </a:prstGeom>
        </p:spPr>
        <p:txBody>
          <a:bodyPr>
            <a:noAutofit/>
          </a:bodyPr>
          <a:lstStyle>
            <a:lvl1pPr>
              <a:lnSpc>
                <a:spcPct val="110000"/>
              </a:lnSpc>
              <a:spcBef>
                <a:spcPts val="900"/>
              </a:spcBef>
              <a:buClr>
                <a:srgbClr val="F68F0B"/>
              </a:buClr>
              <a:buSzPct val="110000"/>
              <a:buFont typeface="Arial"/>
              <a:defRPr>
                <a:solidFill>
                  <a:srgbClr val="005840"/>
                </a:solidFill>
                <a:uFill>
                  <a:solidFill>
                    <a:srgbClr val="005840"/>
                  </a:solidFill>
                </a:uFill>
              </a:defRPr>
            </a:lvl1pPr>
            <a:lvl2pPr>
              <a:lnSpc>
                <a:spcPct val="110000"/>
              </a:lnSpc>
              <a:buClr>
                <a:srgbClr val="F68F0B"/>
              </a:buClr>
              <a:buSzPct val="110000"/>
              <a:buFont typeface="Arial"/>
              <a:defRPr sz="3600">
                <a:solidFill>
                  <a:srgbClr val="005840"/>
                </a:solidFill>
                <a:uFill>
                  <a:solidFill>
                    <a:srgbClr val="005840"/>
                  </a:solidFill>
                </a:uFill>
              </a:defRPr>
            </a:lvl2pPr>
            <a:lvl3pPr>
              <a:lnSpc>
                <a:spcPct val="110000"/>
              </a:lnSpc>
              <a:spcBef>
                <a:spcPts val="900"/>
              </a:spcBef>
              <a:buClr>
                <a:srgbClr val="F68F0B"/>
              </a:buClr>
              <a:buSzPct val="110000"/>
              <a:buFont typeface="Arial"/>
              <a:defRPr sz="2800">
                <a:solidFill>
                  <a:srgbClr val="005840"/>
                </a:solidFill>
                <a:uFill>
                  <a:solidFill>
                    <a:srgbClr val="005840"/>
                  </a:solidFill>
                </a:uFill>
              </a:defRPr>
            </a:lvl3pPr>
            <a:lvl4pPr>
              <a:lnSpc>
                <a:spcPct val="110000"/>
              </a:lnSpc>
              <a:spcBef>
                <a:spcPts val="900"/>
              </a:spcBef>
              <a:buClr>
                <a:srgbClr val="F68F0B"/>
              </a:buClr>
              <a:buSzPct val="110000"/>
              <a:buFont typeface="Arial"/>
              <a:defRPr>
                <a:solidFill>
                  <a:srgbClr val="005840"/>
                </a:solidFill>
                <a:uFill>
                  <a:solidFill>
                    <a:srgbClr val="005840"/>
                  </a:solidFill>
                </a:uFill>
              </a:defRPr>
            </a:lvl4pPr>
            <a:lvl5pPr>
              <a:lnSpc>
                <a:spcPct val="110000"/>
              </a:lnSpc>
              <a:spcBef>
                <a:spcPts val="900"/>
              </a:spcBef>
              <a:buClr>
                <a:srgbClr val="F68F0B"/>
              </a:buClr>
              <a:buSzPct val="110000"/>
              <a:buFont typeface="Arial"/>
              <a:buChar char="›"/>
              <a:defRPr>
                <a:solidFill>
                  <a:srgbClr val="005840"/>
                </a:solidFill>
                <a:uFill>
                  <a:solidFill>
                    <a:srgbClr val="005840"/>
                  </a:solidFill>
                </a:uFill>
              </a:defRPr>
            </a:lvl5pPr>
          </a:lstStyle>
          <a:p>
            <a:pPr/>
            <a:r>
              <a:t>Body Level One</a:t>
            </a:r>
          </a:p>
          <a:p>
            <a:pPr lvl="1"/>
            <a:r>
              <a:t>Body Level Two</a:t>
            </a:r>
          </a:p>
          <a:p>
            <a:pPr lvl="2"/>
            <a:r>
              <a:t>Body Level Three</a:t>
            </a:r>
          </a:p>
          <a:p>
            <a:pPr lvl="3"/>
            <a:r>
              <a:t>Body Level Four</a:t>
            </a:r>
          </a:p>
          <a:p>
            <a:pPr lvl="4"/>
            <a:r>
              <a:t>Body Level Five</a:t>
            </a:r>
          </a:p>
        </p:txBody>
      </p:sp>
      <p:sp>
        <p:nvSpPr>
          <p:cNvPr id="200" name="Slide Number"/>
          <p:cNvSpPr txBox="1"/>
          <p:nvPr>
            <p:ph type="sldNum" sz="quarter" idx="2"/>
          </p:nvPr>
        </p:nvSpPr>
        <p:spPr>
          <a:xfrm>
            <a:off x="6275734" y="9207500"/>
            <a:ext cx="453332" cy="447229"/>
          </a:xfrm>
          <a:prstGeom prst="rect">
            <a:avLst/>
          </a:prstGeom>
        </p:spPr>
        <p:txBody>
          <a:bodyPr>
            <a:spAutoFit/>
          </a:bodyPr>
          <a:lstStyle>
            <a:lvl1pPr>
              <a:defRPr sz="2400">
                <a:solidFill>
                  <a:srgbClr val="005840"/>
                </a:solidFill>
                <a:uFill>
                  <a:solidFill>
                    <a:srgbClr val="005840"/>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647700" y="130951"/>
            <a:ext cx="11709400" cy="21448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647700" y="2273300"/>
            <a:ext cx="11709400" cy="748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2pPr marL="783590" indent="-285750">
              <a:spcBef>
                <a:spcPts val="900"/>
              </a:spcBef>
              <a:buChar char="–"/>
              <a:defRPr sz="3800"/>
            </a:lvl2pPr>
            <a:lvl3pPr marL="1183639" indent="-228600">
              <a:spcBef>
                <a:spcPts val="700"/>
              </a:spcBef>
              <a:defRPr sz="3400"/>
            </a:lvl3pPr>
            <a:lvl4pPr marL="1640839" indent="-228600">
              <a:spcBef>
                <a:spcPts val="600"/>
              </a:spcBef>
              <a:buChar char="–"/>
              <a:defRPr sz="2800"/>
            </a:lvl4pPr>
            <a:lvl5pPr marL="2098039" indent="-228600">
              <a:spcBef>
                <a:spcPts val="600"/>
              </a:spcBef>
              <a:buChar char="»"/>
              <a:defRPr sz="2800"/>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0653047" y="8882098"/>
            <a:ext cx="368574" cy="360822"/>
          </a:xfrm>
          <a:prstGeom prst="rect">
            <a:avLst/>
          </a:prstGeom>
          <a:ln w="12700">
            <a:miter lim="400000"/>
          </a:ln>
        </p:spPr>
        <p:txBody>
          <a:bodyPr wrap="none" lIns="50800" tIns="50800" rIns="50800" bIns="50800">
            <a:normAutofit fontScale="100000" lnSpcReduction="0"/>
          </a:bodyPr>
          <a:lstStyle>
            <a:lvl1pPr algn="ctr" defTabSz="647700">
              <a:defRPr sz="1800">
                <a:uFill>
                  <a:solidFill>
                    <a:srgbClr val="000000"/>
                  </a:solidFill>
                </a:uFill>
                <a:latin typeface="+mn-lt"/>
                <a:ea typeface="+mn-ea"/>
                <a:cs typeface="+mn-cs"/>
                <a:sym typeface="Aria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transition xmlns:p14="http://schemas.microsoft.com/office/powerpoint/2010/main" spd="med" advClick="1"/>
  <p:txStyles>
    <p:titleStyle>
      <a:lvl1pPr marL="57799" marR="57799" indent="0" algn="ctr" defTabSz="1295400" rtl="0" latinLnBrk="0">
        <a:lnSpc>
          <a:spcPct val="100000"/>
        </a:lnSpc>
        <a:spcBef>
          <a:spcPts val="0"/>
        </a:spcBef>
        <a:spcAft>
          <a:spcPts val="0"/>
        </a:spcAft>
        <a:buClrTx/>
        <a:buSzTx/>
        <a:buFontTx/>
        <a:buNone/>
        <a:tabLst/>
        <a:defRPr b="0" baseline="0" cap="none" i="0" spc="0" strike="noStrike" sz="5600" u="none">
          <a:solidFill>
            <a:srgbClr val="000000"/>
          </a:solidFill>
          <a:uFill>
            <a:solidFill>
              <a:srgbClr val="000000"/>
            </a:solidFill>
          </a:uFill>
          <a:latin typeface="+mn-lt"/>
          <a:ea typeface="+mn-ea"/>
          <a:cs typeface="+mn-cs"/>
          <a:sym typeface="Arial"/>
        </a:defRPr>
      </a:lvl1pPr>
      <a:lvl2pPr marL="57799" marR="57799" indent="228600" algn="ctr" defTabSz="1295400" rtl="0" latinLnBrk="0">
        <a:lnSpc>
          <a:spcPct val="100000"/>
        </a:lnSpc>
        <a:spcBef>
          <a:spcPts val="0"/>
        </a:spcBef>
        <a:spcAft>
          <a:spcPts val="0"/>
        </a:spcAft>
        <a:buClrTx/>
        <a:buSzTx/>
        <a:buFontTx/>
        <a:buNone/>
        <a:tabLst/>
        <a:defRPr b="0" baseline="0" cap="none" i="0" spc="0" strike="noStrike" sz="5600" u="none">
          <a:solidFill>
            <a:srgbClr val="000000"/>
          </a:solidFill>
          <a:uFill>
            <a:solidFill>
              <a:srgbClr val="000000"/>
            </a:solidFill>
          </a:uFill>
          <a:latin typeface="+mn-lt"/>
          <a:ea typeface="+mn-ea"/>
          <a:cs typeface="+mn-cs"/>
          <a:sym typeface="Arial"/>
        </a:defRPr>
      </a:lvl2pPr>
      <a:lvl3pPr marL="57799" marR="57799" indent="457200" algn="ctr" defTabSz="1295400" rtl="0" latinLnBrk="0">
        <a:lnSpc>
          <a:spcPct val="100000"/>
        </a:lnSpc>
        <a:spcBef>
          <a:spcPts val="0"/>
        </a:spcBef>
        <a:spcAft>
          <a:spcPts val="0"/>
        </a:spcAft>
        <a:buClrTx/>
        <a:buSzTx/>
        <a:buFontTx/>
        <a:buNone/>
        <a:tabLst/>
        <a:defRPr b="0" baseline="0" cap="none" i="0" spc="0" strike="noStrike" sz="5600" u="none">
          <a:solidFill>
            <a:srgbClr val="000000"/>
          </a:solidFill>
          <a:uFill>
            <a:solidFill>
              <a:srgbClr val="000000"/>
            </a:solidFill>
          </a:uFill>
          <a:latin typeface="+mn-lt"/>
          <a:ea typeface="+mn-ea"/>
          <a:cs typeface="+mn-cs"/>
          <a:sym typeface="Arial"/>
        </a:defRPr>
      </a:lvl3pPr>
      <a:lvl4pPr marL="57799" marR="57799" indent="685800" algn="ctr" defTabSz="1295400" rtl="0" latinLnBrk="0">
        <a:lnSpc>
          <a:spcPct val="100000"/>
        </a:lnSpc>
        <a:spcBef>
          <a:spcPts val="0"/>
        </a:spcBef>
        <a:spcAft>
          <a:spcPts val="0"/>
        </a:spcAft>
        <a:buClrTx/>
        <a:buSzTx/>
        <a:buFontTx/>
        <a:buNone/>
        <a:tabLst/>
        <a:defRPr b="0" baseline="0" cap="none" i="0" spc="0" strike="noStrike" sz="5600" u="none">
          <a:solidFill>
            <a:srgbClr val="000000"/>
          </a:solidFill>
          <a:uFill>
            <a:solidFill>
              <a:srgbClr val="000000"/>
            </a:solidFill>
          </a:uFill>
          <a:latin typeface="+mn-lt"/>
          <a:ea typeface="+mn-ea"/>
          <a:cs typeface="+mn-cs"/>
          <a:sym typeface="Arial"/>
        </a:defRPr>
      </a:lvl4pPr>
      <a:lvl5pPr marL="57799" marR="57799" indent="914400" algn="ctr" defTabSz="1295400" rtl="0" latinLnBrk="0">
        <a:lnSpc>
          <a:spcPct val="100000"/>
        </a:lnSpc>
        <a:spcBef>
          <a:spcPts val="0"/>
        </a:spcBef>
        <a:spcAft>
          <a:spcPts val="0"/>
        </a:spcAft>
        <a:buClrTx/>
        <a:buSzTx/>
        <a:buFontTx/>
        <a:buNone/>
        <a:tabLst/>
        <a:defRPr b="0" baseline="0" cap="none" i="0" spc="0" strike="noStrike" sz="5600" u="none">
          <a:solidFill>
            <a:srgbClr val="000000"/>
          </a:solidFill>
          <a:uFill>
            <a:solidFill>
              <a:srgbClr val="000000"/>
            </a:solidFill>
          </a:uFill>
          <a:latin typeface="+mn-lt"/>
          <a:ea typeface="+mn-ea"/>
          <a:cs typeface="+mn-cs"/>
          <a:sym typeface="Arial"/>
        </a:defRPr>
      </a:lvl5pPr>
      <a:lvl6pPr marL="57799" marR="57799" indent="1143000" algn="ctr" defTabSz="1295400" rtl="0" latinLnBrk="0">
        <a:lnSpc>
          <a:spcPct val="100000"/>
        </a:lnSpc>
        <a:spcBef>
          <a:spcPts val="0"/>
        </a:spcBef>
        <a:spcAft>
          <a:spcPts val="0"/>
        </a:spcAft>
        <a:buClrTx/>
        <a:buSzTx/>
        <a:buFontTx/>
        <a:buNone/>
        <a:tabLst/>
        <a:defRPr b="0" baseline="0" cap="none" i="0" spc="0" strike="noStrike" sz="5600" u="none">
          <a:solidFill>
            <a:srgbClr val="000000"/>
          </a:solidFill>
          <a:uFill>
            <a:solidFill>
              <a:srgbClr val="000000"/>
            </a:solidFill>
          </a:uFill>
          <a:latin typeface="+mn-lt"/>
          <a:ea typeface="+mn-ea"/>
          <a:cs typeface="+mn-cs"/>
          <a:sym typeface="Arial"/>
        </a:defRPr>
      </a:lvl6pPr>
      <a:lvl7pPr marL="57799" marR="57799" indent="1371600" algn="ctr" defTabSz="1295400" rtl="0" latinLnBrk="0">
        <a:lnSpc>
          <a:spcPct val="100000"/>
        </a:lnSpc>
        <a:spcBef>
          <a:spcPts val="0"/>
        </a:spcBef>
        <a:spcAft>
          <a:spcPts val="0"/>
        </a:spcAft>
        <a:buClrTx/>
        <a:buSzTx/>
        <a:buFontTx/>
        <a:buNone/>
        <a:tabLst/>
        <a:defRPr b="0" baseline="0" cap="none" i="0" spc="0" strike="noStrike" sz="5600" u="none">
          <a:solidFill>
            <a:srgbClr val="000000"/>
          </a:solidFill>
          <a:uFill>
            <a:solidFill>
              <a:srgbClr val="000000"/>
            </a:solidFill>
          </a:uFill>
          <a:latin typeface="+mn-lt"/>
          <a:ea typeface="+mn-ea"/>
          <a:cs typeface="+mn-cs"/>
          <a:sym typeface="Arial"/>
        </a:defRPr>
      </a:lvl7pPr>
      <a:lvl8pPr marL="57799" marR="57799" indent="1600200" algn="ctr" defTabSz="1295400" rtl="0" latinLnBrk="0">
        <a:lnSpc>
          <a:spcPct val="100000"/>
        </a:lnSpc>
        <a:spcBef>
          <a:spcPts val="0"/>
        </a:spcBef>
        <a:spcAft>
          <a:spcPts val="0"/>
        </a:spcAft>
        <a:buClrTx/>
        <a:buSzTx/>
        <a:buFontTx/>
        <a:buNone/>
        <a:tabLst/>
        <a:defRPr b="0" baseline="0" cap="none" i="0" spc="0" strike="noStrike" sz="5600" u="none">
          <a:solidFill>
            <a:srgbClr val="000000"/>
          </a:solidFill>
          <a:uFill>
            <a:solidFill>
              <a:srgbClr val="000000"/>
            </a:solidFill>
          </a:uFill>
          <a:latin typeface="+mn-lt"/>
          <a:ea typeface="+mn-ea"/>
          <a:cs typeface="+mn-cs"/>
          <a:sym typeface="Arial"/>
        </a:defRPr>
      </a:lvl8pPr>
      <a:lvl9pPr marL="57799" marR="57799" indent="1828800" algn="ctr" defTabSz="1295400" rtl="0" latinLnBrk="0">
        <a:lnSpc>
          <a:spcPct val="100000"/>
        </a:lnSpc>
        <a:spcBef>
          <a:spcPts val="0"/>
        </a:spcBef>
        <a:spcAft>
          <a:spcPts val="0"/>
        </a:spcAft>
        <a:buClrTx/>
        <a:buSzTx/>
        <a:buFontTx/>
        <a:buNone/>
        <a:tabLst/>
        <a:defRPr b="0" baseline="0" cap="none" i="0" spc="0" strike="noStrike" sz="5600" u="none">
          <a:solidFill>
            <a:srgbClr val="000000"/>
          </a:solidFill>
          <a:uFill>
            <a:solidFill>
              <a:srgbClr val="000000"/>
            </a:solidFill>
          </a:uFill>
          <a:latin typeface="+mn-lt"/>
          <a:ea typeface="+mn-ea"/>
          <a:cs typeface="+mn-cs"/>
          <a:sym typeface="Arial"/>
        </a:defRPr>
      </a:lvl9pPr>
    </p:titleStyle>
    <p:bodyStyle>
      <a:lvl1pPr marL="383540" marR="57799" indent="-342900"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Arial"/>
        </a:defRPr>
      </a:lvl1pPr>
      <a:lvl2pPr marL="828708" marR="57799" indent="-33086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Arial"/>
        </a:defRPr>
      </a:lvl2pPr>
      <a:lvl3pPr marL="1250875" marR="57799" indent="-295835"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Arial"/>
        </a:defRPr>
      </a:lvl3pPr>
      <a:lvl4pPr marL="1771468" marR="57799" indent="-35922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Arial"/>
        </a:defRPr>
      </a:lvl4pPr>
      <a:lvl5pPr marL="2228668" marR="57799" indent="-35922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Arial"/>
        </a:defRPr>
      </a:lvl5pPr>
      <a:lvl6pPr marL="2228668" marR="57799" indent="-35922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Arial"/>
        </a:defRPr>
      </a:lvl6pPr>
      <a:lvl7pPr marL="2228668" marR="57799" indent="-35922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Arial"/>
        </a:defRPr>
      </a:lvl7pPr>
      <a:lvl8pPr marL="2228668" marR="57799" indent="-35922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Arial"/>
        </a:defRPr>
      </a:lvl8pPr>
      <a:lvl9pPr marL="2228668" marR="57799" indent="-35922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Arial"/>
        </a:defRPr>
      </a:lvl9pPr>
    </p:bodyStyle>
    <p:otherStyle>
      <a:lvl1pPr marL="0" marR="0" indent="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Arial"/>
        </a:defRPr>
      </a:lvl1pPr>
      <a:lvl2pPr marL="0" marR="0" indent="2286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Arial"/>
        </a:defRPr>
      </a:lvl2pPr>
      <a:lvl3pPr marL="0" marR="0" indent="4572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Arial"/>
        </a:defRPr>
      </a:lvl3pPr>
      <a:lvl4pPr marL="0" marR="0" indent="6858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Arial"/>
        </a:defRPr>
      </a:lvl4pPr>
      <a:lvl5pPr marL="0" marR="0" indent="9144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Arial"/>
        </a:defRPr>
      </a:lvl5pPr>
      <a:lvl6pPr marL="0" marR="0" indent="11430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Arial"/>
        </a:defRPr>
      </a:lvl6pPr>
      <a:lvl7pPr marL="0" marR="0" indent="13716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Arial"/>
        </a:defRPr>
      </a:lvl7pPr>
      <a:lvl8pPr marL="0" marR="0" indent="16002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Arial"/>
        </a:defRPr>
      </a:lvl8pPr>
      <a:lvl9pPr marL="0" marR="0" indent="18288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omments" Target="../comments/comment1.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hyperlink" Target="http://www.wisdom.weizmann.ac.il/~deniss/vision_spring04/files/InvariantFeatures.ppt" TargetMode="External"/></Relationships>

</file>

<file path=ppt/slides/_rels/slide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png"/><Relationship Id="rId3"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png"/><Relationship Id="rId3" Type="http://schemas.openxmlformats.org/officeDocument/2006/relationships/image" Target="../media/image3.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jpeg"/><Relationship Id="rId3" Type="http://schemas.openxmlformats.org/officeDocument/2006/relationships/image" Target="../media/image4.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jpeg"/><Relationship Id="rId3" Type="http://schemas.openxmlformats.org/officeDocument/2006/relationships/image" Target="../media/image4.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png"/><Relationship Id="rId3" Type="http://schemas.openxmlformats.org/officeDocument/2006/relationships/image" Target="../media/image2.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3.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5.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9.png"/><Relationship Id="rId3" Type="http://schemas.openxmlformats.org/officeDocument/2006/relationships/image" Target="../media/image2.png"/><Relationship Id="rId4" Type="http://schemas.openxmlformats.org/officeDocument/2006/relationships/image" Target="../media/image3.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0.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1.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9.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comments" Target="../comments/comment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6.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2.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3.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4.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5.png"/><Relationship Id="rId3" Type="http://schemas.openxmlformats.org/officeDocument/2006/relationships/image" Target="../media/image24.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5.png"/><Relationship Id="rId3" Type="http://schemas.openxmlformats.org/officeDocument/2006/relationships/image" Target="../media/image22.png"/><Relationship Id="rId4" Type="http://schemas.openxmlformats.org/officeDocument/2006/relationships/image" Target="../media/image24.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5.png"/><Relationship Id="rId3" Type="http://schemas.openxmlformats.org/officeDocument/2006/relationships/image" Target="../media/image24.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5.png"/><Relationship Id="rId3" Type="http://schemas.openxmlformats.org/officeDocument/2006/relationships/image" Target="../media/image24.png"/><Relationship Id="rId4" Type="http://schemas.openxmlformats.org/officeDocument/2006/relationships/image" Target="../media/image26.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5.png"/><Relationship Id="rId3" Type="http://schemas.openxmlformats.org/officeDocument/2006/relationships/image" Target="../media/image24.png"/><Relationship Id="rId4" Type="http://schemas.openxmlformats.org/officeDocument/2006/relationships/image" Target="../media/image26.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6.png"/><Relationship Id="rId3" Type="http://schemas.openxmlformats.org/officeDocument/2006/relationships/image" Target="../media/image22.png"/><Relationship Id="rId4" Type="http://schemas.openxmlformats.org/officeDocument/2006/relationships/image" Target="../media/image24.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2.png"/><Relationship Id="rId3" Type="http://schemas.openxmlformats.org/officeDocument/2006/relationships/image" Target="../media/image27.png"/></Relationships>

</file>

<file path=ppt/slides/_rels/slide5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8.png"/></Relationships>

</file>

<file path=ppt/slides/_rels/slide56.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1.png"/><Relationship Id="rId3" Type="http://schemas.openxmlformats.org/officeDocument/2006/relationships/image" Target="../media/image25.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2.png"/><Relationship Id="rId3" Type="http://schemas.openxmlformats.org/officeDocument/2006/relationships/image" Target="../media/image27.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comments" Target="../comments/comment3.xml"/><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s>

</file>

<file path=ppt/slides/_rels/slide59.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60.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9.png"/></Relationships>

</file>

<file path=ppt/slides/_rels/slide6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0.png"/></Relationships>

</file>

<file path=ppt/slides/_rels/slide62.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6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6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31.png"/></Relationships>

</file>

<file path=ppt/slides/_rels/slide6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16.png"/><Relationship Id="rId6" Type="http://schemas.openxmlformats.org/officeDocument/2006/relationships/image" Target="../media/image35.png"/><Relationship Id="rId7" Type="http://schemas.openxmlformats.org/officeDocument/2006/relationships/image" Target="../media/image36.png"/></Relationships>

</file>

<file path=ppt/slides/_rels/slide66.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6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7.png"/></Relationships>

</file>

<file path=ppt/slides/_rels/slide68.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6.jpeg"/></Relationships>

</file>

<file path=ppt/slides/_rels/slide69.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71.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png"/><Relationship Id="rId3" Type="http://schemas.openxmlformats.org/officeDocument/2006/relationships/image" Target="../media/image3.png"/></Relationships>

</file>

<file path=ppt/slides/_rels/slide72.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png"/><Relationship Id="rId3" Type="http://schemas.openxmlformats.org/officeDocument/2006/relationships/image" Target="../media/image3.png"/></Relationships>

</file>

<file path=ppt/slides/_rels/slide73.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hyperlink" Target="http://www.cs.ubc.ca/~lowe/papers/ijcv04.pdf" TargetMode="External"/></Relationships>

</file>

<file path=ppt/slides/_rels/slide74.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7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9.png"/></Relationships>

</file>

<file path=ppt/slides/_rels/slide7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8.png"/><Relationship Id="rId3" Type="http://schemas.openxmlformats.org/officeDocument/2006/relationships/hyperlink" Target="http://people.csail.mit.edu/billf/papers/cga1.pdf" TargetMode="External"/></Relationships>

</file>

<file path=ppt/slides/_rels/slide77.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78.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9.png"/><Relationship Id="rId3" Type="http://schemas.openxmlformats.org/officeDocument/2006/relationships/image" Target="../media/image9.png"/></Relationships>

</file>

<file path=ppt/slides/_rels/slide79.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9.png"/><Relationship Id="rId3" Type="http://schemas.openxmlformats.org/officeDocument/2006/relationships/image" Target="../media/image9.png"/></Relationships>

</file>

<file path=ppt/slides/_rels/slide80.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9.png"/><Relationship Id="rId3" Type="http://schemas.openxmlformats.org/officeDocument/2006/relationships/image" Target="../media/image39.png"/></Relationships>

</file>

<file path=ppt/slides/_rels/slide81.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9.png"/><Relationship Id="rId3" Type="http://schemas.openxmlformats.org/officeDocument/2006/relationships/image" Target="../media/image9.png"/></Relationships>

</file>

<file path=ppt/slides/_rels/slide82.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9.png"/><Relationship Id="rId3" Type="http://schemas.openxmlformats.org/officeDocument/2006/relationships/image" Target="../media/image9.png"/></Relationships>

</file>

<file path=ppt/slides/_rels/slide8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0.png"/></Relationships>

</file>

<file path=ppt/slides/_rels/slide84.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1.png"/></Relationships>

</file>

<file path=ppt/slides/_rels/slide8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1.png"/></Relationships>

</file>

<file path=ppt/slides/_rels/slide8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2.png"/></Relationships>

</file>

<file path=ppt/slides/_rels/slide87.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3.png"/></Relationships>

</file>

<file path=ppt/slides/_rels/slide88.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4.png"/></Relationships>

</file>

<file path=ppt/slides/_rels/slide8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jpeg"/></Relationships>

</file>

<file path=ppt/slides/_rels/slide9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7.jpeg"/><Relationship Id="rId3" Type="http://schemas.openxmlformats.org/officeDocument/2006/relationships/image" Target="../media/image45.png"/></Relationships>

</file>

<file path=ppt/slides/_rels/slide91.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hyperlink" Target="http://www.cs.toronto.edu/~jepson/csc2503/tutSIFT04.pdf" TargetMode="External"/></Relationships>

</file>

<file path=ppt/slides/_rels/slide92.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1.png"/></Relationships>

</file>

<file path=ppt/slides/_rels/slide93.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2.png"/></Relationships>

</file>

<file path=ppt/slides/_rels/slide9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3.png"/></Relationships>

</file>

<file path=ppt/slides/_rels/slide9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6.jpeg"/></Relationships>

</file>

<file path=ppt/slides/_rels/slide9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7.jpeg"/><Relationship Id="rId3" Type="http://schemas.openxmlformats.org/officeDocument/2006/relationships/image" Target="../media/image45.png"/></Relationships>

</file>

<file path=ppt/slides/_rels/slide97.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9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00.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01.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6.png"/></Relationships>

</file>

<file path=ppt/slides/_rels/slide102.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103.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104.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hyperlink" Target="http://www.cs.washington.edu/homes/ccwu/vsfm/" TargetMode="External"/></Relationships>

</file>

<file path=ppt/slides/_rels/slide105.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47.png"/><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s>

</file>

<file path=ppt/slides/_rels/slide106.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xml"/><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50.png"/></Relationships>

</file>

<file path=ppt/slides/_rels/slide107.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xml"/><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image" Target="../media/image53.png"/><Relationship Id="rId6" Type="http://schemas.openxmlformats.org/officeDocument/2006/relationships/image" Target="../media/image11.jpeg"/></Relationships>

</file>

<file path=ppt/slides/_rels/slide108.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54.png"/></Relationships>

</file>

<file path=ppt/slides/_rels/slide109.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xml"/><Relationship Id="rId3" Type="http://schemas.openxmlformats.org/officeDocument/2006/relationships/image" Target="../media/image48.png"/><Relationship Id="rId4" Type="http://schemas.openxmlformats.org/officeDocument/2006/relationships/image" Target="../media/image49.png"/></Relationships>

</file>

<file path=ppt/slides/_rels/slide110.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xml"/></Relationships>

</file>

<file path=ppt/slides/_rels/slide111.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xml"/><Relationship Id="rId3" Type="http://schemas.openxmlformats.org/officeDocument/2006/relationships/image" Target="../media/image14.jpeg"/><Relationship Id="rId4" Type="http://schemas.openxmlformats.org/officeDocument/2006/relationships/image" Target="../media/image55.png"/></Relationships>

</file>

<file path=ppt/slides/_rels/slide112.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59.png"/><Relationship Id="rId7" Type="http://schemas.openxmlformats.org/officeDocument/2006/relationships/image" Target="../media/image60.png"/><Relationship Id="rId8" Type="http://schemas.openxmlformats.org/officeDocument/2006/relationships/image" Target="../media/image61.png"/><Relationship Id="rId9" Type="http://schemas.openxmlformats.org/officeDocument/2006/relationships/image" Target="../media/image62.png"/><Relationship Id="rId10" Type="http://schemas.openxmlformats.org/officeDocument/2006/relationships/image" Target="../media/image63.png"/><Relationship Id="rId11" Type="http://schemas.openxmlformats.org/officeDocument/2006/relationships/image" Target="../media/image64.png"/><Relationship Id="rId12" Type="http://schemas.openxmlformats.org/officeDocument/2006/relationships/image" Target="../media/image65.png"/><Relationship Id="rId13" Type="http://schemas.openxmlformats.org/officeDocument/2006/relationships/image" Target="../media/image66.png"/><Relationship Id="rId14" Type="http://schemas.openxmlformats.org/officeDocument/2006/relationships/image" Target="../media/image67.png"/><Relationship Id="rId15" Type="http://schemas.openxmlformats.org/officeDocument/2006/relationships/image" Target="../media/image68.png"/><Relationship Id="rId16" Type="http://schemas.openxmlformats.org/officeDocument/2006/relationships/image" Target="../media/image69.png"/><Relationship Id="rId17" Type="http://schemas.openxmlformats.org/officeDocument/2006/relationships/image" Target="../media/image70.png"/><Relationship Id="rId18" Type="http://schemas.openxmlformats.org/officeDocument/2006/relationships/image" Target="../media/image71.png"/></Relationships>

</file>

<file path=ppt/slides/_rels/slide113.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56.png"/><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60.png"/><Relationship Id="rId7" Type="http://schemas.openxmlformats.org/officeDocument/2006/relationships/image" Target="../media/image61.png"/><Relationship Id="rId8" Type="http://schemas.openxmlformats.org/officeDocument/2006/relationships/image" Target="../media/image62.png"/><Relationship Id="rId9" Type="http://schemas.openxmlformats.org/officeDocument/2006/relationships/image" Target="../media/image63.png"/><Relationship Id="rId10" Type="http://schemas.openxmlformats.org/officeDocument/2006/relationships/image" Target="../media/image64.png"/><Relationship Id="rId11" Type="http://schemas.openxmlformats.org/officeDocument/2006/relationships/image" Target="../media/image65.png"/><Relationship Id="rId12" Type="http://schemas.openxmlformats.org/officeDocument/2006/relationships/image" Target="../media/image66.png"/><Relationship Id="rId13" Type="http://schemas.openxmlformats.org/officeDocument/2006/relationships/image" Target="../media/image67.png"/><Relationship Id="rId14" Type="http://schemas.openxmlformats.org/officeDocument/2006/relationships/image" Target="../media/image68.png"/><Relationship Id="rId15" Type="http://schemas.openxmlformats.org/officeDocument/2006/relationships/image" Target="../media/image69.png"/><Relationship Id="rId16" Type="http://schemas.openxmlformats.org/officeDocument/2006/relationships/image" Target="../media/image70.png"/><Relationship Id="rId17" Type="http://schemas.openxmlformats.org/officeDocument/2006/relationships/image" Target="../media/image71.png"/></Relationships>

</file>

<file path=ppt/slides/_rels/slide114.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59.png"/><Relationship Id="rId7" Type="http://schemas.openxmlformats.org/officeDocument/2006/relationships/image" Target="../media/image60.png"/><Relationship Id="rId8" Type="http://schemas.openxmlformats.org/officeDocument/2006/relationships/image" Target="../media/image61.png"/><Relationship Id="rId9" Type="http://schemas.openxmlformats.org/officeDocument/2006/relationships/image" Target="../media/image62.png"/><Relationship Id="rId10" Type="http://schemas.openxmlformats.org/officeDocument/2006/relationships/image" Target="../media/image63.png"/><Relationship Id="rId11" Type="http://schemas.openxmlformats.org/officeDocument/2006/relationships/image" Target="../media/image64.png"/><Relationship Id="rId12" Type="http://schemas.openxmlformats.org/officeDocument/2006/relationships/image" Target="../media/image65.png"/><Relationship Id="rId13" Type="http://schemas.openxmlformats.org/officeDocument/2006/relationships/image" Target="../media/image66.png"/><Relationship Id="rId14" Type="http://schemas.openxmlformats.org/officeDocument/2006/relationships/image" Target="../media/image67.png"/><Relationship Id="rId15" Type="http://schemas.openxmlformats.org/officeDocument/2006/relationships/image" Target="../media/image68.png"/><Relationship Id="rId16" Type="http://schemas.openxmlformats.org/officeDocument/2006/relationships/image" Target="../media/image69.png"/><Relationship Id="rId17" Type="http://schemas.openxmlformats.org/officeDocument/2006/relationships/image" Target="../media/image70.png"/><Relationship Id="rId18" Type="http://schemas.openxmlformats.org/officeDocument/2006/relationships/image" Target="../media/image71.png"/></Relationships>

</file>

<file path=ppt/slides/_rels/slide115.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59.png"/><Relationship Id="rId7" Type="http://schemas.openxmlformats.org/officeDocument/2006/relationships/image" Target="../media/image60.png"/><Relationship Id="rId8" Type="http://schemas.openxmlformats.org/officeDocument/2006/relationships/image" Target="../media/image61.png"/><Relationship Id="rId9" Type="http://schemas.openxmlformats.org/officeDocument/2006/relationships/image" Target="../media/image62.png"/><Relationship Id="rId10" Type="http://schemas.openxmlformats.org/officeDocument/2006/relationships/image" Target="../media/image63.png"/><Relationship Id="rId11" Type="http://schemas.openxmlformats.org/officeDocument/2006/relationships/image" Target="../media/image64.png"/><Relationship Id="rId12" Type="http://schemas.openxmlformats.org/officeDocument/2006/relationships/image" Target="../media/image65.png"/><Relationship Id="rId13" Type="http://schemas.openxmlformats.org/officeDocument/2006/relationships/image" Target="../media/image66.png"/><Relationship Id="rId14" Type="http://schemas.openxmlformats.org/officeDocument/2006/relationships/image" Target="../media/image67.png"/><Relationship Id="rId15" Type="http://schemas.openxmlformats.org/officeDocument/2006/relationships/image" Target="../media/image68.png"/><Relationship Id="rId16" Type="http://schemas.openxmlformats.org/officeDocument/2006/relationships/image" Target="../media/image69.png"/><Relationship Id="rId17" Type="http://schemas.openxmlformats.org/officeDocument/2006/relationships/image" Target="../media/image70.png"/><Relationship Id="rId18" Type="http://schemas.openxmlformats.org/officeDocument/2006/relationships/image" Target="../media/image71.png"/></Relationships>

</file>

<file path=ppt/slides/_rels/slide116.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s>

</file>

<file path=ppt/slides/_rels/slide117.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59.png"/><Relationship Id="rId7" Type="http://schemas.openxmlformats.org/officeDocument/2006/relationships/image" Target="../media/image60.png"/><Relationship Id="rId8" Type="http://schemas.openxmlformats.org/officeDocument/2006/relationships/image" Target="../media/image61.png"/><Relationship Id="rId9" Type="http://schemas.openxmlformats.org/officeDocument/2006/relationships/image" Target="../media/image62.png"/><Relationship Id="rId10" Type="http://schemas.openxmlformats.org/officeDocument/2006/relationships/image" Target="../media/image63.png"/><Relationship Id="rId11" Type="http://schemas.openxmlformats.org/officeDocument/2006/relationships/image" Target="../media/image64.png"/><Relationship Id="rId12" Type="http://schemas.openxmlformats.org/officeDocument/2006/relationships/image" Target="../media/image65.png"/><Relationship Id="rId13" Type="http://schemas.openxmlformats.org/officeDocument/2006/relationships/image" Target="../media/image68.png"/><Relationship Id="rId14" Type="http://schemas.openxmlformats.org/officeDocument/2006/relationships/image" Target="../media/image69.png"/><Relationship Id="rId15" Type="http://schemas.openxmlformats.org/officeDocument/2006/relationships/image" Target="../media/image70.png"/><Relationship Id="rId16" Type="http://schemas.openxmlformats.org/officeDocument/2006/relationships/image" Target="../media/image71.png"/><Relationship Id="rId17" Type="http://schemas.openxmlformats.org/officeDocument/2006/relationships/image" Target="../media/image66.png"/><Relationship Id="rId18" Type="http://schemas.openxmlformats.org/officeDocument/2006/relationships/image" Target="../media/image67.png"/></Relationships>

</file>

<file path=ppt/slides/_rels/slide118.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 Id="rId3" Type="http://schemas.openxmlformats.org/officeDocument/2006/relationships/image" Target="../media/image48.png"/><Relationship Id="rId4" Type="http://schemas.openxmlformats.org/officeDocument/2006/relationships/image" Target="../media/image49.png"/></Relationships>

</file>

<file path=ppt/slides/_rels/slide119.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72.png"/><Relationship Id="rId3" Type="http://schemas.openxmlformats.org/officeDocument/2006/relationships/image" Target="../media/image73.png"/></Relationships>

</file>

<file path=ppt/slides/_rels/slide120.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xml"/></Relationships>

</file>

<file path=ppt/slides/_rels/slide121.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74.png"/></Relationships>

</file>

<file path=ppt/slides/_rels/slide122.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s>

</file>

<file path=ppt/slides/_rels/slide123.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s>

</file>

<file path=ppt/slides/_rels/slide124.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xml"/></Relationships>

</file>

<file path=ppt/slides/_rels/slide125.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xml"/></Relationships>

</file>

<file path=ppt/slides/_rels/slide126.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s>

</file>

<file path=ppt/slides/_rels/slide127.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9.xml"/></Relationships>

</file>

<file path=ppt/slides/_rels/slide128.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s>

</file>

<file path=ppt/slides/_rels/slide129.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 Id="rId3" Type="http://schemas.openxmlformats.org/officeDocument/2006/relationships/image" Target="../media/image75.png"/></Relationships>

</file>

<file path=ppt/slides/_rels/slide130.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2.xml"/><Relationship Id="rId3" Type="http://schemas.openxmlformats.org/officeDocument/2006/relationships/image" Target="../media/image76.png"/><Relationship Id="rId4" Type="http://schemas.openxmlformats.org/officeDocument/2006/relationships/image" Target="../media/image77.png"/><Relationship Id="rId5" Type="http://schemas.openxmlformats.org/officeDocument/2006/relationships/image" Target="../media/image78.png"/><Relationship Id="rId6" Type="http://schemas.openxmlformats.org/officeDocument/2006/relationships/image" Target="../media/image79.png"/><Relationship Id="rId7" Type="http://schemas.openxmlformats.org/officeDocument/2006/relationships/image" Target="../media/image80.png"/></Relationships>

</file>

<file path=ppt/slides/_rels/slide131.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81.png"/><Relationship Id="rId3" Type="http://schemas.openxmlformats.org/officeDocument/2006/relationships/image" Target="../media/image82.png"/></Relationships>

</file>

<file path=ppt/slides/_rels/slide132.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81.png"/><Relationship Id="rId3" Type="http://schemas.openxmlformats.org/officeDocument/2006/relationships/image" Target="../media/image82.png"/></Relationships>

</file>

<file path=ppt/slides/_rels/slide133.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81.png"/><Relationship Id="rId3" Type="http://schemas.openxmlformats.org/officeDocument/2006/relationships/image" Target="../media/image82.png"/></Relationships>

</file>

<file path=ppt/slides/_rels/slide134.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3.xml"/></Relationships>

</file>

<file path=ppt/slides/_rels/slide135.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video" Target="../media/media1.mov"/><Relationship Id="rId3" Type="http://schemas.microsoft.com/office/2007/relationships/media" Target="../media/media1.mov"/><Relationship Id="rId4" Type="http://schemas.openxmlformats.org/officeDocument/2006/relationships/image" Target="../media/image83.png"/></Relationships>

</file>

<file path=ppt/slides/_rels/slide136.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hyperlink" Target="http://phototour.cs.washington.edu/applet/index.html" TargetMode="External"/><Relationship Id="rId3" Type="http://schemas.openxmlformats.org/officeDocument/2006/relationships/hyperlink" Target="http://photosynth.net" TargetMode="External"/></Relationships>

</file>

<file path=ppt/slides/_rels/slide137.xml.rels><?xml version="1.0" encoding="UTF-8"?>
<Relationships xmlns="http://schemas.openxmlformats.org/package/2006/relationships"><Relationship Id="rId1" Type="http://schemas.openxmlformats.org/officeDocument/2006/relationships/slideLayout" Target="../slideLayouts/slideLayout21.xml"/></Relationships>

</file>

<file path=ppt/slides/_rels/slide138.xml.rels><?xml version="1.0" encoding="UTF-8"?>
<Relationships xmlns="http://schemas.openxmlformats.org/package/2006/relationships"><Relationship Id="rId1" Type="http://schemas.openxmlformats.org/officeDocument/2006/relationships/slideLayout" Target="../slideLayouts/slideLayout21.xml"/></Relationships>

</file>

<file path=ppt/slides/_rels/slide139.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hyperlink" Target="http://grail.cs.washington.edu/projects/label3d/" TargetMode="External"/><Relationship Id="rId3" Type="http://schemas.openxmlformats.org/officeDocument/2006/relationships/image" Target="../media/image84.png"/></Relationships>

</file>

<file path=ppt/slides/_rels/slide140.xml.rels><?xml version="1.0" encoding="UTF-8"?>
<Relationships xmlns="http://schemas.openxmlformats.org/package/2006/relationships"><Relationship Id="rId1" Type="http://schemas.openxmlformats.org/officeDocument/2006/relationships/slideLayout" Target="../slideLayouts/slideLayout21.xml"/></Relationships>

</file>

<file path=ppt/slides/_rels/slide141.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85.png"/></Relationships>

</file>

<file path=ppt/slides/_rels/slide142.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hyperlink" Target="https://openaccess.thecvf.com/content/ICCV2023/html/Lindenberger_LightGlue_Local_Feature_Matching_at_Light_Speed_ICCV_2023_paper.html" TargetMode="External"/><Relationship Id="rId3" Type="http://schemas.openxmlformats.org/officeDocument/2006/relationships/hyperlink" Target="https://openaccess.thecvf.com/content_cvpr_2018_workshops/w9/html/DeTone_SuperPoint_Self-Supervised_Interest_CVPR_2018_paper.html" TargetMode="External"/><Relationship Id="rId4" Type="http://schemas.openxmlformats.org/officeDocument/2006/relationships/image" Target="../media/image86.png"/></Relationships>

</file>

<file path=ppt/slides/_rels/slide143.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hyperlink" Target="https://europe.naverlabs.com/blog/mast3r-matching-and-stereo-3d-reconstruction/" TargetMode="External"/><Relationship Id="rId3" Type="http://schemas.openxmlformats.org/officeDocument/2006/relationships/image" Target="../media/image87.png"/></Relationships>

</file>

<file path=ppt/slides/_rels/slide144.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hyperlink" Target="http://phototour.cs.washington.edu/bundler/" TargetMode="External"/><Relationship Id="rId3" Type="http://schemas.openxmlformats.org/officeDocument/2006/relationships/hyperlink" Target="http://phototour.cs.washington.edu" TargetMode="External"/><Relationship Id="rId4" Type="http://schemas.openxmlformats.org/officeDocument/2006/relationships/hyperlink" Target="http://livelabs.com/photosynth/" TargetMode="External"/><Relationship Id="rId5" Type="http://schemas.openxmlformats.org/officeDocument/2006/relationships/hyperlink" Target="http://www.cs.cornell.edu/~snavely/" TargetMode="External"/><Relationship Id="rId6" Type="http://schemas.openxmlformats.org/officeDocument/2006/relationships/hyperlink" Target="http://da.vidr.cc/projects/pixelstruct/" TargetMode="External"/><Relationship Id="rId7" Type="http://schemas.openxmlformats.org/officeDocument/2006/relationships/hyperlink" Target="http://www.cs.washington.edu/homes/ccwu/vsfm/"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Smarter features for panoramas and beyond: SIFT"/>
          <p:cNvSpPr txBox="1"/>
          <p:nvPr>
            <p:ph type="ctrTitle"/>
          </p:nvPr>
        </p:nvSpPr>
        <p:spPr>
          <a:xfrm>
            <a:off x="1270000" y="1638300"/>
            <a:ext cx="10464800" cy="4311551"/>
          </a:xfrm>
          <a:prstGeom prst="rect">
            <a:avLst/>
          </a:prstGeom>
        </p:spPr>
        <p:txBody>
          <a:bodyPr/>
          <a:lstStyle/>
          <a:p>
            <a:pPr/>
            <a:r>
              <a:t>Smarter features for panoramas and beyond: SIFT</a:t>
            </a:r>
          </a:p>
        </p:txBody>
      </p:sp>
      <p:sp>
        <p:nvSpPr>
          <p:cNvPr id="210" name="Fredo Durand…"/>
          <p:cNvSpPr txBox="1"/>
          <p:nvPr>
            <p:ph type="subTitle" sz="quarter" idx="1"/>
          </p:nvPr>
        </p:nvSpPr>
        <p:spPr>
          <a:prstGeom prst="rect">
            <a:avLst/>
          </a:prstGeom>
        </p:spPr>
        <p:txBody>
          <a:bodyPr/>
          <a:lstStyle/>
          <a:p>
            <a:pPr/>
            <a:r>
              <a:t>Fredo Durand</a:t>
            </a:r>
          </a:p>
          <a:p>
            <a:pPr/>
            <a:r>
              <a:t>MIT EECS 6.8370/6.8371</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Class evaluation survey"/>
          <p:cNvSpPr txBox="1"/>
          <p:nvPr>
            <p:ph type="title"/>
          </p:nvPr>
        </p:nvSpPr>
        <p:spPr>
          <a:prstGeom prst="rect">
            <a:avLst/>
          </a:prstGeom>
        </p:spPr>
        <p:txBody>
          <a:bodyPr/>
          <a:lstStyle/>
          <a:p>
            <a:pPr/>
            <a:r>
              <a:t>Class evaluation survey</a:t>
            </a:r>
          </a:p>
        </p:txBody>
      </p:sp>
      <p:sp>
        <p:nvSpPr>
          <p:cNvPr id="213"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Smarter Features"/>
          <p:cNvSpPr txBox="1"/>
          <p:nvPr>
            <p:ph type="title"/>
          </p:nvPr>
        </p:nvSpPr>
        <p:spPr>
          <a:prstGeom prst="rect">
            <a:avLst/>
          </a:prstGeom>
        </p:spPr>
        <p:txBody>
          <a:bodyPr/>
          <a:lstStyle/>
          <a:p>
            <a:pPr/>
            <a:r>
              <a:t>Smarter Features</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7" name="Double-click to edit"/>
          <p:cNvSpPr txBox="1"/>
          <p:nvPr>
            <p:ph type="title"/>
          </p:nvPr>
        </p:nvSpPr>
        <p:spPr>
          <a:prstGeom prst="rect">
            <a:avLst/>
          </a:prstGeom>
        </p:spPr>
        <p:txBody>
          <a:bodyPr/>
          <a:lstStyle/>
          <a:p>
            <a:pPr/>
          </a:p>
        </p:txBody>
      </p:sp>
      <p:sp>
        <p:nvSpPr>
          <p:cNvPr id="218"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D6D7FF"/>
        </a:solidFill>
      </p:bgPr>
    </p:bg>
    <p:spTree>
      <p:nvGrpSpPr>
        <p:cNvPr id="1" name=""/>
        <p:cNvGrpSpPr/>
        <p:nvPr/>
      </p:nvGrpSpPr>
      <p:grpSpPr>
        <a:xfrm>
          <a:off x="0" y="0"/>
          <a:ext cx="0" cy="0"/>
          <a:chOff x="0" y="0"/>
          <a:chExt cx="0" cy="0"/>
        </a:xfrm>
      </p:grpSpPr>
      <p:sp>
        <p:nvSpPr>
          <p:cNvPr id="220" name="Most slides from:…"/>
          <p:cNvSpPr txBox="1"/>
          <p:nvPr>
            <p:ph type="title"/>
          </p:nvPr>
        </p:nvSpPr>
        <p:spPr>
          <a:xfrm>
            <a:off x="977900" y="1490133"/>
            <a:ext cx="11049000" cy="4064001"/>
          </a:xfrm>
          <a:prstGeom prst="rect">
            <a:avLst/>
          </a:prstGeom>
        </p:spPr>
        <p:txBody>
          <a:bodyPr/>
          <a:lstStyle/>
          <a:p>
            <a:pPr/>
            <a:r>
              <a:t>Most slides from:</a:t>
            </a:r>
          </a:p>
          <a:p>
            <a:pPr/>
            <a:r>
              <a:t>Matching with Invariant Features</a:t>
            </a:r>
          </a:p>
        </p:txBody>
      </p:sp>
      <p:sp>
        <p:nvSpPr>
          <p:cNvPr id="221" name="Darya Frolova, Denis Simakov…"/>
          <p:cNvSpPr txBox="1"/>
          <p:nvPr>
            <p:ph type="body" sz="half" idx="1"/>
          </p:nvPr>
        </p:nvSpPr>
        <p:spPr>
          <a:xfrm>
            <a:off x="1955800" y="6172200"/>
            <a:ext cx="9105900" cy="3581400"/>
          </a:xfrm>
          <a:prstGeom prst="rect">
            <a:avLst/>
          </a:prstGeom>
        </p:spPr>
        <p:txBody>
          <a:bodyPr/>
          <a:lstStyle/>
          <a:p>
            <a:pPr marL="57799" indent="0" algn="ctr">
              <a:buClr>
                <a:srgbClr val="000000"/>
              </a:buClr>
              <a:buSzTx/>
              <a:buFont typeface="Times New Roman"/>
              <a:buNone/>
            </a:pPr>
            <a:r>
              <a:t>Darya Frolova, Denis Simakov</a:t>
            </a:r>
          </a:p>
          <a:p>
            <a:pPr marL="57799" indent="0" algn="ctr">
              <a:buClr>
                <a:srgbClr val="000000"/>
              </a:buClr>
              <a:buSzTx/>
              <a:buFont typeface="Times New Roman"/>
              <a:buNone/>
            </a:pPr>
            <a:r>
              <a:t>The Weizmann Institute of Science</a:t>
            </a:r>
          </a:p>
        </p:txBody>
      </p:sp>
      <p:sp>
        <p:nvSpPr>
          <p:cNvPr id="222" name="http://www.wisdom.weizmann.ac.il/~deniss/vision_spring04/files/InvariantFeatures.ppt"/>
          <p:cNvSpPr/>
          <p:nvPr/>
        </p:nvSpPr>
        <p:spPr>
          <a:xfrm>
            <a:off x="1719297" y="8857261"/>
            <a:ext cx="9321801" cy="358590"/>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algn="ctr" defTabSz="1295400">
              <a:buClr>
                <a:srgbClr val="000000"/>
              </a:buClr>
              <a:buFont typeface="Times New Roman"/>
              <a:defRPr sz="1800" u="sng">
                <a:solidFill>
                  <a:srgbClr val="D6D7FF"/>
                </a:solidFill>
                <a:uFill>
                  <a:solidFill>
                    <a:srgbClr val="D6D7FF"/>
                  </a:solidFill>
                </a:uFill>
                <a:latin typeface="Times New Roman"/>
                <a:ea typeface="Times New Roman"/>
                <a:cs typeface="Times New Roman"/>
                <a:sym typeface="Times New Roman"/>
                <a:hlinkClick r:id="rId2" invalidUrl="" action="" tgtFrame="" tooltip="" history="1" highlightClick="0" endSnd="0"/>
              </a:defRPr>
            </a:lvl1pPr>
          </a:lstStyle>
          <a:p>
            <a:pPr>
              <a:defRPr sz="3400" u="none">
                <a:solidFill>
                  <a:srgbClr val="000000"/>
                </a:solidFill>
                <a:uFill>
                  <a:solidFill>
                    <a:srgbClr val="000000"/>
                  </a:solidFill>
                </a:uFill>
              </a:defRPr>
            </a:pPr>
            <a:r>
              <a:rPr sz="1800" u="sng">
                <a:solidFill>
                  <a:srgbClr val="D6D7FF"/>
                </a:solidFill>
                <a:uFill>
                  <a:solidFill>
                    <a:srgbClr val="D6D7FF"/>
                  </a:solidFill>
                </a:uFill>
                <a:hlinkClick r:id="rId2" invalidUrl="" action="" tgtFrame="" tooltip="" history="1" highlightClick="0" endSnd="0"/>
              </a:rPr>
              <a:t>http://www.wisdom.weizmann.ac.il/~deniss/vision_spring04/files/InvariantFeatures.ppt</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Matching with Features"/>
          <p:cNvSpPr txBox="1"/>
          <p:nvPr>
            <p:ph type="title"/>
          </p:nvPr>
        </p:nvSpPr>
        <p:spPr>
          <a:prstGeom prst="rect">
            <a:avLst/>
          </a:prstGeom>
        </p:spPr>
        <p:txBody>
          <a:bodyPr/>
          <a:lstStyle/>
          <a:p>
            <a:pPr/>
            <a:r>
              <a:t>Matching with Features</a:t>
            </a:r>
          </a:p>
        </p:txBody>
      </p:sp>
      <p:sp>
        <p:nvSpPr>
          <p:cNvPr id="225" name="Problem 1:…"/>
          <p:cNvSpPr txBox="1"/>
          <p:nvPr>
            <p:ph type="body" idx="1"/>
          </p:nvPr>
        </p:nvSpPr>
        <p:spPr>
          <a:prstGeom prst="rect">
            <a:avLst/>
          </a:prstGeom>
        </p:spPr>
        <p:txBody>
          <a:bodyPr/>
          <a:lstStyle/>
          <a:p>
            <a:pPr/>
            <a:r>
              <a:t>Problem 1:</a:t>
            </a:r>
          </a:p>
          <a:p>
            <a:pPr lvl="1"/>
            <a:r>
              <a:t>Detect the </a:t>
            </a:r>
            <a:r>
              <a:rPr i="1"/>
              <a:t>same</a:t>
            </a:r>
            <a:r>
              <a:t> point </a:t>
            </a:r>
            <a:r>
              <a:rPr i="1"/>
              <a:t>independently</a:t>
            </a:r>
            <a:r>
              <a:t> in both images</a:t>
            </a:r>
          </a:p>
        </p:txBody>
      </p:sp>
      <p:grpSp>
        <p:nvGrpSpPr>
          <p:cNvPr id="236" name="Group"/>
          <p:cNvGrpSpPr/>
          <p:nvPr/>
        </p:nvGrpSpPr>
        <p:grpSpPr>
          <a:xfrm>
            <a:off x="2819400" y="5422900"/>
            <a:ext cx="5791201" cy="1422401"/>
            <a:chOff x="0" y="0"/>
            <a:chExt cx="5791200" cy="1422400"/>
          </a:xfrm>
        </p:grpSpPr>
        <p:pic>
          <p:nvPicPr>
            <p:cNvPr id="226" name="image.png" descr="image.png"/>
            <p:cNvPicPr>
              <a:picLocks noChangeAspect="0"/>
            </p:cNvPicPr>
            <p:nvPr/>
          </p:nvPicPr>
          <p:blipFill>
            <a:blip r:embed="rId2">
              <a:extLst/>
            </a:blip>
            <a:stretch>
              <a:fillRect/>
            </a:stretch>
          </p:blipFill>
          <p:spPr>
            <a:xfrm>
              <a:off x="0" y="0"/>
              <a:ext cx="2438401" cy="1422401"/>
            </a:xfrm>
            <a:prstGeom prst="rect">
              <a:avLst/>
            </a:prstGeom>
            <a:ln w="12700" cap="flat">
              <a:noFill/>
              <a:miter lim="400000"/>
            </a:ln>
            <a:effectLst/>
          </p:spPr>
        </p:pic>
        <p:pic>
          <p:nvPicPr>
            <p:cNvPr id="227" name="image.png" descr="image.png"/>
            <p:cNvPicPr>
              <a:picLocks noChangeAspect="0"/>
            </p:cNvPicPr>
            <p:nvPr/>
          </p:nvPicPr>
          <p:blipFill>
            <a:blip r:embed="rId3">
              <a:extLst/>
            </a:blip>
            <a:stretch>
              <a:fillRect/>
            </a:stretch>
          </p:blipFill>
          <p:spPr>
            <a:xfrm>
              <a:off x="3568700" y="101600"/>
              <a:ext cx="2222501" cy="1205654"/>
            </a:xfrm>
            <a:prstGeom prst="rect">
              <a:avLst/>
            </a:prstGeom>
            <a:ln w="12700" cap="flat">
              <a:noFill/>
              <a:miter lim="400000"/>
            </a:ln>
            <a:effectLst/>
          </p:spPr>
        </p:pic>
        <p:sp>
          <p:nvSpPr>
            <p:cNvPr id="228" name="Circle"/>
            <p:cNvSpPr/>
            <p:nvPr/>
          </p:nvSpPr>
          <p:spPr>
            <a:xfrm>
              <a:off x="863600" y="431800"/>
              <a:ext cx="114300" cy="114300"/>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29" name="Circle"/>
            <p:cNvSpPr/>
            <p:nvPr/>
          </p:nvSpPr>
          <p:spPr>
            <a:xfrm>
              <a:off x="546100" y="863600"/>
              <a:ext cx="114300" cy="114300"/>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30" name="Circle"/>
            <p:cNvSpPr/>
            <p:nvPr/>
          </p:nvSpPr>
          <p:spPr>
            <a:xfrm>
              <a:off x="977900" y="1079500"/>
              <a:ext cx="114300" cy="114300"/>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31" name="Circle"/>
            <p:cNvSpPr/>
            <p:nvPr/>
          </p:nvSpPr>
          <p:spPr>
            <a:xfrm>
              <a:off x="1409700" y="749300"/>
              <a:ext cx="114300" cy="114300"/>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32" name="Circle"/>
            <p:cNvSpPr/>
            <p:nvPr/>
          </p:nvSpPr>
          <p:spPr>
            <a:xfrm>
              <a:off x="5422900" y="647700"/>
              <a:ext cx="114300" cy="114300"/>
            </a:xfrm>
            <a:prstGeom prst="ellipse">
              <a:avLst/>
            </a:prstGeom>
            <a:solidFill>
              <a:srgbClr val="FF4C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33" name="Circle"/>
            <p:cNvSpPr/>
            <p:nvPr/>
          </p:nvSpPr>
          <p:spPr>
            <a:xfrm>
              <a:off x="5092700" y="1079500"/>
              <a:ext cx="114300" cy="114300"/>
            </a:xfrm>
            <a:prstGeom prst="ellipse">
              <a:avLst/>
            </a:prstGeom>
            <a:solidFill>
              <a:srgbClr val="FF4C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34" name="Circle"/>
            <p:cNvSpPr/>
            <p:nvPr/>
          </p:nvSpPr>
          <p:spPr>
            <a:xfrm>
              <a:off x="4546600" y="533400"/>
              <a:ext cx="114300" cy="114300"/>
            </a:xfrm>
            <a:prstGeom prst="ellipse">
              <a:avLst/>
            </a:prstGeom>
            <a:solidFill>
              <a:srgbClr val="FF4C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35" name="Circle"/>
            <p:cNvSpPr/>
            <p:nvPr/>
          </p:nvSpPr>
          <p:spPr>
            <a:xfrm>
              <a:off x="3797300" y="965200"/>
              <a:ext cx="114300" cy="114300"/>
            </a:xfrm>
            <a:prstGeom prst="ellipse">
              <a:avLst/>
            </a:prstGeom>
            <a:solidFill>
              <a:srgbClr val="FF4C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237" name="no chance to match!"/>
          <p:cNvSpPr txBox="1"/>
          <p:nvPr/>
        </p:nvSpPr>
        <p:spPr>
          <a:xfrm>
            <a:off x="4114800" y="6934200"/>
            <a:ext cx="3045202" cy="495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buClr>
                <a:srgbClr val="FF4C00"/>
              </a:buClr>
              <a:buFont typeface="Times New Roman"/>
              <a:defRPr sz="2800">
                <a:solidFill>
                  <a:srgbClr val="FF4C00"/>
                </a:solidFill>
                <a:uFill>
                  <a:solidFill>
                    <a:srgbClr val="FF4C00"/>
                  </a:solidFill>
                </a:uFill>
                <a:latin typeface="Times New Roman"/>
                <a:ea typeface="Times New Roman"/>
                <a:cs typeface="Times New Roman"/>
                <a:sym typeface="Times New Roman"/>
              </a:defRPr>
            </a:lvl1pPr>
          </a:lstStyle>
          <a:p>
            <a:pPr/>
            <a:r>
              <a:t>no chance to match!</a:t>
            </a:r>
          </a:p>
        </p:txBody>
      </p:sp>
      <p:sp>
        <p:nvSpPr>
          <p:cNvPr id="238" name="We need a repeatable detector"/>
          <p:cNvSpPr txBox="1"/>
          <p:nvPr/>
        </p:nvSpPr>
        <p:spPr>
          <a:xfrm>
            <a:off x="2387600" y="7912100"/>
            <a:ext cx="7696200" cy="749300"/>
          </a:xfrm>
          <a:prstGeom prst="rect">
            <a:avLst/>
          </a:prstGeom>
          <a:ln w="12700">
            <a:solidFill>
              <a:srgbClr val="000000"/>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algn="ctr" defTabSz="1295400">
              <a:spcBef>
                <a:spcPts val="2600"/>
              </a:spcBef>
              <a:buClr>
                <a:srgbClr val="007600"/>
              </a:buClr>
              <a:buFont typeface="Times New Roman"/>
              <a:defRPr sz="4400">
                <a:solidFill>
                  <a:srgbClr val="007600"/>
                </a:solidFill>
                <a:uFill>
                  <a:solidFill>
                    <a:srgbClr val="007600"/>
                  </a:solidFill>
                </a:uFill>
                <a:latin typeface="Times New Roman"/>
                <a:ea typeface="Times New Roman"/>
                <a:cs typeface="Times New Roman"/>
                <a:sym typeface="Times New Roman"/>
              </a:defRPr>
            </a:pPr>
            <a:r>
              <a:t>We need a repeatable </a:t>
            </a:r>
            <a:r>
              <a:rPr b="1"/>
              <a:t>detector</a:t>
            </a:r>
          </a:p>
        </p:txBody>
      </p:sp>
      <p:sp>
        <p:nvSpPr>
          <p:cNvPr id="239" name="counter-example:"/>
          <p:cNvSpPr txBox="1"/>
          <p:nvPr/>
        </p:nvSpPr>
        <p:spPr>
          <a:xfrm>
            <a:off x="2387600" y="4876800"/>
            <a:ext cx="2741865" cy="495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buClr>
                <a:srgbClr val="FF4C00"/>
              </a:buClr>
              <a:buFont typeface="Times New Roman"/>
              <a:defRPr sz="2800">
                <a:solidFill>
                  <a:srgbClr val="FF4C00"/>
                </a:solidFill>
                <a:uFill>
                  <a:solidFill>
                    <a:srgbClr val="FF4C00"/>
                  </a:solidFill>
                </a:uFill>
                <a:latin typeface="Times New Roman"/>
                <a:ea typeface="Times New Roman"/>
                <a:cs typeface="Times New Roman"/>
                <a:sym typeface="Times New Roman"/>
              </a:defRPr>
            </a:lvl1pPr>
          </a:lstStyle>
          <a:p>
            <a:pPr/>
            <a:r>
              <a:t>counter-example: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0" presetID="19" grpId="1" fill="hold">
                                  <p:stCondLst>
                                    <p:cond delay="0"/>
                                  </p:stCondLst>
                                  <p:iterate type="el" backwards="0">
                                    <p:tmAbs val="0"/>
                                  </p:iterate>
                                  <p:childTnLst>
                                    <p:set>
                                      <p:cBhvr>
                                        <p:cTn id="6" fill="hold"/>
                                        <p:tgtEl>
                                          <p:spTgt spid="238"/>
                                        </p:tgtEl>
                                        <p:attrNameLst>
                                          <p:attrName>style.visibility</p:attrName>
                                        </p:attrNameLst>
                                      </p:cBhvr>
                                      <p:to>
                                        <p:strVal val="visible"/>
                                      </p:to>
                                    </p:set>
                                    <p:anim calcmode="lin" valueType="num">
                                      <p:cBhvr>
                                        <p:cTn id="7" dur="500" fill="hold"/>
                                        <p:tgtEl>
                                          <p:spTgt spid="238"/>
                                        </p:tgtEl>
                                        <p:attrNameLst>
                                          <p:attrName>ppt_w</p:attrName>
                                        </p:attrNameLst>
                                      </p:cBhvr>
                                      <p:tavLst>
                                        <p:tav tm="0" fmla="#ppt_w*sin(2.5*pi*$)">
                                          <p:val>
                                            <p:fltVal val="0"/>
                                          </p:val>
                                        </p:tav>
                                        <p:tav tm="100000">
                                          <p:val>
                                            <p:fltVal val="1"/>
                                          </p:val>
                                        </p:tav>
                                      </p:tavLst>
                                    </p:anim>
                                    <p:anim calcmode="lin" valueType="num">
                                      <p:cBhvr>
                                        <p:cTn id="8" dur="500" fill="hold"/>
                                        <p:tgtEl>
                                          <p:spTgt spid="23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8"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Matching with Features"/>
          <p:cNvSpPr txBox="1"/>
          <p:nvPr>
            <p:ph type="title"/>
          </p:nvPr>
        </p:nvSpPr>
        <p:spPr>
          <a:prstGeom prst="rect">
            <a:avLst/>
          </a:prstGeom>
        </p:spPr>
        <p:txBody>
          <a:bodyPr/>
          <a:lstStyle/>
          <a:p>
            <a:pPr/>
            <a:r>
              <a:t>Matching with Features</a:t>
            </a:r>
          </a:p>
        </p:txBody>
      </p:sp>
      <p:sp>
        <p:nvSpPr>
          <p:cNvPr id="242" name="Problem 2:…"/>
          <p:cNvSpPr txBox="1"/>
          <p:nvPr>
            <p:ph type="body" idx="1"/>
          </p:nvPr>
        </p:nvSpPr>
        <p:spPr>
          <a:prstGeom prst="rect">
            <a:avLst/>
          </a:prstGeom>
        </p:spPr>
        <p:txBody>
          <a:bodyPr/>
          <a:lstStyle/>
          <a:p>
            <a:pPr/>
            <a:r>
              <a:t>Problem 2:</a:t>
            </a:r>
          </a:p>
          <a:p>
            <a:pPr lvl="1"/>
            <a:r>
              <a:t>For each point correctly recognize the corresponding one</a:t>
            </a:r>
          </a:p>
        </p:txBody>
      </p:sp>
      <p:pic>
        <p:nvPicPr>
          <p:cNvPr id="243" name="image.png" descr="image.png"/>
          <p:cNvPicPr>
            <a:picLocks noChangeAspect="0"/>
          </p:cNvPicPr>
          <p:nvPr/>
        </p:nvPicPr>
        <p:blipFill>
          <a:blip r:embed="rId2">
            <a:extLst/>
          </a:blip>
          <a:stretch>
            <a:fillRect/>
          </a:stretch>
        </p:blipFill>
        <p:spPr>
          <a:xfrm>
            <a:off x="2819400" y="5422900"/>
            <a:ext cx="2438401" cy="1422401"/>
          </a:xfrm>
          <a:prstGeom prst="rect">
            <a:avLst/>
          </a:prstGeom>
          <a:ln w="12700">
            <a:miter lim="400000"/>
          </a:ln>
        </p:spPr>
      </p:pic>
      <p:pic>
        <p:nvPicPr>
          <p:cNvPr id="244" name="image.png" descr="image.png"/>
          <p:cNvPicPr>
            <a:picLocks noChangeAspect="0"/>
          </p:cNvPicPr>
          <p:nvPr/>
        </p:nvPicPr>
        <p:blipFill>
          <a:blip r:embed="rId3">
            <a:extLst/>
          </a:blip>
          <a:stretch>
            <a:fillRect/>
          </a:stretch>
        </p:blipFill>
        <p:spPr>
          <a:xfrm>
            <a:off x="6388100" y="5524500"/>
            <a:ext cx="2222501" cy="1205654"/>
          </a:xfrm>
          <a:prstGeom prst="rect">
            <a:avLst/>
          </a:prstGeom>
          <a:ln w="12700">
            <a:miter lim="400000"/>
          </a:ln>
        </p:spPr>
      </p:pic>
      <p:sp>
        <p:nvSpPr>
          <p:cNvPr id="245" name="Circle"/>
          <p:cNvSpPr/>
          <p:nvPr/>
        </p:nvSpPr>
        <p:spPr>
          <a:xfrm>
            <a:off x="3683000" y="5854700"/>
            <a:ext cx="114300" cy="114300"/>
          </a:xfrm>
          <a:prstGeom prst="ellipse">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46" name="Circle"/>
          <p:cNvSpPr/>
          <p:nvPr/>
        </p:nvSpPr>
        <p:spPr>
          <a:xfrm>
            <a:off x="3365500" y="6286500"/>
            <a:ext cx="114300" cy="114300"/>
          </a:xfrm>
          <a:prstGeom prst="ellipse">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47" name="Circle"/>
          <p:cNvSpPr/>
          <p:nvPr/>
        </p:nvSpPr>
        <p:spPr>
          <a:xfrm>
            <a:off x="3797300" y="6502400"/>
            <a:ext cx="114300" cy="114300"/>
          </a:xfrm>
          <a:prstGeom prst="ellipse">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48" name="Circle"/>
          <p:cNvSpPr/>
          <p:nvPr/>
        </p:nvSpPr>
        <p:spPr>
          <a:xfrm>
            <a:off x="4229100" y="6172200"/>
            <a:ext cx="114300" cy="114300"/>
          </a:xfrm>
          <a:prstGeom prst="ellipse">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49" name="Circle"/>
          <p:cNvSpPr/>
          <p:nvPr/>
        </p:nvSpPr>
        <p:spPr>
          <a:xfrm>
            <a:off x="7633547" y="6070600"/>
            <a:ext cx="114301" cy="114300"/>
          </a:xfrm>
          <a:prstGeom prst="ellipse">
            <a:avLst/>
          </a:prstGeom>
          <a:solidFill>
            <a:srgbClr val="FF4C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50" name="Circle"/>
          <p:cNvSpPr/>
          <p:nvPr/>
        </p:nvSpPr>
        <p:spPr>
          <a:xfrm>
            <a:off x="7112000" y="6353387"/>
            <a:ext cx="114300" cy="114301"/>
          </a:xfrm>
          <a:prstGeom prst="ellipse">
            <a:avLst/>
          </a:prstGeom>
          <a:solidFill>
            <a:srgbClr val="FF4C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51" name="Circle"/>
          <p:cNvSpPr/>
          <p:nvPr/>
        </p:nvSpPr>
        <p:spPr>
          <a:xfrm>
            <a:off x="7048500" y="5638800"/>
            <a:ext cx="114300" cy="114300"/>
          </a:xfrm>
          <a:prstGeom prst="ellipse">
            <a:avLst/>
          </a:prstGeom>
          <a:solidFill>
            <a:srgbClr val="FF4C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52" name="Circle"/>
          <p:cNvSpPr/>
          <p:nvPr/>
        </p:nvSpPr>
        <p:spPr>
          <a:xfrm>
            <a:off x="6718300" y="6070600"/>
            <a:ext cx="114300" cy="114300"/>
          </a:xfrm>
          <a:prstGeom prst="ellipse">
            <a:avLst/>
          </a:prstGeom>
          <a:solidFill>
            <a:srgbClr val="FF4C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53" name="Line"/>
          <p:cNvSpPr/>
          <p:nvPr/>
        </p:nvSpPr>
        <p:spPr>
          <a:xfrm flipV="1">
            <a:off x="4422986" y="5667022"/>
            <a:ext cx="2616766" cy="530579"/>
          </a:xfrm>
          <a:prstGeom prst="line">
            <a:avLst/>
          </a:prstGeom>
          <a:ln w="25400">
            <a:solidFill>
              <a:srgbClr val="008F00"/>
            </a:solidFill>
            <a:tailEnd type="triangle"/>
          </a:ln>
        </p:spPr>
        <p:txBody>
          <a:bodyPr lIns="0" tIns="0" rIns="0" bIns="0"/>
          <a:lstStyle/>
          <a:p>
            <a:pPr/>
          </a:p>
        </p:txBody>
      </p:sp>
      <p:sp>
        <p:nvSpPr>
          <p:cNvPr id="254" name="Line"/>
          <p:cNvSpPr/>
          <p:nvPr/>
        </p:nvSpPr>
        <p:spPr>
          <a:xfrm flipV="1">
            <a:off x="4445000" y="6070600"/>
            <a:ext cx="2273300" cy="205458"/>
          </a:xfrm>
          <a:prstGeom prst="line">
            <a:avLst/>
          </a:prstGeom>
          <a:ln w="25400">
            <a:solidFill>
              <a:srgbClr val="008F00"/>
            </a:solidFill>
            <a:tailEnd type="triangle"/>
          </a:ln>
        </p:spPr>
        <p:txBody>
          <a:bodyPr lIns="0" tIns="0" rIns="0" bIns="0"/>
          <a:lstStyle/>
          <a:p>
            <a:pPr/>
          </a:p>
        </p:txBody>
      </p:sp>
      <p:sp>
        <p:nvSpPr>
          <p:cNvPr id="255" name="Line"/>
          <p:cNvSpPr/>
          <p:nvPr/>
        </p:nvSpPr>
        <p:spPr>
          <a:xfrm>
            <a:off x="4438791" y="6274364"/>
            <a:ext cx="2605476" cy="119663"/>
          </a:xfrm>
          <a:prstGeom prst="line">
            <a:avLst/>
          </a:prstGeom>
          <a:ln w="25400">
            <a:solidFill>
              <a:srgbClr val="008F00"/>
            </a:solidFill>
            <a:tailEnd type="triangle"/>
          </a:ln>
        </p:spPr>
        <p:txBody>
          <a:bodyPr lIns="0" tIns="0" rIns="0" bIns="0"/>
          <a:lstStyle/>
          <a:p>
            <a:pPr/>
          </a:p>
        </p:txBody>
      </p:sp>
      <p:sp>
        <p:nvSpPr>
          <p:cNvPr id="256" name="Line"/>
          <p:cNvSpPr/>
          <p:nvPr/>
        </p:nvSpPr>
        <p:spPr>
          <a:xfrm flipV="1">
            <a:off x="4445000" y="6146800"/>
            <a:ext cx="3194756" cy="139700"/>
          </a:xfrm>
          <a:prstGeom prst="line">
            <a:avLst/>
          </a:prstGeom>
          <a:ln w="25400">
            <a:solidFill>
              <a:srgbClr val="008F00"/>
            </a:solidFill>
            <a:tailEnd type="triangle"/>
          </a:ln>
        </p:spPr>
        <p:txBody>
          <a:bodyPr lIns="0" tIns="0" rIns="0" bIns="0"/>
          <a:lstStyle/>
          <a:p>
            <a:pPr/>
          </a:p>
        </p:txBody>
      </p:sp>
      <p:sp>
        <p:nvSpPr>
          <p:cNvPr id="257" name="?"/>
          <p:cNvSpPr txBox="1"/>
          <p:nvPr/>
        </p:nvSpPr>
        <p:spPr>
          <a:xfrm>
            <a:off x="5524500" y="4660900"/>
            <a:ext cx="863600" cy="1288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4900"/>
              </a:spcBef>
              <a:buClr>
                <a:srgbClr val="FF4C00"/>
              </a:buClr>
              <a:buFont typeface="Times New Roman"/>
              <a:defRPr b="1" sz="8400">
                <a:solidFill>
                  <a:srgbClr val="FF4C00"/>
                </a:solidFill>
                <a:uFill>
                  <a:solidFill>
                    <a:srgbClr val="FF4C00"/>
                  </a:solidFill>
                </a:uFill>
                <a:latin typeface="Times New Roman"/>
                <a:ea typeface="Times New Roman"/>
                <a:cs typeface="Times New Roman"/>
                <a:sym typeface="Times New Roman"/>
              </a:defRPr>
            </a:lvl1pPr>
          </a:lstStyle>
          <a:p>
            <a:pPr/>
            <a:r>
              <a:t>?</a:t>
            </a:r>
          </a:p>
        </p:txBody>
      </p:sp>
      <p:sp>
        <p:nvSpPr>
          <p:cNvPr id="258" name="We need a reliable and distinctive descriptor"/>
          <p:cNvSpPr txBox="1"/>
          <p:nvPr/>
        </p:nvSpPr>
        <p:spPr>
          <a:xfrm>
            <a:off x="977900" y="7797800"/>
            <a:ext cx="10947400" cy="749300"/>
          </a:xfrm>
          <a:prstGeom prst="rect">
            <a:avLst/>
          </a:prstGeom>
          <a:ln w="12700">
            <a:solidFill>
              <a:srgbClr val="000000"/>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algn="ctr" defTabSz="1295400">
              <a:spcBef>
                <a:spcPts val="2600"/>
              </a:spcBef>
              <a:buClr>
                <a:srgbClr val="007600"/>
              </a:buClr>
              <a:buFont typeface="Times New Roman"/>
              <a:defRPr sz="4400">
                <a:solidFill>
                  <a:srgbClr val="007600"/>
                </a:solidFill>
                <a:uFill>
                  <a:solidFill>
                    <a:srgbClr val="007600"/>
                  </a:solidFill>
                </a:uFill>
                <a:latin typeface="Times New Roman"/>
                <a:ea typeface="Times New Roman"/>
                <a:cs typeface="Times New Roman"/>
                <a:sym typeface="Times New Roman"/>
              </a:defRPr>
            </a:pPr>
            <a:r>
              <a:t>We need a reliable and distinctive </a:t>
            </a:r>
            <a:r>
              <a:rPr b="1"/>
              <a:t>descriptor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0" presetID="19" grpId="1" fill="hold">
                                  <p:stCondLst>
                                    <p:cond delay="0"/>
                                  </p:stCondLst>
                                  <p:iterate type="el" backwards="0">
                                    <p:tmAbs val="0"/>
                                  </p:iterate>
                                  <p:childTnLst>
                                    <p:set>
                                      <p:cBhvr>
                                        <p:cTn id="6" fill="hold"/>
                                        <p:tgtEl>
                                          <p:spTgt spid="258"/>
                                        </p:tgtEl>
                                        <p:attrNameLst>
                                          <p:attrName>style.visibility</p:attrName>
                                        </p:attrNameLst>
                                      </p:cBhvr>
                                      <p:to>
                                        <p:strVal val="visible"/>
                                      </p:to>
                                    </p:set>
                                    <p:anim calcmode="lin" valueType="num">
                                      <p:cBhvr>
                                        <p:cTn id="7" dur="500" fill="hold"/>
                                        <p:tgtEl>
                                          <p:spTgt spid="258"/>
                                        </p:tgtEl>
                                        <p:attrNameLst>
                                          <p:attrName>ppt_w</p:attrName>
                                        </p:attrNameLst>
                                      </p:cBhvr>
                                      <p:tavLst>
                                        <p:tav tm="0" fmla="#ppt_w*sin(2.5*pi*$)">
                                          <p:val>
                                            <p:fltVal val="0"/>
                                          </p:val>
                                        </p:tav>
                                        <p:tav tm="100000">
                                          <p:val>
                                            <p:fltVal val="1"/>
                                          </p:val>
                                        </p:tav>
                                      </p:tavLst>
                                    </p:anim>
                                    <p:anim calcmode="lin" valueType="num">
                                      <p:cBhvr>
                                        <p:cTn id="8" dur="500" fill="hold"/>
                                        <p:tgtEl>
                                          <p:spTgt spid="25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8"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These feature point detectors and descriptors are perhaps the most important innovation in computer vision and graphics."/>
          <p:cNvSpPr txBox="1"/>
          <p:nvPr>
            <p:ph type="title"/>
          </p:nvPr>
        </p:nvSpPr>
        <p:spPr>
          <a:xfrm>
            <a:off x="355600" y="203200"/>
            <a:ext cx="11798300" cy="2451100"/>
          </a:xfrm>
          <a:prstGeom prst="rect">
            <a:avLst/>
          </a:prstGeom>
        </p:spPr>
        <p:txBody>
          <a:bodyPr/>
          <a:lstStyle>
            <a:lvl1pPr>
              <a:defRPr sz="5000"/>
            </a:lvl1pPr>
          </a:lstStyle>
          <a:p>
            <a:pPr/>
            <a:r>
              <a:t>These feature point detectors and descriptors are perhaps the most important innovation in computer vision and graphics.  </a:t>
            </a:r>
          </a:p>
        </p:txBody>
      </p:sp>
      <p:sp>
        <p:nvSpPr>
          <p:cNvPr id="261" name="Feature points are used also for:…"/>
          <p:cNvSpPr txBox="1"/>
          <p:nvPr>
            <p:ph type="body" idx="1"/>
          </p:nvPr>
        </p:nvSpPr>
        <p:spPr>
          <a:prstGeom prst="rect">
            <a:avLst/>
          </a:prstGeom>
        </p:spPr>
        <p:txBody>
          <a:bodyPr/>
          <a:lstStyle/>
          <a:p>
            <a:pPr marL="383539" indent="-342899">
              <a:defRPr sz="3800"/>
            </a:pPr>
            <a:r>
              <a:t>Feature points are used also for:</a:t>
            </a:r>
          </a:p>
          <a:p>
            <a:pPr lvl="1" marL="753511" indent="-255671"/>
            <a:r>
              <a:rPr sz="3400"/>
              <a:t>Image alignment (homography, </a:t>
            </a:r>
            <a:r>
              <a:rPr sz="2800"/>
              <a:t>fundamental</a:t>
            </a:r>
            <a:r>
              <a:rPr sz="3400"/>
              <a:t> matrix)</a:t>
            </a:r>
            <a:endParaRPr sz="3400"/>
          </a:p>
          <a:p>
            <a:pPr lvl="1">
              <a:defRPr sz="3400"/>
            </a:pPr>
            <a:r>
              <a:t>3D reconstruction</a:t>
            </a:r>
          </a:p>
          <a:p>
            <a:pPr lvl="1">
              <a:defRPr sz="3400"/>
            </a:pPr>
            <a:r>
              <a:t>Motion tracking</a:t>
            </a:r>
          </a:p>
          <a:p>
            <a:pPr lvl="1">
              <a:defRPr sz="3400"/>
            </a:pPr>
            <a:r>
              <a:t>Object recognition</a:t>
            </a:r>
          </a:p>
          <a:p>
            <a:pPr lvl="1">
              <a:defRPr sz="3400"/>
            </a:pPr>
            <a:r>
              <a:t>Indexing and database retrieval</a:t>
            </a:r>
          </a:p>
          <a:p>
            <a:pPr lvl="1">
              <a:defRPr sz="3400"/>
            </a:pPr>
            <a:r>
              <a:t>Robot navigation</a:t>
            </a:r>
          </a:p>
          <a:p>
            <a:pPr lvl="1">
              <a:defRPr sz="3400"/>
            </a:pPr>
            <a:r>
              <a:t>… other</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Possible changes between two images from same viewpoint"/>
          <p:cNvSpPr txBox="1"/>
          <p:nvPr>
            <p:ph type="title"/>
          </p:nvPr>
        </p:nvSpPr>
        <p:spPr>
          <a:prstGeom prst="rect">
            <a:avLst/>
          </a:prstGeom>
        </p:spPr>
        <p:txBody>
          <a:bodyPr/>
          <a:lstStyle/>
          <a:p>
            <a:pPr/>
            <a:r>
              <a:t>Possible changes between two images from same viewpoint</a:t>
            </a:r>
          </a:p>
        </p:txBody>
      </p:sp>
      <p:sp>
        <p:nvSpPr>
          <p:cNvPr id="264" name="Geometry…"/>
          <p:cNvSpPr txBox="1"/>
          <p:nvPr>
            <p:ph type="body" idx="1"/>
          </p:nvPr>
        </p:nvSpPr>
        <p:spPr>
          <a:xfrm>
            <a:off x="977900" y="2819400"/>
            <a:ext cx="11684000" cy="6934200"/>
          </a:xfrm>
          <a:prstGeom prst="rect">
            <a:avLst/>
          </a:prstGeom>
        </p:spPr>
        <p:txBody>
          <a:bodyPr/>
          <a:lstStyle/>
          <a:p>
            <a:pPr/>
            <a:r>
              <a:t>Geometry</a:t>
            </a:r>
          </a:p>
          <a:p>
            <a:pPr lvl="1"/>
            <a:r>
              <a:t>rotation along optical axis (2D rotation) </a:t>
            </a:r>
          </a:p>
          <a:p>
            <a:pPr lvl="1"/>
            <a:r>
              <a:t>perspective distortion (wide angle)</a:t>
            </a:r>
          </a:p>
          <a:p>
            <a:pPr lvl="1"/>
            <a:r>
              <a:t>scale (different zoom, or local scale due to perspective distortion)</a:t>
            </a:r>
          </a:p>
          <a:p>
            <a:pPr lvl="1"/>
            <a:r>
              <a:t>radial distortion (lens aberration) </a:t>
            </a:r>
          </a:p>
          <a:p>
            <a:pPr/>
            <a:r>
              <a:t>Photometry (pixel values)</a:t>
            </a:r>
          </a:p>
          <a:p>
            <a:pPr lvl="1"/>
            <a:r>
              <a:t>lighting changes, clouds moves</a:t>
            </a:r>
          </a:p>
          <a:p>
            <a:pPr lvl="1"/>
            <a:r>
              <a:t>exposure not the same</a:t>
            </a:r>
          </a:p>
          <a:p>
            <a:pPr lvl="1"/>
            <a:r>
              <a:t>vignetting</a:t>
            </a:r>
          </a:p>
        </p:txBody>
      </p:sp>
      <p:sp>
        <p:nvSpPr>
          <p:cNvPr id="26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67" name="Models of Image Change"/>
          <p:cNvSpPr txBox="1"/>
          <p:nvPr>
            <p:ph type="title"/>
          </p:nvPr>
        </p:nvSpPr>
        <p:spPr>
          <a:xfrm>
            <a:off x="977900" y="863600"/>
            <a:ext cx="11049000" cy="1625600"/>
          </a:xfrm>
          <a:prstGeom prst="rect">
            <a:avLst/>
          </a:prstGeom>
        </p:spPr>
        <p:txBody>
          <a:bodyPr/>
          <a:lstStyle/>
          <a:p>
            <a:pPr/>
            <a:r>
              <a:t>Models of Image Change</a:t>
            </a:r>
          </a:p>
        </p:txBody>
      </p:sp>
      <p:sp>
        <p:nvSpPr>
          <p:cNvPr id="268" name="Geometry…"/>
          <p:cNvSpPr txBox="1"/>
          <p:nvPr>
            <p:ph type="body" idx="1"/>
          </p:nvPr>
        </p:nvSpPr>
        <p:spPr>
          <a:xfrm>
            <a:off x="863600" y="2489200"/>
            <a:ext cx="11163300" cy="7264400"/>
          </a:xfrm>
          <a:prstGeom prst="rect">
            <a:avLst/>
          </a:prstGeom>
        </p:spPr>
        <p:txBody>
          <a:bodyPr/>
          <a:lstStyle/>
          <a:p>
            <a:pPr/>
            <a:r>
              <a:t>Geometry</a:t>
            </a:r>
          </a:p>
          <a:p>
            <a:pPr lvl="1"/>
            <a:r>
              <a:t>Rotation</a:t>
            </a:r>
          </a:p>
          <a:p>
            <a:pPr lvl="1"/>
            <a:r>
              <a:t>Similarity (rotation + uniform scale)</a:t>
            </a:r>
            <a:br/>
          </a:p>
          <a:p>
            <a:pPr lvl="1"/>
            <a:r>
              <a:t>Affine (scale dependent on direction)</a:t>
            </a:r>
            <a:br/>
            <a:r>
              <a:t>valid for: orthographic camera, locally planar object</a:t>
            </a:r>
          </a:p>
          <a:p>
            <a:pPr/>
            <a:r>
              <a:t>Photometry</a:t>
            </a:r>
          </a:p>
          <a:p>
            <a:pPr lvl="1"/>
            <a:r>
              <a:t>Affine intensity change (</a:t>
            </a:r>
            <a:r>
              <a:rPr i="1" sz="3400"/>
              <a:t>I </a:t>
            </a:r>
            <a:r>
              <a:rPr sz="3400">
                <a:latin typeface="Symbol"/>
                <a:ea typeface="Symbol"/>
                <a:cs typeface="Symbol"/>
                <a:sym typeface="Symbol"/>
              </a:rPr>
              <a:t>®</a:t>
            </a:r>
            <a:r>
              <a:rPr sz="3400"/>
              <a:t> </a:t>
            </a:r>
            <a:r>
              <a:rPr i="1" sz="3400"/>
              <a:t>a I + b</a:t>
            </a:r>
            <a:r>
              <a:rPr sz="3400"/>
              <a:t>)</a:t>
            </a:r>
          </a:p>
        </p:txBody>
      </p:sp>
      <p:sp>
        <p:nvSpPr>
          <p:cNvPr id="269" name="Rectangle"/>
          <p:cNvSpPr/>
          <p:nvPr/>
        </p:nvSpPr>
        <p:spPr>
          <a:xfrm>
            <a:off x="4330700" y="3467100"/>
            <a:ext cx="647700" cy="546100"/>
          </a:xfrm>
          <a:prstGeom prst="rect">
            <a:avLst/>
          </a:prstGeom>
          <a:solidFill>
            <a:srgbClr val="004DD6"/>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70" name="Rectangle"/>
          <p:cNvSpPr/>
          <p:nvPr/>
        </p:nvSpPr>
        <p:spPr>
          <a:xfrm rot="2340000">
            <a:off x="5853757" y="3470355"/>
            <a:ext cx="647701" cy="546101"/>
          </a:xfrm>
          <a:prstGeom prst="rect">
            <a:avLst/>
          </a:prstGeom>
          <a:solidFill>
            <a:srgbClr val="004DD6"/>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71" name="Rectangle"/>
          <p:cNvSpPr/>
          <p:nvPr/>
        </p:nvSpPr>
        <p:spPr>
          <a:xfrm>
            <a:off x="9639300" y="4114800"/>
            <a:ext cx="647700" cy="546100"/>
          </a:xfrm>
          <a:prstGeom prst="rect">
            <a:avLst/>
          </a:prstGeom>
          <a:solidFill>
            <a:srgbClr val="004DD6"/>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72" name="Rectangle"/>
          <p:cNvSpPr/>
          <p:nvPr/>
        </p:nvSpPr>
        <p:spPr>
          <a:xfrm>
            <a:off x="11049000" y="3898900"/>
            <a:ext cx="977900" cy="863600"/>
          </a:xfrm>
          <a:prstGeom prst="rect">
            <a:avLst/>
          </a:prstGeom>
          <a:solidFill>
            <a:srgbClr val="004DD6"/>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73" name="Rectangle"/>
          <p:cNvSpPr/>
          <p:nvPr/>
        </p:nvSpPr>
        <p:spPr>
          <a:xfrm>
            <a:off x="9753600" y="5308600"/>
            <a:ext cx="647700" cy="546100"/>
          </a:xfrm>
          <a:prstGeom prst="rect">
            <a:avLst/>
          </a:prstGeom>
          <a:solidFill>
            <a:srgbClr val="004DD6"/>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74" name="Shape"/>
          <p:cNvSpPr/>
          <p:nvPr/>
        </p:nvSpPr>
        <p:spPr>
          <a:xfrm>
            <a:off x="11049000" y="5308600"/>
            <a:ext cx="1625600" cy="5461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solidFill>
            <a:srgbClr val="004DD6"/>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75" name="Shape"/>
          <p:cNvSpPr/>
          <p:nvPr/>
        </p:nvSpPr>
        <p:spPr>
          <a:xfrm>
            <a:off x="5207000" y="3581400"/>
            <a:ext cx="431800" cy="330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200" y="0"/>
                </a:moveTo>
                <a:lnTo>
                  <a:pt x="16200" y="5400"/>
                </a:lnTo>
                <a:lnTo>
                  <a:pt x="3375" y="5400"/>
                </a:lnTo>
                <a:lnTo>
                  <a:pt x="3375" y="16200"/>
                </a:lnTo>
                <a:lnTo>
                  <a:pt x="16200" y="16200"/>
                </a:lnTo>
                <a:lnTo>
                  <a:pt x="16200" y="21600"/>
                </a:lnTo>
                <a:lnTo>
                  <a:pt x="21600" y="10800"/>
                </a:lnTo>
                <a:close/>
                <a:moveTo>
                  <a:pt x="1350" y="5400"/>
                </a:moveTo>
                <a:lnTo>
                  <a:pt x="1350" y="16200"/>
                </a:lnTo>
                <a:lnTo>
                  <a:pt x="2700" y="16200"/>
                </a:lnTo>
                <a:lnTo>
                  <a:pt x="2700" y="5400"/>
                </a:lnTo>
                <a:close/>
                <a:moveTo>
                  <a:pt x="0" y="5400"/>
                </a:moveTo>
                <a:lnTo>
                  <a:pt x="0" y="16200"/>
                </a:lnTo>
                <a:lnTo>
                  <a:pt x="675" y="16200"/>
                </a:lnTo>
                <a:lnTo>
                  <a:pt x="675" y="5400"/>
                </a:lnTo>
                <a:close/>
              </a:path>
            </a:pathLst>
          </a:cu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76" name="Shape"/>
          <p:cNvSpPr/>
          <p:nvPr/>
        </p:nvSpPr>
        <p:spPr>
          <a:xfrm>
            <a:off x="10401300" y="4229100"/>
            <a:ext cx="431800" cy="330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200" y="0"/>
                </a:moveTo>
                <a:lnTo>
                  <a:pt x="16200" y="5400"/>
                </a:lnTo>
                <a:lnTo>
                  <a:pt x="3375" y="5400"/>
                </a:lnTo>
                <a:lnTo>
                  <a:pt x="3375" y="16200"/>
                </a:lnTo>
                <a:lnTo>
                  <a:pt x="16200" y="16200"/>
                </a:lnTo>
                <a:lnTo>
                  <a:pt x="16200" y="21600"/>
                </a:lnTo>
                <a:lnTo>
                  <a:pt x="21600" y="10800"/>
                </a:lnTo>
                <a:close/>
                <a:moveTo>
                  <a:pt x="1350" y="5400"/>
                </a:moveTo>
                <a:lnTo>
                  <a:pt x="1350" y="16200"/>
                </a:lnTo>
                <a:lnTo>
                  <a:pt x="2700" y="16200"/>
                </a:lnTo>
                <a:lnTo>
                  <a:pt x="2700" y="5400"/>
                </a:lnTo>
                <a:close/>
                <a:moveTo>
                  <a:pt x="0" y="5400"/>
                </a:moveTo>
                <a:lnTo>
                  <a:pt x="0" y="16200"/>
                </a:lnTo>
                <a:lnTo>
                  <a:pt x="675" y="16200"/>
                </a:lnTo>
                <a:lnTo>
                  <a:pt x="675" y="5400"/>
                </a:lnTo>
                <a:close/>
              </a:path>
            </a:pathLst>
          </a:cu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77" name="Shape"/>
          <p:cNvSpPr/>
          <p:nvPr/>
        </p:nvSpPr>
        <p:spPr>
          <a:xfrm>
            <a:off x="10515600" y="5422900"/>
            <a:ext cx="431800" cy="330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200" y="0"/>
                </a:moveTo>
                <a:lnTo>
                  <a:pt x="16200" y="5400"/>
                </a:lnTo>
                <a:lnTo>
                  <a:pt x="3375" y="5400"/>
                </a:lnTo>
                <a:lnTo>
                  <a:pt x="3375" y="16200"/>
                </a:lnTo>
                <a:lnTo>
                  <a:pt x="16200" y="16200"/>
                </a:lnTo>
                <a:lnTo>
                  <a:pt x="16200" y="21600"/>
                </a:lnTo>
                <a:lnTo>
                  <a:pt x="21600" y="10800"/>
                </a:lnTo>
                <a:close/>
                <a:moveTo>
                  <a:pt x="1350" y="5400"/>
                </a:moveTo>
                <a:lnTo>
                  <a:pt x="1350" y="16200"/>
                </a:lnTo>
                <a:lnTo>
                  <a:pt x="2700" y="16200"/>
                </a:lnTo>
                <a:lnTo>
                  <a:pt x="2700" y="5400"/>
                </a:lnTo>
                <a:close/>
                <a:moveTo>
                  <a:pt x="0" y="5400"/>
                </a:moveTo>
                <a:lnTo>
                  <a:pt x="0" y="16200"/>
                </a:lnTo>
                <a:lnTo>
                  <a:pt x="675" y="16200"/>
                </a:lnTo>
                <a:lnTo>
                  <a:pt x="675" y="5400"/>
                </a:lnTo>
                <a:close/>
              </a:path>
            </a:pathLst>
          </a:cu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78" name="Rectangle"/>
          <p:cNvSpPr/>
          <p:nvPr/>
        </p:nvSpPr>
        <p:spPr>
          <a:xfrm>
            <a:off x="9753600" y="8128000"/>
            <a:ext cx="647700" cy="546100"/>
          </a:xfrm>
          <a:prstGeom prst="rect">
            <a:avLst/>
          </a:prstGeom>
          <a:solidFill>
            <a:srgbClr val="004DD6"/>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79" name="Rectangle"/>
          <p:cNvSpPr/>
          <p:nvPr/>
        </p:nvSpPr>
        <p:spPr>
          <a:xfrm>
            <a:off x="11493500" y="8128000"/>
            <a:ext cx="647700" cy="546100"/>
          </a:xfrm>
          <a:prstGeom prst="rect">
            <a:avLst/>
          </a:prstGeom>
          <a:solidFill>
            <a:srgbClr val="AEC5FF"/>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80" name="Shape"/>
          <p:cNvSpPr/>
          <p:nvPr/>
        </p:nvSpPr>
        <p:spPr>
          <a:xfrm>
            <a:off x="10617200" y="8242300"/>
            <a:ext cx="546100" cy="330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200" y="0"/>
                </a:moveTo>
                <a:lnTo>
                  <a:pt x="16200" y="5400"/>
                </a:lnTo>
                <a:lnTo>
                  <a:pt x="3375" y="5400"/>
                </a:lnTo>
                <a:lnTo>
                  <a:pt x="3375" y="16200"/>
                </a:lnTo>
                <a:lnTo>
                  <a:pt x="16200" y="16200"/>
                </a:lnTo>
                <a:lnTo>
                  <a:pt x="16200" y="21600"/>
                </a:lnTo>
                <a:lnTo>
                  <a:pt x="21600" y="10800"/>
                </a:lnTo>
                <a:close/>
                <a:moveTo>
                  <a:pt x="1350" y="5400"/>
                </a:moveTo>
                <a:lnTo>
                  <a:pt x="1350" y="16200"/>
                </a:lnTo>
                <a:lnTo>
                  <a:pt x="2700" y="16200"/>
                </a:lnTo>
                <a:lnTo>
                  <a:pt x="2700" y="5400"/>
                </a:lnTo>
                <a:close/>
                <a:moveTo>
                  <a:pt x="0" y="5400"/>
                </a:moveTo>
                <a:lnTo>
                  <a:pt x="0" y="16200"/>
                </a:lnTo>
                <a:lnTo>
                  <a:pt x="675" y="16200"/>
                </a:lnTo>
                <a:lnTo>
                  <a:pt x="675" y="5400"/>
                </a:lnTo>
                <a:close/>
              </a:path>
            </a:pathLst>
          </a:cu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 name="We want to:"/>
          <p:cNvSpPr txBox="1"/>
          <p:nvPr>
            <p:ph type="title"/>
          </p:nvPr>
        </p:nvSpPr>
        <p:spPr>
          <a:xfrm>
            <a:off x="1511300" y="2057400"/>
            <a:ext cx="4546600" cy="3035300"/>
          </a:xfrm>
          <a:prstGeom prst="rect">
            <a:avLst/>
          </a:prstGeom>
        </p:spPr>
        <p:txBody>
          <a:bodyPr/>
          <a:lstStyle>
            <a:lvl1pPr>
              <a:defRPr sz="5600"/>
            </a:lvl1pPr>
          </a:lstStyle>
          <a:p>
            <a:pPr/>
            <a:r>
              <a:t>We want to:</a:t>
            </a:r>
          </a:p>
        </p:txBody>
      </p:sp>
      <p:sp>
        <p:nvSpPr>
          <p:cNvPr id="283" name="detect the same interest points regardless of image changes"/>
          <p:cNvSpPr txBox="1"/>
          <p:nvPr>
            <p:ph type="body" sz="quarter" idx="1"/>
          </p:nvPr>
        </p:nvSpPr>
        <p:spPr>
          <a:xfrm>
            <a:off x="2489200" y="4330700"/>
            <a:ext cx="8458200" cy="2489200"/>
          </a:xfrm>
          <a:prstGeom prst="rect">
            <a:avLst/>
          </a:prstGeom>
        </p:spPr>
        <p:txBody>
          <a:bodyPr/>
          <a:lstStyle/>
          <a:p>
            <a:pPr marL="57799" indent="0" algn="ctr">
              <a:buClr>
                <a:srgbClr val="004DD6"/>
              </a:buClr>
              <a:buSzTx/>
              <a:buFont typeface="Times New Roman"/>
              <a:buNone/>
            </a:pPr>
            <a:r>
              <a:rPr b="1">
                <a:solidFill>
                  <a:srgbClr val="004DD6"/>
                </a:solidFill>
                <a:uFill>
                  <a:solidFill>
                    <a:srgbClr val="004DD6"/>
                  </a:solidFill>
                </a:uFill>
              </a:rPr>
              <a:t>detect </a:t>
            </a:r>
            <a:r>
              <a:rPr b="1" i="1">
                <a:solidFill>
                  <a:srgbClr val="004DD6"/>
                </a:solidFill>
                <a:uFill>
                  <a:solidFill>
                    <a:srgbClr val="004DD6"/>
                  </a:solidFill>
                </a:uFill>
              </a:rPr>
              <a:t>the same</a:t>
            </a:r>
            <a:r>
              <a:rPr b="1">
                <a:solidFill>
                  <a:srgbClr val="004DD6"/>
                </a:solidFill>
                <a:uFill>
                  <a:solidFill>
                    <a:srgbClr val="004DD6"/>
                  </a:solidFill>
                </a:uFill>
              </a:rPr>
              <a:t> interest points regardless of </a:t>
            </a:r>
            <a:r>
              <a:rPr b="1" i="1">
                <a:solidFill>
                  <a:srgbClr val="004DD6"/>
                </a:solidFill>
                <a:uFill>
                  <a:solidFill>
                    <a:srgbClr val="004DD6"/>
                  </a:solidFill>
                </a:uFill>
              </a:rPr>
              <a:t>image changes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Harris Detector: Some Properties"/>
          <p:cNvSpPr txBox="1"/>
          <p:nvPr>
            <p:ph type="title"/>
          </p:nvPr>
        </p:nvSpPr>
        <p:spPr>
          <a:prstGeom prst="rect">
            <a:avLst/>
          </a:prstGeom>
        </p:spPr>
        <p:txBody>
          <a:bodyPr/>
          <a:lstStyle/>
          <a:p>
            <a:pPr/>
            <a:r>
              <a:t>Harris Detector: Some Properties</a:t>
            </a:r>
          </a:p>
        </p:txBody>
      </p:sp>
      <p:sp>
        <p:nvSpPr>
          <p:cNvPr id="286" name="Rotation invariance?"/>
          <p:cNvSpPr txBox="1"/>
          <p:nvPr>
            <p:ph type="body" sz="half" idx="1"/>
          </p:nvPr>
        </p:nvSpPr>
        <p:spPr>
          <a:xfrm>
            <a:off x="977900" y="2819400"/>
            <a:ext cx="11049000" cy="3200400"/>
          </a:xfrm>
          <a:prstGeom prst="rect">
            <a:avLst/>
          </a:prstGeom>
        </p:spPr>
        <p:txBody>
          <a:bodyPr/>
          <a:lstStyle>
            <a:lvl1pPr>
              <a:lnSpc>
                <a:spcPct val="90000"/>
              </a:lnSpc>
            </a:lvl1pPr>
          </a:lstStyle>
          <a:p>
            <a:pPr/>
            <a:r>
              <a:t>Rotation invariance?</a:t>
            </a:r>
          </a:p>
        </p:txBody>
      </p:sp>
      <p:grpSp>
        <p:nvGrpSpPr>
          <p:cNvPr id="289" name="Group"/>
          <p:cNvGrpSpPr/>
          <p:nvPr/>
        </p:nvGrpSpPr>
        <p:grpSpPr>
          <a:xfrm>
            <a:off x="3797300" y="4013200"/>
            <a:ext cx="977900" cy="977900"/>
            <a:chOff x="0" y="0"/>
            <a:chExt cx="977900" cy="977900"/>
          </a:xfrm>
        </p:grpSpPr>
        <p:sp>
          <p:nvSpPr>
            <p:cNvPr id="287" name="Square"/>
            <p:cNvSpPr/>
            <p:nvPr/>
          </p:nvSpPr>
          <p:spPr>
            <a:xfrm>
              <a:off x="0" y="0"/>
              <a:ext cx="977900" cy="977900"/>
            </a:xfrm>
            <a:prstGeom prst="rect">
              <a:avLst/>
            </a:pr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88" name="Line"/>
            <p:cNvSpPr/>
            <p:nvPr/>
          </p:nvSpPr>
          <p:spPr>
            <a:xfrm>
              <a:off x="270086" y="334238"/>
              <a:ext cx="701041" cy="63773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40" y="0"/>
                  </a:lnTo>
                  <a:lnTo>
                    <a:pt x="21600" y="13745"/>
                  </a:lnTo>
                </a:path>
              </a:pathLst>
            </a:custGeom>
            <a:solidFill>
              <a:srgbClr val="00D2A9">
                <a:alpha val="50000"/>
              </a:srgbClr>
            </a:solidFill>
            <a:ln w="508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292" name="Group"/>
          <p:cNvGrpSpPr/>
          <p:nvPr/>
        </p:nvGrpSpPr>
        <p:grpSpPr>
          <a:xfrm>
            <a:off x="7261275" y="4013200"/>
            <a:ext cx="1086911" cy="1130692"/>
            <a:chOff x="0" y="0"/>
            <a:chExt cx="1086910" cy="1130691"/>
          </a:xfrm>
        </p:grpSpPr>
        <p:sp>
          <p:nvSpPr>
            <p:cNvPr id="290" name="Square"/>
            <p:cNvSpPr/>
            <p:nvPr/>
          </p:nvSpPr>
          <p:spPr>
            <a:xfrm>
              <a:off x="3124" y="0"/>
              <a:ext cx="977901" cy="977900"/>
            </a:xfrm>
            <a:prstGeom prst="rect">
              <a:avLst/>
            </a:pr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91" name="Line"/>
            <p:cNvSpPr/>
            <p:nvPr/>
          </p:nvSpPr>
          <p:spPr>
            <a:xfrm rot="3000000">
              <a:off x="132539" y="216900"/>
              <a:ext cx="821832" cy="7292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40" y="0"/>
                  </a:lnTo>
                  <a:lnTo>
                    <a:pt x="21600" y="13745"/>
                  </a:lnTo>
                </a:path>
              </a:pathLst>
            </a:custGeom>
            <a:solidFill>
              <a:srgbClr val="00D2A9">
                <a:alpha val="50000"/>
              </a:srgbClr>
            </a:solidFill>
            <a:ln w="508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293" name="Shape"/>
          <p:cNvSpPr/>
          <p:nvPr/>
        </p:nvSpPr>
        <p:spPr>
          <a:xfrm>
            <a:off x="5524500" y="4330700"/>
            <a:ext cx="1079500" cy="10795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200" y="0"/>
                </a:moveTo>
                <a:lnTo>
                  <a:pt x="16200" y="5400"/>
                </a:lnTo>
                <a:lnTo>
                  <a:pt x="3375" y="5400"/>
                </a:lnTo>
                <a:lnTo>
                  <a:pt x="3375" y="16200"/>
                </a:lnTo>
                <a:lnTo>
                  <a:pt x="16200" y="16200"/>
                </a:lnTo>
                <a:lnTo>
                  <a:pt x="16200" y="21600"/>
                </a:lnTo>
                <a:lnTo>
                  <a:pt x="21600" y="10800"/>
                </a:lnTo>
                <a:close/>
                <a:moveTo>
                  <a:pt x="1350" y="5400"/>
                </a:moveTo>
                <a:lnTo>
                  <a:pt x="1350" y="16200"/>
                </a:lnTo>
                <a:lnTo>
                  <a:pt x="2700" y="16200"/>
                </a:lnTo>
                <a:lnTo>
                  <a:pt x="2700" y="5400"/>
                </a:lnTo>
                <a:close/>
                <a:moveTo>
                  <a:pt x="0" y="5400"/>
                </a:moveTo>
                <a:lnTo>
                  <a:pt x="0" y="16200"/>
                </a:lnTo>
                <a:lnTo>
                  <a:pt x="675" y="16200"/>
                </a:lnTo>
                <a:lnTo>
                  <a:pt x="675" y="5400"/>
                </a:lnTo>
                <a:close/>
              </a:path>
            </a:pathLst>
          </a:cu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294" name="IMG_0105.jpg" descr="IMG_0105.jpg"/>
          <p:cNvPicPr>
            <a:picLocks noChangeAspect="0"/>
          </p:cNvPicPr>
          <p:nvPr/>
        </p:nvPicPr>
        <p:blipFill>
          <a:blip r:embed="rId2">
            <a:extLst/>
          </a:blip>
          <a:srcRect l="1608" t="599" r="28374" b="0"/>
          <a:stretch>
            <a:fillRect/>
          </a:stretch>
        </p:blipFill>
        <p:spPr>
          <a:xfrm rot="20282205">
            <a:off x="5712500" y="5598113"/>
            <a:ext cx="3986743" cy="42446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923" y="0"/>
                </a:moveTo>
                <a:lnTo>
                  <a:pt x="0" y="16123"/>
                </a:lnTo>
                <a:lnTo>
                  <a:pt x="14458" y="21599"/>
                </a:lnTo>
                <a:lnTo>
                  <a:pt x="14713" y="21600"/>
                </a:lnTo>
                <a:lnTo>
                  <a:pt x="21600" y="5559"/>
                </a:lnTo>
                <a:lnTo>
                  <a:pt x="6923" y="0"/>
                </a:lnTo>
                <a:close/>
              </a:path>
            </a:pathLst>
          </a:custGeom>
          <a:ln w="12700">
            <a:miter lim="400000"/>
          </a:ln>
        </p:spPr>
      </p:pic>
      <p:pic>
        <p:nvPicPr>
          <p:cNvPr id="295" name="IMG_0102.jpg" descr="IMG_0102.jpg"/>
          <p:cNvPicPr>
            <a:picLocks noChangeAspect="0"/>
          </p:cNvPicPr>
          <p:nvPr/>
        </p:nvPicPr>
        <p:blipFill>
          <a:blip r:embed="rId3">
            <a:extLst/>
          </a:blip>
          <a:srcRect l="56484" t="292" r="66" b="28918"/>
          <a:stretch>
            <a:fillRect/>
          </a:stretch>
        </p:blipFill>
        <p:spPr>
          <a:xfrm>
            <a:off x="2997200" y="6019800"/>
            <a:ext cx="2794000" cy="3416300"/>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Harris Detector: Some Properties"/>
          <p:cNvSpPr txBox="1"/>
          <p:nvPr>
            <p:ph type="title"/>
          </p:nvPr>
        </p:nvSpPr>
        <p:spPr>
          <a:prstGeom prst="rect">
            <a:avLst/>
          </a:prstGeom>
        </p:spPr>
        <p:txBody>
          <a:bodyPr/>
          <a:lstStyle/>
          <a:p>
            <a:pPr/>
            <a:r>
              <a:t>Harris Detector: Some Properties</a:t>
            </a:r>
          </a:p>
        </p:txBody>
      </p:sp>
      <p:sp>
        <p:nvSpPr>
          <p:cNvPr id="298" name="Rotation invariance"/>
          <p:cNvSpPr txBox="1"/>
          <p:nvPr>
            <p:ph type="body" sz="half" idx="1"/>
          </p:nvPr>
        </p:nvSpPr>
        <p:spPr>
          <a:xfrm>
            <a:off x="977900" y="2819400"/>
            <a:ext cx="11049000" cy="3200400"/>
          </a:xfrm>
          <a:prstGeom prst="rect">
            <a:avLst/>
          </a:prstGeom>
        </p:spPr>
        <p:txBody>
          <a:bodyPr/>
          <a:lstStyle>
            <a:lvl1pPr>
              <a:lnSpc>
                <a:spcPct val="90000"/>
              </a:lnSpc>
            </a:lvl1pPr>
          </a:lstStyle>
          <a:p>
            <a:pPr/>
            <a:r>
              <a:t>Rotation invariance</a:t>
            </a:r>
          </a:p>
        </p:txBody>
      </p:sp>
      <p:grpSp>
        <p:nvGrpSpPr>
          <p:cNvPr id="301" name="Group"/>
          <p:cNvGrpSpPr/>
          <p:nvPr/>
        </p:nvGrpSpPr>
        <p:grpSpPr>
          <a:xfrm>
            <a:off x="3797300" y="4013200"/>
            <a:ext cx="977900" cy="977900"/>
            <a:chOff x="0" y="0"/>
            <a:chExt cx="977900" cy="977900"/>
          </a:xfrm>
        </p:grpSpPr>
        <p:sp>
          <p:nvSpPr>
            <p:cNvPr id="299" name="Square"/>
            <p:cNvSpPr/>
            <p:nvPr/>
          </p:nvSpPr>
          <p:spPr>
            <a:xfrm>
              <a:off x="0" y="0"/>
              <a:ext cx="977900" cy="977900"/>
            </a:xfrm>
            <a:prstGeom prst="rect">
              <a:avLst/>
            </a:pr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00" name="Line"/>
            <p:cNvSpPr/>
            <p:nvPr/>
          </p:nvSpPr>
          <p:spPr>
            <a:xfrm>
              <a:off x="270086" y="334238"/>
              <a:ext cx="701041" cy="63773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40" y="0"/>
                  </a:lnTo>
                  <a:lnTo>
                    <a:pt x="21600" y="13745"/>
                  </a:lnTo>
                </a:path>
              </a:pathLst>
            </a:custGeom>
            <a:solidFill>
              <a:srgbClr val="00D2A9">
                <a:alpha val="50000"/>
              </a:srgbClr>
            </a:solidFill>
            <a:ln w="508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304" name="Group"/>
          <p:cNvGrpSpPr/>
          <p:nvPr/>
        </p:nvGrpSpPr>
        <p:grpSpPr>
          <a:xfrm>
            <a:off x="7261275" y="4013200"/>
            <a:ext cx="1086911" cy="1130692"/>
            <a:chOff x="0" y="0"/>
            <a:chExt cx="1086910" cy="1130691"/>
          </a:xfrm>
        </p:grpSpPr>
        <p:sp>
          <p:nvSpPr>
            <p:cNvPr id="302" name="Square"/>
            <p:cNvSpPr/>
            <p:nvPr/>
          </p:nvSpPr>
          <p:spPr>
            <a:xfrm>
              <a:off x="3124" y="0"/>
              <a:ext cx="977901" cy="977900"/>
            </a:xfrm>
            <a:prstGeom prst="rect">
              <a:avLst/>
            </a:pr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03" name="Line"/>
            <p:cNvSpPr/>
            <p:nvPr/>
          </p:nvSpPr>
          <p:spPr>
            <a:xfrm rot="3000000">
              <a:off x="132539" y="216900"/>
              <a:ext cx="821832" cy="7292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440" y="0"/>
                  </a:lnTo>
                  <a:lnTo>
                    <a:pt x="21600" y="13745"/>
                  </a:lnTo>
                </a:path>
              </a:pathLst>
            </a:custGeom>
            <a:solidFill>
              <a:srgbClr val="00D2A9">
                <a:alpha val="50000"/>
              </a:srgbClr>
            </a:solidFill>
            <a:ln w="508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305" name="Shape"/>
          <p:cNvSpPr/>
          <p:nvPr/>
        </p:nvSpPr>
        <p:spPr>
          <a:xfrm>
            <a:off x="5524500" y="4330700"/>
            <a:ext cx="1079500" cy="10795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200" y="0"/>
                </a:moveTo>
                <a:lnTo>
                  <a:pt x="16200" y="5400"/>
                </a:lnTo>
                <a:lnTo>
                  <a:pt x="3375" y="5400"/>
                </a:lnTo>
                <a:lnTo>
                  <a:pt x="3375" y="16200"/>
                </a:lnTo>
                <a:lnTo>
                  <a:pt x="16200" y="16200"/>
                </a:lnTo>
                <a:lnTo>
                  <a:pt x="16200" y="21600"/>
                </a:lnTo>
                <a:lnTo>
                  <a:pt x="21600" y="10800"/>
                </a:lnTo>
                <a:close/>
                <a:moveTo>
                  <a:pt x="1350" y="5400"/>
                </a:moveTo>
                <a:lnTo>
                  <a:pt x="1350" y="16200"/>
                </a:lnTo>
                <a:lnTo>
                  <a:pt x="2700" y="16200"/>
                </a:lnTo>
                <a:lnTo>
                  <a:pt x="2700" y="5400"/>
                </a:lnTo>
                <a:close/>
                <a:moveTo>
                  <a:pt x="0" y="5400"/>
                </a:moveTo>
                <a:lnTo>
                  <a:pt x="0" y="16200"/>
                </a:lnTo>
                <a:lnTo>
                  <a:pt x="675" y="16200"/>
                </a:lnTo>
                <a:lnTo>
                  <a:pt x="675" y="5400"/>
                </a:lnTo>
                <a:close/>
              </a:path>
            </a:pathLst>
          </a:cu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06" name="Ellipse rotates but its shape (i.e. eigenvalues) remains the same"/>
          <p:cNvSpPr txBox="1"/>
          <p:nvPr/>
        </p:nvSpPr>
        <p:spPr>
          <a:xfrm>
            <a:off x="2057400" y="6502400"/>
            <a:ext cx="8128000" cy="1054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Ellipse rotates but its shape (i.e. eigenvalues) remains the same</a:t>
            </a:r>
          </a:p>
        </p:txBody>
      </p:sp>
      <p:grpSp>
        <p:nvGrpSpPr>
          <p:cNvPr id="310" name="Group"/>
          <p:cNvGrpSpPr/>
          <p:nvPr/>
        </p:nvGrpSpPr>
        <p:grpSpPr>
          <a:xfrm rot="20340000">
            <a:off x="3683912" y="5634551"/>
            <a:ext cx="1321693" cy="520242"/>
            <a:chOff x="0" y="0"/>
            <a:chExt cx="1321692" cy="520240"/>
          </a:xfrm>
        </p:grpSpPr>
        <p:sp>
          <p:nvSpPr>
            <p:cNvPr id="307" name="Oval"/>
            <p:cNvSpPr/>
            <p:nvPr/>
          </p:nvSpPr>
          <p:spPr>
            <a:xfrm>
              <a:off x="892" y="0"/>
              <a:ext cx="1320801" cy="519289"/>
            </a:xfrm>
            <a:prstGeom prst="ellipse">
              <a:avLst/>
            </a:prstGeom>
            <a:solidFill>
              <a:srgbClr val="8AF5DB"/>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08" name="Line"/>
            <p:cNvSpPr/>
            <p:nvPr/>
          </p:nvSpPr>
          <p:spPr>
            <a:xfrm flipV="1">
              <a:off x="0" y="261370"/>
              <a:ext cx="1320800" cy="1269"/>
            </a:xfrm>
            <a:prstGeom prst="line">
              <a:avLst/>
            </a:prstGeom>
            <a:noFill/>
            <a:ln w="12700" cap="flat">
              <a:solidFill>
                <a:srgbClr val="000000"/>
              </a:solidFill>
              <a:prstDash val="solid"/>
              <a:round/>
            </a:ln>
            <a:effectLst/>
          </p:spPr>
          <p:txBody>
            <a:bodyPr wrap="square" lIns="0" tIns="0" rIns="0" bIns="0" numCol="1" anchor="t">
              <a:noAutofit/>
            </a:bodyPr>
            <a:lstStyle/>
            <a:p>
              <a:pPr/>
            </a:p>
          </p:txBody>
        </p:sp>
        <p:sp>
          <p:nvSpPr>
            <p:cNvPr id="309" name="Line"/>
            <p:cNvSpPr/>
            <p:nvPr/>
          </p:nvSpPr>
          <p:spPr>
            <a:xfrm>
              <a:off x="659197" y="959"/>
              <a:ext cx="3647" cy="519282"/>
            </a:xfrm>
            <a:prstGeom prst="line">
              <a:avLst/>
            </a:prstGeom>
            <a:noFill/>
            <a:ln w="12700" cap="flat">
              <a:solidFill>
                <a:srgbClr val="000000"/>
              </a:solidFill>
              <a:prstDash val="solid"/>
              <a:round/>
            </a:ln>
            <a:effectLst/>
          </p:spPr>
          <p:txBody>
            <a:bodyPr wrap="square" lIns="0" tIns="0" rIns="0" bIns="0" numCol="1" anchor="t">
              <a:noAutofit/>
            </a:bodyPr>
            <a:lstStyle/>
            <a:p>
              <a:pPr/>
            </a:p>
          </p:txBody>
        </p:sp>
      </p:grpSp>
      <p:grpSp>
        <p:nvGrpSpPr>
          <p:cNvPr id="314" name="Group"/>
          <p:cNvGrpSpPr/>
          <p:nvPr/>
        </p:nvGrpSpPr>
        <p:grpSpPr>
          <a:xfrm rot="1020000">
            <a:off x="7043640" y="5633329"/>
            <a:ext cx="1322130" cy="521341"/>
            <a:chOff x="0" y="0"/>
            <a:chExt cx="1322129" cy="521339"/>
          </a:xfrm>
        </p:grpSpPr>
        <p:sp>
          <p:nvSpPr>
            <p:cNvPr id="311" name="Oval"/>
            <p:cNvSpPr/>
            <p:nvPr/>
          </p:nvSpPr>
          <p:spPr>
            <a:xfrm>
              <a:off x="0" y="0"/>
              <a:ext cx="1320800" cy="519289"/>
            </a:xfrm>
            <a:prstGeom prst="ellipse">
              <a:avLst/>
            </a:prstGeom>
            <a:solidFill>
              <a:srgbClr val="8AF5DB"/>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12" name="Line"/>
            <p:cNvSpPr/>
            <p:nvPr/>
          </p:nvSpPr>
          <p:spPr>
            <a:xfrm>
              <a:off x="1329" y="258921"/>
              <a:ext cx="1320801" cy="8364"/>
            </a:xfrm>
            <a:prstGeom prst="line">
              <a:avLst/>
            </a:prstGeom>
            <a:noFill/>
            <a:ln w="12700" cap="flat">
              <a:solidFill>
                <a:srgbClr val="000000"/>
              </a:solidFill>
              <a:prstDash val="solid"/>
              <a:round/>
            </a:ln>
            <a:effectLst/>
          </p:spPr>
          <p:txBody>
            <a:bodyPr wrap="square" lIns="0" tIns="0" rIns="0" bIns="0" numCol="1" anchor="t">
              <a:noAutofit/>
            </a:bodyPr>
            <a:lstStyle/>
            <a:p>
              <a:pPr/>
            </a:p>
          </p:txBody>
        </p:sp>
        <p:sp>
          <p:nvSpPr>
            <p:cNvPr id="313" name="Line"/>
            <p:cNvSpPr/>
            <p:nvPr/>
          </p:nvSpPr>
          <p:spPr>
            <a:xfrm flipH="1">
              <a:off x="661265" y="2046"/>
              <a:ext cx="1" cy="519294"/>
            </a:xfrm>
            <a:prstGeom prst="line">
              <a:avLst/>
            </a:prstGeom>
            <a:noFill/>
            <a:ln w="12700" cap="flat">
              <a:solidFill>
                <a:srgbClr val="000000"/>
              </a:solidFill>
              <a:prstDash val="solid"/>
              <a:round/>
            </a:ln>
            <a:effectLst/>
          </p:spPr>
          <p:txBody>
            <a:bodyPr wrap="square" lIns="0" tIns="0" rIns="0" bIns="0" numCol="1" anchor="t">
              <a:noAutofit/>
            </a:bodyPr>
            <a:lstStyle/>
            <a:p>
              <a:pPr/>
            </a:p>
          </p:txBody>
        </p:sp>
      </p:grpSp>
      <p:sp>
        <p:nvSpPr>
          <p:cNvPr id="315" name="Corner response R is invariant to image rotation"/>
          <p:cNvSpPr txBox="1"/>
          <p:nvPr/>
        </p:nvSpPr>
        <p:spPr>
          <a:xfrm>
            <a:off x="2057400" y="7607300"/>
            <a:ext cx="8991600" cy="660400"/>
          </a:xfrm>
          <a:prstGeom prst="rect">
            <a:avLst/>
          </a:prstGeom>
          <a:ln w="12700">
            <a:solidFill>
              <a:srgbClr val="FF2600"/>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spcBef>
                <a:spcPts val="1900"/>
              </a:spcBef>
              <a:buClr>
                <a:srgbClr val="004DD6"/>
              </a:buClr>
              <a:buFont typeface="Times New Roman"/>
              <a:defRPr sz="3400">
                <a:uFill>
                  <a:solidFill>
                    <a:srgbClr val="000000"/>
                  </a:solidFill>
                </a:uFill>
                <a:latin typeface="Times New Roman"/>
                <a:ea typeface="Times New Roman"/>
                <a:cs typeface="Times New Roman"/>
                <a:sym typeface="Times New Roman"/>
              </a:defRPr>
            </a:pPr>
            <a:r>
              <a:rPr i="1">
                <a:solidFill>
                  <a:srgbClr val="004DD6"/>
                </a:solidFill>
                <a:uFill>
                  <a:solidFill>
                    <a:srgbClr val="004DD6"/>
                  </a:solidFill>
                </a:uFill>
              </a:rPr>
              <a:t>Corner response </a:t>
            </a:r>
            <a:r>
              <a:rPr i="1" sz="3800">
                <a:solidFill>
                  <a:srgbClr val="004DD6"/>
                </a:solidFill>
                <a:uFill>
                  <a:solidFill>
                    <a:srgbClr val="004DD6"/>
                  </a:solidFill>
                </a:uFill>
              </a:rPr>
              <a:t>R</a:t>
            </a:r>
            <a:r>
              <a:rPr>
                <a:solidFill>
                  <a:srgbClr val="004DD6"/>
                </a:solidFill>
                <a:uFill>
                  <a:solidFill>
                    <a:srgbClr val="004DD6"/>
                  </a:solidFill>
                </a:uFill>
              </a:rPr>
              <a:t> is invariant to image rotation</a:t>
            </a:r>
          </a:p>
        </p:txBody>
      </p:sp>
      <p:sp>
        <p:nvSpPr>
          <p:cNvPr id="316" name="This is a new example where eigen analysis allows us to work in the canonical frame of the linear form"/>
          <p:cNvSpPr txBox="1"/>
          <p:nvPr/>
        </p:nvSpPr>
        <p:spPr>
          <a:xfrm>
            <a:off x="2057400" y="8597900"/>
            <a:ext cx="10947400" cy="1054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This is a new example where eigen analysis allows us to work in the canonical frame of the linear form</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18" name="Harris Detector: Some Properties"/>
          <p:cNvSpPr txBox="1"/>
          <p:nvPr>
            <p:ph type="title"/>
          </p:nvPr>
        </p:nvSpPr>
        <p:spPr>
          <a:prstGeom prst="rect">
            <a:avLst/>
          </a:prstGeom>
        </p:spPr>
        <p:txBody>
          <a:bodyPr/>
          <a:lstStyle/>
          <a:p>
            <a:pPr/>
            <a:r>
              <a:t>Harris Detector: Some Properties</a:t>
            </a:r>
          </a:p>
        </p:txBody>
      </p:sp>
      <p:sp>
        <p:nvSpPr>
          <p:cNvPr id="319" name="Invariance to image intensity change?"/>
          <p:cNvSpPr txBox="1"/>
          <p:nvPr>
            <p:ph type="body" sz="half" idx="1"/>
          </p:nvPr>
        </p:nvSpPr>
        <p:spPr>
          <a:xfrm>
            <a:off x="977900" y="2819400"/>
            <a:ext cx="11049000" cy="3200400"/>
          </a:xfrm>
          <a:prstGeom prst="rect">
            <a:avLst/>
          </a:prstGeom>
        </p:spPr>
        <p:txBody>
          <a:bodyPr/>
          <a:lstStyle>
            <a:lvl1pPr>
              <a:lnSpc>
                <a:spcPct val="90000"/>
              </a:lnSpc>
            </a:lvl1pPr>
          </a:lstStyle>
          <a:p>
            <a:pPr/>
            <a:r>
              <a:t>Invariance to image intensity change?</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21" name="Harris Detector: Some Properties"/>
          <p:cNvSpPr txBox="1"/>
          <p:nvPr>
            <p:ph type="title"/>
          </p:nvPr>
        </p:nvSpPr>
        <p:spPr>
          <a:xfrm>
            <a:off x="825500" y="311573"/>
            <a:ext cx="11049000" cy="1688819"/>
          </a:xfrm>
          <a:prstGeom prst="rect">
            <a:avLst/>
          </a:prstGeom>
        </p:spPr>
        <p:txBody>
          <a:bodyPr/>
          <a:lstStyle/>
          <a:p>
            <a:pPr/>
            <a:r>
              <a:t>Harris Detector: Some Properties</a:t>
            </a:r>
          </a:p>
        </p:txBody>
      </p:sp>
      <p:sp>
        <p:nvSpPr>
          <p:cNvPr id="322" name="Partial invariance to additive and multiplicative intensity changes"/>
          <p:cNvSpPr txBox="1"/>
          <p:nvPr>
            <p:ph type="body" sz="half" idx="1"/>
          </p:nvPr>
        </p:nvSpPr>
        <p:spPr>
          <a:xfrm>
            <a:off x="977900" y="2524195"/>
            <a:ext cx="11049000" cy="3646312"/>
          </a:xfrm>
          <a:prstGeom prst="rect">
            <a:avLst/>
          </a:prstGeom>
        </p:spPr>
        <p:txBody>
          <a:bodyPr/>
          <a:lstStyle>
            <a:lvl1pPr marL="383539" indent="-342899">
              <a:lnSpc>
                <a:spcPct val="80000"/>
              </a:lnSpc>
              <a:defRPr sz="3800"/>
            </a:lvl1pPr>
          </a:lstStyle>
          <a:p>
            <a:pPr/>
            <a:r>
              <a:t>Partial invariance to additive and multiplicative intensity changes</a:t>
            </a:r>
          </a:p>
        </p:txBody>
      </p:sp>
      <p:sp>
        <p:nvSpPr>
          <p:cNvPr id="323" name="Only derivatives are used =&gt; invariance to intensity shift I → I + b"/>
          <p:cNvSpPr txBox="1"/>
          <p:nvPr/>
        </p:nvSpPr>
        <p:spPr>
          <a:xfrm>
            <a:off x="1841500" y="3683000"/>
            <a:ext cx="7912100" cy="1092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40640" marR="57799" defTabSz="1295400">
              <a:spcBef>
                <a:spcPts val="1900"/>
              </a:spcBef>
              <a:buClr>
                <a:srgbClr val="000000"/>
              </a:buClr>
              <a:buSzPct val="100000"/>
              <a:buChar char=""/>
              <a:defRPr sz="3400">
                <a:uFill>
                  <a:solidFill>
                    <a:srgbClr val="000000"/>
                  </a:solidFill>
                </a:uFill>
                <a:latin typeface="Times New Roman"/>
                <a:ea typeface="Times New Roman"/>
                <a:cs typeface="Times New Roman"/>
                <a:sym typeface="Times New Roman"/>
              </a:defRPr>
            </a:pPr>
            <a:r>
              <a:t> Only derivatives are used =&gt; invariance to intensity shift </a:t>
            </a:r>
            <a:r>
              <a:rPr i="1"/>
              <a:t>I</a:t>
            </a:r>
            <a:r>
              <a:t> </a:t>
            </a:r>
            <a:r>
              <a:rPr>
                <a:latin typeface="Symbol"/>
                <a:ea typeface="Symbol"/>
                <a:cs typeface="Symbol"/>
                <a:sym typeface="Symbol"/>
              </a:rPr>
              <a:t>®</a:t>
            </a:r>
            <a:r>
              <a:t> </a:t>
            </a:r>
            <a:r>
              <a:rPr i="1"/>
              <a:t>I </a:t>
            </a:r>
            <a:r>
              <a:t>+ </a:t>
            </a:r>
            <a:r>
              <a:rPr i="1"/>
              <a:t>b</a:t>
            </a:r>
          </a:p>
        </p:txBody>
      </p:sp>
      <p:grpSp>
        <p:nvGrpSpPr>
          <p:cNvPr id="363" name="Group"/>
          <p:cNvGrpSpPr/>
          <p:nvPr/>
        </p:nvGrpSpPr>
        <p:grpSpPr>
          <a:xfrm>
            <a:off x="293071" y="4991100"/>
            <a:ext cx="12191030" cy="4592322"/>
            <a:chOff x="0" y="0"/>
            <a:chExt cx="12191028" cy="4592321"/>
          </a:xfrm>
        </p:grpSpPr>
        <p:sp>
          <p:nvSpPr>
            <p:cNvPr id="324" name="Intensity scaling: I → a I   fine, except for the threshold that’s used to specify when R is large enough."/>
            <p:cNvSpPr txBox="1"/>
            <p:nvPr/>
          </p:nvSpPr>
          <p:spPr>
            <a:xfrm>
              <a:off x="1548428" y="0"/>
              <a:ext cx="10642601" cy="10840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40640" marR="57799" defTabSz="1295400">
                <a:spcBef>
                  <a:spcPts val="1900"/>
                </a:spcBef>
                <a:buClr>
                  <a:srgbClr val="000000"/>
                </a:buClr>
                <a:buSzPct val="100000"/>
                <a:buChar char=""/>
                <a:defRPr sz="3400">
                  <a:uFill>
                    <a:solidFill>
                      <a:srgbClr val="000000"/>
                    </a:solidFill>
                  </a:uFill>
                  <a:latin typeface="Times New Roman"/>
                  <a:ea typeface="Times New Roman"/>
                  <a:cs typeface="Times New Roman"/>
                  <a:sym typeface="Times New Roman"/>
                </a:defRPr>
              </a:pPr>
              <a:r>
                <a:t> Intensity scal</a:t>
              </a:r>
              <a:r>
                <a:t>ing</a:t>
              </a:r>
              <a:r>
                <a:t>: </a:t>
              </a:r>
              <a:r>
                <a:rPr i="1"/>
                <a:t>I </a:t>
              </a:r>
              <a:r>
                <a:rPr>
                  <a:latin typeface="Symbol"/>
                  <a:ea typeface="Symbol"/>
                  <a:cs typeface="Symbol"/>
                  <a:sym typeface="Symbol"/>
                </a:rPr>
                <a:t>®</a:t>
              </a:r>
              <a:r>
                <a:t> </a:t>
              </a:r>
              <a:r>
                <a:rPr i="1"/>
                <a:t>a I   </a:t>
              </a:r>
              <a:r>
                <a:t>fine, </a:t>
              </a:r>
              <a:r>
                <a:rPr i="1"/>
                <a:t>except for the threshold that’s used to specify when R is large enough.</a:t>
              </a:r>
            </a:p>
          </p:txBody>
        </p:sp>
        <p:sp>
          <p:nvSpPr>
            <p:cNvPr id="325" name="Line"/>
            <p:cNvSpPr/>
            <p:nvPr/>
          </p:nvSpPr>
          <p:spPr>
            <a:xfrm>
              <a:off x="1764328" y="2121142"/>
              <a:ext cx="3581401" cy="1629874"/>
            </a:xfrm>
            <a:custGeom>
              <a:avLst/>
              <a:gdLst/>
              <a:ahLst/>
              <a:cxnLst>
                <a:cxn ang="0">
                  <a:pos x="wd2" y="hd2"/>
                </a:cxn>
                <a:cxn ang="5400000">
                  <a:pos x="wd2" y="hd2"/>
                </a:cxn>
                <a:cxn ang="10800000">
                  <a:pos x="wd2" y="hd2"/>
                </a:cxn>
                <a:cxn ang="16200000">
                  <a:pos x="wd2" y="hd2"/>
                </a:cxn>
              </a:cxnLst>
              <a:rect l="0" t="0" r="r" b="b"/>
              <a:pathLst>
                <a:path w="21600" h="20735" fill="norm" stroke="1" extrusionOk="0">
                  <a:moveTo>
                    <a:pt x="0" y="20735"/>
                  </a:moveTo>
                  <a:cubicBezTo>
                    <a:pt x="545" y="13956"/>
                    <a:pt x="1091" y="7178"/>
                    <a:pt x="1964" y="5569"/>
                  </a:cubicBezTo>
                  <a:cubicBezTo>
                    <a:pt x="2836" y="3961"/>
                    <a:pt x="4364" y="12003"/>
                    <a:pt x="5236" y="11084"/>
                  </a:cubicBezTo>
                  <a:cubicBezTo>
                    <a:pt x="6109" y="10165"/>
                    <a:pt x="6327" y="-865"/>
                    <a:pt x="7200" y="54"/>
                  </a:cubicBezTo>
                  <a:cubicBezTo>
                    <a:pt x="8073" y="973"/>
                    <a:pt x="9600" y="14531"/>
                    <a:pt x="10473" y="16599"/>
                  </a:cubicBezTo>
                  <a:cubicBezTo>
                    <a:pt x="11345" y="18667"/>
                    <a:pt x="11673" y="12233"/>
                    <a:pt x="12436" y="12463"/>
                  </a:cubicBezTo>
                  <a:cubicBezTo>
                    <a:pt x="13200" y="12692"/>
                    <a:pt x="14291" y="18897"/>
                    <a:pt x="15055" y="17978"/>
                  </a:cubicBezTo>
                  <a:cubicBezTo>
                    <a:pt x="15818" y="17058"/>
                    <a:pt x="15927" y="6948"/>
                    <a:pt x="17018" y="6948"/>
                  </a:cubicBezTo>
                  <a:cubicBezTo>
                    <a:pt x="18109" y="6948"/>
                    <a:pt x="19855" y="12463"/>
                    <a:pt x="21600" y="17978"/>
                  </a:cubicBezTo>
                </a:path>
              </a:pathLst>
            </a:custGeom>
            <a:no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26" name="Line"/>
            <p:cNvSpPr/>
            <p:nvPr/>
          </p:nvSpPr>
          <p:spPr>
            <a:xfrm>
              <a:off x="7482714" y="1044674"/>
              <a:ext cx="3581401" cy="2670217"/>
            </a:xfrm>
            <a:custGeom>
              <a:avLst/>
              <a:gdLst/>
              <a:ahLst/>
              <a:cxnLst>
                <a:cxn ang="0">
                  <a:pos x="wd2" y="hd2"/>
                </a:cxn>
                <a:cxn ang="5400000">
                  <a:pos x="wd2" y="hd2"/>
                </a:cxn>
                <a:cxn ang="10800000">
                  <a:pos x="wd2" y="hd2"/>
                </a:cxn>
                <a:cxn ang="16200000">
                  <a:pos x="wd2" y="hd2"/>
                </a:cxn>
              </a:cxnLst>
              <a:rect l="0" t="0" r="r" b="b"/>
              <a:pathLst>
                <a:path w="21600" h="20735" fill="norm" stroke="1" extrusionOk="0">
                  <a:moveTo>
                    <a:pt x="0" y="20735"/>
                  </a:moveTo>
                  <a:cubicBezTo>
                    <a:pt x="545" y="13956"/>
                    <a:pt x="1091" y="7178"/>
                    <a:pt x="1964" y="5569"/>
                  </a:cubicBezTo>
                  <a:cubicBezTo>
                    <a:pt x="2836" y="3961"/>
                    <a:pt x="4364" y="12003"/>
                    <a:pt x="5236" y="11084"/>
                  </a:cubicBezTo>
                  <a:cubicBezTo>
                    <a:pt x="6109" y="10165"/>
                    <a:pt x="6327" y="-865"/>
                    <a:pt x="7200" y="54"/>
                  </a:cubicBezTo>
                  <a:cubicBezTo>
                    <a:pt x="8073" y="973"/>
                    <a:pt x="9600" y="14531"/>
                    <a:pt x="10473" y="16599"/>
                  </a:cubicBezTo>
                  <a:cubicBezTo>
                    <a:pt x="11345" y="18667"/>
                    <a:pt x="11673" y="12233"/>
                    <a:pt x="12436" y="12463"/>
                  </a:cubicBezTo>
                  <a:cubicBezTo>
                    <a:pt x="13200" y="12692"/>
                    <a:pt x="14291" y="18897"/>
                    <a:pt x="15055" y="17978"/>
                  </a:cubicBezTo>
                  <a:cubicBezTo>
                    <a:pt x="15818" y="17058"/>
                    <a:pt x="15927" y="6948"/>
                    <a:pt x="17018" y="6948"/>
                  </a:cubicBezTo>
                  <a:cubicBezTo>
                    <a:pt x="18109" y="6948"/>
                    <a:pt x="19855" y="12463"/>
                    <a:pt x="21600" y="17978"/>
                  </a:cubicBezTo>
                </a:path>
              </a:pathLst>
            </a:custGeom>
            <a:no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333" name="Group"/>
            <p:cNvGrpSpPr/>
            <p:nvPr/>
          </p:nvGrpSpPr>
          <p:grpSpPr>
            <a:xfrm>
              <a:off x="1065075" y="1803400"/>
              <a:ext cx="4906859" cy="2788922"/>
              <a:chOff x="0" y="0"/>
              <a:chExt cx="4906857" cy="2788921"/>
            </a:xfrm>
          </p:grpSpPr>
          <p:grpSp>
            <p:nvGrpSpPr>
              <p:cNvPr id="331" name="Group"/>
              <p:cNvGrpSpPr/>
              <p:nvPr/>
            </p:nvGrpSpPr>
            <p:grpSpPr>
              <a:xfrm>
                <a:off x="0" y="0"/>
                <a:ext cx="4906858" cy="2788922"/>
                <a:chOff x="0" y="0"/>
                <a:chExt cx="4906857" cy="2788921"/>
              </a:xfrm>
            </p:grpSpPr>
            <p:sp>
              <p:nvSpPr>
                <p:cNvPr id="327" name="Line"/>
                <p:cNvSpPr/>
                <p:nvPr/>
              </p:nvSpPr>
              <p:spPr>
                <a:xfrm>
                  <a:off x="483352" y="2273300"/>
                  <a:ext cx="4330701" cy="2259"/>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328" name="Line"/>
                <p:cNvSpPr/>
                <p:nvPr/>
              </p:nvSpPr>
              <p:spPr>
                <a:xfrm flipV="1">
                  <a:off x="483352" y="215900"/>
                  <a:ext cx="2259" cy="2057400"/>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329" name="R"/>
                <p:cNvSpPr txBox="1"/>
                <p:nvPr/>
              </p:nvSpPr>
              <p:spPr>
                <a:xfrm>
                  <a:off x="0" y="0"/>
                  <a:ext cx="43586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0000"/>
                    </a:buClr>
                    <a:buFont typeface="Times New Roman"/>
                    <a:defRPr i="1" sz="3400">
                      <a:uFill>
                        <a:solidFill>
                          <a:srgbClr val="000000"/>
                        </a:solidFill>
                      </a:uFill>
                      <a:latin typeface="Times New Roman"/>
                      <a:ea typeface="Times New Roman"/>
                      <a:cs typeface="Times New Roman"/>
                      <a:sym typeface="Times New Roman"/>
                    </a:defRPr>
                  </a:lvl1pPr>
                </a:lstStyle>
                <a:p>
                  <a:pPr/>
                  <a:r>
                    <a:t>R</a:t>
                  </a:r>
                </a:p>
              </p:txBody>
            </p:sp>
            <p:sp>
              <p:nvSpPr>
                <p:cNvPr id="330" name="x (image coordinate)"/>
                <p:cNvSpPr txBox="1"/>
                <p:nvPr/>
              </p:nvSpPr>
              <p:spPr>
                <a:xfrm>
                  <a:off x="1739852" y="2223064"/>
                  <a:ext cx="3167006" cy="5658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algn="ctr" defTabSz="1295400">
                    <a:buClr>
                      <a:srgbClr val="000000"/>
                    </a:buClr>
                    <a:buFont typeface="Times New Roman"/>
                    <a:defRPr sz="3400">
                      <a:uFill>
                        <a:solidFill>
                          <a:srgbClr val="000000"/>
                        </a:solidFill>
                      </a:uFill>
                      <a:latin typeface="Times New Roman"/>
                      <a:ea typeface="Times New Roman"/>
                      <a:cs typeface="Times New Roman"/>
                      <a:sym typeface="Times New Roman"/>
                    </a:defRPr>
                  </a:pPr>
                  <a:r>
                    <a:rPr i="1"/>
                    <a:t>x</a:t>
                  </a:r>
                  <a:r>
                    <a:t> </a:t>
                  </a:r>
                  <a:r>
                    <a:rPr sz="2800"/>
                    <a:t>(image coordinate)</a:t>
                  </a:r>
                </a:p>
              </p:txBody>
            </p:sp>
          </p:grpSp>
          <p:sp>
            <p:nvSpPr>
              <p:cNvPr id="332" name="Rectangle"/>
              <p:cNvSpPr/>
              <p:nvPr/>
            </p:nvSpPr>
            <p:spPr>
              <a:xfrm>
                <a:off x="483352" y="977900"/>
                <a:ext cx="4114801" cy="1295400"/>
              </a:xfrm>
              <a:prstGeom prst="rect">
                <a:avLst/>
              </a:prstGeom>
              <a:solidFill>
                <a:srgbClr val="CBCBCB">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334" name="threshold"/>
            <p:cNvSpPr txBox="1"/>
            <p:nvPr/>
          </p:nvSpPr>
          <p:spPr>
            <a:xfrm>
              <a:off x="0" y="2536331"/>
              <a:ext cx="1495529"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0000"/>
                </a:buClr>
                <a:buFont typeface="Times New Roman"/>
                <a:defRPr sz="2800">
                  <a:uFill>
                    <a:solidFill>
                      <a:srgbClr val="000000"/>
                    </a:solidFill>
                  </a:uFill>
                  <a:latin typeface="Times New Roman"/>
                  <a:ea typeface="Times New Roman"/>
                  <a:cs typeface="Times New Roman"/>
                  <a:sym typeface="Times New Roman"/>
                </a:defRPr>
              </a:lvl1pPr>
            </a:lstStyle>
            <a:p>
              <a:pPr/>
              <a:r>
                <a:t>threshold</a:t>
              </a:r>
            </a:p>
          </p:txBody>
        </p:sp>
        <p:grpSp>
          <p:nvGrpSpPr>
            <p:cNvPr id="341" name="Group"/>
            <p:cNvGrpSpPr/>
            <p:nvPr/>
          </p:nvGrpSpPr>
          <p:grpSpPr>
            <a:xfrm>
              <a:off x="6769203" y="1803400"/>
              <a:ext cx="4903620" cy="2788922"/>
              <a:chOff x="0" y="0"/>
              <a:chExt cx="4903618" cy="2788921"/>
            </a:xfrm>
          </p:grpSpPr>
          <p:grpSp>
            <p:nvGrpSpPr>
              <p:cNvPr id="339" name="Group"/>
              <p:cNvGrpSpPr/>
              <p:nvPr/>
            </p:nvGrpSpPr>
            <p:grpSpPr>
              <a:xfrm>
                <a:off x="0" y="0"/>
                <a:ext cx="4903619" cy="2788922"/>
                <a:chOff x="0" y="0"/>
                <a:chExt cx="4903619" cy="2788921"/>
              </a:xfrm>
            </p:grpSpPr>
            <p:sp>
              <p:nvSpPr>
                <p:cNvPr id="335" name="Line"/>
                <p:cNvSpPr/>
                <p:nvPr/>
              </p:nvSpPr>
              <p:spPr>
                <a:xfrm>
                  <a:off x="480960" y="2273300"/>
                  <a:ext cx="4330701" cy="2259"/>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336" name="Line"/>
                <p:cNvSpPr/>
                <p:nvPr/>
              </p:nvSpPr>
              <p:spPr>
                <a:xfrm flipV="1">
                  <a:off x="480960" y="215900"/>
                  <a:ext cx="2259" cy="2057400"/>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337" name="R"/>
                <p:cNvSpPr txBox="1"/>
                <p:nvPr/>
              </p:nvSpPr>
              <p:spPr>
                <a:xfrm>
                  <a:off x="0" y="0"/>
                  <a:ext cx="43586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0000"/>
                    </a:buClr>
                    <a:buFont typeface="Times New Roman"/>
                    <a:defRPr i="1" sz="3400">
                      <a:uFill>
                        <a:solidFill>
                          <a:srgbClr val="000000"/>
                        </a:solidFill>
                      </a:uFill>
                      <a:latin typeface="Times New Roman"/>
                      <a:ea typeface="Times New Roman"/>
                      <a:cs typeface="Times New Roman"/>
                      <a:sym typeface="Times New Roman"/>
                    </a:defRPr>
                  </a:lvl1pPr>
                </a:lstStyle>
                <a:p>
                  <a:pPr/>
                  <a:r>
                    <a:t>R</a:t>
                  </a:r>
                </a:p>
              </p:txBody>
            </p:sp>
            <p:sp>
              <p:nvSpPr>
                <p:cNvPr id="338" name="x (image coordinate)"/>
                <p:cNvSpPr txBox="1"/>
                <p:nvPr/>
              </p:nvSpPr>
              <p:spPr>
                <a:xfrm>
                  <a:off x="1736614" y="2223064"/>
                  <a:ext cx="3167006" cy="5658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algn="ctr" defTabSz="1295400">
                    <a:buClr>
                      <a:srgbClr val="000000"/>
                    </a:buClr>
                    <a:buFont typeface="Times New Roman"/>
                    <a:defRPr sz="3400">
                      <a:uFill>
                        <a:solidFill>
                          <a:srgbClr val="000000"/>
                        </a:solidFill>
                      </a:uFill>
                      <a:latin typeface="Times New Roman"/>
                      <a:ea typeface="Times New Roman"/>
                      <a:cs typeface="Times New Roman"/>
                      <a:sym typeface="Times New Roman"/>
                    </a:defRPr>
                  </a:pPr>
                  <a:r>
                    <a:rPr i="1"/>
                    <a:t>x</a:t>
                  </a:r>
                  <a:r>
                    <a:t> </a:t>
                  </a:r>
                  <a:r>
                    <a:rPr sz="2800"/>
                    <a:t>(image coordinate)</a:t>
                  </a:r>
                </a:p>
              </p:txBody>
            </p:sp>
          </p:grpSp>
          <p:sp>
            <p:nvSpPr>
              <p:cNvPr id="340" name="Rectangle"/>
              <p:cNvSpPr/>
              <p:nvPr/>
            </p:nvSpPr>
            <p:spPr>
              <a:xfrm>
                <a:off x="480960" y="977900"/>
                <a:ext cx="4114801" cy="1295400"/>
              </a:xfrm>
              <a:prstGeom prst="rect">
                <a:avLst/>
              </a:prstGeom>
              <a:solidFill>
                <a:srgbClr val="CBCBCB">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344" name="Group"/>
            <p:cNvGrpSpPr/>
            <p:nvPr/>
          </p:nvGrpSpPr>
          <p:grpSpPr>
            <a:xfrm>
              <a:off x="2070822" y="2470855"/>
              <a:ext cx="128694" cy="106116"/>
              <a:chOff x="0" y="0"/>
              <a:chExt cx="128693" cy="106115"/>
            </a:xfrm>
          </p:grpSpPr>
          <p:sp>
            <p:nvSpPr>
              <p:cNvPr id="342" name="Oval"/>
              <p:cNvSpPr/>
              <p:nvPr/>
            </p:nvSpPr>
            <p:spPr>
              <a:xfrm>
                <a:off x="0" y="0"/>
                <a:ext cx="128694" cy="106116"/>
              </a:xfrm>
              <a:prstGeom prst="ellipse">
                <a:avLst/>
              </a:prstGeom>
              <a:solidFill>
                <a:srgbClr val="FF4C00"/>
              </a:solidFill>
              <a:ln w="254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43" name="Type to enter text"/>
              <p:cNvSpPr txBox="1"/>
              <p:nvPr/>
            </p:nvSpPr>
            <p:spPr>
              <a:xfrm>
                <a:off x="18845" y="15539"/>
                <a:ext cx="91004" cy="7503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marL="56816" marR="56816" algn="ctr" defTabSz="1295400">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Type to enter text</a:t>
                </a:r>
              </a:p>
            </p:txBody>
          </p:sp>
        </p:grpSp>
        <p:grpSp>
          <p:nvGrpSpPr>
            <p:cNvPr id="347" name="Group"/>
            <p:cNvGrpSpPr/>
            <p:nvPr/>
          </p:nvGrpSpPr>
          <p:grpSpPr>
            <a:xfrm>
              <a:off x="2870075" y="2057682"/>
              <a:ext cx="128694" cy="106116"/>
              <a:chOff x="0" y="0"/>
              <a:chExt cx="128693" cy="106115"/>
            </a:xfrm>
          </p:grpSpPr>
          <p:sp>
            <p:nvSpPr>
              <p:cNvPr id="345" name="Oval"/>
              <p:cNvSpPr/>
              <p:nvPr/>
            </p:nvSpPr>
            <p:spPr>
              <a:xfrm>
                <a:off x="0" y="0"/>
                <a:ext cx="128694" cy="106116"/>
              </a:xfrm>
              <a:prstGeom prst="ellipse">
                <a:avLst/>
              </a:prstGeom>
              <a:solidFill>
                <a:srgbClr val="FF4C00"/>
              </a:solidFill>
              <a:ln w="254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46" name="Type to enter text"/>
              <p:cNvSpPr txBox="1"/>
              <p:nvPr/>
            </p:nvSpPr>
            <p:spPr>
              <a:xfrm>
                <a:off x="18845" y="15539"/>
                <a:ext cx="91004" cy="7503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marL="56816" marR="56816" algn="ctr" defTabSz="1295400">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Type to enter text</a:t>
                </a:r>
              </a:p>
            </p:txBody>
          </p:sp>
        </p:grpSp>
        <p:grpSp>
          <p:nvGrpSpPr>
            <p:cNvPr id="350" name="Group"/>
            <p:cNvGrpSpPr/>
            <p:nvPr/>
          </p:nvGrpSpPr>
          <p:grpSpPr>
            <a:xfrm>
              <a:off x="4540830" y="2615353"/>
              <a:ext cx="128695" cy="106117"/>
              <a:chOff x="0" y="0"/>
              <a:chExt cx="128693" cy="106115"/>
            </a:xfrm>
          </p:grpSpPr>
          <p:sp>
            <p:nvSpPr>
              <p:cNvPr id="348" name="Oval"/>
              <p:cNvSpPr/>
              <p:nvPr/>
            </p:nvSpPr>
            <p:spPr>
              <a:xfrm>
                <a:off x="0" y="0"/>
                <a:ext cx="128694" cy="106116"/>
              </a:xfrm>
              <a:prstGeom prst="ellipse">
                <a:avLst/>
              </a:prstGeom>
              <a:solidFill>
                <a:srgbClr val="FF4C00"/>
              </a:solidFill>
              <a:ln w="254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49" name="Type to enter text"/>
              <p:cNvSpPr txBox="1"/>
              <p:nvPr/>
            </p:nvSpPr>
            <p:spPr>
              <a:xfrm>
                <a:off x="18845" y="15539"/>
                <a:ext cx="91004" cy="7503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marL="56816" marR="56816" algn="ctr" defTabSz="1295400">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Type to enter text</a:t>
                </a:r>
              </a:p>
            </p:txBody>
          </p:sp>
        </p:grpSp>
        <p:grpSp>
          <p:nvGrpSpPr>
            <p:cNvPr id="353" name="Group"/>
            <p:cNvGrpSpPr/>
            <p:nvPr/>
          </p:nvGrpSpPr>
          <p:grpSpPr>
            <a:xfrm>
              <a:off x="7822227" y="1723531"/>
              <a:ext cx="128695" cy="106116"/>
              <a:chOff x="0" y="0"/>
              <a:chExt cx="128693" cy="106115"/>
            </a:xfrm>
          </p:grpSpPr>
          <p:sp>
            <p:nvSpPr>
              <p:cNvPr id="351" name="Oval"/>
              <p:cNvSpPr/>
              <p:nvPr/>
            </p:nvSpPr>
            <p:spPr>
              <a:xfrm>
                <a:off x="0" y="0"/>
                <a:ext cx="128694" cy="106116"/>
              </a:xfrm>
              <a:prstGeom prst="ellipse">
                <a:avLst/>
              </a:prstGeom>
              <a:solidFill>
                <a:srgbClr val="FF4C00"/>
              </a:solidFill>
              <a:ln w="254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52" name="Type to enter text"/>
              <p:cNvSpPr txBox="1"/>
              <p:nvPr/>
            </p:nvSpPr>
            <p:spPr>
              <a:xfrm>
                <a:off x="13483" y="15539"/>
                <a:ext cx="91004" cy="7503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marL="56816" marR="56816" algn="ctr" defTabSz="1295400">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Type to enter text</a:t>
                </a:r>
              </a:p>
            </p:txBody>
          </p:sp>
        </p:grpSp>
        <p:grpSp>
          <p:nvGrpSpPr>
            <p:cNvPr id="356" name="Group"/>
            <p:cNvGrpSpPr/>
            <p:nvPr/>
          </p:nvGrpSpPr>
          <p:grpSpPr>
            <a:xfrm>
              <a:off x="8600315" y="1041400"/>
              <a:ext cx="128694" cy="106116"/>
              <a:chOff x="0" y="0"/>
              <a:chExt cx="128693" cy="106115"/>
            </a:xfrm>
          </p:grpSpPr>
          <p:sp>
            <p:nvSpPr>
              <p:cNvPr id="354" name="Oval"/>
              <p:cNvSpPr/>
              <p:nvPr/>
            </p:nvSpPr>
            <p:spPr>
              <a:xfrm>
                <a:off x="0" y="0"/>
                <a:ext cx="128694" cy="106116"/>
              </a:xfrm>
              <a:prstGeom prst="ellipse">
                <a:avLst/>
              </a:prstGeom>
              <a:solidFill>
                <a:srgbClr val="FF4C00"/>
              </a:solidFill>
              <a:ln w="254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55" name="Type to enter text"/>
              <p:cNvSpPr txBox="1"/>
              <p:nvPr/>
            </p:nvSpPr>
            <p:spPr>
              <a:xfrm>
                <a:off x="18846" y="15821"/>
                <a:ext cx="91004" cy="7503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marL="56816" marR="56816" algn="ctr" defTabSz="1295400">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Type to enter text</a:t>
                </a:r>
              </a:p>
            </p:txBody>
          </p:sp>
        </p:grpSp>
        <p:grpSp>
          <p:nvGrpSpPr>
            <p:cNvPr id="359" name="Group"/>
            <p:cNvGrpSpPr/>
            <p:nvPr/>
          </p:nvGrpSpPr>
          <p:grpSpPr>
            <a:xfrm>
              <a:off x="9460527" y="2552700"/>
              <a:ext cx="128695" cy="106116"/>
              <a:chOff x="0" y="0"/>
              <a:chExt cx="128693" cy="106115"/>
            </a:xfrm>
          </p:grpSpPr>
          <p:sp>
            <p:nvSpPr>
              <p:cNvPr id="357" name="Oval"/>
              <p:cNvSpPr/>
              <p:nvPr/>
            </p:nvSpPr>
            <p:spPr>
              <a:xfrm>
                <a:off x="0" y="0"/>
                <a:ext cx="128694" cy="106116"/>
              </a:xfrm>
              <a:prstGeom prst="ellipse">
                <a:avLst/>
              </a:prstGeom>
              <a:solidFill>
                <a:srgbClr val="00D2A9"/>
              </a:solidFill>
              <a:ln w="25400" cap="flat">
                <a:solidFill>
                  <a:srgbClr val="00D2A9"/>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58" name="Type to enter text"/>
              <p:cNvSpPr txBox="1"/>
              <p:nvPr/>
            </p:nvSpPr>
            <p:spPr>
              <a:xfrm>
                <a:off x="18845" y="21748"/>
                <a:ext cx="91004" cy="7503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marL="56816" marR="56816" algn="ctr" defTabSz="1295400">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Type to enter text</a:t>
                </a:r>
              </a:p>
            </p:txBody>
          </p:sp>
        </p:grpSp>
        <p:grpSp>
          <p:nvGrpSpPr>
            <p:cNvPr id="362" name="Group"/>
            <p:cNvGrpSpPr/>
            <p:nvPr/>
          </p:nvGrpSpPr>
          <p:grpSpPr>
            <a:xfrm>
              <a:off x="10253008" y="1933504"/>
              <a:ext cx="128694" cy="106117"/>
              <a:chOff x="0" y="0"/>
              <a:chExt cx="128693" cy="106115"/>
            </a:xfrm>
          </p:grpSpPr>
          <p:sp>
            <p:nvSpPr>
              <p:cNvPr id="360" name="Oval"/>
              <p:cNvSpPr/>
              <p:nvPr/>
            </p:nvSpPr>
            <p:spPr>
              <a:xfrm>
                <a:off x="0" y="0"/>
                <a:ext cx="128694" cy="106116"/>
              </a:xfrm>
              <a:prstGeom prst="ellipse">
                <a:avLst/>
              </a:prstGeom>
              <a:solidFill>
                <a:srgbClr val="FF4C00"/>
              </a:solidFill>
              <a:ln w="254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61" name="Type to enter text"/>
              <p:cNvSpPr txBox="1"/>
              <p:nvPr/>
            </p:nvSpPr>
            <p:spPr>
              <a:xfrm>
                <a:off x="18844" y="15539"/>
                <a:ext cx="91004" cy="7503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marL="56816" marR="56816" algn="ctr" defTabSz="1295400">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Type to enter text</a:t>
                </a:r>
              </a:p>
            </p:txBody>
          </p:sp>
        </p:gr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3" grpId="1"/>
      <p:bldP build="whole" bldLvl="1" animBg="1" rev="0" advAuto="0" spid="363" grpId="2"/>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5" name="Harris Detector: Some Properties"/>
          <p:cNvSpPr txBox="1"/>
          <p:nvPr>
            <p:ph type="title"/>
          </p:nvPr>
        </p:nvSpPr>
        <p:spPr>
          <a:xfrm>
            <a:off x="977900" y="863600"/>
            <a:ext cx="11049000" cy="1625600"/>
          </a:xfrm>
          <a:prstGeom prst="rect">
            <a:avLst/>
          </a:prstGeom>
        </p:spPr>
        <p:txBody>
          <a:bodyPr/>
          <a:lstStyle/>
          <a:p>
            <a:pPr/>
            <a:r>
              <a:t>Harris Detector: Some Properties</a:t>
            </a:r>
          </a:p>
        </p:txBody>
      </p:sp>
      <p:sp>
        <p:nvSpPr>
          <p:cNvPr id="366" name="Invariant to image scale?"/>
          <p:cNvSpPr txBox="1"/>
          <p:nvPr>
            <p:ph type="body" idx="1"/>
          </p:nvPr>
        </p:nvSpPr>
        <p:spPr>
          <a:xfrm>
            <a:off x="762000" y="2489200"/>
            <a:ext cx="11049000" cy="7264400"/>
          </a:xfrm>
          <a:prstGeom prst="rect">
            <a:avLst/>
          </a:prstGeom>
        </p:spPr>
        <p:txBody>
          <a:bodyPr/>
          <a:lstStyle/>
          <a:p>
            <a:pPr/>
            <a:r>
              <a:t>Invariant to image scale?</a:t>
            </a:r>
          </a:p>
        </p:txBody>
      </p:sp>
      <p:pic>
        <p:nvPicPr>
          <p:cNvPr id="367" name="IMG_0105.jpg" descr="IMG_0105.jpg"/>
          <p:cNvPicPr>
            <a:picLocks noChangeAspect="0"/>
          </p:cNvPicPr>
          <p:nvPr/>
        </p:nvPicPr>
        <p:blipFill>
          <a:blip r:embed="rId2">
            <a:extLst/>
          </a:blip>
          <a:srcRect l="0" t="27139" r="43217" b="12714"/>
          <a:stretch>
            <a:fillRect/>
          </a:stretch>
        </p:blipFill>
        <p:spPr>
          <a:xfrm>
            <a:off x="6518313" y="4483100"/>
            <a:ext cx="4898987" cy="3898900"/>
          </a:xfrm>
          <a:prstGeom prst="rect">
            <a:avLst/>
          </a:prstGeom>
          <a:ln w="12700">
            <a:miter lim="400000"/>
          </a:ln>
        </p:spPr>
      </p:pic>
      <p:pic>
        <p:nvPicPr>
          <p:cNvPr id="368" name="IMG_0102.jpg" descr="IMG_0102.jpg"/>
          <p:cNvPicPr>
            <a:picLocks noChangeAspect="0"/>
          </p:cNvPicPr>
          <p:nvPr/>
        </p:nvPicPr>
        <p:blipFill>
          <a:blip r:embed="rId3">
            <a:extLst/>
          </a:blip>
          <a:stretch>
            <a:fillRect/>
          </a:stretch>
        </p:blipFill>
        <p:spPr>
          <a:xfrm>
            <a:off x="1002453" y="4470405"/>
            <a:ext cx="5200607" cy="3898901"/>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0" name="Harris Detector: Some Properties"/>
          <p:cNvSpPr txBox="1"/>
          <p:nvPr>
            <p:ph type="title"/>
          </p:nvPr>
        </p:nvSpPr>
        <p:spPr>
          <a:xfrm>
            <a:off x="977900" y="863600"/>
            <a:ext cx="11049000" cy="1625600"/>
          </a:xfrm>
          <a:prstGeom prst="rect">
            <a:avLst/>
          </a:prstGeom>
        </p:spPr>
        <p:txBody>
          <a:bodyPr/>
          <a:lstStyle/>
          <a:p>
            <a:pPr/>
            <a:r>
              <a:t>Harris Detector: Some Properties</a:t>
            </a:r>
          </a:p>
        </p:txBody>
      </p:sp>
      <p:sp>
        <p:nvSpPr>
          <p:cNvPr id="371" name="Not invariant to image scale!"/>
          <p:cNvSpPr txBox="1"/>
          <p:nvPr>
            <p:ph type="body" idx="1"/>
          </p:nvPr>
        </p:nvSpPr>
        <p:spPr>
          <a:xfrm>
            <a:off x="762000" y="2489200"/>
            <a:ext cx="11049000" cy="7264400"/>
          </a:xfrm>
          <a:prstGeom prst="rect">
            <a:avLst/>
          </a:prstGeom>
        </p:spPr>
        <p:txBody>
          <a:bodyPr/>
          <a:lstStyle/>
          <a:p>
            <a:pPr/>
            <a:r>
              <a:t>Not invariant to </a:t>
            </a:r>
            <a:r>
              <a:rPr i="1"/>
              <a:t>image scale</a:t>
            </a:r>
            <a:r>
              <a:t>!</a:t>
            </a:r>
          </a:p>
        </p:txBody>
      </p:sp>
      <p:sp>
        <p:nvSpPr>
          <p:cNvPr id="372" name="Line"/>
          <p:cNvSpPr/>
          <p:nvPr/>
        </p:nvSpPr>
        <p:spPr>
          <a:xfrm>
            <a:off x="10083800" y="5060064"/>
            <a:ext cx="546100" cy="466977"/>
          </a:xfrm>
          <a:custGeom>
            <a:avLst/>
            <a:gdLst/>
            <a:ahLst/>
            <a:cxnLst>
              <a:cxn ang="0">
                <a:pos x="wd2" y="hd2"/>
              </a:cxn>
              <a:cxn ang="5400000">
                <a:pos x="wd2" y="hd2"/>
              </a:cxn>
              <a:cxn ang="10800000">
                <a:pos x="wd2" y="hd2"/>
              </a:cxn>
              <a:cxn ang="16200000">
                <a:pos x="wd2" y="hd2"/>
              </a:cxn>
            </a:cxnLst>
            <a:rect l="0" t="0" r="r" b="b"/>
            <a:pathLst>
              <a:path w="21600" h="21478" fill="norm" stroke="1" extrusionOk="0">
                <a:moveTo>
                  <a:pt x="0" y="21478"/>
                </a:moveTo>
                <a:cubicBezTo>
                  <a:pt x="150" y="15805"/>
                  <a:pt x="300" y="10131"/>
                  <a:pt x="1200" y="6713"/>
                </a:cubicBezTo>
                <a:cubicBezTo>
                  <a:pt x="2100" y="3296"/>
                  <a:pt x="3400" y="2065"/>
                  <a:pt x="5400" y="972"/>
                </a:cubicBezTo>
                <a:cubicBezTo>
                  <a:pt x="7400" y="-122"/>
                  <a:pt x="10500" y="-122"/>
                  <a:pt x="13200" y="151"/>
                </a:cubicBezTo>
                <a:cubicBezTo>
                  <a:pt x="15900" y="425"/>
                  <a:pt x="18750" y="1519"/>
                  <a:pt x="21600" y="2612"/>
                </a:cubicBezTo>
              </a:path>
            </a:pathLst>
          </a:custGeom>
          <a:ln w="254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73" name="Square"/>
          <p:cNvSpPr/>
          <p:nvPr/>
        </p:nvSpPr>
        <p:spPr>
          <a:xfrm>
            <a:off x="9990666" y="4908408"/>
            <a:ext cx="546101" cy="546101"/>
          </a:xfrm>
          <a:prstGeom prst="rect">
            <a:avLst/>
          </a:prstGeom>
          <a:solidFill>
            <a:srgbClr val="00D2A9">
              <a:alpha val="50000"/>
            </a:srgbClr>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74" name="Line"/>
          <p:cNvSpPr/>
          <p:nvPr/>
        </p:nvSpPr>
        <p:spPr>
          <a:xfrm>
            <a:off x="1841500" y="4531611"/>
            <a:ext cx="3898900" cy="2837777"/>
          </a:xfrm>
          <a:custGeom>
            <a:avLst/>
            <a:gdLst/>
            <a:ahLst/>
            <a:cxnLst>
              <a:cxn ang="0">
                <a:pos x="wd2" y="hd2"/>
              </a:cxn>
              <a:cxn ang="5400000">
                <a:pos x="wd2" y="hd2"/>
              </a:cxn>
              <a:cxn ang="10800000">
                <a:pos x="wd2" y="hd2"/>
              </a:cxn>
              <a:cxn ang="16200000">
                <a:pos x="wd2" y="hd2"/>
              </a:cxn>
            </a:cxnLst>
            <a:rect l="0" t="0" r="r" b="b"/>
            <a:pathLst>
              <a:path w="21600" h="21478" fill="norm" stroke="1" extrusionOk="0">
                <a:moveTo>
                  <a:pt x="0" y="21478"/>
                </a:moveTo>
                <a:cubicBezTo>
                  <a:pt x="150" y="15805"/>
                  <a:pt x="300" y="10131"/>
                  <a:pt x="1200" y="6713"/>
                </a:cubicBezTo>
                <a:cubicBezTo>
                  <a:pt x="2100" y="3296"/>
                  <a:pt x="3400" y="2065"/>
                  <a:pt x="5400" y="972"/>
                </a:cubicBezTo>
                <a:cubicBezTo>
                  <a:pt x="7400" y="-122"/>
                  <a:pt x="10500" y="-122"/>
                  <a:pt x="13200" y="151"/>
                </a:cubicBezTo>
                <a:cubicBezTo>
                  <a:pt x="15900" y="425"/>
                  <a:pt x="18750" y="1519"/>
                  <a:pt x="21600" y="2612"/>
                </a:cubicBezTo>
              </a:path>
            </a:pathLst>
          </a:custGeom>
          <a:ln w="381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75" name="Square"/>
          <p:cNvSpPr/>
          <p:nvPr/>
        </p:nvSpPr>
        <p:spPr>
          <a:xfrm>
            <a:off x="1739900" y="5308600"/>
            <a:ext cx="546100" cy="546100"/>
          </a:xfrm>
          <a:prstGeom prst="rect">
            <a:avLst/>
          </a:prstGeom>
          <a:solidFill>
            <a:srgbClr val="00D2A9">
              <a:alpha val="50000"/>
            </a:srgbClr>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76" name="Square"/>
          <p:cNvSpPr/>
          <p:nvPr/>
        </p:nvSpPr>
        <p:spPr>
          <a:xfrm>
            <a:off x="2273300" y="4546600"/>
            <a:ext cx="546100" cy="546100"/>
          </a:xfrm>
          <a:prstGeom prst="rect">
            <a:avLst/>
          </a:prstGeom>
          <a:solidFill>
            <a:srgbClr val="00D2A9">
              <a:alpha val="50000"/>
            </a:srgbClr>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77" name="Square"/>
          <p:cNvSpPr/>
          <p:nvPr/>
        </p:nvSpPr>
        <p:spPr>
          <a:xfrm>
            <a:off x="3488266" y="4246879"/>
            <a:ext cx="546101" cy="546101"/>
          </a:xfrm>
          <a:prstGeom prst="rect">
            <a:avLst/>
          </a:prstGeom>
          <a:solidFill>
            <a:srgbClr val="00D2A9">
              <a:alpha val="50000"/>
            </a:srgbClr>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78" name="Shape"/>
          <p:cNvSpPr/>
          <p:nvPr/>
        </p:nvSpPr>
        <p:spPr>
          <a:xfrm>
            <a:off x="6832600" y="4660900"/>
            <a:ext cx="2387600" cy="1193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200" y="0"/>
                </a:moveTo>
                <a:lnTo>
                  <a:pt x="16200" y="5400"/>
                </a:lnTo>
                <a:lnTo>
                  <a:pt x="3375" y="5400"/>
                </a:lnTo>
                <a:lnTo>
                  <a:pt x="3375" y="16200"/>
                </a:lnTo>
                <a:lnTo>
                  <a:pt x="16200" y="16200"/>
                </a:lnTo>
                <a:lnTo>
                  <a:pt x="16200" y="21600"/>
                </a:lnTo>
                <a:lnTo>
                  <a:pt x="21600" y="10800"/>
                </a:lnTo>
                <a:close/>
                <a:moveTo>
                  <a:pt x="1350" y="5400"/>
                </a:moveTo>
                <a:lnTo>
                  <a:pt x="1350" y="16200"/>
                </a:lnTo>
                <a:lnTo>
                  <a:pt x="2700" y="16200"/>
                </a:lnTo>
                <a:lnTo>
                  <a:pt x="2700" y="5400"/>
                </a:lnTo>
                <a:close/>
                <a:moveTo>
                  <a:pt x="0" y="5400"/>
                </a:moveTo>
                <a:lnTo>
                  <a:pt x="0" y="16200"/>
                </a:lnTo>
                <a:lnTo>
                  <a:pt x="675" y="16200"/>
                </a:lnTo>
                <a:lnTo>
                  <a:pt x="675" y="5400"/>
                </a:lnTo>
                <a:close/>
              </a:path>
            </a:pathLst>
          </a:cu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79" name="All points will be classified as edges"/>
          <p:cNvSpPr txBox="1"/>
          <p:nvPr/>
        </p:nvSpPr>
        <p:spPr>
          <a:xfrm>
            <a:off x="1955800" y="7797800"/>
            <a:ext cx="3683000" cy="901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spcBef>
                <a:spcPts val="1600"/>
              </a:spcBef>
              <a:buClr>
                <a:srgbClr val="000000"/>
              </a:buClr>
              <a:buFont typeface="Times New Roman"/>
              <a:defRPr sz="3400">
                <a:uFill>
                  <a:solidFill>
                    <a:srgbClr val="000000"/>
                  </a:solidFill>
                </a:uFill>
                <a:latin typeface="Times New Roman"/>
                <a:ea typeface="Times New Roman"/>
                <a:cs typeface="Times New Roman"/>
                <a:sym typeface="Times New Roman"/>
              </a:defRPr>
            </a:pPr>
            <a:r>
              <a:rPr sz="2800"/>
              <a:t>All points will be classified as </a:t>
            </a:r>
            <a:r>
              <a:rPr sz="2800">
                <a:solidFill>
                  <a:srgbClr val="004DD6"/>
                </a:solidFill>
                <a:uFill>
                  <a:solidFill>
                    <a:srgbClr val="004DD6"/>
                  </a:solidFill>
                </a:uFill>
              </a:rPr>
              <a:t>edges</a:t>
            </a:r>
          </a:p>
        </p:txBody>
      </p:sp>
      <p:sp>
        <p:nvSpPr>
          <p:cNvPr id="380" name="Corner !"/>
          <p:cNvSpPr txBox="1"/>
          <p:nvPr/>
        </p:nvSpPr>
        <p:spPr>
          <a:xfrm>
            <a:off x="9639300" y="7797800"/>
            <a:ext cx="19558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FF4C00"/>
              </a:buClr>
              <a:buFont typeface="Times New Roman"/>
              <a:defRPr sz="3400">
                <a:solidFill>
                  <a:srgbClr val="FF4C00"/>
                </a:solidFill>
                <a:uFill>
                  <a:solidFill>
                    <a:srgbClr val="FF4C00"/>
                  </a:solidFill>
                </a:uFill>
                <a:latin typeface="Times New Roman"/>
                <a:ea typeface="Times New Roman"/>
                <a:cs typeface="Times New Roman"/>
                <a:sym typeface="Times New Roman"/>
              </a:defRPr>
            </a:lvl1pPr>
          </a:lstStyle>
          <a:p>
            <a:pPr/>
            <a:r>
              <a:t>Corner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9" grpId="1"/>
      <p:bldP build="whole" bldLvl="1" animBg="1" rev="0" advAuto="0" spid="380" grpId="2"/>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2" name="Harris Detector: Some Properties"/>
          <p:cNvSpPr txBox="1"/>
          <p:nvPr>
            <p:ph type="title"/>
          </p:nvPr>
        </p:nvSpPr>
        <p:spPr>
          <a:xfrm>
            <a:off x="977900" y="863600"/>
            <a:ext cx="11049000" cy="1625600"/>
          </a:xfrm>
          <a:prstGeom prst="rect">
            <a:avLst/>
          </a:prstGeom>
        </p:spPr>
        <p:txBody>
          <a:bodyPr/>
          <a:lstStyle/>
          <a:p>
            <a:pPr/>
            <a:r>
              <a:t>Harris Detector: Some Properties</a:t>
            </a:r>
          </a:p>
        </p:txBody>
      </p:sp>
      <p:sp>
        <p:nvSpPr>
          <p:cNvPr id="383" name="Quality of Harris detector for different scale changes"/>
          <p:cNvSpPr txBox="1"/>
          <p:nvPr>
            <p:ph type="body" idx="1"/>
          </p:nvPr>
        </p:nvSpPr>
        <p:spPr>
          <a:xfrm>
            <a:off x="977900" y="2273300"/>
            <a:ext cx="11049000" cy="5854700"/>
          </a:xfrm>
          <a:prstGeom prst="rect">
            <a:avLst/>
          </a:prstGeom>
        </p:spPr>
        <p:txBody>
          <a:bodyPr/>
          <a:lstStyle>
            <a:lvl1pPr>
              <a:buClr>
                <a:srgbClr val="000000"/>
              </a:buClr>
              <a:buFont typeface="Times New Roman"/>
            </a:lvl1pPr>
          </a:lstStyle>
          <a:p>
            <a:pPr/>
            <a:r>
              <a:t>Quality of Harris detector for different scale changes</a:t>
            </a:r>
          </a:p>
        </p:txBody>
      </p:sp>
      <p:sp>
        <p:nvSpPr>
          <p:cNvPr id="384" name="Repeatability rate:"/>
          <p:cNvSpPr txBox="1"/>
          <p:nvPr/>
        </p:nvSpPr>
        <p:spPr>
          <a:xfrm>
            <a:off x="1079500" y="4445000"/>
            <a:ext cx="39243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4DD6"/>
              </a:buClr>
              <a:buFont typeface="Times New Roman"/>
              <a:defRPr sz="3400">
                <a:solidFill>
                  <a:srgbClr val="004DD6"/>
                </a:solidFill>
                <a:uFill>
                  <a:solidFill>
                    <a:srgbClr val="004DD6"/>
                  </a:solidFill>
                </a:uFill>
                <a:latin typeface="Times New Roman"/>
                <a:ea typeface="Times New Roman"/>
                <a:cs typeface="Times New Roman"/>
                <a:sym typeface="Times New Roman"/>
              </a:defRPr>
            </a:lvl1pPr>
          </a:lstStyle>
          <a:p>
            <a:pPr/>
            <a:r>
              <a:t>Repeatability rate:</a:t>
            </a:r>
          </a:p>
        </p:txBody>
      </p:sp>
      <p:grpSp>
        <p:nvGrpSpPr>
          <p:cNvPr id="400" name="Group"/>
          <p:cNvGrpSpPr/>
          <p:nvPr/>
        </p:nvGrpSpPr>
        <p:grpSpPr>
          <a:xfrm>
            <a:off x="1841500" y="6075680"/>
            <a:ext cx="2273300" cy="2810934"/>
            <a:chOff x="0" y="0"/>
            <a:chExt cx="2273300" cy="2810932"/>
          </a:xfrm>
        </p:grpSpPr>
        <p:pic>
          <p:nvPicPr>
            <p:cNvPr id="385" name="image.png" descr="image.png"/>
            <p:cNvPicPr>
              <a:picLocks noChangeAspect="0"/>
            </p:cNvPicPr>
            <p:nvPr/>
          </p:nvPicPr>
          <p:blipFill>
            <a:blip r:embed="rId2">
              <a:extLst/>
            </a:blip>
            <a:stretch>
              <a:fillRect/>
            </a:stretch>
          </p:blipFill>
          <p:spPr>
            <a:xfrm>
              <a:off x="14393" y="1605279"/>
              <a:ext cx="2222501" cy="1205654"/>
            </a:xfrm>
            <a:prstGeom prst="rect">
              <a:avLst/>
            </a:prstGeom>
            <a:ln w="12700" cap="flat">
              <a:noFill/>
              <a:miter lim="400000"/>
            </a:ln>
            <a:effectLst/>
          </p:spPr>
        </p:pic>
        <p:pic>
          <p:nvPicPr>
            <p:cNvPr id="386" name="image.png" descr="image.png"/>
            <p:cNvPicPr>
              <a:picLocks noChangeAspect="0"/>
            </p:cNvPicPr>
            <p:nvPr/>
          </p:nvPicPr>
          <p:blipFill>
            <a:blip r:embed="rId3">
              <a:extLst/>
            </a:blip>
            <a:stretch>
              <a:fillRect/>
            </a:stretch>
          </p:blipFill>
          <p:spPr>
            <a:xfrm>
              <a:off x="0" y="0"/>
              <a:ext cx="2273300" cy="1314027"/>
            </a:xfrm>
            <a:prstGeom prst="rect">
              <a:avLst/>
            </a:prstGeom>
            <a:ln w="12700" cap="flat">
              <a:noFill/>
              <a:miter lim="400000"/>
            </a:ln>
            <a:effectLst/>
          </p:spPr>
        </p:pic>
        <p:sp>
          <p:nvSpPr>
            <p:cNvPr id="387" name="Circle"/>
            <p:cNvSpPr/>
            <p:nvPr/>
          </p:nvSpPr>
          <p:spPr>
            <a:xfrm>
              <a:off x="809131" y="399626"/>
              <a:ext cx="101601" cy="101601"/>
            </a:xfrm>
            <a:prstGeom prst="ellipse">
              <a:avLst/>
            </a:prstGeom>
            <a:solidFill>
              <a:srgbClr val="00D2A9"/>
            </a:solidFill>
            <a:ln w="9525" cap="flat">
              <a:solidFill>
                <a:srgbClr val="000000"/>
              </a:solidFill>
              <a:prstDash val="solid"/>
              <a:round/>
            </a:ln>
            <a:effectLst/>
          </p:spPr>
          <p:txBody>
            <a:bodyPr wrap="square" lIns="50800" tIns="50800" rIns="50800" bIns="50800" numCol="1" anchor="ctr">
              <a:noAutofit/>
            </a:bodyPr>
            <a:lstStyle/>
            <a:p>
              <a:pPr marL="57799" marR="57799" algn="ctr" defTabSz="1295400">
                <a:defRPr sz="3400">
                  <a:uFill>
                    <a:solidFill>
                      <a:srgbClr val="000000"/>
                    </a:solidFill>
                  </a:uFill>
                  <a:latin typeface="Times New Roman"/>
                  <a:ea typeface="Times New Roman"/>
                  <a:cs typeface="Times New Roman"/>
                  <a:sym typeface="Times New Roman"/>
                </a:defRPr>
              </a:pPr>
            </a:p>
          </p:txBody>
        </p:sp>
        <p:sp>
          <p:nvSpPr>
            <p:cNvPr id="388" name="Circle"/>
            <p:cNvSpPr/>
            <p:nvPr/>
          </p:nvSpPr>
          <p:spPr>
            <a:xfrm>
              <a:off x="508000" y="801510"/>
              <a:ext cx="101601" cy="99343"/>
            </a:xfrm>
            <a:prstGeom prst="ellipse">
              <a:avLst/>
            </a:prstGeom>
            <a:solidFill>
              <a:srgbClr val="00D2A9"/>
            </a:solidFill>
            <a:ln w="9525" cap="flat">
              <a:solidFill>
                <a:srgbClr val="000000"/>
              </a:solidFill>
              <a:prstDash val="solid"/>
              <a:round/>
            </a:ln>
            <a:effectLst/>
          </p:spPr>
          <p:txBody>
            <a:bodyPr wrap="square" lIns="50800" tIns="50800" rIns="50800" bIns="50800" numCol="1" anchor="ctr">
              <a:noAutofit/>
            </a:bodyPr>
            <a:lstStyle/>
            <a:p>
              <a:pPr marL="57799" marR="57799" algn="ctr" defTabSz="1295400">
                <a:defRPr sz="3400">
                  <a:uFill>
                    <a:solidFill>
                      <a:srgbClr val="000000"/>
                    </a:solidFill>
                  </a:uFill>
                  <a:latin typeface="Times New Roman"/>
                  <a:ea typeface="Times New Roman"/>
                  <a:cs typeface="Times New Roman"/>
                  <a:sym typeface="Times New Roman"/>
                </a:defRPr>
              </a:pPr>
            </a:p>
          </p:txBody>
        </p:sp>
        <p:sp>
          <p:nvSpPr>
            <p:cNvPr id="389" name="Circle"/>
            <p:cNvSpPr/>
            <p:nvPr/>
          </p:nvSpPr>
          <p:spPr>
            <a:xfrm>
              <a:off x="1870286" y="541866"/>
              <a:ext cx="101601" cy="101601"/>
            </a:xfrm>
            <a:prstGeom prst="ellipse">
              <a:avLst/>
            </a:prstGeom>
            <a:solidFill>
              <a:srgbClr val="00D2A9"/>
            </a:solidFill>
            <a:ln w="9525" cap="flat">
              <a:solidFill>
                <a:srgbClr val="000000"/>
              </a:solidFill>
              <a:prstDash val="solid"/>
              <a:round/>
            </a:ln>
            <a:effectLst/>
          </p:spPr>
          <p:txBody>
            <a:bodyPr wrap="square" lIns="50800" tIns="50800" rIns="50800" bIns="50800" numCol="1" anchor="ctr">
              <a:noAutofit/>
            </a:bodyPr>
            <a:lstStyle/>
            <a:p>
              <a:pPr marL="57799" marR="57799" algn="ctr" defTabSz="1295400">
                <a:defRPr sz="3400">
                  <a:uFill>
                    <a:solidFill>
                      <a:srgbClr val="000000"/>
                    </a:solidFill>
                  </a:uFill>
                  <a:latin typeface="Times New Roman"/>
                  <a:ea typeface="Times New Roman"/>
                  <a:cs typeface="Times New Roman"/>
                  <a:sym typeface="Times New Roman"/>
                </a:defRPr>
              </a:pPr>
            </a:p>
          </p:txBody>
        </p:sp>
        <p:sp>
          <p:nvSpPr>
            <p:cNvPr id="390" name="Circle"/>
            <p:cNvSpPr/>
            <p:nvPr/>
          </p:nvSpPr>
          <p:spPr>
            <a:xfrm>
              <a:off x="1314873" y="699910"/>
              <a:ext cx="101601" cy="101601"/>
            </a:xfrm>
            <a:prstGeom prst="ellipse">
              <a:avLst/>
            </a:prstGeom>
            <a:solidFill>
              <a:srgbClr val="00D2A9"/>
            </a:solidFill>
            <a:ln w="9525" cap="flat">
              <a:solidFill>
                <a:srgbClr val="000000"/>
              </a:solidFill>
              <a:prstDash val="solid"/>
              <a:round/>
            </a:ln>
            <a:effectLst/>
          </p:spPr>
          <p:txBody>
            <a:bodyPr wrap="square" lIns="50800" tIns="50800" rIns="50800" bIns="50800" numCol="1" anchor="ctr">
              <a:noAutofit/>
            </a:bodyPr>
            <a:lstStyle/>
            <a:p>
              <a:pPr marL="57799" marR="57799" algn="ctr" defTabSz="1295400">
                <a:defRPr sz="3400">
                  <a:uFill>
                    <a:solidFill>
                      <a:srgbClr val="000000"/>
                    </a:solidFill>
                  </a:uFill>
                  <a:latin typeface="Times New Roman"/>
                  <a:ea typeface="Times New Roman"/>
                  <a:cs typeface="Times New Roman"/>
                  <a:sym typeface="Times New Roman"/>
                </a:defRPr>
              </a:pPr>
            </a:p>
          </p:txBody>
        </p:sp>
        <p:sp>
          <p:nvSpPr>
            <p:cNvPr id="391" name="Circle"/>
            <p:cNvSpPr/>
            <p:nvPr/>
          </p:nvSpPr>
          <p:spPr>
            <a:xfrm>
              <a:off x="1856740" y="2147146"/>
              <a:ext cx="114301" cy="114301"/>
            </a:xfrm>
            <a:prstGeom prst="ellipse">
              <a:avLst/>
            </a:prstGeom>
            <a:solidFill>
              <a:srgbClr val="FF4C00"/>
            </a:solidFill>
            <a:ln w="9525" cap="flat">
              <a:solidFill>
                <a:srgbClr val="000000"/>
              </a:solidFill>
              <a:prstDash val="solid"/>
              <a:round/>
            </a:ln>
            <a:effectLst/>
          </p:spPr>
          <p:txBody>
            <a:bodyPr wrap="square" lIns="50800" tIns="50800" rIns="50800" bIns="50800" numCol="1" anchor="ctr">
              <a:noAutofit/>
            </a:bodyPr>
            <a:lstStyle/>
            <a:p>
              <a:pPr marL="57799" marR="57799" algn="ctr" defTabSz="1295400">
                <a:defRPr sz="3400">
                  <a:uFill>
                    <a:solidFill>
                      <a:srgbClr val="000000"/>
                    </a:solidFill>
                  </a:uFill>
                  <a:latin typeface="Times New Roman"/>
                  <a:ea typeface="Times New Roman"/>
                  <a:cs typeface="Times New Roman"/>
                  <a:sym typeface="Times New Roman"/>
                </a:defRPr>
              </a:pPr>
            </a:p>
          </p:txBody>
        </p:sp>
        <p:sp>
          <p:nvSpPr>
            <p:cNvPr id="392" name="Circle"/>
            <p:cNvSpPr/>
            <p:nvPr/>
          </p:nvSpPr>
          <p:spPr>
            <a:xfrm>
              <a:off x="827193" y="2472266"/>
              <a:ext cx="114301" cy="114301"/>
            </a:xfrm>
            <a:prstGeom prst="ellipse">
              <a:avLst/>
            </a:prstGeom>
            <a:solidFill>
              <a:srgbClr val="FF4C00"/>
            </a:solidFill>
            <a:ln w="9525" cap="flat">
              <a:solidFill>
                <a:srgbClr val="000000"/>
              </a:solidFill>
              <a:prstDash val="solid"/>
              <a:round/>
            </a:ln>
            <a:effectLst/>
          </p:spPr>
          <p:txBody>
            <a:bodyPr wrap="square" lIns="50800" tIns="50800" rIns="50800" bIns="50800" numCol="1" anchor="ctr">
              <a:noAutofit/>
            </a:bodyPr>
            <a:lstStyle/>
            <a:p>
              <a:pPr marL="57799" marR="57799" algn="ctr" defTabSz="1295400">
                <a:defRPr sz="3400">
                  <a:uFill>
                    <a:solidFill>
                      <a:srgbClr val="000000"/>
                    </a:solidFill>
                  </a:uFill>
                  <a:latin typeface="Times New Roman"/>
                  <a:ea typeface="Times New Roman"/>
                  <a:cs typeface="Times New Roman"/>
                  <a:sym typeface="Times New Roman"/>
                </a:defRPr>
              </a:pPr>
            </a:p>
          </p:txBody>
        </p:sp>
        <p:sp>
          <p:nvSpPr>
            <p:cNvPr id="393" name="Circle"/>
            <p:cNvSpPr/>
            <p:nvPr/>
          </p:nvSpPr>
          <p:spPr>
            <a:xfrm>
              <a:off x="989753" y="2038773"/>
              <a:ext cx="114301" cy="114301"/>
            </a:xfrm>
            <a:prstGeom prst="ellipse">
              <a:avLst/>
            </a:prstGeom>
            <a:solidFill>
              <a:srgbClr val="FF4C00"/>
            </a:solidFill>
            <a:ln w="9525" cap="flat">
              <a:solidFill>
                <a:srgbClr val="000000"/>
              </a:solidFill>
              <a:prstDash val="solid"/>
              <a:round/>
            </a:ln>
            <a:effectLst/>
          </p:spPr>
          <p:txBody>
            <a:bodyPr wrap="square" lIns="50800" tIns="50800" rIns="50800" bIns="50800" numCol="1" anchor="ctr">
              <a:noAutofit/>
            </a:bodyPr>
            <a:lstStyle/>
            <a:p>
              <a:pPr marL="57799" marR="57799" algn="ctr" defTabSz="1295400">
                <a:defRPr sz="3400">
                  <a:uFill>
                    <a:solidFill>
                      <a:srgbClr val="000000"/>
                    </a:solidFill>
                  </a:uFill>
                  <a:latin typeface="Times New Roman"/>
                  <a:ea typeface="Times New Roman"/>
                  <a:cs typeface="Times New Roman"/>
                  <a:sym typeface="Times New Roman"/>
                </a:defRPr>
              </a:pPr>
            </a:p>
          </p:txBody>
        </p:sp>
        <p:sp>
          <p:nvSpPr>
            <p:cNvPr id="394" name="Circle"/>
            <p:cNvSpPr/>
            <p:nvPr/>
          </p:nvSpPr>
          <p:spPr>
            <a:xfrm>
              <a:off x="393700" y="2147146"/>
              <a:ext cx="114300" cy="114301"/>
            </a:xfrm>
            <a:prstGeom prst="ellipse">
              <a:avLst/>
            </a:prstGeom>
            <a:solidFill>
              <a:srgbClr val="FF4C00"/>
            </a:solidFill>
            <a:ln w="9525" cap="flat">
              <a:solidFill>
                <a:srgbClr val="000000"/>
              </a:solidFill>
              <a:prstDash val="solid"/>
              <a:round/>
            </a:ln>
            <a:effectLst/>
          </p:spPr>
          <p:txBody>
            <a:bodyPr wrap="square" lIns="50800" tIns="50800" rIns="50800" bIns="50800" numCol="1" anchor="ctr">
              <a:noAutofit/>
            </a:bodyPr>
            <a:lstStyle/>
            <a:p>
              <a:pPr marL="57799" marR="57799" algn="ctr" defTabSz="1295400">
                <a:defRPr sz="3400">
                  <a:uFill>
                    <a:solidFill>
                      <a:srgbClr val="000000"/>
                    </a:solidFill>
                  </a:uFill>
                  <a:latin typeface="Times New Roman"/>
                  <a:ea typeface="Times New Roman"/>
                  <a:cs typeface="Times New Roman"/>
                  <a:sym typeface="Times New Roman"/>
                </a:defRPr>
              </a:pPr>
            </a:p>
          </p:txBody>
        </p:sp>
        <p:sp>
          <p:nvSpPr>
            <p:cNvPr id="395" name="Circle"/>
            <p:cNvSpPr/>
            <p:nvPr/>
          </p:nvSpPr>
          <p:spPr>
            <a:xfrm>
              <a:off x="610446" y="1713653"/>
              <a:ext cx="114301" cy="114301"/>
            </a:xfrm>
            <a:prstGeom prst="ellipse">
              <a:avLst/>
            </a:prstGeom>
            <a:solidFill>
              <a:srgbClr val="FF4C00"/>
            </a:solidFill>
            <a:ln w="9525" cap="flat">
              <a:solidFill>
                <a:srgbClr val="000000"/>
              </a:solidFill>
              <a:prstDash val="solid"/>
              <a:round/>
            </a:ln>
            <a:effectLst/>
          </p:spPr>
          <p:txBody>
            <a:bodyPr wrap="square" lIns="50800" tIns="50800" rIns="50800" bIns="50800" numCol="1" anchor="ctr">
              <a:noAutofit/>
            </a:bodyPr>
            <a:lstStyle/>
            <a:p>
              <a:pPr marL="57799" marR="57799" algn="ctr" defTabSz="1295400">
                <a:defRPr sz="3400">
                  <a:uFill>
                    <a:solidFill>
                      <a:srgbClr val="000000"/>
                    </a:solidFill>
                  </a:uFill>
                  <a:latin typeface="Times New Roman"/>
                  <a:ea typeface="Times New Roman"/>
                  <a:cs typeface="Times New Roman"/>
                  <a:sym typeface="Times New Roman"/>
                </a:defRPr>
              </a:pPr>
            </a:p>
          </p:txBody>
        </p:sp>
        <p:sp>
          <p:nvSpPr>
            <p:cNvPr id="396" name="Line"/>
            <p:cNvSpPr/>
            <p:nvPr/>
          </p:nvSpPr>
          <p:spPr>
            <a:xfrm flipH="1">
              <a:off x="469900" y="923431"/>
              <a:ext cx="63218" cy="1176303"/>
            </a:xfrm>
            <a:prstGeom prst="line">
              <a:avLst/>
            </a:prstGeom>
            <a:noFill/>
            <a:ln w="28575" cap="flat">
              <a:solidFill>
                <a:srgbClr val="434ED6"/>
              </a:solidFill>
              <a:prstDash val="solid"/>
              <a:round/>
              <a:headEnd type="triangle" w="med" len="med"/>
              <a:tailEnd type="triangle" w="med" len="med"/>
            </a:ln>
            <a:effectLst/>
          </p:spPr>
          <p:txBody>
            <a:bodyPr wrap="square" lIns="0" tIns="0" rIns="0" bIns="0" numCol="1" anchor="t">
              <a:noAutofit/>
            </a:bodyPr>
            <a:lstStyle/>
            <a:p>
              <a:pPr/>
            </a:p>
          </p:txBody>
        </p:sp>
        <p:sp>
          <p:nvSpPr>
            <p:cNvPr id="397" name="Line"/>
            <p:cNvSpPr/>
            <p:nvPr/>
          </p:nvSpPr>
          <p:spPr>
            <a:xfrm flipH="1">
              <a:off x="635282" y="521546"/>
              <a:ext cx="191912" cy="1193801"/>
            </a:xfrm>
            <a:prstGeom prst="line">
              <a:avLst/>
            </a:prstGeom>
            <a:noFill/>
            <a:ln w="28575" cap="flat">
              <a:solidFill>
                <a:srgbClr val="434ED6"/>
              </a:solidFill>
              <a:prstDash val="solid"/>
              <a:round/>
              <a:headEnd type="triangle" w="med" len="med"/>
              <a:tailEnd type="triangle" w="med" len="med"/>
            </a:ln>
            <a:effectLst/>
          </p:spPr>
          <p:txBody>
            <a:bodyPr wrap="square" lIns="0" tIns="0" rIns="0" bIns="0" numCol="1" anchor="t">
              <a:noAutofit/>
            </a:bodyPr>
            <a:lstStyle/>
            <a:p>
              <a:pPr/>
            </a:p>
          </p:txBody>
        </p:sp>
        <p:sp>
          <p:nvSpPr>
            <p:cNvPr id="398" name="Line"/>
            <p:cNvSpPr/>
            <p:nvPr/>
          </p:nvSpPr>
          <p:spPr>
            <a:xfrm>
              <a:off x="1886091" y="738292"/>
              <a:ext cx="24836" cy="1409701"/>
            </a:xfrm>
            <a:prstGeom prst="line">
              <a:avLst/>
            </a:prstGeom>
            <a:noFill/>
            <a:ln w="28575" cap="flat">
              <a:solidFill>
                <a:srgbClr val="434ED6"/>
              </a:solidFill>
              <a:prstDash val="solid"/>
              <a:round/>
              <a:headEnd type="triangle" w="med" len="med"/>
              <a:tailEnd type="triangle" w="med" len="med"/>
            </a:ln>
            <a:effectLst/>
          </p:spPr>
          <p:txBody>
            <a:bodyPr wrap="square" lIns="0" tIns="0" rIns="0" bIns="0" numCol="1" anchor="t">
              <a:noAutofit/>
            </a:bodyPr>
            <a:lstStyle/>
            <a:p>
              <a:pPr/>
            </a:p>
          </p:txBody>
        </p:sp>
        <p:sp>
          <p:nvSpPr>
            <p:cNvPr id="399" name="Circle"/>
            <p:cNvSpPr/>
            <p:nvPr/>
          </p:nvSpPr>
          <p:spPr>
            <a:xfrm>
              <a:off x="1694179" y="1063413"/>
              <a:ext cx="101601" cy="101601"/>
            </a:xfrm>
            <a:prstGeom prst="ellipse">
              <a:avLst/>
            </a:prstGeom>
            <a:solidFill>
              <a:srgbClr val="00D2A9"/>
            </a:solidFill>
            <a:ln w="9525" cap="flat">
              <a:solidFill>
                <a:srgbClr val="000000"/>
              </a:solidFill>
              <a:prstDash val="solid"/>
              <a:round/>
            </a:ln>
            <a:effectLst/>
          </p:spPr>
          <p:txBody>
            <a:bodyPr wrap="square" lIns="50800" tIns="50800" rIns="50800" bIns="50800" numCol="1" anchor="ctr">
              <a:noAutofit/>
            </a:bodyPr>
            <a:lstStyle/>
            <a:p>
              <a:pPr marL="57799" marR="57799" algn="ctr" defTabSz="1295400">
                <a:defRPr sz="3400">
                  <a:uFill>
                    <a:solidFill>
                      <a:srgbClr val="000000"/>
                    </a:solidFill>
                  </a:uFill>
                  <a:latin typeface="Times New Roman"/>
                  <a:ea typeface="Times New Roman"/>
                  <a:cs typeface="Times New Roman"/>
                  <a:sym typeface="Times New Roman"/>
                </a:defRPr>
              </a:pPr>
            </a:p>
          </p:txBody>
        </p:sp>
      </p:grpSp>
      <p:sp>
        <p:nvSpPr>
          <p:cNvPr id="401" name="# correspondences # possible correspondences"/>
          <p:cNvSpPr txBox="1"/>
          <p:nvPr/>
        </p:nvSpPr>
        <p:spPr>
          <a:xfrm>
            <a:off x="977900" y="5048391"/>
            <a:ext cx="4241800" cy="774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algn="ctr" defTabSz="1295400">
              <a:spcBef>
                <a:spcPts val="1400"/>
              </a:spcBef>
              <a:buClr>
                <a:srgbClr val="004DD6"/>
              </a:buClr>
              <a:buFont typeface="Times New Roman"/>
              <a:defRPr sz="2400">
                <a:solidFill>
                  <a:srgbClr val="004DD6"/>
                </a:solidFill>
                <a:uFill>
                  <a:solidFill>
                    <a:srgbClr val="004DD6"/>
                  </a:solidFill>
                </a:uFill>
                <a:latin typeface="Times New Roman"/>
                <a:ea typeface="Times New Roman"/>
                <a:cs typeface="Times New Roman"/>
                <a:sym typeface="Times New Roman"/>
              </a:defRPr>
            </a:pPr>
            <a:r>
              <a:t># correspondences</a:t>
            </a:r>
            <a:br/>
            <a:r>
              <a:t># possible correspondences</a:t>
            </a:r>
          </a:p>
        </p:txBody>
      </p:sp>
      <p:sp>
        <p:nvSpPr>
          <p:cNvPr id="402" name="Line"/>
          <p:cNvSpPr/>
          <p:nvPr/>
        </p:nvSpPr>
        <p:spPr>
          <a:xfrm>
            <a:off x="1295400" y="5524500"/>
            <a:ext cx="3467100" cy="2258"/>
          </a:xfrm>
          <a:prstGeom prst="line">
            <a:avLst/>
          </a:prstGeom>
          <a:ln>
            <a:solidFill>
              <a:srgbClr val="000000"/>
            </a:solidFill>
          </a:ln>
        </p:spPr>
        <p:txBody>
          <a:bodyPr lIns="0" tIns="0" rIns="0" bIns="0"/>
          <a:lstStyle/>
          <a:p>
            <a:pPr/>
          </a:p>
        </p:txBody>
      </p:sp>
      <p:sp>
        <p:nvSpPr>
          <p:cNvPr id="403" name="C.Schmid et.al. “Evaluation of Interest Point Detectors”. IJCV 2000"/>
          <p:cNvSpPr txBox="1"/>
          <p:nvPr/>
        </p:nvSpPr>
        <p:spPr>
          <a:xfrm>
            <a:off x="876579" y="9137226"/>
            <a:ext cx="8479091" cy="43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algn="ctr" defTabSz="1295400">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C.Schmid et.al. “Evaluation of Interest Point Detectors”. IJCV 2000</a:t>
            </a:r>
          </a:p>
        </p:txBody>
      </p:sp>
      <p:sp>
        <p:nvSpPr>
          <p:cNvPr id="404" name="Line"/>
          <p:cNvSpPr/>
          <p:nvPr/>
        </p:nvSpPr>
        <p:spPr>
          <a:xfrm>
            <a:off x="0" y="9105900"/>
            <a:ext cx="13004800" cy="2258"/>
          </a:xfrm>
          <a:prstGeom prst="line">
            <a:avLst/>
          </a:prstGeom>
          <a:ln>
            <a:solidFill>
              <a:srgbClr val="000000"/>
            </a:solidFill>
          </a:ln>
        </p:spPr>
        <p:txBody>
          <a:bodyPr lIns="0" tIns="0" rIns="0" bIns="0"/>
          <a:lstStyle/>
          <a:p>
            <a:p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6" name="Harris Detector: Some Properties"/>
          <p:cNvSpPr txBox="1"/>
          <p:nvPr>
            <p:ph type="title"/>
          </p:nvPr>
        </p:nvSpPr>
        <p:spPr>
          <a:xfrm>
            <a:off x="977900" y="863600"/>
            <a:ext cx="11049000" cy="1625600"/>
          </a:xfrm>
          <a:prstGeom prst="rect">
            <a:avLst/>
          </a:prstGeom>
        </p:spPr>
        <p:txBody>
          <a:bodyPr/>
          <a:lstStyle/>
          <a:p>
            <a:pPr/>
            <a:r>
              <a:t>Harris Detector: Some Properties</a:t>
            </a:r>
          </a:p>
        </p:txBody>
      </p:sp>
      <p:sp>
        <p:nvSpPr>
          <p:cNvPr id="407" name="Quality of Harris detector for different scale changes"/>
          <p:cNvSpPr txBox="1"/>
          <p:nvPr>
            <p:ph type="body" idx="1"/>
          </p:nvPr>
        </p:nvSpPr>
        <p:spPr>
          <a:xfrm>
            <a:off x="977900" y="2273300"/>
            <a:ext cx="11049000" cy="5854700"/>
          </a:xfrm>
          <a:prstGeom prst="rect">
            <a:avLst/>
          </a:prstGeom>
        </p:spPr>
        <p:txBody>
          <a:bodyPr/>
          <a:lstStyle/>
          <a:p>
            <a:pPr/>
            <a:r>
              <a:t>Quality of Harris detector for different scale changes</a:t>
            </a:r>
          </a:p>
        </p:txBody>
      </p:sp>
      <p:pic>
        <p:nvPicPr>
          <p:cNvPr id="408" name="image.png" descr="image.png"/>
          <p:cNvPicPr>
            <a:picLocks noChangeAspect="0"/>
          </p:cNvPicPr>
          <p:nvPr/>
        </p:nvPicPr>
        <p:blipFill>
          <a:blip r:embed="rId2">
            <a:extLst/>
          </a:blip>
          <a:stretch>
            <a:fillRect/>
          </a:stretch>
        </p:blipFill>
        <p:spPr>
          <a:xfrm>
            <a:off x="5740400" y="3467100"/>
            <a:ext cx="6616700" cy="4872285"/>
          </a:xfrm>
          <a:prstGeom prst="rect">
            <a:avLst/>
          </a:prstGeom>
          <a:ln w="12700">
            <a:miter lim="400000"/>
          </a:ln>
        </p:spPr>
      </p:pic>
      <p:sp>
        <p:nvSpPr>
          <p:cNvPr id="409" name="Repeatability rate:"/>
          <p:cNvSpPr txBox="1"/>
          <p:nvPr/>
        </p:nvSpPr>
        <p:spPr>
          <a:xfrm>
            <a:off x="1079500" y="4445000"/>
            <a:ext cx="38989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4DD6"/>
              </a:buClr>
              <a:buFont typeface="Times New Roman"/>
              <a:defRPr sz="3400">
                <a:solidFill>
                  <a:srgbClr val="004DD6"/>
                </a:solidFill>
                <a:uFill>
                  <a:solidFill>
                    <a:srgbClr val="004DD6"/>
                  </a:solidFill>
                </a:uFill>
                <a:latin typeface="Times New Roman"/>
                <a:ea typeface="Times New Roman"/>
                <a:cs typeface="Times New Roman"/>
                <a:sym typeface="Times New Roman"/>
              </a:defRPr>
            </a:lvl1pPr>
          </a:lstStyle>
          <a:p>
            <a:pPr/>
            <a:r>
              <a:t>Repeatability rate:</a:t>
            </a:r>
          </a:p>
        </p:txBody>
      </p:sp>
      <p:pic>
        <p:nvPicPr>
          <p:cNvPr id="410" name="image.png" descr="image.png"/>
          <p:cNvPicPr>
            <a:picLocks noChangeAspect="0"/>
          </p:cNvPicPr>
          <p:nvPr/>
        </p:nvPicPr>
        <p:blipFill>
          <a:blip r:embed="rId3">
            <a:extLst/>
          </a:blip>
          <a:stretch>
            <a:fillRect/>
          </a:stretch>
        </p:blipFill>
        <p:spPr>
          <a:xfrm>
            <a:off x="1841500" y="6075680"/>
            <a:ext cx="2273300" cy="1314027"/>
          </a:xfrm>
          <a:prstGeom prst="rect">
            <a:avLst/>
          </a:prstGeom>
          <a:ln w="12700">
            <a:miter lim="400000"/>
          </a:ln>
        </p:spPr>
      </p:pic>
      <p:sp>
        <p:nvSpPr>
          <p:cNvPr id="411" name="Circle"/>
          <p:cNvSpPr/>
          <p:nvPr/>
        </p:nvSpPr>
        <p:spPr>
          <a:xfrm>
            <a:off x="2650631" y="6475306"/>
            <a:ext cx="101601" cy="101601"/>
          </a:xfrm>
          <a:prstGeom prst="ellipse">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12" name="Circle"/>
          <p:cNvSpPr/>
          <p:nvPr/>
        </p:nvSpPr>
        <p:spPr>
          <a:xfrm>
            <a:off x="2349500" y="6877191"/>
            <a:ext cx="101601" cy="99343"/>
          </a:xfrm>
          <a:prstGeom prst="ellipse">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415" name="Group"/>
          <p:cNvGrpSpPr/>
          <p:nvPr/>
        </p:nvGrpSpPr>
        <p:grpSpPr>
          <a:xfrm>
            <a:off x="3711786" y="6617546"/>
            <a:ext cx="101601" cy="101601"/>
            <a:chOff x="0" y="0"/>
            <a:chExt cx="101600" cy="101600"/>
          </a:xfrm>
        </p:grpSpPr>
        <p:sp>
          <p:nvSpPr>
            <p:cNvPr id="413" name="Circle"/>
            <p:cNvSpPr/>
            <p:nvPr/>
          </p:nvSpPr>
          <p:spPr>
            <a:xfrm>
              <a:off x="0" y="0"/>
              <a:ext cx="101601" cy="101601"/>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14" name="Type to enter text"/>
            <p:cNvSpPr txBox="1"/>
            <p:nvPr/>
          </p:nvSpPr>
          <p:spPr>
            <a:xfrm>
              <a:off x="14878" y="14878"/>
              <a:ext cx="71845" cy="718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marL="56816" marR="56816" algn="ctr" defTabSz="1295400">
                <a:buClr>
                  <a:srgbClr val="004DD6"/>
                </a:buClr>
                <a:buFont typeface="Times New Roman"/>
                <a:defRPr sz="3400">
                  <a:solidFill>
                    <a:srgbClr val="004DD6"/>
                  </a:solidFill>
                  <a:uFill>
                    <a:solidFill>
                      <a:srgbClr val="004DD6"/>
                    </a:solidFill>
                  </a:uFill>
                  <a:latin typeface="Times New Roman"/>
                  <a:ea typeface="Times New Roman"/>
                  <a:cs typeface="Times New Roman"/>
                  <a:sym typeface="Times New Roman"/>
                </a:defRPr>
              </a:lvl1pPr>
            </a:lstStyle>
            <a:p>
              <a:pPr/>
              <a:r>
                <a:t>Type to enter text</a:t>
              </a:r>
            </a:p>
          </p:txBody>
        </p:sp>
      </p:grpSp>
      <p:sp>
        <p:nvSpPr>
          <p:cNvPr id="416" name="Circle"/>
          <p:cNvSpPr/>
          <p:nvPr/>
        </p:nvSpPr>
        <p:spPr>
          <a:xfrm>
            <a:off x="3156373" y="6775591"/>
            <a:ext cx="101601" cy="101601"/>
          </a:xfrm>
          <a:prstGeom prst="ellipse">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417" name="image.png" descr="image.png"/>
          <p:cNvPicPr>
            <a:picLocks noChangeAspect="0"/>
          </p:cNvPicPr>
          <p:nvPr/>
        </p:nvPicPr>
        <p:blipFill>
          <a:blip r:embed="rId4">
            <a:extLst/>
          </a:blip>
          <a:stretch>
            <a:fillRect/>
          </a:stretch>
        </p:blipFill>
        <p:spPr>
          <a:xfrm>
            <a:off x="2162951" y="7709923"/>
            <a:ext cx="1625601" cy="856087"/>
          </a:xfrm>
          <a:prstGeom prst="rect">
            <a:avLst/>
          </a:prstGeom>
          <a:ln w="12700">
            <a:miter lim="400000"/>
          </a:ln>
        </p:spPr>
      </p:pic>
      <p:sp>
        <p:nvSpPr>
          <p:cNvPr id="418" name="Circle"/>
          <p:cNvSpPr/>
          <p:nvPr/>
        </p:nvSpPr>
        <p:spPr>
          <a:xfrm>
            <a:off x="3511009" y="8094681"/>
            <a:ext cx="79299" cy="76952"/>
          </a:xfrm>
          <a:prstGeom prst="ellipse">
            <a:avLst/>
          </a:prstGeom>
          <a:solidFill>
            <a:srgbClr val="FF4C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19" name="Circle"/>
          <p:cNvSpPr/>
          <p:nvPr/>
        </p:nvSpPr>
        <p:spPr>
          <a:xfrm>
            <a:off x="2757683" y="8325535"/>
            <a:ext cx="79298" cy="76952"/>
          </a:xfrm>
          <a:prstGeom prst="ellipse">
            <a:avLst/>
          </a:prstGeom>
          <a:solidFill>
            <a:srgbClr val="FF4C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20" name="Circle"/>
          <p:cNvSpPr/>
          <p:nvPr/>
        </p:nvSpPr>
        <p:spPr>
          <a:xfrm>
            <a:off x="2876629" y="8017729"/>
            <a:ext cx="79299" cy="76952"/>
          </a:xfrm>
          <a:prstGeom prst="ellipse">
            <a:avLst/>
          </a:prstGeom>
          <a:solidFill>
            <a:srgbClr val="FF4C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21" name="Circle"/>
          <p:cNvSpPr/>
          <p:nvPr/>
        </p:nvSpPr>
        <p:spPr>
          <a:xfrm>
            <a:off x="2440492" y="8094681"/>
            <a:ext cx="79299" cy="76952"/>
          </a:xfrm>
          <a:prstGeom prst="ellipse">
            <a:avLst/>
          </a:prstGeom>
          <a:solidFill>
            <a:srgbClr val="FF4C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22" name="Circle"/>
          <p:cNvSpPr/>
          <p:nvPr/>
        </p:nvSpPr>
        <p:spPr>
          <a:xfrm>
            <a:off x="2599087" y="7786875"/>
            <a:ext cx="79299" cy="76952"/>
          </a:xfrm>
          <a:prstGeom prst="ellipse">
            <a:avLst/>
          </a:prstGeom>
          <a:solidFill>
            <a:srgbClr val="FF4C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23" name="Line"/>
          <p:cNvSpPr/>
          <p:nvPr/>
        </p:nvSpPr>
        <p:spPr>
          <a:xfrm>
            <a:off x="2398646" y="6985000"/>
            <a:ext cx="98016" cy="1070936"/>
          </a:xfrm>
          <a:prstGeom prst="line">
            <a:avLst/>
          </a:prstGeom>
          <a:ln w="25400">
            <a:solidFill>
              <a:srgbClr val="434ED6"/>
            </a:solidFill>
            <a:headEnd type="triangle"/>
            <a:tailEnd type="triangle"/>
          </a:ln>
        </p:spPr>
        <p:txBody>
          <a:bodyPr lIns="0" tIns="0" rIns="0" bIns="0"/>
          <a:lstStyle/>
          <a:p>
            <a:pPr/>
          </a:p>
        </p:txBody>
      </p:sp>
      <p:sp>
        <p:nvSpPr>
          <p:cNvPr id="424" name="Line"/>
          <p:cNvSpPr/>
          <p:nvPr/>
        </p:nvSpPr>
        <p:spPr>
          <a:xfrm flipH="1">
            <a:off x="2617260" y="6591300"/>
            <a:ext cx="92074" cy="1194164"/>
          </a:xfrm>
          <a:prstGeom prst="line">
            <a:avLst/>
          </a:prstGeom>
          <a:ln w="25400">
            <a:solidFill>
              <a:srgbClr val="434ED6"/>
            </a:solidFill>
            <a:headEnd type="triangle"/>
            <a:tailEnd type="triangle"/>
          </a:ln>
        </p:spPr>
        <p:txBody>
          <a:bodyPr lIns="0" tIns="0" rIns="0" bIns="0"/>
          <a:lstStyle/>
          <a:p>
            <a:pPr/>
          </a:p>
        </p:txBody>
      </p:sp>
      <p:sp>
        <p:nvSpPr>
          <p:cNvPr id="425" name="Line"/>
          <p:cNvSpPr/>
          <p:nvPr/>
        </p:nvSpPr>
        <p:spPr>
          <a:xfrm flipH="1">
            <a:off x="3550658" y="6769100"/>
            <a:ext cx="199327" cy="1321349"/>
          </a:xfrm>
          <a:prstGeom prst="line">
            <a:avLst/>
          </a:prstGeom>
          <a:ln w="25400">
            <a:solidFill>
              <a:srgbClr val="434ED6"/>
            </a:solidFill>
            <a:headEnd type="triangle"/>
            <a:tailEnd type="triangle"/>
          </a:ln>
        </p:spPr>
        <p:txBody>
          <a:bodyPr lIns="0" tIns="0" rIns="0" bIns="0"/>
          <a:lstStyle/>
          <a:p>
            <a:pPr/>
          </a:p>
        </p:txBody>
      </p:sp>
      <p:sp>
        <p:nvSpPr>
          <p:cNvPr id="426" name="Circle"/>
          <p:cNvSpPr/>
          <p:nvPr/>
        </p:nvSpPr>
        <p:spPr>
          <a:xfrm>
            <a:off x="3535679" y="7139093"/>
            <a:ext cx="101601" cy="101601"/>
          </a:xfrm>
          <a:prstGeom prst="ellipse">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27" name="# correspondences # possible correspondences"/>
          <p:cNvSpPr txBox="1"/>
          <p:nvPr/>
        </p:nvSpPr>
        <p:spPr>
          <a:xfrm>
            <a:off x="977900" y="5048391"/>
            <a:ext cx="4229100" cy="774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algn="ctr" defTabSz="1295400">
              <a:spcBef>
                <a:spcPts val="1400"/>
              </a:spcBef>
              <a:buClr>
                <a:srgbClr val="004DD6"/>
              </a:buClr>
              <a:buFont typeface="Times New Roman"/>
              <a:defRPr sz="2400">
                <a:solidFill>
                  <a:srgbClr val="004DD6"/>
                </a:solidFill>
                <a:uFill>
                  <a:solidFill>
                    <a:srgbClr val="004DD6"/>
                  </a:solidFill>
                </a:uFill>
                <a:latin typeface="Times New Roman"/>
                <a:ea typeface="Times New Roman"/>
                <a:cs typeface="Times New Roman"/>
                <a:sym typeface="Times New Roman"/>
              </a:defRPr>
            </a:pPr>
            <a:r>
              <a:t># correspondences</a:t>
            </a:r>
            <a:br/>
            <a:r>
              <a:t># possible correspondences</a:t>
            </a:r>
          </a:p>
        </p:txBody>
      </p:sp>
      <p:sp>
        <p:nvSpPr>
          <p:cNvPr id="428" name="Line"/>
          <p:cNvSpPr/>
          <p:nvPr/>
        </p:nvSpPr>
        <p:spPr>
          <a:xfrm>
            <a:off x="1295400" y="5524500"/>
            <a:ext cx="3467100" cy="2258"/>
          </a:xfrm>
          <a:prstGeom prst="line">
            <a:avLst/>
          </a:prstGeom>
          <a:ln w="12700">
            <a:solidFill>
              <a:srgbClr val="000000"/>
            </a:solidFill>
          </a:ln>
        </p:spPr>
        <p:txBody>
          <a:bodyPr lIns="0" tIns="0" rIns="0" bIns="0"/>
          <a:lstStyle/>
          <a:p>
            <a:pPr/>
          </a:p>
        </p:txBody>
      </p:sp>
      <p:sp>
        <p:nvSpPr>
          <p:cNvPr id="429" name="C.Schmid et.al. “Evaluation of Interest Point Detectors”. IJCV 2000"/>
          <p:cNvSpPr txBox="1"/>
          <p:nvPr/>
        </p:nvSpPr>
        <p:spPr>
          <a:xfrm>
            <a:off x="867548" y="9137226"/>
            <a:ext cx="8479091" cy="43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algn="ctr" defTabSz="1295400">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C.Schmid et.al. “Evaluation of Interest Point Detectors”. IJCV 2000</a:t>
            </a:r>
          </a:p>
        </p:txBody>
      </p:sp>
      <p:sp>
        <p:nvSpPr>
          <p:cNvPr id="430" name="Line"/>
          <p:cNvSpPr/>
          <p:nvPr/>
        </p:nvSpPr>
        <p:spPr>
          <a:xfrm>
            <a:off x="0" y="9105900"/>
            <a:ext cx="13004800" cy="2258"/>
          </a:xfrm>
          <a:prstGeom prst="line">
            <a:avLst/>
          </a:prstGeom>
          <a:ln w="12700">
            <a:solidFill>
              <a:srgbClr val="000000"/>
            </a:solidFill>
          </a:ln>
        </p:spPr>
        <p:txBody>
          <a:bodyPr lIns="0" tIns="0" rIns="0" bIns="0"/>
          <a:lstStyle/>
          <a:p>
            <a:pP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2" name="Evaluation plots are from this paper"/>
          <p:cNvSpPr txBox="1"/>
          <p:nvPr>
            <p:ph type="title"/>
          </p:nvPr>
        </p:nvSpPr>
        <p:spPr>
          <a:xfrm>
            <a:off x="977900" y="0"/>
            <a:ext cx="11049000" cy="1822027"/>
          </a:xfrm>
          <a:prstGeom prst="rect">
            <a:avLst/>
          </a:prstGeom>
        </p:spPr>
        <p:txBody>
          <a:bodyPr/>
          <a:lstStyle>
            <a:lvl1pPr>
              <a:defRPr sz="5600"/>
            </a:lvl1pPr>
          </a:lstStyle>
          <a:p>
            <a:pPr/>
            <a:r>
              <a:t>Evaluation plots are from this paper</a:t>
            </a:r>
          </a:p>
        </p:txBody>
      </p:sp>
      <p:sp>
        <p:nvSpPr>
          <p:cNvPr id="433" name="Double-click to edit"/>
          <p:cNvSpPr txBox="1"/>
          <p:nvPr>
            <p:ph type="body" idx="1"/>
          </p:nvPr>
        </p:nvSpPr>
        <p:spPr>
          <a:prstGeom prst="rect">
            <a:avLst/>
          </a:prstGeom>
        </p:spPr>
        <p:txBody>
          <a:bodyPr/>
          <a:lstStyle/>
          <a:p>
            <a:pPr>
              <a:buClr>
                <a:srgbClr val="000000"/>
              </a:buClr>
              <a:buFont typeface="Times New Roman"/>
            </a:pPr>
          </a:p>
        </p:txBody>
      </p:sp>
      <p:pic>
        <p:nvPicPr>
          <p:cNvPr id="434" name="tmp.jpg" descr="tmp.jpg"/>
          <p:cNvPicPr>
            <a:picLocks noChangeAspect="0"/>
          </p:cNvPicPr>
          <p:nvPr/>
        </p:nvPicPr>
        <p:blipFill>
          <a:blip r:embed="rId2">
            <a:extLst/>
          </a:blip>
          <a:stretch>
            <a:fillRect/>
          </a:stretch>
        </p:blipFill>
        <p:spPr>
          <a:xfrm>
            <a:off x="0" y="2034257"/>
            <a:ext cx="13004800" cy="7211344"/>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6" name="What about our descriptor"/>
          <p:cNvSpPr txBox="1"/>
          <p:nvPr>
            <p:ph type="title"/>
          </p:nvPr>
        </p:nvSpPr>
        <p:spPr>
          <a:prstGeom prst="rect">
            <a:avLst/>
          </a:prstGeom>
        </p:spPr>
        <p:txBody>
          <a:bodyPr/>
          <a:lstStyle/>
          <a:p>
            <a:pPr/>
            <a:r>
              <a:t>What about our descriptor</a:t>
            </a:r>
          </a:p>
        </p:txBody>
      </p:sp>
      <p:sp>
        <p:nvSpPr>
          <p:cNvPr id="437" name="Not invariance to scale or rotation"/>
          <p:cNvSpPr txBox="1"/>
          <p:nvPr>
            <p:ph type="body" idx="1"/>
          </p:nvPr>
        </p:nvSpPr>
        <p:spPr>
          <a:prstGeom prst="rect">
            <a:avLst/>
          </a:prstGeom>
        </p:spPr>
        <p:txBody>
          <a:bodyPr/>
          <a:lstStyle/>
          <a:p>
            <a:pPr/>
            <a:r>
              <a:t>Not invariance to scale or rotation</a:t>
            </a:r>
          </a:p>
        </p:txBody>
      </p:sp>
      <p:pic>
        <p:nvPicPr>
          <p:cNvPr id="438" name="droppedImage.png" descr="droppedImage.png"/>
          <p:cNvPicPr>
            <a:picLocks noChangeAspect="1"/>
          </p:cNvPicPr>
          <p:nvPr/>
        </p:nvPicPr>
        <p:blipFill>
          <a:blip r:embed="rId2">
            <a:extLst/>
          </a:blip>
          <a:stretch>
            <a:fillRect/>
          </a:stretch>
        </p:blipFill>
        <p:spPr>
          <a:xfrm>
            <a:off x="5015" y="5909919"/>
            <a:ext cx="2644641" cy="3526187"/>
          </a:xfrm>
          <a:prstGeom prst="rect">
            <a:avLst/>
          </a:prstGeom>
          <a:ln w="12700">
            <a:miter lim="400000"/>
          </a:ln>
        </p:spPr>
      </p:pic>
      <p:pic>
        <p:nvPicPr>
          <p:cNvPr id="439" name="droppedImage.png" descr="droppedImage.png"/>
          <p:cNvPicPr>
            <a:picLocks noChangeAspect="1"/>
          </p:cNvPicPr>
          <p:nvPr/>
        </p:nvPicPr>
        <p:blipFill>
          <a:blip r:embed="rId3">
            <a:extLst/>
          </a:blip>
          <a:stretch>
            <a:fillRect/>
          </a:stretch>
        </p:blipFill>
        <p:spPr>
          <a:xfrm>
            <a:off x="2768868" y="5905500"/>
            <a:ext cx="3479807" cy="3530606"/>
          </a:xfrm>
          <a:prstGeom prst="rect">
            <a:avLst/>
          </a:prstGeom>
          <a:ln w="50800">
            <a:solidFill>
              <a:srgbClr val="E32400"/>
            </a:solidFill>
            <a:miter lim="400000"/>
          </a:ln>
        </p:spPr>
      </p:pic>
      <p:sp>
        <p:nvSpPr>
          <p:cNvPr id="440" name="Square"/>
          <p:cNvSpPr/>
          <p:nvPr/>
        </p:nvSpPr>
        <p:spPr>
          <a:xfrm>
            <a:off x="2286000" y="7264400"/>
            <a:ext cx="228600" cy="228600"/>
          </a:xfrm>
          <a:prstGeom prst="rect">
            <a:avLst/>
          </a:prstGeom>
          <a:ln w="50800">
            <a:solidFill>
              <a:srgbClr val="E324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41" name="Line"/>
          <p:cNvSpPr/>
          <p:nvPr/>
        </p:nvSpPr>
        <p:spPr>
          <a:xfrm flipV="1">
            <a:off x="2279293" y="5909995"/>
            <a:ext cx="473327" cy="1356474"/>
          </a:xfrm>
          <a:prstGeom prst="line">
            <a:avLst/>
          </a:prstGeom>
          <a:ln w="50800">
            <a:solidFill>
              <a:srgbClr val="E32400"/>
            </a:solidFill>
            <a:miter lim="400000"/>
          </a:ln>
        </p:spPr>
        <p:txBody>
          <a:bodyPr lIns="0" tIns="0" rIns="0" bIns="0"/>
          <a:lstStyle/>
          <a:p>
            <a:pPr/>
          </a:p>
        </p:txBody>
      </p:sp>
      <p:sp>
        <p:nvSpPr>
          <p:cNvPr id="442" name="Line"/>
          <p:cNvSpPr/>
          <p:nvPr/>
        </p:nvSpPr>
        <p:spPr>
          <a:xfrm>
            <a:off x="2291993" y="7507768"/>
            <a:ext cx="464620" cy="1922359"/>
          </a:xfrm>
          <a:prstGeom prst="line">
            <a:avLst/>
          </a:prstGeom>
          <a:ln w="50800">
            <a:solidFill>
              <a:srgbClr val="E32400"/>
            </a:solidFill>
            <a:miter lim="400000"/>
          </a:ln>
        </p:spPr>
        <p:txBody>
          <a:bodyPr lIns="0" tIns="0" rIns="0" bIns="0"/>
          <a:lstStyle/>
          <a:p>
            <a:pPr/>
          </a:p>
        </p:txBody>
      </p:sp>
      <p:grpSp>
        <p:nvGrpSpPr>
          <p:cNvPr id="445" name="Group"/>
          <p:cNvGrpSpPr/>
          <p:nvPr/>
        </p:nvGrpSpPr>
        <p:grpSpPr>
          <a:xfrm>
            <a:off x="6546801" y="5622813"/>
            <a:ext cx="6248404" cy="4105391"/>
            <a:chOff x="0" y="0"/>
            <a:chExt cx="6248403" cy="4105389"/>
          </a:xfrm>
        </p:grpSpPr>
        <p:pic>
          <p:nvPicPr>
            <p:cNvPr id="443" name="droppedImage.png" descr="droppedImage.png"/>
            <p:cNvPicPr>
              <a:picLocks noChangeAspect="1"/>
            </p:cNvPicPr>
            <p:nvPr/>
          </p:nvPicPr>
          <p:blipFill>
            <a:blip r:embed="rId4">
              <a:extLst/>
            </a:blip>
            <a:stretch>
              <a:fillRect/>
            </a:stretch>
          </p:blipFill>
          <p:spPr>
            <a:xfrm>
              <a:off x="0" y="0"/>
              <a:ext cx="3079044" cy="4105390"/>
            </a:xfrm>
            <a:prstGeom prst="rect">
              <a:avLst/>
            </a:prstGeom>
            <a:ln w="12700" cap="flat">
              <a:noFill/>
              <a:miter lim="400000"/>
            </a:ln>
            <a:effectLst/>
          </p:spPr>
        </p:pic>
        <p:pic>
          <p:nvPicPr>
            <p:cNvPr id="444" name="droppedImage.png" descr="droppedImage.png"/>
            <p:cNvPicPr>
              <a:picLocks noChangeAspect="1"/>
            </p:cNvPicPr>
            <p:nvPr/>
          </p:nvPicPr>
          <p:blipFill>
            <a:blip r:embed="rId5">
              <a:extLst/>
            </a:blip>
            <a:stretch>
              <a:fillRect/>
            </a:stretch>
          </p:blipFill>
          <p:spPr>
            <a:xfrm>
              <a:off x="3169359" y="0"/>
              <a:ext cx="3079045" cy="4105390"/>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7" name="Goal"/>
          <p:cNvSpPr txBox="1"/>
          <p:nvPr>
            <p:ph type="title"/>
          </p:nvPr>
        </p:nvSpPr>
        <p:spPr>
          <a:prstGeom prst="rect">
            <a:avLst/>
          </a:prstGeom>
        </p:spPr>
        <p:txBody>
          <a:bodyPr/>
          <a:lstStyle/>
          <a:p>
            <a:pPr/>
            <a:r>
              <a:t>Goal	</a:t>
            </a:r>
          </a:p>
        </p:txBody>
      </p:sp>
      <p:sp>
        <p:nvSpPr>
          <p:cNvPr id="448" name="Compute stable features in space and scale…"/>
          <p:cNvSpPr txBox="1"/>
          <p:nvPr>
            <p:ph type="body" idx="1"/>
          </p:nvPr>
        </p:nvSpPr>
        <p:spPr>
          <a:prstGeom prst="rect">
            <a:avLst/>
          </a:prstGeom>
        </p:spPr>
        <p:txBody>
          <a:bodyPr/>
          <a:lstStyle/>
          <a:p>
            <a:pPr/>
            <a:r>
              <a:t>Compute stable features in space and scale</a:t>
            </a:r>
          </a:p>
          <a:p>
            <a:pPr/>
            <a:r>
              <a:t>magically compute some local characteristic scale and angle</a:t>
            </a:r>
          </a:p>
          <a:p>
            <a:pPr lvl="1"/>
            <a:r>
              <a:t>we want these characteristic scale and angle to be the same if we run it on a scaled or rotated version of the image</a:t>
            </a:r>
          </a:p>
          <a:p>
            <a:pPr/>
            <a:r>
              <a:t>extract descriptors from window given by x,y, scale and angle</a:t>
            </a:r>
          </a:p>
          <a:p>
            <a:pPr lvl="1"/>
            <a:r>
              <a:t>Ideally, the descriptor will be the same if we run it on a scaled or rotated version of the image</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D6D7FF"/>
        </a:solidFill>
      </p:bgPr>
    </p:bg>
    <p:spTree>
      <p:nvGrpSpPr>
        <p:cNvPr id="1" name=""/>
        <p:cNvGrpSpPr/>
        <p:nvPr/>
      </p:nvGrpSpPr>
      <p:grpSpPr>
        <a:xfrm>
          <a:off x="0" y="0"/>
          <a:ext cx="0" cy="0"/>
          <a:chOff x="0" y="0"/>
          <a:chExt cx="0" cy="0"/>
        </a:xfrm>
      </p:grpSpPr>
      <p:sp>
        <p:nvSpPr>
          <p:cNvPr id="450" name="Contents"/>
          <p:cNvSpPr txBox="1"/>
          <p:nvPr>
            <p:ph type="title"/>
          </p:nvPr>
        </p:nvSpPr>
        <p:spPr>
          <a:xfrm>
            <a:off x="977900" y="0"/>
            <a:ext cx="11049000" cy="1625600"/>
          </a:xfrm>
          <a:prstGeom prst="rect">
            <a:avLst/>
          </a:prstGeom>
        </p:spPr>
        <p:txBody>
          <a:bodyPr/>
          <a:lstStyle/>
          <a:p>
            <a:pPr/>
            <a:r>
              <a:t>Contents</a:t>
            </a:r>
          </a:p>
        </p:txBody>
      </p:sp>
      <p:sp>
        <p:nvSpPr>
          <p:cNvPr id="451" name="Harris Corner Detector…"/>
          <p:cNvSpPr txBox="1"/>
          <p:nvPr>
            <p:ph type="body" idx="1"/>
          </p:nvPr>
        </p:nvSpPr>
        <p:spPr>
          <a:xfrm>
            <a:off x="876017" y="1714500"/>
            <a:ext cx="10975059" cy="8039100"/>
          </a:xfrm>
          <a:prstGeom prst="rect">
            <a:avLst/>
          </a:prstGeom>
        </p:spPr>
        <p:txBody>
          <a:bodyPr/>
          <a:lstStyle/>
          <a:p>
            <a:pPr>
              <a:buClr>
                <a:srgbClr val="021EAA"/>
              </a:buClr>
              <a:buFont typeface="Times New Roman"/>
              <a:defRPr sz="3400">
                <a:solidFill>
                  <a:srgbClr val="021EAA"/>
                </a:solidFill>
                <a:uFill>
                  <a:solidFill>
                    <a:srgbClr val="021EAA"/>
                  </a:solidFill>
                </a:uFill>
              </a:defRPr>
            </a:pPr>
            <a:r>
              <a:t>Harris Corner Detector</a:t>
            </a:r>
          </a:p>
          <a:p>
            <a:pPr lvl="1">
              <a:buClr>
                <a:srgbClr val="021EAA"/>
              </a:buClr>
              <a:buFont typeface="Times New Roman"/>
              <a:defRPr sz="3400">
                <a:solidFill>
                  <a:srgbClr val="021EAA"/>
                </a:solidFill>
                <a:uFill>
                  <a:solidFill>
                    <a:srgbClr val="021EAA"/>
                  </a:solidFill>
                </a:uFill>
              </a:defRPr>
            </a:pPr>
            <a:r>
              <a:t>Description</a:t>
            </a:r>
          </a:p>
          <a:p>
            <a:pPr lvl="1">
              <a:buClr>
                <a:srgbClr val="021EAA"/>
              </a:buClr>
              <a:buFont typeface="Times New Roman"/>
              <a:defRPr sz="3400">
                <a:solidFill>
                  <a:srgbClr val="021EAA"/>
                </a:solidFill>
                <a:uFill>
                  <a:solidFill>
                    <a:srgbClr val="021EAA"/>
                  </a:solidFill>
                </a:uFill>
              </a:defRPr>
            </a:pPr>
            <a:r>
              <a:t>Analysis</a:t>
            </a:r>
          </a:p>
          <a:p>
            <a:pPr>
              <a:buClr>
                <a:srgbClr val="021EAA"/>
              </a:buClr>
              <a:buFont typeface="Times New Roman"/>
              <a:defRPr sz="3400">
                <a:solidFill>
                  <a:srgbClr val="021EAA"/>
                </a:solidFill>
                <a:uFill>
                  <a:solidFill>
                    <a:srgbClr val="021EAA"/>
                  </a:solidFill>
                </a:uFill>
              </a:defRPr>
            </a:pPr>
            <a:r>
              <a:t>Detectors</a:t>
            </a:r>
          </a:p>
          <a:p>
            <a:pPr lvl="1">
              <a:buClr>
                <a:srgbClr val="021EAA"/>
              </a:buClr>
              <a:buFont typeface="Times New Roman"/>
              <a:defRPr sz="3400">
                <a:solidFill>
                  <a:srgbClr val="021EAA"/>
                </a:solidFill>
                <a:uFill>
                  <a:solidFill>
                    <a:srgbClr val="021EAA"/>
                  </a:solidFill>
                </a:uFill>
              </a:defRPr>
            </a:pPr>
            <a:r>
              <a:t>Rotation invariant</a:t>
            </a:r>
          </a:p>
          <a:p>
            <a:pPr lvl="1">
              <a:buClr>
                <a:srgbClr val="021EAA"/>
              </a:buClr>
              <a:buFont typeface="Times New Roman"/>
              <a:defRPr sz="3400">
                <a:solidFill>
                  <a:srgbClr val="021EAA"/>
                </a:solidFill>
                <a:uFill>
                  <a:solidFill>
                    <a:srgbClr val="021EAA"/>
                  </a:solidFill>
                </a:uFill>
              </a:defRPr>
            </a:pPr>
            <a:r>
              <a:t>Scale invariant</a:t>
            </a:r>
          </a:p>
          <a:p>
            <a:pPr lvl="1">
              <a:buClr>
                <a:srgbClr val="021EAA"/>
              </a:buClr>
              <a:buFont typeface="Times New Roman"/>
              <a:defRPr sz="3400">
                <a:solidFill>
                  <a:srgbClr val="021EAA"/>
                </a:solidFill>
                <a:uFill>
                  <a:solidFill>
                    <a:srgbClr val="021EAA"/>
                  </a:solidFill>
                </a:uFill>
              </a:defRPr>
            </a:pPr>
            <a:r>
              <a:t>Affine invariant</a:t>
            </a:r>
          </a:p>
          <a:p>
            <a:pPr>
              <a:buClr>
                <a:srgbClr val="021EAA"/>
              </a:buClr>
              <a:buFont typeface="Times New Roman"/>
              <a:defRPr sz="3400">
                <a:solidFill>
                  <a:srgbClr val="021EAA"/>
                </a:solidFill>
                <a:uFill>
                  <a:solidFill>
                    <a:srgbClr val="021EAA"/>
                  </a:solidFill>
                </a:uFill>
              </a:defRPr>
            </a:pPr>
            <a:r>
              <a:t>Descriptors</a:t>
            </a:r>
          </a:p>
          <a:p>
            <a:pPr lvl="1">
              <a:buClr>
                <a:srgbClr val="021EAA"/>
              </a:buClr>
              <a:buFont typeface="Times New Roman"/>
              <a:defRPr sz="3400">
                <a:solidFill>
                  <a:srgbClr val="021EAA"/>
                </a:solidFill>
                <a:uFill>
                  <a:solidFill>
                    <a:srgbClr val="021EAA"/>
                  </a:solidFill>
                </a:uFill>
              </a:defRPr>
            </a:pPr>
            <a:r>
              <a:t>Rotation invariant</a:t>
            </a:r>
          </a:p>
          <a:p>
            <a:pPr lvl="1">
              <a:buClr>
                <a:srgbClr val="021EAA"/>
              </a:buClr>
              <a:buFont typeface="Times New Roman"/>
              <a:defRPr sz="3400">
                <a:solidFill>
                  <a:srgbClr val="021EAA"/>
                </a:solidFill>
                <a:uFill>
                  <a:solidFill>
                    <a:srgbClr val="021EAA"/>
                  </a:solidFill>
                </a:uFill>
              </a:defRPr>
            </a:pPr>
            <a:r>
              <a:t>Scale invariant</a:t>
            </a:r>
          </a:p>
          <a:p>
            <a:pPr lvl="1">
              <a:buClr>
                <a:srgbClr val="021EAA"/>
              </a:buClr>
              <a:buFont typeface="Times New Roman"/>
              <a:defRPr sz="3400">
                <a:solidFill>
                  <a:srgbClr val="021EAA"/>
                </a:solidFill>
                <a:uFill>
                  <a:solidFill>
                    <a:srgbClr val="021EAA"/>
                  </a:solidFill>
                </a:uFill>
              </a:defRPr>
            </a:pPr>
            <a:r>
              <a:t>Affine invariant</a:t>
            </a:r>
          </a:p>
        </p:txBody>
      </p:sp>
      <p:sp>
        <p:nvSpPr>
          <p:cNvPr id="452" name="Rectangle"/>
          <p:cNvSpPr/>
          <p:nvPr/>
        </p:nvSpPr>
        <p:spPr>
          <a:xfrm>
            <a:off x="732648" y="3565031"/>
            <a:ext cx="6083301" cy="1803401"/>
          </a:xfrm>
          <a:prstGeom prst="rect">
            <a:avLst/>
          </a:prstGeom>
          <a:ln w="12700">
            <a:solidFill>
              <a:srgbClr val="FF2600"/>
            </a:solidFill>
            <a:miter lim="400000"/>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4" name="Invariance to rotation"/>
          <p:cNvSpPr txBox="1"/>
          <p:nvPr>
            <p:ph type="title"/>
          </p:nvPr>
        </p:nvSpPr>
        <p:spPr>
          <a:prstGeom prst="rect">
            <a:avLst/>
          </a:prstGeom>
        </p:spPr>
        <p:txBody>
          <a:bodyPr/>
          <a:lstStyle/>
          <a:p>
            <a:pPr/>
            <a:r>
              <a:t>Invariance to rotation</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6" name="Goals for handling scale/rotation"/>
          <p:cNvSpPr txBox="1"/>
          <p:nvPr>
            <p:ph type="title"/>
          </p:nvPr>
        </p:nvSpPr>
        <p:spPr>
          <a:prstGeom prst="rect">
            <a:avLst/>
          </a:prstGeom>
        </p:spPr>
        <p:txBody>
          <a:bodyPr/>
          <a:lstStyle/>
          <a:p>
            <a:pPr/>
            <a:r>
              <a:t>Goals for handling scale/rotation</a:t>
            </a:r>
          </a:p>
        </p:txBody>
      </p:sp>
      <p:sp>
        <p:nvSpPr>
          <p:cNvPr id="457" name="Ensure invariance…"/>
          <p:cNvSpPr txBox="1"/>
          <p:nvPr>
            <p:ph type="body" idx="1"/>
          </p:nvPr>
        </p:nvSpPr>
        <p:spPr>
          <a:xfrm>
            <a:off x="977900" y="2171700"/>
            <a:ext cx="11049000" cy="6934200"/>
          </a:xfrm>
          <a:prstGeom prst="rect">
            <a:avLst/>
          </a:prstGeom>
        </p:spPr>
        <p:txBody>
          <a:bodyPr/>
          <a:lstStyle/>
          <a:p>
            <a:pPr/>
            <a:r>
              <a:t>Ensure invariance</a:t>
            </a:r>
          </a:p>
          <a:p>
            <a:pPr lvl="1"/>
            <a:r>
              <a:t>Same scene points must be </a:t>
            </a:r>
            <a:br/>
            <a:r>
              <a:t>detected in all images</a:t>
            </a:r>
          </a:p>
          <a:p>
            <a:pPr/>
            <a:r>
              <a:t>Prepare terrain for descriptor</a:t>
            </a:r>
          </a:p>
          <a:p>
            <a:pPr lvl="1"/>
            <a:r>
              <a:t>Descriptors are based on a local neighborhood</a:t>
            </a:r>
          </a:p>
          <a:p>
            <a:pPr lvl="1"/>
            <a:r>
              <a:t>Find canonical scale and angle for neighborhood (independently in all images)</a:t>
            </a:r>
          </a:p>
        </p:txBody>
      </p:sp>
      <p:sp>
        <p:nvSpPr>
          <p:cNvPr id="45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59" name="sift-feat.png" descr="sift-feat.png"/>
          <p:cNvPicPr>
            <a:picLocks noChangeAspect="0"/>
          </p:cNvPicPr>
          <p:nvPr/>
        </p:nvPicPr>
        <p:blipFill>
          <a:blip r:embed="rId2">
            <a:extLst/>
          </a:blip>
          <a:stretch>
            <a:fillRect/>
          </a:stretch>
        </p:blipFill>
        <p:spPr>
          <a:xfrm>
            <a:off x="2476500" y="7145866"/>
            <a:ext cx="6832600" cy="2578101"/>
          </a:xfrm>
          <a:prstGeom prst="rect">
            <a:avLst/>
          </a:prstGeom>
          <a:ln w="12700">
            <a:miter lim="400000"/>
          </a:ln>
        </p:spPr>
      </p:pic>
      <p:grpSp>
        <p:nvGrpSpPr>
          <p:cNvPr id="477" name="Group"/>
          <p:cNvGrpSpPr/>
          <p:nvPr/>
        </p:nvGrpSpPr>
        <p:grpSpPr>
          <a:xfrm>
            <a:off x="9080500" y="2390986"/>
            <a:ext cx="2273300" cy="2490330"/>
            <a:chOff x="0" y="0"/>
            <a:chExt cx="2273300" cy="2490328"/>
          </a:xfrm>
        </p:grpSpPr>
        <p:pic>
          <p:nvPicPr>
            <p:cNvPr id="460" name="image.png" descr="image.png"/>
            <p:cNvPicPr>
              <a:picLocks noChangeAspect="0"/>
            </p:cNvPicPr>
            <p:nvPr/>
          </p:nvPicPr>
          <p:blipFill>
            <a:blip r:embed="rId3">
              <a:extLst/>
            </a:blip>
            <a:stretch>
              <a:fillRect/>
            </a:stretch>
          </p:blipFill>
          <p:spPr>
            <a:xfrm>
              <a:off x="0" y="0"/>
              <a:ext cx="2273300" cy="1314027"/>
            </a:xfrm>
            <a:prstGeom prst="rect">
              <a:avLst/>
            </a:prstGeom>
            <a:ln w="12700" cap="flat">
              <a:noFill/>
              <a:miter lim="400000"/>
            </a:ln>
            <a:effectLst/>
          </p:spPr>
        </p:pic>
        <p:sp>
          <p:nvSpPr>
            <p:cNvPr id="461" name="Circle"/>
            <p:cNvSpPr/>
            <p:nvPr/>
          </p:nvSpPr>
          <p:spPr>
            <a:xfrm>
              <a:off x="813082" y="399626"/>
              <a:ext cx="101601" cy="101601"/>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62" name="Circle"/>
            <p:cNvSpPr/>
            <p:nvPr/>
          </p:nvSpPr>
          <p:spPr>
            <a:xfrm>
              <a:off x="508000" y="801510"/>
              <a:ext cx="101601" cy="99344"/>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465" name="Group"/>
            <p:cNvGrpSpPr/>
            <p:nvPr/>
          </p:nvGrpSpPr>
          <p:grpSpPr>
            <a:xfrm>
              <a:off x="1874238" y="541866"/>
              <a:ext cx="101601" cy="101601"/>
              <a:chOff x="0" y="0"/>
              <a:chExt cx="101600" cy="101600"/>
            </a:xfrm>
          </p:grpSpPr>
          <p:sp>
            <p:nvSpPr>
              <p:cNvPr id="463" name="Circle"/>
              <p:cNvSpPr/>
              <p:nvPr/>
            </p:nvSpPr>
            <p:spPr>
              <a:xfrm>
                <a:off x="0" y="0"/>
                <a:ext cx="101601" cy="101601"/>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64" name="Type to enter text"/>
              <p:cNvSpPr txBox="1"/>
              <p:nvPr/>
            </p:nvSpPr>
            <p:spPr>
              <a:xfrm>
                <a:off x="14878" y="14877"/>
                <a:ext cx="71845" cy="718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marL="56816" marR="56816" algn="ctr" defTabSz="1295400">
                  <a:buClr>
                    <a:srgbClr val="004DD6"/>
                  </a:buClr>
                  <a:buFont typeface="Times New Roman"/>
                  <a:defRPr sz="3400">
                    <a:solidFill>
                      <a:srgbClr val="004DD6"/>
                    </a:solidFill>
                    <a:uFill>
                      <a:solidFill>
                        <a:srgbClr val="004DD6"/>
                      </a:solidFill>
                    </a:uFill>
                    <a:latin typeface="Times New Roman"/>
                    <a:ea typeface="Times New Roman"/>
                    <a:cs typeface="Times New Roman"/>
                    <a:sym typeface="Times New Roman"/>
                  </a:defRPr>
                </a:lvl1pPr>
              </a:lstStyle>
              <a:p>
                <a:pPr/>
                <a:r>
                  <a:t>Type to enter text</a:t>
                </a:r>
              </a:p>
            </p:txBody>
          </p:sp>
        </p:grpSp>
        <p:sp>
          <p:nvSpPr>
            <p:cNvPr id="466" name="Circle"/>
            <p:cNvSpPr/>
            <p:nvPr/>
          </p:nvSpPr>
          <p:spPr>
            <a:xfrm>
              <a:off x="1318824" y="699910"/>
              <a:ext cx="101601" cy="101601"/>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467" name="image.png" descr="image.png"/>
            <p:cNvPicPr>
              <a:picLocks noChangeAspect="0"/>
            </p:cNvPicPr>
            <p:nvPr/>
          </p:nvPicPr>
          <p:blipFill>
            <a:blip r:embed="rId4">
              <a:extLst/>
            </a:blip>
            <a:stretch>
              <a:fillRect/>
            </a:stretch>
          </p:blipFill>
          <p:spPr>
            <a:xfrm>
              <a:off x="325402" y="1634243"/>
              <a:ext cx="1625601" cy="856086"/>
            </a:xfrm>
            <a:prstGeom prst="rect">
              <a:avLst/>
            </a:prstGeom>
            <a:ln w="12700" cap="flat">
              <a:noFill/>
              <a:miter lim="400000"/>
            </a:ln>
            <a:effectLst/>
          </p:spPr>
        </p:pic>
        <p:sp>
          <p:nvSpPr>
            <p:cNvPr id="468" name="Circle"/>
            <p:cNvSpPr/>
            <p:nvPr/>
          </p:nvSpPr>
          <p:spPr>
            <a:xfrm>
              <a:off x="1673461" y="2019000"/>
              <a:ext cx="79299" cy="76953"/>
            </a:xfrm>
            <a:prstGeom prst="ellipse">
              <a:avLst/>
            </a:prstGeom>
            <a:solidFill>
              <a:srgbClr val="FF4C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69" name="Circle"/>
            <p:cNvSpPr/>
            <p:nvPr/>
          </p:nvSpPr>
          <p:spPr>
            <a:xfrm>
              <a:off x="920133" y="2249855"/>
              <a:ext cx="79299" cy="76952"/>
            </a:xfrm>
            <a:prstGeom prst="ellipse">
              <a:avLst/>
            </a:prstGeom>
            <a:solidFill>
              <a:srgbClr val="FF4C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70" name="Circle"/>
            <p:cNvSpPr/>
            <p:nvPr/>
          </p:nvSpPr>
          <p:spPr>
            <a:xfrm>
              <a:off x="1039080" y="1942049"/>
              <a:ext cx="79299" cy="76952"/>
            </a:xfrm>
            <a:prstGeom prst="ellipse">
              <a:avLst/>
            </a:prstGeom>
            <a:solidFill>
              <a:srgbClr val="FF4C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71" name="Circle"/>
            <p:cNvSpPr/>
            <p:nvPr/>
          </p:nvSpPr>
          <p:spPr>
            <a:xfrm>
              <a:off x="602943" y="2019000"/>
              <a:ext cx="79299" cy="76953"/>
            </a:xfrm>
            <a:prstGeom prst="ellipse">
              <a:avLst/>
            </a:prstGeom>
            <a:solidFill>
              <a:srgbClr val="FF4C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72" name="Circle"/>
            <p:cNvSpPr/>
            <p:nvPr/>
          </p:nvSpPr>
          <p:spPr>
            <a:xfrm>
              <a:off x="761539" y="1711194"/>
              <a:ext cx="79299" cy="76953"/>
            </a:xfrm>
            <a:prstGeom prst="ellipse">
              <a:avLst/>
            </a:prstGeom>
            <a:solidFill>
              <a:srgbClr val="FF4C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73" name="Line"/>
            <p:cNvSpPr/>
            <p:nvPr/>
          </p:nvSpPr>
          <p:spPr>
            <a:xfrm>
              <a:off x="561097" y="911013"/>
              <a:ext cx="98016" cy="1070936"/>
            </a:xfrm>
            <a:prstGeom prst="line">
              <a:avLst/>
            </a:prstGeom>
            <a:noFill/>
            <a:ln w="25400" cap="flat">
              <a:solidFill>
                <a:srgbClr val="434ED6"/>
              </a:solidFill>
              <a:prstDash val="solid"/>
              <a:round/>
              <a:headEnd type="triangle" w="med" len="med"/>
              <a:tailEnd type="triangle" w="med" len="med"/>
            </a:ln>
            <a:effectLst/>
          </p:spPr>
          <p:txBody>
            <a:bodyPr wrap="square" lIns="0" tIns="0" rIns="0" bIns="0" numCol="1" anchor="t">
              <a:noAutofit/>
            </a:bodyPr>
            <a:lstStyle/>
            <a:p>
              <a:pPr/>
            </a:p>
          </p:txBody>
        </p:sp>
        <p:sp>
          <p:nvSpPr>
            <p:cNvPr id="474" name="Line"/>
            <p:cNvSpPr/>
            <p:nvPr/>
          </p:nvSpPr>
          <p:spPr>
            <a:xfrm flipH="1">
              <a:off x="779712" y="517313"/>
              <a:ext cx="92074" cy="1194165"/>
            </a:xfrm>
            <a:prstGeom prst="line">
              <a:avLst/>
            </a:prstGeom>
            <a:noFill/>
            <a:ln w="25400" cap="flat">
              <a:solidFill>
                <a:srgbClr val="434ED6"/>
              </a:solidFill>
              <a:prstDash val="solid"/>
              <a:round/>
              <a:headEnd type="triangle" w="med" len="med"/>
              <a:tailEnd type="triangle" w="med" len="med"/>
            </a:ln>
            <a:effectLst/>
          </p:spPr>
          <p:txBody>
            <a:bodyPr wrap="square" lIns="0" tIns="0" rIns="0" bIns="0" numCol="1" anchor="t">
              <a:noAutofit/>
            </a:bodyPr>
            <a:lstStyle/>
            <a:p>
              <a:pPr/>
            </a:p>
          </p:txBody>
        </p:sp>
        <p:sp>
          <p:nvSpPr>
            <p:cNvPr id="475" name="Line"/>
            <p:cNvSpPr/>
            <p:nvPr/>
          </p:nvSpPr>
          <p:spPr>
            <a:xfrm flipH="1">
              <a:off x="1713110" y="695113"/>
              <a:ext cx="199327" cy="1321349"/>
            </a:xfrm>
            <a:prstGeom prst="line">
              <a:avLst/>
            </a:prstGeom>
            <a:noFill/>
            <a:ln w="25400" cap="flat">
              <a:solidFill>
                <a:srgbClr val="434ED6"/>
              </a:solidFill>
              <a:prstDash val="solid"/>
              <a:round/>
              <a:headEnd type="triangle" w="med" len="med"/>
              <a:tailEnd type="triangle" w="med" len="med"/>
            </a:ln>
            <a:effectLst/>
          </p:spPr>
          <p:txBody>
            <a:bodyPr wrap="square" lIns="0" tIns="0" rIns="0" bIns="0" numCol="1" anchor="t">
              <a:noAutofit/>
            </a:bodyPr>
            <a:lstStyle/>
            <a:p>
              <a:pPr/>
            </a:p>
          </p:txBody>
        </p:sp>
        <p:sp>
          <p:nvSpPr>
            <p:cNvPr id="476" name="Circle"/>
            <p:cNvSpPr/>
            <p:nvPr/>
          </p:nvSpPr>
          <p:spPr>
            <a:xfrm>
              <a:off x="1698131" y="1063413"/>
              <a:ext cx="101601" cy="101601"/>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9" name="Rotation Invariant Detection"/>
          <p:cNvSpPr txBox="1"/>
          <p:nvPr>
            <p:ph type="title"/>
          </p:nvPr>
        </p:nvSpPr>
        <p:spPr>
          <a:xfrm>
            <a:off x="977900" y="-546100"/>
            <a:ext cx="11049000" cy="2273300"/>
          </a:xfrm>
          <a:prstGeom prst="rect">
            <a:avLst/>
          </a:prstGeom>
        </p:spPr>
        <p:txBody>
          <a:bodyPr/>
          <a:lstStyle/>
          <a:p>
            <a:pPr/>
            <a:r>
              <a:t>Rotation Invariant Detection</a:t>
            </a:r>
          </a:p>
        </p:txBody>
      </p:sp>
      <p:sp>
        <p:nvSpPr>
          <p:cNvPr id="480" name="Harris Corner Detector"/>
          <p:cNvSpPr txBox="1"/>
          <p:nvPr>
            <p:ph type="body" idx="1"/>
          </p:nvPr>
        </p:nvSpPr>
        <p:spPr>
          <a:xfrm>
            <a:off x="977900" y="1739900"/>
            <a:ext cx="11049000" cy="6934200"/>
          </a:xfrm>
          <a:prstGeom prst="rect">
            <a:avLst/>
          </a:prstGeom>
        </p:spPr>
        <p:txBody>
          <a:bodyPr/>
          <a:lstStyle>
            <a:lvl1pPr>
              <a:buClr>
                <a:srgbClr val="000000"/>
              </a:buClr>
              <a:buFont typeface="Times New Roman"/>
            </a:lvl1pPr>
          </a:lstStyle>
          <a:p>
            <a:pPr/>
            <a:r>
              <a:t>Harris Corner Detector</a:t>
            </a:r>
          </a:p>
        </p:txBody>
      </p:sp>
      <p:pic>
        <p:nvPicPr>
          <p:cNvPr id="481" name="image.png" descr="image.png"/>
          <p:cNvPicPr>
            <a:picLocks noChangeAspect="0"/>
          </p:cNvPicPr>
          <p:nvPr/>
        </p:nvPicPr>
        <p:blipFill>
          <a:blip r:embed="rId2">
            <a:extLst/>
          </a:blip>
          <a:stretch>
            <a:fillRect/>
          </a:stretch>
        </p:blipFill>
        <p:spPr>
          <a:xfrm>
            <a:off x="3035300" y="2603500"/>
            <a:ext cx="7150100" cy="5271912"/>
          </a:xfrm>
          <a:prstGeom prst="rect">
            <a:avLst/>
          </a:prstGeom>
          <a:ln w="12700">
            <a:miter lim="400000"/>
          </a:ln>
        </p:spPr>
      </p:pic>
      <p:sp>
        <p:nvSpPr>
          <p:cNvPr id="482" name="C.Schmid et.al. “Evaluation of Interest Point Detectors”. IJCV 2000"/>
          <p:cNvSpPr txBox="1"/>
          <p:nvPr/>
        </p:nvSpPr>
        <p:spPr>
          <a:xfrm>
            <a:off x="876579" y="9173351"/>
            <a:ext cx="8479091" cy="43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algn="ctr" defTabSz="1295400">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C.Schmid et.al. “Evaluation of Interest Point Detectors”. IJCV 2000</a:t>
            </a:r>
          </a:p>
        </p:txBody>
      </p:sp>
      <p:sp>
        <p:nvSpPr>
          <p:cNvPr id="483" name="Line"/>
          <p:cNvSpPr/>
          <p:nvPr/>
        </p:nvSpPr>
        <p:spPr>
          <a:xfrm>
            <a:off x="0" y="9144000"/>
            <a:ext cx="13004800" cy="2258"/>
          </a:xfrm>
          <a:prstGeom prst="line">
            <a:avLst/>
          </a:prstGeom>
          <a:ln>
            <a:solidFill>
              <a:srgbClr val="000000"/>
            </a:solidFill>
          </a:ln>
        </p:spPr>
        <p:txBody>
          <a:bodyPr lIns="0" tIns="0" rIns="0" bIns="0"/>
          <a:lstStyle/>
          <a:p>
            <a:pPr/>
          </a:p>
        </p:txBody>
      </p:sp>
      <p:sp>
        <p:nvSpPr>
          <p:cNvPr id="484" name="This gives us rotation invariant detection, but we’ll need to do more to ensure a rotation invariant descriptor..."/>
          <p:cNvSpPr txBox="1"/>
          <p:nvPr/>
        </p:nvSpPr>
        <p:spPr>
          <a:xfrm>
            <a:off x="609642" y="7899400"/>
            <a:ext cx="10134601" cy="1054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defRPr sz="3400">
                <a:uFill>
                  <a:solidFill>
                    <a:srgbClr val="000000"/>
                  </a:solidFill>
                </a:uFill>
                <a:latin typeface="Times New Roman"/>
                <a:ea typeface="Times New Roman"/>
                <a:cs typeface="Times New Roman"/>
                <a:sym typeface="Times New Roman"/>
              </a:defRPr>
            </a:pPr>
            <a:r>
              <a:t>This gives us rotation invariant </a:t>
            </a:r>
            <a:r>
              <a:rPr i="1"/>
              <a:t>detection</a:t>
            </a:r>
            <a:r>
              <a:t>, but we’ll need to do more to ensure a rotation invariant </a:t>
            </a:r>
            <a:r>
              <a:rPr i="1"/>
              <a:t>descriptor</a:t>
            </a:r>
            <a:r>
              <a:t>...</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6" name="Select canonical orientation for descriptor"/>
          <p:cNvSpPr txBox="1"/>
          <p:nvPr>
            <p:ph type="title"/>
          </p:nvPr>
        </p:nvSpPr>
        <p:spPr>
          <a:xfrm>
            <a:off x="977900" y="0"/>
            <a:ext cx="11049000" cy="1879600"/>
          </a:xfrm>
          <a:prstGeom prst="rect">
            <a:avLst/>
          </a:prstGeom>
        </p:spPr>
        <p:txBody>
          <a:bodyPr/>
          <a:lstStyle>
            <a:lvl1pPr>
              <a:defRPr b="1"/>
            </a:lvl1pPr>
          </a:lstStyle>
          <a:p>
            <a:pPr/>
            <a:r>
              <a:t>Select canonical orientation for descriptor</a:t>
            </a:r>
          </a:p>
        </p:txBody>
      </p:sp>
      <p:sp>
        <p:nvSpPr>
          <p:cNvPr id="487" name="Create histogram of local gradient directions computed at selected scale…"/>
          <p:cNvSpPr txBox="1"/>
          <p:nvPr>
            <p:ph type="body" sz="half" idx="1"/>
          </p:nvPr>
        </p:nvSpPr>
        <p:spPr>
          <a:xfrm>
            <a:off x="977900" y="4145279"/>
            <a:ext cx="6030525" cy="5608321"/>
          </a:xfrm>
          <a:prstGeom prst="rect">
            <a:avLst/>
          </a:prstGeom>
        </p:spPr>
        <p:txBody>
          <a:bodyPr/>
          <a:lstStyle/>
          <a:p>
            <a:pPr>
              <a:defRPr sz="3400"/>
            </a:pPr>
            <a:r>
              <a:t>Create histogram of local gradient directions computed at selected scale</a:t>
            </a:r>
          </a:p>
          <a:p>
            <a:pPr>
              <a:defRPr sz="3400"/>
            </a:pPr>
            <a:r>
              <a:t>Assign canonical orientation at peak of smoothed histogram</a:t>
            </a:r>
          </a:p>
          <a:p>
            <a:pPr>
              <a:defRPr sz="3400"/>
            </a:pPr>
            <a:r>
              <a:t>Each key specifies stable 2D coordinates (x, y, scale, orientation)</a:t>
            </a:r>
          </a:p>
        </p:txBody>
      </p:sp>
      <p:pic>
        <p:nvPicPr>
          <p:cNvPr id="488" name="ori.pdf" descr="ori.pdf"/>
          <p:cNvPicPr>
            <a:picLocks noChangeAspect="0"/>
          </p:cNvPicPr>
          <p:nvPr/>
        </p:nvPicPr>
        <p:blipFill>
          <a:blip r:embed="rId2">
            <a:extLst/>
          </a:blip>
          <a:stretch>
            <a:fillRect/>
          </a:stretch>
        </p:blipFill>
        <p:spPr>
          <a:xfrm>
            <a:off x="7480300" y="1841500"/>
            <a:ext cx="4231076" cy="6616700"/>
          </a:xfrm>
          <a:prstGeom prst="rect">
            <a:avLst/>
          </a:prstGeom>
          <a:ln w="12700">
            <a:miter lim="400000"/>
          </a:ln>
        </p:spPr>
      </p:pic>
      <p:sp>
        <p:nvSpPr>
          <p:cNvPr id="489" name="One option: use maximum eigenvector in Harris"/>
          <p:cNvSpPr txBox="1"/>
          <p:nvPr/>
        </p:nvSpPr>
        <p:spPr>
          <a:xfrm>
            <a:off x="977900" y="2124004"/>
            <a:ext cx="6032500" cy="1054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383540" marR="57799" indent="-342900" defTabSz="1295400">
              <a:spcBef>
                <a:spcPts val="700"/>
              </a:spcBef>
              <a:buClr>
                <a:srgbClr val="000000"/>
              </a:buClr>
              <a:buSzPct val="100000"/>
              <a:buFont typeface="Times New Roman"/>
              <a:buChar char="•"/>
              <a:defRPr sz="3400">
                <a:uFill>
                  <a:solidFill>
                    <a:srgbClr val="000000"/>
                  </a:solidFill>
                </a:uFill>
                <a:latin typeface="Times New Roman"/>
                <a:ea typeface="Times New Roman"/>
                <a:cs typeface="Times New Roman"/>
                <a:sym typeface="Times New Roman"/>
              </a:defRPr>
            </a:lvl1pPr>
          </a:lstStyle>
          <a:p>
            <a:pPr/>
            <a:r>
              <a:t>One option: use maximum eigenvector in Harris</a:t>
            </a:r>
          </a:p>
        </p:txBody>
      </p:sp>
      <p:sp>
        <p:nvSpPr>
          <p:cNvPr id="490" name="Alternative"/>
          <p:cNvSpPr txBox="1"/>
          <p:nvPr/>
        </p:nvSpPr>
        <p:spPr>
          <a:xfrm>
            <a:off x="977900" y="3327964"/>
            <a:ext cx="6032500" cy="571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45479" marR="57799" indent="-487680" defTabSz="1295400">
              <a:spcBef>
                <a:spcPts val="7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Alternative</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2" name="Using canonical orientation"/>
          <p:cNvSpPr txBox="1"/>
          <p:nvPr>
            <p:ph type="title"/>
          </p:nvPr>
        </p:nvSpPr>
        <p:spPr>
          <a:prstGeom prst="rect">
            <a:avLst/>
          </a:prstGeom>
        </p:spPr>
        <p:txBody>
          <a:bodyPr/>
          <a:lstStyle/>
          <a:p>
            <a:pPr/>
            <a:r>
              <a:t>Using canonical orientation</a:t>
            </a:r>
          </a:p>
        </p:txBody>
      </p:sp>
      <p:sp>
        <p:nvSpPr>
          <p:cNvPr id="493" name="For our simple descriptor:  Use pixel values from image rotated according to canonical orientation"/>
          <p:cNvSpPr txBox="1"/>
          <p:nvPr>
            <p:ph type="body" sz="half" idx="1"/>
          </p:nvPr>
        </p:nvSpPr>
        <p:spPr>
          <a:xfrm>
            <a:off x="304800" y="1651000"/>
            <a:ext cx="12484100" cy="3009900"/>
          </a:xfrm>
          <a:prstGeom prst="rect">
            <a:avLst/>
          </a:prstGeom>
        </p:spPr>
        <p:txBody>
          <a:bodyPr/>
          <a:lstStyle/>
          <a:p>
            <a:pPr/>
            <a:r>
              <a:t>For our simple descriptor: </a:t>
            </a:r>
            <a:br/>
            <a:r>
              <a:t>Use pixel values from image rotated according to canonical orientation</a:t>
            </a:r>
          </a:p>
        </p:txBody>
      </p:sp>
      <p:pic>
        <p:nvPicPr>
          <p:cNvPr id="494" name="droppedImage.png" descr="droppedImage.png"/>
          <p:cNvPicPr>
            <a:picLocks noChangeAspect="1"/>
          </p:cNvPicPr>
          <p:nvPr/>
        </p:nvPicPr>
        <p:blipFill>
          <a:blip r:embed="rId2">
            <a:extLst/>
          </a:blip>
          <a:stretch>
            <a:fillRect/>
          </a:stretch>
        </p:blipFill>
        <p:spPr>
          <a:xfrm>
            <a:off x="1122615" y="5884519"/>
            <a:ext cx="2644641" cy="3526187"/>
          </a:xfrm>
          <a:prstGeom prst="rect">
            <a:avLst/>
          </a:prstGeom>
          <a:ln w="12700">
            <a:miter lim="400000"/>
          </a:ln>
        </p:spPr>
      </p:pic>
      <p:pic>
        <p:nvPicPr>
          <p:cNvPr id="495" name="droppedImage.png" descr="droppedImage.png"/>
          <p:cNvPicPr>
            <a:picLocks noChangeAspect="1"/>
          </p:cNvPicPr>
          <p:nvPr/>
        </p:nvPicPr>
        <p:blipFill>
          <a:blip r:embed="rId3">
            <a:extLst/>
          </a:blip>
          <a:stretch>
            <a:fillRect/>
          </a:stretch>
        </p:blipFill>
        <p:spPr>
          <a:xfrm>
            <a:off x="5156468" y="5880100"/>
            <a:ext cx="3479807" cy="3530606"/>
          </a:xfrm>
          <a:prstGeom prst="rect">
            <a:avLst/>
          </a:prstGeom>
          <a:ln w="50800">
            <a:solidFill>
              <a:srgbClr val="E32400"/>
            </a:solidFill>
            <a:miter lim="400000"/>
          </a:ln>
        </p:spPr>
      </p:pic>
      <p:sp>
        <p:nvSpPr>
          <p:cNvPr id="496" name="Square"/>
          <p:cNvSpPr/>
          <p:nvPr/>
        </p:nvSpPr>
        <p:spPr>
          <a:xfrm rot="1438555">
            <a:off x="3289300" y="7124700"/>
            <a:ext cx="457200" cy="457200"/>
          </a:xfrm>
          <a:prstGeom prst="rect">
            <a:avLst/>
          </a:prstGeom>
          <a:ln w="50800">
            <a:solidFill>
              <a:srgbClr val="E324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97" name="Line"/>
          <p:cNvSpPr/>
          <p:nvPr/>
        </p:nvSpPr>
        <p:spPr>
          <a:xfrm flipV="1">
            <a:off x="3376513" y="5884596"/>
            <a:ext cx="1763707" cy="1189305"/>
          </a:xfrm>
          <a:prstGeom prst="line">
            <a:avLst/>
          </a:prstGeom>
          <a:ln w="50800">
            <a:solidFill>
              <a:srgbClr val="E32400"/>
            </a:solidFill>
            <a:miter lim="400000"/>
          </a:ln>
        </p:spPr>
        <p:txBody>
          <a:bodyPr lIns="0" tIns="0" rIns="0" bIns="0"/>
          <a:lstStyle/>
          <a:p>
            <a:pPr/>
          </a:p>
        </p:txBody>
      </p:sp>
      <p:sp>
        <p:nvSpPr>
          <p:cNvPr id="498" name="Line"/>
          <p:cNvSpPr/>
          <p:nvPr/>
        </p:nvSpPr>
        <p:spPr>
          <a:xfrm>
            <a:off x="3198713" y="7429500"/>
            <a:ext cx="1945500" cy="1975227"/>
          </a:xfrm>
          <a:prstGeom prst="line">
            <a:avLst/>
          </a:prstGeom>
          <a:ln w="50800">
            <a:solidFill>
              <a:srgbClr val="E32400"/>
            </a:solidFill>
            <a:miter lim="400000"/>
          </a:ln>
        </p:spPr>
        <p:txBody>
          <a:bodyPr lIns="0" tIns="0" rIns="0" bIns="0"/>
          <a:lstStyle/>
          <a:p>
            <a:p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0" name="In general"/>
          <p:cNvSpPr txBox="1"/>
          <p:nvPr>
            <p:ph type="title"/>
          </p:nvPr>
        </p:nvSpPr>
        <p:spPr>
          <a:xfrm>
            <a:off x="977900" y="88900"/>
            <a:ext cx="11049000" cy="1625600"/>
          </a:xfrm>
          <a:prstGeom prst="rect">
            <a:avLst/>
          </a:prstGeom>
        </p:spPr>
        <p:txBody>
          <a:bodyPr/>
          <a:lstStyle>
            <a:lvl1pPr>
              <a:defRPr b="1" sz="5600"/>
            </a:lvl1pPr>
          </a:lstStyle>
          <a:p>
            <a:pPr/>
            <a:r>
              <a:t>In general</a:t>
            </a:r>
          </a:p>
        </p:txBody>
      </p:sp>
      <p:pic>
        <p:nvPicPr>
          <p:cNvPr id="501" name="sift-feat.png" descr="sift-feat.png"/>
          <p:cNvPicPr>
            <a:picLocks noChangeAspect="0"/>
          </p:cNvPicPr>
          <p:nvPr/>
        </p:nvPicPr>
        <p:blipFill>
          <a:blip r:embed="rId2">
            <a:extLst/>
          </a:blip>
          <a:stretch>
            <a:fillRect/>
          </a:stretch>
        </p:blipFill>
        <p:spPr>
          <a:xfrm>
            <a:off x="977900" y="5676053"/>
            <a:ext cx="10751539" cy="4052712"/>
          </a:xfrm>
          <a:prstGeom prst="rect">
            <a:avLst/>
          </a:prstGeom>
          <a:ln w="12700">
            <a:miter lim="400000"/>
          </a:ln>
        </p:spPr>
      </p:pic>
      <p:sp>
        <p:nvSpPr>
          <p:cNvPr id="502" name="Descriptor"/>
          <p:cNvSpPr txBox="1"/>
          <p:nvPr/>
        </p:nvSpPr>
        <p:spPr>
          <a:xfrm>
            <a:off x="5511800" y="9271000"/>
            <a:ext cx="1696546" cy="4472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buClr>
                <a:srgbClr val="000000"/>
              </a:buClr>
              <a:buFont typeface="Arial"/>
              <a:defRPr b="1" sz="2400">
                <a:uFill>
                  <a:solidFill>
                    <a:srgbClr val="000000"/>
                  </a:solidFill>
                </a:uFill>
                <a:latin typeface="+mn-lt"/>
                <a:ea typeface="+mn-ea"/>
                <a:cs typeface="+mn-cs"/>
                <a:sym typeface="Arial"/>
              </a:defRPr>
            </a:lvl1pPr>
          </a:lstStyle>
          <a:p>
            <a:pPr/>
            <a:r>
              <a:t>Descriptor</a:t>
            </a:r>
          </a:p>
        </p:txBody>
      </p:sp>
      <p:sp>
        <p:nvSpPr>
          <p:cNvPr id="503" name="detector  location"/>
          <p:cNvSpPr txBox="1"/>
          <p:nvPr/>
        </p:nvSpPr>
        <p:spPr>
          <a:xfrm>
            <a:off x="1168400" y="7480300"/>
            <a:ext cx="1632897" cy="69914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lnSpc>
                <a:spcPct val="70000"/>
              </a:lnSpc>
              <a:buClr>
                <a:srgbClr val="000000"/>
              </a:buClr>
              <a:buFont typeface="Arial"/>
              <a:defRPr b="1" sz="2400">
                <a:solidFill>
                  <a:srgbClr val="F5EC00"/>
                </a:solidFill>
                <a:uFill>
                  <a:solidFill>
                    <a:srgbClr val="F5EC00"/>
                  </a:solidFill>
                </a:uFill>
                <a:latin typeface="+mn-lt"/>
                <a:ea typeface="+mn-ea"/>
                <a:cs typeface="+mn-cs"/>
                <a:sym typeface="Arial"/>
              </a:defRPr>
            </a:pPr>
            <a:r>
              <a:t>detector </a:t>
            </a:r>
            <a:br/>
            <a:r>
              <a:t>location</a:t>
            </a:r>
          </a:p>
        </p:txBody>
      </p:sp>
      <p:sp>
        <p:nvSpPr>
          <p:cNvPr id="504" name="Note: here viewpoint is different, not panorama (they show off)"/>
          <p:cNvSpPr txBox="1"/>
          <p:nvPr/>
        </p:nvSpPr>
        <p:spPr>
          <a:xfrm>
            <a:off x="9423400" y="9067800"/>
            <a:ext cx="3733800" cy="6252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1800">
                <a:uFill>
                  <a:solidFill>
                    <a:srgbClr val="000000"/>
                  </a:solidFill>
                </a:uFill>
                <a:latin typeface="Times New Roman"/>
                <a:ea typeface="Times New Roman"/>
                <a:cs typeface="Times New Roman"/>
                <a:sym typeface="Times New Roman"/>
              </a:defRPr>
            </a:lvl1pPr>
          </a:lstStyle>
          <a:p>
            <a:pPr/>
            <a:r>
              <a:t>Note: here viewpoint is different, not panorama (they show off)</a:t>
            </a:r>
          </a:p>
        </p:txBody>
      </p:sp>
      <p:sp>
        <p:nvSpPr>
          <p:cNvPr id="505" name="Descriptor: encode local neighboring window…"/>
          <p:cNvSpPr txBox="1"/>
          <p:nvPr>
            <p:ph type="body" idx="1"/>
          </p:nvPr>
        </p:nvSpPr>
        <p:spPr>
          <a:xfrm>
            <a:off x="647700" y="1498600"/>
            <a:ext cx="12153900" cy="4368800"/>
          </a:xfrm>
          <a:prstGeom prst="rect">
            <a:avLst/>
          </a:prstGeom>
        </p:spPr>
        <p:txBody>
          <a:bodyPr/>
          <a:lstStyle/>
          <a:p>
            <a:pPr marL="383539" indent="-342899">
              <a:defRPr sz="3800"/>
            </a:pPr>
            <a:r>
              <a:rPr b="1"/>
              <a:t>Descriptor</a:t>
            </a:r>
            <a:r>
              <a:t>: encode local neighboring window</a:t>
            </a:r>
          </a:p>
          <a:p>
            <a:pPr lvl="1">
              <a:defRPr sz="3400"/>
            </a:pPr>
            <a:r>
              <a:t>Scale &amp; rotation of window are the same in both image </a:t>
            </a:r>
            <a:br/>
            <a:r>
              <a:t>(but computed independently)</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7" name="Invariance to scale"/>
          <p:cNvSpPr txBox="1"/>
          <p:nvPr>
            <p:ph type="title"/>
          </p:nvPr>
        </p:nvSpPr>
        <p:spPr>
          <a:prstGeom prst="rect">
            <a:avLst/>
          </a:prstGeom>
        </p:spPr>
        <p:txBody>
          <a:bodyPr/>
          <a:lstStyle/>
          <a:p>
            <a:pPr/>
            <a:r>
              <a:t>Invariance to scale</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9" name="Warning: Two notions of scale"/>
          <p:cNvSpPr txBox="1"/>
          <p:nvPr>
            <p:ph type="title"/>
          </p:nvPr>
        </p:nvSpPr>
        <p:spPr>
          <a:prstGeom prst="rect">
            <a:avLst/>
          </a:prstGeom>
        </p:spPr>
        <p:txBody>
          <a:bodyPr/>
          <a:lstStyle/>
          <a:p>
            <a:pPr/>
            <a:r>
              <a:t>Warning: Two notions of scale</a:t>
            </a:r>
          </a:p>
        </p:txBody>
      </p:sp>
      <p:sp>
        <p:nvSpPr>
          <p:cNvPr id="510" name="Scale factor between two images…"/>
          <p:cNvSpPr txBox="1"/>
          <p:nvPr>
            <p:ph type="body" idx="1"/>
          </p:nvPr>
        </p:nvSpPr>
        <p:spPr>
          <a:prstGeom prst="rect">
            <a:avLst/>
          </a:prstGeom>
        </p:spPr>
        <p:txBody>
          <a:bodyPr/>
          <a:lstStyle/>
          <a:p>
            <a:pPr/>
            <a:r>
              <a:t>Scale factor between two images</a:t>
            </a:r>
          </a:p>
          <a:p>
            <a:pPr/>
            <a:r>
              <a:t>Size of window that’s good for a feature</a:t>
            </a:r>
          </a:p>
        </p:txBody>
      </p:sp>
      <p:sp>
        <p:nvSpPr>
          <p:cNvPr id="51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3" name="Scale Invariant Detection"/>
          <p:cNvSpPr txBox="1"/>
          <p:nvPr>
            <p:ph type="title"/>
          </p:nvPr>
        </p:nvSpPr>
        <p:spPr>
          <a:xfrm>
            <a:off x="977900" y="863600"/>
            <a:ext cx="11049000" cy="1625600"/>
          </a:xfrm>
          <a:prstGeom prst="rect">
            <a:avLst/>
          </a:prstGeom>
        </p:spPr>
        <p:txBody>
          <a:bodyPr/>
          <a:lstStyle/>
          <a:p>
            <a:pPr/>
            <a:r>
              <a:t>Scale Invariant Detection</a:t>
            </a:r>
          </a:p>
        </p:txBody>
      </p:sp>
      <p:sp>
        <p:nvSpPr>
          <p:cNvPr id="514" name="Consider regions (e.g. circles) of different sizes around a point…"/>
          <p:cNvSpPr txBox="1"/>
          <p:nvPr>
            <p:ph type="body" idx="1"/>
          </p:nvPr>
        </p:nvSpPr>
        <p:spPr>
          <a:xfrm>
            <a:off x="977900" y="2387600"/>
            <a:ext cx="11049000" cy="5854700"/>
          </a:xfrm>
          <a:prstGeom prst="rect">
            <a:avLst/>
          </a:prstGeom>
        </p:spPr>
        <p:txBody>
          <a:bodyPr/>
          <a:lstStyle/>
          <a:p>
            <a:pPr marL="383539" indent="-342899">
              <a:defRPr sz="3800"/>
            </a:pPr>
            <a:r>
              <a:t>Consider regions (e.g. circles) of different sizes around a point</a:t>
            </a:r>
          </a:p>
          <a:p>
            <a:pPr marL="383539" indent="-342899">
              <a:defRPr sz="3800"/>
            </a:pPr>
            <a:r>
              <a:t>Regions of corresponding sizes will look the same in both images</a:t>
            </a:r>
          </a:p>
        </p:txBody>
      </p:sp>
      <p:sp>
        <p:nvSpPr>
          <p:cNvPr id="515" name="Line"/>
          <p:cNvSpPr/>
          <p:nvPr/>
        </p:nvSpPr>
        <p:spPr>
          <a:xfrm>
            <a:off x="3136900" y="6807451"/>
            <a:ext cx="3898900" cy="2837777"/>
          </a:xfrm>
          <a:custGeom>
            <a:avLst/>
            <a:gdLst/>
            <a:ahLst/>
            <a:cxnLst>
              <a:cxn ang="0">
                <a:pos x="wd2" y="hd2"/>
              </a:cxn>
              <a:cxn ang="5400000">
                <a:pos x="wd2" y="hd2"/>
              </a:cxn>
              <a:cxn ang="10800000">
                <a:pos x="wd2" y="hd2"/>
              </a:cxn>
              <a:cxn ang="16200000">
                <a:pos x="wd2" y="hd2"/>
              </a:cxn>
            </a:cxnLst>
            <a:rect l="0" t="0" r="r" b="b"/>
            <a:pathLst>
              <a:path w="21600" h="21478" fill="norm" stroke="1" extrusionOk="0">
                <a:moveTo>
                  <a:pt x="0" y="21478"/>
                </a:moveTo>
                <a:cubicBezTo>
                  <a:pt x="150" y="15805"/>
                  <a:pt x="300" y="10131"/>
                  <a:pt x="1200" y="6713"/>
                </a:cubicBezTo>
                <a:cubicBezTo>
                  <a:pt x="2100" y="3296"/>
                  <a:pt x="3400" y="2065"/>
                  <a:pt x="5400" y="972"/>
                </a:cubicBezTo>
                <a:cubicBezTo>
                  <a:pt x="7400" y="-122"/>
                  <a:pt x="10500" y="-122"/>
                  <a:pt x="13200" y="151"/>
                </a:cubicBezTo>
                <a:cubicBezTo>
                  <a:pt x="15900" y="425"/>
                  <a:pt x="18750" y="1519"/>
                  <a:pt x="21600" y="2612"/>
                </a:cubicBezTo>
              </a:path>
            </a:pathLst>
          </a:custGeom>
          <a:ln w="381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16" name="Circle"/>
          <p:cNvSpPr/>
          <p:nvPr/>
        </p:nvSpPr>
        <p:spPr>
          <a:xfrm>
            <a:off x="3813386" y="6723662"/>
            <a:ext cx="546101" cy="546101"/>
          </a:xfrm>
          <a:prstGeom prst="ellipse">
            <a:avLst/>
          </a:prstGeom>
          <a:solidFill>
            <a:srgbClr val="00D2A9">
              <a:alpha val="50000"/>
            </a:srgbClr>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17" name="Circle"/>
          <p:cNvSpPr/>
          <p:nvPr/>
        </p:nvSpPr>
        <p:spPr>
          <a:xfrm>
            <a:off x="3528906" y="6464300"/>
            <a:ext cx="1131148" cy="1124374"/>
          </a:xfrm>
          <a:prstGeom prst="ellipse">
            <a:avLst/>
          </a:prstGeom>
          <a:solidFill>
            <a:srgbClr val="00D2A9">
              <a:alpha val="50000"/>
            </a:srgbClr>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18" name="Oval"/>
          <p:cNvSpPr/>
          <p:nvPr/>
        </p:nvSpPr>
        <p:spPr>
          <a:xfrm>
            <a:off x="3054773" y="6053102"/>
            <a:ext cx="2057401" cy="1955801"/>
          </a:xfrm>
          <a:prstGeom prst="ellipse">
            <a:avLst/>
          </a:prstGeom>
          <a:solidFill>
            <a:srgbClr val="00D2A9">
              <a:alpha val="50000"/>
            </a:srgbClr>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19" name="Circle"/>
          <p:cNvSpPr/>
          <p:nvPr/>
        </p:nvSpPr>
        <p:spPr>
          <a:xfrm>
            <a:off x="2273300" y="5247075"/>
            <a:ext cx="3581400" cy="3581401"/>
          </a:xfrm>
          <a:prstGeom prst="ellipse">
            <a:avLst/>
          </a:prstGeom>
          <a:solidFill>
            <a:srgbClr val="00D2A9">
              <a:alpha val="50000"/>
            </a:srgbClr>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522" name="Group"/>
          <p:cNvGrpSpPr/>
          <p:nvPr/>
        </p:nvGrpSpPr>
        <p:grpSpPr>
          <a:xfrm>
            <a:off x="9537699" y="6464017"/>
            <a:ext cx="866142" cy="796997"/>
            <a:chOff x="0" y="0"/>
            <a:chExt cx="866140" cy="796995"/>
          </a:xfrm>
        </p:grpSpPr>
        <p:sp>
          <p:nvSpPr>
            <p:cNvPr id="520" name="Line"/>
            <p:cNvSpPr/>
            <p:nvPr/>
          </p:nvSpPr>
          <p:spPr>
            <a:xfrm>
              <a:off x="156788" y="282757"/>
              <a:ext cx="709353" cy="514239"/>
            </a:xfrm>
            <a:custGeom>
              <a:avLst/>
              <a:gdLst/>
              <a:ahLst/>
              <a:cxnLst>
                <a:cxn ang="0">
                  <a:pos x="wd2" y="hd2"/>
                </a:cxn>
                <a:cxn ang="5400000">
                  <a:pos x="wd2" y="hd2"/>
                </a:cxn>
                <a:cxn ang="10800000">
                  <a:pos x="wd2" y="hd2"/>
                </a:cxn>
                <a:cxn ang="16200000">
                  <a:pos x="wd2" y="hd2"/>
                </a:cxn>
              </a:cxnLst>
              <a:rect l="0" t="0" r="r" b="b"/>
              <a:pathLst>
                <a:path w="21600" h="21478" fill="norm" stroke="1" extrusionOk="0">
                  <a:moveTo>
                    <a:pt x="0" y="21478"/>
                  </a:moveTo>
                  <a:cubicBezTo>
                    <a:pt x="150" y="15805"/>
                    <a:pt x="300" y="10131"/>
                    <a:pt x="1200" y="6713"/>
                  </a:cubicBezTo>
                  <a:cubicBezTo>
                    <a:pt x="2100" y="3296"/>
                    <a:pt x="3400" y="2065"/>
                    <a:pt x="5400" y="972"/>
                  </a:cubicBezTo>
                  <a:cubicBezTo>
                    <a:pt x="7400" y="-122"/>
                    <a:pt x="10500" y="-122"/>
                    <a:pt x="13200" y="151"/>
                  </a:cubicBezTo>
                  <a:cubicBezTo>
                    <a:pt x="15900" y="425"/>
                    <a:pt x="18750" y="1519"/>
                    <a:pt x="21600" y="2612"/>
                  </a:cubicBezTo>
                </a:path>
              </a:pathLst>
            </a:custGeom>
            <a:noFill/>
            <a:ln w="381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21" name="Circle"/>
            <p:cNvSpPr/>
            <p:nvPr/>
          </p:nvSpPr>
          <p:spPr>
            <a:xfrm>
              <a:off x="0" y="0"/>
              <a:ext cx="647700" cy="648071"/>
            </a:xfrm>
            <a:prstGeom prst="ellipse">
              <a:avLst/>
            </a:pr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525" name="Group"/>
          <p:cNvGrpSpPr/>
          <p:nvPr/>
        </p:nvGrpSpPr>
        <p:grpSpPr>
          <a:xfrm>
            <a:off x="5802424" y="5460999"/>
            <a:ext cx="4040076" cy="1187692"/>
            <a:chOff x="0" y="0"/>
            <a:chExt cx="4040075" cy="1187690"/>
          </a:xfrm>
        </p:grpSpPr>
        <p:sp>
          <p:nvSpPr>
            <p:cNvPr id="523" name="The features look the same to these two operators."/>
            <p:cNvSpPr txBox="1"/>
            <p:nvPr/>
          </p:nvSpPr>
          <p:spPr>
            <a:xfrm>
              <a:off x="90375" y="0"/>
              <a:ext cx="3949701" cy="7744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defTabSz="1295400">
                <a:defRPr sz="2400">
                  <a:solidFill>
                    <a:srgbClr val="FF2600"/>
                  </a:solidFill>
                  <a:uFill>
                    <a:solidFill>
                      <a:srgbClr val="FF2600"/>
                    </a:solidFill>
                  </a:uFill>
                  <a:latin typeface="Times New Roman"/>
                  <a:ea typeface="Times New Roman"/>
                  <a:cs typeface="Times New Roman"/>
                  <a:sym typeface="Times New Roman"/>
                </a:defRPr>
              </a:lvl1pPr>
            </a:lstStyle>
            <a:p>
              <a:pPr/>
              <a:r>
                <a:t>The features look the same to these two operators.</a:t>
              </a:r>
            </a:p>
          </p:txBody>
        </p:sp>
        <p:sp>
          <p:nvSpPr>
            <p:cNvPr id="524" name="Line"/>
            <p:cNvSpPr/>
            <p:nvPr/>
          </p:nvSpPr>
          <p:spPr>
            <a:xfrm>
              <a:off x="0" y="1004559"/>
              <a:ext cx="3685155" cy="183132"/>
            </a:xfrm>
            <a:prstGeom prst="line">
              <a:avLst/>
            </a:prstGeom>
            <a:noFill/>
            <a:ln w="12700" cap="flat">
              <a:solidFill>
                <a:srgbClr val="FF2600"/>
              </a:solidFill>
              <a:prstDash val="solid"/>
              <a:round/>
              <a:headEnd type="stealth" w="med" len="med"/>
              <a:tailEnd type="stealth" w="med" len="med"/>
            </a:ln>
            <a:effectLst/>
          </p:spPr>
          <p:txBody>
            <a:bodyPr wrap="square" lIns="0" tIns="0" rIns="0" bIns="0" numCol="1" anchor="t">
              <a:noAutofit/>
            </a:bodyPr>
            <a:lstStyle/>
            <a:p>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5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5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5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25" grpId="4"/>
      <p:bldP build="whole" bldLvl="1" animBg="1" rev="0" advAuto="0" spid="517" grpId="1"/>
      <p:bldP build="whole" bldLvl="1" animBg="1" rev="0" advAuto="0" spid="519" grpId="3"/>
      <p:bldP build="whole" bldLvl="1" animBg="1" rev="0" advAuto="0" spid="518" grpId="2"/>
    </p:bldLst>
  </p:timing>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7" name="Line"/>
          <p:cNvSpPr/>
          <p:nvPr/>
        </p:nvSpPr>
        <p:spPr>
          <a:xfrm>
            <a:off x="10185400" y="3987235"/>
            <a:ext cx="1202546" cy="2685251"/>
          </a:xfrm>
          <a:custGeom>
            <a:avLst/>
            <a:gdLst/>
            <a:ahLst/>
            <a:cxnLst>
              <a:cxn ang="0">
                <a:pos x="wd2" y="hd2"/>
              </a:cxn>
              <a:cxn ang="5400000">
                <a:pos x="wd2" y="hd2"/>
              </a:cxn>
              <a:cxn ang="10800000">
                <a:pos x="wd2" y="hd2"/>
              </a:cxn>
              <a:cxn ang="16200000">
                <a:pos x="wd2" y="hd2"/>
              </a:cxn>
            </a:cxnLst>
            <a:rect l="0" t="0" r="r" b="b"/>
            <a:pathLst>
              <a:path w="21148" h="20852" fill="norm" stroke="1" extrusionOk="0">
                <a:moveTo>
                  <a:pt x="0" y="19356"/>
                </a:moveTo>
                <a:cubicBezTo>
                  <a:pt x="6829" y="20478"/>
                  <a:pt x="13659" y="21600"/>
                  <a:pt x="17153" y="20197"/>
                </a:cubicBezTo>
                <a:cubicBezTo>
                  <a:pt x="20647" y="18795"/>
                  <a:pt x="21600" y="13605"/>
                  <a:pt x="20965" y="10940"/>
                </a:cubicBezTo>
                <a:cubicBezTo>
                  <a:pt x="20329" y="8275"/>
                  <a:pt x="13341" y="6031"/>
                  <a:pt x="13341" y="4208"/>
                </a:cubicBezTo>
                <a:cubicBezTo>
                  <a:pt x="13341" y="2384"/>
                  <a:pt x="17153" y="1192"/>
                  <a:pt x="20965" y="0"/>
                </a:cubicBezTo>
              </a:path>
            </a:pathLst>
          </a:custGeom>
          <a:ln w="381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28" name="Line"/>
          <p:cNvSpPr/>
          <p:nvPr/>
        </p:nvSpPr>
        <p:spPr>
          <a:xfrm>
            <a:off x="8128000" y="6929120"/>
            <a:ext cx="1451075" cy="1858901"/>
          </a:xfrm>
          <a:custGeom>
            <a:avLst/>
            <a:gdLst/>
            <a:ahLst/>
            <a:cxnLst>
              <a:cxn ang="0">
                <a:pos x="wd2" y="hd2"/>
              </a:cxn>
              <a:cxn ang="5400000">
                <a:pos x="wd2" y="hd2"/>
              </a:cxn>
              <a:cxn ang="10800000">
                <a:pos x="wd2" y="hd2"/>
              </a:cxn>
              <a:cxn ang="16200000">
                <a:pos x="wd2" y="hd2"/>
              </a:cxn>
            </a:cxnLst>
            <a:rect l="0" t="0" r="r" b="b"/>
            <a:pathLst>
              <a:path w="20907" h="20996" fill="norm" stroke="1" extrusionOk="0">
                <a:moveTo>
                  <a:pt x="0" y="20172"/>
                </a:moveTo>
                <a:cubicBezTo>
                  <a:pt x="6766" y="20886"/>
                  <a:pt x="13533" y="21600"/>
                  <a:pt x="15614" y="20172"/>
                </a:cubicBezTo>
                <a:cubicBezTo>
                  <a:pt x="17696" y="18744"/>
                  <a:pt x="11711" y="13439"/>
                  <a:pt x="12492" y="11603"/>
                </a:cubicBezTo>
                <a:cubicBezTo>
                  <a:pt x="13272" y="9767"/>
                  <a:pt x="18998" y="10175"/>
                  <a:pt x="20299" y="9155"/>
                </a:cubicBezTo>
                <a:cubicBezTo>
                  <a:pt x="21600" y="8135"/>
                  <a:pt x="20429" y="7013"/>
                  <a:pt x="20299" y="5483"/>
                </a:cubicBezTo>
                <a:cubicBezTo>
                  <a:pt x="20169" y="3953"/>
                  <a:pt x="19843" y="1964"/>
                  <a:pt x="19551" y="0"/>
                </a:cubicBezTo>
              </a:path>
            </a:pathLst>
          </a:custGeom>
          <a:ln w="381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29" name="Scale Invariant Detection"/>
          <p:cNvSpPr txBox="1"/>
          <p:nvPr>
            <p:ph type="title"/>
          </p:nvPr>
        </p:nvSpPr>
        <p:spPr>
          <a:xfrm>
            <a:off x="977900" y="863600"/>
            <a:ext cx="11049000" cy="1625600"/>
          </a:xfrm>
          <a:prstGeom prst="rect">
            <a:avLst/>
          </a:prstGeom>
        </p:spPr>
        <p:txBody>
          <a:bodyPr/>
          <a:lstStyle/>
          <a:p>
            <a:pPr/>
            <a:r>
              <a:t>Scale Invariant Detection</a:t>
            </a:r>
          </a:p>
        </p:txBody>
      </p:sp>
      <p:sp>
        <p:nvSpPr>
          <p:cNvPr id="530" name="The problem: how do we choose corresponding circles independently in each image?…"/>
          <p:cNvSpPr txBox="1"/>
          <p:nvPr>
            <p:ph type="body" idx="1"/>
          </p:nvPr>
        </p:nvSpPr>
        <p:spPr>
          <a:xfrm>
            <a:off x="977900" y="2387600"/>
            <a:ext cx="10731500" cy="5854700"/>
          </a:xfrm>
          <a:prstGeom prst="rect">
            <a:avLst/>
          </a:prstGeom>
        </p:spPr>
        <p:txBody>
          <a:bodyPr/>
          <a:lstStyle/>
          <a:p>
            <a:pPr marL="336780" indent="-296140"/>
            <a:r>
              <a:rPr sz="3800"/>
              <a:t>The problem: how do we choose corresponding circles </a:t>
            </a:r>
            <a:r>
              <a:rPr b="1" i="1" sz="3800">
                <a:solidFill>
                  <a:srgbClr val="004DD6"/>
                </a:solidFill>
                <a:uFill>
                  <a:solidFill>
                    <a:srgbClr val="004DD6"/>
                  </a:solidFill>
                </a:uFill>
              </a:rPr>
              <a:t>independently</a:t>
            </a:r>
            <a:r>
              <a:rPr sz="3800"/>
              <a:t> in each image?</a:t>
            </a:r>
            <a:endParaRPr sz="3800"/>
          </a:p>
          <a:p>
            <a:pPr marL="336780" indent="-296140"/>
            <a:r>
              <a:rPr sz="3800"/>
              <a:t>Do objects in the image have a </a:t>
            </a:r>
            <a:r>
              <a:rPr sz="3800" u="sng"/>
              <a:t>characteristic scale</a:t>
            </a:r>
            <a:r>
              <a:rPr sz="3800"/>
              <a:t> that we can identify?</a:t>
            </a:r>
          </a:p>
        </p:txBody>
      </p:sp>
      <p:sp>
        <p:nvSpPr>
          <p:cNvPr id="531" name="Line"/>
          <p:cNvSpPr/>
          <p:nvPr/>
        </p:nvSpPr>
        <p:spPr>
          <a:xfrm>
            <a:off x="2921000" y="6482331"/>
            <a:ext cx="3898900" cy="2837777"/>
          </a:xfrm>
          <a:custGeom>
            <a:avLst/>
            <a:gdLst/>
            <a:ahLst/>
            <a:cxnLst>
              <a:cxn ang="0">
                <a:pos x="wd2" y="hd2"/>
              </a:cxn>
              <a:cxn ang="5400000">
                <a:pos x="wd2" y="hd2"/>
              </a:cxn>
              <a:cxn ang="10800000">
                <a:pos x="wd2" y="hd2"/>
              </a:cxn>
              <a:cxn ang="16200000">
                <a:pos x="wd2" y="hd2"/>
              </a:cxn>
            </a:cxnLst>
            <a:rect l="0" t="0" r="r" b="b"/>
            <a:pathLst>
              <a:path w="21600" h="21478" fill="norm" stroke="1" extrusionOk="0">
                <a:moveTo>
                  <a:pt x="0" y="21478"/>
                </a:moveTo>
                <a:cubicBezTo>
                  <a:pt x="150" y="15805"/>
                  <a:pt x="300" y="10131"/>
                  <a:pt x="1200" y="6713"/>
                </a:cubicBezTo>
                <a:cubicBezTo>
                  <a:pt x="2100" y="3296"/>
                  <a:pt x="3400" y="2065"/>
                  <a:pt x="5400" y="972"/>
                </a:cubicBezTo>
                <a:cubicBezTo>
                  <a:pt x="7400" y="-122"/>
                  <a:pt x="10500" y="-122"/>
                  <a:pt x="13200" y="151"/>
                </a:cubicBezTo>
                <a:cubicBezTo>
                  <a:pt x="15900" y="425"/>
                  <a:pt x="18750" y="1519"/>
                  <a:pt x="21600" y="2612"/>
                </a:cubicBezTo>
              </a:path>
            </a:pathLst>
          </a:custGeom>
          <a:ln w="381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32" name="Circle"/>
          <p:cNvSpPr/>
          <p:nvPr/>
        </p:nvSpPr>
        <p:spPr>
          <a:xfrm>
            <a:off x="3596640" y="6398542"/>
            <a:ext cx="546101" cy="546101"/>
          </a:xfrm>
          <a:prstGeom prst="ellipse">
            <a:avLst/>
          </a:prstGeom>
          <a:solidFill>
            <a:srgbClr val="00D2A9">
              <a:alpha val="50000"/>
            </a:srgbClr>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33" name="Circle"/>
          <p:cNvSpPr/>
          <p:nvPr/>
        </p:nvSpPr>
        <p:spPr>
          <a:xfrm>
            <a:off x="3312160" y="6146800"/>
            <a:ext cx="1131147" cy="1124374"/>
          </a:xfrm>
          <a:prstGeom prst="ellipse">
            <a:avLst/>
          </a:prstGeom>
          <a:solidFill>
            <a:srgbClr val="00D2A9">
              <a:alpha val="50000"/>
            </a:srgbClr>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34" name="Oval"/>
          <p:cNvSpPr/>
          <p:nvPr/>
        </p:nvSpPr>
        <p:spPr>
          <a:xfrm>
            <a:off x="2838026" y="5727982"/>
            <a:ext cx="2057401" cy="1955801"/>
          </a:xfrm>
          <a:prstGeom prst="ellipse">
            <a:avLst/>
          </a:prstGeom>
          <a:solidFill>
            <a:srgbClr val="00D2A9">
              <a:alpha val="50000"/>
            </a:srgbClr>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35" name="Circle"/>
          <p:cNvSpPr/>
          <p:nvPr/>
        </p:nvSpPr>
        <p:spPr>
          <a:xfrm>
            <a:off x="2057400" y="4921955"/>
            <a:ext cx="3581400" cy="3581401"/>
          </a:xfrm>
          <a:prstGeom prst="ellipse">
            <a:avLst/>
          </a:prstGeom>
          <a:solidFill>
            <a:srgbClr val="00D2A9">
              <a:alpha val="50000"/>
            </a:srgbClr>
          </a:solidFill>
          <a:ln w="25400">
            <a:solidFill>
              <a:srgbClr val="FF26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36" name="Line"/>
          <p:cNvSpPr/>
          <p:nvPr/>
        </p:nvSpPr>
        <p:spPr>
          <a:xfrm>
            <a:off x="9478151" y="6421770"/>
            <a:ext cx="708943" cy="514123"/>
          </a:xfrm>
          <a:custGeom>
            <a:avLst/>
            <a:gdLst/>
            <a:ahLst/>
            <a:cxnLst>
              <a:cxn ang="0">
                <a:pos x="wd2" y="hd2"/>
              </a:cxn>
              <a:cxn ang="5400000">
                <a:pos x="wd2" y="hd2"/>
              </a:cxn>
              <a:cxn ang="10800000">
                <a:pos x="wd2" y="hd2"/>
              </a:cxn>
              <a:cxn ang="16200000">
                <a:pos x="wd2" y="hd2"/>
              </a:cxn>
            </a:cxnLst>
            <a:rect l="0" t="0" r="r" b="b"/>
            <a:pathLst>
              <a:path w="21600" h="21478" fill="norm" stroke="1" extrusionOk="0">
                <a:moveTo>
                  <a:pt x="0" y="21478"/>
                </a:moveTo>
                <a:cubicBezTo>
                  <a:pt x="150" y="15805"/>
                  <a:pt x="300" y="10131"/>
                  <a:pt x="1200" y="6713"/>
                </a:cubicBezTo>
                <a:cubicBezTo>
                  <a:pt x="2100" y="3296"/>
                  <a:pt x="3400" y="2065"/>
                  <a:pt x="5400" y="972"/>
                </a:cubicBezTo>
                <a:cubicBezTo>
                  <a:pt x="7400" y="-122"/>
                  <a:pt x="10500" y="-122"/>
                  <a:pt x="13200" y="151"/>
                </a:cubicBezTo>
                <a:cubicBezTo>
                  <a:pt x="15900" y="425"/>
                  <a:pt x="18750" y="1519"/>
                  <a:pt x="21600" y="2612"/>
                </a:cubicBezTo>
              </a:path>
            </a:pathLst>
          </a:custGeom>
          <a:ln w="381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37" name="Circle"/>
          <p:cNvSpPr/>
          <p:nvPr/>
        </p:nvSpPr>
        <p:spPr>
          <a:xfrm>
            <a:off x="9076266" y="5904088"/>
            <a:ext cx="1131148" cy="1124375"/>
          </a:xfrm>
          <a:prstGeom prst="ellipse">
            <a:avLst/>
          </a:prstGeom>
          <a:solidFill>
            <a:srgbClr val="00D2A9">
              <a:alpha val="50000"/>
            </a:srgbClr>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38" name="Oval"/>
          <p:cNvSpPr/>
          <p:nvPr/>
        </p:nvSpPr>
        <p:spPr>
          <a:xfrm>
            <a:off x="8602133" y="5486400"/>
            <a:ext cx="2057401" cy="1955800"/>
          </a:xfrm>
          <a:prstGeom prst="ellipse">
            <a:avLst/>
          </a:prstGeom>
          <a:solidFill>
            <a:srgbClr val="00D2A9">
              <a:alpha val="50000"/>
            </a:srgbClr>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39" name="Circle"/>
          <p:cNvSpPr/>
          <p:nvPr/>
        </p:nvSpPr>
        <p:spPr>
          <a:xfrm>
            <a:off x="7823200" y="4684888"/>
            <a:ext cx="3581400" cy="3581401"/>
          </a:xfrm>
          <a:prstGeom prst="ellipse">
            <a:avLst/>
          </a:prstGeom>
          <a:solidFill>
            <a:srgbClr val="00D2A9">
              <a:alpha val="50000"/>
            </a:srgbClr>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40" name="Circle"/>
          <p:cNvSpPr/>
          <p:nvPr/>
        </p:nvSpPr>
        <p:spPr>
          <a:xfrm>
            <a:off x="9321800" y="6138897"/>
            <a:ext cx="647700" cy="647984"/>
          </a:xfrm>
          <a:prstGeom prst="ellipse">
            <a:avLst/>
          </a:prstGeom>
          <a:solidFill>
            <a:srgbClr val="00D2A9">
              <a:alpha val="50000"/>
            </a:srgbClr>
          </a:solidFill>
          <a:ln w="25400">
            <a:solidFill>
              <a:srgbClr val="FF26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41" name="Line"/>
          <p:cNvSpPr/>
          <p:nvPr/>
        </p:nvSpPr>
        <p:spPr>
          <a:xfrm>
            <a:off x="5585678" y="6176564"/>
            <a:ext cx="3685155" cy="183131"/>
          </a:xfrm>
          <a:prstGeom prst="line">
            <a:avLst/>
          </a:prstGeom>
          <a:ln w="12700">
            <a:solidFill>
              <a:srgbClr val="FF2600"/>
            </a:solidFill>
            <a:headEnd type="stealth"/>
            <a:tailEnd type="stealth"/>
          </a:ln>
        </p:spPr>
        <p:txBody>
          <a:bodyPr lIns="0" tIns="0" rIns="0" bIns="0"/>
          <a:lstStyle/>
          <a:p>
            <a:pP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43" name="Scale-space example:  3 bumps of different widths."/>
          <p:cNvSpPr txBox="1"/>
          <p:nvPr>
            <p:ph type="title"/>
          </p:nvPr>
        </p:nvSpPr>
        <p:spPr>
          <a:xfrm>
            <a:off x="977900" y="-304800"/>
            <a:ext cx="11049000" cy="1625600"/>
          </a:xfrm>
          <a:prstGeom prst="rect">
            <a:avLst/>
          </a:prstGeom>
        </p:spPr>
        <p:txBody>
          <a:bodyPr/>
          <a:lstStyle>
            <a:lvl1pPr>
              <a:defRPr sz="3400"/>
            </a:lvl1pPr>
          </a:lstStyle>
          <a:p>
            <a:pPr/>
            <a:r>
              <a:t>Scale-space example:  3 bumps of different widths.</a:t>
            </a:r>
          </a:p>
        </p:txBody>
      </p:sp>
      <p:sp>
        <p:nvSpPr>
          <p:cNvPr id="544" name="Slide Number"/>
          <p:cNvSpPr txBox="1"/>
          <p:nvPr>
            <p:ph type="sldNum" sz="quarter" idx="2"/>
          </p:nvPr>
        </p:nvSpPr>
        <p:spPr>
          <a:xfrm>
            <a:off x="12341302" y="10528300"/>
            <a:ext cx="279389" cy="35858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45" name="droppedImage.png" descr="droppedImage.png"/>
          <p:cNvPicPr>
            <a:picLocks noChangeAspect="1"/>
          </p:cNvPicPr>
          <p:nvPr/>
        </p:nvPicPr>
        <p:blipFill>
          <a:blip r:embed="rId2">
            <a:extLst/>
          </a:blip>
          <a:stretch>
            <a:fillRect/>
          </a:stretch>
        </p:blipFill>
        <p:spPr>
          <a:xfrm>
            <a:off x="4318000" y="3835400"/>
            <a:ext cx="7998178" cy="2768600"/>
          </a:xfrm>
          <a:prstGeom prst="rect">
            <a:avLst/>
          </a:prstGeom>
          <a:ln w="12700"/>
        </p:spPr>
      </p:pic>
      <p:pic>
        <p:nvPicPr>
          <p:cNvPr id="546" name="droppedImage.png" descr="droppedImage.png"/>
          <p:cNvPicPr>
            <a:picLocks noChangeAspect="1"/>
          </p:cNvPicPr>
          <p:nvPr/>
        </p:nvPicPr>
        <p:blipFill>
          <a:blip r:embed="rId3">
            <a:extLst/>
          </a:blip>
          <a:stretch>
            <a:fillRect/>
          </a:stretch>
        </p:blipFill>
        <p:spPr>
          <a:xfrm>
            <a:off x="4356100" y="6985000"/>
            <a:ext cx="7912100" cy="2709624"/>
          </a:xfrm>
          <a:prstGeom prst="rect">
            <a:avLst/>
          </a:prstGeom>
          <a:ln w="12700"/>
        </p:spPr>
      </p:pic>
      <p:pic>
        <p:nvPicPr>
          <p:cNvPr id="547" name="droppedImage.png" descr="droppedImage.png"/>
          <p:cNvPicPr>
            <a:picLocks noChangeAspect="1"/>
          </p:cNvPicPr>
          <p:nvPr/>
        </p:nvPicPr>
        <p:blipFill>
          <a:blip r:embed="rId4">
            <a:extLst/>
          </a:blip>
          <a:stretch>
            <a:fillRect/>
          </a:stretch>
        </p:blipFill>
        <p:spPr>
          <a:xfrm>
            <a:off x="3124200" y="1079500"/>
            <a:ext cx="10350501" cy="2748237"/>
          </a:xfrm>
          <a:prstGeom prst="rect">
            <a:avLst/>
          </a:prstGeom>
          <a:ln w="12700"/>
        </p:spPr>
      </p:pic>
      <p:pic>
        <p:nvPicPr>
          <p:cNvPr id="548" name="droppedImage.png" descr="droppedImage.png"/>
          <p:cNvPicPr>
            <a:picLocks noChangeAspect="1"/>
          </p:cNvPicPr>
          <p:nvPr/>
        </p:nvPicPr>
        <p:blipFill>
          <a:blip r:embed="rId5">
            <a:extLst/>
          </a:blip>
          <a:stretch>
            <a:fillRect/>
          </a:stretch>
        </p:blipFill>
        <p:spPr>
          <a:xfrm>
            <a:off x="2425700" y="6718300"/>
            <a:ext cx="1546851" cy="2768600"/>
          </a:xfrm>
          <a:prstGeom prst="rect">
            <a:avLst/>
          </a:prstGeom>
          <a:ln w="12700"/>
        </p:spPr>
      </p:pic>
      <p:sp>
        <p:nvSpPr>
          <p:cNvPr id="549" name="scale"/>
          <p:cNvSpPr txBox="1"/>
          <p:nvPr/>
        </p:nvSpPr>
        <p:spPr>
          <a:xfrm>
            <a:off x="3835400" y="6540500"/>
            <a:ext cx="103506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scale</a:t>
            </a:r>
          </a:p>
        </p:txBody>
      </p:sp>
      <p:sp>
        <p:nvSpPr>
          <p:cNvPr id="550" name="Line"/>
          <p:cNvSpPr/>
          <p:nvPr/>
        </p:nvSpPr>
        <p:spPr>
          <a:xfrm flipV="1">
            <a:off x="4178308" y="7085559"/>
            <a:ext cx="1" cy="1326271"/>
          </a:xfrm>
          <a:prstGeom prst="line">
            <a:avLst/>
          </a:prstGeom>
          <a:ln w="50800">
            <a:solidFill>
              <a:srgbClr val="000000"/>
            </a:solidFill>
            <a:headEnd type="stealth"/>
          </a:ln>
        </p:spPr>
        <p:txBody>
          <a:bodyPr lIns="0" tIns="0" rIns="0" bIns="0"/>
          <a:lstStyle/>
          <a:p>
            <a:pPr/>
          </a:p>
        </p:txBody>
      </p:sp>
      <p:sp>
        <p:nvSpPr>
          <p:cNvPr id="551" name="space"/>
          <p:cNvSpPr txBox="1"/>
          <p:nvPr/>
        </p:nvSpPr>
        <p:spPr>
          <a:xfrm>
            <a:off x="4356100" y="9055100"/>
            <a:ext cx="1130999"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space</a:t>
            </a:r>
          </a:p>
        </p:txBody>
      </p:sp>
      <p:sp>
        <p:nvSpPr>
          <p:cNvPr id="552" name="Line"/>
          <p:cNvSpPr/>
          <p:nvPr/>
        </p:nvSpPr>
        <p:spPr>
          <a:xfrm flipH="1" flipV="1">
            <a:off x="5676900" y="9398000"/>
            <a:ext cx="1078668" cy="7222"/>
          </a:xfrm>
          <a:prstGeom prst="line">
            <a:avLst/>
          </a:prstGeom>
          <a:ln w="50800">
            <a:solidFill>
              <a:srgbClr val="000000"/>
            </a:solidFill>
            <a:headEnd type="stealth"/>
          </a:ln>
        </p:spPr>
        <p:txBody>
          <a:bodyPr lIns="0" tIns="0" rIns="0" bIns="0"/>
          <a:lstStyle/>
          <a:p>
            <a:pPr/>
          </a:p>
        </p:txBody>
      </p:sp>
      <p:sp>
        <p:nvSpPr>
          <p:cNvPr id="553" name="1-d bumps"/>
          <p:cNvSpPr txBox="1"/>
          <p:nvPr/>
        </p:nvSpPr>
        <p:spPr>
          <a:xfrm>
            <a:off x="977900" y="2146300"/>
            <a:ext cx="200725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1-d bumps</a:t>
            </a:r>
          </a:p>
        </p:txBody>
      </p:sp>
      <p:sp>
        <p:nvSpPr>
          <p:cNvPr id="554" name="display as an image"/>
          <p:cNvSpPr txBox="1"/>
          <p:nvPr/>
        </p:nvSpPr>
        <p:spPr>
          <a:xfrm>
            <a:off x="977900" y="4572000"/>
            <a:ext cx="3073400" cy="1054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algn="r" defTabSz="1295400">
              <a:defRPr sz="3400">
                <a:uFill>
                  <a:solidFill>
                    <a:srgbClr val="000000"/>
                  </a:solidFill>
                </a:uFill>
                <a:latin typeface="Times New Roman"/>
                <a:ea typeface="Times New Roman"/>
                <a:cs typeface="Times New Roman"/>
                <a:sym typeface="Times New Roman"/>
              </a:defRPr>
            </a:lvl1pPr>
          </a:lstStyle>
          <a:p>
            <a:pPr/>
            <a:r>
              <a:t>display as an image</a:t>
            </a:r>
          </a:p>
        </p:txBody>
      </p:sp>
      <p:sp>
        <p:nvSpPr>
          <p:cNvPr id="555" name="blur with Gaussians of increasing width"/>
          <p:cNvSpPr txBox="1"/>
          <p:nvPr/>
        </p:nvSpPr>
        <p:spPr>
          <a:xfrm>
            <a:off x="-292100" y="6972300"/>
            <a:ext cx="2641600" cy="2019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algn="r" defTabSz="1295400">
              <a:defRPr sz="3400">
                <a:uFill>
                  <a:solidFill>
                    <a:srgbClr val="000000"/>
                  </a:solidFill>
                </a:uFill>
                <a:latin typeface="Times New Roman"/>
                <a:ea typeface="Times New Roman"/>
                <a:cs typeface="Times New Roman"/>
                <a:sym typeface="Times New Roman"/>
              </a:defRPr>
            </a:lvl1pPr>
          </a:lstStyle>
          <a:p>
            <a:pPr/>
            <a:r>
              <a:t>blur with Gaussians of increasing width</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7" name="Scale Invariant Detection"/>
          <p:cNvSpPr txBox="1"/>
          <p:nvPr>
            <p:ph type="title"/>
          </p:nvPr>
        </p:nvSpPr>
        <p:spPr>
          <a:xfrm>
            <a:off x="977900" y="431800"/>
            <a:ext cx="11049000" cy="1625600"/>
          </a:xfrm>
          <a:prstGeom prst="rect">
            <a:avLst/>
          </a:prstGeom>
        </p:spPr>
        <p:txBody>
          <a:bodyPr/>
          <a:lstStyle/>
          <a:p>
            <a:pPr/>
            <a:r>
              <a:t>Scale Invariant Detection</a:t>
            </a:r>
          </a:p>
        </p:txBody>
      </p:sp>
      <p:sp>
        <p:nvSpPr>
          <p:cNvPr id="558" name="Solution:…"/>
          <p:cNvSpPr txBox="1"/>
          <p:nvPr>
            <p:ph type="body" idx="1"/>
          </p:nvPr>
        </p:nvSpPr>
        <p:spPr>
          <a:xfrm>
            <a:off x="977900" y="2057400"/>
            <a:ext cx="11049000" cy="7696200"/>
          </a:xfrm>
          <a:prstGeom prst="rect">
            <a:avLst/>
          </a:prstGeom>
        </p:spPr>
        <p:txBody>
          <a:bodyPr/>
          <a:lstStyle/>
          <a:p>
            <a:pPr>
              <a:defRPr sz="3400"/>
            </a:pPr>
            <a:r>
              <a:t>Solution:</a:t>
            </a:r>
          </a:p>
          <a:p>
            <a:pPr lvl="1">
              <a:defRPr sz="3400"/>
            </a:pPr>
            <a:r>
              <a:t>Design a function on the region (circle), which is “scale invariant” (the same response for corresponding, scaled regions, even if they are at different scales)</a:t>
            </a:r>
            <a:br/>
            <a:br/>
          </a:p>
        </p:txBody>
      </p:sp>
      <p:sp>
        <p:nvSpPr>
          <p:cNvPr id="559" name="Example: average intensity. For corresponding regions (even of different sizes) it will be the same."/>
          <p:cNvSpPr/>
          <p:nvPr/>
        </p:nvSpPr>
        <p:spPr>
          <a:xfrm>
            <a:off x="2921000" y="4330700"/>
            <a:ext cx="8674100" cy="914400"/>
          </a:xfrm>
          <a:prstGeom prst="rect">
            <a:avLst/>
          </a:prstGeom>
          <a:solidFill>
            <a:srgbClr val="D6D7FF"/>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buClr>
                <a:srgbClr val="000000"/>
              </a:buClr>
              <a:buFont typeface="Arial"/>
              <a:defRPr sz="3400">
                <a:uFill>
                  <a:solidFill>
                    <a:srgbClr val="000000"/>
                  </a:solidFill>
                </a:uFill>
                <a:latin typeface="Times New Roman"/>
                <a:ea typeface="Times New Roman"/>
                <a:cs typeface="Times New Roman"/>
                <a:sym typeface="Times New Roman"/>
              </a:defRPr>
            </a:pPr>
            <a:r>
              <a:rPr sz="2800">
                <a:latin typeface="+mn-lt"/>
                <a:ea typeface="+mn-ea"/>
                <a:cs typeface="+mn-cs"/>
                <a:sym typeface="Arial"/>
              </a:rPr>
              <a:t>Example</a:t>
            </a:r>
            <a:r>
              <a:rPr sz="2800"/>
              <a:t>: average intensity. For corresponding regions (even of different sizes) it will be the same.</a:t>
            </a:r>
          </a:p>
        </p:txBody>
      </p:sp>
      <p:grpSp>
        <p:nvGrpSpPr>
          <p:cNvPr id="562" name="Group"/>
          <p:cNvGrpSpPr/>
          <p:nvPr/>
        </p:nvGrpSpPr>
        <p:grpSpPr>
          <a:xfrm>
            <a:off x="5599565" y="7563555"/>
            <a:ext cx="1715522" cy="881945"/>
            <a:chOff x="0" y="0"/>
            <a:chExt cx="1715521" cy="881944"/>
          </a:xfrm>
        </p:grpSpPr>
        <p:sp>
          <p:nvSpPr>
            <p:cNvPr id="560" name="Shape"/>
            <p:cNvSpPr/>
            <p:nvPr/>
          </p:nvSpPr>
          <p:spPr>
            <a:xfrm>
              <a:off x="471034" y="450144"/>
              <a:ext cx="863601" cy="431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200" y="0"/>
                  </a:moveTo>
                  <a:lnTo>
                    <a:pt x="16200" y="5400"/>
                  </a:lnTo>
                  <a:lnTo>
                    <a:pt x="3375" y="5400"/>
                  </a:lnTo>
                  <a:lnTo>
                    <a:pt x="3375" y="16200"/>
                  </a:lnTo>
                  <a:lnTo>
                    <a:pt x="16200" y="16200"/>
                  </a:lnTo>
                  <a:lnTo>
                    <a:pt x="16200" y="21600"/>
                  </a:lnTo>
                  <a:lnTo>
                    <a:pt x="21600" y="10800"/>
                  </a:lnTo>
                  <a:close/>
                  <a:moveTo>
                    <a:pt x="1350" y="5400"/>
                  </a:moveTo>
                  <a:lnTo>
                    <a:pt x="1350" y="16200"/>
                  </a:lnTo>
                  <a:lnTo>
                    <a:pt x="2700" y="16200"/>
                  </a:lnTo>
                  <a:lnTo>
                    <a:pt x="2700" y="5400"/>
                  </a:lnTo>
                  <a:close/>
                  <a:moveTo>
                    <a:pt x="0" y="5400"/>
                  </a:moveTo>
                  <a:lnTo>
                    <a:pt x="0" y="16200"/>
                  </a:lnTo>
                  <a:lnTo>
                    <a:pt x="675" y="16200"/>
                  </a:lnTo>
                  <a:lnTo>
                    <a:pt x="675" y="5400"/>
                  </a:lnTo>
                  <a:close/>
                </a:path>
              </a:pathLst>
            </a:cu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61" name="scale = 1/2"/>
            <p:cNvSpPr txBox="1"/>
            <p:nvPr/>
          </p:nvSpPr>
          <p:spPr>
            <a:xfrm>
              <a:off x="0" y="0"/>
              <a:ext cx="1715522" cy="49289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4DD6"/>
                </a:buClr>
                <a:buFont typeface="Times New Roman"/>
                <a:defRPr sz="2800">
                  <a:solidFill>
                    <a:srgbClr val="004DD6"/>
                  </a:solidFill>
                  <a:uFill>
                    <a:solidFill>
                      <a:srgbClr val="004DD6"/>
                    </a:solidFill>
                  </a:uFill>
                  <a:latin typeface="Times New Roman"/>
                  <a:ea typeface="Times New Roman"/>
                  <a:cs typeface="Times New Roman"/>
                  <a:sym typeface="Times New Roman"/>
                </a:defRPr>
              </a:lvl1pPr>
            </a:lstStyle>
            <a:p>
              <a:pPr/>
              <a:r>
                <a:t>scale = 1/2</a:t>
              </a:r>
            </a:p>
          </p:txBody>
        </p:sp>
      </p:grpSp>
      <p:sp>
        <p:nvSpPr>
          <p:cNvPr id="563" name="For a point in one image, we can consider it as a function of region size (circle radius)"/>
          <p:cNvSpPr txBox="1"/>
          <p:nvPr/>
        </p:nvSpPr>
        <p:spPr>
          <a:xfrm>
            <a:off x="977900" y="5308600"/>
            <a:ext cx="10401300" cy="15310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83590" marR="57799" indent="-285750" defTabSz="1295400">
              <a:spcBef>
                <a:spcPts val="700"/>
              </a:spcBef>
              <a:buClr>
                <a:srgbClr val="000000"/>
              </a:buClr>
              <a:buSzPct val="100000"/>
              <a:buFont typeface="Times New Roman"/>
              <a:buChar char="–"/>
              <a:defRPr sz="3400">
                <a:uFill>
                  <a:solidFill>
                    <a:srgbClr val="000000"/>
                  </a:solidFill>
                </a:uFill>
                <a:latin typeface="Times New Roman"/>
                <a:ea typeface="Times New Roman"/>
                <a:cs typeface="Times New Roman"/>
                <a:sym typeface="Times New Roman"/>
              </a:defRPr>
            </a:pPr>
            <a:r>
              <a:t>For a point in one image, we can consider it as a function of region size (circle radius) </a:t>
            </a:r>
            <a:br/>
          </a:p>
        </p:txBody>
      </p:sp>
      <p:grpSp>
        <p:nvGrpSpPr>
          <p:cNvPr id="570" name="Group"/>
          <p:cNvGrpSpPr/>
          <p:nvPr/>
        </p:nvGrpSpPr>
        <p:grpSpPr>
          <a:xfrm>
            <a:off x="114299" y="6897511"/>
            <a:ext cx="5167577" cy="2802883"/>
            <a:chOff x="0" y="0"/>
            <a:chExt cx="5167575" cy="2802882"/>
          </a:xfrm>
        </p:grpSpPr>
        <p:sp>
          <p:nvSpPr>
            <p:cNvPr id="564" name="Line"/>
            <p:cNvSpPr/>
            <p:nvPr/>
          </p:nvSpPr>
          <p:spPr>
            <a:xfrm>
              <a:off x="556260" y="2309988"/>
              <a:ext cx="4330701" cy="2260"/>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565" name="Line"/>
            <p:cNvSpPr/>
            <p:nvPr/>
          </p:nvSpPr>
          <p:spPr>
            <a:xfrm flipV="1">
              <a:off x="556260" y="252588"/>
              <a:ext cx="2258" cy="2057401"/>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566" name="f"/>
            <p:cNvSpPr txBox="1"/>
            <p:nvPr/>
          </p:nvSpPr>
          <p:spPr>
            <a:xfrm>
              <a:off x="0" y="36688"/>
              <a:ext cx="584200" cy="5658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algn="ctr" defTabSz="1295400">
                <a:buClr>
                  <a:srgbClr val="00A500"/>
                </a:buClr>
                <a:buFont typeface="Times New Roman"/>
                <a:defRPr i="1" sz="3400">
                  <a:solidFill>
                    <a:srgbClr val="00A500"/>
                  </a:solidFill>
                  <a:uFill>
                    <a:solidFill>
                      <a:srgbClr val="00A500"/>
                    </a:solidFill>
                  </a:uFill>
                  <a:latin typeface="Times New Roman"/>
                  <a:ea typeface="Times New Roman"/>
                  <a:cs typeface="Times New Roman"/>
                  <a:sym typeface="Times New Roman"/>
                </a:defRPr>
              </a:lvl1pPr>
            </a:lstStyle>
            <a:p>
              <a:pPr/>
              <a:r>
                <a:t>f</a:t>
              </a:r>
            </a:p>
          </p:txBody>
        </p:sp>
        <p:sp>
          <p:nvSpPr>
            <p:cNvPr id="567" name="region size"/>
            <p:cNvSpPr txBox="1"/>
            <p:nvPr/>
          </p:nvSpPr>
          <p:spPr>
            <a:xfrm>
              <a:off x="3445282" y="2309988"/>
              <a:ext cx="1722294"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A500"/>
                </a:buClr>
                <a:buFont typeface="Times New Roman"/>
                <a:defRPr sz="2800">
                  <a:solidFill>
                    <a:srgbClr val="00A500"/>
                  </a:solidFill>
                  <a:uFill>
                    <a:solidFill>
                      <a:srgbClr val="00A500"/>
                    </a:solidFill>
                  </a:uFill>
                  <a:latin typeface="Times New Roman"/>
                  <a:ea typeface="Times New Roman"/>
                  <a:cs typeface="Times New Roman"/>
                  <a:sym typeface="Times New Roman"/>
                </a:defRPr>
              </a:lvl1pPr>
            </a:lstStyle>
            <a:p>
              <a:pPr/>
              <a:r>
                <a:t>region size</a:t>
              </a:r>
            </a:p>
          </p:txBody>
        </p:sp>
        <p:sp>
          <p:nvSpPr>
            <p:cNvPr id="568" name="Image 1"/>
            <p:cNvSpPr txBox="1"/>
            <p:nvPr/>
          </p:nvSpPr>
          <p:spPr>
            <a:xfrm>
              <a:off x="2982389" y="0"/>
              <a:ext cx="1327280" cy="49289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A500"/>
                </a:buClr>
                <a:buFont typeface="Times New Roman"/>
                <a:defRPr sz="2800">
                  <a:solidFill>
                    <a:srgbClr val="00A500"/>
                  </a:solidFill>
                  <a:uFill>
                    <a:solidFill>
                      <a:srgbClr val="00A500"/>
                    </a:solidFill>
                  </a:uFill>
                  <a:latin typeface="Times New Roman"/>
                  <a:ea typeface="Times New Roman"/>
                  <a:cs typeface="Times New Roman"/>
                  <a:sym typeface="Times New Roman"/>
                </a:defRPr>
              </a:lvl1pPr>
            </a:lstStyle>
            <a:p>
              <a:pPr/>
              <a:r>
                <a:t>Image 1</a:t>
              </a:r>
            </a:p>
          </p:txBody>
        </p:sp>
        <p:sp>
          <p:nvSpPr>
            <p:cNvPr id="569" name="Line"/>
            <p:cNvSpPr/>
            <p:nvPr/>
          </p:nvSpPr>
          <p:spPr>
            <a:xfrm>
              <a:off x="1079500" y="787476"/>
              <a:ext cx="3683000" cy="1201626"/>
            </a:xfrm>
            <a:custGeom>
              <a:avLst/>
              <a:gdLst/>
              <a:ahLst/>
              <a:cxnLst>
                <a:cxn ang="0">
                  <a:pos x="wd2" y="hd2"/>
                </a:cxn>
                <a:cxn ang="5400000">
                  <a:pos x="wd2" y="hd2"/>
                </a:cxn>
                <a:cxn ang="10800000">
                  <a:pos x="wd2" y="hd2"/>
                </a:cxn>
                <a:cxn ang="16200000">
                  <a:pos x="wd2" y="hd2"/>
                </a:cxn>
              </a:cxnLst>
              <a:rect l="0" t="0" r="r" b="b"/>
              <a:pathLst>
                <a:path w="21600" h="20239" fill="norm" stroke="1" extrusionOk="0">
                  <a:moveTo>
                    <a:pt x="0" y="20239"/>
                  </a:moveTo>
                  <a:cubicBezTo>
                    <a:pt x="900" y="10960"/>
                    <a:pt x="1800" y="1681"/>
                    <a:pt x="3812" y="160"/>
                  </a:cubicBezTo>
                  <a:cubicBezTo>
                    <a:pt x="5824" y="-1361"/>
                    <a:pt x="9635" y="8374"/>
                    <a:pt x="12071" y="11112"/>
                  </a:cubicBezTo>
                  <a:cubicBezTo>
                    <a:pt x="14506" y="13850"/>
                    <a:pt x="16835" y="15371"/>
                    <a:pt x="18424" y="16588"/>
                  </a:cubicBezTo>
                  <a:cubicBezTo>
                    <a:pt x="20012" y="17805"/>
                    <a:pt x="20806" y="18109"/>
                    <a:pt x="21600" y="18414"/>
                  </a:cubicBezTo>
                </a:path>
              </a:pathLst>
            </a:custGeom>
            <a:no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577" name="Group"/>
          <p:cNvGrpSpPr/>
          <p:nvPr/>
        </p:nvGrpSpPr>
        <p:grpSpPr>
          <a:xfrm>
            <a:off x="7667413" y="6913316"/>
            <a:ext cx="5173504" cy="2768735"/>
            <a:chOff x="0" y="0"/>
            <a:chExt cx="5173502" cy="2768734"/>
          </a:xfrm>
        </p:grpSpPr>
        <p:sp>
          <p:nvSpPr>
            <p:cNvPr id="571" name="Line"/>
            <p:cNvSpPr/>
            <p:nvPr/>
          </p:nvSpPr>
          <p:spPr>
            <a:xfrm>
              <a:off x="562186" y="2275840"/>
              <a:ext cx="4330701" cy="2259"/>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572" name="Line"/>
            <p:cNvSpPr/>
            <p:nvPr/>
          </p:nvSpPr>
          <p:spPr>
            <a:xfrm flipV="1">
              <a:off x="562186" y="216746"/>
              <a:ext cx="2259" cy="2057401"/>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573" name="f"/>
            <p:cNvSpPr txBox="1"/>
            <p:nvPr/>
          </p:nvSpPr>
          <p:spPr>
            <a:xfrm>
              <a:off x="0" y="0"/>
              <a:ext cx="58420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algn="ctr" defTabSz="1295400">
                <a:buClr>
                  <a:srgbClr val="00A500"/>
                </a:buClr>
                <a:buFont typeface="Times New Roman"/>
                <a:defRPr i="1" sz="3400">
                  <a:solidFill>
                    <a:srgbClr val="00A500"/>
                  </a:solidFill>
                  <a:uFill>
                    <a:solidFill>
                      <a:srgbClr val="00A500"/>
                    </a:solidFill>
                  </a:uFill>
                  <a:latin typeface="Times New Roman"/>
                  <a:ea typeface="Times New Roman"/>
                  <a:cs typeface="Times New Roman"/>
                  <a:sym typeface="Times New Roman"/>
                </a:defRPr>
              </a:lvl1pPr>
            </a:lstStyle>
            <a:p>
              <a:pPr/>
              <a:r>
                <a:t>f</a:t>
              </a:r>
            </a:p>
          </p:txBody>
        </p:sp>
        <p:sp>
          <p:nvSpPr>
            <p:cNvPr id="574" name="region size"/>
            <p:cNvSpPr txBox="1"/>
            <p:nvPr/>
          </p:nvSpPr>
          <p:spPr>
            <a:xfrm>
              <a:off x="3451209" y="2275840"/>
              <a:ext cx="1722294"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A500"/>
                </a:buClr>
                <a:buFont typeface="Times New Roman"/>
                <a:defRPr sz="2800">
                  <a:solidFill>
                    <a:srgbClr val="00A500"/>
                  </a:solidFill>
                  <a:uFill>
                    <a:solidFill>
                      <a:srgbClr val="00A500"/>
                    </a:solidFill>
                  </a:uFill>
                  <a:latin typeface="Times New Roman"/>
                  <a:ea typeface="Times New Roman"/>
                  <a:cs typeface="Times New Roman"/>
                  <a:sym typeface="Times New Roman"/>
                </a:defRPr>
              </a:lvl1pPr>
            </a:lstStyle>
            <a:p>
              <a:pPr/>
              <a:r>
                <a:t>region size</a:t>
              </a:r>
            </a:p>
          </p:txBody>
        </p:sp>
        <p:sp>
          <p:nvSpPr>
            <p:cNvPr id="575" name="Image 2"/>
            <p:cNvSpPr txBox="1"/>
            <p:nvPr/>
          </p:nvSpPr>
          <p:spPr>
            <a:xfrm>
              <a:off x="3232156" y="69991"/>
              <a:ext cx="1327280"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A500"/>
                </a:buClr>
                <a:buFont typeface="Times New Roman"/>
                <a:defRPr sz="2800">
                  <a:solidFill>
                    <a:srgbClr val="00A500"/>
                  </a:solidFill>
                  <a:uFill>
                    <a:solidFill>
                      <a:srgbClr val="00A500"/>
                    </a:solidFill>
                  </a:uFill>
                  <a:latin typeface="Times New Roman"/>
                  <a:ea typeface="Times New Roman"/>
                  <a:cs typeface="Times New Roman"/>
                  <a:sym typeface="Times New Roman"/>
                </a:defRPr>
              </a:lvl1pPr>
            </a:lstStyle>
            <a:p>
              <a:pPr/>
              <a:r>
                <a:t>Image 2</a:t>
              </a:r>
            </a:p>
          </p:txBody>
        </p:sp>
        <p:sp>
          <p:nvSpPr>
            <p:cNvPr id="576" name="Line"/>
            <p:cNvSpPr/>
            <p:nvPr/>
          </p:nvSpPr>
          <p:spPr>
            <a:xfrm>
              <a:off x="790786" y="749094"/>
              <a:ext cx="1955801" cy="1201626"/>
            </a:xfrm>
            <a:custGeom>
              <a:avLst/>
              <a:gdLst/>
              <a:ahLst/>
              <a:cxnLst>
                <a:cxn ang="0">
                  <a:pos x="wd2" y="hd2"/>
                </a:cxn>
                <a:cxn ang="5400000">
                  <a:pos x="wd2" y="hd2"/>
                </a:cxn>
                <a:cxn ang="10800000">
                  <a:pos x="wd2" y="hd2"/>
                </a:cxn>
                <a:cxn ang="16200000">
                  <a:pos x="wd2" y="hd2"/>
                </a:cxn>
              </a:cxnLst>
              <a:rect l="0" t="0" r="r" b="b"/>
              <a:pathLst>
                <a:path w="21600" h="20239" fill="norm" stroke="1" extrusionOk="0">
                  <a:moveTo>
                    <a:pt x="0" y="20239"/>
                  </a:moveTo>
                  <a:cubicBezTo>
                    <a:pt x="900" y="10960"/>
                    <a:pt x="1800" y="1681"/>
                    <a:pt x="3812" y="160"/>
                  </a:cubicBezTo>
                  <a:cubicBezTo>
                    <a:pt x="5824" y="-1361"/>
                    <a:pt x="9635" y="8374"/>
                    <a:pt x="12071" y="11112"/>
                  </a:cubicBezTo>
                  <a:cubicBezTo>
                    <a:pt x="14506" y="13850"/>
                    <a:pt x="16835" y="15371"/>
                    <a:pt x="18424" y="16588"/>
                  </a:cubicBezTo>
                  <a:cubicBezTo>
                    <a:pt x="20012" y="17805"/>
                    <a:pt x="20806" y="18109"/>
                    <a:pt x="21600" y="18414"/>
                  </a:cubicBezTo>
                </a:path>
              </a:pathLst>
            </a:custGeom>
            <a:no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63"/>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57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8" presetID="22" grpId="3" fill="hold">
                                  <p:stCondLst>
                                    <p:cond delay="0"/>
                                  </p:stCondLst>
                                  <p:iterate type="el" backwards="0">
                                    <p:tmAbs val="0"/>
                                  </p:iterate>
                                  <p:childTnLst>
                                    <p:set>
                                      <p:cBhvr>
                                        <p:cTn id="13" fill="hold"/>
                                        <p:tgtEl>
                                          <p:spTgt spid="562"/>
                                        </p:tgtEl>
                                        <p:attrNameLst>
                                          <p:attrName>style.visibility</p:attrName>
                                        </p:attrNameLst>
                                      </p:cBhvr>
                                      <p:to>
                                        <p:strVal val="visible"/>
                                      </p:to>
                                    </p:set>
                                    <p:animEffect filter="wipe(left)" transition="in">
                                      <p:cBhvr>
                                        <p:cTn id="14" dur="500"/>
                                        <p:tgtEl>
                                          <p:spTgt spid="562"/>
                                        </p:tgtEl>
                                      </p:cBhvr>
                                    </p:animEffect>
                                  </p:childTnLst>
                                </p:cTn>
                              </p:par>
                            </p:childTnLst>
                          </p:cTn>
                        </p:par>
                        <p:par>
                          <p:cTn id="15" fill="hold">
                            <p:stCondLst>
                              <p:cond delay="500"/>
                            </p:stCondLst>
                            <p:childTnLst>
                              <p:par>
                                <p:cTn id="16" presetClass="entr" nodeType="afterEffect" presetSubtype="0" presetID="1" grpId="4" fill="hold">
                                  <p:stCondLst>
                                    <p:cond delay="0"/>
                                  </p:stCondLst>
                                  <p:iterate type="el" backwards="0">
                                    <p:tmAbs val="0"/>
                                  </p:iterate>
                                  <p:childTnLst>
                                    <p:set>
                                      <p:cBhvr>
                                        <p:cTn id="17" fill="hold"/>
                                        <p:tgtEl>
                                          <p:spTgt spid="5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70" grpId="2"/>
      <p:bldP build="whole" bldLvl="1" animBg="1" rev="0" advAuto="0" spid="562" grpId="3"/>
      <p:bldP build="whole" bldLvl="1" animBg="1" rev="0" advAuto="0" spid="577" grpId="4"/>
      <p:bldP build="whole" bldLvl="1" animBg="1" rev="0" advAuto="0" spid="563" grpId="1"/>
    </p:bldLst>
  </p:timing>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79" name="Scale Invariant Detection"/>
          <p:cNvSpPr txBox="1"/>
          <p:nvPr>
            <p:ph type="title"/>
          </p:nvPr>
        </p:nvSpPr>
        <p:spPr>
          <a:xfrm>
            <a:off x="977900" y="431800"/>
            <a:ext cx="11049000" cy="1625600"/>
          </a:xfrm>
          <a:prstGeom prst="rect">
            <a:avLst/>
          </a:prstGeom>
        </p:spPr>
        <p:txBody>
          <a:bodyPr/>
          <a:lstStyle/>
          <a:p>
            <a:pPr/>
            <a:r>
              <a:t>Scale Invariant Detection</a:t>
            </a:r>
          </a:p>
        </p:txBody>
      </p:sp>
      <p:sp>
        <p:nvSpPr>
          <p:cNvPr id="580" name="Solution:…"/>
          <p:cNvSpPr txBox="1"/>
          <p:nvPr>
            <p:ph type="body" idx="1"/>
          </p:nvPr>
        </p:nvSpPr>
        <p:spPr>
          <a:xfrm>
            <a:off x="977900" y="2057400"/>
            <a:ext cx="11049000" cy="7696200"/>
          </a:xfrm>
          <a:prstGeom prst="rect">
            <a:avLst/>
          </a:prstGeom>
        </p:spPr>
        <p:txBody>
          <a:bodyPr/>
          <a:lstStyle/>
          <a:p>
            <a:pPr>
              <a:defRPr sz="3400"/>
            </a:pPr>
            <a:r>
              <a:t>Solution:</a:t>
            </a:r>
          </a:p>
          <a:p>
            <a:pPr lvl="1">
              <a:defRPr sz="3400"/>
            </a:pPr>
            <a:r>
              <a:t>Design a function on the region (circle), which is “scale invariant” (the same for corresponding regions, even if they are at different scales)</a:t>
            </a:r>
            <a:br/>
            <a:br/>
          </a:p>
        </p:txBody>
      </p:sp>
      <p:sp>
        <p:nvSpPr>
          <p:cNvPr id="581" name="Example: average intensity. For corresponding regions (even of different sizes) it will be the same."/>
          <p:cNvSpPr/>
          <p:nvPr/>
        </p:nvSpPr>
        <p:spPr>
          <a:xfrm>
            <a:off x="2921000" y="4330700"/>
            <a:ext cx="8674100" cy="914400"/>
          </a:xfrm>
          <a:prstGeom prst="rect">
            <a:avLst/>
          </a:prstGeom>
          <a:solidFill>
            <a:srgbClr val="D6D7FF"/>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buClr>
                <a:srgbClr val="000000"/>
              </a:buClr>
              <a:buFont typeface="Arial"/>
              <a:defRPr sz="3400">
                <a:uFill>
                  <a:solidFill>
                    <a:srgbClr val="000000"/>
                  </a:solidFill>
                </a:uFill>
                <a:latin typeface="Times New Roman"/>
                <a:ea typeface="Times New Roman"/>
                <a:cs typeface="Times New Roman"/>
                <a:sym typeface="Times New Roman"/>
              </a:defRPr>
            </a:pPr>
            <a:r>
              <a:rPr sz="2800">
                <a:latin typeface="+mn-lt"/>
                <a:ea typeface="+mn-ea"/>
                <a:cs typeface="+mn-cs"/>
                <a:sym typeface="Arial"/>
              </a:rPr>
              <a:t>Example</a:t>
            </a:r>
            <a:r>
              <a:rPr sz="2800"/>
              <a:t>: average intensity. For corresponding regions (even of different sizes) it will be the same.</a:t>
            </a:r>
          </a:p>
        </p:txBody>
      </p:sp>
      <p:grpSp>
        <p:nvGrpSpPr>
          <p:cNvPr id="584" name="Group"/>
          <p:cNvGrpSpPr/>
          <p:nvPr/>
        </p:nvGrpSpPr>
        <p:grpSpPr>
          <a:xfrm>
            <a:off x="5599565" y="7563555"/>
            <a:ext cx="1715522" cy="881945"/>
            <a:chOff x="0" y="0"/>
            <a:chExt cx="1715521" cy="881944"/>
          </a:xfrm>
        </p:grpSpPr>
        <p:sp>
          <p:nvSpPr>
            <p:cNvPr id="582" name="Shape"/>
            <p:cNvSpPr/>
            <p:nvPr/>
          </p:nvSpPr>
          <p:spPr>
            <a:xfrm>
              <a:off x="471034" y="450144"/>
              <a:ext cx="863601" cy="431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200" y="0"/>
                  </a:moveTo>
                  <a:lnTo>
                    <a:pt x="16200" y="5400"/>
                  </a:lnTo>
                  <a:lnTo>
                    <a:pt x="3375" y="5400"/>
                  </a:lnTo>
                  <a:lnTo>
                    <a:pt x="3375" y="16200"/>
                  </a:lnTo>
                  <a:lnTo>
                    <a:pt x="16200" y="16200"/>
                  </a:lnTo>
                  <a:lnTo>
                    <a:pt x="16200" y="21600"/>
                  </a:lnTo>
                  <a:lnTo>
                    <a:pt x="21600" y="10800"/>
                  </a:lnTo>
                  <a:close/>
                  <a:moveTo>
                    <a:pt x="1350" y="5400"/>
                  </a:moveTo>
                  <a:lnTo>
                    <a:pt x="1350" y="16200"/>
                  </a:lnTo>
                  <a:lnTo>
                    <a:pt x="2700" y="16200"/>
                  </a:lnTo>
                  <a:lnTo>
                    <a:pt x="2700" y="5400"/>
                  </a:lnTo>
                  <a:close/>
                  <a:moveTo>
                    <a:pt x="0" y="5400"/>
                  </a:moveTo>
                  <a:lnTo>
                    <a:pt x="0" y="16200"/>
                  </a:lnTo>
                  <a:lnTo>
                    <a:pt x="675" y="16200"/>
                  </a:lnTo>
                  <a:lnTo>
                    <a:pt x="675" y="5400"/>
                  </a:lnTo>
                  <a:close/>
                </a:path>
              </a:pathLst>
            </a:cu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83" name="scale = 1/2"/>
            <p:cNvSpPr txBox="1"/>
            <p:nvPr/>
          </p:nvSpPr>
          <p:spPr>
            <a:xfrm>
              <a:off x="0" y="0"/>
              <a:ext cx="1715522" cy="49289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4DD6"/>
                </a:buClr>
                <a:buFont typeface="Times New Roman"/>
                <a:defRPr sz="2800">
                  <a:solidFill>
                    <a:srgbClr val="004DD6"/>
                  </a:solidFill>
                  <a:uFill>
                    <a:solidFill>
                      <a:srgbClr val="004DD6"/>
                    </a:solidFill>
                  </a:uFill>
                  <a:latin typeface="Times New Roman"/>
                  <a:ea typeface="Times New Roman"/>
                  <a:cs typeface="Times New Roman"/>
                  <a:sym typeface="Times New Roman"/>
                </a:defRPr>
              </a:lvl1pPr>
            </a:lstStyle>
            <a:p>
              <a:pPr/>
              <a:r>
                <a:t>scale = 1/2</a:t>
              </a:r>
            </a:p>
          </p:txBody>
        </p:sp>
      </p:grpSp>
      <p:sp>
        <p:nvSpPr>
          <p:cNvPr id="585" name="For a point in one image, we can consider it as a function of region size (circle radius)"/>
          <p:cNvSpPr txBox="1"/>
          <p:nvPr/>
        </p:nvSpPr>
        <p:spPr>
          <a:xfrm>
            <a:off x="977900" y="5308600"/>
            <a:ext cx="10401300" cy="15310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83590" marR="57799" indent="-285750" defTabSz="1295400">
              <a:spcBef>
                <a:spcPts val="700"/>
              </a:spcBef>
              <a:buClr>
                <a:srgbClr val="000000"/>
              </a:buClr>
              <a:buSzPct val="100000"/>
              <a:buFont typeface="Times New Roman"/>
              <a:buChar char="–"/>
              <a:defRPr sz="3400">
                <a:uFill>
                  <a:solidFill>
                    <a:srgbClr val="000000"/>
                  </a:solidFill>
                </a:uFill>
                <a:latin typeface="Times New Roman"/>
                <a:ea typeface="Times New Roman"/>
                <a:cs typeface="Times New Roman"/>
                <a:sym typeface="Times New Roman"/>
              </a:defRPr>
            </a:pPr>
            <a:r>
              <a:t>For a point in one image, we can consider it as a function of region size (circle radius) </a:t>
            </a:r>
            <a:br/>
          </a:p>
        </p:txBody>
      </p:sp>
      <p:grpSp>
        <p:nvGrpSpPr>
          <p:cNvPr id="592" name="Group"/>
          <p:cNvGrpSpPr/>
          <p:nvPr/>
        </p:nvGrpSpPr>
        <p:grpSpPr>
          <a:xfrm>
            <a:off x="114299" y="6897511"/>
            <a:ext cx="5167577" cy="2802883"/>
            <a:chOff x="0" y="0"/>
            <a:chExt cx="5167575" cy="2802882"/>
          </a:xfrm>
        </p:grpSpPr>
        <p:sp>
          <p:nvSpPr>
            <p:cNvPr id="586" name="Line"/>
            <p:cNvSpPr/>
            <p:nvPr/>
          </p:nvSpPr>
          <p:spPr>
            <a:xfrm>
              <a:off x="556260" y="2309988"/>
              <a:ext cx="4330701" cy="2260"/>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587" name="Line"/>
            <p:cNvSpPr/>
            <p:nvPr/>
          </p:nvSpPr>
          <p:spPr>
            <a:xfrm flipV="1">
              <a:off x="556260" y="252588"/>
              <a:ext cx="2258" cy="2057401"/>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588" name="f"/>
            <p:cNvSpPr txBox="1"/>
            <p:nvPr/>
          </p:nvSpPr>
          <p:spPr>
            <a:xfrm>
              <a:off x="0" y="36688"/>
              <a:ext cx="584200" cy="5658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algn="ctr" defTabSz="1295400">
                <a:buClr>
                  <a:srgbClr val="00A500"/>
                </a:buClr>
                <a:buFont typeface="Times New Roman"/>
                <a:defRPr i="1" sz="3400">
                  <a:solidFill>
                    <a:srgbClr val="00A500"/>
                  </a:solidFill>
                  <a:uFill>
                    <a:solidFill>
                      <a:srgbClr val="00A500"/>
                    </a:solidFill>
                  </a:uFill>
                  <a:latin typeface="Times New Roman"/>
                  <a:ea typeface="Times New Roman"/>
                  <a:cs typeface="Times New Roman"/>
                  <a:sym typeface="Times New Roman"/>
                </a:defRPr>
              </a:lvl1pPr>
            </a:lstStyle>
            <a:p>
              <a:pPr/>
              <a:r>
                <a:t>f</a:t>
              </a:r>
            </a:p>
          </p:txBody>
        </p:sp>
        <p:sp>
          <p:nvSpPr>
            <p:cNvPr id="589" name="region size"/>
            <p:cNvSpPr txBox="1"/>
            <p:nvPr/>
          </p:nvSpPr>
          <p:spPr>
            <a:xfrm>
              <a:off x="3445282" y="2309988"/>
              <a:ext cx="1722294"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A500"/>
                </a:buClr>
                <a:buFont typeface="Times New Roman"/>
                <a:defRPr sz="2800">
                  <a:solidFill>
                    <a:srgbClr val="00A500"/>
                  </a:solidFill>
                  <a:uFill>
                    <a:solidFill>
                      <a:srgbClr val="00A500"/>
                    </a:solidFill>
                  </a:uFill>
                  <a:latin typeface="Times New Roman"/>
                  <a:ea typeface="Times New Roman"/>
                  <a:cs typeface="Times New Roman"/>
                  <a:sym typeface="Times New Roman"/>
                </a:defRPr>
              </a:lvl1pPr>
            </a:lstStyle>
            <a:p>
              <a:pPr/>
              <a:r>
                <a:t>region size</a:t>
              </a:r>
            </a:p>
          </p:txBody>
        </p:sp>
        <p:sp>
          <p:nvSpPr>
            <p:cNvPr id="590" name="Image 1"/>
            <p:cNvSpPr txBox="1"/>
            <p:nvPr/>
          </p:nvSpPr>
          <p:spPr>
            <a:xfrm>
              <a:off x="2982389" y="0"/>
              <a:ext cx="1327280" cy="49289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A500"/>
                </a:buClr>
                <a:buFont typeface="Times New Roman"/>
                <a:defRPr sz="2800">
                  <a:solidFill>
                    <a:srgbClr val="00A500"/>
                  </a:solidFill>
                  <a:uFill>
                    <a:solidFill>
                      <a:srgbClr val="00A500"/>
                    </a:solidFill>
                  </a:uFill>
                  <a:latin typeface="Times New Roman"/>
                  <a:ea typeface="Times New Roman"/>
                  <a:cs typeface="Times New Roman"/>
                  <a:sym typeface="Times New Roman"/>
                </a:defRPr>
              </a:lvl1pPr>
            </a:lstStyle>
            <a:p>
              <a:pPr/>
              <a:r>
                <a:t>Image 1</a:t>
              </a:r>
            </a:p>
          </p:txBody>
        </p:sp>
        <p:sp>
          <p:nvSpPr>
            <p:cNvPr id="591" name="Line"/>
            <p:cNvSpPr/>
            <p:nvPr/>
          </p:nvSpPr>
          <p:spPr>
            <a:xfrm>
              <a:off x="1079500" y="787476"/>
              <a:ext cx="3683000" cy="1201626"/>
            </a:xfrm>
            <a:custGeom>
              <a:avLst/>
              <a:gdLst/>
              <a:ahLst/>
              <a:cxnLst>
                <a:cxn ang="0">
                  <a:pos x="wd2" y="hd2"/>
                </a:cxn>
                <a:cxn ang="5400000">
                  <a:pos x="wd2" y="hd2"/>
                </a:cxn>
                <a:cxn ang="10800000">
                  <a:pos x="wd2" y="hd2"/>
                </a:cxn>
                <a:cxn ang="16200000">
                  <a:pos x="wd2" y="hd2"/>
                </a:cxn>
              </a:cxnLst>
              <a:rect l="0" t="0" r="r" b="b"/>
              <a:pathLst>
                <a:path w="21600" h="20239" fill="norm" stroke="1" extrusionOk="0">
                  <a:moveTo>
                    <a:pt x="0" y="20239"/>
                  </a:moveTo>
                  <a:cubicBezTo>
                    <a:pt x="900" y="10960"/>
                    <a:pt x="1800" y="1681"/>
                    <a:pt x="3812" y="160"/>
                  </a:cubicBezTo>
                  <a:cubicBezTo>
                    <a:pt x="5824" y="-1361"/>
                    <a:pt x="9635" y="8374"/>
                    <a:pt x="12071" y="11112"/>
                  </a:cubicBezTo>
                  <a:cubicBezTo>
                    <a:pt x="14506" y="13850"/>
                    <a:pt x="16835" y="15371"/>
                    <a:pt x="18424" y="16588"/>
                  </a:cubicBezTo>
                  <a:cubicBezTo>
                    <a:pt x="20012" y="17805"/>
                    <a:pt x="20806" y="18109"/>
                    <a:pt x="21600" y="18414"/>
                  </a:cubicBezTo>
                </a:path>
              </a:pathLst>
            </a:custGeom>
            <a:no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599" name="Group"/>
          <p:cNvGrpSpPr/>
          <p:nvPr/>
        </p:nvGrpSpPr>
        <p:grpSpPr>
          <a:xfrm>
            <a:off x="7667413" y="6913316"/>
            <a:ext cx="5173504" cy="2768735"/>
            <a:chOff x="0" y="0"/>
            <a:chExt cx="5173502" cy="2768734"/>
          </a:xfrm>
        </p:grpSpPr>
        <p:sp>
          <p:nvSpPr>
            <p:cNvPr id="593" name="Line"/>
            <p:cNvSpPr/>
            <p:nvPr/>
          </p:nvSpPr>
          <p:spPr>
            <a:xfrm>
              <a:off x="562186" y="2275840"/>
              <a:ext cx="4330701" cy="2259"/>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594" name="Line"/>
            <p:cNvSpPr/>
            <p:nvPr/>
          </p:nvSpPr>
          <p:spPr>
            <a:xfrm flipV="1">
              <a:off x="562186" y="216746"/>
              <a:ext cx="2259" cy="2057401"/>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595" name="f"/>
            <p:cNvSpPr txBox="1"/>
            <p:nvPr/>
          </p:nvSpPr>
          <p:spPr>
            <a:xfrm>
              <a:off x="0" y="0"/>
              <a:ext cx="58420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algn="ctr" defTabSz="1295400">
                <a:buClr>
                  <a:srgbClr val="00A500"/>
                </a:buClr>
                <a:buFont typeface="Times New Roman"/>
                <a:defRPr i="1" sz="3400">
                  <a:solidFill>
                    <a:srgbClr val="00A500"/>
                  </a:solidFill>
                  <a:uFill>
                    <a:solidFill>
                      <a:srgbClr val="00A500"/>
                    </a:solidFill>
                  </a:uFill>
                  <a:latin typeface="Times New Roman"/>
                  <a:ea typeface="Times New Roman"/>
                  <a:cs typeface="Times New Roman"/>
                  <a:sym typeface="Times New Roman"/>
                </a:defRPr>
              </a:lvl1pPr>
            </a:lstStyle>
            <a:p>
              <a:pPr/>
              <a:r>
                <a:t>f</a:t>
              </a:r>
            </a:p>
          </p:txBody>
        </p:sp>
        <p:sp>
          <p:nvSpPr>
            <p:cNvPr id="596" name="region size"/>
            <p:cNvSpPr txBox="1"/>
            <p:nvPr/>
          </p:nvSpPr>
          <p:spPr>
            <a:xfrm>
              <a:off x="3451209" y="2275840"/>
              <a:ext cx="1722294"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A500"/>
                </a:buClr>
                <a:buFont typeface="Times New Roman"/>
                <a:defRPr sz="2800">
                  <a:solidFill>
                    <a:srgbClr val="00A500"/>
                  </a:solidFill>
                  <a:uFill>
                    <a:solidFill>
                      <a:srgbClr val="00A500"/>
                    </a:solidFill>
                  </a:uFill>
                  <a:latin typeface="Times New Roman"/>
                  <a:ea typeface="Times New Roman"/>
                  <a:cs typeface="Times New Roman"/>
                  <a:sym typeface="Times New Roman"/>
                </a:defRPr>
              </a:lvl1pPr>
            </a:lstStyle>
            <a:p>
              <a:pPr/>
              <a:r>
                <a:t>region size</a:t>
              </a:r>
            </a:p>
          </p:txBody>
        </p:sp>
        <p:sp>
          <p:nvSpPr>
            <p:cNvPr id="597" name="Image 2"/>
            <p:cNvSpPr txBox="1"/>
            <p:nvPr/>
          </p:nvSpPr>
          <p:spPr>
            <a:xfrm>
              <a:off x="3232156" y="69991"/>
              <a:ext cx="1327280"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A500"/>
                </a:buClr>
                <a:buFont typeface="Times New Roman"/>
                <a:defRPr sz="2800">
                  <a:solidFill>
                    <a:srgbClr val="00A500"/>
                  </a:solidFill>
                  <a:uFill>
                    <a:solidFill>
                      <a:srgbClr val="00A500"/>
                    </a:solidFill>
                  </a:uFill>
                  <a:latin typeface="Times New Roman"/>
                  <a:ea typeface="Times New Roman"/>
                  <a:cs typeface="Times New Roman"/>
                  <a:sym typeface="Times New Roman"/>
                </a:defRPr>
              </a:lvl1pPr>
            </a:lstStyle>
            <a:p>
              <a:pPr/>
              <a:r>
                <a:t>Image 2</a:t>
              </a:r>
            </a:p>
          </p:txBody>
        </p:sp>
        <p:sp>
          <p:nvSpPr>
            <p:cNvPr id="598" name="Line"/>
            <p:cNvSpPr/>
            <p:nvPr/>
          </p:nvSpPr>
          <p:spPr>
            <a:xfrm>
              <a:off x="790786" y="749094"/>
              <a:ext cx="1955801" cy="1201626"/>
            </a:xfrm>
            <a:custGeom>
              <a:avLst/>
              <a:gdLst/>
              <a:ahLst/>
              <a:cxnLst>
                <a:cxn ang="0">
                  <a:pos x="wd2" y="hd2"/>
                </a:cxn>
                <a:cxn ang="5400000">
                  <a:pos x="wd2" y="hd2"/>
                </a:cxn>
                <a:cxn ang="10800000">
                  <a:pos x="wd2" y="hd2"/>
                </a:cxn>
                <a:cxn ang="16200000">
                  <a:pos x="wd2" y="hd2"/>
                </a:cxn>
              </a:cxnLst>
              <a:rect l="0" t="0" r="r" b="b"/>
              <a:pathLst>
                <a:path w="21600" h="20239" fill="norm" stroke="1" extrusionOk="0">
                  <a:moveTo>
                    <a:pt x="0" y="20239"/>
                  </a:moveTo>
                  <a:cubicBezTo>
                    <a:pt x="900" y="10960"/>
                    <a:pt x="1800" y="1681"/>
                    <a:pt x="3812" y="160"/>
                  </a:cubicBezTo>
                  <a:cubicBezTo>
                    <a:pt x="5824" y="-1361"/>
                    <a:pt x="9635" y="8374"/>
                    <a:pt x="12071" y="11112"/>
                  </a:cubicBezTo>
                  <a:cubicBezTo>
                    <a:pt x="14506" y="13850"/>
                    <a:pt x="16835" y="15371"/>
                    <a:pt x="18424" y="16588"/>
                  </a:cubicBezTo>
                  <a:cubicBezTo>
                    <a:pt x="20012" y="17805"/>
                    <a:pt x="20806" y="18109"/>
                    <a:pt x="21600" y="18414"/>
                  </a:cubicBezTo>
                </a:path>
              </a:pathLst>
            </a:custGeom>
            <a:no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85"/>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59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8" presetID="22" grpId="3" fill="hold">
                                  <p:stCondLst>
                                    <p:cond delay="0"/>
                                  </p:stCondLst>
                                  <p:iterate type="el" backwards="0">
                                    <p:tmAbs val="0"/>
                                  </p:iterate>
                                  <p:childTnLst>
                                    <p:set>
                                      <p:cBhvr>
                                        <p:cTn id="13" fill="hold"/>
                                        <p:tgtEl>
                                          <p:spTgt spid="584"/>
                                        </p:tgtEl>
                                        <p:attrNameLst>
                                          <p:attrName>style.visibility</p:attrName>
                                        </p:attrNameLst>
                                      </p:cBhvr>
                                      <p:to>
                                        <p:strVal val="visible"/>
                                      </p:to>
                                    </p:set>
                                    <p:animEffect filter="wipe(left)" transition="in">
                                      <p:cBhvr>
                                        <p:cTn id="14" dur="500"/>
                                        <p:tgtEl>
                                          <p:spTgt spid="584"/>
                                        </p:tgtEl>
                                      </p:cBhvr>
                                    </p:animEffect>
                                  </p:childTnLst>
                                </p:cTn>
                              </p:par>
                            </p:childTnLst>
                          </p:cTn>
                        </p:par>
                        <p:par>
                          <p:cTn id="15" fill="hold">
                            <p:stCondLst>
                              <p:cond delay="500"/>
                            </p:stCondLst>
                            <p:childTnLst>
                              <p:par>
                                <p:cTn id="16" presetClass="entr" nodeType="afterEffect" presetSubtype="0" presetID="1" grpId="4" fill="hold">
                                  <p:stCondLst>
                                    <p:cond delay="0"/>
                                  </p:stCondLst>
                                  <p:iterate type="el" backwards="0">
                                    <p:tmAbs val="0"/>
                                  </p:iterate>
                                  <p:childTnLst>
                                    <p:set>
                                      <p:cBhvr>
                                        <p:cTn id="17" fill="hold"/>
                                        <p:tgtEl>
                                          <p:spTgt spid="5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84" grpId="3"/>
      <p:bldP build="whole" bldLvl="1" animBg="1" rev="0" advAuto="0" spid="585" grpId="1"/>
      <p:bldP build="whole" bldLvl="1" animBg="1" rev="0" advAuto="0" spid="599" grpId="4"/>
      <p:bldP build="whole" bldLvl="1" animBg="1" rev="0" advAuto="0" spid="592" grpId="2"/>
    </p:bldLst>
  </p:timing>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1" name="Scale Invariant Detection"/>
          <p:cNvSpPr txBox="1"/>
          <p:nvPr>
            <p:ph type="title"/>
          </p:nvPr>
        </p:nvSpPr>
        <p:spPr>
          <a:xfrm>
            <a:off x="977900" y="431800"/>
            <a:ext cx="11049000" cy="1625600"/>
          </a:xfrm>
          <a:prstGeom prst="rect">
            <a:avLst/>
          </a:prstGeom>
        </p:spPr>
        <p:txBody>
          <a:bodyPr/>
          <a:lstStyle/>
          <a:p>
            <a:pPr/>
            <a:r>
              <a:t>Scale Invariant Detection</a:t>
            </a:r>
          </a:p>
        </p:txBody>
      </p:sp>
      <p:sp>
        <p:nvSpPr>
          <p:cNvPr id="602" name="Common approach:"/>
          <p:cNvSpPr txBox="1"/>
          <p:nvPr>
            <p:ph type="body" idx="1"/>
          </p:nvPr>
        </p:nvSpPr>
        <p:spPr>
          <a:xfrm>
            <a:off x="977900" y="2057400"/>
            <a:ext cx="11049000" cy="7696200"/>
          </a:xfrm>
          <a:prstGeom prst="rect">
            <a:avLst/>
          </a:prstGeom>
        </p:spPr>
        <p:txBody>
          <a:bodyPr/>
          <a:lstStyle>
            <a:lvl1pPr marL="383539" indent="-342899">
              <a:defRPr sz="3800"/>
            </a:lvl1pPr>
          </a:lstStyle>
          <a:p>
            <a:pPr/>
            <a:r>
              <a:t>Common approach:</a:t>
            </a:r>
          </a:p>
        </p:txBody>
      </p:sp>
      <p:grpSp>
        <p:nvGrpSpPr>
          <p:cNvPr id="605" name="Group"/>
          <p:cNvGrpSpPr/>
          <p:nvPr/>
        </p:nvGrpSpPr>
        <p:grpSpPr>
          <a:xfrm>
            <a:off x="5599565" y="7563555"/>
            <a:ext cx="1715522" cy="881945"/>
            <a:chOff x="0" y="0"/>
            <a:chExt cx="1715521" cy="881944"/>
          </a:xfrm>
        </p:grpSpPr>
        <p:sp>
          <p:nvSpPr>
            <p:cNvPr id="603" name="Shape"/>
            <p:cNvSpPr/>
            <p:nvPr/>
          </p:nvSpPr>
          <p:spPr>
            <a:xfrm>
              <a:off x="471034" y="450144"/>
              <a:ext cx="863601" cy="431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200" y="0"/>
                  </a:moveTo>
                  <a:lnTo>
                    <a:pt x="16200" y="5400"/>
                  </a:lnTo>
                  <a:lnTo>
                    <a:pt x="3375" y="5400"/>
                  </a:lnTo>
                  <a:lnTo>
                    <a:pt x="3375" y="16200"/>
                  </a:lnTo>
                  <a:lnTo>
                    <a:pt x="16200" y="16200"/>
                  </a:lnTo>
                  <a:lnTo>
                    <a:pt x="16200" y="21600"/>
                  </a:lnTo>
                  <a:lnTo>
                    <a:pt x="21600" y="10800"/>
                  </a:lnTo>
                  <a:close/>
                  <a:moveTo>
                    <a:pt x="1350" y="5400"/>
                  </a:moveTo>
                  <a:lnTo>
                    <a:pt x="1350" y="16200"/>
                  </a:lnTo>
                  <a:lnTo>
                    <a:pt x="2700" y="16200"/>
                  </a:lnTo>
                  <a:lnTo>
                    <a:pt x="2700" y="5400"/>
                  </a:lnTo>
                  <a:close/>
                  <a:moveTo>
                    <a:pt x="0" y="5400"/>
                  </a:moveTo>
                  <a:lnTo>
                    <a:pt x="0" y="16200"/>
                  </a:lnTo>
                  <a:lnTo>
                    <a:pt x="675" y="16200"/>
                  </a:lnTo>
                  <a:lnTo>
                    <a:pt x="675" y="5400"/>
                  </a:lnTo>
                  <a:close/>
                </a:path>
              </a:pathLst>
            </a:cu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04" name="scale = 1/2"/>
            <p:cNvSpPr txBox="1"/>
            <p:nvPr/>
          </p:nvSpPr>
          <p:spPr>
            <a:xfrm>
              <a:off x="0" y="0"/>
              <a:ext cx="1715522" cy="49289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4DD6"/>
                </a:buClr>
                <a:buFont typeface="Times New Roman"/>
                <a:defRPr sz="2800">
                  <a:solidFill>
                    <a:srgbClr val="004DD6"/>
                  </a:solidFill>
                  <a:uFill>
                    <a:solidFill>
                      <a:srgbClr val="004DD6"/>
                    </a:solidFill>
                  </a:uFill>
                  <a:latin typeface="Times New Roman"/>
                  <a:ea typeface="Times New Roman"/>
                  <a:cs typeface="Times New Roman"/>
                  <a:sym typeface="Times New Roman"/>
                </a:defRPr>
              </a:lvl1pPr>
            </a:lstStyle>
            <a:p>
              <a:pPr/>
              <a:r>
                <a:t>scale = 1/2</a:t>
              </a:r>
            </a:p>
          </p:txBody>
        </p:sp>
      </p:grpSp>
      <p:grpSp>
        <p:nvGrpSpPr>
          <p:cNvPr id="612" name="Group"/>
          <p:cNvGrpSpPr/>
          <p:nvPr/>
        </p:nvGrpSpPr>
        <p:grpSpPr>
          <a:xfrm>
            <a:off x="114299" y="6897511"/>
            <a:ext cx="5167577" cy="2802883"/>
            <a:chOff x="0" y="0"/>
            <a:chExt cx="5167575" cy="2802882"/>
          </a:xfrm>
        </p:grpSpPr>
        <p:sp>
          <p:nvSpPr>
            <p:cNvPr id="606" name="Line"/>
            <p:cNvSpPr/>
            <p:nvPr/>
          </p:nvSpPr>
          <p:spPr>
            <a:xfrm>
              <a:off x="556260" y="2309988"/>
              <a:ext cx="4330701" cy="2260"/>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607" name="Line"/>
            <p:cNvSpPr/>
            <p:nvPr/>
          </p:nvSpPr>
          <p:spPr>
            <a:xfrm flipV="1">
              <a:off x="556260" y="252588"/>
              <a:ext cx="2258" cy="2057401"/>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608" name="f"/>
            <p:cNvSpPr txBox="1"/>
            <p:nvPr/>
          </p:nvSpPr>
          <p:spPr>
            <a:xfrm>
              <a:off x="0" y="36688"/>
              <a:ext cx="584200" cy="5658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algn="ctr" defTabSz="1295400">
                <a:buClr>
                  <a:srgbClr val="00A500"/>
                </a:buClr>
                <a:buFont typeface="Times New Roman"/>
                <a:defRPr i="1" sz="3400">
                  <a:solidFill>
                    <a:srgbClr val="00A500"/>
                  </a:solidFill>
                  <a:uFill>
                    <a:solidFill>
                      <a:srgbClr val="00A500"/>
                    </a:solidFill>
                  </a:uFill>
                  <a:latin typeface="Times New Roman"/>
                  <a:ea typeface="Times New Roman"/>
                  <a:cs typeface="Times New Roman"/>
                  <a:sym typeface="Times New Roman"/>
                </a:defRPr>
              </a:lvl1pPr>
            </a:lstStyle>
            <a:p>
              <a:pPr/>
              <a:r>
                <a:t>f</a:t>
              </a:r>
            </a:p>
          </p:txBody>
        </p:sp>
        <p:sp>
          <p:nvSpPr>
            <p:cNvPr id="609" name="region size"/>
            <p:cNvSpPr txBox="1"/>
            <p:nvPr/>
          </p:nvSpPr>
          <p:spPr>
            <a:xfrm>
              <a:off x="3445282" y="2309988"/>
              <a:ext cx="1722294"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A500"/>
                </a:buClr>
                <a:buFont typeface="Times New Roman"/>
                <a:defRPr sz="2800">
                  <a:solidFill>
                    <a:srgbClr val="00A500"/>
                  </a:solidFill>
                  <a:uFill>
                    <a:solidFill>
                      <a:srgbClr val="00A500"/>
                    </a:solidFill>
                  </a:uFill>
                  <a:latin typeface="Times New Roman"/>
                  <a:ea typeface="Times New Roman"/>
                  <a:cs typeface="Times New Roman"/>
                  <a:sym typeface="Times New Roman"/>
                </a:defRPr>
              </a:lvl1pPr>
            </a:lstStyle>
            <a:p>
              <a:pPr/>
              <a:r>
                <a:t>region size</a:t>
              </a:r>
            </a:p>
          </p:txBody>
        </p:sp>
        <p:sp>
          <p:nvSpPr>
            <p:cNvPr id="610" name="Image 1"/>
            <p:cNvSpPr txBox="1"/>
            <p:nvPr/>
          </p:nvSpPr>
          <p:spPr>
            <a:xfrm>
              <a:off x="2982389" y="0"/>
              <a:ext cx="1327280" cy="49289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A500"/>
                </a:buClr>
                <a:buFont typeface="Times New Roman"/>
                <a:defRPr sz="2800">
                  <a:solidFill>
                    <a:srgbClr val="00A500"/>
                  </a:solidFill>
                  <a:uFill>
                    <a:solidFill>
                      <a:srgbClr val="00A500"/>
                    </a:solidFill>
                  </a:uFill>
                  <a:latin typeface="Times New Roman"/>
                  <a:ea typeface="Times New Roman"/>
                  <a:cs typeface="Times New Roman"/>
                  <a:sym typeface="Times New Roman"/>
                </a:defRPr>
              </a:lvl1pPr>
            </a:lstStyle>
            <a:p>
              <a:pPr/>
              <a:r>
                <a:t>Image 1</a:t>
              </a:r>
            </a:p>
          </p:txBody>
        </p:sp>
        <p:sp>
          <p:nvSpPr>
            <p:cNvPr id="611" name="Line"/>
            <p:cNvSpPr/>
            <p:nvPr/>
          </p:nvSpPr>
          <p:spPr>
            <a:xfrm>
              <a:off x="1079500" y="787476"/>
              <a:ext cx="3683000" cy="1201626"/>
            </a:xfrm>
            <a:custGeom>
              <a:avLst/>
              <a:gdLst/>
              <a:ahLst/>
              <a:cxnLst>
                <a:cxn ang="0">
                  <a:pos x="wd2" y="hd2"/>
                </a:cxn>
                <a:cxn ang="5400000">
                  <a:pos x="wd2" y="hd2"/>
                </a:cxn>
                <a:cxn ang="10800000">
                  <a:pos x="wd2" y="hd2"/>
                </a:cxn>
                <a:cxn ang="16200000">
                  <a:pos x="wd2" y="hd2"/>
                </a:cxn>
              </a:cxnLst>
              <a:rect l="0" t="0" r="r" b="b"/>
              <a:pathLst>
                <a:path w="21600" h="20239" fill="norm" stroke="1" extrusionOk="0">
                  <a:moveTo>
                    <a:pt x="0" y="20239"/>
                  </a:moveTo>
                  <a:cubicBezTo>
                    <a:pt x="900" y="10960"/>
                    <a:pt x="1800" y="1681"/>
                    <a:pt x="3812" y="160"/>
                  </a:cubicBezTo>
                  <a:cubicBezTo>
                    <a:pt x="5824" y="-1361"/>
                    <a:pt x="9635" y="8374"/>
                    <a:pt x="12071" y="11112"/>
                  </a:cubicBezTo>
                  <a:cubicBezTo>
                    <a:pt x="14506" y="13850"/>
                    <a:pt x="16835" y="15371"/>
                    <a:pt x="18424" y="16588"/>
                  </a:cubicBezTo>
                  <a:cubicBezTo>
                    <a:pt x="20012" y="17805"/>
                    <a:pt x="20806" y="18109"/>
                    <a:pt x="21600" y="18414"/>
                  </a:cubicBezTo>
                </a:path>
              </a:pathLst>
            </a:custGeom>
            <a:no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619" name="Group"/>
          <p:cNvGrpSpPr/>
          <p:nvPr/>
        </p:nvGrpSpPr>
        <p:grpSpPr>
          <a:xfrm>
            <a:off x="7667413" y="6913316"/>
            <a:ext cx="5173504" cy="2768735"/>
            <a:chOff x="0" y="0"/>
            <a:chExt cx="5173502" cy="2768734"/>
          </a:xfrm>
        </p:grpSpPr>
        <p:sp>
          <p:nvSpPr>
            <p:cNvPr id="613" name="Line"/>
            <p:cNvSpPr/>
            <p:nvPr/>
          </p:nvSpPr>
          <p:spPr>
            <a:xfrm>
              <a:off x="562186" y="2275840"/>
              <a:ext cx="4330701" cy="2259"/>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614" name="Line"/>
            <p:cNvSpPr/>
            <p:nvPr/>
          </p:nvSpPr>
          <p:spPr>
            <a:xfrm flipV="1">
              <a:off x="562186" y="216746"/>
              <a:ext cx="2259" cy="2057401"/>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615" name="f"/>
            <p:cNvSpPr txBox="1"/>
            <p:nvPr/>
          </p:nvSpPr>
          <p:spPr>
            <a:xfrm>
              <a:off x="0" y="0"/>
              <a:ext cx="58420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algn="ctr" defTabSz="1295400">
                <a:buClr>
                  <a:srgbClr val="00A500"/>
                </a:buClr>
                <a:buFont typeface="Times New Roman"/>
                <a:defRPr i="1" sz="3400">
                  <a:solidFill>
                    <a:srgbClr val="00A500"/>
                  </a:solidFill>
                  <a:uFill>
                    <a:solidFill>
                      <a:srgbClr val="00A500"/>
                    </a:solidFill>
                  </a:uFill>
                  <a:latin typeface="Times New Roman"/>
                  <a:ea typeface="Times New Roman"/>
                  <a:cs typeface="Times New Roman"/>
                  <a:sym typeface="Times New Roman"/>
                </a:defRPr>
              </a:lvl1pPr>
            </a:lstStyle>
            <a:p>
              <a:pPr/>
              <a:r>
                <a:t>f</a:t>
              </a:r>
            </a:p>
          </p:txBody>
        </p:sp>
        <p:sp>
          <p:nvSpPr>
            <p:cNvPr id="616" name="region size"/>
            <p:cNvSpPr txBox="1"/>
            <p:nvPr/>
          </p:nvSpPr>
          <p:spPr>
            <a:xfrm>
              <a:off x="3451209" y="2275840"/>
              <a:ext cx="1722294"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A500"/>
                </a:buClr>
                <a:buFont typeface="Times New Roman"/>
                <a:defRPr sz="2800">
                  <a:solidFill>
                    <a:srgbClr val="00A500"/>
                  </a:solidFill>
                  <a:uFill>
                    <a:solidFill>
                      <a:srgbClr val="00A500"/>
                    </a:solidFill>
                  </a:uFill>
                  <a:latin typeface="Times New Roman"/>
                  <a:ea typeface="Times New Roman"/>
                  <a:cs typeface="Times New Roman"/>
                  <a:sym typeface="Times New Roman"/>
                </a:defRPr>
              </a:lvl1pPr>
            </a:lstStyle>
            <a:p>
              <a:pPr/>
              <a:r>
                <a:t>region size</a:t>
              </a:r>
            </a:p>
          </p:txBody>
        </p:sp>
        <p:sp>
          <p:nvSpPr>
            <p:cNvPr id="617" name="Image 2"/>
            <p:cNvSpPr txBox="1"/>
            <p:nvPr/>
          </p:nvSpPr>
          <p:spPr>
            <a:xfrm>
              <a:off x="3232156" y="69991"/>
              <a:ext cx="1327280"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A500"/>
                </a:buClr>
                <a:buFont typeface="Times New Roman"/>
                <a:defRPr sz="2800">
                  <a:solidFill>
                    <a:srgbClr val="00A500"/>
                  </a:solidFill>
                  <a:uFill>
                    <a:solidFill>
                      <a:srgbClr val="00A500"/>
                    </a:solidFill>
                  </a:uFill>
                  <a:latin typeface="Times New Roman"/>
                  <a:ea typeface="Times New Roman"/>
                  <a:cs typeface="Times New Roman"/>
                  <a:sym typeface="Times New Roman"/>
                </a:defRPr>
              </a:lvl1pPr>
            </a:lstStyle>
            <a:p>
              <a:pPr/>
              <a:r>
                <a:t>Image 2</a:t>
              </a:r>
            </a:p>
          </p:txBody>
        </p:sp>
        <p:sp>
          <p:nvSpPr>
            <p:cNvPr id="618" name="Line"/>
            <p:cNvSpPr/>
            <p:nvPr/>
          </p:nvSpPr>
          <p:spPr>
            <a:xfrm>
              <a:off x="790786" y="749094"/>
              <a:ext cx="1955801" cy="1201626"/>
            </a:xfrm>
            <a:custGeom>
              <a:avLst/>
              <a:gdLst/>
              <a:ahLst/>
              <a:cxnLst>
                <a:cxn ang="0">
                  <a:pos x="wd2" y="hd2"/>
                </a:cxn>
                <a:cxn ang="5400000">
                  <a:pos x="wd2" y="hd2"/>
                </a:cxn>
                <a:cxn ang="10800000">
                  <a:pos x="wd2" y="hd2"/>
                </a:cxn>
                <a:cxn ang="16200000">
                  <a:pos x="wd2" y="hd2"/>
                </a:cxn>
              </a:cxnLst>
              <a:rect l="0" t="0" r="r" b="b"/>
              <a:pathLst>
                <a:path w="21600" h="20239" fill="norm" stroke="1" extrusionOk="0">
                  <a:moveTo>
                    <a:pt x="0" y="20239"/>
                  </a:moveTo>
                  <a:cubicBezTo>
                    <a:pt x="900" y="10960"/>
                    <a:pt x="1800" y="1681"/>
                    <a:pt x="3812" y="160"/>
                  </a:cubicBezTo>
                  <a:cubicBezTo>
                    <a:pt x="5824" y="-1361"/>
                    <a:pt x="9635" y="8374"/>
                    <a:pt x="12071" y="11112"/>
                  </a:cubicBezTo>
                  <a:cubicBezTo>
                    <a:pt x="14506" y="13850"/>
                    <a:pt x="16835" y="15371"/>
                    <a:pt x="18424" y="16588"/>
                  </a:cubicBezTo>
                  <a:cubicBezTo>
                    <a:pt x="20012" y="17805"/>
                    <a:pt x="20806" y="18109"/>
                    <a:pt x="21600" y="18414"/>
                  </a:cubicBezTo>
                </a:path>
              </a:pathLst>
            </a:custGeom>
            <a:no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620" name="Circle"/>
          <p:cNvSpPr/>
          <p:nvPr/>
        </p:nvSpPr>
        <p:spPr>
          <a:xfrm>
            <a:off x="1841500" y="7581900"/>
            <a:ext cx="215900" cy="215900"/>
          </a:xfrm>
          <a:prstGeom prst="ellipse">
            <a:avLst/>
          </a:prstGeom>
          <a:solidFill>
            <a:srgbClr val="FF2600"/>
          </a:solidFill>
          <a:ln w="12700">
            <a:solidFill>
              <a:srgbClr val="FF26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21" name="Circle"/>
          <p:cNvSpPr/>
          <p:nvPr/>
        </p:nvSpPr>
        <p:spPr>
          <a:xfrm>
            <a:off x="8757920" y="7545493"/>
            <a:ext cx="215901" cy="215901"/>
          </a:xfrm>
          <a:prstGeom prst="ellipse">
            <a:avLst/>
          </a:prstGeom>
          <a:solidFill>
            <a:srgbClr val="FF2600"/>
          </a:solidFill>
          <a:ln w="12700">
            <a:solidFill>
              <a:srgbClr val="FF26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22" name="Take a local maximum (wrt radius) of this function"/>
          <p:cNvSpPr txBox="1"/>
          <p:nvPr/>
        </p:nvSpPr>
        <p:spPr>
          <a:xfrm>
            <a:off x="2387600" y="2857500"/>
            <a:ext cx="9135534"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buClr>
                <a:srgbClr val="000000"/>
              </a:buClr>
              <a:buFont typeface="Times New Roman"/>
              <a:defRPr sz="3400">
                <a:uFill>
                  <a:solidFill>
                    <a:srgbClr val="000000"/>
                  </a:solidFill>
                </a:uFill>
                <a:latin typeface="Times New Roman"/>
                <a:ea typeface="Times New Roman"/>
                <a:cs typeface="Times New Roman"/>
                <a:sym typeface="Times New Roman"/>
              </a:defRPr>
            </a:pPr>
            <a:r>
              <a:t>Take a</a:t>
            </a:r>
            <a:r>
              <a:rPr b="1"/>
              <a:t> local maximum</a:t>
            </a:r>
            <a:r>
              <a:t> (wrt radius) of this function</a:t>
            </a:r>
          </a:p>
        </p:txBody>
      </p:sp>
      <p:sp>
        <p:nvSpPr>
          <p:cNvPr id="623" name="Observation: region size, for which the maximum is achieved, should be invariant to image scale, and only sensitive to the underlying image data."/>
          <p:cNvSpPr txBox="1"/>
          <p:nvPr/>
        </p:nvSpPr>
        <p:spPr>
          <a:xfrm>
            <a:off x="2387600" y="3556000"/>
            <a:ext cx="9766300" cy="1536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spcBef>
                <a:spcPts val="600"/>
              </a:spcBef>
              <a:buClr>
                <a:srgbClr val="000000"/>
              </a:buClr>
              <a:buFont typeface="Arial"/>
              <a:defRPr sz="3400">
                <a:uFill>
                  <a:solidFill>
                    <a:srgbClr val="000000"/>
                  </a:solidFill>
                </a:uFill>
                <a:latin typeface="Times New Roman"/>
                <a:ea typeface="Times New Roman"/>
                <a:cs typeface="Times New Roman"/>
                <a:sym typeface="Times New Roman"/>
              </a:defRPr>
            </a:pPr>
            <a:r>
              <a:rPr sz="2800">
                <a:latin typeface="+mn-lt"/>
                <a:ea typeface="+mn-ea"/>
                <a:cs typeface="+mn-cs"/>
                <a:sym typeface="Arial"/>
              </a:rPr>
              <a:t>Observation</a:t>
            </a:r>
            <a:r>
              <a:t>: region size, for which the maximum is achieved, should be </a:t>
            </a:r>
            <a:r>
              <a:rPr i="1"/>
              <a:t>invariant</a:t>
            </a:r>
            <a:r>
              <a:t> to image scale</a:t>
            </a:r>
            <a:r>
              <a:t>, and only sensitive to the underlying image data.</a:t>
            </a:r>
          </a:p>
        </p:txBody>
      </p:sp>
      <p:grpSp>
        <p:nvGrpSpPr>
          <p:cNvPr id="626" name="Group"/>
          <p:cNvGrpSpPr/>
          <p:nvPr/>
        </p:nvGrpSpPr>
        <p:grpSpPr>
          <a:xfrm>
            <a:off x="1779804" y="7797800"/>
            <a:ext cx="484073" cy="1931869"/>
            <a:chOff x="0" y="0"/>
            <a:chExt cx="484071" cy="1931868"/>
          </a:xfrm>
        </p:grpSpPr>
        <p:sp>
          <p:nvSpPr>
            <p:cNvPr id="624" name="Line"/>
            <p:cNvSpPr/>
            <p:nvPr/>
          </p:nvSpPr>
          <p:spPr>
            <a:xfrm>
              <a:off x="175995" y="0"/>
              <a:ext cx="2259" cy="1409701"/>
            </a:xfrm>
            <a:prstGeom prst="line">
              <a:avLst/>
            </a:prstGeom>
            <a:noFill/>
            <a:ln w="25400" cap="flat">
              <a:solidFill>
                <a:srgbClr val="FF2600"/>
              </a:solidFill>
              <a:prstDash val="dash"/>
              <a:round/>
            </a:ln>
            <a:effectLst/>
          </p:spPr>
          <p:txBody>
            <a:bodyPr wrap="square" lIns="0" tIns="0" rIns="0" bIns="0" numCol="1" anchor="t">
              <a:noAutofit/>
            </a:bodyPr>
            <a:lstStyle/>
            <a:p>
              <a:pPr/>
            </a:p>
          </p:txBody>
        </p:sp>
        <p:sp>
          <p:nvSpPr>
            <p:cNvPr id="625" name="s1"/>
            <p:cNvSpPr txBox="1"/>
            <p:nvPr/>
          </p:nvSpPr>
          <p:spPr>
            <a:xfrm>
              <a:off x="-1" y="1308100"/>
              <a:ext cx="484073" cy="6237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algn="ctr" defTabSz="1295400">
                <a:buClr>
                  <a:srgbClr val="FF2600"/>
                </a:buClr>
                <a:buFont typeface="Times New Roman"/>
                <a:defRPr sz="3400">
                  <a:uFill>
                    <a:solidFill>
                      <a:srgbClr val="000000"/>
                    </a:solidFill>
                  </a:uFill>
                  <a:latin typeface="Times New Roman"/>
                  <a:ea typeface="Times New Roman"/>
                  <a:cs typeface="Times New Roman"/>
                  <a:sym typeface="Times New Roman"/>
                </a:defRPr>
              </a:pPr>
              <a:r>
                <a:rPr>
                  <a:solidFill>
                    <a:srgbClr val="FF2600"/>
                  </a:solidFill>
                  <a:uFill>
                    <a:solidFill>
                      <a:srgbClr val="FF2600"/>
                    </a:solidFill>
                  </a:uFill>
                </a:rPr>
                <a:t>s</a:t>
              </a:r>
              <a:r>
                <a:rPr baseline="-19411">
                  <a:solidFill>
                    <a:srgbClr val="FF2600"/>
                  </a:solidFill>
                  <a:uFill>
                    <a:solidFill>
                      <a:srgbClr val="FF2600"/>
                    </a:solidFill>
                  </a:uFill>
                </a:rPr>
                <a:t>1</a:t>
              </a:r>
            </a:p>
          </p:txBody>
        </p:sp>
      </p:grpSp>
      <p:grpSp>
        <p:nvGrpSpPr>
          <p:cNvPr id="629" name="Group"/>
          <p:cNvGrpSpPr/>
          <p:nvPr/>
        </p:nvGrpSpPr>
        <p:grpSpPr>
          <a:xfrm>
            <a:off x="8715697" y="7797800"/>
            <a:ext cx="484073" cy="1931869"/>
            <a:chOff x="0" y="0"/>
            <a:chExt cx="484071" cy="1931868"/>
          </a:xfrm>
        </p:grpSpPr>
        <p:sp>
          <p:nvSpPr>
            <p:cNvPr id="627" name="Line"/>
            <p:cNvSpPr/>
            <p:nvPr/>
          </p:nvSpPr>
          <p:spPr>
            <a:xfrm>
              <a:off x="174302" y="0"/>
              <a:ext cx="2259" cy="1409701"/>
            </a:xfrm>
            <a:prstGeom prst="line">
              <a:avLst/>
            </a:prstGeom>
            <a:noFill/>
            <a:ln w="25400" cap="flat">
              <a:solidFill>
                <a:srgbClr val="FF2600"/>
              </a:solidFill>
              <a:prstDash val="dash"/>
              <a:round/>
            </a:ln>
            <a:effectLst/>
          </p:spPr>
          <p:txBody>
            <a:bodyPr wrap="square" lIns="0" tIns="0" rIns="0" bIns="0" numCol="1" anchor="t">
              <a:noAutofit/>
            </a:bodyPr>
            <a:lstStyle/>
            <a:p>
              <a:pPr/>
            </a:p>
          </p:txBody>
        </p:sp>
        <p:sp>
          <p:nvSpPr>
            <p:cNvPr id="628" name="s2"/>
            <p:cNvSpPr txBox="1"/>
            <p:nvPr/>
          </p:nvSpPr>
          <p:spPr>
            <a:xfrm>
              <a:off x="-1" y="1308100"/>
              <a:ext cx="484073" cy="6237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algn="ctr" defTabSz="1295400">
                <a:buClr>
                  <a:srgbClr val="FF2600"/>
                </a:buClr>
                <a:buFont typeface="Times New Roman"/>
                <a:defRPr sz="3400">
                  <a:uFill>
                    <a:solidFill>
                      <a:srgbClr val="000000"/>
                    </a:solidFill>
                  </a:uFill>
                  <a:latin typeface="Times New Roman"/>
                  <a:ea typeface="Times New Roman"/>
                  <a:cs typeface="Times New Roman"/>
                  <a:sym typeface="Times New Roman"/>
                </a:defRPr>
              </a:pPr>
              <a:r>
                <a:rPr>
                  <a:solidFill>
                    <a:srgbClr val="FF2600"/>
                  </a:solidFill>
                  <a:uFill>
                    <a:solidFill>
                      <a:srgbClr val="FF2600"/>
                    </a:solidFill>
                  </a:uFill>
                </a:rPr>
                <a:t>s</a:t>
              </a:r>
              <a:r>
                <a:rPr baseline="-19411">
                  <a:solidFill>
                    <a:srgbClr val="FF2600"/>
                  </a:solidFill>
                  <a:uFill>
                    <a:solidFill>
                      <a:srgbClr val="FF2600"/>
                    </a:solidFill>
                  </a:uFill>
                </a:rPr>
                <a:t>2</a:t>
              </a:r>
            </a:p>
          </p:txBody>
        </p:sp>
      </p:grpSp>
      <p:sp>
        <p:nvSpPr>
          <p:cNvPr id="630" name="Important: this scale invariant region size is found in each image independently!"/>
          <p:cNvSpPr txBox="1"/>
          <p:nvPr/>
        </p:nvSpPr>
        <p:spPr>
          <a:xfrm>
            <a:off x="2057400" y="5207000"/>
            <a:ext cx="9321800" cy="1231900"/>
          </a:xfrm>
          <a:prstGeom prst="rect">
            <a:avLst/>
          </a:prstGeom>
          <a:ln w="25400">
            <a:solidFill>
              <a:srgbClr val="FF2600"/>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algn="ctr" defTabSz="1295400">
              <a:spcBef>
                <a:spcPts val="2300"/>
              </a:spcBef>
              <a:buClr>
                <a:srgbClr val="000000"/>
              </a:buClr>
              <a:buFont typeface="Arial"/>
              <a:defRPr sz="3400">
                <a:uFill>
                  <a:solidFill>
                    <a:srgbClr val="000000"/>
                  </a:solidFill>
                </a:uFill>
                <a:latin typeface="Times New Roman"/>
                <a:ea typeface="Times New Roman"/>
                <a:cs typeface="Times New Roman"/>
                <a:sym typeface="Times New Roman"/>
              </a:defRPr>
            </a:pPr>
            <a:r>
              <a:rPr sz="3800">
                <a:latin typeface="+mn-lt"/>
                <a:ea typeface="+mn-ea"/>
                <a:cs typeface="+mn-cs"/>
                <a:sym typeface="Arial"/>
              </a:rPr>
              <a:t>Important:</a:t>
            </a:r>
            <a:r>
              <a:rPr sz="3800"/>
              <a:t> this scale invariant region size is found in each image </a:t>
            </a:r>
            <a:r>
              <a:rPr sz="3800">
                <a:solidFill>
                  <a:srgbClr val="434ED6"/>
                </a:solidFill>
                <a:uFill>
                  <a:solidFill>
                    <a:srgbClr val="434ED6"/>
                  </a:solidFill>
                </a:uFill>
              </a:rPr>
              <a:t>independently</a:t>
            </a:r>
            <a:r>
              <a:rPr sz="3800"/>
              <a: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22"/>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620"/>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6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4" fill="hold">
                                  <p:stCondLst>
                                    <p:cond delay="0"/>
                                  </p:stCondLst>
                                  <p:iterate type="el" backwards="0">
                                    <p:tmAbs val="0"/>
                                  </p:iterate>
                                  <p:childTnLst>
                                    <p:set>
                                      <p:cBhvr>
                                        <p:cTn id="16" fill="hold"/>
                                        <p:tgtEl>
                                          <p:spTgt spid="623"/>
                                        </p:tgtEl>
                                        <p:attrNameLst>
                                          <p:attrName>style.visibility</p:attrName>
                                        </p:attrNameLst>
                                      </p:cBhvr>
                                      <p:to>
                                        <p:strVal val="visible"/>
                                      </p:to>
                                    </p:set>
                                  </p:childTnLst>
                                </p:cTn>
                              </p:par>
                            </p:childTnLst>
                          </p:cTn>
                        </p:par>
                        <p:par>
                          <p:cTn id="17" fill="hold">
                            <p:stCondLst>
                              <p:cond delay="0"/>
                            </p:stCondLst>
                            <p:childTnLst>
                              <p:par>
                                <p:cTn id="18" presetClass="entr" nodeType="afterEffect" presetSubtype="1" presetID="22" grpId="5" fill="hold">
                                  <p:stCondLst>
                                    <p:cond delay="0"/>
                                  </p:stCondLst>
                                  <p:iterate type="el" backwards="0">
                                    <p:tmAbs val="0"/>
                                  </p:iterate>
                                  <p:childTnLst>
                                    <p:set>
                                      <p:cBhvr>
                                        <p:cTn id="19" fill="hold"/>
                                        <p:tgtEl>
                                          <p:spTgt spid="626"/>
                                        </p:tgtEl>
                                        <p:attrNameLst>
                                          <p:attrName>style.visibility</p:attrName>
                                        </p:attrNameLst>
                                      </p:cBhvr>
                                      <p:to>
                                        <p:strVal val="visible"/>
                                      </p:to>
                                    </p:set>
                                    <p:animEffect filter="wipe(up)" transition="in">
                                      <p:cBhvr>
                                        <p:cTn id="20" dur="500"/>
                                        <p:tgtEl>
                                          <p:spTgt spid="626"/>
                                        </p:tgtEl>
                                      </p:cBhvr>
                                    </p:animEffect>
                                  </p:childTnLst>
                                </p:cTn>
                              </p:par>
                            </p:childTnLst>
                          </p:cTn>
                        </p:par>
                        <p:par>
                          <p:cTn id="21" fill="hold">
                            <p:stCondLst>
                              <p:cond delay="500"/>
                            </p:stCondLst>
                            <p:childTnLst>
                              <p:par>
                                <p:cTn id="22" presetClass="entr" nodeType="afterEffect" presetSubtype="1" presetID="22" grpId="6" fill="hold">
                                  <p:stCondLst>
                                    <p:cond delay="0"/>
                                  </p:stCondLst>
                                  <p:iterate type="el" backwards="0">
                                    <p:tmAbs val="0"/>
                                  </p:iterate>
                                  <p:childTnLst>
                                    <p:set>
                                      <p:cBhvr>
                                        <p:cTn id="23" fill="hold"/>
                                        <p:tgtEl>
                                          <p:spTgt spid="629"/>
                                        </p:tgtEl>
                                        <p:attrNameLst>
                                          <p:attrName>style.visibility</p:attrName>
                                        </p:attrNameLst>
                                      </p:cBhvr>
                                      <p:to>
                                        <p:strVal val="visible"/>
                                      </p:to>
                                    </p:set>
                                    <p:animEffect filter="wipe(up)" transition="in">
                                      <p:cBhvr>
                                        <p:cTn id="24" dur="500"/>
                                        <p:tgtEl>
                                          <p:spTgt spid="629"/>
                                        </p:tgtEl>
                                      </p:cBhvr>
                                    </p:animEffec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16" presetID="23" grpId="7" fill="hold">
                                  <p:stCondLst>
                                    <p:cond delay="0"/>
                                  </p:stCondLst>
                                  <p:iterate type="el" backwards="0">
                                    <p:tmAbs val="0"/>
                                  </p:iterate>
                                  <p:childTnLst>
                                    <p:set>
                                      <p:cBhvr>
                                        <p:cTn id="28" fill="hold"/>
                                        <p:tgtEl>
                                          <p:spTgt spid="630"/>
                                        </p:tgtEl>
                                        <p:attrNameLst>
                                          <p:attrName>style.visibility</p:attrName>
                                        </p:attrNameLst>
                                      </p:cBhvr>
                                      <p:to>
                                        <p:strVal val="visible"/>
                                      </p:to>
                                    </p:set>
                                    <p:anim calcmode="lin" valueType="num">
                                      <p:cBhvr>
                                        <p:cTn id="29" dur="500" fill="hold"/>
                                        <p:tgtEl>
                                          <p:spTgt spid="630"/>
                                        </p:tgtEl>
                                        <p:attrNameLst>
                                          <p:attrName>ppt_w</p:attrName>
                                        </p:attrNameLst>
                                      </p:cBhvr>
                                      <p:tavLst>
                                        <p:tav tm="0">
                                          <p:val>
                                            <p:fltVal val="0"/>
                                          </p:val>
                                        </p:tav>
                                        <p:tav tm="100000">
                                          <p:val>
                                            <p:strVal val="#ppt_w"/>
                                          </p:val>
                                        </p:tav>
                                      </p:tavLst>
                                    </p:anim>
                                    <p:anim calcmode="lin" valueType="num">
                                      <p:cBhvr>
                                        <p:cTn id="30" dur="500" fill="hold"/>
                                        <p:tgtEl>
                                          <p:spTgt spid="6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26" grpId="5"/>
      <p:bldP build="whole" bldLvl="1" animBg="1" rev="0" advAuto="0" spid="623" grpId="4"/>
      <p:bldP build="whole" bldLvl="1" animBg="1" rev="0" advAuto="0" spid="621" grpId="3"/>
      <p:bldP build="whole" bldLvl="1" animBg="1" rev="0" advAuto="0" spid="620" grpId="2"/>
      <p:bldP build="whole" bldLvl="1" animBg="1" rev="0" advAuto="0" spid="630" grpId="7"/>
      <p:bldP build="whole" bldLvl="1" animBg="1" rev="0" advAuto="0" spid="629" grpId="6"/>
      <p:bldP build="whole" bldLvl="1" animBg="1" rev="0" advAuto="0" spid="622" grpId="1"/>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2" name="Recap scale invariance basic idea"/>
          <p:cNvSpPr txBox="1"/>
          <p:nvPr>
            <p:ph type="title"/>
          </p:nvPr>
        </p:nvSpPr>
        <p:spPr>
          <a:prstGeom prst="rect">
            <a:avLst/>
          </a:prstGeom>
        </p:spPr>
        <p:txBody>
          <a:bodyPr/>
          <a:lstStyle/>
          <a:p>
            <a:pPr/>
            <a:r>
              <a:t>Recap scale invariance basic idea</a:t>
            </a:r>
          </a:p>
        </p:txBody>
      </p:sp>
      <p:sp>
        <p:nvSpPr>
          <p:cNvPr id="633" name="Compute scale-invariant function over window…"/>
          <p:cNvSpPr txBox="1"/>
          <p:nvPr>
            <p:ph type="body" idx="1"/>
          </p:nvPr>
        </p:nvSpPr>
        <p:spPr>
          <a:prstGeom prst="rect">
            <a:avLst/>
          </a:prstGeom>
        </p:spPr>
        <p:txBody>
          <a:bodyPr/>
          <a:lstStyle/>
          <a:p>
            <a:pPr/>
            <a:r>
              <a:t>Compute scale-invariant function over window</a:t>
            </a:r>
          </a:p>
          <a:p>
            <a:pPr/>
            <a:r>
              <a:t>Extract extrema along scale</a:t>
            </a:r>
          </a:p>
        </p:txBody>
      </p:sp>
      <p:sp>
        <p:nvSpPr>
          <p:cNvPr id="63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640" name="Group"/>
          <p:cNvGrpSpPr/>
          <p:nvPr/>
        </p:nvGrpSpPr>
        <p:grpSpPr>
          <a:xfrm>
            <a:off x="2273300" y="5247075"/>
            <a:ext cx="4762500" cy="4398153"/>
            <a:chOff x="0" y="0"/>
            <a:chExt cx="4762500" cy="4398151"/>
          </a:xfrm>
        </p:grpSpPr>
        <p:sp>
          <p:nvSpPr>
            <p:cNvPr id="635" name="Line"/>
            <p:cNvSpPr/>
            <p:nvPr/>
          </p:nvSpPr>
          <p:spPr>
            <a:xfrm>
              <a:off x="863600" y="1560375"/>
              <a:ext cx="3898900" cy="2837777"/>
            </a:xfrm>
            <a:custGeom>
              <a:avLst/>
              <a:gdLst/>
              <a:ahLst/>
              <a:cxnLst>
                <a:cxn ang="0">
                  <a:pos x="wd2" y="hd2"/>
                </a:cxn>
                <a:cxn ang="5400000">
                  <a:pos x="wd2" y="hd2"/>
                </a:cxn>
                <a:cxn ang="10800000">
                  <a:pos x="wd2" y="hd2"/>
                </a:cxn>
                <a:cxn ang="16200000">
                  <a:pos x="wd2" y="hd2"/>
                </a:cxn>
              </a:cxnLst>
              <a:rect l="0" t="0" r="r" b="b"/>
              <a:pathLst>
                <a:path w="21600" h="21478" fill="norm" stroke="1" extrusionOk="0">
                  <a:moveTo>
                    <a:pt x="0" y="21478"/>
                  </a:moveTo>
                  <a:cubicBezTo>
                    <a:pt x="150" y="15805"/>
                    <a:pt x="300" y="10131"/>
                    <a:pt x="1200" y="6713"/>
                  </a:cubicBezTo>
                  <a:cubicBezTo>
                    <a:pt x="2100" y="3296"/>
                    <a:pt x="3400" y="2065"/>
                    <a:pt x="5400" y="972"/>
                  </a:cubicBezTo>
                  <a:cubicBezTo>
                    <a:pt x="7400" y="-122"/>
                    <a:pt x="10500" y="-122"/>
                    <a:pt x="13200" y="151"/>
                  </a:cubicBezTo>
                  <a:cubicBezTo>
                    <a:pt x="15900" y="425"/>
                    <a:pt x="18750" y="1519"/>
                    <a:pt x="21600" y="2612"/>
                  </a:cubicBezTo>
                </a:path>
              </a:pathLst>
            </a:custGeom>
            <a:noFill/>
            <a:ln w="381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36" name="Circle"/>
            <p:cNvSpPr/>
            <p:nvPr/>
          </p:nvSpPr>
          <p:spPr>
            <a:xfrm>
              <a:off x="1540086" y="1476586"/>
              <a:ext cx="546101" cy="546101"/>
            </a:xfrm>
            <a:prstGeom prst="ellipse">
              <a:avLst/>
            </a:pr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37" name="Circle"/>
            <p:cNvSpPr/>
            <p:nvPr/>
          </p:nvSpPr>
          <p:spPr>
            <a:xfrm>
              <a:off x="1255606" y="1217224"/>
              <a:ext cx="1131148" cy="1124374"/>
            </a:xfrm>
            <a:prstGeom prst="ellipse">
              <a:avLst/>
            </a:pr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38" name="Oval"/>
            <p:cNvSpPr/>
            <p:nvPr/>
          </p:nvSpPr>
          <p:spPr>
            <a:xfrm>
              <a:off x="781473" y="806026"/>
              <a:ext cx="2057401" cy="1955801"/>
            </a:xfrm>
            <a:prstGeom prst="ellipse">
              <a:avLst/>
            </a:pr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39" name="Circle"/>
            <p:cNvSpPr/>
            <p:nvPr/>
          </p:nvSpPr>
          <p:spPr>
            <a:xfrm>
              <a:off x="0" y="0"/>
              <a:ext cx="3581400" cy="3581400"/>
            </a:xfrm>
            <a:prstGeom prst="ellipse">
              <a:avLst/>
            </a:pr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647" name="Group"/>
          <p:cNvGrpSpPr/>
          <p:nvPr/>
        </p:nvGrpSpPr>
        <p:grpSpPr>
          <a:xfrm>
            <a:off x="7531099" y="6030524"/>
            <a:ext cx="5174351" cy="2806270"/>
            <a:chOff x="0" y="0"/>
            <a:chExt cx="5174349" cy="2806269"/>
          </a:xfrm>
        </p:grpSpPr>
        <p:sp>
          <p:nvSpPr>
            <p:cNvPr id="641" name="Line"/>
            <p:cNvSpPr/>
            <p:nvPr/>
          </p:nvSpPr>
          <p:spPr>
            <a:xfrm>
              <a:off x="563033" y="2313375"/>
              <a:ext cx="4330701" cy="2260"/>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642" name="Line"/>
            <p:cNvSpPr/>
            <p:nvPr/>
          </p:nvSpPr>
          <p:spPr>
            <a:xfrm flipV="1">
              <a:off x="563033" y="255975"/>
              <a:ext cx="2259" cy="2057401"/>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643" name="f"/>
            <p:cNvSpPr txBox="1"/>
            <p:nvPr/>
          </p:nvSpPr>
          <p:spPr>
            <a:xfrm>
              <a:off x="0" y="40075"/>
              <a:ext cx="584200" cy="5658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algn="ctr" defTabSz="1295400">
                <a:buClr>
                  <a:srgbClr val="00A500"/>
                </a:buClr>
                <a:buFont typeface="Times New Roman"/>
                <a:defRPr i="1" sz="3400">
                  <a:solidFill>
                    <a:srgbClr val="00A500"/>
                  </a:solidFill>
                  <a:uFill>
                    <a:solidFill>
                      <a:srgbClr val="00A500"/>
                    </a:solidFill>
                  </a:uFill>
                  <a:latin typeface="Times New Roman"/>
                  <a:ea typeface="Times New Roman"/>
                  <a:cs typeface="Times New Roman"/>
                  <a:sym typeface="Times New Roman"/>
                </a:defRPr>
              </a:lvl1pPr>
            </a:lstStyle>
            <a:p>
              <a:pPr/>
              <a:r>
                <a:t>f</a:t>
              </a:r>
            </a:p>
          </p:txBody>
        </p:sp>
        <p:sp>
          <p:nvSpPr>
            <p:cNvPr id="644" name="region size"/>
            <p:cNvSpPr txBox="1"/>
            <p:nvPr/>
          </p:nvSpPr>
          <p:spPr>
            <a:xfrm>
              <a:off x="3452056" y="2313375"/>
              <a:ext cx="1722294"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A500"/>
                </a:buClr>
                <a:buFont typeface="Times New Roman"/>
                <a:defRPr sz="2800">
                  <a:solidFill>
                    <a:srgbClr val="00A500"/>
                  </a:solidFill>
                  <a:uFill>
                    <a:solidFill>
                      <a:srgbClr val="00A500"/>
                    </a:solidFill>
                  </a:uFill>
                  <a:latin typeface="Times New Roman"/>
                  <a:ea typeface="Times New Roman"/>
                  <a:cs typeface="Times New Roman"/>
                  <a:sym typeface="Times New Roman"/>
                </a:defRPr>
              </a:lvl1pPr>
            </a:lstStyle>
            <a:p>
              <a:pPr/>
              <a:r>
                <a:t>region size</a:t>
              </a:r>
            </a:p>
          </p:txBody>
        </p:sp>
        <p:sp>
          <p:nvSpPr>
            <p:cNvPr id="645" name="Image 1"/>
            <p:cNvSpPr txBox="1"/>
            <p:nvPr/>
          </p:nvSpPr>
          <p:spPr>
            <a:xfrm>
              <a:off x="2989163" y="0"/>
              <a:ext cx="1327280" cy="49289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A500"/>
                </a:buClr>
                <a:buFont typeface="Times New Roman"/>
                <a:defRPr sz="2800">
                  <a:solidFill>
                    <a:srgbClr val="00A500"/>
                  </a:solidFill>
                  <a:uFill>
                    <a:solidFill>
                      <a:srgbClr val="00A500"/>
                    </a:solidFill>
                  </a:uFill>
                  <a:latin typeface="Times New Roman"/>
                  <a:ea typeface="Times New Roman"/>
                  <a:cs typeface="Times New Roman"/>
                  <a:sym typeface="Times New Roman"/>
                </a:defRPr>
              </a:lvl1pPr>
            </a:lstStyle>
            <a:p>
              <a:pPr/>
              <a:r>
                <a:t>Image 1</a:t>
              </a:r>
            </a:p>
          </p:txBody>
        </p:sp>
        <p:sp>
          <p:nvSpPr>
            <p:cNvPr id="646" name="Line"/>
            <p:cNvSpPr/>
            <p:nvPr/>
          </p:nvSpPr>
          <p:spPr>
            <a:xfrm>
              <a:off x="1079500" y="787477"/>
              <a:ext cx="3683000" cy="1201626"/>
            </a:xfrm>
            <a:custGeom>
              <a:avLst/>
              <a:gdLst/>
              <a:ahLst/>
              <a:cxnLst>
                <a:cxn ang="0">
                  <a:pos x="wd2" y="hd2"/>
                </a:cxn>
                <a:cxn ang="5400000">
                  <a:pos x="wd2" y="hd2"/>
                </a:cxn>
                <a:cxn ang="10800000">
                  <a:pos x="wd2" y="hd2"/>
                </a:cxn>
                <a:cxn ang="16200000">
                  <a:pos x="wd2" y="hd2"/>
                </a:cxn>
              </a:cxnLst>
              <a:rect l="0" t="0" r="r" b="b"/>
              <a:pathLst>
                <a:path w="21600" h="20239" fill="norm" stroke="1" extrusionOk="0">
                  <a:moveTo>
                    <a:pt x="0" y="20239"/>
                  </a:moveTo>
                  <a:cubicBezTo>
                    <a:pt x="900" y="10960"/>
                    <a:pt x="1800" y="1681"/>
                    <a:pt x="3812" y="160"/>
                  </a:cubicBezTo>
                  <a:cubicBezTo>
                    <a:pt x="5824" y="-1361"/>
                    <a:pt x="9635" y="8374"/>
                    <a:pt x="12071" y="11112"/>
                  </a:cubicBezTo>
                  <a:cubicBezTo>
                    <a:pt x="14506" y="13850"/>
                    <a:pt x="16835" y="15371"/>
                    <a:pt x="18424" y="16588"/>
                  </a:cubicBezTo>
                  <a:cubicBezTo>
                    <a:pt x="20012" y="17805"/>
                    <a:pt x="20806" y="18109"/>
                    <a:pt x="21600" y="18414"/>
                  </a:cubicBezTo>
                </a:path>
              </a:pathLst>
            </a:custGeom>
            <a:no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9" name="Circle"/>
          <p:cNvSpPr/>
          <p:nvPr/>
        </p:nvSpPr>
        <p:spPr>
          <a:xfrm>
            <a:off x="5337386" y="6746240"/>
            <a:ext cx="2235201" cy="2235201"/>
          </a:xfrm>
          <a:prstGeom prst="ellipse">
            <a:avLst/>
          </a:prstGeom>
          <a:solidFill>
            <a:srgbClr val="FF8C82"/>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50" name="Scale-invariant function"/>
          <p:cNvSpPr txBox="1"/>
          <p:nvPr>
            <p:ph type="title"/>
          </p:nvPr>
        </p:nvSpPr>
        <p:spPr>
          <a:prstGeom prst="rect">
            <a:avLst/>
          </a:prstGeom>
        </p:spPr>
        <p:txBody>
          <a:bodyPr/>
          <a:lstStyle/>
          <a:p>
            <a:pPr/>
            <a:r>
              <a:t>Scale-invariant function</a:t>
            </a:r>
          </a:p>
        </p:txBody>
      </p:sp>
      <p:sp>
        <p:nvSpPr>
          <p:cNvPr id="651" name="Average intensity is boring and not peaky…"/>
          <p:cNvSpPr txBox="1"/>
          <p:nvPr>
            <p:ph type="body" sz="half" idx="1"/>
          </p:nvPr>
        </p:nvSpPr>
        <p:spPr>
          <a:xfrm>
            <a:off x="977900" y="2819400"/>
            <a:ext cx="11049000" cy="3924300"/>
          </a:xfrm>
          <a:prstGeom prst="rect">
            <a:avLst/>
          </a:prstGeom>
        </p:spPr>
        <p:txBody>
          <a:bodyPr/>
          <a:lstStyle/>
          <a:p>
            <a:pPr/>
            <a:r>
              <a:t>Average intensity is boring and not peaky</a:t>
            </a:r>
          </a:p>
          <a:p>
            <a:pPr lvl="1"/>
            <a:r>
              <a:t>maximum would not be robust</a:t>
            </a:r>
          </a:p>
          <a:p>
            <a:pPr/>
            <a:r>
              <a:t>Instead, compute notion of contrast</a:t>
            </a:r>
          </a:p>
          <a:p>
            <a:pPr lvl="1"/>
            <a:r>
              <a:t>Difference between the center and surround of the window</a:t>
            </a:r>
          </a:p>
        </p:txBody>
      </p:sp>
      <p:sp>
        <p:nvSpPr>
          <p:cNvPr id="65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53" name="Circle"/>
          <p:cNvSpPr/>
          <p:nvPr/>
        </p:nvSpPr>
        <p:spPr>
          <a:xfrm>
            <a:off x="5956300" y="7366000"/>
            <a:ext cx="990600" cy="990600"/>
          </a:xfrm>
          <a:prstGeom prst="ellipse">
            <a:avLst/>
          </a:prstGeom>
          <a:solidFill>
            <a:srgbClr val="3A88FE"/>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5" name="Line"/>
          <p:cNvSpPr/>
          <p:nvPr/>
        </p:nvSpPr>
        <p:spPr>
          <a:xfrm>
            <a:off x="1182040" y="7339973"/>
            <a:ext cx="10015491" cy="1739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2793" y="21424"/>
                  <a:pt x="10540" y="0"/>
                  <a:pt x="13097" y="0"/>
                </a:cubicBezTo>
                <a:cubicBezTo>
                  <a:pt x="15654" y="0"/>
                  <a:pt x="21600" y="11373"/>
                  <a:pt x="21600" y="11373"/>
                </a:cubicBezTo>
              </a:path>
            </a:pathLst>
          </a:custGeom>
          <a:ln w="12700">
            <a:solidFill>
              <a:srgbClr val="000000"/>
            </a:solidFill>
          </a:ln>
        </p:spPr>
        <p:txBody>
          <a:bodyPr lIns="50800" tIns="50800" rIns="50800" bIns="50800"/>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56" name="Rectangle"/>
          <p:cNvSpPr/>
          <p:nvPr/>
        </p:nvSpPr>
        <p:spPr>
          <a:xfrm>
            <a:off x="1231900" y="7327900"/>
            <a:ext cx="10439400" cy="1739900"/>
          </a:xfrm>
          <a:prstGeom prst="rect">
            <a:avLst/>
          </a:prstGeom>
          <a:solidFill>
            <a:srgbClr val="FFFFFF"/>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57" name="Rectangle"/>
          <p:cNvSpPr/>
          <p:nvPr/>
        </p:nvSpPr>
        <p:spPr>
          <a:xfrm>
            <a:off x="4406900" y="6972300"/>
            <a:ext cx="8013700" cy="1739900"/>
          </a:xfrm>
          <a:prstGeom prst="rect">
            <a:avLst/>
          </a:prstGeom>
          <a:solidFill>
            <a:srgbClr val="FFFFFF"/>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58" name="Rectangle"/>
          <p:cNvSpPr/>
          <p:nvPr/>
        </p:nvSpPr>
        <p:spPr>
          <a:xfrm>
            <a:off x="7264400" y="6883400"/>
            <a:ext cx="3937000" cy="1739900"/>
          </a:xfrm>
          <a:prstGeom prst="rect">
            <a:avLst/>
          </a:prstGeom>
          <a:solidFill>
            <a:srgbClr val="FFFFFF"/>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59" name="Center-surround across scale"/>
          <p:cNvSpPr txBox="1"/>
          <p:nvPr>
            <p:ph type="title"/>
          </p:nvPr>
        </p:nvSpPr>
        <p:spPr>
          <a:xfrm>
            <a:off x="977900" y="-254000"/>
            <a:ext cx="11049000" cy="2273300"/>
          </a:xfrm>
          <a:prstGeom prst="rect">
            <a:avLst/>
          </a:prstGeom>
        </p:spPr>
        <p:txBody>
          <a:bodyPr/>
          <a:lstStyle/>
          <a:p>
            <a:pPr/>
            <a:r>
              <a:t>Center-surround across scale</a:t>
            </a:r>
          </a:p>
        </p:txBody>
      </p:sp>
      <p:sp>
        <p:nvSpPr>
          <p:cNvPr id="660" name="We want to analyze a “star” image"/>
          <p:cNvSpPr txBox="1"/>
          <p:nvPr>
            <p:ph type="body" sz="quarter" idx="1"/>
          </p:nvPr>
        </p:nvSpPr>
        <p:spPr>
          <a:xfrm>
            <a:off x="977900" y="1371600"/>
            <a:ext cx="11049000" cy="1016000"/>
          </a:xfrm>
          <a:prstGeom prst="rect">
            <a:avLst/>
          </a:prstGeom>
        </p:spPr>
        <p:txBody>
          <a:bodyPr/>
          <a:lstStyle/>
          <a:p>
            <a:pPr/>
            <a:r>
              <a:t>We want to analyze a “star” image</a:t>
            </a:r>
          </a:p>
        </p:txBody>
      </p:sp>
      <p:grpSp>
        <p:nvGrpSpPr>
          <p:cNvPr id="665" name="Group"/>
          <p:cNvGrpSpPr/>
          <p:nvPr/>
        </p:nvGrpSpPr>
        <p:grpSpPr>
          <a:xfrm>
            <a:off x="6108700" y="2959100"/>
            <a:ext cx="2514600" cy="2514600"/>
            <a:chOff x="0" y="0"/>
            <a:chExt cx="2514600" cy="2514600"/>
          </a:xfrm>
        </p:grpSpPr>
        <p:sp>
          <p:nvSpPr>
            <p:cNvPr id="661" name="Star"/>
            <p:cNvSpPr/>
            <p:nvPr/>
          </p:nvSpPr>
          <p:spPr>
            <a:xfrm>
              <a:off x="399732" y="368300"/>
              <a:ext cx="1715136" cy="1631191"/>
            </a:xfrm>
            <a:prstGeom prst="star5">
              <a:avLst>
                <a:gd name="adj" fmla="val 25000"/>
                <a:gd name="hf" fmla="val 105146"/>
                <a:gd name="vf" fmla="val 110557"/>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664" name="Group"/>
            <p:cNvGrpSpPr/>
            <p:nvPr/>
          </p:nvGrpSpPr>
          <p:grpSpPr>
            <a:xfrm>
              <a:off x="0" y="0"/>
              <a:ext cx="2514600" cy="2514600"/>
              <a:chOff x="0" y="0"/>
              <a:chExt cx="2514600" cy="2514600"/>
            </a:xfrm>
          </p:grpSpPr>
          <p:sp>
            <p:nvSpPr>
              <p:cNvPr id="662" name="Circle"/>
              <p:cNvSpPr/>
              <p:nvPr/>
            </p:nvSpPr>
            <p:spPr>
              <a:xfrm>
                <a:off x="0" y="0"/>
                <a:ext cx="2514600" cy="25146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63" name="Circle"/>
              <p:cNvSpPr/>
              <p:nvPr/>
            </p:nvSpPr>
            <p:spPr>
              <a:xfrm>
                <a:off x="694859" y="701631"/>
                <a:ext cx="1113596" cy="1113597"/>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grpSp>
        <p:nvGrpSpPr>
          <p:cNvPr id="670" name="Group"/>
          <p:cNvGrpSpPr/>
          <p:nvPr/>
        </p:nvGrpSpPr>
        <p:grpSpPr>
          <a:xfrm>
            <a:off x="3523932" y="3327400"/>
            <a:ext cx="1715136" cy="1631191"/>
            <a:chOff x="44132" y="0"/>
            <a:chExt cx="1715135" cy="1631190"/>
          </a:xfrm>
        </p:grpSpPr>
        <p:sp>
          <p:nvSpPr>
            <p:cNvPr id="666" name="Star"/>
            <p:cNvSpPr/>
            <p:nvPr/>
          </p:nvSpPr>
          <p:spPr>
            <a:xfrm>
              <a:off x="44132" y="0"/>
              <a:ext cx="1715136" cy="1631191"/>
            </a:xfrm>
            <a:prstGeom prst="star5">
              <a:avLst>
                <a:gd name="adj" fmla="val 25000"/>
                <a:gd name="hf" fmla="val 105146"/>
                <a:gd name="vf" fmla="val 110557"/>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669" name="Group"/>
            <p:cNvGrpSpPr/>
            <p:nvPr/>
          </p:nvGrpSpPr>
          <p:grpSpPr>
            <a:xfrm>
              <a:off x="241300" y="228600"/>
              <a:ext cx="1320800" cy="1320800"/>
              <a:chOff x="0" y="0"/>
              <a:chExt cx="1320800" cy="1320800"/>
            </a:xfrm>
          </p:grpSpPr>
          <p:sp>
            <p:nvSpPr>
              <p:cNvPr id="667" name="Circle"/>
              <p:cNvSpPr/>
              <p:nvPr/>
            </p:nvSpPr>
            <p:spPr>
              <a:xfrm>
                <a:off x="0" y="0"/>
                <a:ext cx="1320800" cy="13208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68" name="Circle"/>
              <p:cNvSpPr/>
              <p:nvPr/>
            </p:nvSpPr>
            <p:spPr>
              <a:xfrm>
                <a:off x="366570" y="369110"/>
                <a:ext cx="584838" cy="584838"/>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sp>
        <p:nvSpPr>
          <p:cNvPr id="671" name="Star"/>
          <p:cNvSpPr/>
          <p:nvPr/>
        </p:nvSpPr>
        <p:spPr>
          <a:xfrm>
            <a:off x="1034732" y="3327400"/>
            <a:ext cx="1715136" cy="1631191"/>
          </a:xfrm>
          <a:prstGeom prst="star5">
            <a:avLst>
              <a:gd name="adj" fmla="val 25000"/>
              <a:gd name="hf" fmla="val 105146"/>
              <a:gd name="vf" fmla="val 110557"/>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674" name="Group"/>
          <p:cNvGrpSpPr/>
          <p:nvPr/>
        </p:nvGrpSpPr>
        <p:grpSpPr>
          <a:xfrm>
            <a:off x="1490134" y="3820160"/>
            <a:ext cx="800101" cy="800101"/>
            <a:chOff x="0" y="0"/>
            <a:chExt cx="800100" cy="800100"/>
          </a:xfrm>
        </p:grpSpPr>
        <p:sp>
          <p:nvSpPr>
            <p:cNvPr id="672" name="Circle"/>
            <p:cNvSpPr/>
            <p:nvPr/>
          </p:nvSpPr>
          <p:spPr>
            <a:xfrm>
              <a:off x="0" y="0"/>
              <a:ext cx="800100" cy="8001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73" name="Circle"/>
            <p:cNvSpPr/>
            <p:nvPr/>
          </p:nvSpPr>
          <p:spPr>
            <a:xfrm>
              <a:off x="221116" y="221116"/>
              <a:ext cx="352505" cy="352505"/>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679" name="Group"/>
          <p:cNvGrpSpPr/>
          <p:nvPr/>
        </p:nvGrpSpPr>
        <p:grpSpPr>
          <a:xfrm>
            <a:off x="8751147" y="2032000"/>
            <a:ext cx="4368801" cy="4368801"/>
            <a:chOff x="0" y="0"/>
            <a:chExt cx="4368800" cy="4368800"/>
          </a:xfrm>
        </p:grpSpPr>
        <p:sp>
          <p:nvSpPr>
            <p:cNvPr id="675" name="Star"/>
            <p:cNvSpPr/>
            <p:nvPr/>
          </p:nvSpPr>
          <p:spPr>
            <a:xfrm>
              <a:off x="1338685" y="1295399"/>
              <a:ext cx="1715136" cy="1631191"/>
            </a:xfrm>
            <a:prstGeom prst="star5">
              <a:avLst>
                <a:gd name="adj" fmla="val 25000"/>
                <a:gd name="hf" fmla="val 105146"/>
                <a:gd name="vf" fmla="val 110557"/>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678" name="Group"/>
            <p:cNvGrpSpPr/>
            <p:nvPr/>
          </p:nvGrpSpPr>
          <p:grpSpPr>
            <a:xfrm>
              <a:off x="0" y="0"/>
              <a:ext cx="4368800" cy="4368800"/>
              <a:chOff x="0" y="0"/>
              <a:chExt cx="4368800" cy="4368800"/>
            </a:xfrm>
          </p:grpSpPr>
          <p:sp>
            <p:nvSpPr>
              <p:cNvPr id="676" name="Circle"/>
              <p:cNvSpPr/>
              <p:nvPr/>
            </p:nvSpPr>
            <p:spPr>
              <a:xfrm>
                <a:off x="0" y="0"/>
                <a:ext cx="4368800" cy="43688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77" name="Circle"/>
              <p:cNvSpPr/>
              <p:nvPr/>
            </p:nvSpPr>
            <p:spPr>
              <a:xfrm>
                <a:off x="1216141" y="1216142"/>
                <a:ext cx="1938776" cy="1938776"/>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sp>
        <p:nvSpPr>
          <p:cNvPr id="680" name="small scale:  zero response,  center has same  color as surround"/>
          <p:cNvSpPr txBox="1"/>
          <p:nvPr/>
        </p:nvSpPr>
        <p:spPr>
          <a:xfrm>
            <a:off x="977900" y="4965700"/>
            <a:ext cx="2342807" cy="1460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2400">
                <a:uFill>
                  <a:solidFill>
                    <a:srgbClr val="000000"/>
                  </a:solidFill>
                </a:uFill>
                <a:latin typeface="Times New Roman"/>
                <a:ea typeface="Times New Roman"/>
                <a:cs typeface="Times New Roman"/>
                <a:sym typeface="Times New Roman"/>
              </a:defRPr>
            </a:pPr>
            <a:r>
              <a:t>small scale: </a:t>
            </a:r>
            <a:br/>
            <a:r>
              <a:t>zero response, </a:t>
            </a:r>
            <a:br/>
            <a:r>
              <a:t>center has same </a:t>
            </a:r>
            <a:br/>
            <a:r>
              <a:t>color as surround</a:t>
            </a:r>
          </a:p>
        </p:txBody>
      </p:sp>
      <p:sp>
        <p:nvSpPr>
          <p:cNvPr id="681" name="scale 2:  small response,  surround has  some white"/>
          <p:cNvSpPr txBox="1"/>
          <p:nvPr/>
        </p:nvSpPr>
        <p:spPr>
          <a:xfrm>
            <a:off x="3416300" y="4965700"/>
            <a:ext cx="2292652" cy="1460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2400">
                <a:uFill>
                  <a:solidFill>
                    <a:srgbClr val="000000"/>
                  </a:solidFill>
                </a:uFill>
                <a:latin typeface="Times New Roman"/>
                <a:ea typeface="Times New Roman"/>
                <a:cs typeface="Times New Roman"/>
                <a:sym typeface="Times New Roman"/>
              </a:defRPr>
            </a:pPr>
            <a:r>
              <a:t>scale 2: </a:t>
            </a:r>
            <a:br/>
            <a:r>
              <a:t>small response, </a:t>
            </a:r>
            <a:br/>
            <a:r>
              <a:t>surround has </a:t>
            </a:r>
            <a:br/>
            <a:r>
              <a:t>some white</a:t>
            </a:r>
          </a:p>
        </p:txBody>
      </p:sp>
      <p:sp>
        <p:nvSpPr>
          <p:cNvPr id="682" name="scale 3:  big response,  center is green,  surround is white"/>
          <p:cNvSpPr txBox="1"/>
          <p:nvPr/>
        </p:nvSpPr>
        <p:spPr>
          <a:xfrm>
            <a:off x="6388100" y="4965700"/>
            <a:ext cx="2288584" cy="1460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2400">
                <a:uFill>
                  <a:solidFill>
                    <a:srgbClr val="000000"/>
                  </a:solidFill>
                </a:uFill>
                <a:latin typeface="Times New Roman"/>
                <a:ea typeface="Times New Roman"/>
                <a:cs typeface="Times New Roman"/>
                <a:sym typeface="Times New Roman"/>
              </a:defRPr>
            </a:pPr>
            <a:r>
              <a:t>scale 3: </a:t>
            </a:r>
            <a:br/>
            <a:r>
              <a:t>big response, </a:t>
            </a:r>
            <a:br/>
            <a:r>
              <a:t>center is green, </a:t>
            </a:r>
            <a:br/>
            <a:r>
              <a:t>surround is white</a:t>
            </a:r>
          </a:p>
        </p:txBody>
      </p:sp>
      <p:sp>
        <p:nvSpPr>
          <p:cNvPr id="683" name="Line"/>
          <p:cNvSpPr/>
          <p:nvPr/>
        </p:nvSpPr>
        <p:spPr>
          <a:xfrm>
            <a:off x="1186944" y="9084597"/>
            <a:ext cx="11241474" cy="2258"/>
          </a:xfrm>
          <a:prstGeom prst="line">
            <a:avLst/>
          </a:prstGeom>
          <a:ln w="12700">
            <a:solidFill>
              <a:srgbClr val="000000"/>
            </a:solidFill>
            <a:tailEnd type="triangle"/>
          </a:ln>
        </p:spPr>
        <p:txBody>
          <a:bodyPr lIns="0" tIns="0" rIns="0" bIns="0"/>
          <a:lstStyle/>
          <a:p>
            <a:pPr/>
          </a:p>
        </p:txBody>
      </p:sp>
      <p:sp>
        <p:nvSpPr>
          <p:cNvPr id="684" name="Line"/>
          <p:cNvSpPr/>
          <p:nvPr/>
        </p:nvSpPr>
        <p:spPr>
          <a:xfrm flipV="1">
            <a:off x="1186944" y="7027131"/>
            <a:ext cx="5856" cy="2057467"/>
          </a:xfrm>
          <a:prstGeom prst="line">
            <a:avLst/>
          </a:prstGeom>
          <a:ln w="12700">
            <a:solidFill>
              <a:srgbClr val="000000"/>
            </a:solidFill>
            <a:tailEnd type="triangle"/>
          </a:ln>
        </p:spPr>
        <p:txBody>
          <a:bodyPr lIns="0" tIns="0" rIns="0" bIns="0"/>
          <a:lstStyle/>
          <a:p>
            <a:pPr/>
          </a:p>
        </p:txBody>
      </p:sp>
      <p:sp>
        <p:nvSpPr>
          <p:cNvPr id="685" name="f"/>
          <p:cNvSpPr txBox="1"/>
          <p:nvPr/>
        </p:nvSpPr>
        <p:spPr>
          <a:xfrm>
            <a:off x="-12700" y="7749792"/>
            <a:ext cx="1498864" cy="6136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marL="57799" marR="57799" algn="ctr" defTabSz="1295400">
              <a:buClr>
                <a:srgbClr val="00A500"/>
              </a:buClr>
              <a:buFont typeface="Times New Roman"/>
              <a:defRPr i="1" sz="3400">
                <a:solidFill>
                  <a:srgbClr val="00A500"/>
                </a:solidFill>
                <a:uFill>
                  <a:solidFill>
                    <a:srgbClr val="00A500"/>
                  </a:solidFill>
                </a:uFill>
                <a:latin typeface="Times New Roman"/>
                <a:ea typeface="Times New Roman"/>
                <a:cs typeface="Times New Roman"/>
                <a:sym typeface="Times New Roman"/>
              </a:defRPr>
            </a:lvl1pPr>
          </a:lstStyle>
          <a:p>
            <a:pPr/>
            <a:r>
              <a:t>f</a:t>
            </a:r>
          </a:p>
        </p:txBody>
      </p:sp>
      <p:sp>
        <p:nvSpPr>
          <p:cNvPr id="686" name="region size"/>
          <p:cNvSpPr txBox="1"/>
          <p:nvPr/>
        </p:nvSpPr>
        <p:spPr>
          <a:xfrm>
            <a:off x="8584356" y="9084597"/>
            <a:ext cx="4655258" cy="5414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marL="57799" marR="57799" algn="ctr" defTabSz="1295400">
              <a:buClr>
                <a:srgbClr val="00A500"/>
              </a:buClr>
              <a:buFont typeface="Times New Roman"/>
              <a:defRPr sz="2800">
                <a:solidFill>
                  <a:srgbClr val="00A500"/>
                </a:solidFill>
                <a:uFill>
                  <a:solidFill>
                    <a:srgbClr val="00A500"/>
                  </a:solidFill>
                </a:uFill>
                <a:latin typeface="Times New Roman"/>
                <a:ea typeface="Times New Roman"/>
                <a:cs typeface="Times New Roman"/>
                <a:sym typeface="Times New Roman"/>
              </a:defRPr>
            </a:lvl1pPr>
          </a:lstStyle>
          <a:p>
            <a:pPr/>
            <a:r>
              <a:t>region size</a:t>
            </a:r>
          </a:p>
        </p:txBody>
      </p:sp>
      <p:sp>
        <p:nvSpPr>
          <p:cNvPr id="687" name="Circle"/>
          <p:cNvSpPr/>
          <p:nvPr/>
        </p:nvSpPr>
        <p:spPr>
          <a:xfrm>
            <a:off x="1117600" y="8978900"/>
            <a:ext cx="203200" cy="203200"/>
          </a:xfrm>
          <a:prstGeom prst="ellipse">
            <a:avLst/>
          </a:prstGeom>
          <a:solidFill>
            <a:srgbClr val="0061FF"/>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88" name="Circle"/>
          <p:cNvSpPr/>
          <p:nvPr/>
        </p:nvSpPr>
        <p:spPr>
          <a:xfrm>
            <a:off x="4279900" y="8051800"/>
            <a:ext cx="203200" cy="203200"/>
          </a:xfrm>
          <a:prstGeom prst="ellipse">
            <a:avLst/>
          </a:prstGeom>
          <a:solidFill>
            <a:srgbClr val="0061FF"/>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89" name="Circle"/>
          <p:cNvSpPr/>
          <p:nvPr/>
        </p:nvSpPr>
        <p:spPr>
          <a:xfrm>
            <a:off x="7150100" y="7226300"/>
            <a:ext cx="203200" cy="203200"/>
          </a:xfrm>
          <a:prstGeom prst="ellipse">
            <a:avLst/>
          </a:prstGeom>
          <a:solidFill>
            <a:srgbClr val="0061FF"/>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692" name="Group"/>
          <p:cNvGrpSpPr/>
          <p:nvPr/>
        </p:nvGrpSpPr>
        <p:grpSpPr>
          <a:xfrm>
            <a:off x="10058400" y="4965700"/>
            <a:ext cx="1270000" cy="3378200"/>
            <a:chOff x="0" y="0"/>
            <a:chExt cx="1270000" cy="3378200"/>
          </a:xfrm>
        </p:grpSpPr>
        <p:sp>
          <p:nvSpPr>
            <p:cNvPr id="690" name="scale 4:  medium response,  center is less green,  surround is white"/>
            <p:cNvSpPr/>
            <p:nvPr/>
          </p:nvSpPr>
          <p:spPr>
            <a:xfrm>
              <a:off x="0" y="0"/>
              <a:ext cx="1270000"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defTabSz="1295400">
                <a:defRPr sz="2400">
                  <a:uFill>
                    <a:solidFill>
                      <a:srgbClr val="000000"/>
                    </a:solidFill>
                  </a:uFill>
                  <a:latin typeface="Times New Roman"/>
                  <a:ea typeface="Times New Roman"/>
                  <a:cs typeface="Times New Roman"/>
                  <a:sym typeface="Times New Roman"/>
                </a:defRPr>
              </a:pPr>
              <a:r>
                <a:t>scale 4: </a:t>
              </a:r>
              <a:br/>
              <a:r>
                <a:t>medium response, </a:t>
              </a:r>
              <a:br/>
              <a:r>
                <a:t>center is less green, </a:t>
              </a:r>
              <a:br/>
              <a:r>
                <a:t>surround is white</a:t>
              </a:r>
            </a:p>
          </p:txBody>
        </p:sp>
        <p:sp>
          <p:nvSpPr>
            <p:cNvPr id="691" name="Circle"/>
            <p:cNvSpPr/>
            <p:nvPr/>
          </p:nvSpPr>
          <p:spPr>
            <a:xfrm>
              <a:off x="1028700" y="3175000"/>
              <a:ext cx="203200" cy="203200"/>
            </a:xfrm>
            <a:prstGeom prst="ellipse">
              <a:avLst/>
            </a:prstGeom>
            <a:solidFill>
              <a:srgbClr val="0061FF"/>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680"/>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0" presetID="1" grpId="3" fill="hold">
                                  <p:stCondLst>
                                    <p:cond delay="0"/>
                                  </p:stCondLst>
                                  <p:iterate type="el" backwards="0">
                                    <p:tmAbs val="0"/>
                                  </p:iterate>
                                  <p:childTnLst>
                                    <p:set>
                                      <p:cBhvr>
                                        <p:cTn id="13" fill="hold"/>
                                        <p:tgtEl>
                                          <p:spTgt spid="68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67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0" presetID="1" grpId="5" fill="hold">
                                  <p:stCondLst>
                                    <p:cond delay="0"/>
                                  </p:stCondLst>
                                  <p:iterate type="el" backwards="0">
                                    <p:tmAbs val="0"/>
                                  </p:iterate>
                                  <p:childTnLst>
                                    <p:set>
                                      <p:cBhvr>
                                        <p:cTn id="21" fill="hold"/>
                                        <p:tgtEl>
                                          <p:spTgt spid="68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Class="entr" nodeType="clickEffect" presetSubtype="0" presetID="1" grpId="6" fill="hold">
                                  <p:stCondLst>
                                    <p:cond delay="0"/>
                                  </p:stCondLst>
                                  <p:iterate type="el" backwards="0">
                                    <p:tmAbs val="0"/>
                                  </p:iterate>
                                  <p:childTnLst>
                                    <p:set>
                                      <p:cBhvr>
                                        <p:cTn id="25" fill="hold"/>
                                        <p:tgtEl>
                                          <p:spTgt spid="688"/>
                                        </p:tgtEl>
                                        <p:attrNameLst>
                                          <p:attrName>style.visibility</p:attrName>
                                        </p:attrNameLst>
                                      </p:cBhvr>
                                      <p:to>
                                        <p:strVal val="visible"/>
                                      </p:to>
                                    </p:set>
                                  </p:childTnLst>
                                </p:cTn>
                              </p:par>
                            </p:childTnLst>
                          </p:cTn>
                        </p:par>
                        <p:par>
                          <p:cTn id="26" fill="hold">
                            <p:stCondLst>
                              <p:cond delay="0"/>
                            </p:stCondLst>
                            <p:childTnLst>
                              <p:par>
                                <p:cTn id="27" presetClass="exit" nodeType="afterEffect" presetSubtype="0" presetID="1" grpId="7" fill="hold">
                                  <p:stCondLst>
                                    <p:cond delay="0"/>
                                  </p:stCondLst>
                                  <p:iterate type="el" backwards="0">
                                    <p:tmAbs val="0"/>
                                  </p:iterate>
                                  <p:childTnLst>
                                    <p:set>
                                      <p:cBhvr>
                                        <p:cTn id="28" fill="hold">
                                          <p:stCondLst>
                                            <p:cond delay="0"/>
                                          </p:stCondLst>
                                        </p:cTn>
                                        <p:tgtEl>
                                          <p:spTgt spid="656"/>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8" fill="hold">
                                  <p:stCondLst>
                                    <p:cond delay="0"/>
                                  </p:stCondLst>
                                  <p:iterate type="el" backwards="0">
                                    <p:tmAbs val="0"/>
                                  </p:iterate>
                                  <p:childTnLst>
                                    <p:set>
                                      <p:cBhvr>
                                        <p:cTn id="32" fill="hold"/>
                                        <p:tgtEl>
                                          <p:spTgt spid="66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9" fill="hold">
                                  <p:stCondLst>
                                    <p:cond delay="0"/>
                                  </p:stCondLst>
                                  <p:iterate type="el" backwards="0">
                                    <p:tmAbs val="0"/>
                                  </p:iterate>
                                  <p:childTnLst>
                                    <p:set>
                                      <p:cBhvr>
                                        <p:cTn id="36" fill="hold"/>
                                        <p:tgtEl>
                                          <p:spTgt spid="682"/>
                                        </p:tgtEl>
                                        <p:attrNameLst>
                                          <p:attrName>style.visibility</p:attrName>
                                        </p:attrNameLst>
                                      </p:cBhvr>
                                      <p:to>
                                        <p:strVal val="visible"/>
                                      </p:to>
                                    </p:set>
                                  </p:childTnLst>
                                </p:cTn>
                              </p:par>
                            </p:childTnLst>
                          </p:cTn>
                        </p:par>
                        <p:par>
                          <p:cTn id="37" fill="hold">
                            <p:stCondLst>
                              <p:cond delay="0"/>
                            </p:stCondLst>
                            <p:childTnLst>
                              <p:par>
                                <p:cTn id="38" presetClass="entr" nodeType="afterEffect" presetSubtype="0" presetID="1" grpId="10" fill="hold">
                                  <p:stCondLst>
                                    <p:cond delay="0"/>
                                  </p:stCondLst>
                                  <p:iterate type="el" backwards="0">
                                    <p:tmAbs val="0"/>
                                  </p:iterate>
                                  <p:childTnLst>
                                    <p:set>
                                      <p:cBhvr>
                                        <p:cTn id="39" fill="hold"/>
                                        <p:tgtEl>
                                          <p:spTgt spid="689"/>
                                        </p:tgtEl>
                                        <p:attrNameLst>
                                          <p:attrName>style.visibility</p:attrName>
                                        </p:attrNameLst>
                                      </p:cBhvr>
                                      <p:to>
                                        <p:strVal val="visible"/>
                                      </p:to>
                                    </p:set>
                                  </p:childTnLst>
                                </p:cTn>
                              </p:par>
                            </p:childTnLst>
                          </p:cTn>
                        </p:par>
                        <p:par>
                          <p:cTn id="40" fill="hold">
                            <p:stCondLst>
                              <p:cond delay="0"/>
                            </p:stCondLst>
                            <p:childTnLst>
                              <p:par>
                                <p:cTn id="41" presetClass="exit" nodeType="afterEffect" presetSubtype="0" presetID="1" grpId="11" fill="hold">
                                  <p:stCondLst>
                                    <p:cond delay="0"/>
                                  </p:stCondLst>
                                  <p:iterate type="el" backwards="0">
                                    <p:tmAbs val="0"/>
                                  </p:iterate>
                                  <p:childTnLst>
                                    <p:set>
                                      <p:cBhvr>
                                        <p:cTn id="42" fill="hold">
                                          <p:stCondLst>
                                            <p:cond delay="0"/>
                                          </p:stCondLst>
                                        </p:cTn>
                                        <p:tgtEl>
                                          <p:spTgt spid="657"/>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Class="entr" nodeType="clickEffect" presetSubtype="0" presetID="1" grpId="12" fill="hold">
                                  <p:stCondLst>
                                    <p:cond delay="0"/>
                                  </p:stCondLst>
                                  <p:iterate type="el" backwards="0">
                                    <p:tmAbs val="0"/>
                                  </p:iterate>
                                  <p:childTnLst>
                                    <p:set>
                                      <p:cBhvr>
                                        <p:cTn id="46" fill="hold"/>
                                        <p:tgtEl>
                                          <p:spTgt spid="67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Class="entr" nodeType="clickEffect" presetSubtype="0" presetID="1" grpId="13" fill="hold">
                                  <p:stCondLst>
                                    <p:cond delay="0"/>
                                  </p:stCondLst>
                                  <p:iterate type="el" backwards="0">
                                    <p:tmAbs val="0"/>
                                  </p:iterate>
                                  <p:childTnLst>
                                    <p:set>
                                      <p:cBhvr>
                                        <p:cTn id="50" fill="hold"/>
                                        <p:tgtEl>
                                          <p:spTgt spid="692"/>
                                        </p:tgtEl>
                                        <p:attrNameLst>
                                          <p:attrName>style.visibility</p:attrName>
                                        </p:attrNameLst>
                                      </p:cBhvr>
                                      <p:to>
                                        <p:strVal val="visible"/>
                                      </p:to>
                                    </p:set>
                                  </p:childTnLst>
                                </p:cTn>
                              </p:par>
                            </p:childTnLst>
                          </p:cTn>
                        </p:par>
                        <p:par>
                          <p:cTn id="51" fill="hold">
                            <p:stCondLst>
                              <p:cond delay="0"/>
                            </p:stCondLst>
                            <p:childTnLst>
                              <p:par>
                                <p:cTn id="52" presetClass="exit" nodeType="afterEffect" presetSubtype="0" presetID="1" grpId="14" fill="hold">
                                  <p:stCondLst>
                                    <p:cond delay="0"/>
                                  </p:stCondLst>
                                  <p:iterate type="el" backwards="0">
                                    <p:tmAbs val="0"/>
                                  </p:iterate>
                                  <p:childTnLst>
                                    <p:set>
                                      <p:cBhvr>
                                        <p:cTn id="53" fill="hold">
                                          <p:stCondLst>
                                            <p:cond delay="0"/>
                                          </p:stCondLst>
                                        </p:cTn>
                                        <p:tgtEl>
                                          <p:spTgt spid="65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92" grpId="13"/>
      <p:bldP build="whole" bldLvl="1" animBg="1" rev="0" advAuto="0" spid="680" grpId="2"/>
      <p:bldP build="whole" bldLvl="1" animBg="1" rev="0" advAuto="0" spid="687" grpId="3"/>
      <p:bldP build="whole" bldLvl="1" animBg="1" rev="0" advAuto="0" spid="657" grpId="11"/>
      <p:bldP build="whole" bldLvl="1" animBg="1" rev="0" advAuto="0" spid="688" grpId="6"/>
      <p:bldP build="whole" bldLvl="1" animBg="1" rev="0" advAuto="0" spid="665" grpId="8"/>
      <p:bldP build="whole" bldLvl="1" animBg="1" rev="0" advAuto="0" spid="681" grpId="5"/>
      <p:bldP build="whole" bldLvl="1" animBg="1" rev="0" advAuto="0" spid="679" grpId="12"/>
      <p:bldP build="whole" bldLvl="1" animBg="1" rev="0" advAuto="0" spid="656" grpId="7"/>
      <p:bldP build="whole" bldLvl="1" animBg="1" rev="0" advAuto="0" spid="670" grpId="4"/>
      <p:bldP build="whole" bldLvl="1" animBg="1" rev="0" advAuto="0" spid="674" grpId="1"/>
      <p:bldP build="whole" bldLvl="1" animBg="1" rev="0" advAuto="0" spid="689" grpId="10"/>
      <p:bldP build="whole" bldLvl="1" animBg="1" rev="0" advAuto="0" spid="658" grpId="14"/>
      <p:bldP build="whole" bldLvl="1" animBg="1" rev="0" advAuto="0" spid="682" grpId="9"/>
    </p:bldLst>
  </p:timing>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4" name="Center-surround"/>
          <p:cNvSpPr txBox="1"/>
          <p:nvPr>
            <p:ph type="title"/>
          </p:nvPr>
        </p:nvSpPr>
        <p:spPr>
          <a:xfrm>
            <a:off x="977900" y="-254000"/>
            <a:ext cx="11049000" cy="2273300"/>
          </a:xfrm>
          <a:prstGeom prst="rect">
            <a:avLst/>
          </a:prstGeom>
        </p:spPr>
        <p:txBody>
          <a:bodyPr/>
          <a:lstStyle/>
          <a:p>
            <a:pPr/>
            <a:r>
              <a:t>Center-surround</a:t>
            </a:r>
          </a:p>
        </p:txBody>
      </p:sp>
      <p:sp>
        <p:nvSpPr>
          <p:cNvPr id="695" name="Star"/>
          <p:cNvSpPr/>
          <p:nvPr/>
        </p:nvSpPr>
        <p:spPr>
          <a:xfrm>
            <a:off x="6508432" y="3327400"/>
            <a:ext cx="1715136" cy="1631191"/>
          </a:xfrm>
          <a:prstGeom prst="star5">
            <a:avLst>
              <a:gd name="adj" fmla="val 25000"/>
              <a:gd name="hf" fmla="val 105146"/>
              <a:gd name="vf" fmla="val 110557"/>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698" name="Group"/>
          <p:cNvGrpSpPr/>
          <p:nvPr/>
        </p:nvGrpSpPr>
        <p:grpSpPr>
          <a:xfrm>
            <a:off x="6108700" y="2959100"/>
            <a:ext cx="2514600" cy="2514600"/>
            <a:chOff x="0" y="0"/>
            <a:chExt cx="2514600" cy="2514600"/>
          </a:xfrm>
        </p:grpSpPr>
        <p:sp>
          <p:nvSpPr>
            <p:cNvPr id="696" name="Circle"/>
            <p:cNvSpPr/>
            <p:nvPr/>
          </p:nvSpPr>
          <p:spPr>
            <a:xfrm>
              <a:off x="0" y="0"/>
              <a:ext cx="2514600" cy="25146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697" name="Circle"/>
            <p:cNvSpPr/>
            <p:nvPr/>
          </p:nvSpPr>
          <p:spPr>
            <a:xfrm>
              <a:off x="694859" y="701631"/>
              <a:ext cx="1113596" cy="1113597"/>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699" name="Star"/>
          <p:cNvSpPr/>
          <p:nvPr/>
        </p:nvSpPr>
        <p:spPr>
          <a:xfrm>
            <a:off x="3523932" y="3327400"/>
            <a:ext cx="1715136" cy="1631191"/>
          </a:xfrm>
          <a:prstGeom prst="star5">
            <a:avLst>
              <a:gd name="adj" fmla="val 25000"/>
              <a:gd name="hf" fmla="val 105146"/>
              <a:gd name="vf" fmla="val 110557"/>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702" name="Group"/>
          <p:cNvGrpSpPr/>
          <p:nvPr/>
        </p:nvGrpSpPr>
        <p:grpSpPr>
          <a:xfrm>
            <a:off x="3721100" y="3556000"/>
            <a:ext cx="1320800" cy="1320800"/>
            <a:chOff x="0" y="0"/>
            <a:chExt cx="1320800" cy="1320800"/>
          </a:xfrm>
        </p:grpSpPr>
        <p:sp>
          <p:nvSpPr>
            <p:cNvPr id="700" name="Circle"/>
            <p:cNvSpPr/>
            <p:nvPr/>
          </p:nvSpPr>
          <p:spPr>
            <a:xfrm>
              <a:off x="0" y="0"/>
              <a:ext cx="1320800" cy="13208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01" name="Circle"/>
            <p:cNvSpPr/>
            <p:nvPr/>
          </p:nvSpPr>
          <p:spPr>
            <a:xfrm>
              <a:off x="366570" y="369110"/>
              <a:ext cx="584838" cy="584838"/>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703" name="Star"/>
          <p:cNvSpPr/>
          <p:nvPr/>
        </p:nvSpPr>
        <p:spPr>
          <a:xfrm>
            <a:off x="1034732" y="3327400"/>
            <a:ext cx="1715136" cy="1631191"/>
          </a:xfrm>
          <a:prstGeom prst="star5">
            <a:avLst>
              <a:gd name="adj" fmla="val 25000"/>
              <a:gd name="hf" fmla="val 105146"/>
              <a:gd name="vf" fmla="val 110557"/>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706" name="Group"/>
          <p:cNvGrpSpPr/>
          <p:nvPr/>
        </p:nvGrpSpPr>
        <p:grpSpPr>
          <a:xfrm>
            <a:off x="1490134" y="3820160"/>
            <a:ext cx="800101" cy="800101"/>
            <a:chOff x="0" y="0"/>
            <a:chExt cx="800100" cy="800100"/>
          </a:xfrm>
        </p:grpSpPr>
        <p:sp>
          <p:nvSpPr>
            <p:cNvPr id="704" name="Circle"/>
            <p:cNvSpPr/>
            <p:nvPr/>
          </p:nvSpPr>
          <p:spPr>
            <a:xfrm>
              <a:off x="0" y="0"/>
              <a:ext cx="800100" cy="8001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05" name="Circle"/>
            <p:cNvSpPr/>
            <p:nvPr/>
          </p:nvSpPr>
          <p:spPr>
            <a:xfrm>
              <a:off x="221116" y="221116"/>
              <a:ext cx="352505" cy="352505"/>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707" name="Star"/>
          <p:cNvSpPr/>
          <p:nvPr/>
        </p:nvSpPr>
        <p:spPr>
          <a:xfrm>
            <a:off x="10089832" y="3327400"/>
            <a:ext cx="1715136" cy="1631191"/>
          </a:xfrm>
          <a:prstGeom prst="star5">
            <a:avLst>
              <a:gd name="adj" fmla="val 25000"/>
              <a:gd name="hf" fmla="val 105146"/>
              <a:gd name="vf" fmla="val 110557"/>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710" name="Group"/>
          <p:cNvGrpSpPr/>
          <p:nvPr/>
        </p:nvGrpSpPr>
        <p:grpSpPr>
          <a:xfrm>
            <a:off x="8751147" y="2032000"/>
            <a:ext cx="4368801" cy="4368801"/>
            <a:chOff x="0" y="0"/>
            <a:chExt cx="4368800" cy="4368800"/>
          </a:xfrm>
        </p:grpSpPr>
        <p:sp>
          <p:nvSpPr>
            <p:cNvPr id="708" name="Circle"/>
            <p:cNvSpPr/>
            <p:nvPr/>
          </p:nvSpPr>
          <p:spPr>
            <a:xfrm>
              <a:off x="0" y="0"/>
              <a:ext cx="4368800" cy="43688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09" name="Circle"/>
            <p:cNvSpPr/>
            <p:nvPr/>
          </p:nvSpPr>
          <p:spPr>
            <a:xfrm>
              <a:off x="1216141" y="1216142"/>
              <a:ext cx="1938776" cy="1938776"/>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711" name="small scale:  zero response,  center has same  color as surround"/>
          <p:cNvSpPr txBox="1"/>
          <p:nvPr/>
        </p:nvSpPr>
        <p:spPr>
          <a:xfrm>
            <a:off x="977900" y="4965700"/>
            <a:ext cx="2342807" cy="1460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2400">
                <a:uFill>
                  <a:solidFill>
                    <a:srgbClr val="000000"/>
                  </a:solidFill>
                </a:uFill>
                <a:latin typeface="Times New Roman"/>
                <a:ea typeface="Times New Roman"/>
                <a:cs typeface="Times New Roman"/>
                <a:sym typeface="Times New Roman"/>
              </a:defRPr>
            </a:pPr>
            <a:r>
              <a:t>small scale: </a:t>
            </a:r>
            <a:br/>
            <a:r>
              <a:t>zero response, </a:t>
            </a:r>
            <a:br/>
            <a:r>
              <a:t>center has same </a:t>
            </a:r>
            <a:br/>
            <a:r>
              <a:t>color as surround</a:t>
            </a:r>
          </a:p>
        </p:txBody>
      </p:sp>
      <p:sp>
        <p:nvSpPr>
          <p:cNvPr id="712" name="scale 2:  small response,  surround has  some white"/>
          <p:cNvSpPr txBox="1"/>
          <p:nvPr/>
        </p:nvSpPr>
        <p:spPr>
          <a:xfrm>
            <a:off x="3416300" y="4965700"/>
            <a:ext cx="2292652" cy="1460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2400">
                <a:uFill>
                  <a:solidFill>
                    <a:srgbClr val="000000"/>
                  </a:solidFill>
                </a:uFill>
                <a:latin typeface="Times New Roman"/>
                <a:ea typeface="Times New Roman"/>
                <a:cs typeface="Times New Roman"/>
                <a:sym typeface="Times New Roman"/>
              </a:defRPr>
            </a:pPr>
            <a:r>
              <a:t>scale 2: </a:t>
            </a:r>
            <a:br/>
            <a:r>
              <a:t>small response, </a:t>
            </a:r>
            <a:br/>
            <a:r>
              <a:t>surround has </a:t>
            </a:r>
            <a:br/>
            <a:r>
              <a:t>some white</a:t>
            </a:r>
          </a:p>
        </p:txBody>
      </p:sp>
      <p:sp>
        <p:nvSpPr>
          <p:cNvPr id="713" name="scale 3:  big response,  center is green,  surround is white"/>
          <p:cNvSpPr txBox="1"/>
          <p:nvPr/>
        </p:nvSpPr>
        <p:spPr>
          <a:xfrm>
            <a:off x="6388100" y="4965700"/>
            <a:ext cx="2288584" cy="1460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2400">
                <a:uFill>
                  <a:solidFill>
                    <a:srgbClr val="000000"/>
                  </a:solidFill>
                </a:uFill>
                <a:latin typeface="Times New Roman"/>
                <a:ea typeface="Times New Roman"/>
                <a:cs typeface="Times New Roman"/>
                <a:sym typeface="Times New Roman"/>
              </a:defRPr>
            </a:pPr>
            <a:r>
              <a:t>scale 3: </a:t>
            </a:r>
            <a:br/>
            <a:r>
              <a:t>big response, </a:t>
            </a:r>
            <a:br/>
            <a:r>
              <a:t>center is green, </a:t>
            </a:r>
            <a:br/>
            <a:r>
              <a:t>surround is white</a:t>
            </a:r>
          </a:p>
        </p:txBody>
      </p:sp>
      <p:sp>
        <p:nvSpPr>
          <p:cNvPr id="714" name="scale 4:  medium response,  center is less green,  surround is white"/>
          <p:cNvSpPr txBox="1"/>
          <p:nvPr/>
        </p:nvSpPr>
        <p:spPr>
          <a:xfrm>
            <a:off x="10058400" y="4965700"/>
            <a:ext cx="2800007" cy="1460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2400">
                <a:uFill>
                  <a:solidFill>
                    <a:srgbClr val="000000"/>
                  </a:solidFill>
                </a:uFill>
                <a:latin typeface="Times New Roman"/>
                <a:ea typeface="Times New Roman"/>
                <a:cs typeface="Times New Roman"/>
                <a:sym typeface="Times New Roman"/>
              </a:defRPr>
            </a:pPr>
            <a:r>
              <a:t>scale 4: </a:t>
            </a:r>
            <a:br/>
            <a:r>
              <a:t>medium response, </a:t>
            </a:r>
            <a:br/>
            <a:r>
              <a:t>center is less green, </a:t>
            </a:r>
            <a:br/>
            <a:r>
              <a:t>surround is white</a:t>
            </a:r>
          </a:p>
        </p:txBody>
      </p:sp>
      <p:sp>
        <p:nvSpPr>
          <p:cNvPr id="715" name="Note: the filter must be evaluated across space as well: Extrema over space &amp; scale"/>
          <p:cNvSpPr txBox="1"/>
          <p:nvPr/>
        </p:nvSpPr>
        <p:spPr>
          <a:xfrm>
            <a:off x="977900" y="7480300"/>
            <a:ext cx="11049000" cy="214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marL="342900" marR="57799" indent="-342900" defTabSz="1295400">
              <a:spcBef>
                <a:spcPts val="1000"/>
              </a:spcBef>
              <a:buSzPct val="100000"/>
              <a:buChar char="•"/>
              <a:defRPr sz="4400">
                <a:uFill>
                  <a:solidFill>
                    <a:srgbClr val="000000"/>
                  </a:solidFill>
                </a:uFill>
                <a:latin typeface="Times New Roman"/>
                <a:ea typeface="Times New Roman"/>
                <a:cs typeface="Times New Roman"/>
                <a:sym typeface="Times New Roman"/>
              </a:defRPr>
            </a:lvl1pPr>
          </a:lstStyle>
          <a:p>
            <a:pPr/>
            <a:r>
              <a:t>Note: the filter must be evaluated across space as well: Extrema over space &amp; scale</a:t>
            </a:r>
          </a:p>
        </p:txBody>
      </p:sp>
      <p:grpSp>
        <p:nvGrpSpPr>
          <p:cNvPr id="718" name="Group"/>
          <p:cNvGrpSpPr/>
          <p:nvPr/>
        </p:nvGrpSpPr>
        <p:grpSpPr>
          <a:xfrm>
            <a:off x="1905565" y="3278294"/>
            <a:ext cx="800101" cy="800101"/>
            <a:chOff x="0" y="0"/>
            <a:chExt cx="800100" cy="800100"/>
          </a:xfrm>
        </p:grpSpPr>
        <p:sp>
          <p:nvSpPr>
            <p:cNvPr id="716" name="Circle"/>
            <p:cNvSpPr/>
            <p:nvPr/>
          </p:nvSpPr>
          <p:spPr>
            <a:xfrm>
              <a:off x="0" y="0"/>
              <a:ext cx="800100" cy="8001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17" name="Circle"/>
            <p:cNvSpPr/>
            <p:nvPr/>
          </p:nvSpPr>
          <p:spPr>
            <a:xfrm>
              <a:off x="221116" y="221116"/>
              <a:ext cx="352505" cy="352505"/>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721" name="Group"/>
          <p:cNvGrpSpPr/>
          <p:nvPr/>
        </p:nvGrpSpPr>
        <p:grpSpPr>
          <a:xfrm>
            <a:off x="1074702" y="3224107"/>
            <a:ext cx="800101" cy="800101"/>
            <a:chOff x="0" y="0"/>
            <a:chExt cx="800100" cy="800100"/>
          </a:xfrm>
        </p:grpSpPr>
        <p:sp>
          <p:nvSpPr>
            <p:cNvPr id="719" name="Circle"/>
            <p:cNvSpPr/>
            <p:nvPr/>
          </p:nvSpPr>
          <p:spPr>
            <a:xfrm>
              <a:off x="0" y="0"/>
              <a:ext cx="800100" cy="8001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20" name="Circle"/>
            <p:cNvSpPr/>
            <p:nvPr/>
          </p:nvSpPr>
          <p:spPr>
            <a:xfrm>
              <a:off x="221116" y="221116"/>
              <a:ext cx="352505" cy="352505"/>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724" name="Group"/>
          <p:cNvGrpSpPr/>
          <p:nvPr/>
        </p:nvGrpSpPr>
        <p:grpSpPr>
          <a:xfrm>
            <a:off x="677334" y="3820160"/>
            <a:ext cx="800101" cy="800101"/>
            <a:chOff x="0" y="0"/>
            <a:chExt cx="800100" cy="800100"/>
          </a:xfrm>
        </p:grpSpPr>
        <p:sp>
          <p:nvSpPr>
            <p:cNvPr id="722" name="Circle"/>
            <p:cNvSpPr/>
            <p:nvPr/>
          </p:nvSpPr>
          <p:spPr>
            <a:xfrm>
              <a:off x="0" y="0"/>
              <a:ext cx="800100" cy="8001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23" name="Circle"/>
            <p:cNvSpPr/>
            <p:nvPr/>
          </p:nvSpPr>
          <p:spPr>
            <a:xfrm>
              <a:off x="221116" y="221116"/>
              <a:ext cx="352505" cy="352505"/>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727" name="Group"/>
          <p:cNvGrpSpPr/>
          <p:nvPr/>
        </p:nvGrpSpPr>
        <p:grpSpPr>
          <a:xfrm>
            <a:off x="1092765" y="4036907"/>
            <a:ext cx="800101" cy="800101"/>
            <a:chOff x="0" y="0"/>
            <a:chExt cx="800100" cy="800100"/>
          </a:xfrm>
        </p:grpSpPr>
        <p:sp>
          <p:nvSpPr>
            <p:cNvPr id="725" name="Circle"/>
            <p:cNvSpPr/>
            <p:nvPr/>
          </p:nvSpPr>
          <p:spPr>
            <a:xfrm>
              <a:off x="0" y="0"/>
              <a:ext cx="800100" cy="8001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26" name="Circle"/>
            <p:cNvSpPr/>
            <p:nvPr/>
          </p:nvSpPr>
          <p:spPr>
            <a:xfrm>
              <a:off x="221116" y="221116"/>
              <a:ext cx="352505" cy="352505"/>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730" name="Group"/>
          <p:cNvGrpSpPr/>
          <p:nvPr/>
        </p:nvGrpSpPr>
        <p:grpSpPr>
          <a:xfrm>
            <a:off x="1779129" y="4343965"/>
            <a:ext cx="800101" cy="800101"/>
            <a:chOff x="0" y="0"/>
            <a:chExt cx="800100" cy="800100"/>
          </a:xfrm>
        </p:grpSpPr>
        <p:sp>
          <p:nvSpPr>
            <p:cNvPr id="728" name="Circle"/>
            <p:cNvSpPr/>
            <p:nvPr/>
          </p:nvSpPr>
          <p:spPr>
            <a:xfrm>
              <a:off x="0" y="0"/>
              <a:ext cx="800100" cy="8001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29" name="Circle"/>
            <p:cNvSpPr/>
            <p:nvPr/>
          </p:nvSpPr>
          <p:spPr>
            <a:xfrm>
              <a:off x="221116" y="221116"/>
              <a:ext cx="352505" cy="352505"/>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733" name="Group"/>
          <p:cNvGrpSpPr/>
          <p:nvPr/>
        </p:nvGrpSpPr>
        <p:grpSpPr>
          <a:xfrm>
            <a:off x="2086187" y="3820160"/>
            <a:ext cx="800101" cy="800101"/>
            <a:chOff x="0" y="0"/>
            <a:chExt cx="800100" cy="800100"/>
          </a:xfrm>
        </p:grpSpPr>
        <p:sp>
          <p:nvSpPr>
            <p:cNvPr id="731" name="Circle"/>
            <p:cNvSpPr/>
            <p:nvPr/>
          </p:nvSpPr>
          <p:spPr>
            <a:xfrm>
              <a:off x="0" y="0"/>
              <a:ext cx="800100" cy="8001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32" name="Circle"/>
            <p:cNvSpPr/>
            <p:nvPr/>
          </p:nvSpPr>
          <p:spPr>
            <a:xfrm>
              <a:off x="221116" y="221116"/>
              <a:ext cx="352505" cy="352505"/>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736" name="Group"/>
          <p:cNvGrpSpPr/>
          <p:nvPr/>
        </p:nvGrpSpPr>
        <p:grpSpPr>
          <a:xfrm>
            <a:off x="876018" y="4434276"/>
            <a:ext cx="800101" cy="800101"/>
            <a:chOff x="0" y="0"/>
            <a:chExt cx="800100" cy="800100"/>
          </a:xfrm>
        </p:grpSpPr>
        <p:sp>
          <p:nvSpPr>
            <p:cNvPr id="734" name="Circle"/>
            <p:cNvSpPr/>
            <p:nvPr/>
          </p:nvSpPr>
          <p:spPr>
            <a:xfrm>
              <a:off x="0" y="0"/>
              <a:ext cx="800100" cy="8001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35" name="Circle"/>
            <p:cNvSpPr/>
            <p:nvPr/>
          </p:nvSpPr>
          <p:spPr>
            <a:xfrm>
              <a:off x="221116" y="221116"/>
              <a:ext cx="352505" cy="352506"/>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739" name="Group"/>
          <p:cNvGrpSpPr/>
          <p:nvPr/>
        </p:nvGrpSpPr>
        <p:grpSpPr>
          <a:xfrm>
            <a:off x="3086100" y="2895600"/>
            <a:ext cx="1320800" cy="1320800"/>
            <a:chOff x="0" y="0"/>
            <a:chExt cx="1320800" cy="1320800"/>
          </a:xfrm>
        </p:grpSpPr>
        <p:sp>
          <p:nvSpPr>
            <p:cNvPr id="737" name="Circle"/>
            <p:cNvSpPr/>
            <p:nvPr/>
          </p:nvSpPr>
          <p:spPr>
            <a:xfrm>
              <a:off x="0" y="0"/>
              <a:ext cx="1320800" cy="13208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38" name="Circle"/>
            <p:cNvSpPr/>
            <p:nvPr/>
          </p:nvSpPr>
          <p:spPr>
            <a:xfrm>
              <a:off x="369392" y="361208"/>
              <a:ext cx="584838" cy="584838"/>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742" name="Group"/>
          <p:cNvGrpSpPr/>
          <p:nvPr/>
        </p:nvGrpSpPr>
        <p:grpSpPr>
          <a:xfrm>
            <a:off x="4076700" y="2946400"/>
            <a:ext cx="1320800" cy="1320800"/>
            <a:chOff x="0" y="0"/>
            <a:chExt cx="1320800" cy="1320800"/>
          </a:xfrm>
        </p:grpSpPr>
        <p:sp>
          <p:nvSpPr>
            <p:cNvPr id="740" name="Circle"/>
            <p:cNvSpPr/>
            <p:nvPr/>
          </p:nvSpPr>
          <p:spPr>
            <a:xfrm>
              <a:off x="0" y="0"/>
              <a:ext cx="1320800" cy="13208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41" name="Circle"/>
            <p:cNvSpPr/>
            <p:nvPr/>
          </p:nvSpPr>
          <p:spPr>
            <a:xfrm>
              <a:off x="372214" y="364594"/>
              <a:ext cx="584838" cy="584838"/>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745" name="Group"/>
          <p:cNvGrpSpPr/>
          <p:nvPr/>
        </p:nvGrpSpPr>
        <p:grpSpPr>
          <a:xfrm>
            <a:off x="4483100" y="3898900"/>
            <a:ext cx="1320800" cy="1320800"/>
            <a:chOff x="0" y="0"/>
            <a:chExt cx="1320800" cy="1320800"/>
          </a:xfrm>
        </p:grpSpPr>
        <p:sp>
          <p:nvSpPr>
            <p:cNvPr id="743" name="Circle"/>
            <p:cNvSpPr/>
            <p:nvPr/>
          </p:nvSpPr>
          <p:spPr>
            <a:xfrm>
              <a:off x="0" y="0"/>
              <a:ext cx="1320800" cy="13208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44" name="Circle"/>
            <p:cNvSpPr/>
            <p:nvPr/>
          </p:nvSpPr>
          <p:spPr>
            <a:xfrm>
              <a:off x="363183" y="369392"/>
              <a:ext cx="584838" cy="584838"/>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748" name="Group"/>
          <p:cNvGrpSpPr/>
          <p:nvPr/>
        </p:nvGrpSpPr>
        <p:grpSpPr>
          <a:xfrm>
            <a:off x="2959100" y="3810000"/>
            <a:ext cx="1320800" cy="1320800"/>
            <a:chOff x="0" y="0"/>
            <a:chExt cx="1320800" cy="1320800"/>
          </a:xfrm>
        </p:grpSpPr>
        <p:sp>
          <p:nvSpPr>
            <p:cNvPr id="746" name="Circle"/>
            <p:cNvSpPr/>
            <p:nvPr/>
          </p:nvSpPr>
          <p:spPr>
            <a:xfrm>
              <a:off x="0" y="0"/>
              <a:ext cx="1320800" cy="13208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47" name="Circle"/>
            <p:cNvSpPr/>
            <p:nvPr/>
          </p:nvSpPr>
          <p:spPr>
            <a:xfrm>
              <a:off x="369956" y="367981"/>
              <a:ext cx="584838" cy="584838"/>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751" name="Group"/>
          <p:cNvGrpSpPr/>
          <p:nvPr/>
        </p:nvGrpSpPr>
        <p:grpSpPr>
          <a:xfrm>
            <a:off x="5384800" y="1803400"/>
            <a:ext cx="2514600" cy="2514600"/>
            <a:chOff x="0" y="0"/>
            <a:chExt cx="2514600" cy="2514600"/>
          </a:xfrm>
        </p:grpSpPr>
        <p:sp>
          <p:nvSpPr>
            <p:cNvPr id="749" name="Circle"/>
            <p:cNvSpPr/>
            <p:nvPr/>
          </p:nvSpPr>
          <p:spPr>
            <a:xfrm>
              <a:off x="0" y="0"/>
              <a:ext cx="2514600" cy="25146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50" name="Circle"/>
            <p:cNvSpPr/>
            <p:nvPr/>
          </p:nvSpPr>
          <p:spPr>
            <a:xfrm>
              <a:off x="696269" y="701349"/>
              <a:ext cx="1113597" cy="1113596"/>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754" name="Group"/>
          <p:cNvGrpSpPr/>
          <p:nvPr/>
        </p:nvGrpSpPr>
        <p:grpSpPr>
          <a:xfrm>
            <a:off x="7404100" y="2603500"/>
            <a:ext cx="2514600" cy="2514600"/>
            <a:chOff x="0" y="0"/>
            <a:chExt cx="2514600" cy="2514600"/>
          </a:xfrm>
        </p:grpSpPr>
        <p:sp>
          <p:nvSpPr>
            <p:cNvPr id="752" name="Circle"/>
            <p:cNvSpPr/>
            <p:nvPr/>
          </p:nvSpPr>
          <p:spPr>
            <a:xfrm>
              <a:off x="0" y="0"/>
              <a:ext cx="2514600" cy="25146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53" name="Circle"/>
            <p:cNvSpPr/>
            <p:nvPr/>
          </p:nvSpPr>
          <p:spPr>
            <a:xfrm>
              <a:off x="699938" y="695987"/>
              <a:ext cx="1113596" cy="1113596"/>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757" name="Group"/>
          <p:cNvGrpSpPr/>
          <p:nvPr/>
        </p:nvGrpSpPr>
        <p:grpSpPr>
          <a:xfrm>
            <a:off x="4673600" y="3606800"/>
            <a:ext cx="2514600" cy="2514600"/>
            <a:chOff x="0" y="0"/>
            <a:chExt cx="2514600" cy="2514600"/>
          </a:xfrm>
        </p:grpSpPr>
        <p:sp>
          <p:nvSpPr>
            <p:cNvPr id="755" name="Circle"/>
            <p:cNvSpPr/>
            <p:nvPr/>
          </p:nvSpPr>
          <p:spPr>
            <a:xfrm>
              <a:off x="0" y="0"/>
              <a:ext cx="2514600" cy="25146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56" name="Circle"/>
            <p:cNvSpPr/>
            <p:nvPr/>
          </p:nvSpPr>
          <p:spPr>
            <a:xfrm>
              <a:off x="703043" y="704172"/>
              <a:ext cx="1113596" cy="1113596"/>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760" name="Group"/>
          <p:cNvGrpSpPr/>
          <p:nvPr/>
        </p:nvGrpSpPr>
        <p:grpSpPr>
          <a:xfrm>
            <a:off x="7302500" y="4279900"/>
            <a:ext cx="2514600" cy="2514600"/>
            <a:chOff x="0" y="0"/>
            <a:chExt cx="2514600" cy="2514600"/>
          </a:xfrm>
        </p:grpSpPr>
        <p:sp>
          <p:nvSpPr>
            <p:cNvPr id="758" name="Circle"/>
            <p:cNvSpPr/>
            <p:nvPr/>
          </p:nvSpPr>
          <p:spPr>
            <a:xfrm>
              <a:off x="0" y="0"/>
              <a:ext cx="2514600" cy="25146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59" name="Circle"/>
            <p:cNvSpPr/>
            <p:nvPr/>
          </p:nvSpPr>
          <p:spPr>
            <a:xfrm>
              <a:off x="693165" y="699374"/>
              <a:ext cx="1113596" cy="1113596"/>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763" name="Group"/>
          <p:cNvGrpSpPr/>
          <p:nvPr/>
        </p:nvGrpSpPr>
        <p:grpSpPr>
          <a:xfrm>
            <a:off x="9889066" y="-749300"/>
            <a:ext cx="4368801" cy="4368800"/>
            <a:chOff x="0" y="0"/>
            <a:chExt cx="4368800" cy="4368800"/>
          </a:xfrm>
        </p:grpSpPr>
        <p:sp>
          <p:nvSpPr>
            <p:cNvPr id="761" name="Circle"/>
            <p:cNvSpPr/>
            <p:nvPr/>
          </p:nvSpPr>
          <p:spPr>
            <a:xfrm>
              <a:off x="0" y="0"/>
              <a:ext cx="4368800" cy="43688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62" name="Circle"/>
            <p:cNvSpPr/>
            <p:nvPr/>
          </p:nvSpPr>
          <p:spPr>
            <a:xfrm>
              <a:off x="1216142" y="1215860"/>
              <a:ext cx="1938775" cy="1938776"/>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766" name="Group"/>
          <p:cNvGrpSpPr/>
          <p:nvPr/>
        </p:nvGrpSpPr>
        <p:grpSpPr>
          <a:xfrm>
            <a:off x="10412871" y="3729849"/>
            <a:ext cx="4368801" cy="4368801"/>
            <a:chOff x="0" y="0"/>
            <a:chExt cx="4368800" cy="4368800"/>
          </a:xfrm>
        </p:grpSpPr>
        <p:sp>
          <p:nvSpPr>
            <p:cNvPr id="764" name="Circle"/>
            <p:cNvSpPr/>
            <p:nvPr/>
          </p:nvSpPr>
          <p:spPr>
            <a:xfrm>
              <a:off x="0" y="0"/>
              <a:ext cx="4368800" cy="4368800"/>
            </a:xfrm>
            <a:prstGeom prst="ellipse">
              <a:avLst/>
            </a:prstGeom>
            <a:solidFill>
              <a:srgbClr val="FF8C82">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65" name="Circle"/>
            <p:cNvSpPr/>
            <p:nvPr/>
          </p:nvSpPr>
          <p:spPr>
            <a:xfrm>
              <a:off x="1216142" y="1216142"/>
              <a:ext cx="1938775" cy="1938776"/>
            </a:xfrm>
            <a:prstGeom prst="ellipse">
              <a:avLst/>
            </a:prstGeom>
            <a:solidFill>
              <a:srgbClr val="3A88FE">
                <a:alpha val="50000"/>
              </a:srgbClr>
            </a:solidFill>
            <a:ln w="12700" cap="flat">
              <a:solidFill>
                <a:srgbClr val="000000">
                  <a:alpha val="50000"/>
                </a:srgbClr>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68" name="Scale Invariant Detection"/>
          <p:cNvSpPr txBox="1"/>
          <p:nvPr>
            <p:ph type="title"/>
          </p:nvPr>
        </p:nvSpPr>
        <p:spPr>
          <a:xfrm>
            <a:off x="977900" y="431800"/>
            <a:ext cx="11049000" cy="1625600"/>
          </a:xfrm>
          <a:prstGeom prst="rect">
            <a:avLst/>
          </a:prstGeom>
        </p:spPr>
        <p:txBody>
          <a:bodyPr/>
          <a:lstStyle/>
          <a:p>
            <a:pPr/>
            <a:r>
              <a:t>Scale Invariant Detection</a:t>
            </a:r>
          </a:p>
        </p:txBody>
      </p:sp>
      <p:sp>
        <p:nvSpPr>
          <p:cNvPr id="769" name="A “good” function for scale detection:     has one stable sharp peak"/>
          <p:cNvSpPr txBox="1"/>
          <p:nvPr>
            <p:ph type="body" sz="half" idx="1"/>
          </p:nvPr>
        </p:nvSpPr>
        <p:spPr>
          <a:xfrm>
            <a:off x="977900" y="2057400"/>
            <a:ext cx="11049000" cy="3949700"/>
          </a:xfrm>
          <a:prstGeom prst="rect">
            <a:avLst/>
          </a:prstGeom>
        </p:spPr>
        <p:txBody>
          <a:bodyPr/>
          <a:lstStyle/>
          <a:p>
            <a:pPr marL="383539" indent="-342899">
              <a:defRPr sz="3800"/>
            </a:pPr>
            <a:r>
              <a:t>A “good” function for scale detection:</a:t>
            </a:r>
            <a:br/>
            <a:r>
              <a:t>    has one stable sharp peak</a:t>
            </a:r>
          </a:p>
        </p:txBody>
      </p:sp>
      <p:grpSp>
        <p:nvGrpSpPr>
          <p:cNvPr id="778" name="Group"/>
          <p:cNvGrpSpPr/>
          <p:nvPr/>
        </p:nvGrpSpPr>
        <p:grpSpPr>
          <a:xfrm>
            <a:off x="708106" y="3797300"/>
            <a:ext cx="3471877" cy="1677297"/>
            <a:chOff x="0" y="0"/>
            <a:chExt cx="3471876" cy="1677296"/>
          </a:xfrm>
        </p:grpSpPr>
        <p:grpSp>
          <p:nvGrpSpPr>
            <p:cNvPr id="776" name="Group"/>
            <p:cNvGrpSpPr/>
            <p:nvPr/>
          </p:nvGrpSpPr>
          <p:grpSpPr>
            <a:xfrm>
              <a:off x="-1" y="0"/>
              <a:ext cx="3471878" cy="1677297"/>
              <a:chOff x="0" y="0"/>
              <a:chExt cx="3471876" cy="1677296"/>
            </a:xfrm>
          </p:grpSpPr>
          <p:sp>
            <p:nvSpPr>
              <p:cNvPr id="770" name="Line"/>
              <p:cNvSpPr/>
              <p:nvPr/>
            </p:nvSpPr>
            <p:spPr>
              <a:xfrm>
                <a:off x="355124" y="1211823"/>
                <a:ext cx="2735605" cy="2260"/>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771" name="Line"/>
              <p:cNvSpPr/>
              <p:nvPr/>
            </p:nvSpPr>
            <p:spPr>
              <a:xfrm flipV="1">
                <a:off x="355124" y="111097"/>
                <a:ext cx="2259" cy="1100727"/>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772" name="f"/>
              <p:cNvSpPr txBox="1"/>
              <p:nvPr/>
            </p:nvSpPr>
            <p:spPr>
              <a:xfrm>
                <a:off x="0" y="0"/>
                <a:ext cx="36830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algn="ctr" defTabSz="1295400">
                  <a:buClr>
                    <a:srgbClr val="00A500"/>
                  </a:buClr>
                  <a:buFont typeface="Times New Roman"/>
                  <a:defRPr i="1" sz="3400">
                    <a:solidFill>
                      <a:srgbClr val="00A500"/>
                    </a:solidFill>
                    <a:uFill>
                      <a:solidFill>
                        <a:srgbClr val="00A500"/>
                      </a:solidFill>
                    </a:uFill>
                    <a:latin typeface="Times New Roman"/>
                    <a:ea typeface="Times New Roman"/>
                    <a:cs typeface="Times New Roman"/>
                    <a:sym typeface="Times New Roman"/>
                  </a:defRPr>
                </a:lvl1pPr>
              </a:lstStyle>
              <a:p>
                <a:pPr/>
                <a:r>
                  <a:t>f</a:t>
                </a:r>
              </a:p>
            </p:txBody>
          </p:sp>
          <p:sp>
            <p:nvSpPr>
              <p:cNvPr id="773" name="region size"/>
              <p:cNvSpPr txBox="1"/>
              <p:nvPr/>
            </p:nvSpPr>
            <p:spPr>
              <a:xfrm>
                <a:off x="1971039" y="1245744"/>
                <a:ext cx="1500838" cy="4315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A500"/>
                  </a:buClr>
                  <a:buFont typeface="Times New Roman"/>
                  <a:defRPr sz="2400">
                    <a:solidFill>
                      <a:srgbClr val="00A500"/>
                    </a:solidFill>
                    <a:uFill>
                      <a:solidFill>
                        <a:srgbClr val="00A500"/>
                      </a:solidFill>
                    </a:uFill>
                    <a:latin typeface="Times New Roman"/>
                    <a:ea typeface="Times New Roman"/>
                    <a:cs typeface="Times New Roman"/>
                    <a:sym typeface="Times New Roman"/>
                  </a:defRPr>
                </a:lvl1pPr>
              </a:lstStyle>
              <a:p>
                <a:pPr/>
                <a:r>
                  <a:t>region size</a:t>
                </a:r>
              </a:p>
            </p:txBody>
          </p:sp>
          <p:sp>
            <p:nvSpPr>
              <p:cNvPr id="774" name="Oval"/>
              <p:cNvSpPr/>
              <p:nvPr/>
            </p:nvSpPr>
            <p:spPr>
              <a:xfrm>
                <a:off x="1269930" y="214555"/>
                <a:ext cx="1692127" cy="127204"/>
              </a:xfrm>
              <a:prstGeom prst="ellipse">
                <a:avLst/>
              </a:prstGeom>
              <a:solidFill>
                <a:srgbClr val="FF2600"/>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75" name="Line"/>
              <p:cNvSpPr/>
              <p:nvPr/>
            </p:nvSpPr>
            <p:spPr>
              <a:xfrm>
                <a:off x="593080" y="237870"/>
                <a:ext cx="2876615" cy="734813"/>
              </a:xfrm>
              <a:custGeom>
                <a:avLst/>
                <a:gdLst/>
                <a:ahLst/>
                <a:cxnLst>
                  <a:cxn ang="0">
                    <a:pos x="wd2" y="hd2"/>
                  </a:cxn>
                  <a:cxn ang="5400000">
                    <a:pos x="wd2" y="hd2"/>
                  </a:cxn>
                  <a:cxn ang="10800000">
                    <a:pos x="wd2" y="hd2"/>
                  </a:cxn>
                  <a:cxn ang="16200000">
                    <a:pos x="wd2" y="hd2"/>
                  </a:cxn>
                </a:cxnLst>
                <a:rect l="0" t="0" r="r" b="b"/>
                <a:pathLst>
                  <a:path w="21600" h="21269" fill="norm" stroke="1" extrusionOk="0">
                    <a:moveTo>
                      <a:pt x="0" y="21269"/>
                    </a:moveTo>
                    <a:cubicBezTo>
                      <a:pt x="582" y="14789"/>
                      <a:pt x="1165" y="8309"/>
                      <a:pt x="3176" y="4774"/>
                    </a:cubicBezTo>
                    <a:cubicBezTo>
                      <a:pt x="5188" y="1240"/>
                      <a:pt x="9529" y="454"/>
                      <a:pt x="12071" y="62"/>
                    </a:cubicBezTo>
                    <a:cubicBezTo>
                      <a:pt x="14612" y="-331"/>
                      <a:pt x="16835" y="1240"/>
                      <a:pt x="18424" y="2418"/>
                    </a:cubicBezTo>
                    <a:cubicBezTo>
                      <a:pt x="20012" y="3596"/>
                      <a:pt x="20806" y="5364"/>
                      <a:pt x="21600" y="7131"/>
                    </a:cubicBezTo>
                  </a:path>
                </a:pathLst>
              </a:custGeom>
              <a:no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777" name="bad"/>
            <p:cNvSpPr txBox="1"/>
            <p:nvPr/>
          </p:nvSpPr>
          <p:spPr>
            <a:xfrm>
              <a:off x="1349581" y="567329"/>
              <a:ext cx="850901"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algn="ctr" defTabSz="1295400">
                <a:buClr>
                  <a:srgbClr val="434ED6"/>
                </a:buClr>
                <a:buFont typeface="Times New Roman"/>
                <a:defRPr i="1" sz="2800">
                  <a:solidFill>
                    <a:srgbClr val="434ED6"/>
                  </a:solidFill>
                  <a:uFill>
                    <a:solidFill>
                      <a:srgbClr val="434ED6"/>
                    </a:solidFill>
                  </a:uFill>
                  <a:latin typeface="Times New Roman"/>
                  <a:ea typeface="Times New Roman"/>
                  <a:cs typeface="Times New Roman"/>
                  <a:sym typeface="Times New Roman"/>
                </a:defRPr>
              </a:lvl1pPr>
            </a:lstStyle>
            <a:p>
              <a:pPr/>
              <a:r>
                <a:t>bad</a:t>
              </a:r>
            </a:p>
          </p:txBody>
        </p:sp>
      </p:grpSp>
      <p:grpSp>
        <p:nvGrpSpPr>
          <p:cNvPr id="789" name="Group"/>
          <p:cNvGrpSpPr/>
          <p:nvPr/>
        </p:nvGrpSpPr>
        <p:grpSpPr>
          <a:xfrm>
            <a:off x="4608459" y="3683000"/>
            <a:ext cx="3754966" cy="1844759"/>
            <a:chOff x="0" y="0"/>
            <a:chExt cx="3754965" cy="1844758"/>
          </a:xfrm>
        </p:grpSpPr>
        <p:grpSp>
          <p:nvGrpSpPr>
            <p:cNvPr id="787" name="Group"/>
            <p:cNvGrpSpPr/>
            <p:nvPr/>
          </p:nvGrpSpPr>
          <p:grpSpPr>
            <a:xfrm>
              <a:off x="0" y="0"/>
              <a:ext cx="3754966" cy="1844759"/>
              <a:chOff x="0" y="0"/>
              <a:chExt cx="3754965" cy="1844758"/>
            </a:xfrm>
          </p:grpSpPr>
          <p:sp>
            <p:nvSpPr>
              <p:cNvPr id="779" name="Line"/>
              <p:cNvSpPr/>
              <p:nvPr/>
            </p:nvSpPr>
            <p:spPr>
              <a:xfrm>
                <a:off x="392809" y="1380514"/>
                <a:ext cx="3018184" cy="2259"/>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780" name="Line"/>
              <p:cNvSpPr/>
              <p:nvPr/>
            </p:nvSpPr>
            <p:spPr>
              <a:xfrm flipV="1">
                <a:off x="392808" y="132460"/>
                <a:ext cx="2259" cy="1248056"/>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781" name="f"/>
              <p:cNvSpPr txBox="1"/>
              <p:nvPr/>
            </p:nvSpPr>
            <p:spPr>
              <a:xfrm>
                <a:off x="0" y="0"/>
                <a:ext cx="40640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algn="ctr" defTabSz="1295400">
                  <a:buClr>
                    <a:srgbClr val="00A500"/>
                  </a:buClr>
                  <a:buFont typeface="Times New Roman"/>
                  <a:defRPr i="1" sz="3400">
                    <a:solidFill>
                      <a:srgbClr val="00A500"/>
                    </a:solidFill>
                    <a:uFill>
                      <a:solidFill>
                        <a:srgbClr val="00A500"/>
                      </a:solidFill>
                    </a:uFill>
                    <a:latin typeface="Times New Roman"/>
                    <a:ea typeface="Times New Roman"/>
                    <a:cs typeface="Times New Roman"/>
                    <a:sym typeface="Times New Roman"/>
                  </a:defRPr>
                </a:lvl1pPr>
              </a:lstStyle>
              <a:p>
                <a:pPr/>
                <a:r>
                  <a:t>f</a:t>
                </a:r>
              </a:p>
            </p:txBody>
          </p:sp>
          <p:sp>
            <p:nvSpPr>
              <p:cNvPr id="782" name="region size"/>
              <p:cNvSpPr txBox="1"/>
              <p:nvPr/>
            </p:nvSpPr>
            <p:spPr>
              <a:xfrm>
                <a:off x="2254128" y="1413206"/>
                <a:ext cx="1500838" cy="4315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A500"/>
                  </a:buClr>
                  <a:buFont typeface="Times New Roman"/>
                  <a:defRPr sz="2400">
                    <a:solidFill>
                      <a:srgbClr val="00A500"/>
                    </a:solidFill>
                    <a:uFill>
                      <a:solidFill>
                        <a:srgbClr val="00A500"/>
                      </a:solidFill>
                    </a:uFill>
                    <a:latin typeface="Times New Roman"/>
                    <a:ea typeface="Times New Roman"/>
                    <a:cs typeface="Times New Roman"/>
                    <a:sym typeface="Times New Roman"/>
                  </a:defRPr>
                </a:lvl1pPr>
              </a:lstStyle>
              <a:p>
                <a:pPr/>
                <a:r>
                  <a:t>region size</a:t>
                </a:r>
              </a:p>
            </p:txBody>
          </p:sp>
          <p:sp>
            <p:nvSpPr>
              <p:cNvPr id="783" name="Oval"/>
              <p:cNvSpPr/>
              <p:nvPr/>
            </p:nvSpPr>
            <p:spPr>
              <a:xfrm>
                <a:off x="935382" y="370917"/>
                <a:ext cx="149743" cy="130768"/>
              </a:xfrm>
              <a:prstGeom prst="ellipse">
                <a:avLst/>
              </a:prstGeom>
              <a:solidFill>
                <a:srgbClr val="FF2600"/>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84" name="Line"/>
              <p:cNvSpPr/>
              <p:nvPr/>
            </p:nvSpPr>
            <p:spPr>
              <a:xfrm>
                <a:off x="748689" y="278611"/>
                <a:ext cx="2613686" cy="7384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386" y="13950"/>
                      <a:pt x="771" y="6300"/>
                      <a:pt x="2314" y="5400"/>
                    </a:cubicBezTo>
                    <a:cubicBezTo>
                      <a:pt x="3857" y="4500"/>
                      <a:pt x="7200" y="15750"/>
                      <a:pt x="9257" y="16200"/>
                    </a:cubicBezTo>
                    <a:cubicBezTo>
                      <a:pt x="11314" y="16650"/>
                      <a:pt x="13371" y="8100"/>
                      <a:pt x="14657" y="8100"/>
                    </a:cubicBezTo>
                    <a:cubicBezTo>
                      <a:pt x="15943" y="8100"/>
                      <a:pt x="16329" y="17550"/>
                      <a:pt x="16971" y="16200"/>
                    </a:cubicBezTo>
                    <a:cubicBezTo>
                      <a:pt x="17614" y="14850"/>
                      <a:pt x="17743" y="0"/>
                      <a:pt x="18514" y="0"/>
                    </a:cubicBezTo>
                    <a:cubicBezTo>
                      <a:pt x="19286" y="0"/>
                      <a:pt x="20443" y="8100"/>
                      <a:pt x="21600" y="16200"/>
                    </a:cubicBezTo>
                  </a:path>
                </a:pathLst>
              </a:custGeom>
              <a:no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85" name="Oval"/>
              <p:cNvSpPr/>
              <p:nvPr/>
            </p:nvSpPr>
            <p:spPr>
              <a:xfrm>
                <a:off x="2481421" y="490146"/>
                <a:ext cx="149744" cy="130767"/>
              </a:xfrm>
              <a:prstGeom prst="ellipse">
                <a:avLst/>
              </a:prstGeom>
              <a:solidFill>
                <a:srgbClr val="FF2600"/>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86" name="Oval"/>
              <p:cNvSpPr/>
              <p:nvPr/>
            </p:nvSpPr>
            <p:spPr>
              <a:xfrm>
                <a:off x="2926759" y="226689"/>
                <a:ext cx="149744" cy="130768"/>
              </a:xfrm>
              <a:prstGeom prst="ellipse">
                <a:avLst/>
              </a:prstGeom>
              <a:solidFill>
                <a:srgbClr val="FF2600"/>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788" name="bad"/>
            <p:cNvSpPr txBox="1"/>
            <p:nvPr/>
          </p:nvSpPr>
          <p:spPr>
            <a:xfrm>
              <a:off x="1487706" y="740142"/>
              <a:ext cx="939801" cy="49289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algn="ctr" defTabSz="1295400">
                <a:buClr>
                  <a:srgbClr val="434ED6"/>
                </a:buClr>
                <a:buFont typeface="Times New Roman"/>
                <a:defRPr i="1" sz="2800">
                  <a:solidFill>
                    <a:srgbClr val="434ED6"/>
                  </a:solidFill>
                  <a:uFill>
                    <a:solidFill>
                      <a:srgbClr val="434ED6"/>
                    </a:solidFill>
                  </a:uFill>
                  <a:latin typeface="Times New Roman"/>
                  <a:ea typeface="Times New Roman"/>
                  <a:cs typeface="Times New Roman"/>
                  <a:sym typeface="Times New Roman"/>
                </a:defRPr>
              </a:lvl1pPr>
            </a:lstStyle>
            <a:p>
              <a:pPr/>
              <a:r>
                <a:t>bad</a:t>
              </a:r>
            </a:p>
          </p:txBody>
        </p:sp>
      </p:grpSp>
      <p:grpSp>
        <p:nvGrpSpPr>
          <p:cNvPr id="798" name="Group"/>
          <p:cNvGrpSpPr/>
          <p:nvPr/>
        </p:nvGrpSpPr>
        <p:grpSpPr>
          <a:xfrm>
            <a:off x="8618169" y="3683000"/>
            <a:ext cx="3755125" cy="1765184"/>
            <a:chOff x="0" y="0"/>
            <a:chExt cx="3755123" cy="1765183"/>
          </a:xfrm>
        </p:grpSpPr>
        <p:grpSp>
          <p:nvGrpSpPr>
            <p:cNvPr id="796" name="Group"/>
            <p:cNvGrpSpPr/>
            <p:nvPr/>
          </p:nvGrpSpPr>
          <p:grpSpPr>
            <a:xfrm>
              <a:off x="-1" y="0"/>
              <a:ext cx="3755125" cy="1765184"/>
              <a:chOff x="0" y="0"/>
              <a:chExt cx="3755123" cy="1765183"/>
            </a:xfrm>
          </p:grpSpPr>
          <p:sp>
            <p:nvSpPr>
              <p:cNvPr id="790" name="Line"/>
              <p:cNvSpPr/>
              <p:nvPr/>
            </p:nvSpPr>
            <p:spPr>
              <a:xfrm>
                <a:off x="393372" y="1300140"/>
                <a:ext cx="3017612" cy="2260"/>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791" name="Line"/>
              <p:cNvSpPr/>
              <p:nvPr/>
            </p:nvSpPr>
            <p:spPr>
              <a:xfrm flipV="1">
                <a:off x="393372" y="125355"/>
                <a:ext cx="2259" cy="1174786"/>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792" name="f"/>
              <p:cNvSpPr txBox="1"/>
              <p:nvPr/>
            </p:nvSpPr>
            <p:spPr>
              <a:xfrm>
                <a:off x="0" y="0"/>
                <a:ext cx="40640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algn="ctr" defTabSz="1295400">
                  <a:buClr>
                    <a:srgbClr val="00A500"/>
                  </a:buClr>
                  <a:buFont typeface="Times New Roman"/>
                  <a:defRPr i="1" sz="3400">
                    <a:solidFill>
                      <a:srgbClr val="00A500"/>
                    </a:solidFill>
                    <a:uFill>
                      <a:solidFill>
                        <a:srgbClr val="00A500"/>
                      </a:solidFill>
                    </a:uFill>
                    <a:latin typeface="Times New Roman"/>
                    <a:ea typeface="Times New Roman"/>
                    <a:cs typeface="Times New Roman"/>
                    <a:sym typeface="Times New Roman"/>
                  </a:defRPr>
                </a:lvl1pPr>
              </a:lstStyle>
              <a:p>
                <a:pPr/>
                <a:r>
                  <a:t>f</a:t>
                </a:r>
              </a:p>
            </p:txBody>
          </p:sp>
          <p:sp>
            <p:nvSpPr>
              <p:cNvPr id="793" name="region size"/>
              <p:cNvSpPr txBox="1"/>
              <p:nvPr/>
            </p:nvSpPr>
            <p:spPr>
              <a:xfrm>
                <a:off x="2254287" y="1333631"/>
                <a:ext cx="1500837" cy="4315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A500"/>
                  </a:buClr>
                  <a:buFont typeface="Times New Roman"/>
                  <a:defRPr sz="2400">
                    <a:solidFill>
                      <a:srgbClr val="00A500"/>
                    </a:solidFill>
                    <a:uFill>
                      <a:solidFill>
                        <a:srgbClr val="00A500"/>
                      </a:solidFill>
                    </a:uFill>
                    <a:latin typeface="Times New Roman"/>
                    <a:ea typeface="Times New Roman"/>
                    <a:cs typeface="Times New Roman"/>
                    <a:sym typeface="Times New Roman"/>
                  </a:defRPr>
                </a:lvl1pPr>
              </a:lstStyle>
              <a:p>
                <a:pPr/>
                <a:r>
                  <a:t>region size</a:t>
                </a:r>
              </a:p>
            </p:txBody>
          </p:sp>
          <p:sp>
            <p:nvSpPr>
              <p:cNvPr id="794" name="Line"/>
              <p:cNvSpPr/>
              <p:nvPr/>
            </p:nvSpPr>
            <p:spPr>
              <a:xfrm>
                <a:off x="756429" y="429078"/>
                <a:ext cx="2565401" cy="685570"/>
              </a:xfrm>
              <a:custGeom>
                <a:avLst/>
                <a:gdLst/>
                <a:ahLst/>
                <a:cxnLst>
                  <a:cxn ang="0">
                    <a:pos x="wd2" y="hd2"/>
                  </a:cxn>
                  <a:cxn ang="5400000">
                    <a:pos x="wd2" y="hd2"/>
                  </a:cxn>
                  <a:cxn ang="10800000">
                    <a:pos x="wd2" y="hd2"/>
                  </a:cxn>
                  <a:cxn ang="16200000">
                    <a:pos x="wd2" y="hd2"/>
                  </a:cxn>
                </a:cxnLst>
                <a:rect l="0" t="0" r="r" b="b"/>
                <a:pathLst>
                  <a:path w="21600" h="20239" fill="norm" stroke="1" extrusionOk="0">
                    <a:moveTo>
                      <a:pt x="0" y="20239"/>
                    </a:moveTo>
                    <a:cubicBezTo>
                      <a:pt x="900" y="10960"/>
                      <a:pt x="1800" y="1681"/>
                      <a:pt x="3812" y="160"/>
                    </a:cubicBezTo>
                    <a:cubicBezTo>
                      <a:pt x="5824" y="-1361"/>
                      <a:pt x="9635" y="8374"/>
                      <a:pt x="12071" y="11112"/>
                    </a:cubicBezTo>
                    <a:cubicBezTo>
                      <a:pt x="14506" y="13850"/>
                      <a:pt x="16835" y="15371"/>
                      <a:pt x="18424" y="16588"/>
                    </a:cubicBezTo>
                    <a:cubicBezTo>
                      <a:pt x="20012" y="17805"/>
                      <a:pt x="20806" y="18109"/>
                      <a:pt x="21600" y="18414"/>
                    </a:cubicBezTo>
                  </a:path>
                </a:pathLst>
              </a:custGeom>
              <a:no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795" name="Oval"/>
              <p:cNvSpPr/>
              <p:nvPr/>
            </p:nvSpPr>
            <p:spPr>
              <a:xfrm>
                <a:off x="1209069" y="372678"/>
                <a:ext cx="150882" cy="123662"/>
              </a:xfrm>
              <a:prstGeom prst="ellipse">
                <a:avLst/>
              </a:prstGeom>
              <a:solidFill>
                <a:srgbClr val="FF2600"/>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797" name="Good !"/>
            <p:cNvSpPr txBox="1"/>
            <p:nvPr/>
          </p:nvSpPr>
          <p:spPr>
            <a:xfrm>
              <a:off x="1872124" y="175471"/>
              <a:ext cx="1295401"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algn="ctr" defTabSz="1295400">
                <a:buClr>
                  <a:srgbClr val="434ED6"/>
                </a:buClr>
                <a:buFont typeface="Times New Roman"/>
                <a:defRPr sz="3400">
                  <a:uFill>
                    <a:solidFill>
                      <a:srgbClr val="000000"/>
                    </a:solidFill>
                  </a:uFill>
                  <a:latin typeface="Times New Roman"/>
                  <a:ea typeface="Times New Roman"/>
                  <a:cs typeface="Times New Roman"/>
                  <a:sym typeface="Times New Roman"/>
                </a:defRPr>
              </a:pPr>
              <a:r>
                <a:rPr i="1" sz="2800">
                  <a:solidFill>
                    <a:srgbClr val="434ED6"/>
                  </a:solidFill>
                  <a:uFill>
                    <a:solidFill>
                      <a:srgbClr val="434ED6"/>
                    </a:solidFill>
                  </a:uFill>
                </a:rPr>
                <a:t>Good </a:t>
              </a:r>
              <a:r>
                <a:rPr sz="2800">
                  <a:solidFill>
                    <a:srgbClr val="434ED6"/>
                  </a:solidFill>
                  <a:uFill>
                    <a:solidFill>
                      <a:srgbClr val="434ED6"/>
                    </a:solidFill>
                  </a:uFill>
                </a:rPr>
                <a:t>!</a:t>
              </a:r>
            </a:p>
          </p:txBody>
        </p:sp>
      </p:grpSp>
      <p:sp>
        <p:nvSpPr>
          <p:cNvPr id="799" name="For usual images: a good function would be a one which responds to contrast (sharp local intensity change)"/>
          <p:cNvSpPr txBox="1"/>
          <p:nvPr/>
        </p:nvSpPr>
        <p:spPr>
          <a:xfrm>
            <a:off x="1079500" y="6286500"/>
            <a:ext cx="11379200" cy="17574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383539" marR="57799" indent="-342899" defTabSz="1295400">
              <a:spcBef>
                <a:spcPts val="900"/>
              </a:spcBef>
              <a:buClr>
                <a:srgbClr val="000000"/>
              </a:buClr>
              <a:buSzPct val="100000"/>
              <a:buFont typeface="Times New Roman"/>
              <a:buChar char="•"/>
              <a:defRPr sz="3800">
                <a:uFill>
                  <a:solidFill>
                    <a:srgbClr val="000000"/>
                  </a:solidFill>
                </a:uFill>
                <a:latin typeface="Times New Roman"/>
                <a:ea typeface="Times New Roman"/>
                <a:cs typeface="Times New Roman"/>
                <a:sym typeface="Times New Roman"/>
              </a:defRPr>
            </a:lvl1pPr>
          </a:lstStyle>
          <a:p>
            <a:pPr/>
            <a:r>
              <a:t>For usual images: a good function would be a one which responds to contrast (sharp local intensity change)</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01" name="Detection over scale"/>
          <p:cNvSpPr txBox="1"/>
          <p:nvPr>
            <p:ph type="title"/>
          </p:nvPr>
        </p:nvSpPr>
        <p:spPr>
          <a:prstGeom prst="rect">
            <a:avLst/>
          </a:prstGeom>
        </p:spPr>
        <p:txBody>
          <a:bodyPr/>
          <a:lstStyle>
            <a:lvl1pPr>
              <a:defRPr b="1"/>
            </a:lvl1pPr>
          </a:lstStyle>
          <a:p>
            <a:pPr/>
            <a:r>
              <a:t>Detection over scale</a:t>
            </a:r>
          </a:p>
        </p:txBody>
      </p:sp>
      <p:sp>
        <p:nvSpPr>
          <p:cNvPr id="802" name="Requires a method to repeatably select points in location and scale:…"/>
          <p:cNvSpPr txBox="1"/>
          <p:nvPr>
            <p:ph type="body" idx="1"/>
          </p:nvPr>
        </p:nvSpPr>
        <p:spPr>
          <a:xfrm>
            <a:off x="977900" y="2819400"/>
            <a:ext cx="10751539" cy="6934200"/>
          </a:xfrm>
          <a:prstGeom prst="rect">
            <a:avLst/>
          </a:prstGeom>
        </p:spPr>
        <p:txBody>
          <a:bodyPr/>
          <a:lstStyle/>
          <a:p>
            <a:pPr marL="545479" indent="-487680">
              <a:lnSpc>
                <a:spcPct val="90000"/>
              </a:lnSpc>
              <a:buClr>
                <a:srgbClr val="000000"/>
              </a:buClr>
              <a:buSzTx/>
              <a:buFont typeface="Times New Roman"/>
              <a:buNone/>
              <a:defRPr b="1" sz="3400"/>
            </a:pPr>
            <a:r>
              <a:t>Requires a method to repeatably select points in location and scale:</a:t>
            </a:r>
          </a:p>
          <a:p>
            <a:pPr>
              <a:lnSpc>
                <a:spcPct val="90000"/>
              </a:lnSpc>
              <a:defRPr sz="3400"/>
            </a:pPr>
            <a:r>
              <a:t>The only reasonable scale-space kernel is a Gaussian (Koenderink, 1984; Lindeberg, 1994)</a:t>
            </a:r>
          </a:p>
          <a:p>
            <a:pPr>
              <a:lnSpc>
                <a:spcPct val="90000"/>
              </a:lnSpc>
              <a:defRPr sz="3400"/>
            </a:pPr>
            <a:r>
              <a:t>An efficient choice is to detect peaks in the difference of Gaussian pyramid (Burt &amp; Adelson, 1983; Crowley &amp; Parker, 1984 – but examining more scales)</a:t>
            </a:r>
          </a:p>
          <a:p>
            <a:pPr>
              <a:lnSpc>
                <a:spcPct val="90000"/>
              </a:lnSpc>
              <a:defRPr sz="3400"/>
            </a:pPr>
            <a:r>
              <a:t>Difference-of-Gaussian with constant ratio of scales is a close approximation to Lindeberg’s scale-normalized Laplacian (can be shown from the heat diffusion equation)</a:t>
            </a:r>
          </a:p>
        </p:txBody>
      </p:sp>
      <p:pic>
        <p:nvPicPr>
          <p:cNvPr id="803" name="Pyramid.pdf" descr="Pyramid.pdf"/>
          <p:cNvPicPr>
            <a:picLocks noChangeAspect="0"/>
          </p:cNvPicPr>
          <p:nvPr/>
        </p:nvPicPr>
        <p:blipFill>
          <a:blip r:embed="rId2">
            <a:extLst/>
          </a:blip>
          <a:stretch>
            <a:fillRect/>
          </a:stretch>
        </p:blipFill>
        <p:spPr>
          <a:xfrm>
            <a:off x="6497884" y="4872284"/>
            <a:ext cx="9032" cy="9032"/>
          </a:xfrm>
          <a:prstGeom prst="rect">
            <a:avLst/>
          </a:prstGeom>
          <a:ln w="12700">
            <a:miter lim="400000"/>
          </a:ln>
        </p:spPr>
      </p:pic>
      <p:pic>
        <p:nvPicPr>
          <p:cNvPr id="804" name="Pyramid.pdf" descr="Pyramid.pdf"/>
          <p:cNvPicPr>
            <a:picLocks noChangeAspect="0"/>
          </p:cNvPicPr>
          <p:nvPr/>
        </p:nvPicPr>
        <p:blipFill>
          <a:blip r:embed="rId2">
            <a:extLst/>
          </a:blip>
          <a:stretch>
            <a:fillRect/>
          </a:stretch>
        </p:blipFill>
        <p:spPr>
          <a:xfrm>
            <a:off x="6497884" y="4872284"/>
            <a:ext cx="9032" cy="9032"/>
          </a:xfrm>
          <a:prstGeom prst="rect">
            <a:avLst/>
          </a:prstGeom>
          <a:ln w="12700">
            <a:miter lim="400000"/>
          </a:ln>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6" name="Center-surround in practice"/>
          <p:cNvSpPr txBox="1"/>
          <p:nvPr>
            <p:ph type="title"/>
          </p:nvPr>
        </p:nvSpPr>
        <p:spPr>
          <a:xfrm>
            <a:off x="977900" y="431800"/>
            <a:ext cx="11049000" cy="1625600"/>
          </a:xfrm>
          <a:prstGeom prst="rect">
            <a:avLst/>
          </a:prstGeom>
        </p:spPr>
        <p:txBody>
          <a:bodyPr/>
          <a:lstStyle/>
          <a:p>
            <a:pPr/>
            <a:r>
              <a:t>Center-surround in practice</a:t>
            </a:r>
          </a:p>
        </p:txBody>
      </p:sp>
      <p:sp>
        <p:nvSpPr>
          <p:cNvPr id="807" name="Functions for determining scale"/>
          <p:cNvSpPr txBox="1"/>
          <p:nvPr>
            <p:ph type="body" sz="half" idx="1"/>
          </p:nvPr>
        </p:nvSpPr>
        <p:spPr>
          <a:xfrm>
            <a:off x="762000" y="2057400"/>
            <a:ext cx="11049000" cy="3949700"/>
          </a:xfrm>
          <a:prstGeom prst="rect">
            <a:avLst/>
          </a:prstGeom>
        </p:spPr>
        <p:txBody>
          <a:bodyPr/>
          <a:lstStyle>
            <a:lvl1pPr marL="383539" indent="-342899">
              <a:defRPr sz="3800"/>
            </a:lvl1pPr>
          </a:lstStyle>
          <a:p>
            <a:pPr/>
            <a:r>
              <a:t>Functions for determining scale</a:t>
            </a:r>
          </a:p>
        </p:txBody>
      </p:sp>
      <p:grpSp>
        <p:nvGrpSpPr>
          <p:cNvPr id="810" name="Group"/>
          <p:cNvGrpSpPr/>
          <p:nvPr/>
        </p:nvGrpSpPr>
        <p:grpSpPr>
          <a:xfrm>
            <a:off x="1841500" y="7805138"/>
            <a:ext cx="4660900" cy="1298223"/>
            <a:chOff x="0" y="0"/>
            <a:chExt cx="4660900" cy="1298222"/>
          </a:xfrm>
        </p:grpSpPr>
        <p:sp>
          <p:nvSpPr>
            <p:cNvPr id="808" name="Rectangle"/>
            <p:cNvSpPr/>
            <p:nvPr/>
          </p:nvSpPr>
          <p:spPr>
            <a:xfrm>
              <a:off x="0" y="0"/>
              <a:ext cx="4660900" cy="1298223"/>
            </a:xfrm>
            <a:prstGeom prst="rect">
              <a:avLst/>
            </a:prstGeom>
            <a:solidFill>
              <a:srgbClr val="76DC7A"/>
            </a:solidFill>
            <a:ln w="12700" cap="flat">
              <a:noFill/>
              <a:miter lim="400000"/>
            </a:ln>
            <a:effectLst/>
          </p:spPr>
          <p:txBody>
            <a:bodyPr wrap="square" lIns="0" tIns="0" rIns="0" bIns="0" numCol="1" anchor="t">
              <a:noAutofit/>
            </a:bodyPr>
            <a:lstStyle/>
            <a:p>
              <a:pPr defTabSz="647700">
                <a:defRPr sz="1600"/>
              </a:pPr>
            </a:p>
          </p:txBody>
        </p:sp>
        <p:pic>
          <p:nvPicPr>
            <p:cNvPr id="809" name="image.pdf" descr="image.pdf"/>
            <p:cNvPicPr>
              <a:picLocks noChangeAspect="0"/>
            </p:cNvPicPr>
            <p:nvPr/>
          </p:nvPicPr>
          <p:blipFill>
            <a:blip r:embed="rId2">
              <a:extLst/>
            </a:blip>
            <a:stretch>
              <a:fillRect/>
            </a:stretch>
          </p:blipFill>
          <p:spPr>
            <a:xfrm>
              <a:off x="0" y="0"/>
              <a:ext cx="4660900" cy="1298223"/>
            </a:xfrm>
            <a:prstGeom prst="rect">
              <a:avLst/>
            </a:prstGeom>
            <a:ln w="12700" cap="flat">
              <a:noFill/>
              <a:miter lim="400000"/>
            </a:ln>
            <a:effectLst/>
          </p:spPr>
        </p:pic>
      </p:grpSp>
      <p:grpSp>
        <p:nvGrpSpPr>
          <p:cNvPr id="813" name="Group"/>
          <p:cNvGrpSpPr/>
          <p:nvPr/>
        </p:nvGrpSpPr>
        <p:grpSpPr>
          <a:xfrm>
            <a:off x="647700" y="3683000"/>
            <a:ext cx="6132125" cy="810543"/>
            <a:chOff x="0" y="0"/>
            <a:chExt cx="6132124" cy="810542"/>
          </a:xfrm>
        </p:grpSpPr>
        <p:sp>
          <p:nvSpPr>
            <p:cNvPr id="811" name="Rectangle"/>
            <p:cNvSpPr/>
            <p:nvPr/>
          </p:nvSpPr>
          <p:spPr>
            <a:xfrm>
              <a:off x="0" y="0"/>
              <a:ext cx="6132125" cy="810543"/>
            </a:xfrm>
            <a:prstGeom prst="rect">
              <a:avLst/>
            </a:prstGeom>
            <a:solidFill>
              <a:srgbClr val="76DC7A"/>
            </a:solidFill>
            <a:ln w="12700" cap="flat">
              <a:noFill/>
              <a:miter lim="400000"/>
            </a:ln>
            <a:effectLst/>
          </p:spPr>
          <p:txBody>
            <a:bodyPr wrap="square" lIns="0" tIns="0" rIns="0" bIns="0" numCol="1" anchor="t">
              <a:noAutofit/>
            </a:bodyPr>
            <a:lstStyle/>
            <a:p>
              <a:pPr defTabSz="647700">
                <a:defRPr sz="1600"/>
              </a:pPr>
            </a:p>
          </p:txBody>
        </p:sp>
        <p:pic>
          <p:nvPicPr>
            <p:cNvPr id="812" name="image.pdf" descr="image.pdf"/>
            <p:cNvPicPr>
              <a:picLocks noChangeAspect="0"/>
            </p:cNvPicPr>
            <p:nvPr/>
          </p:nvPicPr>
          <p:blipFill>
            <a:blip r:embed="rId3">
              <a:extLst/>
            </a:blip>
            <a:stretch>
              <a:fillRect/>
            </a:stretch>
          </p:blipFill>
          <p:spPr>
            <a:xfrm>
              <a:off x="0" y="0"/>
              <a:ext cx="6132125" cy="810543"/>
            </a:xfrm>
            <a:prstGeom prst="rect">
              <a:avLst/>
            </a:prstGeom>
            <a:ln w="12700" cap="flat">
              <a:noFill/>
              <a:miter lim="400000"/>
            </a:ln>
            <a:effectLst/>
          </p:spPr>
        </p:pic>
      </p:grpSp>
      <p:grpSp>
        <p:nvGrpSpPr>
          <p:cNvPr id="816" name="Group"/>
          <p:cNvGrpSpPr/>
          <p:nvPr/>
        </p:nvGrpSpPr>
        <p:grpSpPr>
          <a:xfrm>
            <a:off x="647700" y="5396088"/>
            <a:ext cx="5524500" cy="584766"/>
            <a:chOff x="0" y="0"/>
            <a:chExt cx="5524500" cy="584764"/>
          </a:xfrm>
        </p:grpSpPr>
        <p:sp>
          <p:nvSpPr>
            <p:cNvPr id="814" name="Rectangle"/>
            <p:cNvSpPr/>
            <p:nvPr/>
          </p:nvSpPr>
          <p:spPr>
            <a:xfrm>
              <a:off x="0" y="0"/>
              <a:ext cx="5524500" cy="584765"/>
            </a:xfrm>
            <a:prstGeom prst="rect">
              <a:avLst/>
            </a:prstGeom>
            <a:solidFill>
              <a:srgbClr val="76DC7A"/>
            </a:solidFill>
            <a:ln w="12700" cap="flat">
              <a:noFill/>
              <a:miter lim="400000"/>
            </a:ln>
            <a:effectLst/>
          </p:spPr>
          <p:txBody>
            <a:bodyPr wrap="square" lIns="0" tIns="0" rIns="0" bIns="0" numCol="1" anchor="t">
              <a:noAutofit/>
            </a:bodyPr>
            <a:lstStyle/>
            <a:p>
              <a:pPr defTabSz="647700">
                <a:defRPr sz="1600"/>
              </a:pPr>
            </a:p>
          </p:txBody>
        </p:sp>
        <p:pic>
          <p:nvPicPr>
            <p:cNvPr id="815" name="image.pdf" descr="image.pdf"/>
            <p:cNvPicPr>
              <a:picLocks noChangeAspect="0"/>
            </p:cNvPicPr>
            <p:nvPr/>
          </p:nvPicPr>
          <p:blipFill>
            <a:blip r:embed="rId4">
              <a:extLst/>
            </a:blip>
            <a:stretch>
              <a:fillRect/>
            </a:stretch>
          </p:blipFill>
          <p:spPr>
            <a:xfrm>
              <a:off x="0" y="0"/>
              <a:ext cx="5524500" cy="584765"/>
            </a:xfrm>
            <a:prstGeom prst="rect">
              <a:avLst/>
            </a:prstGeom>
            <a:ln w="12700" cap="flat">
              <a:noFill/>
              <a:miter lim="400000"/>
            </a:ln>
            <a:effectLst/>
          </p:spPr>
        </p:pic>
      </p:grpSp>
      <p:grpSp>
        <p:nvGrpSpPr>
          <p:cNvPr id="819" name="Group"/>
          <p:cNvGrpSpPr/>
          <p:nvPr/>
        </p:nvGrpSpPr>
        <p:grpSpPr>
          <a:xfrm>
            <a:off x="8128000" y="2057400"/>
            <a:ext cx="4386863" cy="736600"/>
            <a:chOff x="0" y="0"/>
            <a:chExt cx="4386862" cy="736600"/>
          </a:xfrm>
        </p:grpSpPr>
        <p:sp>
          <p:nvSpPr>
            <p:cNvPr id="817" name="Rectangle"/>
            <p:cNvSpPr/>
            <p:nvPr/>
          </p:nvSpPr>
          <p:spPr>
            <a:xfrm>
              <a:off x="0" y="0"/>
              <a:ext cx="4386863" cy="736600"/>
            </a:xfrm>
            <a:prstGeom prst="rect">
              <a:avLst/>
            </a:prstGeom>
            <a:solidFill>
              <a:srgbClr val="76DC7A"/>
            </a:solidFill>
            <a:ln w="12700" cap="flat">
              <a:noFill/>
              <a:miter lim="400000"/>
            </a:ln>
            <a:effectLst/>
          </p:spPr>
          <p:txBody>
            <a:bodyPr wrap="square" lIns="0" tIns="0" rIns="0" bIns="0" numCol="1" anchor="t">
              <a:noAutofit/>
            </a:bodyPr>
            <a:lstStyle/>
            <a:p>
              <a:pPr defTabSz="647700">
                <a:defRPr sz="1600"/>
              </a:pPr>
            </a:p>
          </p:txBody>
        </p:sp>
        <p:pic>
          <p:nvPicPr>
            <p:cNvPr id="818" name="image.pdf" descr="image.pdf"/>
            <p:cNvPicPr>
              <a:picLocks noChangeAspect="0"/>
            </p:cNvPicPr>
            <p:nvPr/>
          </p:nvPicPr>
          <p:blipFill>
            <a:blip r:embed="rId5">
              <a:extLst/>
            </a:blip>
            <a:stretch>
              <a:fillRect/>
            </a:stretch>
          </p:blipFill>
          <p:spPr>
            <a:xfrm>
              <a:off x="0" y="0"/>
              <a:ext cx="4386863" cy="736600"/>
            </a:xfrm>
            <a:prstGeom prst="rect">
              <a:avLst/>
            </a:prstGeom>
            <a:ln w="12700" cap="flat">
              <a:noFill/>
              <a:miter lim="400000"/>
            </a:ln>
            <a:effectLst/>
          </p:spPr>
        </p:pic>
      </p:grpSp>
      <p:sp>
        <p:nvSpPr>
          <p:cNvPr id="820" name="Kernels:"/>
          <p:cNvSpPr txBox="1"/>
          <p:nvPr/>
        </p:nvSpPr>
        <p:spPr>
          <a:xfrm>
            <a:off x="613978" y="2819400"/>
            <a:ext cx="163490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algn="ctr" defTabSz="1295400">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Kernels:</a:t>
            </a:r>
          </a:p>
        </p:txBody>
      </p:sp>
      <p:sp>
        <p:nvSpPr>
          <p:cNvPr id="821" name="where Gaussian"/>
          <p:cNvSpPr txBox="1"/>
          <p:nvPr/>
        </p:nvSpPr>
        <p:spPr>
          <a:xfrm>
            <a:off x="834531" y="7010400"/>
            <a:ext cx="2433320" cy="495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algn="ctr" defTabSz="1295400">
              <a:buClr>
                <a:srgbClr val="000000"/>
              </a:buClr>
              <a:buFont typeface="Times New Roman"/>
              <a:defRPr sz="2800">
                <a:uFill>
                  <a:solidFill>
                    <a:srgbClr val="000000"/>
                  </a:solidFill>
                </a:uFill>
                <a:latin typeface="Times New Roman"/>
                <a:ea typeface="Times New Roman"/>
                <a:cs typeface="Times New Roman"/>
                <a:sym typeface="Times New Roman"/>
              </a:defRPr>
            </a:lvl1pPr>
          </a:lstStyle>
          <a:p>
            <a:pPr/>
            <a:r>
              <a:t>where Gaussian</a:t>
            </a:r>
          </a:p>
        </p:txBody>
      </p:sp>
      <p:pic>
        <p:nvPicPr>
          <p:cNvPr id="822" name="image.png" descr="image.png"/>
          <p:cNvPicPr>
            <a:picLocks noChangeAspect="0"/>
          </p:cNvPicPr>
          <p:nvPr/>
        </p:nvPicPr>
        <p:blipFill>
          <a:blip r:embed="rId6">
            <a:extLst/>
          </a:blip>
          <a:stretch>
            <a:fillRect/>
          </a:stretch>
        </p:blipFill>
        <p:spPr>
          <a:xfrm>
            <a:off x="7048500" y="3251200"/>
            <a:ext cx="5422900" cy="4287521"/>
          </a:xfrm>
          <a:prstGeom prst="rect">
            <a:avLst/>
          </a:prstGeom>
          <a:ln w="12700">
            <a:miter lim="400000"/>
          </a:ln>
        </p:spPr>
      </p:pic>
      <p:sp>
        <p:nvSpPr>
          <p:cNvPr id="823" name="Note: both kernels are invariant to scale and rotation"/>
          <p:cNvSpPr txBox="1"/>
          <p:nvPr/>
        </p:nvSpPr>
        <p:spPr>
          <a:xfrm>
            <a:off x="7264400" y="8089900"/>
            <a:ext cx="5422900" cy="939800"/>
          </a:xfrm>
          <a:prstGeom prst="rect">
            <a:avLst/>
          </a:prstGeom>
          <a:ln w="12700">
            <a:solidFill>
              <a:srgbClr val="000000"/>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algn="ctr" defTabSz="1295400">
              <a:buClr>
                <a:srgbClr val="000000"/>
              </a:buClr>
              <a:buFont typeface="Arial"/>
              <a:defRPr sz="3400">
                <a:uFill>
                  <a:solidFill>
                    <a:srgbClr val="000000"/>
                  </a:solidFill>
                </a:uFill>
                <a:latin typeface="Times New Roman"/>
                <a:ea typeface="Times New Roman"/>
                <a:cs typeface="Times New Roman"/>
                <a:sym typeface="Times New Roman"/>
              </a:defRPr>
            </a:pPr>
            <a:r>
              <a:rPr sz="2800">
                <a:latin typeface="+mn-lt"/>
                <a:ea typeface="+mn-ea"/>
                <a:cs typeface="+mn-cs"/>
                <a:sym typeface="Arial"/>
              </a:rPr>
              <a:t>Note: </a:t>
            </a:r>
            <a:r>
              <a:rPr sz="2800"/>
              <a:t>both kernels are invariant to </a:t>
            </a:r>
            <a:r>
              <a:rPr i="1" sz="2800"/>
              <a:t>scale</a:t>
            </a:r>
            <a:r>
              <a:rPr sz="2800"/>
              <a:t> and </a:t>
            </a:r>
            <a:r>
              <a:rPr i="1" sz="2800"/>
              <a:t>rotation</a:t>
            </a:r>
          </a:p>
        </p:txBody>
      </p:sp>
      <p:sp>
        <p:nvSpPr>
          <p:cNvPr id="824" name="(Laplacian: 2nd derivative of Gaussian)"/>
          <p:cNvSpPr txBox="1"/>
          <p:nvPr/>
        </p:nvSpPr>
        <p:spPr>
          <a:xfrm>
            <a:off x="365760" y="4445000"/>
            <a:ext cx="6146801" cy="495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algn="ctr" defTabSz="1295400">
              <a:buClr>
                <a:srgbClr val="004DD6"/>
              </a:buClr>
              <a:buFont typeface="Times New Roman"/>
              <a:defRPr sz="2800">
                <a:solidFill>
                  <a:srgbClr val="004DD6"/>
                </a:solidFill>
                <a:uFill>
                  <a:solidFill>
                    <a:srgbClr val="004DD6"/>
                  </a:solidFill>
                </a:uFill>
                <a:latin typeface="Times New Roman"/>
                <a:ea typeface="Times New Roman"/>
                <a:cs typeface="Times New Roman"/>
                <a:sym typeface="Times New Roman"/>
              </a:defRPr>
            </a:lvl1pPr>
          </a:lstStyle>
          <a:p>
            <a:pPr/>
            <a:r>
              <a:t>(Laplacian: 2nd derivative of Gaussian)</a:t>
            </a:r>
          </a:p>
        </p:txBody>
      </p:sp>
      <p:sp>
        <p:nvSpPr>
          <p:cNvPr id="825" name="(Difference of Gaussians)"/>
          <p:cNvSpPr txBox="1"/>
          <p:nvPr/>
        </p:nvSpPr>
        <p:spPr>
          <a:xfrm>
            <a:off x="855544" y="5937955"/>
            <a:ext cx="3838530" cy="495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algn="ctr" defTabSz="1295400">
              <a:buClr>
                <a:srgbClr val="004DD6"/>
              </a:buClr>
              <a:buFont typeface="Times New Roman"/>
              <a:defRPr sz="2800">
                <a:solidFill>
                  <a:srgbClr val="004DD6"/>
                </a:solidFill>
                <a:uFill>
                  <a:solidFill>
                    <a:srgbClr val="004DD6"/>
                  </a:solidFill>
                </a:uFill>
                <a:latin typeface="Times New Roman"/>
                <a:ea typeface="Times New Roman"/>
                <a:cs typeface="Times New Roman"/>
                <a:sym typeface="Times New Roman"/>
              </a:defRPr>
            </a:lvl1pPr>
          </a:lstStyle>
          <a:p>
            <a:pPr/>
            <a:r>
              <a:t>(Difference of Gaussians)</a:t>
            </a:r>
          </a:p>
        </p:txBody>
      </p:sp>
      <p:sp>
        <p:nvSpPr>
          <p:cNvPr id="826" name="where * means convolution"/>
          <p:cNvSpPr txBox="1"/>
          <p:nvPr/>
        </p:nvSpPr>
        <p:spPr>
          <a:xfrm>
            <a:off x="9677400" y="2794000"/>
            <a:ext cx="2692392" cy="3585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800">
                <a:uFill>
                  <a:solidFill>
                    <a:srgbClr val="000000"/>
                  </a:solidFill>
                </a:uFill>
                <a:latin typeface="Times New Roman"/>
                <a:ea typeface="Times New Roman"/>
                <a:cs typeface="Times New Roman"/>
                <a:sym typeface="Times New Roman"/>
              </a:defRPr>
            </a:lvl1pPr>
          </a:lstStyle>
          <a:p>
            <a:pPr/>
            <a:r>
              <a:t>where * means convolution</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28" name="Double-click to edit"/>
          <p:cNvSpPr txBox="1"/>
          <p:nvPr>
            <p:ph type="title"/>
          </p:nvPr>
        </p:nvSpPr>
        <p:spPr>
          <a:prstGeom prst="rect">
            <a:avLst/>
          </a:prstGeom>
        </p:spPr>
        <p:txBody>
          <a:bodyPr/>
          <a:lstStyle/>
          <a:p>
            <a:pPr/>
          </a:p>
        </p:txBody>
      </p:sp>
      <p:sp>
        <p:nvSpPr>
          <p:cNvPr id="829" name="Double-click to edit"/>
          <p:cNvSpPr txBox="1"/>
          <p:nvPr>
            <p:ph type="body" idx="1"/>
          </p:nvPr>
        </p:nvSpPr>
        <p:spPr>
          <a:prstGeom prst="rect">
            <a:avLst/>
          </a:prstGeom>
        </p:spPr>
        <p:txBody>
          <a:bodyPr/>
          <a:lstStyle/>
          <a:p>
            <a:pPr/>
          </a:p>
        </p:txBody>
      </p:sp>
      <p:sp>
        <p:nvSpPr>
          <p:cNvPr id="83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831" name="droppedImage.png" descr="droppedImage.png"/>
          <p:cNvPicPr>
            <a:picLocks noChangeAspect="1"/>
          </p:cNvPicPr>
          <p:nvPr/>
        </p:nvPicPr>
        <p:blipFill>
          <a:blip r:embed="rId2">
            <a:extLst/>
          </a:blip>
          <a:stretch>
            <a:fillRect/>
          </a:stretch>
        </p:blipFill>
        <p:spPr>
          <a:xfrm>
            <a:off x="2895600" y="-1765300"/>
            <a:ext cx="6737209" cy="12192000"/>
          </a:xfrm>
          <a:prstGeom prst="rect">
            <a:avLst/>
          </a:prstGeom>
          <a:ln w="12700"/>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33" name="Double-click to edit"/>
          <p:cNvSpPr txBox="1"/>
          <p:nvPr>
            <p:ph type="body" idx="1"/>
          </p:nvPr>
        </p:nvSpPr>
        <p:spPr>
          <a:prstGeom prst="rect">
            <a:avLst/>
          </a:prstGeom>
        </p:spPr>
        <p:txBody>
          <a:bodyPr/>
          <a:lstStyle/>
          <a:p>
            <a:pPr/>
          </a:p>
        </p:txBody>
      </p:sp>
      <p:pic>
        <p:nvPicPr>
          <p:cNvPr id="834" name="droppedImage.png" descr="droppedImage.png"/>
          <p:cNvPicPr>
            <a:picLocks noChangeAspect="1"/>
          </p:cNvPicPr>
          <p:nvPr/>
        </p:nvPicPr>
        <p:blipFill>
          <a:blip r:embed="rId2">
            <a:extLst/>
          </a:blip>
          <a:stretch>
            <a:fillRect/>
          </a:stretch>
        </p:blipFill>
        <p:spPr>
          <a:xfrm>
            <a:off x="1079500" y="292100"/>
            <a:ext cx="10814266" cy="9702800"/>
          </a:xfrm>
          <a:prstGeom prst="rect">
            <a:avLst/>
          </a:prstGeom>
          <a:ln w="12700"/>
        </p:spPr>
      </p:pic>
      <p:sp>
        <p:nvSpPr>
          <p:cNvPr id="835" name="Rectangle"/>
          <p:cNvSpPr/>
          <p:nvPr/>
        </p:nvSpPr>
        <p:spPr>
          <a:xfrm>
            <a:off x="0" y="-431800"/>
            <a:ext cx="12928600" cy="1803400"/>
          </a:xfrm>
          <a:prstGeom prst="rect">
            <a:avLst/>
          </a:prstGeom>
          <a:solidFill>
            <a:srgbClr val="FFFFFF"/>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836" name="Gaussian and difference-of-Gaussian filters"/>
          <p:cNvSpPr txBox="1"/>
          <p:nvPr>
            <p:ph type="title"/>
          </p:nvPr>
        </p:nvSpPr>
        <p:spPr>
          <a:xfrm>
            <a:off x="457200" y="-304800"/>
            <a:ext cx="11582400" cy="1625600"/>
          </a:xfrm>
          <a:prstGeom prst="rect">
            <a:avLst/>
          </a:prstGeom>
        </p:spPr>
        <p:txBody>
          <a:bodyPr/>
          <a:lstStyle>
            <a:lvl1pPr>
              <a:defRPr sz="5000"/>
            </a:lvl1pPr>
          </a:lstStyle>
          <a:p>
            <a:pPr/>
            <a:r>
              <a:t>Gaussian and difference-of-Gaussian filters</a:t>
            </a:r>
          </a:p>
        </p:txBody>
      </p:sp>
      <p:sp>
        <p:nvSpPr>
          <p:cNvPr id="83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9" name="Slide Number"/>
          <p:cNvSpPr txBox="1"/>
          <p:nvPr>
            <p:ph type="sldNum" sz="quarter" idx="2"/>
          </p:nvPr>
        </p:nvSpPr>
        <p:spPr>
          <a:xfrm>
            <a:off x="11101211" y="9575800"/>
            <a:ext cx="342901" cy="35858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40" name="Three 1D bumps of different sizes"/>
          <p:cNvSpPr txBox="1"/>
          <p:nvPr>
            <p:ph type="title"/>
          </p:nvPr>
        </p:nvSpPr>
        <p:spPr>
          <a:xfrm>
            <a:off x="457200" y="254000"/>
            <a:ext cx="11582400" cy="1625600"/>
          </a:xfrm>
          <a:prstGeom prst="rect">
            <a:avLst/>
          </a:prstGeom>
        </p:spPr>
        <p:txBody>
          <a:bodyPr/>
          <a:lstStyle>
            <a:lvl1pPr>
              <a:defRPr sz="5000"/>
            </a:lvl1pPr>
          </a:lstStyle>
          <a:p>
            <a:pPr/>
            <a:r>
              <a:t>Three 1D bumps of different sizes</a:t>
            </a:r>
          </a:p>
        </p:txBody>
      </p:sp>
      <p:sp>
        <p:nvSpPr>
          <p:cNvPr id="841" name="Let’s see how our difference of Gaussian works…"/>
          <p:cNvSpPr txBox="1"/>
          <p:nvPr/>
        </p:nvSpPr>
        <p:spPr>
          <a:xfrm>
            <a:off x="825500" y="6489700"/>
            <a:ext cx="10083800" cy="1536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vl2pPr marL="57799" marR="57799" indent="266700" defTabSz="1295400">
              <a:defRPr sz="3400">
                <a:uFill>
                  <a:solidFill>
                    <a:srgbClr val="000000"/>
                  </a:solidFill>
                </a:uFill>
                <a:latin typeface="Times New Roman"/>
                <a:ea typeface="Times New Roman"/>
                <a:cs typeface="Times New Roman"/>
                <a:sym typeface="Times New Roman"/>
              </a:defRPr>
            </a:lvl2pPr>
          </a:lstStyle>
          <a:p>
            <a:pPr/>
            <a:r>
              <a:t>Let’s see how our difference of Gaussian works</a:t>
            </a:r>
          </a:p>
          <a:p>
            <a:pPr lvl="1"/>
            <a:r>
              <a:t>ideally, it would find a scale proportional to each bump’s size</a:t>
            </a:r>
          </a:p>
        </p:txBody>
      </p:sp>
      <p:pic>
        <p:nvPicPr>
          <p:cNvPr id="842" name="droppedImage.png" descr="droppedImage.png"/>
          <p:cNvPicPr>
            <a:picLocks noChangeAspect="1"/>
          </p:cNvPicPr>
          <p:nvPr/>
        </p:nvPicPr>
        <p:blipFill>
          <a:blip r:embed="rId2">
            <a:extLst/>
          </a:blip>
          <a:stretch>
            <a:fillRect/>
          </a:stretch>
        </p:blipFill>
        <p:spPr>
          <a:xfrm>
            <a:off x="-254000" y="3136900"/>
            <a:ext cx="10083800" cy="2332014"/>
          </a:xfrm>
          <a:prstGeom prst="rect">
            <a:avLst/>
          </a:prstGeom>
          <a:ln w="12700"/>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4" name="Slide Number"/>
          <p:cNvSpPr txBox="1"/>
          <p:nvPr>
            <p:ph type="sldNum" sz="quarter" idx="2"/>
          </p:nvPr>
        </p:nvSpPr>
        <p:spPr>
          <a:xfrm>
            <a:off x="11101211" y="9575800"/>
            <a:ext cx="342901" cy="35858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45" name="scale"/>
          <p:cNvSpPr txBox="1"/>
          <p:nvPr/>
        </p:nvSpPr>
        <p:spPr>
          <a:xfrm>
            <a:off x="10020300" y="6032500"/>
            <a:ext cx="103506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scale</a:t>
            </a:r>
          </a:p>
        </p:txBody>
      </p:sp>
      <p:sp>
        <p:nvSpPr>
          <p:cNvPr id="846" name="Line"/>
          <p:cNvSpPr/>
          <p:nvPr/>
        </p:nvSpPr>
        <p:spPr>
          <a:xfrm flipV="1">
            <a:off x="9867909" y="6037950"/>
            <a:ext cx="1" cy="2381987"/>
          </a:xfrm>
          <a:prstGeom prst="line">
            <a:avLst/>
          </a:prstGeom>
          <a:ln w="50800">
            <a:solidFill>
              <a:srgbClr val="000000"/>
            </a:solidFill>
            <a:headEnd type="stealth"/>
          </a:ln>
        </p:spPr>
        <p:txBody>
          <a:bodyPr lIns="0" tIns="0" rIns="0" bIns="0"/>
          <a:lstStyle/>
          <a:p>
            <a:pPr/>
          </a:p>
        </p:txBody>
      </p:sp>
      <p:sp>
        <p:nvSpPr>
          <p:cNvPr id="847" name="space"/>
          <p:cNvSpPr txBox="1"/>
          <p:nvPr/>
        </p:nvSpPr>
        <p:spPr>
          <a:xfrm>
            <a:off x="1968500" y="8953500"/>
            <a:ext cx="1130999"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space</a:t>
            </a:r>
          </a:p>
        </p:txBody>
      </p:sp>
      <p:sp>
        <p:nvSpPr>
          <p:cNvPr id="848" name="Line"/>
          <p:cNvSpPr/>
          <p:nvPr/>
        </p:nvSpPr>
        <p:spPr>
          <a:xfrm flipH="1" flipV="1">
            <a:off x="3289300" y="9296400"/>
            <a:ext cx="1078668" cy="7222"/>
          </a:xfrm>
          <a:prstGeom prst="line">
            <a:avLst/>
          </a:prstGeom>
          <a:ln w="50800">
            <a:solidFill>
              <a:srgbClr val="000000"/>
            </a:solidFill>
            <a:headEnd type="stealth"/>
          </a:ln>
        </p:spPr>
        <p:txBody>
          <a:bodyPr lIns="0" tIns="0" rIns="0" bIns="0"/>
          <a:lstStyle/>
          <a:p>
            <a:pPr/>
          </a:p>
        </p:txBody>
      </p:sp>
      <p:sp>
        <p:nvSpPr>
          <p:cNvPr id="849" name="Bumps, filtered by difference-of-Gaussian"/>
          <p:cNvSpPr txBox="1"/>
          <p:nvPr/>
        </p:nvSpPr>
        <p:spPr>
          <a:xfrm>
            <a:off x="0" y="-266700"/>
            <a:ext cx="12674600" cy="1625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marL="57799" marR="57799" algn="ctr" defTabSz="1295400">
              <a:defRPr sz="5000">
                <a:uFill>
                  <a:solidFill>
                    <a:srgbClr val="000000"/>
                  </a:solidFill>
                </a:uFill>
                <a:latin typeface="Times New Roman"/>
                <a:ea typeface="Times New Roman"/>
                <a:cs typeface="Times New Roman"/>
                <a:sym typeface="Times New Roman"/>
              </a:defRPr>
            </a:lvl1pPr>
          </a:lstStyle>
          <a:p>
            <a:pPr/>
            <a:r>
              <a:t>Bumps, filtered by difference-of-Gaussian</a:t>
            </a:r>
          </a:p>
        </p:txBody>
      </p:sp>
      <p:pic>
        <p:nvPicPr>
          <p:cNvPr id="850" name="droppedImage.png" descr="droppedImage.png"/>
          <p:cNvPicPr>
            <a:picLocks noChangeAspect="1"/>
          </p:cNvPicPr>
          <p:nvPr/>
        </p:nvPicPr>
        <p:blipFill>
          <a:blip r:embed="rId2">
            <a:extLst/>
          </a:blip>
          <a:stretch>
            <a:fillRect/>
          </a:stretch>
        </p:blipFill>
        <p:spPr>
          <a:xfrm>
            <a:off x="-12700" y="5727700"/>
            <a:ext cx="9695786" cy="3289300"/>
          </a:xfrm>
          <a:prstGeom prst="rect">
            <a:avLst/>
          </a:prstGeom>
          <a:ln w="12700"/>
        </p:spPr>
      </p:pic>
      <p:pic>
        <p:nvPicPr>
          <p:cNvPr id="851" name="droppedImage.png" descr="droppedImage.png"/>
          <p:cNvPicPr>
            <a:picLocks noChangeAspect="1"/>
          </p:cNvPicPr>
          <p:nvPr/>
        </p:nvPicPr>
        <p:blipFill>
          <a:blip r:embed="rId3">
            <a:extLst/>
          </a:blip>
          <a:stretch>
            <a:fillRect/>
          </a:stretch>
        </p:blipFill>
        <p:spPr>
          <a:xfrm>
            <a:off x="-254000" y="3136900"/>
            <a:ext cx="10083800" cy="2332014"/>
          </a:xfrm>
          <a:prstGeom prst="rect">
            <a:avLst/>
          </a:prstGeom>
          <a:ln w="12700"/>
        </p:spPr>
      </p:pic>
      <p:sp>
        <p:nvSpPr>
          <p:cNvPr id="852" name="white means high positive response…"/>
          <p:cNvSpPr txBox="1"/>
          <p:nvPr/>
        </p:nvSpPr>
        <p:spPr>
          <a:xfrm>
            <a:off x="10566400" y="7543800"/>
            <a:ext cx="2362200" cy="10803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defRPr sz="2200">
                <a:uFill>
                  <a:solidFill>
                    <a:srgbClr val="000000"/>
                  </a:solidFill>
                </a:uFill>
                <a:latin typeface="Times New Roman"/>
                <a:ea typeface="Times New Roman"/>
                <a:cs typeface="Times New Roman"/>
                <a:sym typeface="Times New Roman"/>
              </a:defRPr>
            </a:pPr>
            <a:r>
              <a:t>white means high positive response</a:t>
            </a:r>
          </a:p>
          <a:p>
            <a:pPr marL="57799" marR="57799" defTabSz="1295400">
              <a:defRPr sz="2200">
                <a:uFill>
                  <a:solidFill>
                    <a:srgbClr val="000000"/>
                  </a:solidFill>
                </a:uFill>
                <a:latin typeface="Times New Roman"/>
                <a:ea typeface="Times New Roman"/>
                <a:cs typeface="Times New Roman"/>
                <a:sym typeface="Times New Roman"/>
              </a:defRPr>
            </a:pPr>
            <a:r>
              <a:t>grey means zero</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54" name="Slide Number"/>
          <p:cNvSpPr txBox="1"/>
          <p:nvPr>
            <p:ph type="sldNum" sz="quarter" idx="2"/>
          </p:nvPr>
        </p:nvSpPr>
        <p:spPr>
          <a:xfrm>
            <a:off x="10535080" y="11379200"/>
            <a:ext cx="279388" cy="35858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855" name="droppedImage.png" descr="droppedImage.png"/>
          <p:cNvPicPr>
            <a:picLocks noChangeAspect="1"/>
          </p:cNvPicPr>
          <p:nvPr/>
        </p:nvPicPr>
        <p:blipFill>
          <a:blip r:embed="rId2">
            <a:extLst/>
          </a:blip>
          <a:stretch>
            <a:fillRect/>
          </a:stretch>
        </p:blipFill>
        <p:spPr>
          <a:xfrm>
            <a:off x="3048000" y="5727700"/>
            <a:ext cx="9695786" cy="3289300"/>
          </a:xfrm>
          <a:prstGeom prst="rect">
            <a:avLst/>
          </a:prstGeom>
          <a:ln w="12700"/>
        </p:spPr>
      </p:pic>
      <p:pic>
        <p:nvPicPr>
          <p:cNvPr id="856" name="droppedImage.png" descr="droppedImage.png"/>
          <p:cNvPicPr>
            <a:picLocks noChangeAspect="1"/>
          </p:cNvPicPr>
          <p:nvPr/>
        </p:nvPicPr>
        <p:blipFill>
          <a:blip r:embed="rId3">
            <a:extLst/>
          </a:blip>
          <a:stretch>
            <a:fillRect/>
          </a:stretch>
        </p:blipFill>
        <p:spPr>
          <a:xfrm>
            <a:off x="685800" y="5232400"/>
            <a:ext cx="2044700" cy="3700195"/>
          </a:xfrm>
          <a:prstGeom prst="rect">
            <a:avLst/>
          </a:prstGeom>
          <a:ln w="12700"/>
        </p:spPr>
      </p:pic>
      <p:sp>
        <p:nvSpPr>
          <p:cNvPr id="857" name="Line"/>
          <p:cNvSpPr/>
          <p:nvPr/>
        </p:nvSpPr>
        <p:spPr>
          <a:xfrm>
            <a:off x="3039365" y="6502144"/>
            <a:ext cx="9633870" cy="6559"/>
          </a:xfrm>
          <a:prstGeom prst="line">
            <a:avLst/>
          </a:prstGeom>
          <a:ln w="12700">
            <a:solidFill>
              <a:srgbClr val="000000"/>
            </a:solidFill>
          </a:ln>
        </p:spPr>
        <p:txBody>
          <a:bodyPr lIns="0" tIns="0" rIns="0" bIns="0"/>
          <a:lstStyle/>
          <a:p>
            <a:pPr/>
          </a:p>
        </p:txBody>
      </p:sp>
      <p:sp>
        <p:nvSpPr>
          <p:cNvPr id="858" name="Line"/>
          <p:cNvSpPr/>
          <p:nvPr/>
        </p:nvSpPr>
        <p:spPr>
          <a:xfrm>
            <a:off x="3073400" y="7048500"/>
            <a:ext cx="9633869" cy="6559"/>
          </a:xfrm>
          <a:prstGeom prst="line">
            <a:avLst/>
          </a:prstGeom>
          <a:ln w="12700">
            <a:solidFill>
              <a:srgbClr val="000000"/>
            </a:solidFill>
          </a:ln>
        </p:spPr>
        <p:txBody>
          <a:bodyPr lIns="0" tIns="0" rIns="0" bIns="0"/>
          <a:lstStyle/>
          <a:p>
            <a:pPr/>
          </a:p>
        </p:txBody>
      </p:sp>
      <p:sp>
        <p:nvSpPr>
          <p:cNvPr id="859" name="Line"/>
          <p:cNvSpPr/>
          <p:nvPr/>
        </p:nvSpPr>
        <p:spPr>
          <a:xfrm>
            <a:off x="3086100" y="7835900"/>
            <a:ext cx="9633869" cy="6559"/>
          </a:xfrm>
          <a:prstGeom prst="line">
            <a:avLst/>
          </a:prstGeom>
          <a:ln w="12700">
            <a:solidFill>
              <a:srgbClr val="000000"/>
            </a:solidFill>
          </a:ln>
        </p:spPr>
        <p:txBody>
          <a:bodyPr lIns="0" tIns="0" rIns="0" bIns="0"/>
          <a:lstStyle/>
          <a:p>
            <a:pPr/>
          </a:p>
        </p:txBody>
      </p:sp>
      <p:pic>
        <p:nvPicPr>
          <p:cNvPr id="860" name="droppedImage.png" descr="droppedImage.png"/>
          <p:cNvPicPr>
            <a:picLocks noChangeAspect="1"/>
          </p:cNvPicPr>
          <p:nvPr/>
        </p:nvPicPr>
        <p:blipFill>
          <a:blip r:embed="rId4">
            <a:extLst/>
          </a:blip>
          <a:stretch>
            <a:fillRect/>
          </a:stretch>
        </p:blipFill>
        <p:spPr>
          <a:xfrm>
            <a:off x="2819400" y="3136900"/>
            <a:ext cx="10083800" cy="2332014"/>
          </a:xfrm>
          <a:prstGeom prst="rect">
            <a:avLst/>
          </a:prstGeom>
          <a:ln w="12700"/>
        </p:spPr>
      </p:pic>
      <p:sp>
        <p:nvSpPr>
          <p:cNvPr id="861" name="Line"/>
          <p:cNvSpPr/>
          <p:nvPr/>
        </p:nvSpPr>
        <p:spPr>
          <a:xfrm flipV="1">
            <a:off x="5065607" y="6170833"/>
            <a:ext cx="1" cy="2247290"/>
          </a:xfrm>
          <a:prstGeom prst="line">
            <a:avLst/>
          </a:prstGeom>
          <a:ln w="12700">
            <a:solidFill>
              <a:srgbClr val="FF2600"/>
            </a:solidFill>
          </a:ln>
        </p:spPr>
        <p:txBody>
          <a:bodyPr lIns="0" tIns="0" rIns="0" bIns="0"/>
          <a:lstStyle/>
          <a:p>
            <a:pPr/>
          </a:p>
        </p:txBody>
      </p:sp>
      <p:sp>
        <p:nvSpPr>
          <p:cNvPr id="862" name="Line"/>
          <p:cNvSpPr/>
          <p:nvPr/>
        </p:nvSpPr>
        <p:spPr>
          <a:xfrm flipV="1">
            <a:off x="7658099" y="6172200"/>
            <a:ext cx="1" cy="2247289"/>
          </a:xfrm>
          <a:prstGeom prst="line">
            <a:avLst/>
          </a:prstGeom>
          <a:ln w="12700">
            <a:solidFill>
              <a:srgbClr val="FF2600"/>
            </a:solidFill>
          </a:ln>
        </p:spPr>
        <p:txBody>
          <a:bodyPr lIns="0" tIns="0" rIns="0" bIns="0"/>
          <a:lstStyle/>
          <a:p>
            <a:pPr/>
          </a:p>
        </p:txBody>
      </p:sp>
      <p:sp>
        <p:nvSpPr>
          <p:cNvPr id="863" name="Line"/>
          <p:cNvSpPr/>
          <p:nvPr/>
        </p:nvSpPr>
        <p:spPr>
          <a:xfrm flipV="1">
            <a:off x="10604499" y="6172200"/>
            <a:ext cx="1" cy="2247289"/>
          </a:xfrm>
          <a:prstGeom prst="line">
            <a:avLst/>
          </a:prstGeom>
          <a:ln w="12700">
            <a:solidFill>
              <a:srgbClr val="FF2600"/>
            </a:solidFill>
          </a:ln>
        </p:spPr>
        <p:txBody>
          <a:bodyPr lIns="0" tIns="0" rIns="0" bIns="0"/>
          <a:lstStyle/>
          <a:p>
            <a:pPr/>
          </a:p>
        </p:txBody>
      </p:sp>
      <p:sp>
        <p:nvSpPr>
          <p:cNvPr id="864" name="cross-sections along red lines plotted next slide"/>
          <p:cNvSpPr txBox="1"/>
          <p:nvPr/>
        </p:nvSpPr>
        <p:spPr>
          <a:xfrm>
            <a:off x="4838700" y="8953500"/>
            <a:ext cx="9105900" cy="431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2400">
                <a:solidFill>
                  <a:srgbClr val="FF2600"/>
                </a:solidFill>
                <a:uFill>
                  <a:solidFill>
                    <a:srgbClr val="FF2600"/>
                  </a:solidFill>
                </a:uFill>
                <a:latin typeface="Times New Roman"/>
                <a:ea typeface="Times New Roman"/>
                <a:cs typeface="Times New Roman"/>
                <a:sym typeface="Times New Roman"/>
              </a:defRPr>
            </a:lvl1pPr>
          </a:lstStyle>
          <a:p>
            <a:pPr/>
            <a:r>
              <a:t>cross-sections along red lines plotted next slide</a:t>
            </a:r>
          </a:p>
        </p:txBody>
      </p:sp>
      <p:sp>
        <p:nvSpPr>
          <p:cNvPr id="865" name="The bumps, filtered by difference-of-Gaussian filters"/>
          <p:cNvSpPr txBox="1"/>
          <p:nvPr>
            <p:ph type="title"/>
          </p:nvPr>
        </p:nvSpPr>
        <p:spPr>
          <a:xfrm>
            <a:off x="457200" y="254000"/>
            <a:ext cx="11582400" cy="1625600"/>
          </a:xfrm>
          <a:prstGeom prst="rect">
            <a:avLst/>
          </a:prstGeom>
        </p:spPr>
        <p:txBody>
          <a:bodyPr/>
          <a:lstStyle>
            <a:lvl1pPr>
              <a:defRPr sz="5000"/>
            </a:lvl1pPr>
          </a:lstStyle>
          <a:p>
            <a:pPr/>
            <a:r>
              <a:t>The bumps, filtered by difference-of-Gaussian filters</a:t>
            </a:r>
          </a:p>
        </p:txBody>
      </p:sp>
      <p:sp>
        <p:nvSpPr>
          <p:cNvPr id="866" name="a"/>
          <p:cNvSpPr txBox="1"/>
          <p:nvPr/>
        </p:nvSpPr>
        <p:spPr>
          <a:xfrm>
            <a:off x="4699000" y="8051800"/>
            <a:ext cx="36375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2600"/>
                </a:solidFill>
                <a:uFill>
                  <a:solidFill>
                    <a:srgbClr val="FF2600"/>
                  </a:solidFill>
                </a:uFill>
                <a:latin typeface="Times New Roman"/>
                <a:ea typeface="Times New Roman"/>
                <a:cs typeface="Times New Roman"/>
                <a:sym typeface="Times New Roman"/>
              </a:defRPr>
            </a:lvl1pPr>
          </a:lstStyle>
          <a:p>
            <a:pPr/>
            <a:r>
              <a:t>a</a:t>
            </a:r>
          </a:p>
        </p:txBody>
      </p:sp>
      <p:sp>
        <p:nvSpPr>
          <p:cNvPr id="867" name="b"/>
          <p:cNvSpPr txBox="1"/>
          <p:nvPr/>
        </p:nvSpPr>
        <p:spPr>
          <a:xfrm>
            <a:off x="7239000" y="8051800"/>
            <a:ext cx="38800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2600"/>
                </a:solidFill>
                <a:uFill>
                  <a:solidFill>
                    <a:srgbClr val="FF2600"/>
                  </a:solidFill>
                </a:uFill>
                <a:latin typeface="Times New Roman"/>
                <a:ea typeface="Times New Roman"/>
                <a:cs typeface="Times New Roman"/>
                <a:sym typeface="Times New Roman"/>
              </a:defRPr>
            </a:lvl1pPr>
          </a:lstStyle>
          <a:p>
            <a:pPr/>
            <a:r>
              <a:t>b</a:t>
            </a:r>
          </a:p>
        </p:txBody>
      </p:sp>
      <p:sp>
        <p:nvSpPr>
          <p:cNvPr id="868" name="c"/>
          <p:cNvSpPr txBox="1"/>
          <p:nvPr/>
        </p:nvSpPr>
        <p:spPr>
          <a:xfrm>
            <a:off x="10236200" y="8051800"/>
            <a:ext cx="36375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2600"/>
                </a:solidFill>
                <a:uFill>
                  <a:solidFill>
                    <a:srgbClr val="FF2600"/>
                  </a:solidFill>
                </a:uFill>
                <a:latin typeface="Times New Roman"/>
                <a:ea typeface="Times New Roman"/>
                <a:cs typeface="Times New Roman"/>
                <a:sym typeface="Times New Roman"/>
              </a:defRPr>
            </a:lvl1pPr>
          </a:lstStyle>
          <a:p>
            <a:pPr/>
            <a:r>
              <a:t>c</a:t>
            </a:r>
          </a:p>
        </p:txBody>
      </p:sp>
      <p:sp>
        <p:nvSpPr>
          <p:cNvPr id="869" name="1.7"/>
          <p:cNvSpPr txBox="1"/>
          <p:nvPr/>
        </p:nvSpPr>
        <p:spPr>
          <a:xfrm>
            <a:off x="3035300" y="6070600"/>
            <a:ext cx="9969500" cy="431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2400">
                <a:solidFill>
                  <a:srgbClr val="011993"/>
                </a:solidFill>
                <a:uFill>
                  <a:solidFill>
                    <a:srgbClr val="011993"/>
                  </a:solidFill>
                </a:uFill>
                <a:latin typeface="Times New Roman"/>
                <a:ea typeface="Times New Roman"/>
                <a:cs typeface="Times New Roman"/>
                <a:sym typeface="Times New Roman"/>
              </a:defRPr>
            </a:lvl1pPr>
          </a:lstStyle>
          <a:p>
            <a:pPr/>
            <a:r>
              <a:t>1.7</a:t>
            </a:r>
          </a:p>
        </p:txBody>
      </p:sp>
      <p:sp>
        <p:nvSpPr>
          <p:cNvPr id="870" name="3.0"/>
          <p:cNvSpPr txBox="1"/>
          <p:nvPr/>
        </p:nvSpPr>
        <p:spPr>
          <a:xfrm>
            <a:off x="3035300" y="6642100"/>
            <a:ext cx="9969500" cy="431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2400">
                <a:solidFill>
                  <a:srgbClr val="011993"/>
                </a:solidFill>
                <a:uFill>
                  <a:solidFill>
                    <a:srgbClr val="011993"/>
                  </a:solidFill>
                </a:uFill>
                <a:latin typeface="Times New Roman"/>
                <a:ea typeface="Times New Roman"/>
                <a:cs typeface="Times New Roman"/>
                <a:sym typeface="Times New Roman"/>
              </a:defRPr>
            </a:lvl1pPr>
          </a:lstStyle>
          <a:p>
            <a:pPr/>
            <a:r>
              <a:t>3.0</a:t>
            </a:r>
          </a:p>
        </p:txBody>
      </p:sp>
      <p:sp>
        <p:nvSpPr>
          <p:cNvPr id="871" name="5.2"/>
          <p:cNvSpPr txBox="1"/>
          <p:nvPr/>
        </p:nvSpPr>
        <p:spPr>
          <a:xfrm>
            <a:off x="3035300" y="7454900"/>
            <a:ext cx="9969500" cy="431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2400">
                <a:solidFill>
                  <a:srgbClr val="011993"/>
                </a:solidFill>
                <a:uFill>
                  <a:solidFill>
                    <a:srgbClr val="011993"/>
                  </a:solidFill>
                </a:uFill>
                <a:latin typeface="Times New Roman"/>
                <a:ea typeface="Times New Roman"/>
                <a:cs typeface="Times New Roman"/>
                <a:sym typeface="Times New Roman"/>
              </a:defRPr>
            </a:lvl1pPr>
          </a:lstStyle>
          <a:p>
            <a:pPr/>
            <a:r>
              <a:t>5.2</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73" name="Slide Number"/>
          <p:cNvSpPr txBox="1"/>
          <p:nvPr>
            <p:ph type="sldNum" sz="quarter" idx="2"/>
          </p:nvPr>
        </p:nvSpPr>
        <p:spPr>
          <a:xfrm>
            <a:off x="10535080" y="11379200"/>
            <a:ext cx="279388" cy="35858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874" name="droppedImage.png" descr="droppedImage.png"/>
          <p:cNvPicPr>
            <a:picLocks noChangeAspect="1"/>
          </p:cNvPicPr>
          <p:nvPr/>
        </p:nvPicPr>
        <p:blipFill>
          <a:blip r:embed="rId2">
            <a:extLst/>
          </a:blip>
          <a:stretch>
            <a:fillRect/>
          </a:stretch>
        </p:blipFill>
        <p:spPr>
          <a:xfrm>
            <a:off x="-12700" y="5727700"/>
            <a:ext cx="9695786" cy="3289300"/>
          </a:xfrm>
          <a:prstGeom prst="rect">
            <a:avLst/>
          </a:prstGeom>
          <a:ln w="12700"/>
        </p:spPr>
      </p:pic>
      <p:pic>
        <p:nvPicPr>
          <p:cNvPr id="875" name="droppedImage.png" descr="droppedImage.png"/>
          <p:cNvPicPr>
            <a:picLocks noChangeAspect="1"/>
          </p:cNvPicPr>
          <p:nvPr/>
        </p:nvPicPr>
        <p:blipFill>
          <a:blip r:embed="rId3">
            <a:extLst/>
          </a:blip>
          <a:stretch>
            <a:fillRect/>
          </a:stretch>
        </p:blipFill>
        <p:spPr>
          <a:xfrm>
            <a:off x="-254000" y="3136900"/>
            <a:ext cx="10083800" cy="2332014"/>
          </a:xfrm>
          <a:prstGeom prst="rect">
            <a:avLst/>
          </a:prstGeom>
          <a:ln w="12700"/>
        </p:spPr>
      </p:pic>
      <p:sp>
        <p:nvSpPr>
          <p:cNvPr id="876" name="Line"/>
          <p:cNvSpPr/>
          <p:nvPr/>
        </p:nvSpPr>
        <p:spPr>
          <a:xfrm flipV="1">
            <a:off x="1995029" y="6170833"/>
            <a:ext cx="1" cy="2247290"/>
          </a:xfrm>
          <a:prstGeom prst="line">
            <a:avLst/>
          </a:prstGeom>
          <a:ln w="12700">
            <a:solidFill>
              <a:srgbClr val="FF2600"/>
            </a:solidFill>
          </a:ln>
        </p:spPr>
        <p:txBody>
          <a:bodyPr lIns="0" tIns="0" rIns="0" bIns="0"/>
          <a:lstStyle/>
          <a:p>
            <a:pPr/>
          </a:p>
        </p:txBody>
      </p:sp>
      <p:sp>
        <p:nvSpPr>
          <p:cNvPr id="877" name="Line"/>
          <p:cNvSpPr/>
          <p:nvPr/>
        </p:nvSpPr>
        <p:spPr>
          <a:xfrm flipV="1">
            <a:off x="4584699" y="6172200"/>
            <a:ext cx="1" cy="2247289"/>
          </a:xfrm>
          <a:prstGeom prst="line">
            <a:avLst/>
          </a:prstGeom>
          <a:ln w="12700">
            <a:solidFill>
              <a:srgbClr val="FF2600"/>
            </a:solidFill>
          </a:ln>
        </p:spPr>
        <p:txBody>
          <a:bodyPr lIns="0" tIns="0" rIns="0" bIns="0"/>
          <a:lstStyle/>
          <a:p>
            <a:pPr/>
          </a:p>
        </p:txBody>
      </p:sp>
      <p:sp>
        <p:nvSpPr>
          <p:cNvPr id="878" name="Line"/>
          <p:cNvSpPr/>
          <p:nvPr/>
        </p:nvSpPr>
        <p:spPr>
          <a:xfrm flipV="1">
            <a:off x="7531099" y="6172200"/>
            <a:ext cx="1" cy="2247289"/>
          </a:xfrm>
          <a:prstGeom prst="line">
            <a:avLst/>
          </a:prstGeom>
          <a:ln w="12700">
            <a:solidFill>
              <a:srgbClr val="FF2600"/>
            </a:solidFill>
          </a:ln>
        </p:spPr>
        <p:txBody>
          <a:bodyPr lIns="0" tIns="0" rIns="0" bIns="0"/>
          <a:lstStyle/>
          <a:p>
            <a:pPr/>
          </a:p>
        </p:txBody>
      </p:sp>
      <p:sp>
        <p:nvSpPr>
          <p:cNvPr id="879" name="a"/>
          <p:cNvSpPr txBox="1"/>
          <p:nvPr/>
        </p:nvSpPr>
        <p:spPr>
          <a:xfrm>
            <a:off x="1625600" y="8051800"/>
            <a:ext cx="36375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2600"/>
                </a:solidFill>
                <a:uFill>
                  <a:solidFill>
                    <a:srgbClr val="FF2600"/>
                  </a:solidFill>
                </a:uFill>
                <a:latin typeface="Times New Roman"/>
                <a:ea typeface="Times New Roman"/>
                <a:cs typeface="Times New Roman"/>
                <a:sym typeface="Times New Roman"/>
              </a:defRPr>
            </a:lvl1pPr>
          </a:lstStyle>
          <a:p>
            <a:pPr/>
            <a:r>
              <a:t>a</a:t>
            </a:r>
          </a:p>
        </p:txBody>
      </p:sp>
      <p:sp>
        <p:nvSpPr>
          <p:cNvPr id="880" name="b"/>
          <p:cNvSpPr txBox="1"/>
          <p:nvPr/>
        </p:nvSpPr>
        <p:spPr>
          <a:xfrm>
            <a:off x="4178300" y="8051800"/>
            <a:ext cx="38800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2600"/>
                </a:solidFill>
                <a:uFill>
                  <a:solidFill>
                    <a:srgbClr val="FF2600"/>
                  </a:solidFill>
                </a:uFill>
                <a:latin typeface="Times New Roman"/>
                <a:ea typeface="Times New Roman"/>
                <a:cs typeface="Times New Roman"/>
                <a:sym typeface="Times New Roman"/>
              </a:defRPr>
            </a:lvl1pPr>
          </a:lstStyle>
          <a:p>
            <a:pPr/>
            <a:r>
              <a:t>b</a:t>
            </a:r>
          </a:p>
        </p:txBody>
      </p:sp>
      <p:sp>
        <p:nvSpPr>
          <p:cNvPr id="881" name="c"/>
          <p:cNvSpPr txBox="1"/>
          <p:nvPr/>
        </p:nvSpPr>
        <p:spPr>
          <a:xfrm>
            <a:off x="7175500" y="8051800"/>
            <a:ext cx="36375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2600"/>
                </a:solidFill>
                <a:uFill>
                  <a:solidFill>
                    <a:srgbClr val="FF2600"/>
                  </a:solidFill>
                </a:uFill>
                <a:latin typeface="Times New Roman"/>
                <a:ea typeface="Times New Roman"/>
                <a:cs typeface="Times New Roman"/>
                <a:sym typeface="Times New Roman"/>
              </a:defRPr>
            </a:lvl1pPr>
          </a:lstStyle>
          <a:p>
            <a:pPr/>
            <a:r>
              <a:t>c</a:t>
            </a:r>
          </a:p>
        </p:txBody>
      </p:sp>
      <p:sp>
        <p:nvSpPr>
          <p:cNvPr id="882" name="Bumps, filtered by difference-of-Gaussian"/>
          <p:cNvSpPr txBox="1"/>
          <p:nvPr/>
        </p:nvSpPr>
        <p:spPr>
          <a:xfrm>
            <a:off x="0" y="-266700"/>
            <a:ext cx="12674600" cy="1625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marL="57799" marR="57799" algn="ctr" defTabSz="1295400">
              <a:defRPr sz="5000">
                <a:uFill>
                  <a:solidFill>
                    <a:srgbClr val="000000"/>
                  </a:solidFill>
                </a:uFill>
                <a:latin typeface="Times New Roman"/>
                <a:ea typeface="Times New Roman"/>
                <a:cs typeface="Times New Roman"/>
                <a:sym typeface="Times New Roman"/>
              </a:defRPr>
            </a:lvl1pPr>
          </a:lstStyle>
          <a:p>
            <a:pPr/>
            <a:r>
              <a:t>Bumps, filtered by difference-of-Gaussian</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4" name="Slide Number"/>
          <p:cNvSpPr txBox="1"/>
          <p:nvPr>
            <p:ph type="sldNum" sz="quarter" idx="2"/>
          </p:nvPr>
        </p:nvSpPr>
        <p:spPr>
          <a:xfrm>
            <a:off x="10505158" y="11379200"/>
            <a:ext cx="342901" cy="35858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885" name="droppedImage.png" descr="droppedImage.png"/>
          <p:cNvPicPr>
            <a:picLocks noChangeAspect="1"/>
          </p:cNvPicPr>
          <p:nvPr/>
        </p:nvPicPr>
        <p:blipFill>
          <a:blip r:embed="rId2">
            <a:extLst/>
          </a:blip>
          <a:stretch>
            <a:fillRect/>
          </a:stretch>
        </p:blipFill>
        <p:spPr>
          <a:xfrm>
            <a:off x="-12700" y="5727700"/>
            <a:ext cx="9695786" cy="3289300"/>
          </a:xfrm>
          <a:prstGeom prst="rect">
            <a:avLst/>
          </a:prstGeom>
          <a:ln w="12700"/>
        </p:spPr>
      </p:pic>
      <p:pic>
        <p:nvPicPr>
          <p:cNvPr id="886" name="droppedImage.png" descr="droppedImage.png"/>
          <p:cNvPicPr>
            <a:picLocks noChangeAspect="1"/>
          </p:cNvPicPr>
          <p:nvPr/>
        </p:nvPicPr>
        <p:blipFill>
          <a:blip r:embed="rId3">
            <a:extLst/>
          </a:blip>
          <a:stretch>
            <a:fillRect/>
          </a:stretch>
        </p:blipFill>
        <p:spPr>
          <a:xfrm>
            <a:off x="-254000" y="3136900"/>
            <a:ext cx="10083800" cy="2332014"/>
          </a:xfrm>
          <a:prstGeom prst="rect">
            <a:avLst/>
          </a:prstGeom>
          <a:ln w="12700"/>
        </p:spPr>
      </p:pic>
      <p:sp>
        <p:nvSpPr>
          <p:cNvPr id="887" name="Line"/>
          <p:cNvSpPr/>
          <p:nvPr/>
        </p:nvSpPr>
        <p:spPr>
          <a:xfrm flipV="1">
            <a:off x="1995029" y="6170833"/>
            <a:ext cx="1" cy="2247290"/>
          </a:xfrm>
          <a:prstGeom prst="line">
            <a:avLst/>
          </a:prstGeom>
          <a:ln w="12700">
            <a:solidFill>
              <a:srgbClr val="FF2600"/>
            </a:solidFill>
          </a:ln>
        </p:spPr>
        <p:txBody>
          <a:bodyPr lIns="0" tIns="0" rIns="0" bIns="0"/>
          <a:lstStyle/>
          <a:p>
            <a:pPr/>
          </a:p>
        </p:txBody>
      </p:sp>
      <p:sp>
        <p:nvSpPr>
          <p:cNvPr id="888" name="Line"/>
          <p:cNvSpPr/>
          <p:nvPr/>
        </p:nvSpPr>
        <p:spPr>
          <a:xfrm flipV="1">
            <a:off x="4584699" y="6172200"/>
            <a:ext cx="1" cy="2247289"/>
          </a:xfrm>
          <a:prstGeom prst="line">
            <a:avLst/>
          </a:prstGeom>
          <a:ln w="12700">
            <a:solidFill>
              <a:srgbClr val="FF2600"/>
            </a:solidFill>
          </a:ln>
        </p:spPr>
        <p:txBody>
          <a:bodyPr lIns="0" tIns="0" rIns="0" bIns="0"/>
          <a:lstStyle/>
          <a:p>
            <a:pPr/>
          </a:p>
        </p:txBody>
      </p:sp>
      <p:sp>
        <p:nvSpPr>
          <p:cNvPr id="889" name="Line"/>
          <p:cNvSpPr/>
          <p:nvPr/>
        </p:nvSpPr>
        <p:spPr>
          <a:xfrm flipV="1">
            <a:off x="7531099" y="6172200"/>
            <a:ext cx="1" cy="2247289"/>
          </a:xfrm>
          <a:prstGeom prst="line">
            <a:avLst/>
          </a:prstGeom>
          <a:ln w="12700">
            <a:solidFill>
              <a:srgbClr val="FF2600"/>
            </a:solidFill>
          </a:ln>
        </p:spPr>
        <p:txBody>
          <a:bodyPr lIns="0" tIns="0" rIns="0" bIns="0"/>
          <a:lstStyle/>
          <a:p>
            <a:pPr/>
          </a:p>
        </p:txBody>
      </p:sp>
      <p:sp>
        <p:nvSpPr>
          <p:cNvPr id="890" name="a"/>
          <p:cNvSpPr txBox="1"/>
          <p:nvPr/>
        </p:nvSpPr>
        <p:spPr>
          <a:xfrm>
            <a:off x="1625600" y="8051800"/>
            <a:ext cx="36375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2600"/>
                </a:solidFill>
                <a:uFill>
                  <a:solidFill>
                    <a:srgbClr val="FF2600"/>
                  </a:solidFill>
                </a:uFill>
                <a:latin typeface="Times New Roman"/>
                <a:ea typeface="Times New Roman"/>
                <a:cs typeface="Times New Roman"/>
                <a:sym typeface="Times New Roman"/>
              </a:defRPr>
            </a:lvl1pPr>
          </a:lstStyle>
          <a:p>
            <a:pPr/>
            <a:r>
              <a:t>a</a:t>
            </a:r>
          </a:p>
        </p:txBody>
      </p:sp>
      <p:sp>
        <p:nvSpPr>
          <p:cNvPr id="891" name="b"/>
          <p:cNvSpPr txBox="1"/>
          <p:nvPr/>
        </p:nvSpPr>
        <p:spPr>
          <a:xfrm>
            <a:off x="4178300" y="8051800"/>
            <a:ext cx="38800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2600"/>
                </a:solidFill>
                <a:uFill>
                  <a:solidFill>
                    <a:srgbClr val="FF2600"/>
                  </a:solidFill>
                </a:uFill>
                <a:latin typeface="Times New Roman"/>
                <a:ea typeface="Times New Roman"/>
                <a:cs typeface="Times New Roman"/>
                <a:sym typeface="Times New Roman"/>
              </a:defRPr>
            </a:lvl1pPr>
          </a:lstStyle>
          <a:p>
            <a:pPr/>
            <a:r>
              <a:t>b</a:t>
            </a:r>
          </a:p>
        </p:txBody>
      </p:sp>
      <p:sp>
        <p:nvSpPr>
          <p:cNvPr id="892" name="c"/>
          <p:cNvSpPr txBox="1"/>
          <p:nvPr/>
        </p:nvSpPr>
        <p:spPr>
          <a:xfrm>
            <a:off x="7175500" y="8051800"/>
            <a:ext cx="36375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2600"/>
                </a:solidFill>
                <a:uFill>
                  <a:solidFill>
                    <a:srgbClr val="FF2600"/>
                  </a:solidFill>
                </a:uFill>
                <a:latin typeface="Times New Roman"/>
                <a:ea typeface="Times New Roman"/>
                <a:cs typeface="Times New Roman"/>
                <a:sym typeface="Times New Roman"/>
              </a:defRPr>
            </a:lvl1pPr>
          </a:lstStyle>
          <a:p>
            <a:pPr/>
            <a:r>
              <a:t>c</a:t>
            </a:r>
          </a:p>
        </p:txBody>
      </p:sp>
      <p:pic>
        <p:nvPicPr>
          <p:cNvPr id="893" name="droppedImage.png" descr="droppedImage.png"/>
          <p:cNvPicPr>
            <a:picLocks noChangeAspect="1"/>
          </p:cNvPicPr>
          <p:nvPr/>
        </p:nvPicPr>
        <p:blipFill>
          <a:blip r:embed="rId4">
            <a:extLst/>
          </a:blip>
          <a:stretch>
            <a:fillRect/>
          </a:stretch>
        </p:blipFill>
        <p:spPr>
          <a:xfrm>
            <a:off x="9620202" y="3937000"/>
            <a:ext cx="3658418" cy="4660900"/>
          </a:xfrm>
          <a:prstGeom prst="rect">
            <a:avLst/>
          </a:prstGeom>
          <a:ln w="12700"/>
        </p:spPr>
      </p:pic>
      <p:sp>
        <p:nvSpPr>
          <p:cNvPr id="894" name="Line"/>
          <p:cNvSpPr/>
          <p:nvPr/>
        </p:nvSpPr>
        <p:spPr>
          <a:xfrm>
            <a:off x="1996019" y="4656590"/>
            <a:ext cx="7886701" cy="2357792"/>
          </a:xfrm>
          <a:custGeom>
            <a:avLst/>
            <a:gdLst/>
            <a:ahLst/>
            <a:cxnLst>
              <a:cxn ang="0">
                <a:pos x="wd2" y="hd2"/>
              </a:cxn>
              <a:cxn ang="5400000">
                <a:pos x="wd2" y="hd2"/>
              </a:cxn>
              <a:cxn ang="10800000">
                <a:pos x="wd2" y="hd2"/>
              </a:cxn>
              <a:cxn ang="16200000">
                <a:pos x="wd2" y="hd2"/>
              </a:cxn>
            </a:cxnLst>
            <a:rect l="0" t="0" r="r" b="b"/>
            <a:pathLst>
              <a:path w="21600" h="14959" fill="norm" stroke="1" extrusionOk="0">
                <a:moveTo>
                  <a:pt x="0" y="14959"/>
                </a:moveTo>
                <a:cubicBezTo>
                  <a:pt x="2044" y="11166"/>
                  <a:pt x="17411" y="-6641"/>
                  <a:pt x="21600" y="2655"/>
                </a:cubicBezTo>
              </a:path>
            </a:pathLst>
          </a:custGeom>
          <a:ln w="63500">
            <a:solidFill>
              <a:srgbClr val="E32400"/>
            </a:solidFill>
            <a:tailEnd type="triangle"/>
          </a:ln>
        </p:spPr>
        <p:txBody>
          <a:bodyPr lIns="50800" tIns="50800" rIns="50800" bIns="50800"/>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895" name="Line"/>
          <p:cNvSpPr/>
          <p:nvPr/>
        </p:nvSpPr>
        <p:spPr>
          <a:xfrm>
            <a:off x="4578917" y="6132433"/>
            <a:ext cx="5146372" cy="1333505"/>
          </a:xfrm>
          <a:custGeom>
            <a:avLst/>
            <a:gdLst/>
            <a:ahLst/>
            <a:cxnLst>
              <a:cxn ang="0">
                <a:pos x="wd2" y="hd2"/>
              </a:cxn>
              <a:cxn ang="5400000">
                <a:pos x="wd2" y="hd2"/>
              </a:cxn>
              <a:cxn ang="10800000">
                <a:pos x="wd2" y="hd2"/>
              </a:cxn>
              <a:cxn ang="16200000">
                <a:pos x="wd2" y="hd2"/>
              </a:cxn>
            </a:cxnLst>
            <a:rect l="0" t="0" r="r" b="b"/>
            <a:pathLst>
              <a:path w="21600" h="14325" fill="norm" stroke="1" extrusionOk="0">
                <a:moveTo>
                  <a:pt x="0" y="14325"/>
                </a:moveTo>
                <a:cubicBezTo>
                  <a:pt x="2094" y="10416"/>
                  <a:pt x="17635" y="-7275"/>
                  <a:pt x="21600" y="3352"/>
                </a:cubicBezTo>
              </a:path>
            </a:pathLst>
          </a:custGeom>
          <a:ln w="63500">
            <a:solidFill>
              <a:srgbClr val="E32400"/>
            </a:solidFill>
            <a:tailEnd type="triangle"/>
          </a:ln>
        </p:spPr>
        <p:txBody>
          <a:bodyPr lIns="50800" tIns="50800" rIns="50800" bIns="50800"/>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896" name="Line"/>
          <p:cNvSpPr/>
          <p:nvPr/>
        </p:nvSpPr>
        <p:spPr>
          <a:xfrm>
            <a:off x="7523060" y="7340131"/>
            <a:ext cx="2489201" cy="360615"/>
          </a:xfrm>
          <a:custGeom>
            <a:avLst/>
            <a:gdLst/>
            <a:ahLst/>
            <a:cxnLst>
              <a:cxn ang="0">
                <a:pos x="wd2" y="hd2"/>
              </a:cxn>
              <a:cxn ang="5400000">
                <a:pos x="wd2" y="hd2"/>
              </a:cxn>
              <a:cxn ang="10800000">
                <a:pos x="wd2" y="hd2"/>
              </a:cxn>
              <a:cxn ang="16200000">
                <a:pos x="wd2" y="hd2"/>
              </a:cxn>
            </a:cxnLst>
            <a:rect l="0" t="0" r="r" b="b"/>
            <a:pathLst>
              <a:path w="21600" h="11842" fill="norm" stroke="1" extrusionOk="0">
                <a:moveTo>
                  <a:pt x="0" y="11842"/>
                </a:moveTo>
                <a:cubicBezTo>
                  <a:pt x="2252" y="7343"/>
                  <a:pt x="18336" y="-9758"/>
                  <a:pt x="21600" y="7665"/>
                </a:cubicBezTo>
              </a:path>
            </a:pathLst>
          </a:custGeom>
          <a:ln w="63500">
            <a:solidFill>
              <a:srgbClr val="E32400"/>
            </a:solidFill>
            <a:tailEnd type="triangle"/>
          </a:ln>
        </p:spPr>
        <p:txBody>
          <a:bodyPr lIns="50800" tIns="50800" rIns="50800" bIns="50800"/>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897" name="horizontal axis is now scale (but numbers are arbitrary :-("/>
          <p:cNvSpPr txBox="1"/>
          <p:nvPr/>
        </p:nvSpPr>
        <p:spPr>
          <a:xfrm>
            <a:off x="9740900" y="8597900"/>
            <a:ext cx="3378200" cy="6252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defRPr sz="1800">
                <a:uFill>
                  <a:solidFill>
                    <a:srgbClr val="000000"/>
                  </a:solidFill>
                </a:uFill>
                <a:latin typeface="Times New Roman"/>
                <a:ea typeface="Times New Roman"/>
                <a:cs typeface="Times New Roman"/>
                <a:sym typeface="Times New Roman"/>
              </a:defRPr>
            </a:pPr>
            <a:r>
              <a:t>horizontal axis is now scale</a:t>
            </a:r>
            <a:br/>
            <a:r>
              <a:t>(but numbers are arbitrary :-(</a:t>
            </a:r>
          </a:p>
        </p:txBody>
      </p:sp>
      <p:sp>
        <p:nvSpPr>
          <p:cNvPr id="898" name="Bumps, filtered by difference-of-Gaussian"/>
          <p:cNvSpPr txBox="1"/>
          <p:nvPr/>
        </p:nvSpPr>
        <p:spPr>
          <a:xfrm>
            <a:off x="0" y="-266700"/>
            <a:ext cx="12674600" cy="1625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marL="57799" marR="57799" algn="ctr" defTabSz="1295400">
              <a:defRPr sz="5000">
                <a:uFill>
                  <a:solidFill>
                    <a:srgbClr val="000000"/>
                  </a:solidFill>
                </a:uFill>
                <a:latin typeface="Times New Roman"/>
                <a:ea typeface="Times New Roman"/>
                <a:cs typeface="Times New Roman"/>
                <a:sym typeface="Times New Roman"/>
              </a:defRPr>
            </a:lvl1pPr>
          </a:lstStyle>
          <a:p>
            <a:pPr/>
            <a:r>
              <a:t>Bumps, filtered by difference-of-Gaussian</a:t>
            </a:r>
          </a:p>
        </p:txBody>
      </p:sp>
      <p:sp>
        <p:nvSpPr>
          <p:cNvPr id="899" name="Consider response across scale at center of bumps"/>
          <p:cNvSpPr txBox="1"/>
          <p:nvPr/>
        </p:nvSpPr>
        <p:spPr>
          <a:xfrm>
            <a:off x="609600" y="1612900"/>
            <a:ext cx="100838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57799" marR="57799" indent="266700" defTabSz="1295400">
              <a:defRPr sz="3400">
                <a:uFill>
                  <a:solidFill>
                    <a:srgbClr val="000000"/>
                  </a:solidFill>
                </a:uFill>
                <a:latin typeface="Times New Roman"/>
                <a:ea typeface="Times New Roman"/>
                <a:cs typeface="Times New Roman"/>
                <a:sym typeface="Times New Roman"/>
              </a:defRPr>
            </a:pPr>
            <a:r>
              <a:t>Consider response across scale at center of bumps</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1" name="Slide Number"/>
          <p:cNvSpPr txBox="1"/>
          <p:nvPr>
            <p:ph type="sldNum" sz="quarter" idx="2"/>
          </p:nvPr>
        </p:nvSpPr>
        <p:spPr>
          <a:xfrm>
            <a:off x="10505158" y="11379200"/>
            <a:ext cx="342901" cy="35858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02" name="Bumps, filtered by difference-of-Gaussian"/>
          <p:cNvSpPr txBox="1"/>
          <p:nvPr>
            <p:ph type="title"/>
          </p:nvPr>
        </p:nvSpPr>
        <p:spPr>
          <a:xfrm>
            <a:off x="0" y="-266700"/>
            <a:ext cx="12674600" cy="1625600"/>
          </a:xfrm>
          <a:prstGeom prst="rect">
            <a:avLst/>
          </a:prstGeom>
        </p:spPr>
        <p:txBody>
          <a:bodyPr/>
          <a:lstStyle>
            <a:lvl1pPr>
              <a:defRPr sz="5000"/>
            </a:lvl1pPr>
          </a:lstStyle>
          <a:p>
            <a:pPr/>
            <a:r>
              <a:t>Bumps, filtered by difference-of-Gaussian</a:t>
            </a:r>
          </a:p>
        </p:txBody>
      </p:sp>
      <p:grpSp>
        <p:nvGrpSpPr>
          <p:cNvPr id="917" name="Group"/>
          <p:cNvGrpSpPr/>
          <p:nvPr/>
        </p:nvGrpSpPr>
        <p:grpSpPr>
          <a:xfrm>
            <a:off x="-254000" y="3136900"/>
            <a:ext cx="10185400" cy="5880100"/>
            <a:chOff x="0" y="0"/>
            <a:chExt cx="10185400" cy="5880100"/>
          </a:xfrm>
        </p:grpSpPr>
        <p:pic>
          <p:nvPicPr>
            <p:cNvPr id="903" name="droppedImage.png" descr="droppedImage.png"/>
            <p:cNvPicPr>
              <a:picLocks noChangeAspect="1"/>
            </p:cNvPicPr>
            <p:nvPr/>
          </p:nvPicPr>
          <p:blipFill>
            <a:blip r:embed="rId2">
              <a:extLst/>
            </a:blip>
            <a:stretch>
              <a:fillRect/>
            </a:stretch>
          </p:blipFill>
          <p:spPr>
            <a:xfrm>
              <a:off x="241300" y="2590800"/>
              <a:ext cx="9695786" cy="3289300"/>
            </a:xfrm>
            <a:prstGeom prst="rect">
              <a:avLst/>
            </a:prstGeom>
            <a:ln w="12700" cap="flat">
              <a:noFill/>
              <a:round/>
            </a:ln>
            <a:effectLst/>
          </p:spPr>
        </p:pic>
        <p:sp>
          <p:nvSpPr>
            <p:cNvPr id="904" name="Line"/>
            <p:cNvSpPr/>
            <p:nvPr/>
          </p:nvSpPr>
          <p:spPr>
            <a:xfrm>
              <a:off x="228600" y="3365244"/>
              <a:ext cx="9633869" cy="6559"/>
            </a:xfrm>
            <a:prstGeom prst="line">
              <a:avLst/>
            </a:prstGeom>
            <a:noFill/>
            <a:ln w="12700" cap="flat">
              <a:solidFill>
                <a:srgbClr val="000000"/>
              </a:solidFill>
              <a:prstDash val="solid"/>
              <a:round/>
            </a:ln>
            <a:effectLst/>
          </p:spPr>
          <p:txBody>
            <a:bodyPr wrap="square" lIns="0" tIns="0" rIns="0" bIns="0" numCol="1" anchor="t">
              <a:noAutofit/>
            </a:bodyPr>
            <a:lstStyle/>
            <a:p>
              <a:pPr/>
            </a:p>
          </p:txBody>
        </p:sp>
        <p:sp>
          <p:nvSpPr>
            <p:cNvPr id="905" name="Line"/>
            <p:cNvSpPr/>
            <p:nvPr/>
          </p:nvSpPr>
          <p:spPr>
            <a:xfrm>
              <a:off x="254000" y="3911600"/>
              <a:ext cx="9633869" cy="6559"/>
            </a:xfrm>
            <a:prstGeom prst="line">
              <a:avLst/>
            </a:prstGeom>
            <a:noFill/>
            <a:ln w="12700" cap="flat">
              <a:solidFill>
                <a:srgbClr val="000000"/>
              </a:solidFill>
              <a:prstDash val="solid"/>
              <a:round/>
            </a:ln>
            <a:effectLst/>
          </p:spPr>
          <p:txBody>
            <a:bodyPr wrap="square" lIns="0" tIns="0" rIns="0" bIns="0" numCol="1" anchor="t">
              <a:noAutofit/>
            </a:bodyPr>
            <a:lstStyle/>
            <a:p>
              <a:pPr/>
            </a:p>
          </p:txBody>
        </p:sp>
        <p:sp>
          <p:nvSpPr>
            <p:cNvPr id="906" name="Line"/>
            <p:cNvSpPr/>
            <p:nvPr/>
          </p:nvSpPr>
          <p:spPr>
            <a:xfrm>
              <a:off x="266700" y="4699000"/>
              <a:ext cx="9633869" cy="6559"/>
            </a:xfrm>
            <a:prstGeom prst="line">
              <a:avLst/>
            </a:prstGeom>
            <a:noFill/>
            <a:ln w="12700" cap="flat">
              <a:solidFill>
                <a:srgbClr val="000000"/>
              </a:solidFill>
              <a:prstDash val="solid"/>
              <a:round/>
            </a:ln>
            <a:effectLst/>
          </p:spPr>
          <p:txBody>
            <a:bodyPr wrap="square" lIns="0" tIns="0" rIns="0" bIns="0" numCol="1" anchor="t">
              <a:noAutofit/>
            </a:bodyPr>
            <a:lstStyle/>
            <a:p>
              <a:pPr/>
            </a:p>
          </p:txBody>
        </p:sp>
        <p:pic>
          <p:nvPicPr>
            <p:cNvPr id="907" name="droppedImage.png" descr="droppedImage.png"/>
            <p:cNvPicPr>
              <a:picLocks noChangeAspect="1"/>
            </p:cNvPicPr>
            <p:nvPr/>
          </p:nvPicPr>
          <p:blipFill>
            <a:blip r:embed="rId3">
              <a:extLst/>
            </a:blip>
            <a:stretch>
              <a:fillRect/>
            </a:stretch>
          </p:blipFill>
          <p:spPr>
            <a:xfrm>
              <a:off x="0" y="0"/>
              <a:ext cx="10083800" cy="2332014"/>
            </a:xfrm>
            <a:prstGeom prst="rect">
              <a:avLst/>
            </a:prstGeom>
            <a:ln w="12700" cap="flat">
              <a:noFill/>
              <a:round/>
            </a:ln>
            <a:effectLst/>
          </p:spPr>
        </p:pic>
        <p:sp>
          <p:nvSpPr>
            <p:cNvPr id="908" name="Line"/>
            <p:cNvSpPr/>
            <p:nvPr/>
          </p:nvSpPr>
          <p:spPr>
            <a:xfrm flipV="1">
              <a:off x="2249029" y="3033933"/>
              <a:ext cx="1" cy="2247290"/>
            </a:xfrm>
            <a:prstGeom prst="line">
              <a:avLst/>
            </a:prstGeom>
            <a:noFill/>
            <a:ln w="12700" cap="flat">
              <a:solidFill>
                <a:srgbClr val="FF2600"/>
              </a:solidFill>
              <a:prstDash val="solid"/>
              <a:round/>
            </a:ln>
            <a:effectLst/>
          </p:spPr>
          <p:txBody>
            <a:bodyPr wrap="square" lIns="0" tIns="0" rIns="0" bIns="0" numCol="1" anchor="t">
              <a:noAutofit/>
            </a:bodyPr>
            <a:lstStyle/>
            <a:p>
              <a:pPr/>
            </a:p>
          </p:txBody>
        </p:sp>
        <p:sp>
          <p:nvSpPr>
            <p:cNvPr id="909" name="Line"/>
            <p:cNvSpPr/>
            <p:nvPr/>
          </p:nvSpPr>
          <p:spPr>
            <a:xfrm flipV="1">
              <a:off x="4838699" y="3035300"/>
              <a:ext cx="1" cy="2247289"/>
            </a:xfrm>
            <a:prstGeom prst="line">
              <a:avLst/>
            </a:prstGeom>
            <a:noFill/>
            <a:ln w="12700" cap="flat">
              <a:solidFill>
                <a:srgbClr val="FF2600"/>
              </a:solidFill>
              <a:prstDash val="solid"/>
              <a:round/>
            </a:ln>
            <a:effectLst/>
          </p:spPr>
          <p:txBody>
            <a:bodyPr wrap="square" lIns="0" tIns="0" rIns="0" bIns="0" numCol="1" anchor="t">
              <a:noAutofit/>
            </a:bodyPr>
            <a:lstStyle/>
            <a:p>
              <a:pPr/>
            </a:p>
          </p:txBody>
        </p:sp>
        <p:sp>
          <p:nvSpPr>
            <p:cNvPr id="910" name="Line"/>
            <p:cNvSpPr/>
            <p:nvPr/>
          </p:nvSpPr>
          <p:spPr>
            <a:xfrm flipV="1">
              <a:off x="7785099" y="3035300"/>
              <a:ext cx="1" cy="2247289"/>
            </a:xfrm>
            <a:prstGeom prst="line">
              <a:avLst/>
            </a:prstGeom>
            <a:noFill/>
            <a:ln w="12700" cap="flat">
              <a:solidFill>
                <a:srgbClr val="FF2600"/>
              </a:solidFill>
              <a:prstDash val="solid"/>
              <a:round/>
            </a:ln>
            <a:effectLst/>
          </p:spPr>
          <p:txBody>
            <a:bodyPr wrap="square" lIns="0" tIns="0" rIns="0" bIns="0" numCol="1" anchor="t">
              <a:noAutofit/>
            </a:bodyPr>
            <a:lstStyle/>
            <a:p>
              <a:pPr/>
            </a:p>
          </p:txBody>
        </p:sp>
        <p:sp>
          <p:nvSpPr>
            <p:cNvPr id="911" name="a"/>
            <p:cNvSpPr txBox="1"/>
            <p:nvPr/>
          </p:nvSpPr>
          <p:spPr>
            <a:xfrm>
              <a:off x="1879600" y="4914900"/>
              <a:ext cx="36375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defRPr sz="3400">
                  <a:solidFill>
                    <a:srgbClr val="FF2600"/>
                  </a:solidFill>
                  <a:uFill>
                    <a:solidFill>
                      <a:srgbClr val="FF2600"/>
                    </a:solidFill>
                  </a:uFill>
                  <a:latin typeface="Times New Roman"/>
                  <a:ea typeface="Times New Roman"/>
                  <a:cs typeface="Times New Roman"/>
                  <a:sym typeface="Times New Roman"/>
                </a:defRPr>
              </a:lvl1pPr>
            </a:lstStyle>
            <a:p>
              <a:pPr/>
              <a:r>
                <a:t>a</a:t>
              </a:r>
            </a:p>
          </p:txBody>
        </p:sp>
        <p:sp>
          <p:nvSpPr>
            <p:cNvPr id="912" name="b"/>
            <p:cNvSpPr txBox="1"/>
            <p:nvPr/>
          </p:nvSpPr>
          <p:spPr>
            <a:xfrm>
              <a:off x="4432300" y="4914900"/>
              <a:ext cx="38800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defRPr sz="3400">
                  <a:solidFill>
                    <a:srgbClr val="FF2600"/>
                  </a:solidFill>
                  <a:uFill>
                    <a:solidFill>
                      <a:srgbClr val="FF2600"/>
                    </a:solidFill>
                  </a:uFill>
                  <a:latin typeface="Times New Roman"/>
                  <a:ea typeface="Times New Roman"/>
                  <a:cs typeface="Times New Roman"/>
                  <a:sym typeface="Times New Roman"/>
                </a:defRPr>
              </a:lvl1pPr>
            </a:lstStyle>
            <a:p>
              <a:pPr/>
              <a:r>
                <a:t>b</a:t>
              </a:r>
            </a:p>
          </p:txBody>
        </p:sp>
        <p:sp>
          <p:nvSpPr>
            <p:cNvPr id="913" name="c"/>
            <p:cNvSpPr txBox="1"/>
            <p:nvPr/>
          </p:nvSpPr>
          <p:spPr>
            <a:xfrm>
              <a:off x="7429500" y="4914900"/>
              <a:ext cx="36375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defRPr sz="3400">
                  <a:solidFill>
                    <a:srgbClr val="FF2600"/>
                  </a:solidFill>
                  <a:uFill>
                    <a:solidFill>
                      <a:srgbClr val="FF2600"/>
                    </a:solidFill>
                  </a:uFill>
                  <a:latin typeface="Times New Roman"/>
                  <a:ea typeface="Times New Roman"/>
                  <a:cs typeface="Times New Roman"/>
                  <a:sym typeface="Times New Roman"/>
                </a:defRPr>
              </a:lvl1pPr>
            </a:lstStyle>
            <a:p>
              <a:pPr/>
              <a:r>
                <a:t>c</a:t>
              </a:r>
            </a:p>
          </p:txBody>
        </p:sp>
        <p:sp>
          <p:nvSpPr>
            <p:cNvPr id="914" name="1.7"/>
            <p:cNvSpPr txBox="1"/>
            <p:nvPr/>
          </p:nvSpPr>
          <p:spPr>
            <a:xfrm>
              <a:off x="215900" y="2933700"/>
              <a:ext cx="9969500" cy="4315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defTabSz="1295400">
                <a:defRPr sz="2400">
                  <a:solidFill>
                    <a:srgbClr val="011993"/>
                  </a:solidFill>
                  <a:uFill>
                    <a:solidFill>
                      <a:srgbClr val="011993"/>
                    </a:solidFill>
                  </a:uFill>
                  <a:latin typeface="Times New Roman"/>
                  <a:ea typeface="Times New Roman"/>
                  <a:cs typeface="Times New Roman"/>
                  <a:sym typeface="Times New Roman"/>
                </a:defRPr>
              </a:lvl1pPr>
            </a:lstStyle>
            <a:p>
              <a:pPr/>
              <a:r>
                <a:t>1.7</a:t>
              </a:r>
            </a:p>
          </p:txBody>
        </p:sp>
        <p:sp>
          <p:nvSpPr>
            <p:cNvPr id="915" name="3.0"/>
            <p:cNvSpPr txBox="1"/>
            <p:nvPr/>
          </p:nvSpPr>
          <p:spPr>
            <a:xfrm>
              <a:off x="215900" y="3505200"/>
              <a:ext cx="9969500" cy="4315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defTabSz="1295400">
                <a:defRPr sz="2400">
                  <a:solidFill>
                    <a:srgbClr val="011993"/>
                  </a:solidFill>
                  <a:uFill>
                    <a:solidFill>
                      <a:srgbClr val="011993"/>
                    </a:solidFill>
                  </a:uFill>
                  <a:latin typeface="Times New Roman"/>
                  <a:ea typeface="Times New Roman"/>
                  <a:cs typeface="Times New Roman"/>
                  <a:sym typeface="Times New Roman"/>
                </a:defRPr>
              </a:lvl1pPr>
            </a:lstStyle>
            <a:p>
              <a:pPr/>
              <a:r>
                <a:t>3.0</a:t>
              </a:r>
            </a:p>
          </p:txBody>
        </p:sp>
        <p:sp>
          <p:nvSpPr>
            <p:cNvPr id="916" name="5.2"/>
            <p:cNvSpPr txBox="1"/>
            <p:nvPr/>
          </p:nvSpPr>
          <p:spPr>
            <a:xfrm>
              <a:off x="215900" y="4318000"/>
              <a:ext cx="9969500" cy="4315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defTabSz="1295400">
                <a:defRPr sz="2400">
                  <a:solidFill>
                    <a:srgbClr val="011993"/>
                  </a:solidFill>
                  <a:uFill>
                    <a:solidFill>
                      <a:srgbClr val="011993"/>
                    </a:solidFill>
                  </a:uFill>
                  <a:latin typeface="Times New Roman"/>
                  <a:ea typeface="Times New Roman"/>
                  <a:cs typeface="Times New Roman"/>
                  <a:sym typeface="Times New Roman"/>
                </a:defRPr>
              </a:lvl1pPr>
            </a:lstStyle>
            <a:p>
              <a:pPr/>
              <a:r>
                <a:t>5.2</a:t>
              </a:r>
            </a:p>
          </p:txBody>
        </p:sp>
      </p:grpSp>
      <p:pic>
        <p:nvPicPr>
          <p:cNvPr id="918" name="droppedImage.png" descr="droppedImage.png"/>
          <p:cNvPicPr>
            <a:picLocks noChangeAspect="1"/>
          </p:cNvPicPr>
          <p:nvPr/>
        </p:nvPicPr>
        <p:blipFill>
          <a:blip r:embed="rId4">
            <a:extLst/>
          </a:blip>
          <a:stretch>
            <a:fillRect/>
          </a:stretch>
        </p:blipFill>
        <p:spPr>
          <a:xfrm>
            <a:off x="9620202" y="3937000"/>
            <a:ext cx="3658418" cy="4660900"/>
          </a:xfrm>
          <a:prstGeom prst="rect">
            <a:avLst/>
          </a:prstGeom>
          <a:ln w="12700"/>
        </p:spPr>
      </p:pic>
      <p:sp>
        <p:nvSpPr>
          <p:cNvPr id="919" name="Line"/>
          <p:cNvSpPr/>
          <p:nvPr/>
        </p:nvSpPr>
        <p:spPr>
          <a:xfrm>
            <a:off x="1996019" y="4656590"/>
            <a:ext cx="7886701" cy="2357792"/>
          </a:xfrm>
          <a:custGeom>
            <a:avLst/>
            <a:gdLst/>
            <a:ahLst/>
            <a:cxnLst>
              <a:cxn ang="0">
                <a:pos x="wd2" y="hd2"/>
              </a:cxn>
              <a:cxn ang="5400000">
                <a:pos x="wd2" y="hd2"/>
              </a:cxn>
              <a:cxn ang="10800000">
                <a:pos x="wd2" y="hd2"/>
              </a:cxn>
              <a:cxn ang="16200000">
                <a:pos x="wd2" y="hd2"/>
              </a:cxn>
            </a:cxnLst>
            <a:rect l="0" t="0" r="r" b="b"/>
            <a:pathLst>
              <a:path w="21600" h="14959" fill="norm" stroke="1" extrusionOk="0">
                <a:moveTo>
                  <a:pt x="0" y="14959"/>
                </a:moveTo>
                <a:cubicBezTo>
                  <a:pt x="2044" y="11166"/>
                  <a:pt x="17411" y="-6641"/>
                  <a:pt x="21600" y="2655"/>
                </a:cubicBezTo>
              </a:path>
            </a:pathLst>
          </a:custGeom>
          <a:ln w="63500">
            <a:solidFill>
              <a:srgbClr val="E32400"/>
            </a:solidFill>
            <a:tailEnd type="triangle"/>
          </a:ln>
        </p:spPr>
        <p:txBody>
          <a:bodyPr lIns="50800" tIns="50800" rIns="50800" bIns="50800"/>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20" name="Line"/>
          <p:cNvSpPr/>
          <p:nvPr/>
        </p:nvSpPr>
        <p:spPr>
          <a:xfrm>
            <a:off x="4578917" y="6132433"/>
            <a:ext cx="5146372" cy="1333505"/>
          </a:xfrm>
          <a:custGeom>
            <a:avLst/>
            <a:gdLst/>
            <a:ahLst/>
            <a:cxnLst>
              <a:cxn ang="0">
                <a:pos x="wd2" y="hd2"/>
              </a:cxn>
              <a:cxn ang="5400000">
                <a:pos x="wd2" y="hd2"/>
              </a:cxn>
              <a:cxn ang="10800000">
                <a:pos x="wd2" y="hd2"/>
              </a:cxn>
              <a:cxn ang="16200000">
                <a:pos x="wd2" y="hd2"/>
              </a:cxn>
            </a:cxnLst>
            <a:rect l="0" t="0" r="r" b="b"/>
            <a:pathLst>
              <a:path w="21600" h="14325" fill="norm" stroke="1" extrusionOk="0">
                <a:moveTo>
                  <a:pt x="0" y="14325"/>
                </a:moveTo>
                <a:cubicBezTo>
                  <a:pt x="2094" y="10416"/>
                  <a:pt x="17635" y="-7275"/>
                  <a:pt x="21600" y="3352"/>
                </a:cubicBezTo>
              </a:path>
            </a:pathLst>
          </a:custGeom>
          <a:ln w="63500">
            <a:solidFill>
              <a:srgbClr val="E32400"/>
            </a:solidFill>
            <a:tailEnd type="triangle"/>
          </a:ln>
        </p:spPr>
        <p:txBody>
          <a:bodyPr lIns="50800" tIns="50800" rIns="50800" bIns="50800"/>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21" name="Line"/>
          <p:cNvSpPr/>
          <p:nvPr/>
        </p:nvSpPr>
        <p:spPr>
          <a:xfrm>
            <a:off x="7523060" y="7340131"/>
            <a:ext cx="2489201" cy="360615"/>
          </a:xfrm>
          <a:custGeom>
            <a:avLst/>
            <a:gdLst/>
            <a:ahLst/>
            <a:cxnLst>
              <a:cxn ang="0">
                <a:pos x="wd2" y="hd2"/>
              </a:cxn>
              <a:cxn ang="5400000">
                <a:pos x="wd2" y="hd2"/>
              </a:cxn>
              <a:cxn ang="10800000">
                <a:pos x="wd2" y="hd2"/>
              </a:cxn>
              <a:cxn ang="16200000">
                <a:pos x="wd2" y="hd2"/>
              </a:cxn>
            </a:cxnLst>
            <a:rect l="0" t="0" r="r" b="b"/>
            <a:pathLst>
              <a:path w="21600" h="11842" fill="norm" stroke="1" extrusionOk="0">
                <a:moveTo>
                  <a:pt x="0" y="11842"/>
                </a:moveTo>
                <a:cubicBezTo>
                  <a:pt x="2252" y="7343"/>
                  <a:pt x="18336" y="-9758"/>
                  <a:pt x="21600" y="7665"/>
                </a:cubicBezTo>
              </a:path>
            </a:pathLst>
          </a:custGeom>
          <a:ln w="63500">
            <a:solidFill>
              <a:srgbClr val="E32400"/>
            </a:solidFill>
            <a:tailEnd type="triangle"/>
          </a:ln>
        </p:spPr>
        <p:txBody>
          <a:bodyPr lIns="50800" tIns="50800" rIns="50800" bIns="50800"/>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22" name="Scales of peak responses are proportional to bump width…"/>
          <p:cNvSpPr txBox="1"/>
          <p:nvPr/>
        </p:nvSpPr>
        <p:spPr>
          <a:xfrm>
            <a:off x="647700" y="1358900"/>
            <a:ext cx="11379200" cy="977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57799" marR="57799" indent="266700" defTabSz="1295400">
              <a:defRPr sz="3400">
                <a:uFill>
                  <a:solidFill>
                    <a:srgbClr val="000000"/>
                  </a:solidFill>
                </a:uFill>
                <a:latin typeface="Times New Roman"/>
                <a:ea typeface="Times New Roman"/>
                <a:cs typeface="Times New Roman"/>
                <a:sym typeface="Times New Roman"/>
              </a:defRPr>
            </a:pPr>
            <a:r>
              <a:t>Scales of peak responses are proportional to bump width</a:t>
            </a:r>
          </a:p>
          <a:p>
            <a:pPr lvl="2" marL="57799" marR="57799" indent="533400" defTabSz="1295400">
              <a:defRPr sz="2800">
                <a:uFill>
                  <a:solidFill>
                    <a:srgbClr val="000000"/>
                  </a:solidFill>
                </a:uFill>
                <a:latin typeface="Times New Roman"/>
                <a:ea typeface="Times New Roman"/>
                <a:cs typeface="Times New Roman"/>
                <a:sym typeface="Times New Roman"/>
              </a:defRPr>
            </a:pPr>
            <a:r>
              <a:t>[1.7, 3, 5.2] ./ [5, 9, 15] = 0.3400    0.3333    0.3467 </a:t>
            </a:r>
          </a:p>
        </p:txBody>
      </p:sp>
      <p:sp>
        <p:nvSpPr>
          <p:cNvPr id="923" name="Circle"/>
          <p:cNvSpPr/>
          <p:nvPr/>
        </p:nvSpPr>
        <p:spPr>
          <a:xfrm>
            <a:off x="10452100" y="5003800"/>
            <a:ext cx="203200" cy="203200"/>
          </a:xfrm>
          <a:prstGeom prst="ellipse">
            <a:avLst/>
          </a:prstGeom>
          <a:solidFill>
            <a:srgbClr val="0061FF"/>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24" name="Circle"/>
          <p:cNvSpPr/>
          <p:nvPr/>
        </p:nvSpPr>
        <p:spPr>
          <a:xfrm>
            <a:off x="10833100" y="6083300"/>
            <a:ext cx="203200" cy="203200"/>
          </a:xfrm>
          <a:prstGeom prst="ellipse">
            <a:avLst/>
          </a:prstGeom>
          <a:solidFill>
            <a:srgbClr val="0061FF"/>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25" name="Circle"/>
          <p:cNvSpPr/>
          <p:nvPr/>
        </p:nvSpPr>
        <p:spPr>
          <a:xfrm>
            <a:off x="11417300" y="7175500"/>
            <a:ext cx="203200" cy="203200"/>
          </a:xfrm>
          <a:prstGeom prst="ellipse">
            <a:avLst/>
          </a:prstGeom>
          <a:solidFill>
            <a:srgbClr val="0061FF"/>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26" name="σ=1.7"/>
          <p:cNvSpPr txBox="1"/>
          <p:nvPr/>
        </p:nvSpPr>
        <p:spPr>
          <a:xfrm>
            <a:off x="10121749" y="5219700"/>
            <a:ext cx="889303"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algn="ctr" defTabSz="1295400">
              <a:defRPr sz="2400">
                <a:solidFill>
                  <a:srgbClr val="011993"/>
                </a:solidFill>
                <a:uFill>
                  <a:solidFill>
                    <a:srgbClr val="011993"/>
                  </a:solidFill>
                </a:uFill>
                <a:latin typeface="Times New Roman"/>
                <a:ea typeface="Times New Roman"/>
                <a:cs typeface="Times New Roman"/>
                <a:sym typeface="Times New Roman"/>
              </a:defRPr>
            </a:lvl1pPr>
          </a:lstStyle>
          <a:p>
            <a:pPr/>
            <a:r>
              <a:t>σ=1.7</a:t>
            </a:r>
          </a:p>
        </p:txBody>
      </p:sp>
      <p:sp>
        <p:nvSpPr>
          <p:cNvPr id="927" name="σ=3"/>
          <p:cNvSpPr txBox="1"/>
          <p:nvPr/>
        </p:nvSpPr>
        <p:spPr>
          <a:xfrm>
            <a:off x="10615356" y="6426200"/>
            <a:ext cx="660703"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algn="ctr" defTabSz="1295400">
              <a:defRPr sz="2400">
                <a:solidFill>
                  <a:srgbClr val="011993"/>
                </a:solidFill>
                <a:uFill>
                  <a:solidFill>
                    <a:srgbClr val="011993"/>
                  </a:solidFill>
                </a:uFill>
                <a:latin typeface="Times New Roman"/>
                <a:ea typeface="Times New Roman"/>
                <a:cs typeface="Times New Roman"/>
                <a:sym typeface="Times New Roman"/>
              </a:defRPr>
            </a:lvl1pPr>
          </a:lstStyle>
          <a:p>
            <a:pPr/>
            <a:r>
              <a:t>σ=3</a:t>
            </a:r>
          </a:p>
        </p:txBody>
      </p:sp>
      <p:sp>
        <p:nvSpPr>
          <p:cNvPr id="928" name="σ=5.2"/>
          <p:cNvSpPr txBox="1"/>
          <p:nvPr/>
        </p:nvSpPr>
        <p:spPr>
          <a:xfrm>
            <a:off x="11169358" y="7747000"/>
            <a:ext cx="889303"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algn="ctr" defTabSz="1295400">
              <a:defRPr sz="2400">
                <a:solidFill>
                  <a:srgbClr val="011993"/>
                </a:solidFill>
                <a:uFill>
                  <a:solidFill>
                    <a:srgbClr val="011993"/>
                  </a:solidFill>
                </a:uFill>
                <a:latin typeface="Times New Roman"/>
                <a:ea typeface="Times New Roman"/>
                <a:cs typeface="Times New Roman"/>
                <a:sym typeface="Times New Roman"/>
              </a:defRPr>
            </a:lvl1pPr>
          </a:lstStyle>
          <a:p>
            <a:pPr/>
            <a:r>
              <a:t>σ=5.2</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30" name="Double-click to edit"/>
          <p:cNvSpPr txBox="1"/>
          <p:nvPr>
            <p:ph type="title"/>
          </p:nvPr>
        </p:nvSpPr>
        <p:spPr>
          <a:xfrm>
            <a:off x="1854200" y="812800"/>
            <a:ext cx="11049000" cy="2273300"/>
          </a:xfrm>
          <a:prstGeom prst="rect">
            <a:avLst/>
          </a:prstGeom>
        </p:spPr>
        <p:txBody>
          <a:bodyPr/>
          <a:lstStyle/>
          <a:p>
            <a:pPr/>
          </a:p>
        </p:txBody>
      </p:sp>
      <p:sp>
        <p:nvSpPr>
          <p:cNvPr id="931" name="Double-click to edit"/>
          <p:cNvSpPr txBox="1"/>
          <p:nvPr>
            <p:ph type="body" idx="1"/>
          </p:nvPr>
        </p:nvSpPr>
        <p:spPr>
          <a:xfrm>
            <a:off x="1854200" y="3086100"/>
            <a:ext cx="11049000" cy="6934200"/>
          </a:xfrm>
          <a:prstGeom prst="rect">
            <a:avLst/>
          </a:prstGeom>
        </p:spPr>
        <p:txBody>
          <a:bodyPr/>
          <a:lstStyle/>
          <a:p>
            <a:pPr/>
          </a:p>
        </p:txBody>
      </p:sp>
      <p:sp>
        <p:nvSpPr>
          <p:cNvPr id="932" name="Slide Number"/>
          <p:cNvSpPr txBox="1"/>
          <p:nvPr>
            <p:ph type="sldNum" sz="quarter" idx="2"/>
          </p:nvPr>
        </p:nvSpPr>
        <p:spPr>
          <a:xfrm>
            <a:off x="11420129" y="9156700"/>
            <a:ext cx="279388" cy="35858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33" name="droppedImage.png" descr="droppedImage.png"/>
          <p:cNvPicPr>
            <a:picLocks noChangeAspect="1"/>
          </p:cNvPicPr>
          <p:nvPr/>
        </p:nvPicPr>
        <p:blipFill>
          <a:blip r:embed="rId2">
            <a:extLst/>
          </a:blip>
          <a:stretch>
            <a:fillRect/>
          </a:stretch>
        </p:blipFill>
        <p:spPr>
          <a:xfrm>
            <a:off x="4966455" y="-736600"/>
            <a:ext cx="8237031" cy="10494152"/>
          </a:xfrm>
          <a:prstGeom prst="rect">
            <a:avLst/>
          </a:prstGeom>
          <a:ln w="12700"/>
        </p:spPr>
      </p:pic>
      <p:pic>
        <p:nvPicPr>
          <p:cNvPr id="934" name="droppedImage.png" descr="droppedImage.png"/>
          <p:cNvPicPr>
            <a:picLocks noChangeAspect="1"/>
          </p:cNvPicPr>
          <p:nvPr/>
        </p:nvPicPr>
        <p:blipFill>
          <a:blip r:embed="rId3">
            <a:extLst/>
          </a:blip>
          <a:stretch>
            <a:fillRect/>
          </a:stretch>
        </p:blipFill>
        <p:spPr>
          <a:xfrm>
            <a:off x="-228600" y="-850900"/>
            <a:ext cx="5798991" cy="10494153"/>
          </a:xfrm>
          <a:prstGeom prst="rect">
            <a:avLst/>
          </a:prstGeom>
          <a:ln w="12700"/>
        </p:spPr>
      </p:pic>
      <p:pic>
        <p:nvPicPr>
          <p:cNvPr id="935" name="droppedImage.png" descr="droppedImage.png"/>
          <p:cNvPicPr>
            <a:picLocks noChangeAspect="1"/>
          </p:cNvPicPr>
          <p:nvPr/>
        </p:nvPicPr>
        <p:blipFill>
          <a:blip r:embed="rId4">
            <a:extLst/>
          </a:blip>
          <a:stretch>
            <a:fillRect/>
          </a:stretch>
        </p:blipFill>
        <p:spPr>
          <a:xfrm>
            <a:off x="5867545" y="8737600"/>
            <a:ext cx="4393261" cy="1016000"/>
          </a:xfrm>
          <a:prstGeom prst="rect">
            <a:avLst/>
          </a:prstGeom>
          <a:ln w="12700"/>
        </p:spPr>
      </p:pic>
      <p:sp>
        <p:nvSpPr>
          <p:cNvPr id="936" name="Rectangle"/>
          <p:cNvSpPr/>
          <p:nvPr/>
        </p:nvSpPr>
        <p:spPr>
          <a:xfrm>
            <a:off x="-266700" y="-215900"/>
            <a:ext cx="13512800" cy="584200"/>
          </a:xfrm>
          <a:prstGeom prst="rect">
            <a:avLst/>
          </a:prstGeom>
          <a:solidFill>
            <a:srgbClr val="D6D6D6"/>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37" name="Scales of peak responses are proportional to bump width (the characteristic scale of each bump):  [1.7, 3, 5.2] ./ [5, 9, 15] = 0.3400    0.3333    0.3467"/>
          <p:cNvSpPr txBox="1"/>
          <p:nvPr/>
        </p:nvSpPr>
        <p:spPr>
          <a:xfrm>
            <a:off x="12700" y="-76200"/>
            <a:ext cx="13144500" cy="774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algn="ctr" defTabSz="1295400">
              <a:defRPr sz="2400">
                <a:solidFill>
                  <a:srgbClr val="011993"/>
                </a:solidFill>
                <a:uFill>
                  <a:solidFill>
                    <a:srgbClr val="011993"/>
                  </a:solidFill>
                </a:uFill>
                <a:latin typeface="Times New Roman"/>
                <a:ea typeface="Times New Roman"/>
                <a:cs typeface="Times New Roman"/>
                <a:sym typeface="Times New Roman"/>
              </a:defRPr>
            </a:lvl1pPr>
          </a:lstStyle>
          <a:p>
            <a:pPr/>
            <a:r>
              <a:t>Scales of peak responses are proportional to bump width (the characteristic scale of each bump):  [1.7, 3, 5.2] ./ [5, 9, 15] = 0.3400    0.3333    0.3467 </a:t>
            </a:r>
          </a:p>
        </p:txBody>
      </p:sp>
      <p:sp>
        <p:nvSpPr>
          <p:cNvPr id="938" name="Line"/>
          <p:cNvSpPr/>
          <p:nvPr/>
        </p:nvSpPr>
        <p:spPr>
          <a:xfrm>
            <a:off x="7129409" y="1898017"/>
            <a:ext cx="1" cy="515772"/>
          </a:xfrm>
          <a:prstGeom prst="line">
            <a:avLst/>
          </a:prstGeom>
          <a:ln w="12700">
            <a:solidFill>
              <a:srgbClr val="000000"/>
            </a:solidFill>
            <a:headEnd type="stealth"/>
          </a:ln>
        </p:spPr>
        <p:txBody>
          <a:bodyPr lIns="0" tIns="0" rIns="0" bIns="0"/>
          <a:lstStyle/>
          <a:p>
            <a:pPr/>
          </a:p>
        </p:txBody>
      </p:sp>
      <p:sp>
        <p:nvSpPr>
          <p:cNvPr id="939" name="Line"/>
          <p:cNvSpPr/>
          <p:nvPr/>
        </p:nvSpPr>
        <p:spPr>
          <a:xfrm>
            <a:off x="7988299" y="4368799"/>
            <a:ext cx="1" cy="515773"/>
          </a:xfrm>
          <a:prstGeom prst="line">
            <a:avLst/>
          </a:prstGeom>
          <a:ln w="12700">
            <a:solidFill>
              <a:srgbClr val="000000"/>
            </a:solidFill>
            <a:headEnd type="stealth"/>
          </a:ln>
        </p:spPr>
        <p:txBody>
          <a:bodyPr lIns="0" tIns="0" rIns="0" bIns="0"/>
          <a:lstStyle/>
          <a:p>
            <a:pPr/>
          </a:p>
        </p:txBody>
      </p:sp>
      <p:sp>
        <p:nvSpPr>
          <p:cNvPr id="940" name="Line"/>
          <p:cNvSpPr/>
          <p:nvPr/>
        </p:nvSpPr>
        <p:spPr>
          <a:xfrm>
            <a:off x="9397999" y="6794500"/>
            <a:ext cx="1" cy="515772"/>
          </a:xfrm>
          <a:prstGeom prst="line">
            <a:avLst/>
          </a:prstGeom>
          <a:ln w="12700">
            <a:solidFill>
              <a:srgbClr val="000000"/>
            </a:solidFill>
            <a:headEnd type="stealth"/>
          </a:ln>
        </p:spPr>
        <p:txBody>
          <a:bodyPr lIns="0" tIns="0" rIns="0" bIns="0"/>
          <a:lstStyle/>
          <a:p>
            <a:pPr/>
          </a:p>
        </p:txBody>
      </p:sp>
      <p:sp>
        <p:nvSpPr>
          <p:cNvPr id="941" name="sigma = 1.7"/>
          <p:cNvSpPr txBox="1"/>
          <p:nvPr/>
        </p:nvSpPr>
        <p:spPr>
          <a:xfrm>
            <a:off x="6629400" y="2349500"/>
            <a:ext cx="1247122" cy="3585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800">
                <a:uFill>
                  <a:solidFill>
                    <a:srgbClr val="000000"/>
                  </a:solidFill>
                </a:uFill>
                <a:latin typeface="Times New Roman"/>
                <a:ea typeface="Times New Roman"/>
                <a:cs typeface="Times New Roman"/>
                <a:sym typeface="Times New Roman"/>
              </a:defRPr>
            </a:lvl1pPr>
          </a:lstStyle>
          <a:p>
            <a:pPr/>
            <a:r>
              <a:t>sigma = 1.7</a:t>
            </a:r>
          </a:p>
        </p:txBody>
      </p:sp>
      <p:sp>
        <p:nvSpPr>
          <p:cNvPr id="942" name="sigma = 3"/>
          <p:cNvSpPr txBox="1"/>
          <p:nvPr/>
        </p:nvSpPr>
        <p:spPr>
          <a:xfrm>
            <a:off x="7442200" y="4749800"/>
            <a:ext cx="1075672" cy="3585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800">
                <a:uFill>
                  <a:solidFill>
                    <a:srgbClr val="000000"/>
                  </a:solidFill>
                </a:uFill>
                <a:latin typeface="Times New Roman"/>
                <a:ea typeface="Times New Roman"/>
                <a:cs typeface="Times New Roman"/>
                <a:sym typeface="Times New Roman"/>
              </a:defRPr>
            </a:lvl1pPr>
          </a:lstStyle>
          <a:p>
            <a:pPr/>
            <a:r>
              <a:t>sigma = 3</a:t>
            </a:r>
          </a:p>
        </p:txBody>
      </p:sp>
      <p:sp>
        <p:nvSpPr>
          <p:cNvPr id="943" name="sigma = 5.2"/>
          <p:cNvSpPr txBox="1"/>
          <p:nvPr/>
        </p:nvSpPr>
        <p:spPr>
          <a:xfrm>
            <a:off x="8775700" y="7239000"/>
            <a:ext cx="1247122" cy="3585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800">
                <a:uFill>
                  <a:solidFill>
                    <a:srgbClr val="000000"/>
                  </a:solidFill>
                </a:uFill>
                <a:latin typeface="Times New Roman"/>
                <a:ea typeface="Times New Roman"/>
                <a:cs typeface="Times New Roman"/>
                <a:sym typeface="Times New Roman"/>
              </a:defRPr>
            </a:lvl1pPr>
          </a:lstStyle>
          <a:p>
            <a:pPr/>
            <a:r>
              <a:t>sigma = 5.2</a:t>
            </a:r>
          </a:p>
        </p:txBody>
      </p:sp>
      <p:sp>
        <p:nvSpPr>
          <p:cNvPr id="944" name="5"/>
          <p:cNvSpPr txBox="1"/>
          <p:nvPr/>
        </p:nvSpPr>
        <p:spPr>
          <a:xfrm>
            <a:off x="6680200" y="8890000"/>
            <a:ext cx="286400" cy="3585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800">
                <a:uFill>
                  <a:solidFill>
                    <a:srgbClr val="000000"/>
                  </a:solidFill>
                </a:uFill>
                <a:latin typeface="Times New Roman"/>
                <a:ea typeface="Times New Roman"/>
                <a:cs typeface="Times New Roman"/>
                <a:sym typeface="Times New Roman"/>
              </a:defRPr>
            </a:lvl1pPr>
          </a:lstStyle>
          <a:p>
            <a:pPr/>
            <a:r>
              <a:t>5</a:t>
            </a:r>
          </a:p>
        </p:txBody>
      </p:sp>
      <p:sp>
        <p:nvSpPr>
          <p:cNvPr id="945" name="9"/>
          <p:cNvSpPr txBox="1"/>
          <p:nvPr/>
        </p:nvSpPr>
        <p:spPr>
          <a:xfrm>
            <a:off x="7797800" y="8890000"/>
            <a:ext cx="286400" cy="3585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800">
                <a:uFill>
                  <a:solidFill>
                    <a:srgbClr val="000000"/>
                  </a:solidFill>
                </a:uFill>
                <a:latin typeface="Times New Roman"/>
                <a:ea typeface="Times New Roman"/>
                <a:cs typeface="Times New Roman"/>
                <a:sym typeface="Times New Roman"/>
              </a:defRPr>
            </a:lvl1pPr>
          </a:lstStyle>
          <a:p>
            <a:pPr/>
            <a:r>
              <a:t>9</a:t>
            </a:r>
          </a:p>
        </p:txBody>
      </p:sp>
      <p:sp>
        <p:nvSpPr>
          <p:cNvPr id="946" name="15"/>
          <p:cNvSpPr txBox="1"/>
          <p:nvPr/>
        </p:nvSpPr>
        <p:spPr>
          <a:xfrm>
            <a:off x="9017000" y="8890000"/>
            <a:ext cx="400700" cy="3585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800">
                <a:uFill>
                  <a:solidFill>
                    <a:srgbClr val="000000"/>
                  </a:solidFill>
                </a:uFill>
                <a:latin typeface="Times New Roman"/>
                <a:ea typeface="Times New Roman"/>
                <a:cs typeface="Times New Roman"/>
                <a:sym typeface="Times New Roman"/>
              </a:defRPr>
            </a:lvl1pPr>
          </a:lstStyle>
          <a:p>
            <a:pPr/>
            <a:r>
              <a:t>15</a:t>
            </a:r>
          </a:p>
        </p:txBody>
      </p:sp>
      <p:sp>
        <p:nvSpPr>
          <p:cNvPr id="947" name="a"/>
          <p:cNvSpPr txBox="1"/>
          <p:nvPr/>
        </p:nvSpPr>
        <p:spPr>
          <a:xfrm>
            <a:off x="5397500" y="1892300"/>
            <a:ext cx="36375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2600"/>
                </a:solidFill>
                <a:uFill>
                  <a:solidFill>
                    <a:srgbClr val="FF2600"/>
                  </a:solidFill>
                </a:uFill>
                <a:latin typeface="Times New Roman"/>
                <a:ea typeface="Times New Roman"/>
                <a:cs typeface="Times New Roman"/>
                <a:sym typeface="Times New Roman"/>
              </a:defRPr>
            </a:lvl1pPr>
          </a:lstStyle>
          <a:p>
            <a:pPr/>
            <a:r>
              <a:t>a</a:t>
            </a:r>
          </a:p>
        </p:txBody>
      </p:sp>
      <p:sp>
        <p:nvSpPr>
          <p:cNvPr id="948" name="b"/>
          <p:cNvSpPr txBox="1"/>
          <p:nvPr/>
        </p:nvSpPr>
        <p:spPr>
          <a:xfrm>
            <a:off x="5397500" y="4762500"/>
            <a:ext cx="38800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2600"/>
                </a:solidFill>
                <a:uFill>
                  <a:solidFill>
                    <a:srgbClr val="FF2600"/>
                  </a:solidFill>
                </a:uFill>
                <a:latin typeface="Times New Roman"/>
                <a:ea typeface="Times New Roman"/>
                <a:cs typeface="Times New Roman"/>
                <a:sym typeface="Times New Roman"/>
              </a:defRPr>
            </a:lvl1pPr>
          </a:lstStyle>
          <a:p>
            <a:pPr/>
            <a:r>
              <a:t>b</a:t>
            </a:r>
          </a:p>
        </p:txBody>
      </p:sp>
      <p:sp>
        <p:nvSpPr>
          <p:cNvPr id="949" name="c"/>
          <p:cNvSpPr txBox="1"/>
          <p:nvPr/>
        </p:nvSpPr>
        <p:spPr>
          <a:xfrm>
            <a:off x="5397500" y="7543800"/>
            <a:ext cx="36375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2600"/>
                </a:solidFill>
                <a:uFill>
                  <a:solidFill>
                    <a:srgbClr val="FF2600"/>
                  </a:solidFill>
                </a:uFill>
                <a:latin typeface="Times New Roman"/>
                <a:ea typeface="Times New Roman"/>
                <a:cs typeface="Times New Roman"/>
                <a:sym typeface="Times New Roman"/>
              </a:defRPr>
            </a:lvl1pPr>
          </a:lstStyle>
          <a:p>
            <a:pPr/>
            <a:r>
              <a:t>c</a:t>
            </a:r>
          </a:p>
        </p:txBody>
      </p:sp>
      <p:sp>
        <p:nvSpPr>
          <p:cNvPr id="950" name="Diff of Gauss filter giving peak response"/>
          <p:cNvSpPr txBox="1"/>
          <p:nvPr/>
        </p:nvSpPr>
        <p:spPr>
          <a:xfrm>
            <a:off x="-12700" y="8940800"/>
            <a:ext cx="5143703"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2400">
                <a:solidFill>
                  <a:srgbClr val="011993"/>
                </a:solidFill>
                <a:uFill>
                  <a:solidFill>
                    <a:srgbClr val="011993"/>
                  </a:solidFill>
                </a:uFill>
                <a:latin typeface="Times New Roman"/>
                <a:ea typeface="Times New Roman"/>
                <a:cs typeface="Times New Roman"/>
                <a:sym typeface="Times New Roman"/>
              </a:defRPr>
            </a:lvl1pPr>
          </a:lstStyle>
          <a:p>
            <a:pPr/>
            <a:r>
              <a:t>Diff of Gauss filter giving peak response</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2" name="Slide Number"/>
          <p:cNvSpPr txBox="1"/>
          <p:nvPr>
            <p:ph type="sldNum" sz="quarter" idx="2"/>
          </p:nvPr>
        </p:nvSpPr>
        <p:spPr>
          <a:xfrm>
            <a:off x="11390207" y="9156700"/>
            <a:ext cx="342901" cy="35858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53" name="droppedImage.png" descr="droppedImage.png"/>
          <p:cNvPicPr>
            <a:picLocks noChangeAspect="1"/>
          </p:cNvPicPr>
          <p:nvPr/>
        </p:nvPicPr>
        <p:blipFill>
          <a:blip r:embed="rId2">
            <a:extLst/>
          </a:blip>
          <a:stretch>
            <a:fillRect/>
          </a:stretch>
        </p:blipFill>
        <p:spPr>
          <a:xfrm>
            <a:off x="117658" y="-584200"/>
            <a:ext cx="5798992" cy="10494153"/>
          </a:xfrm>
          <a:prstGeom prst="rect">
            <a:avLst/>
          </a:prstGeom>
          <a:ln w="12700"/>
        </p:spPr>
      </p:pic>
      <p:sp>
        <p:nvSpPr>
          <p:cNvPr id="954" name="Rectangle"/>
          <p:cNvSpPr/>
          <p:nvPr/>
        </p:nvSpPr>
        <p:spPr>
          <a:xfrm>
            <a:off x="-266700" y="-215900"/>
            <a:ext cx="13512800" cy="584200"/>
          </a:xfrm>
          <a:prstGeom prst="rect">
            <a:avLst/>
          </a:prstGeom>
          <a:solidFill>
            <a:srgbClr val="D6D6D6"/>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55" name="Visualize difference of Gaussian that achieves the extremum  together with bumps…"/>
          <p:cNvSpPr txBox="1"/>
          <p:nvPr/>
        </p:nvSpPr>
        <p:spPr>
          <a:xfrm>
            <a:off x="6578600" y="1079500"/>
            <a:ext cx="5613400" cy="2146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defRPr sz="2400">
                <a:solidFill>
                  <a:srgbClr val="011993"/>
                </a:solidFill>
                <a:uFill>
                  <a:solidFill>
                    <a:srgbClr val="011993"/>
                  </a:solidFill>
                </a:uFill>
                <a:latin typeface="Times New Roman"/>
                <a:ea typeface="Times New Roman"/>
                <a:cs typeface="Times New Roman"/>
                <a:sym typeface="Times New Roman"/>
              </a:defRPr>
            </a:pPr>
            <a:r>
              <a:t>Visualize difference of Gaussian that achieves the extremum </a:t>
            </a:r>
            <a:br/>
            <a:r>
              <a:t>together with bumps</a:t>
            </a:r>
          </a:p>
          <a:p>
            <a:pPr marL="57799" marR="57799" defTabSz="1295400">
              <a:defRPr sz="2400">
                <a:solidFill>
                  <a:srgbClr val="011993"/>
                </a:solidFill>
                <a:uFill>
                  <a:solidFill>
                    <a:srgbClr val="011993"/>
                  </a:solidFill>
                </a:uFill>
                <a:latin typeface="Times New Roman"/>
                <a:ea typeface="Times New Roman"/>
                <a:cs typeface="Times New Roman"/>
                <a:sym typeface="Times New Roman"/>
              </a:defRPr>
            </a:pPr>
          </a:p>
          <a:p>
            <a:pPr marL="57799" marR="57799" defTabSz="1295400">
              <a:defRPr sz="2400">
                <a:solidFill>
                  <a:srgbClr val="011993"/>
                </a:solidFill>
                <a:uFill>
                  <a:solidFill>
                    <a:srgbClr val="011993"/>
                  </a:solidFill>
                </a:uFill>
                <a:latin typeface="Times New Roman"/>
                <a:ea typeface="Times New Roman"/>
                <a:cs typeface="Times New Roman"/>
                <a:sym typeface="Times New Roman"/>
              </a:defRPr>
            </a:pPr>
            <a:r>
              <a:t>Note how the positive bump exactly matches the bump</a:t>
            </a:r>
          </a:p>
        </p:txBody>
      </p:sp>
      <p:pic>
        <p:nvPicPr>
          <p:cNvPr id="956" name="droppedImage.png" descr="droppedImage.png"/>
          <p:cNvPicPr>
            <a:picLocks noChangeAspect="1"/>
          </p:cNvPicPr>
          <p:nvPr/>
        </p:nvPicPr>
        <p:blipFill>
          <a:blip r:embed="rId3">
            <a:extLst/>
          </a:blip>
          <a:stretch>
            <a:fillRect/>
          </a:stretch>
        </p:blipFill>
        <p:spPr>
          <a:xfrm>
            <a:off x="1854200" y="2095500"/>
            <a:ext cx="4102100" cy="686696"/>
          </a:xfrm>
          <a:prstGeom prst="rect">
            <a:avLst/>
          </a:prstGeom>
          <a:ln w="12700"/>
        </p:spPr>
      </p:pic>
      <p:pic>
        <p:nvPicPr>
          <p:cNvPr id="957" name="droppedImage.png" descr="droppedImage.png"/>
          <p:cNvPicPr>
            <a:picLocks noChangeAspect="1"/>
          </p:cNvPicPr>
          <p:nvPr/>
        </p:nvPicPr>
        <p:blipFill>
          <a:blip r:embed="rId3">
            <a:extLst/>
          </a:blip>
          <a:stretch>
            <a:fillRect/>
          </a:stretch>
        </p:blipFill>
        <p:spPr>
          <a:xfrm>
            <a:off x="736600" y="4876800"/>
            <a:ext cx="4102100" cy="686696"/>
          </a:xfrm>
          <a:prstGeom prst="rect">
            <a:avLst/>
          </a:prstGeom>
          <a:ln w="12700"/>
        </p:spPr>
      </p:pic>
      <p:pic>
        <p:nvPicPr>
          <p:cNvPr id="958" name="droppedImage.png" descr="droppedImage.png"/>
          <p:cNvPicPr>
            <a:picLocks noChangeAspect="1"/>
          </p:cNvPicPr>
          <p:nvPr/>
        </p:nvPicPr>
        <p:blipFill>
          <a:blip r:embed="rId3">
            <a:extLst/>
          </a:blip>
          <a:stretch>
            <a:fillRect/>
          </a:stretch>
        </p:blipFill>
        <p:spPr>
          <a:xfrm>
            <a:off x="-558800" y="7531100"/>
            <a:ext cx="4102100" cy="686696"/>
          </a:xfrm>
          <a:prstGeom prst="rect">
            <a:avLst/>
          </a:prstGeom>
          <a:ln w="12700"/>
        </p:spPr>
      </p:pic>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60" name="Scale Invariant Detection"/>
          <p:cNvSpPr txBox="1"/>
          <p:nvPr>
            <p:ph type="title"/>
          </p:nvPr>
        </p:nvSpPr>
        <p:spPr>
          <a:xfrm>
            <a:off x="977900" y="431800"/>
            <a:ext cx="11049000" cy="1625600"/>
          </a:xfrm>
          <a:prstGeom prst="rect">
            <a:avLst/>
          </a:prstGeom>
        </p:spPr>
        <p:txBody>
          <a:bodyPr/>
          <a:lstStyle/>
          <a:p>
            <a:pPr/>
            <a:r>
              <a:t>Scale Invariant Detection</a:t>
            </a:r>
          </a:p>
        </p:txBody>
      </p:sp>
      <p:sp>
        <p:nvSpPr>
          <p:cNvPr id="961" name="Compare to human vision: eye’s response"/>
          <p:cNvSpPr txBox="1"/>
          <p:nvPr>
            <p:ph type="body" sz="half" idx="1"/>
          </p:nvPr>
        </p:nvSpPr>
        <p:spPr>
          <a:xfrm>
            <a:off x="977900" y="2057400"/>
            <a:ext cx="11049000" cy="3949700"/>
          </a:xfrm>
          <a:prstGeom prst="rect">
            <a:avLst/>
          </a:prstGeom>
        </p:spPr>
        <p:txBody>
          <a:bodyPr/>
          <a:lstStyle>
            <a:lvl1pPr marL="383539" indent="-342899">
              <a:defRPr sz="3800"/>
            </a:lvl1pPr>
          </a:lstStyle>
          <a:p>
            <a:pPr/>
            <a:r>
              <a:t>Compare to human vision: eye’s response</a:t>
            </a:r>
          </a:p>
        </p:txBody>
      </p:sp>
      <p:pic>
        <p:nvPicPr>
          <p:cNvPr id="962" name="Center_Surround_3D_RF.png" descr="Center_Surround_3D_RF.png"/>
          <p:cNvPicPr>
            <a:picLocks noChangeAspect="0"/>
          </p:cNvPicPr>
          <p:nvPr/>
        </p:nvPicPr>
        <p:blipFill>
          <a:blip r:embed="rId2">
            <a:extLst/>
          </a:blip>
          <a:stretch>
            <a:fillRect/>
          </a:stretch>
        </p:blipFill>
        <p:spPr>
          <a:xfrm>
            <a:off x="4229100" y="3136900"/>
            <a:ext cx="3885636" cy="5217725"/>
          </a:xfrm>
          <a:prstGeom prst="rect">
            <a:avLst/>
          </a:prstGeom>
          <a:ln w="12700">
            <a:miter lim="400000"/>
          </a:ln>
        </p:spPr>
      </p:pic>
      <p:sp>
        <p:nvSpPr>
          <p:cNvPr id="963" name="Line"/>
          <p:cNvSpPr/>
          <p:nvPr/>
        </p:nvSpPr>
        <p:spPr>
          <a:xfrm>
            <a:off x="0" y="9105900"/>
            <a:ext cx="13004800" cy="2258"/>
          </a:xfrm>
          <a:prstGeom prst="line">
            <a:avLst/>
          </a:prstGeom>
          <a:ln w="12700">
            <a:solidFill>
              <a:srgbClr val="000000"/>
            </a:solidFill>
          </a:ln>
        </p:spPr>
        <p:txBody>
          <a:bodyPr lIns="0" tIns="0" rIns="0" bIns="0"/>
          <a:lstStyle/>
          <a:p>
            <a:pPr/>
          </a:p>
        </p:txBody>
      </p:sp>
      <p:sp>
        <p:nvSpPr>
          <p:cNvPr id="964" name="Shimon Ullman, Introduction to Computer and Human Vision Course, Fall 2003"/>
          <p:cNvSpPr txBox="1"/>
          <p:nvPr/>
        </p:nvSpPr>
        <p:spPr>
          <a:xfrm>
            <a:off x="431800" y="9189156"/>
            <a:ext cx="11621447" cy="495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buClr>
                <a:srgbClr val="000000"/>
              </a:buClr>
              <a:buFont typeface="Times New Roman"/>
              <a:defRPr sz="2800">
                <a:uFill>
                  <a:solidFill>
                    <a:srgbClr val="000000"/>
                  </a:solidFill>
                </a:uFill>
                <a:latin typeface="Times New Roman"/>
                <a:ea typeface="Times New Roman"/>
                <a:cs typeface="Times New Roman"/>
                <a:sym typeface="Times New Roman"/>
              </a:defRPr>
            </a:lvl1pPr>
          </a:lstStyle>
          <a:p>
            <a:pPr/>
            <a:r>
              <a:t>Shimon Ullman, Introduction to Computer and Human Vision Course, Fall 2003</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6" name="Recap scale invariance"/>
          <p:cNvSpPr txBox="1"/>
          <p:nvPr>
            <p:ph type="title"/>
          </p:nvPr>
        </p:nvSpPr>
        <p:spPr>
          <a:prstGeom prst="rect">
            <a:avLst/>
          </a:prstGeom>
        </p:spPr>
        <p:txBody>
          <a:bodyPr/>
          <a:lstStyle/>
          <a:p>
            <a:pPr/>
            <a:r>
              <a:t>Recap scale invariance</a:t>
            </a:r>
          </a:p>
        </p:txBody>
      </p:sp>
      <p:sp>
        <p:nvSpPr>
          <p:cNvPr id="967" name="Compute scale-invariant function over window…"/>
          <p:cNvSpPr txBox="1"/>
          <p:nvPr>
            <p:ph type="body" idx="1"/>
          </p:nvPr>
        </p:nvSpPr>
        <p:spPr>
          <a:prstGeom prst="rect">
            <a:avLst/>
          </a:prstGeom>
        </p:spPr>
        <p:txBody>
          <a:bodyPr/>
          <a:lstStyle/>
          <a:p>
            <a:pPr/>
            <a:r>
              <a:t>Compute scale-invariant function over window</a:t>
            </a:r>
          </a:p>
          <a:p>
            <a:pPr lvl="1"/>
            <a:r>
              <a:t>center surround, difference of Gaussian</a:t>
            </a:r>
          </a:p>
          <a:p>
            <a:pPr/>
            <a:r>
              <a:t>Extract extrema along space &amp; scale</a:t>
            </a:r>
          </a:p>
        </p:txBody>
      </p:sp>
      <p:sp>
        <p:nvSpPr>
          <p:cNvPr id="96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974" name="Group"/>
          <p:cNvGrpSpPr/>
          <p:nvPr/>
        </p:nvGrpSpPr>
        <p:grpSpPr>
          <a:xfrm>
            <a:off x="139699" y="6426200"/>
            <a:ext cx="3490808" cy="3219027"/>
            <a:chOff x="0" y="0"/>
            <a:chExt cx="3490806" cy="3219026"/>
          </a:xfrm>
        </p:grpSpPr>
        <p:sp>
          <p:nvSpPr>
            <p:cNvPr id="969" name="Line"/>
            <p:cNvSpPr/>
            <p:nvPr/>
          </p:nvSpPr>
          <p:spPr>
            <a:xfrm>
              <a:off x="638617" y="1144595"/>
              <a:ext cx="2852190" cy="2074432"/>
            </a:xfrm>
            <a:custGeom>
              <a:avLst/>
              <a:gdLst/>
              <a:ahLst/>
              <a:cxnLst>
                <a:cxn ang="0">
                  <a:pos x="wd2" y="hd2"/>
                </a:cxn>
                <a:cxn ang="5400000">
                  <a:pos x="wd2" y="hd2"/>
                </a:cxn>
                <a:cxn ang="10800000">
                  <a:pos x="wd2" y="hd2"/>
                </a:cxn>
                <a:cxn ang="16200000">
                  <a:pos x="wd2" y="hd2"/>
                </a:cxn>
              </a:cxnLst>
              <a:rect l="0" t="0" r="r" b="b"/>
              <a:pathLst>
                <a:path w="21600" h="21478" fill="norm" stroke="1" extrusionOk="0">
                  <a:moveTo>
                    <a:pt x="0" y="21478"/>
                  </a:moveTo>
                  <a:cubicBezTo>
                    <a:pt x="150" y="15805"/>
                    <a:pt x="300" y="10131"/>
                    <a:pt x="1200" y="6713"/>
                  </a:cubicBezTo>
                  <a:cubicBezTo>
                    <a:pt x="2100" y="3296"/>
                    <a:pt x="3400" y="2065"/>
                    <a:pt x="5400" y="972"/>
                  </a:cubicBezTo>
                  <a:cubicBezTo>
                    <a:pt x="7400" y="-122"/>
                    <a:pt x="10500" y="-122"/>
                    <a:pt x="13200" y="151"/>
                  </a:cubicBezTo>
                  <a:cubicBezTo>
                    <a:pt x="15900" y="425"/>
                    <a:pt x="18750" y="1519"/>
                    <a:pt x="21600" y="2612"/>
                  </a:cubicBezTo>
                </a:path>
              </a:pathLst>
            </a:custGeom>
            <a:noFill/>
            <a:ln w="381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70" name="Circle"/>
            <p:cNvSpPr/>
            <p:nvPr/>
          </p:nvSpPr>
          <p:spPr>
            <a:xfrm>
              <a:off x="1128837" y="1083344"/>
              <a:ext cx="396138" cy="396109"/>
            </a:xfrm>
            <a:prstGeom prst="ellipse">
              <a:avLst/>
            </a:pr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71" name="Circle"/>
            <p:cNvSpPr/>
            <p:nvPr/>
          </p:nvSpPr>
          <p:spPr>
            <a:xfrm>
              <a:off x="920865" y="895194"/>
              <a:ext cx="826937" cy="821925"/>
            </a:xfrm>
            <a:prstGeom prst="ellipse">
              <a:avLst/>
            </a:pr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72" name="Oval"/>
            <p:cNvSpPr/>
            <p:nvPr/>
          </p:nvSpPr>
          <p:spPr>
            <a:xfrm>
              <a:off x="574245" y="593161"/>
              <a:ext cx="1505323" cy="1425989"/>
            </a:xfrm>
            <a:prstGeom prst="ellipse">
              <a:avLst/>
            </a:pr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73" name="Circle"/>
            <p:cNvSpPr/>
            <p:nvPr/>
          </p:nvSpPr>
          <p:spPr>
            <a:xfrm>
              <a:off x="0" y="0"/>
              <a:ext cx="2614507" cy="2614312"/>
            </a:xfrm>
            <a:prstGeom prst="ellipse">
              <a:avLst/>
            </a:pr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980" name="Group"/>
          <p:cNvGrpSpPr/>
          <p:nvPr/>
        </p:nvGrpSpPr>
        <p:grpSpPr>
          <a:xfrm>
            <a:off x="6337299" y="7086844"/>
            <a:ext cx="3325992" cy="1799769"/>
            <a:chOff x="0" y="0"/>
            <a:chExt cx="3325990" cy="1799767"/>
          </a:xfrm>
        </p:grpSpPr>
        <p:sp>
          <p:nvSpPr>
            <p:cNvPr id="975" name="Line"/>
            <p:cNvSpPr/>
            <p:nvPr/>
          </p:nvSpPr>
          <p:spPr>
            <a:xfrm>
              <a:off x="361162" y="1453658"/>
              <a:ext cx="2765282" cy="1444"/>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976" name="Line"/>
            <p:cNvSpPr/>
            <p:nvPr/>
          </p:nvSpPr>
          <p:spPr>
            <a:xfrm flipV="1">
              <a:off x="361162" y="138443"/>
              <a:ext cx="1441" cy="1315217"/>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sp>
          <p:nvSpPr>
            <p:cNvPr id="977" name="f"/>
            <p:cNvSpPr txBox="1"/>
            <p:nvPr/>
          </p:nvSpPr>
          <p:spPr>
            <a:xfrm>
              <a:off x="0" y="0"/>
              <a:ext cx="368705" cy="392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marL="57799" marR="57799" algn="ctr" defTabSz="1295400">
                <a:buClr>
                  <a:srgbClr val="00A500"/>
                </a:buClr>
                <a:buFont typeface="Times New Roman"/>
                <a:defRPr i="1" sz="2000">
                  <a:solidFill>
                    <a:srgbClr val="00A500"/>
                  </a:solidFill>
                  <a:uFill>
                    <a:solidFill>
                      <a:srgbClr val="00A500"/>
                    </a:solidFill>
                  </a:uFill>
                  <a:latin typeface="Times New Roman"/>
                  <a:ea typeface="Times New Roman"/>
                  <a:cs typeface="Times New Roman"/>
                  <a:sym typeface="Times New Roman"/>
                </a:defRPr>
              </a:lvl1pPr>
            </a:lstStyle>
            <a:p>
              <a:pPr/>
              <a:r>
                <a:t>f</a:t>
              </a:r>
            </a:p>
          </p:txBody>
        </p:sp>
        <p:sp>
          <p:nvSpPr>
            <p:cNvPr id="978" name="scale"/>
            <p:cNvSpPr txBox="1"/>
            <p:nvPr/>
          </p:nvSpPr>
          <p:spPr>
            <a:xfrm>
              <a:off x="2180847" y="1453658"/>
              <a:ext cx="1145144" cy="3461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marL="57799" marR="57799" algn="ctr" defTabSz="1295400">
                <a:buClr>
                  <a:srgbClr val="00A500"/>
                </a:buClr>
                <a:buFont typeface="Times New Roman"/>
                <a:defRPr sz="2000">
                  <a:solidFill>
                    <a:srgbClr val="00A500"/>
                  </a:solidFill>
                  <a:uFill>
                    <a:solidFill>
                      <a:srgbClr val="00A500"/>
                    </a:solidFill>
                  </a:uFill>
                  <a:latin typeface="Times New Roman"/>
                  <a:ea typeface="Times New Roman"/>
                  <a:cs typeface="Times New Roman"/>
                  <a:sym typeface="Times New Roman"/>
                </a:defRPr>
              </a:lvl1pPr>
            </a:lstStyle>
            <a:p>
              <a:pPr/>
              <a:r>
                <a:t>scale</a:t>
              </a:r>
            </a:p>
          </p:txBody>
        </p:sp>
        <p:sp>
          <p:nvSpPr>
            <p:cNvPr id="979" name="Line"/>
            <p:cNvSpPr/>
            <p:nvPr/>
          </p:nvSpPr>
          <p:spPr>
            <a:xfrm>
              <a:off x="693860" y="478473"/>
              <a:ext cx="2350491" cy="767521"/>
            </a:xfrm>
            <a:custGeom>
              <a:avLst/>
              <a:gdLst/>
              <a:ahLst/>
              <a:cxnLst>
                <a:cxn ang="0">
                  <a:pos x="wd2" y="hd2"/>
                </a:cxn>
                <a:cxn ang="5400000">
                  <a:pos x="wd2" y="hd2"/>
                </a:cxn>
                <a:cxn ang="10800000">
                  <a:pos x="wd2" y="hd2"/>
                </a:cxn>
                <a:cxn ang="16200000">
                  <a:pos x="wd2" y="hd2"/>
                </a:cxn>
              </a:cxnLst>
              <a:rect l="0" t="0" r="r" b="b"/>
              <a:pathLst>
                <a:path w="21600" h="20239" fill="norm" stroke="1" extrusionOk="0">
                  <a:moveTo>
                    <a:pt x="0" y="20239"/>
                  </a:moveTo>
                  <a:cubicBezTo>
                    <a:pt x="900" y="10960"/>
                    <a:pt x="1800" y="1681"/>
                    <a:pt x="3812" y="160"/>
                  </a:cubicBezTo>
                  <a:cubicBezTo>
                    <a:pt x="5824" y="-1361"/>
                    <a:pt x="9635" y="8374"/>
                    <a:pt x="12071" y="11112"/>
                  </a:cubicBezTo>
                  <a:cubicBezTo>
                    <a:pt x="14506" y="13850"/>
                    <a:pt x="16835" y="15371"/>
                    <a:pt x="18424" y="16588"/>
                  </a:cubicBezTo>
                  <a:cubicBezTo>
                    <a:pt x="20012" y="17805"/>
                    <a:pt x="20806" y="18109"/>
                    <a:pt x="21600" y="18414"/>
                  </a:cubicBezTo>
                </a:path>
              </a:pathLst>
            </a:custGeom>
            <a:no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pic>
        <p:nvPicPr>
          <p:cNvPr id="981" name="image.png" descr="image.png"/>
          <p:cNvPicPr>
            <a:picLocks noChangeAspect="0"/>
          </p:cNvPicPr>
          <p:nvPr/>
        </p:nvPicPr>
        <p:blipFill>
          <a:blip r:embed="rId2">
            <a:extLst/>
          </a:blip>
          <a:stretch>
            <a:fillRect/>
          </a:stretch>
        </p:blipFill>
        <p:spPr>
          <a:xfrm>
            <a:off x="3797300" y="6689795"/>
            <a:ext cx="2565400" cy="2044701"/>
          </a:xfrm>
          <a:prstGeom prst="rect">
            <a:avLst/>
          </a:prstGeom>
          <a:ln w="12700">
            <a:miter lim="400000"/>
          </a:ln>
        </p:spPr>
      </p:pic>
      <p:pic>
        <p:nvPicPr>
          <p:cNvPr id="982" name="droppedImage.png" descr="droppedImage.png"/>
          <p:cNvPicPr>
            <a:picLocks noChangeAspect="1"/>
          </p:cNvPicPr>
          <p:nvPr/>
        </p:nvPicPr>
        <p:blipFill>
          <a:blip r:embed="rId3">
            <a:extLst/>
          </a:blip>
          <a:srcRect l="32621" t="13869" r="37825" b="18124"/>
          <a:stretch>
            <a:fillRect/>
          </a:stretch>
        </p:blipFill>
        <p:spPr>
          <a:xfrm>
            <a:off x="9888594" y="6413500"/>
            <a:ext cx="2798199" cy="2184400"/>
          </a:xfrm>
          <a:prstGeom prst="rect">
            <a:avLst/>
          </a:prstGeom>
          <a:ln w="12700"/>
        </p:spPr>
      </p:pic>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84" name="Slide Number"/>
          <p:cNvSpPr txBox="1"/>
          <p:nvPr>
            <p:ph type="sldNum" sz="quarter" idx="2"/>
          </p:nvPr>
        </p:nvSpPr>
        <p:spPr>
          <a:xfrm>
            <a:off x="11420129" y="9156700"/>
            <a:ext cx="279388" cy="35858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85" name="droppedImage.png" descr="droppedImage.png"/>
          <p:cNvPicPr>
            <a:picLocks noChangeAspect="1"/>
          </p:cNvPicPr>
          <p:nvPr/>
        </p:nvPicPr>
        <p:blipFill>
          <a:blip r:embed="rId2">
            <a:extLst/>
          </a:blip>
          <a:stretch>
            <a:fillRect/>
          </a:stretch>
        </p:blipFill>
        <p:spPr>
          <a:xfrm>
            <a:off x="117658" y="-584200"/>
            <a:ext cx="5798992" cy="10494153"/>
          </a:xfrm>
          <a:prstGeom prst="rect">
            <a:avLst/>
          </a:prstGeom>
          <a:ln w="12700"/>
        </p:spPr>
      </p:pic>
      <p:sp>
        <p:nvSpPr>
          <p:cNvPr id="986" name="Rectangle"/>
          <p:cNvSpPr/>
          <p:nvPr/>
        </p:nvSpPr>
        <p:spPr>
          <a:xfrm>
            <a:off x="-266700" y="-215900"/>
            <a:ext cx="13512800" cy="584200"/>
          </a:xfrm>
          <a:prstGeom prst="rect">
            <a:avLst/>
          </a:prstGeom>
          <a:solidFill>
            <a:srgbClr val="D6D6D6"/>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87" name="Scales of peak responses are proportional to bump width (the characteristic scale of each bump):…"/>
          <p:cNvSpPr txBox="1"/>
          <p:nvPr/>
        </p:nvSpPr>
        <p:spPr>
          <a:xfrm>
            <a:off x="6578600" y="1079500"/>
            <a:ext cx="5613400" cy="5575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defRPr sz="2400">
                <a:solidFill>
                  <a:srgbClr val="011993"/>
                </a:solidFill>
                <a:uFill>
                  <a:solidFill>
                    <a:srgbClr val="011993"/>
                  </a:solidFill>
                </a:uFill>
                <a:latin typeface="Times New Roman"/>
                <a:ea typeface="Times New Roman"/>
                <a:cs typeface="Times New Roman"/>
                <a:sym typeface="Times New Roman"/>
              </a:defRPr>
            </a:pPr>
            <a:r>
              <a:t>Scales of peak responses are proportional to bump width (the characteristic scale of each bump):  </a:t>
            </a:r>
          </a:p>
          <a:p>
            <a:pPr marL="57799" marR="57799" defTabSz="1295400">
              <a:defRPr sz="2400">
                <a:solidFill>
                  <a:srgbClr val="011993"/>
                </a:solidFill>
                <a:uFill>
                  <a:solidFill>
                    <a:srgbClr val="011993"/>
                  </a:solidFill>
                </a:uFill>
                <a:latin typeface="Times New Roman"/>
                <a:ea typeface="Times New Roman"/>
                <a:cs typeface="Times New Roman"/>
                <a:sym typeface="Times New Roman"/>
              </a:defRPr>
            </a:pPr>
            <a:r>
              <a:t>[1.7, 3, 5.2] ./ [5, 9, 15] = 0.3400    0.3333    0.3467 </a:t>
            </a:r>
          </a:p>
          <a:p>
            <a:pPr marL="57799" marR="57799" defTabSz="1295400">
              <a:defRPr sz="2400">
                <a:solidFill>
                  <a:srgbClr val="011993"/>
                </a:solidFill>
                <a:uFill>
                  <a:solidFill>
                    <a:srgbClr val="011993"/>
                  </a:solidFill>
                </a:uFill>
                <a:latin typeface="Times New Roman"/>
                <a:ea typeface="Times New Roman"/>
                <a:cs typeface="Times New Roman"/>
                <a:sym typeface="Times New Roman"/>
              </a:defRPr>
            </a:pPr>
          </a:p>
          <a:p>
            <a:pPr marL="57799" marR="57799" defTabSz="1295400">
              <a:defRPr sz="2400">
                <a:solidFill>
                  <a:srgbClr val="011993"/>
                </a:solidFill>
                <a:uFill>
                  <a:solidFill>
                    <a:srgbClr val="011993"/>
                  </a:solidFill>
                </a:uFill>
                <a:latin typeface="Times New Roman"/>
                <a:ea typeface="Times New Roman"/>
                <a:cs typeface="Times New Roman"/>
                <a:sym typeface="Times New Roman"/>
              </a:defRPr>
            </a:pPr>
            <a:r>
              <a:t>Note that the max response filters each has the same relationship to the bump that it favors (the zero crossings of the filter are about at the bump edges).  So the scale space analysis correctly picks out the “characteristic scale” for each of the bumps.  </a:t>
            </a:r>
          </a:p>
          <a:p>
            <a:pPr marL="57799" marR="57799" defTabSz="1295400">
              <a:defRPr sz="2400">
                <a:solidFill>
                  <a:srgbClr val="011993"/>
                </a:solidFill>
                <a:uFill>
                  <a:solidFill>
                    <a:srgbClr val="011993"/>
                  </a:solidFill>
                </a:uFill>
                <a:latin typeface="Times New Roman"/>
                <a:ea typeface="Times New Roman"/>
                <a:cs typeface="Times New Roman"/>
                <a:sym typeface="Times New Roman"/>
              </a:defRPr>
            </a:pPr>
          </a:p>
          <a:p>
            <a:pPr marL="57799" marR="57799" defTabSz="1295400">
              <a:defRPr sz="2400">
                <a:solidFill>
                  <a:srgbClr val="011993"/>
                </a:solidFill>
                <a:uFill>
                  <a:solidFill>
                    <a:srgbClr val="011993"/>
                  </a:solidFill>
                </a:uFill>
                <a:latin typeface="Times New Roman"/>
                <a:ea typeface="Times New Roman"/>
                <a:cs typeface="Times New Roman"/>
                <a:sym typeface="Times New Roman"/>
              </a:defRPr>
            </a:pPr>
            <a:r>
              <a:t>More generally, this happens for the features of the images we analyze.</a:t>
            </a:r>
          </a:p>
        </p:txBody>
      </p:sp>
      <p:pic>
        <p:nvPicPr>
          <p:cNvPr id="988" name="droppedImage.png" descr="droppedImage.png"/>
          <p:cNvPicPr>
            <a:picLocks noChangeAspect="1"/>
          </p:cNvPicPr>
          <p:nvPr/>
        </p:nvPicPr>
        <p:blipFill>
          <a:blip r:embed="rId3">
            <a:extLst/>
          </a:blip>
          <a:stretch>
            <a:fillRect/>
          </a:stretch>
        </p:blipFill>
        <p:spPr>
          <a:xfrm>
            <a:off x="1854200" y="2095500"/>
            <a:ext cx="4102100" cy="686696"/>
          </a:xfrm>
          <a:prstGeom prst="rect">
            <a:avLst/>
          </a:prstGeom>
          <a:ln w="12700"/>
        </p:spPr>
      </p:pic>
      <p:pic>
        <p:nvPicPr>
          <p:cNvPr id="989" name="droppedImage.png" descr="droppedImage.png"/>
          <p:cNvPicPr>
            <a:picLocks noChangeAspect="1"/>
          </p:cNvPicPr>
          <p:nvPr/>
        </p:nvPicPr>
        <p:blipFill>
          <a:blip r:embed="rId3">
            <a:extLst/>
          </a:blip>
          <a:stretch>
            <a:fillRect/>
          </a:stretch>
        </p:blipFill>
        <p:spPr>
          <a:xfrm>
            <a:off x="736600" y="4876800"/>
            <a:ext cx="4102100" cy="686696"/>
          </a:xfrm>
          <a:prstGeom prst="rect">
            <a:avLst/>
          </a:prstGeom>
          <a:ln w="12700"/>
        </p:spPr>
      </p:pic>
      <p:pic>
        <p:nvPicPr>
          <p:cNvPr id="990" name="droppedImage.png" descr="droppedImage.png"/>
          <p:cNvPicPr>
            <a:picLocks noChangeAspect="1"/>
          </p:cNvPicPr>
          <p:nvPr/>
        </p:nvPicPr>
        <p:blipFill>
          <a:blip r:embed="rId3">
            <a:extLst/>
          </a:blip>
          <a:stretch>
            <a:fillRect/>
          </a:stretch>
        </p:blipFill>
        <p:spPr>
          <a:xfrm>
            <a:off x="-558800" y="7531100"/>
            <a:ext cx="4102100" cy="686696"/>
          </a:xfrm>
          <a:prstGeom prst="rect">
            <a:avLst/>
          </a:prstGeom>
          <a:ln w="12700"/>
        </p:spPr>
      </p:pic>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92" name="Scale Invariant Detection"/>
          <p:cNvSpPr txBox="1"/>
          <p:nvPr>
            <p:ph type="title"/>
          </p:nvPr>
        </p:nvSpPr>
        <p:spPr>
          <a:xfrm>
            <a:off x="977900" y="431800"/>
            <a:ext cx="11049000" cy="1625600"/>
          </a:xfrm>
          <a:prstGeom prst="rect">
            <a:avLst/>
          </a:prstGeom>
        </p:spPr>
        <p:txBody>
          <a:bodyPr/>
          <a:lstStyle/>
          <a:p>
            <a:pPr/>
            <a:r>
              <a:t>Scale Invariant Detection</a:t>
            </a:r>
          </a:p>
        </p:txBody>
      </p:sp>
      <p:sp>
        <p:nvSpPr>
          <p:cNvPr id="993" name="Functions for determining scale"/>
          <p:cNvSpPr txBox="1"/>
          <p:nvPr>
            <p:ph type="body" sz="half" idx="1"/>
          </p:nvPr>
        </p:nvSpPr>
        <p:spPr>
          <a:xfrm>
            <a:off x="762000" y="2057400"/>
            <a:ext cx="11049000" cy="3949700"/>
          </a:xfrm>
          <a:prstGeom prst="rect">
            <a:avLst/>
          </a:prstGeom>
        </p:spPr>
        <p:txBody>
          <a:bodyPr/>
          <a:lstStyle>
            <a:lvl1pPr marL="383539" indent="-342899">
              <a:defRPr sz="3800"/>
            </a:lvl1pPr>
          </a:lstStyle>
          <a:p>
            <a:pPr/>
            <a:r>
              <a:t>Functions for determining scale</a:t>
            </a:r>
          </a:p>
        </p:txBody>
      </p:sp>
      <p:grpSp>
        <p:nvGrpSpPr>
          <p:cNvPr id="996" name="Group"/>
          <p:cNvGrpSpPr/>
          <p:nvPr/>
        </p:nvGrpSpPr>
        <p:grpSpPr>
          <a:xfrm>
            <a:off x="1841500" y="7805138"/>
            <a:ext cx="4660900" cy="1298223"/>
            <a:chOff x="0" y="0"/>
            <a:chExt cx="4660900" cy="1298222"/>
          </a:xfrm>
        </p:grpSpPr>
        <p:sp>
          <p:nvSpPr>
            <p:cNvPr id="994" name="Rectangle"/>
            <p:cNvSpPr/>
            <p:nvPr/>
          </p:nvSpPr>
          <p:spPr>
            <a:xfrm>
              <a:off x="0" y="0"/>
              <a:ext cx="4660900" cy="1298223"/>
            </a:xfrm>
            <a:prstGeom prst="rect">
              <a:avLst/>
            </a:prstGeom>
            <a:solidFill>
              <a:srgbClr val="76DC7A"/>
            </a:solidFill>
            <a:ln w="12700" cap="flat">
              <a:noFill/>
              <a:miter lim="400000"/>
            </a:ln>
            <a:effectLst/>
          </p:spPr>
          <p:txBody>
            <a:bodyPr wrap="square" lIns="0" tIns="0" rIns="0" bIns="0" numCol="1" anchor="t">
              <a:noAutofit/>
            </a:bodyPr>
            <a:lstStyle/>
            <a:p>
              <a:pPr defTabSz="647700">
                <a:defRPr sz="1600"/>
              </a:pPr>
            </a:p>
          </p:txBody>
        </p:sp>
        <p:pic>
          <p:nvPicPr>
            <p:cNvPr id="995" name="image.pdf" descr="image.pdf"/>
            <p:cNvPicPr>
              <a:picLocks noChangeAspect="0"/>
            </p:cNvPicPr>
            <p:nvPr/>
          </p:nvPicPr>
          <p:blipFill>
            <a:blip r:embed="rId3">
              <a:extLst/>
            </a:blip>
            <a:stretch>
              <a:fillRect/>
            </a:stretch>
          </p:blipFill>
          <p:spPr>
            <a:xfrm>
              <a:off x="0" y="0"/>
              <a:ext cx="4660900" cy="1298223"/>
            </a:xfrm>
            <a:prstGeom prst="rect">
              <a:avLst/>
            </a:prstGeom>
            <a:ln w="12700" cap="flat">
              <a:noFill/>
              <a:miter lim="400000"/>
            </a:ln>
            <a:effectLst/>
          </p:spPr>
        </p:pic>
      </p:grpSp>
      <p:grpSp>
        <p:nvGrpSpPr>
          <p:cNvPr id="999" name="Group"/>
          <p:cNvGrpSpPr/>
          <p:nvPr/>
        </p:nvGrpSpPr>
        <p:grpSpPr>
          <a:xfrm>
            <a:off x="647700" y="3683000"/>
            <a:ext cx="6132125" cy="810543"/>
            <a:chOff x="0" y="0"/>
            <a:chExt cx="6132124" cy="810542"/>
          </a:xfrm>
        </p:grpSpPr>
        <p:sp>
          <p:nvSpPr>
            <p:cNvPr id="997" name="Rectangle"/>
            <p:cNvSpPr/>
            <p:nvPr/>
          </p:nvSpPr>
          <p:spPr>
            <a:xfrm>
              <a:off x="0" y="0"/>
              <a:ext cx="6132125" cy="810543"/>
            </a:xfrm>
            <a:prstGeom prst="rect">
              <a:avLst/>
            </a:prstGeom>
            <a:solidFill>
              <a:srgbClr val="76DC7A"/>
            </a:solidFill>
            <a:ln w="12700" cap="flat">
              <a:noFill/>
              <a:miter lim="400000"/>
            </a:ln>
            <a:effectLst/>
          </p:spPr>
          <p:txBody>
            <a:bodyPr wrap="square" lIns="0" tIns="0" rIns="0" bIns="0" numCol="1" anchor="t">
              <a:noAutofit/>
            </a:bodyPr>
            <a:lstStyle/>
            <a:p>
              <a:pPr defTabSz="647700">
                <a:defRPr sz="1600"/>
              </a:pPr>
            </a:p>
          </p:txBody>
        </p:sp>
        <p:pic>
          <p:nvPicPr>
            <p:cNvPr id="998" name="image.pdf" descr="image.pdf"/>
            <p:cNvPicPr>
              <a:picLocks noChangeAspect="0"/>
            </p:cNvPicPr>
            <p:nvPr/>
          </p:nvPicPr>
          <p:blipFill>
            <a:blip r:embed="rId4">
              <a:extLst/>
            </a:blip>
            <a:stretch>
              <a:fillRect/>
            </a:stretch>
          </p:blipFill>
          <p:spPr>
            <a:xfrm>
              <a:off x="0" y="0"/>
              <a:ext cx="6132125" cy="810543"/>
            </a:xfrm>
            <a:prstGeom prst="rect">
              <a:avLst/>
            </a:prstGeom>
            <a:ln w="12700" cap="flat">
              <a:noFill/>
              <a:miter lim="400000"/>
            </a:ln>
            <a:effectLst/>
          </p:spPr>
        </p:pic>
      </p:grpSp>
      <p:grpSp>
        <p:nvGrpSpPr>
          <p:cNvPr id="1002" name="Group"/>
          <p:cNvGrpSpPr/>
          <p:nvPr/>
        </p:nvGrpSpPr>
        <p:grpSpPr>
          <a:xfrm>
            <a:off x="647700" y="5396088"/>
            <a:ext cx="5524500" cy="584766"/>
            <a:chOff x="0" y="0"/>
            <a:chExt cx="5524500" cy="584764"/>
          </a:xfrm>
        </p:grpSpPr>
        <p:sp>
          <p:nvSpPr>
            <p:cNvPr id="1000" name="Rectangle"/>
            <p:cNvSpPr/>
            <p:nvPr/>
          </p:nvSpPr>
          <p:spPr>
            <a:xfrm>
              <a:off x="0" y="0"/>
              <a:ext cx="5524500" cy="584765"/>
            </a:xfrm>
            <a:prstGeom prst="rect">
              <a:avLst/>
            </a:prstGeom>
            <a:solidFill>
              <a:srgbClr val="76DC7A"/>
            </a:solidFill>
            <a:ln w="12700" cap="flat">
              <a:noFill/>
              <a:miter lim="400000"/>
            </a:ln>
            <a:effectLst/>
          </p:spPr>
          <p:txBody>
            <a:bodyPr wrap="square" lIns="0" tIns="0" rIns="0" bIns="0" numCol="1" anchor="t">
              <a:noAutofit/>
            </a:bodyPr>
            <a:lstStyle/>
            <a:p>
              <a:pPr defTabSz="647700">
                <a:defRPr sz="1600"/>
              </a:pPr>
            </a:p>
          </p:txBody>
        </p:sp>
        <p:pic>
          <p:nvPicPr>
            <p:cNvPr id="1001" name="image.pdf" descr="image.pdf"/>
            <p:cNvPicPr>
              <a:picLocks noChangeAspect="0"/>
            </p:cNvPicPr>
            <p:nvPr/>
          </p:nvPicPr>
          <p:blipFill>
            <a:blip r:embed="rId5">
              <a:extLst/>
            </a:blip>
            <a:stretch>
              <a:fillRect/>
            </a:stretch>
          </p:blipFill>
          <p:spPr>
            <a:xfrm>
              <a:off x="0" y="0"/>
              <a:ext cx="5524500" cy="584765"/>
            </a:xfrm>
            <a:prstGeom prst="rect">
              <a:avLst/>
            </a:prstGeom>
            <a:ln w="12700" cap="flat">
              <a:noFill/>
              <a:miter lim="400000"/>
            </a:ln>
            <a:effectLst/>
          </p:spPr>
        </p:pic>
      </p:grpSp>
      <p:grpSp>
        <p:nvGrpSpPr>
          <p:cNvPr id="1005" name="Group"/>
          <p:cNvGrpSpPr/>
          <p:nvPr/>
        </p:nvGrpSpPr>
        <p:grpSpPr>
          <a:xfrm>
            <a:off x="8128000" y="2057400"/>
            <a:ext cx="4386863" cy="736600"/>
            <a:chOff x="0" y="0"/>
            <a:chExt cx="4386862" cy="736600"/>
          </a:xfrm>
        </p:grpSpPr>
        <p:sp>
          <p:nvSpPr>
            <p:cNvPr id="1003" name="Rectangle"/>
            <p:cNvSpPr/>
            <p:nvPr/>
          </p:nvSpPr>
          <p:spPr>
            <a:xfrm>
              <a:off x="0" y="0"/>
              <a:ext cx="4386863" cy="736600"/>
            </a:xfrm>
            <a:prstGeom prst="rect">
              <a:avLst/>
            </a:prstGeom>
            <a:solidFill>
              <a:srgbClr val="76DC7A"/>
            </a:solidFill>
            <a:ln w="12700" cap="flat">
              <a:noFill/>
              <a:miter lim="400000"/>
            </a:ln>
            <a:effectLst/>
          </p:spPr>
          <p:txBody>
            <a:bodyPr wrap="square" lIns="0" tIns="0" rIns="0" bIns="0" numCol="1" anchor="t">
              <a:noAutofit/>
            </a:bodyPr>
            <a:lstStyle/>
            <a:p>
              <a:pPr defTabSz="647700">
                <a:defRPr sz="1600"/>
              </a:pPr>
            </a:p>
          </p:txBody>
        </p:sp>
        <p:pic>
          <p:nvPicPr>
            <p:cNvPr id="1004" name="image.pdf" descr="image.pdf"/>
            <p:cNvPicPr>
              <a:picLocks noChangeAspect="0"/>
            </p:cNvPicPr>
            <p:nvPr/>
          </p:nvPicPr>
          <p:blipFill>
            <a:blip r:embed="rId6">
              <a:extLst/>
            </a:blip>
            <a:stretch>
              <a:fillRect/>
            </a:stretch>
          </p:blipFill>
          <p:spPr>
            <a:xfrm>
              <a:off x="0" y="0"/>
              <a:ext cx="4386863" cy="736600"/>
            </a:xfrm>
            <a:prstGeom prst="rect">
              <a:avLst/>
            </a:prstGeom>
            <a:ln w="12700" cap="flat">
              <a:noFill/>
              <a:miter lim="400000"/>
            </a:ln>
            <a:effectLst/>
          </p:spPr>
        </p:pic>
      </p:grpSp>
      <p:sp>
        <p:nvSpPr>
          <p:cNvPr id="1006" name="Kernels:"/>
          <p:cNvSpPr txBox="1"/>
          <p:nvPr/>
        </p:nvSpPr>
        <p:spPr>
          <a:xfrm>
            <a:off x="613978" y="2819400"/>
            <a:ext cx="163490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algn="ctr" defTabSz="1295400">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Kernels:</a:t>
            </a:r>
          </a:p>
        </p:txBody>
      </p:sp>
      <p:sp>
        <p:nvSpPr>
          <p:cNvPr id="1007" name="where Gaussian"/>
          <p:cNvSpPr txBox="1"/>
          <p:nvPr/>
        </p:nvSpPr>
        <p:spPr>
          <a:xfrm>
            <a:off x="834531" y="7010400"/>
            <a:ext cx="2433320" cy="495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algn="ctr" defTabSz="1295400">
              <a:buClr>
                <a:srgbClr val="000000"/>
              </a:buClr>
              <a:buFont typeface="Times New Roman"/>
              <a:defRPr sz="2800">
                <a:uFill>
                  <a:solidFill>
                    <a:srgbClr val="000000"/>
                  </a:solidFill>
                </a:uFill>
                <a:latin typeface="Times New Roman"/>
                <a:ea typeface="Times New Roman"/>
                <a:cs typeface="Times New Roman"/>
                <a:sym typeface="Times New Roman"/>
              </a:defRPr>
            </a:lvl1pPr>
          </a:lstStyle>
          <a:p>
            <a:pPr/>
            <a:r>
              <a:t>where Gaussian</a:t>
            </a:r>
          </a:p>
        </p:txBody>
      </p:sp>
      <p:pic>
        <p:nvPicPr>
          <p:cNvPr id="1008" name="image.png" descr="image.png"/>
          <p:cNvPicPr>
            <a:picLocks noChangeAspect="0"/>
          </p:cNvPicPr>
          <p:nvPr/>
        </p:nvPicPr>
        <p:blipFill>
          <a:blip r:embed="rId7">
            <a:extLst/>
          </a:blip>
          <a:stretch>
            <a:fillRect/>
          </a:stretch>
        </p:blipFill>
        <p:spPr>
          <a:xfrm>
            <a:off x="7048500" y="3251200"/>
            <a:ext cx="5422900" cy="4287521"/>
          </a:xfrm>
          <a:prstGeom prst="rect">
            <a:avLst/>
          </a:prstGeom>
          <a:ln w="12700">
            <a:miter lim="400000"/>
          </a:ln>
        </p:spPr>
      </p:pic>
      <p:sp>
        <p:nvSpPr>
          <p:cNvPr id="1009" name="Note: both kernels are invariant to scale and rotation"/>
          <p:cNvSpPr txBox="1"/>
          <p:nvPr/>
        </p:nvSpPr>
        <p:spPr>
          <a:xfrm>
            <a:off x="7264400" y="8089900"/>
            <a:ext cx="5422900" cy="939800"/>
          </a:xfrm>
          <a:prstGeom prst="rect">
            <a:avLst/>
          </a:prstGeom>
          <a:ln w="12700">
            <a:solidFill>
              <a:srgbClr val="000000"/>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algn="ctr" defTabSz="1295400">
              <a:buClr>
                <a:srgbClr val="000000"/>
              </a:buClr>
              <a:buFont typeface="Arial"/>
              <a:defRPr sz="3400">
                <a:uFill>
                  <a:solidFill>
                    <a:srgbClr val="000000"/>
                  </a:solidFill>
                </a:uFill>
                <a:latin typeface="Times New Roman"/>
                <a:ea typeface="Times New Roman"/>
                <a:cs typeface="Times New Roman"/>
                <a:sym typeface="Times New Roman"/>
              </a:defRPr>
            </a:pPr>
            <a:r>
              <a:rPr sz="2800">
                <a:latin typeface="+mn-lt"/>
                <a:ea typeface="+mn-ea"/>
                <a:cs typeface="+mn-cs"/>
                <a:sym typeface="Arial"/>
              </a:rPr>
              <a:t>Note: </a:t>
            </a:r>
            <a:r>
              <a:rPr sz="2800"/>
              <a:t>both kernels are invariant to </a:t>
            </a:r>
            <a:r>
              <a:rPr i="1" sz="2800"/>
              <a:t>scale</a:t>
            </a:r>
            <a:r>
              <a:rPr sz="2800"/>
              <a:t> and </a:t>
            </a:r>
            <a:r>
              <a:rPr i="1" sz="2800"/>
              <a:t>rotation</a:t>
            </a:r>
          </a:p>
        </p:txBody>
      </p:sp>
      <p:sp>
        <p:nvSpPr>
          <p:cNvPr id="1010" name="(Laplacian: 2nd derivative of Gaussian)"/>
          <p:cNvSpPr txBox="1"/>
          <p:nvPr/>
        </p:nvSpPr>
        <p:spPr>
          <a:xfrm>
            <a:off x="365760" y="4445000"/>
            <a:ext cx="6146801" cy="495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algn="ctr" defTabSz="1295400">
              <a:buClr>
                <a:srgbClr val="004DD6"/>
              </a:buClr>
              <a:buFont typeface="Times New Roman"/>
              <a:defRPr sz="2800">
                <a:solidFill>
                  <a:srgbClr val="004DD6"/>
                </a:solidFill>
                <a:uFill>
                  <a:solidFill>
                    <a:srgbClr val="004DD6"/>
                  </a:solidFill>
                </a:uFill>
                <a:latin typeface="Times New Roman"/>
                <a:ea typeface="Times New Roman"/>
                <a:cs typeface="Times New Roman"/>
                <a:sym typeface="Times New Roman"/>
              </a:defRPr>
            </a:lvl1pPr>
          </a:lstStyle>
          <a:p>
            <a:pPr/>
            <a:r>
              <a:t>(Laplacian: 2nd derivative of Gaussian)</a:t>
            </a:r>
          </a:p>
        </p:txBody>
      </p:sp>
      <p:sp>
        <p:nvSpPr>
          <p:cNvPr id="1011" name="(Difference of Gaussians)"/>
          <p:cNvSpPr txBox="1"/>
          <p:nvPr/>
        </p:nvSpPr>
        <p:spPr>
          <a:xfrm>
            <a:off x="855544" y="5937955"/>
            <a:ext cx="3838530" cy="495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algn="ctr" defTabSz="1295400">
              <a:buClr>
                <a:srgbClr val="004DD6"/>
              </a:buClr>
              <a:buFont typeface="Times New Roman"/>
              <a:defRPr sz="2800">
                <a:solidFill>
                  <a:srgbClr val="004DD6"/>
                </a:solidFill>
                <a:uFill>
                  <a:solidFill>
                    <a:srgbClr val="004DD6"/>
                  </a:solidFill>
                </a:uFill>
                <a:latin typeface="Times New Roman"/>
                <a:ea typeface="Times New Roman"/>
                <a:cs typeface="Times New Roman"/>
                <a:sym typeface="Times New Roman"/>
              </a:defRPr>
            </a:lvl1pPr>
          </a:lstStyle>
          <a:p>
            <a:pPr/>
            <a:r>
              <a:t>(Difference of Gaussians)</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3" name="Scale discretization"/>
          <p:cNvSpPr txBox="1"/>
          <p:nvPr>
            <p:ph type="title"/>
          </p:nvPr>
        </p:nvSpPr>
        <p:spPr>
          <a:prstGeom prst="rect">
            <a:avLst/>
          </a:prstGeom>
        </p:spPr>
        <p:txBody>
          <a:bodyPr/>
          <a:lstStyle/>
          <a:p>
            <a:pPr/>
            <a:r>
              <a:t>Scale discretization</a:t>
            </a:r>
          </a:p>
        </p:txBody>
      </p:sp>
      <p:sp>
        <p:nvSpPr>
          <p:cNvPr id="1014" name="We need to find extrema over scale…"/>
          <p:cNvSpPr txBox="1"/>
          <p:nvPr>
            <p:ph type="body" idx="1"/>
          </p:nvPr>
        </p:nvSpPr>
        <p:spPr>
          <a:prstGeom prst="rect">
            <a:avLst/>
          </a:prstGeom>
        </p:spPr>
        <p:txBody>
          <a:bodyPr/>
          <a:lstStyle/>
          <a:p>
            <a:pPr/>
            <a:r>
              <a:t>We need to find extrema over scale</a:t>
            </a:r>
          </a:p>
          <a:p>
            <a:pPr/>
            <a:r>
              <a:t>Brute force search: compute image at a discrete set of scales and apply center-surround</a:t>
            </a:r>
          </a:p>
          <a:p>
            <a:pPr lvl="1"/>
            <a:r>
              <a:t>Trick: re-use a given Gaussian for center and surround of two adjacent scales</a:t>
            </a:r>
          </a:p>
          <a:p>
            <a:pPr/>
            <a:r>
              <a:t>Question: how finely do we subdivide scale? </a:t>
            </a:r>
          </a:p>
        </p:txBody>
      </p:sp>
      <p:sp>
        <p:nvSpPr>
          <p:cNvPr id="101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17" name="Scale space processed one octave at a time"/>
          <p:cNvSpPr txBox="1"/>
          <p:nvPr>
            <p:ph type="title"/>
          </p:nvPr>
        </p:nvSpPr>
        <p:spPr>
          <a:xfrm>
            <a:off x="546100" y="-254000"/>
            <a:ext cx="12026900" cy="1841500"/>
          </a:xfrm>
          <a:prstGeom prst="rect">
            <a:avLst/>
          </a:prstGeom>
        </p:spPr>
        <p:txBody>
          <a:bodyPr/>
          <a:lstStyle>
            <a:lvl1pPr>
              <a:defRPr b="1" sz="5000"/>
            </a:lvl1pPr>
          </a:lstStyle>
          <a:p>
            <a:pPr/>
            <a:r>
              <a:t>Scale space processed one octave at a time</a:t>
            </a:r>
          </a:p>
        </p:txBody>
      </p:sp>
      <p:pic>
        <p:nvPicPr>
          <p:cNvPr id="1018" name="image.png" descr="image.png"/>
          <p:cNvPicPr>
            <a:picLocks noChangeAspect="0"/>
          </p:cNvPicPr>
          <p:nvPr/>
        </p:nvPicPr>
        <p:blipFill>
          <a:blip r:embed="rId2">
            <a:extLst/>
          </a:blip>
          <a:stretch>
            <a:fillRect/>
          </a:stretch>
        </p:blipFill>
        <p:spPr>
          <a:xfrm>
            <a:off x="1079500" y="1894275"/>
            <a:ext cx="10394809" cy="7642579"/>
          </a:xfrm>
          <a:prstGeom prst="rect">
            <a:avLst/>
          </a:prstGeom>
          <a:ln w="12700">
            <a:miter lim="400000"/>
          </a:ln>
        </p:spPr>
      </p:pic>
      <p:sp>
        <p:nvSpPr>
          <p:cNvPr id="1019" name="Octave: change image size by a factor of two"/>
          <p:cNvSpPr txBox="1"/>
          <p:nvPr/>
        </p:nvSpPr>
        <p:spPr>
          <a:xfrm>
            <a:off x="2692400" y="1282700"/>
            <a:ext cx="796495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Octave: change image size by a factor of two</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1" name="Repeatability vs number of scales sampled per octave"/>
          <p:cNvSpPr txBox="1"/>
          <p:nvPr>
            <p:ph type="title"/>
          </p:nvPr>
        </p:nvSpPr>
        <p:spPr>
          <a:xfrm>
            <a:off x="476391" y="-190500"/>
            <a:ext cx="11607236" cy="1625600"/>
          </a:xfrm>
          <a:prstGeom prst="rect">
            <a:avLst/>
          </a:prstGeom>
        </p:spPr>
        <p:txBody>
          <a:bodyPr/>
          <a:lstStyle>
            <a:lvl1pPr>
              <a:defRPr sz="3800"/>
            </a:lvl1pPr>
          </a:lstStyle>
          <a:p>
            <a:pPr/>
            <a:r>
              <a:t>Repeatability vs number of scales sampled per octave</a:t>
            </a:r>
          </a:p>
        </p:txBody>
      </p:sp>
      <p:pic>
        <p:nvPicPr>
          <p:cNvPr id="1022" name="image.png" descr="image.png"/>
          <p:cNvPicPr>
            <a:picLocks noChangeAspect="0"/>
          </p:cNvPicPr>
          <p:nvPr/>
        </p:nvPicPr>
        <p:blipFill>
          <a:blip r:embed="rId2">
            <a:extLst/>
          </a:blip>
          <a:stretch>
            <a:fillRect/>
          </a:stretch>
        </p:blipFill>
        <p:spPr>
          <a:xfrm>
            <a:off x="1214684" y="1575928"/>
            <a:ext cx="10236201" cy="7518401"/>
          </a:xfrm>
          <a:prstGeom prst="rect">
            <a:avLst/>
          </a:prstGeom>
          <a:ln w="12700">
            <a:miter lim="400000"/>
          </a:ln>
        </p:spPr>
      </p:pic>
      <p:sp>
        <p:nvSpPr>
          <p:cNvPr id="1023" name="David G. Lowe, &quot;Distinctive image features from scale-invariant keypoints,&quot; International Journal of Computer Vision, 60, 2 (2004), pp. 91-110"/>
          <p:cNvSpPr txBox="1"/>
          <p:nvPr/>
        </p:nvSpPr>
        <p:spPr>
          <a:xfrm>
            <a:off x="2958817" y="9042400"/>
            <a:ext cx="9105901" cy="55016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algn="ctr" defTabSz="1295400">
              <a:buClr>
                <a:srgbClr val="000000"/>
              </a:buClr>
              <a:buFont typeface="Times New Roman"/>
              <a:defRPr sz="1600">
                <a:uFill>
                  <a:solidFill>
                    <a:srgbClr val="000000"/>
                  </a:solidFill>
                </a:uFill>
                <a:latin typeface="Times New Roman"/>
                <a:ea typeface="Times New Roman"/>
                <a:cs typeface="Times New Roman"/>
                <a:sym typeface="Times New Roman"/>
              </a:defRPr>
            </a:lvl1pPr>
          </a:lstStyle>
          <a:p>
            <a:pPr/>
            <a:r>
              <a:t>David G. Lowe, "Distinctive image features from scale-invariant keypoints," International Journal of Computer Vision, 60, 2 (2004), pp. 91-110</a:t>
            </a:r>
          </a:p>
        </p:txBody>
      </p:sp>
      <p:sp>
        <p:nvSpPr>
          <p:cNvPr id="1024" name="Octave: factor of 2 in image scale"/>
          <p:cNvSpPr txBox="1"/>
          <p:nvPr/>
        </p:nvSpPr>
        <p:spPr>
          <a:xfrm>
            <a:off x="1213726" y="952500"/>
            <a:ext cx="599866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algn="ctr" defTabSz="1295400">
              <a:defRPr sz="3400">
                <a:uFill>
                  <a:solidFill>
                    <a:srgbClr val="000000"/>
                  </a:solidFill>
                </a:uFill>
                <a:latin typeface="Times New Roman"/>
                <a:ea typeface="Times New Roman"/>
                <a:cs typeface="Times New Roman"/>
                <a:sym typeface="Times New Roman"/>
              </a:defRPr>
            </a:lvl1pPr>
          </a:lstStyle>
          <a:p>
            <a:pPr/>
            <a:r>
              <a:t>Octave: factor of 2 in image scale</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6" name="Scale Invariant Detectors"/>
          <p:cNvSpPr txBox="1"/>
          <p:nvPr>
            <p:ph type="title"/>
          </p:nvPr>
        </p:nvSpPr>
        <p:spPr>
          <a:xfrm>
            <a:off x="977900" y="431800"/>
            <a:ext cx="11049000" cy="1625600"/>
          </a:xfrm>
          <a:prstGeom prst="rect">
            <a:avLst/>
          </a:prstGeom>
        </p:spPr>
        <p:txBody>
          <a:bodyPr/>
          <a:lstStyle/>
          <a:p>
            <a:pPr/>
            <a:r>
              <a:t>Scale Invariant Detectors</a:t>
            </a:r>
          </a:p>
        </p:txBody>
      </p:sp>
      <p:sp>
        <p:nvSpPr>
          <p:cNvPr id="1027" name="Harris-Laplacian1 Find local maximum of:…"/>
          <p:cNvSpPr txBox="1"/>
          <p:nvPr>
            <p:ph type="body" sz="quarter" idx="1"/>
          </p:nvPr>
        </p:nvSpPr>
        <p:spPr>
          <a:xfrm>
            <a:off x="431800" y="1955800"/>
            <a:ext cx="5956300" cy="2921000"/>
          </a:xfrm>
          <a:prstGeom prst="rect">
            <a:avLst/>
          </a:prstGeom>
        </p:spPr>
        <p:txBody>
          <a:bodyPr/>
          <a:lstStyle/>
          <a:p>
            <a:pPr marL="336780" indent="-296140">
              <a:lnSpc>
                <a:spcPct val="90000"/>
              </a:lnSpc>
              <a:buClr>
                <a:srgbClr val="004DD6"/>
              </a:buClr>
              <a:buFont typeface="Arial"/>
            </a:pPr>
            <a:r>
              <a:rPr sz="3800">
                <a:solidFill>
                  <a:srgbClr val="004DD6"/>
                </a:solidFill>
                <a:uFill>
                  <a:solidFill>
                    <a:srgbClr val="004DD6"/>
                  </a:solidFill>
                </a:uFill>
                <a:latin typeface="+mn-lt"/>
                <a:ea typeface="+mn-ea"/>
                <a:cs typeface="+mn-cs"/>
                <a:sym typeface="Arial"/>
              </a:rPr>
              <a:t>Harris-Laplacian</a:t>
            </a:r>
            <a:r>
              <a:rPr baseline="30526" sz="3800">
                <a:latin typeface="+mn-lt"/>
                <a:ea typeface="+mn-ea"/>
                <a:cs typeface="+mn-cs"/>
                <a:sym typeface="Arial"/>
              </a:rPr>
              <a:t>1</a:t>
            </a:r>
            <a:br>
              <a:rPr sz="3800">
                <a:latin typeface="+mn-lt"/>
                <a:ea typeface="+mn-ea"/>
                <a:cs typeface="+mn-cs"/>
                <a:sym typeface="Arial"/>
              </a:rPr>
            </a:br>
            <a:r>
              <a:rPr i="1" sz="3400"/>
              <a:t>Find local maximum of:</a:t>
            </a:r>
            <a:endParaRPr i="1" sz="3400"/>
          </a:p>
          <a:p>
            <a:pPr lvl="1">
              <a:lnSpc>
                <a:spcPct val="90000"/>
              </a:lnSpc>
              <a:defRPr sz="3400"/>
            </a:pPr>
            <a:r>
              <a:t>Harris corner detector in space (image coordinates)</a:t>
            </a:r>
          </a:p>
          <a:p>
            <a:pPr lvl="1">
              <a:lnSpc>
                <a:spcPct val="90000"/>
              </a:lnSpc>
              <a:defRPr sz="3400"/>
            </a:pPr>
            <a:r>
              <a:t>Laplacian in scale</a:t>
            </a:r>
          </a:p>
        </p:txBody>
      </p:sp>
      <p:sp>
        <p:nvSpPr>
          <p:cNvPr id="1028" name="Line"/>
          <p:cNvSpPr/>
          <p:nvPr/>
        </p:nvSpPr>
        <p:spPr>
          <a:xfrm>
            <a:off x="0" y="8674100"/>
            <a:ext cx="13004800" cy="2258"/>
          </a:xfrm>
          <a:prstGeom prst="line">
            <a:avLst/>
          </a:prstGeom>
          <a:ln w="12700">
            <a:solidFill>
              <a:srgbClr val="000000"/>
            </a:solidFill>
          </a:ln>
        </p:spPr>
        <p:txBody>
          <a:bodyPr lIns="0" tIns="0" rIns="0" bIns="0"/>
          <a:lstStyle/>
          <a:p>
            <a:pPr/>
          </a:p>
        </p:txBody>
      </p:sp>
      <p:sp>
        <p:nvSpPr>
          <p:cNvPr id="1029" name="1 K.Mikolajczyk, C.Schmid. “Indexing Based on Scale Invariant Interest Points”. ICCV 2001"/>
          <p:cNvSpPr txBox="1"/>
          <p:nvPr/>
        </p:nvSpPr>
        <p:spPr>
          <a:xfrm>
            <a:off x="76200" y="8674100"/>
            <a:ext cx="11700375" cy="77445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buClr>
                <a:srgbClr val="000000"/>
              </a:buClr>
              <a:buFont typeface="Times New Roman"/>
              <a:defRPr sz="3400">
                <a:uFill>
                  <a:solidFill>
                    <a:srgbClr val="000000"/>
                  </a:solidFill>
                </a:uFill>
                <a:latin typeface="Times New Roman"/>
                <a:ea typeface="Times New Roman"/>
                <a:cs typeface="Times New Roman"/>
                <a:sym typeface="Times New Roman"/>
              </a:defRPr>
            </a:pPr>
            <a:r>
              <a:rPr baseline="30500" sz="2400"/>
              <a:t>1 </a:t>
            </a:r>
            <a:r>
              <a:rPr sz="2400"/>
              <a:t>K.Mikolajczyk, C.Schmid. “Indexing Based on Scale Invariant Interest Points”. ICCV 2001</a:t>
            </a:r>
            <a:br>
              <a:rPr sz="2400"/>
            </a:br>
          </a:p>
        </p:txBody>
      </p:sp>
      <p:grpSp>
        <p:nvGrpSpPr>
          <p:cNvPr id="1047" name="Group"/>
          <p:cNvGrpSpPr/>
          <p:nvPr/>
        </p:nvGrpSpPr>
        <p:grpSpPr>
          <a:xfrm>
            <a:off x="6718300" y="1739900"/>
            <a:ext cx="6362700" cy="3860800"/>
            <a:chOff x="278491" y="175479"/>
            <a:chExt cx="6362699" cy="3860800"/>
          </a:xfrm>
        </p:grpSpPr>
        <p:sp>
          <p:nvSpPr>
            <p:cNvPr id="1030" name="Shape"/>
            <p:cNvSpPr/>
            <p:nvPr/>
          </p:nvSpPr>
          <p:spPr>
            <a:xfrm>
              <a:off x="1040491" y="2016979"/>
              <a:ext cx="4546601" cy="5461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31" name="Line"/>
            <p:cNvSpPr/>
            <p:nvPr/>
          </p:nvSpPr>
          <p:spPr>
            <a:xfrm flipV="1">
              <a:off x="278491" y="708879"/>
              <a:ext cx="2259" cy="2057401"/>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032" name="Line"/>
            <p:cNvSpPr/>
            <p:nvPr/>
          </p:nvSpPr>
          <p:spPr>
            <a:xfrm>
              <a:off x="278491" y="2766279"/>
              <a:ext cx="4876801" cy="2258"/>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033" name="Line"/>
            <p:cNvSpPr/>
            <p:nvPr/>
          </p:nvSpPr>
          <p:spPr>
            <a:xfrm flipV="1">
              <a:off x="278491" y="1989321"/>
              <a:ext cx="1508197" cy="781193"/>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034" name="scale"/>
            <p:cNvSpPr/>
            <p:nvPr/>
          </p:nvSpPr>
          <p:spPr>
            <a:xfrm>
              <a:off x="517533" y="17547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scale</a:t>
              </a:r>
            </a:p>
          </p:txBody>
        </p:sp>
        <p:sp>
          <p:nvSpPr>
            <p:cNvPr id="1035" name="x"/>
            <p:cNvSpPr/>
            <p:nvPr/>
          </p:nvSpPr>
          <p:spPr>
            <a:xfrm>
              <a:off x="5069214" y="273213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0000"/>
                </a:buClr>
                <a:buFont typeface="Times New Roman"/>
                <a:defRPr i="1" sz="2800">
                  <a:uFill>
                    <a:solidFill>
                      <a:srgbClr val="000000"/>
                    </a:solidFill>
                  </a:uFill>
                  <a:latin typeface="Times New Roman"/>
                  <a:ea typeface="Times New Roman"/>
                  <a:cs typeface="Times New Roman"/>
                  <a:sym typeface="Times New Roman"/>
                </a:defRPr>
              </a:lvl1pPr>
            </a:lstStyle>
            <a:p>
              <a:pPr/>
              <a:r>
                <a:t>x</a:t>
              </a:r>
            </a:p>
          </p:txBody>
        </p:sp>
        <p:sp>
          <p:nvSpPr>
            <p:cNvPr id="1036" name="y"/>
            <p:cNvSpPr/>
            <p:nvPr/>
          </p:nvSpPr>
          <p:spPr>
            <a:xfrm>
              <a:off x="1276146" y="175677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0000"/>
                </a:buClr>
                <a:buFont typeface="Times New Roman"/>
                <a:defRPr i="1" sz="2800">
                  <a:uFill>
                    <a:solidFill>
                      <a:srgbClr val="000000"/>
                    </a:solidFill>
                  </a:uFill>
                  <a:latin typeface="Times New Roman"/>
                  <a:ea typeface="Times New Roman"/>
                  <a:cs typeface="Times New Roman"/>
                  <a:sym typeface="Times New Roman"/>
                </a:defRPr>
              </a:lvl1pPr>
            </a:lstStyle>
            <a:p>
              <a:pPr/>
              <a:r>
                <a:t>y</a:t>
              </a:r>
            </a:p>
          </p:txBody>
        </p:sp>
        <p:sp>
          <p:nvSpPr>
            <p:cNvPr id="1037" name="← Harris →"/>
            <p:cNvSpPr/>
            <p:nvPr/>
          </p:nvSpPr>
          <p:spPr>
            <a:xfrm>
              <a:off x="2570982" y="276627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algn="ctr" defTabSz="1295400">
                <a:buClr>
                  <a:srgbClr val="004DD6"/>
                </a:buClr>
                <a:buFont typeface="Times New Roman"/>
                <a:defRPr sz="3400">
                  <a:uFill>
                    <a:solidFill>
                      <a:srgbClr val="000000"/>
                    </a:solidFill>
                  </a:uFill>
                  <a:latin typeface="Times New Roman"/>
                  <a:ea typeface="Times New Roman"/>
                  <a:cs typeface="Times New Roman"/>
                  <a:sym typeface="Times New Roman"/>
                </a:defRPr>
              </a:pPr>
              <a:r>
                <a:rPr>
                  <a:solidFill>
                    <a:srgbClr val="004DD6"/>
                  </a:solidFill>
                  <a:uFill>
                    <a:solidFill>
                      <a:srgbClr val="004DD6"/>
                    </a:solidFill>
                  </a:uFill>
                  <a:latin typeface="Symbol"/>
                  <a:ea typeface="Symbol"/>
                  <a:cs typeface="Symbol"/>
                  <a:sym typeface="Symbol"/>
                </a:rPr>
                <a:t>¬</a:t>
              </a:r>
              <a:r>
                <a:rPr>
                  <a:solidFill>
                    <a:srgbClr val="004DD6"/>
                  </a:solidFill>
                  <a:uFill>
                    <a:solidFill>
                      <a:srgbClr val="004DD6"/>
                    </a:solidFill>
                  </a:uFill>
                </a:rPr>
                <a:t> Harris </a:t>
              </a:r>
              <a:r>
                <a:rPr>
                  <a:solidFill>
                    <a:srgbClr val="004DD6"/>
                  </a:solidFill>
                  <a:uFill>
                    <a:solidFill>
                      <a:srgbClr val="004DD6"/>
                    </a:solidFill>
                  </a:uFill>
                  <a:latin typeface="Symbol"/>
                  <a:ea typeface="Symbol"/>
                  <a:cs typeface="Symbol"/>
                  <a:sym typeface="Symbol"/>
                </a:rPr>
                <a:t>®</a:t>
              </a:r>
            </a:p>
          </p:txBody>
        </p:sp>
        <p:sp>
          <p:nvSpPr>
            <p:cNvPr id="1038" name="Line"/>
            <p:cNvSpPr/>
            <p:nvPr/>
          </p:nvSpPr>
          <p:spPr>
            <a:xfrm>
              <a:off x="2450191" y="2226623"/>
              <a:ext cx="863601" cy="218770"/>
            </a:xfrm>
            <a:custGeom>
              <a:avLst/>
              <a:gdLst/>
              <a:ahLst/>
              <a:cxnLst>
                <a:cxn ang="0">
                  <a:pos x="wd2" y="hd2"/>
                </a:cxn>
                <a:cxn ang="5400000">
                  <a:pos x="wd2" y="hd2"/>
                </a:cxn>
                <a:cxn ang="10800000">
                  <a:pos x="wd2" y="hd2"/>
                </a:cxn>
                <a:cxn ang="16200000">
                  <a:pos x="wd2" y="hd2"/>
                </a:cxn>
              </a:cxnLst>
              <a:rect l="0" t="0" r="r" b="b"/>
              <a:pathLst>
                <a:path w="21600" h="20125" fill="norm" stroke="1" extrusionOk="0">
                  <a:moveTo>
                    <a:pt x="0" y="20125"/>
                  </a:moveTo>
                  <a:cubicBezTo>
                    <a:pt x="3600" y="10987"/>
                    <a:pt x="7200" y="1848"/>
                    <a:pt x="10800" y="187"/>
                  </a:cubicBezTo>
                  <a:cubicBezTo>
                    <a:pt x="14400" y="-1475"/>
                    <a:pt x="19800" y="8494"/>
                    <a:pt x="21600" y="10156"/>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39" name="Oval"/>
            <p:cNvSpPr/>
            <p:nvPr/>
          </p:nvSpPr>
          <p:spPr>
            <a:xfrm>
              <a:off x="2666091" y="2118579"/>
              <a:ext cx="330201" cy="215901"/>
            </a:xfrm>
            <a:prstGeom prst="ellipse">
              <a:avLst/>
            </a:prstGeom>
            <a:solidFill>
              <a:srgbClr val="FF2600">
                <a:alpha val="50000"/>
              </a:srgbClr>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40" name="Shape"/>
            <p:cNvSpPr/>
            <p:nvPr/>
          </p:nvSpPr>
          <p:spPr>
            <a:xfrm>
              <a:off x="1040491" y="1254979"/>
              <a:ext cx="4546601" cy="5461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41" name="Line"/>
            <p:cNvSpPr/>
            <p:nvPr/>
          </p:nvSpPr>
          <p:spPr>
            <a:xfrm>
              <a:off x="2450191" y="1468010"/>
              <a:ext cx="863601" cy="218770"/>
            </a:xfrm>
            <a:custGeom>
              <a:avLst/>
              <a:gdLst/>
              <a:ahLst/>
              <a:cxnLst>
                <a:cxn ang="0">
                  <a:pos x="wd2" y="hd2"/>
                </a:cxn>
                <a:cxn ang="5400000">
                  <a:pos x="wd2" y="hd2"/>
                </a:cxn>
                <a:cxn ang="10800000">
                  <a:pos x="wd2" y="hd2"/>
                </a:cxn>
                <a:cxn ang="16200000">
                  <a:pos x="wd2" y="hd2"/>
                </a:cxn>
              </a:cxnLst>
              <a:rect l="0" t="0" r="r" b="b"/>
              <a:pathLst>
                <a:path w="21600" h="20125" fill="norm" stroke="1" extrusionOk="0">
                  <a:moveTo>
                    <a:pt x="0" y="20125"/>
                  </a:moveTo>
                  <a:cubicBezTo>
                    <a:pt x="3600" y="10987"/>
                    <a:pt x="7200" y="1848"/>
                    <a:pt x="10800" y="187"/>
                  </a:cubicBezTo>
                  <a:cubicBezTo>
                    <a:pt x="14400" y="-1475"/>
                    <a:pt x="19800" y="8494"/>
                    <a:pt x="21600" y="10156"/>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42" name="Oval"/>
            <p:cNvSpPr/>
            <p:nvPr/>
          </p:nvSpPr>
          <p:spPr>
            <a:xfrm>
              <a:off x="2622911" y="1309730"/>
              <a:ext cx="431801" cy="292101"/>
            </a:xfrm>
            <a:prstGeom prst="ellipse">
              <a:avLst/>
            </a:prstGeom>
            <a:solidFill>
              <a:srgbClr val="FF2600">
                <a:alpha val="50000"/>
              </a:srgbClr>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43" name="Shape"/>
            <p:cNvSpPr/>
            <p:nvPr/>
          </p:nvSpPr>
          <p:spPr>
            <a:xfrm>
              <a:off x="1040491" y="492979"/>
              <a:ext cx="4546601" cy="5461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44" name="Line"/>
            <p:cNvSpPr/>
            <p:nvPr/>
          </p:nvSpPr>
          <p:spPr>
            <a:xfrm>
              <a:off x="2450191" y="709397"/>
              <a:ext cx="863601" cy="218770"/>
            </a:xfrm>
            <a:custGeom>
              <a:avLst/>
              <a:gdLst/>
              <a:ahLst/>
              <a:cxnLst>
                <a:cxn ang="0">
                  <a:pos x="wd2" y="hd2"/>
                </a:cxn>
                <a:cxn ang="5400000">
                  <a:pos x="wd2" y="hd2"/>
                </a:cxn>
                <a:cxn ang="10800000">
                  <a:pos x="wd2" y="hd2"/>
                </a:cxn>
                <a:cxn ang="16200000">
                  <a:pos x="wd2" y="hd2"/>
                </a:cxn>
              </a:cxnLst>
              <a:rect l="0" t="0" r="r" b="b"/>
              <a:pathLst>
                <a:path w="21600" h="20125" fill="norm" stroke="1" extrusionOk="0">
                  <a:moveTo>
                    <a:pt x="0" y="20125"/>
                  </a:moveTo>
                  <a:cubicBezTo>
                    <a:pt x="3600" y="10987"/>
                    <a:pt x="7200" y="1848"/>
                    <a:pt x="10800" y="187"/>
                  </a:cubicBezTo>
                  <a:cubicBezTo>
                    <a:pt x="14400" y="-1475"/>
                    <a:pt x="19800" y="8494"/>
                    <a:pt x="21600" y="10156"/>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45" name="Oval"/>
            <p:cNvSpPr/>
            <p:nvPr/>
          </p:nvSpPr>
          <p:spPr>
            <a:xfrm>
              <a:off x="2467125" y="542086"/>
              <a:ext cx="762001" cy="431801"/>
            </a:xfrm>
            <a:prstGeom prst="ellipse">
              <a:avLst/>
            </a:prstGeom>
            <a:solidFill>
              <a:srgbClr val="FF2600">
                <a:alpha val="50000"/>
              </a:srgbClr>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46" name="← Laplacian →"/>
            <p:cNvSpPr/>
            <p:nvPr/>
          </p:nvSpPr>
          <p:spPr>
            <a:xfrm flipV="1">
              <a:off x="5371191" y="201161"/>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algn="ctr" defTabSz="1295400">
                <a:buClr>
                  <a:srgbClr val="004DD6"/>
                </a:buClr>
                <a:buFont typeface="Times New Roman"/>
                <a:defRPr sz="3400">
                  <a:uFill>
                    <a:solidFill>
                      <a:srgbClr val="000000"/>
                    </a:solidFill>
                  </a:uFill>
                  <a:latin typeface="Times New Roman"/>
                  <a:ea typeface="Times New Roman"/>
                  <a:cs typeface="Times New Roman"/>
                  <a:sym typeface="Times New Roman"/>
                </a:defRPr>
              </a:pPr>
              <a:r>
                <a:rPr>
                  <a:solidFill>
                    <a:srgbClr val="004DD6"/>
                  </a:solidFill>
                  <a:uFill>
                    <a:solidFill>
                      <a:srgbClr val="004DD6"/>
                    </a:solidFill>
                  </a:uFill>
                  <a:latin typeface="Symbol"/>
                  <a:ea typeface="Symbol"/>
                  <a:cs typeface="Symbol"/>
                  <a:sym typeface="Symbol"/>
                </a:rPr>
                <a:t>¬</a:t>
              </a:r>
              <a:r>
                <a:rPr>
                  <a:solidFill>
                    <a:srgbClr val="004DD6"/>
                  </a:solidFill>
                  <a:uFill>
                    <a:solidFill>
                      <a:srgbClr val="004DD6"/>
                    </a:solidFill>
                  </a:uFill>
                </a:rPr>
                <a:t> Laplacian </a:t>
              </a:r>
              <a:r>
                <a:rPr>
                  <a:solidFill>
                    <a:srgbClr val="004DD6"/>
                  </a:solidFill>
                  <a:uFill>
                    <a:solidFill>
                      <a:srgbClr val="004DD6"/>
                    </a:solidFill>
                  </a:uFill>
                  <a:latin typeface="Symbol"/>
                  <a:ea typeface="Symbol"/>
                  <a:cs typeface="Symbol"/>
                  <a:sym typeface="Symbol"/>
                </a:rPr>
                <a:t>®</a:t>
              </a:r>
            </a:p>
          </p:txBody>
        </p:sp>
      </p:gr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9" name="Scale Invariant Detectors Zoo"/>
          <p:cNvSpPr txBox="1"/>
          <p:nvPr>
            <p:ph type="title"/>
          </p:nvPr>
        </p:nvSpPr>
        <p:spPr>
          <a:xfrm>
            <a:off x="977900" y="431800"/>
            <a:ext cx="11049000" cy="1625600"/>
          </a:xfrm>
          <a:prstGeom prst="rect">
            <a:avLst/>
          </a:prstGeom>
        </p:spPr>
        <p:txBody>
          <a:bodyPr/>
          <a:lstStyle/>
          <a:p>
            <a:pPr/>
            <a:r>
              <a:t>Scale Invariant Detectors Zoo</a:t>
            </a:r>
          </a:p>
        </p:txBody>
      </p:sp>
      <p:sp>
        <p:nvSpPr>
          <p:cNvPr id="1050" name="Harris-Laplacian1 Find local maximum of:…"/>
          <p:cNvSpPr txBox="1"/>
          <p:nvPr>
            <p:ph type="body" sz="quarter" idx="1"/>
          </p:nvPr>
        </p:nvSpPr>
        <p:spPr>
          <a:xfrm>
            <a:off x="431800" y="1955800"/>
            <a:ext cx="5956300" cy="2921000"/>
          </a:xfrm>
          <a:prstGeom prst="rect">
            <a:avLst/>
          </a:prstGeom>
        </p:spPr>
        <p:txBody>
          <a:bodyPr/>
          <a:lstStyle/>
          <a:p>
            <a:pPr marL="336780" indent="-296140">
              <a:lnSpc>
                <a:spcPct val="90000"/>
              </a:lnSpc>
              <a:buClr>
                <a:srgbClr val="004DD6"/>
              </a:buClr>
              <a:buFont typeface="Arial"/>
            </a:pPr>
            <a:r>
              <a:rPr sz="3800">
                <a:solidFill>
                  <a:srgbClr val="004DD6"/>
                </a:solidFill>
                <a:uFill>
                  <a:solidFill>
                    <a:srgbClr val="004DD6"/>
                  </a:solidFill>
                </a:uFill>
                <a:latin typeface="+mn-lt"/>
                <a:ea typeface="+mn-ea"/>
                <a:cs typeface="+mn-cs"/>
                <a:sym typeface="Arial"/>
              </a:rPr>
              <a:t>Harris-Laplacian</a:t>
            </a:r>
            <a:r>
              <a:rPr baseline="30526" sz="3800">
                <a:latin typeface="+mn-lt"/>
                <a:ea typeface="+mn-ea"/>
                <a:cs typeface="+mn-cs"/>
                <a:sym typeface="Arial"/>
              </a:rPr>
              <a:t>1</a:t>
            </a:r>
            <a:br>
              <a:rPr sz="3800">
                <a:latin typeface="+mn-lt"/>
                <a:ea typeface="+mn-ea"/>
                <a:cs typeface="+mn-cs"/>
                <a:sym typeface="Arial"/>
              </a:rPr>
            </a:br>
            <a:r>
              <a:rPr i="1" sz="3400"/>
              <a:t>Find local maximum of:</a:t>
            </a:r>
            <a:endParaRPr i="1" sz="3400"/>
          </a:p>
          <a:p>
            <a:pPr lvl="1">
              <a:lnSpc>
                <a:spcPct val="90000"/>
              </a:lnSpc>
              <a:defRPr sz="3400"/>
            </a:pPr>
            <a:r>
              <a:t>Harris corner detector in space (image coordinates)</a:t>
            </a:r>
          </a:p>
          <a:p>
            <a:pPr lvl="1">
              <a:lnSpc>
                <a:spcPct val="90000"/>
              </a:lnSpc>
              <a:defRPr sz="3400"/>
            </a:pPr>
            <a:r>
              <a:t>Laplacian in scale</a:t>
            </a:r>
          </a:p>
        </p:txBody>
      </p:sp>
      <p:sp>
        <p:nvSpPr>
          <p:cNvPr id="1051" name="Line"/>
          <p:cNvSpPr/>
          <p:nvPr/>
        </p:nvSpPr>
        <p:spPr>
          <a:xfrm>
            <a:off x="0" y="8674100"/>
            <a:ext cx="13004800" cy="2258"/>
          </a:xfrm>
          <a:prstGeom prst="line">
            <a:avLst/>
          </a:prstGeom>
          <a:ln w="12700">
            <a:solidFill>
              <a:srgbClr val="000000"/>
            </a:solidFill>
          </a:ln>
        </p:spPr>
        <p:txBody>
          <a:bodyPr lIns="0" tIns="0" rIns="0" bIns="0"/>
          <a:lstStyle/>
          <a:p>
            <a:pPr/>
          </a:p>
        </p:txBody>
      </p:sp>
      <p:sp>
        <p:nvSpPr>
          <p:cNvPr id="1052" name="1 K.Mikolajczyk, C.Schmid. “Indexing Based on Scale Invariant Interest Points”. ICCV 2001 2 D.Lowe. “Distinctive Image Features from Scale-Invariant Keypoints”. Accepted to IJCV 2004"/>
          <p:cNvSpPr txBox="1"/>
          <p:nvPr/>
        </p:nvSpPr>
        <p:spPr>
          <a:xfrm>
            <a:off x="76200" y="8674100"/>
            <a:ext cx="11957204" cy="7747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buClr>
                <a:srgbClr val="000000"/>
              </a:buClr>
              <a:buFont typeface="Times New Roman"/>
              <a:defRPr sz="3400">
                <a:uFill>
                  <a:solidFill>
                    <a:srgbClr val="000000"/>
                  </a:solidFill>
                </a:uFill>
                <a:latin typeface="Times New Roman"/>
                <a:ea typeface="Times New Roman"/>
                <a:cs typeface="Times New Roman"/>
                <a:sym typeface="Times New Roman"/>
              </a:defRPr>
            </a:pPr>
            <a:r>
              <a:rPr baseline="30500" sz="2400"/>
              <a:t>1 </a:t>
            </a:r>
            <a:r>
              <a:rPr sz="2400"/>
              <a:t>K.Mikolajczyk, C.Schmid. “Indexing Based on Scale Invariant Interest Points”. ICCV 2001</a:t>
            </a:r>
            <a:br>
              <a:rPr sz="2400"/>
            </a:br>
            <a:r>
              <a:rPr baseline="30500" sz="2400"/>
              <a:t>2 </a:t>
            </a:r>
            <a:r>
              <a:rPr sz="2400"/>
              <a:t>D.Lowe. “Distinctive Image Features from Scale-Invariant Keypoints”. Accepted to IJCV 2004</a:t>
            </a:r>
          </a:p>
        </p:txBody>
      </p:sp>
      <p:grpSp>
        <p:nvGrpSpPr>
          <p:cNvPr id="1070" name="Group"/>
          <p:cNvGrpSpPr/>
          <p:nvPr/>
        </p:nvGrpSpPr>
        <p:grpSpPr>
          <a:xfrm>
            <a:off x="6718300" y="1739900"/>
            <a:ext cx="6362700" cy="3860800"/>
            <a:chOff x="278491" y="175479"/>
            <a:chExt cx="6362699" cy="3860800"/>
          </a:xfrm>
        </p:grpSpPr>
        <p:sp>
          <p:nvSpPr>
            <p:cNvPr id="1053" name="Shape"/>
            <p:cNvSpPr/>
            <p:nvPr/>
          </p:nvSpPr>
          <p:spPr>
            <a:xfrm>
              <a:off x="1040491" y="2016979"/>
              <a:ext cx="4546601" cy="5461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54" name="Line"/>
            <p:cNvSpPr/>
            <p:nvPr/>
          </p:nvSpPr>
          <p:spPr>
            <a:xfrm flipV="1">
              <a:off x="278491" y="708879"/>
              <a:ext cx="2259" cy="2057401"/>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055" name="Line"/>
            <p:cNvSpPr/>
            <p:nvPr/>
          </p:nvSpPr>
          <p:spPr>
            <a:xfrm>
              <a:off x="278491" y="2766279"/>
              <a:ext cx="4876801" cy="2258"/>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056" name="Line"/>
            <p:cNvSpPr/>
            <p:nvPr/>
          </p:nvSpPr>
          <p:spPr>
            <a:xfrm flipV="1">
              <a:off x="278491" y="1989321"/>
              <a:ext cx="1508197" cy="781193"/>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057" name="scale"/>
            <p:cNvSpPr/>
            <p:nvPr/>
          </p:nvSpPr>
          <p:spPr>
            <a:xfrm>
              <a:off x="517533" y="17547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scale</a:t>
              </a:r>
            </a:p>
          </p:txBody>
        </p:sp>
        <p:sp>
          <p:nvSpPr>
            <p:cNvPr id="1058" name="x"/>
            <p:cNvSpPr/>
            <p:nvPr/>
          </p:nvSpPr>
          <p:spPr>
            <a:xfrm>
              <a:off x="5069214" y="273213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0000"/>
                </a:buClr>
                <a:buFont typeface="Times New Roman"/>
                <a:defRPr i="1" sz="2800">
                  <a:uFill>
                    <a:solidFill>
                      <a:srgbClr val="000000"/>
                    </a:solidFill>
                  </a:uFill>
                  <a:latin typeface="Times New Roman"/>
                  <a:ea typeface="Times New Roman"/>
                  <a:cs typeface="Times New Roman"/>
                  <a:sym typeface="Times New Roman"/>
                </a:defRPr>
              </a:lvl1pPr>
            </a:lstStyle>
            <a:p>
              <a:pPr/>
              <a:r>
                <a:t>x</a:t>
              </a:r>
            </a:p>
          </p:txBody>
        </p:sp>
        <p:sp>
          <p:nvSpPr>
            <p:cNvPr id="1059" name="y"/>
            <p:cNvSpPr/>
            <p:nvPr/>
          </p:nvSpPr>
          <p:spPr>
            <a:xfrm>
              <a:off x="1276146" y="175677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0000"/>
                </a:buClr>
                <a:buFont typeface="Times New Roman"/>
                <a:defRPr i="1" sz="2800">
                  <a:uFill>
                    <a:solidFill>
                      <a:srgbClr val="000000"/>
                    </a:solidFill>
                  </a:uFill>
                  <a:latin typeface="Times New Roman"/>
                  <a:ea typeface="Times New Roman"/>
                  <a:cs typeface="Times New Roman"/>
                  <a:sym typeface="Times New Roman"/>
                </a:defRPr>
              </a:lvl1pPr>
            </a:lstStyle>
            <a:p>
              <a:pPr/>
              <a:r>
                <a:t>y</a:t>
              </a:r>
            </a:p>
          </p:txBody>
        </p:sp>
        <p:sp>
          <p:nvSpPr>
            <p:cNvPr id="1060" name="← Harris →"/>
            <p:cNvSpPr/>
            <p:nvPr/>
          </p:nvSpPr>
          <p:spPr>
            <a:xfrm>
              <a:off x="2570982" y="276627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algn="ctr" defTabSz="1295400">
                <a:buClr>
                  <a:srgbClr val="004DD6"/>
                </a:buClr>
                <a:buFont typeface="Times New Roman"/>
                <a:defRPr sz="3400">
                  <a:uFill>
                    <a:solidFill>
                      <a:srgbClr val="000000"/>
                    </a:solidFill>
                  </a:uFill>
                  <a:latin typeface="Times New Roman"/>
                  <a:ea typeface="Times New Roman"/>
                  <a:cs typeface="Times New Roman"/>
                  <a:sym typeface="Times New Roman"/>
                </a:defRPr>
              </a:pPr>
              <a:r>
                <a:rPr>
                  <a:solidFill>
                    <a:srgbClr val="004DD6"/>
                  </a:solidFill>
                  <a:uFill>
                    <a:solidFill>
                      <a:srgbClr val="004DD6"/>
                    </a:solidFill>
                  </a:uFill>
                  <a:latin typeface="Symbol"/>
                  <a:ea typeface="Symbol"/>
                  <a:cs typeface="Symbol"/>
                  <a:sym typeface="Symbol"/>
                </a:rPr>
                <a:t>¬</a:t>
              </a:r>
              <a:r>
                <a:rPr>
                  <a:solidFill>
                    <a:srgbClr val="004DD6"/>
                  </a:solidFill>
                  <a:uFill>
                    <a:solidFill>
                      <a:srgbClr val="004DD6"/>
                    </a:solidFill>
                  </a:uFill>
                </a:rPr>
                <a:t> Harris </a:t>
              </a:r>
              <a:r>
                <a:rPr>
                  <a:solidFill>
                    <a:srgbClr val="004DD6"/>
                  </a:solidFill>
                  <a:uFill>
                    <a:solidFill>
                      <a:srgbClr val="004DD6"/>
                    </a:solidFill>
                  </a:uFill>
                  <a:latin typeface="Symbol"/>
                  <a:ea typeface="Symbol"/>
                  <a:cs typeface="Symbol"/>
                  <a:sym typeface="Symbol"/>
                </a:rPr>
                <a:t>®</a:t>
              </a:r>
            </a:p>
          </p:txBody>
        </p:sp>
        <p:sp>
          <p:nvSpPr>
            <p:cNvPr id="1061" name="Line"/>
            <p:cNvSpPr/>
            <p:nvPr/>
          </p:nvSpPr>
          <p:spPr>
            <a:xfrm>
              <a:off x="2450191" y="2226623"/>
              <a:ext cx="863601" cy="218770"/>
            </a:xfrm>
            <a:custGeom>
              <a:avLst/>
              <a:gdLst/>
              <a:ahLst/>
              <a:cxnLst>
                <a:cxn ang="0">
                  <a:pos x="wd2" y="hd2"/>
                </a:cxn>
                <a:cxn ang="5400000">
                  <a:pos x="wd2" y="hd2"/>
                </a:cxn>
                <a:cxn ang="10800000">
                  <a:pos x="wd2" y="hd2"/>
                </a:cxn>
                <a:cxn ang="16200000">
                  <a:pos x="wd2" y="hd2"/>
                </a:cxn>
              </a:cxnLst>
              <a:rect l="0" t="0" r="r" b="b"/>
              <a:pathLst>
                <a:path w="21600" h="20125" fill="norm" stroke="1" extrusionOk="0">
                  <a:moveTo>
                    <a:pt x="0" y="20125"/>
                  </a:moveTo>
                  <a:cubicBezTo>
                    <a:pt x="3600" y="10987"/>
                    <a:pt x="7200" y="1848"/>
                    <a:pt x="10800" y="187"/>
                  </a:cubicBezTo>
                  <a:cubicBezTo>
                    <a:pt x="14400" y="-1475"/>
                    <a:pt x="19800" y="8494"/>
                    <a:pt x="21600" y="10156"/>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62" name="Oval"/>
            <p:cNvSpPr/>
            <p:nvPr/>
          </p:nvSpPr>
          <p:spPr>
            <a:xfrm>
              <a:off x="2666091" y="2118579"/>
              <a:ext cx="330201" cy="215901"/>
            </a:xfrm>
            <a:prstGeom prst="ellipse">
              <a:avLst/>
            </a:prstGeom>
            <a:solidFill>
              <a:srgbClr val="FF2600">
                <a:alpha val="50000"/>
              </a:srgbClr>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63" name="Shape"/>
            <p:cNvSpPr/>
            <p:nvPr/>
          </p:nvSpPr>
          <p:spPr>
            <a:xfrm>
              <a:off x="1040491" y="1254979"/>
              <a:ext cx="4546601" cy="5461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64" name="Line"/>
            <p:cNvSpPr/>
            <p:nvPr/>
          </p:nvSpPr>
          <p:spPr>
            <a:xfrm>
              <a:off x="2450191" y="1468010"/>
              <a:ext cx="863601" cy="218770"/>
            </a:xfrm>
            <a:custGeom>
              <a:avLst/>
              <a:gdLst/>
              <a:ahLst/>
              <a:cxnLst>
                <a:cxn ang="0">
                  <a:pos x="wd2" y="hd2"/>
                </a:cxn>
                <a:cxn ang="5400000">
                  <a:pos x="wd2" y="hd2"/>
                </a:cxn>
                <a:cxn ang="10800000">
                  <a:pos x="wd2" y="hd2"/>
                </a:cxn>
                <a:cxn ang="16200000">
                  <a:pos x="wd2" y="hd2"/>
                </a:cxn>
              </a:cxnLst>
              <a:rect l="0" t="0" r="r" b="b"/>
              <a:pathLst>
                <a:path w="21600" h="20125" fill="norm" stroke="1" extrusionOk="0">
                  <a:moveTo>
                    <a:pt x="0" y="20125"/>
                  </a:moveTo>
                  <a:cubicBezTo>
                    <a:pt x="3600" y="10987"/>
                    <a:pt x="7200" y="1848"/>
                    <a:pt x="10800" y="187"/>
                  </a:cubicBezTo>
                  <a:cubicBezTo>
                    <a:pt x="14400" y="-1475"/>
                    <a:pt x="19800" y="8494"/>
                    <a:pt x="21600" y="10156"/>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65" name="Oval"/>
            <p:cNvSpPr/>
            <p:nvPr/>
          </p:nvSpPr>
          <p:spPr>
            <a:xfrm>
              <a:off x="2622911" y="1309730"/>
              <a:ext cx="431801" cy="292101"/>
            </a:xfrm>
            <a:prstGeom prst="ellipse">
              <a:avLst/>
            </a:prstGeom>
            <a:solidFill>
              <a:srgbClr val="FF2600">
                <a:alpha val="50000"/>
              </a:srgbClr>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66" name="Shape"/>
            <p:cNvSpPr/>
            <p:nvPr/>
          </p:nvSpPr>
          <p:spPr>
            <a:xfrm>
              <a:off x="1040491" y="492979"/>
              <a:ext cx="4546601" cy="5461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67" name="Line"/>
            <p:cNvSpPr/>
            <p:nvPr/>
          </p:nvSpPr>
          <p:spPr>
            <a:xfrm>
              <a:off x="2450191" y="709397"/>
              <a:ext cx="863601" cy="218770"/>
            </a:xfrm>
            <a:custGeom>
              <a:avLst/>
              <a:gdLst/>
              <a:ahLst/>
              <a:cxnLst>
                <a:cxn ang="0">
                  <a:pos x="wd2" y="hd2"/>
                </a:cxn>
                <a:cxn ang="5400000">
                  <a:pos x="wd2" y="hd2"/>
                </a:cxn>
                <a:cxn ang="10800000">
                  <a:pos x="wd2" y="hd2"/>
                </a:cxn>
                <a:cxn ang="16200000">
                  <a:pos x="wd2" y="hd2"/>
                </a:cxn>
              </a:cxnLst>
              <a:rect l="0" t="0" r="r" b="b"/>
              <a:pathLst>
                <a:path w="21600" h="20125" fill="norm" stroke="1" extrusionOk="0">
                  <a:moveTo>
                    <a:pt x="0" y="20125"/>
                  </a:moveTo>
                  <a:cubicBezTo>
                    <a:pt x="3600" y="10987"/>
                    <a:pt x="7200" y="1848"/>
                    <a:pt x="10800" y="187"/>
                  </a:cubicBezTo>
                  <a:cubicBezTo>
                    <a:pt x="14400" y="-1475"/>
                    <a:pt x="19800" y="8494"/>
                    <a:pt x="21600" y="10156"/>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68" name="Oval"/>
            <p:cNvSpPr/>
            <p:nvPr/>
          </p:nvSpPr>
          <p:spPr>
            <a:xfrm>
              <a:off x="2467125" y="542086"/>
              <a:ext cx="762001" cy="431801"/>
            </a:xfrm>
            <a:prstGeom prst="ellipse">
              <a:avLst/>
            </a:prstGeom>
            <a:solidFill>
              <a:srgbClr val="FF2600">
                <a:alpha val="50000"/>
              </a:srgbClr>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69" name="← Laplacian →"/>
            <p:cNvSpPr/>
            <p:nvPr/>
          </p:nvSpPr>
          <p:spPr>
            <a:xfrm flipV="1">
              <a:off x="5371191" y="201161"/>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algn="ctr" defTabSz="1295400">
                <a:buClr>
                  <a:srgbClr val="004DD6"/>
                </a:buClr>
                <a:buFont typeface="Times New Roman"/>
                <a:defRPr sz="3400">
                  <a:uFill>
                    <a:solidFill>
                      <a:srgbClr val="000000"/>
                    </a:solidFill>
                  </a:uFill>
                  <a:latin typeface="Times New Roman"/>
                  <a:ea typeface="Times New Roman"/>
                  <a:cs typeface="Times New Roman"/>
                  <a:sym typeface="Times New Roman"/>
                </a:defRPr>
              </a:pPr>
              <a:r>
                <a:rPr>
                  <a:solidFill>
                    <a:srgbClr val="004DD6"/>
                  </a:solidFill>
                  <a:uFill>
                    <a:solidFill>
                      <a:srgbClr val="004DD6"/>
                    </a:solidFill>
                  </a:uFill>
                  <a:latin typeface="Symbol"/>
                  <a:ea typeface="Symbol"/>
                  <a:cs typeface="Symbol"/>
                  <a:sym typeface="Symbol"/>
                </a:rPr>
                <a:t>¬</a:t>
              </a:r>
              <a:r>
                <a:rPr>
                  <a:solidFill>
                    <a:srgbClr val="004DD6"/>
                  </a:solidFill>
                  <a:uFill>
                    <a:solidFill>
                      <a:srgbClr val="004DD6"/>
                    </a:solidFill>
                  </a:uFill>
                </a:rPr>
                <a:t> Laplacian </a:t>
              </a:r>
              <a:r>
                <a:rPr>
                  <a:solidFill>
                    <a:srgbClr val="004DD6"/>
                  </a:solidFill>
                  <a:uFill>
                    <a:solidFill>
                      <a:srgbClr val="004DD6"/>
                    </a:solidFill>
                  </a:uFill>
                  <a:latin typeface="Symbol"/>
                  <a:ea typeface="Symbol"/>
                  <a:cs typeface="Symbol"/>
                  <a:sym typeface="Symbol"/>
                </a:rPr>
                <a:t>®</a:t>
              </a:r>
            </a:p>
          </p:txBody>
        </p:sp>
      </p:grpSp>
      <p:grpSp>
        <p:nvGrpSpPr>
          <p:cNvPr id="1090" name="Group"/>
          <p:cNvGrpSpPr/>
          <p:nvPr/>
        </p:nvGrpSpPr>
        <p:grpSpPr>
          <a:xfrm>
            <a:off x="0" y="4991100"/>
            <a:ext cx="13004800" cy="3408189"/>
            <a:chOff x="0" y="0"/>
            <a:chExt cx="13004800" cy="3408188"/>
          </a:xfrm>
        </p:grpSpPr>
        <p:sp>
          <p:nvSpPr>
            <p:cNvPr id="1071" name="SIFT (Lowe)2 Find local maximum of:…"/>
            <p:cNvSpPr txBox="1"/>
            <p:nvPr/>
          </p:nvSpPr>
          <p:spPr>
            <a:xfrm>
              <a:off x="546100" y="317500"/>
              <a:ext cx="5956300" cy="202881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423881" marR="57799" indent="-383241" defTabSz="1295400">
                <a:lnSpc>
                  <a:spcPct val="90000"/>
                </a:lnSpc>
                <a:spcBef>
                  <a:spcPts val="900"/>
                </a:spcBef>
                <a:buClr>
                  <a:srgbClr val="004DD6"/>
                </a:buClr>
                <a:buSzPct val="100000"/>
                <a:buFont typeface="Arial"/>
                <a:buChar char="•"/>
                <a:defRPr sz="3400">
                  <a:uFill>
                    <a:solidFill>
                      <a:srgbClr val="000000"/>
                    </a:solidFill>
                  </a:uFill>
                  <a:latin typeface="Times New Roman"/>
                  <a:ea typeface="Times New Roman"/>
                  <a:cs typeface="Times New Roman"/>
                  <a:sym typeface="Times New Roman"/>
                </a:defRPr>
              </a:pPr>
              <a:r>
                <a:rPr sz="3800">
                  <a:solidFill>
                    <a:srgbClr val="004DD6"/>
                  </a:solidFill>
                  <a:uFill>
                    <a:solidFill>
                      <a:srgbClr val="004DD6"/>
                    </a:solidFill>
                  </a:uFill>
                  <a:latin typeface="+mn-lt"/>
                  <a:ea typeface="+mn-ea"/>
                  <a:cs typeface="+mn-cs"/>
                  <a:sym typeface="Arial"/>
                </a:rPr>
                <a:t>SIFT (Lowe)</a:t>
              </a:r>
              <a:r>
                <a:rPr baseline="30526" sz="3800">
                  <a:latin typeface="+mn-lt"/>
                  <a:ea typeface="+mn-ea"/>
                  <a:cs typeface="+mn-cs"/>
                  <a:sym typeface="Arial"/>
                </a:rPr>
                <a:t>2</a:t>
              </a:r>
              <a:br>
                <a:rPr sz="3800">
                  <a:latin typeface="+mn-lt"/>
                  <a:ea typeface="+mn-ea"/>
                  <a:cs typeface="+mn-cs"/>
                  <a:sym typeface="Arial"/>
                </a:rPr>
              </a:br>
              <a:r>
                <a:rPr i="1"/>
                <a:t>Find local maximum of:</a:t>
              </a:r>
              <a:endParaRPr i="1"/>
            </a:p>
            <a:p>
              <a:pPr marL="783590" marR="57799" indent="-285750" defTabSz="1295400">
                <a:lnSpc>
                  <a:spcPct val="90000"/>
                </a:lnSpc>
                <a:spcBef>
                  <a:spcPts val="700"/>
                </a:spcBef>
                <a:buClr>
                  <a:srgbClr val="000000"/>
                </a:buClr>
                <a:buSzPct val="100000"/>
                <a:buFont typeface="Times New Roman"/>
                <a:buChar char="–"/>
                <a:defRPr sz="3400">
                  <a:uFill>
                    <a:solidFill>
                      <a:srgbClr val="000000"/>
                    </a:solidFill>
                  </a:uFill>
                  <a:latin typeface="Times New Roman"/>
                  <a:ea typeface="Times New Roman"/>
                  <a:cs typeface="Times New Roman"/>
                  <a:sym typeface="Times New Roman"/>
                </a:defRPr>
              </a:pPr>
              <a:r>
                <a:t>Difference of Gaussians in space and scale</a:t>
              </a:r>
            </a:p>
          </p:txBody>
        </p:sp>
        <p:sp>
          <p:nvSpPr>
            <p:cNvPr id="1072" name="Shape"/>
            <p:cNvSpPr/>
            <p:nvPr/>
          </p:nvSpPr>
          <p:spPr>
            <a:xfrm>
              <a:off x="7480300" y="2057400"/>
              <a:ext cx="4546600" cy="5461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73" name="Line"/>
            <p:cNvSpPr/>
            <p:nvPr/>
          </p:nvSpPr>
          <p:spPr>
            <a:xfrm flipV="1">
              <a:off x="6718300" y="749300"/>
              <a:ext cx="2258" cy="2057400"/>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074" name="Line"/>
            <p:cNvSpPr/>
            <p:nvPr/>
          </p:nvSpPr>
          <p:spPr>
            <a:xfrm>
              <a:off x="6718300" y="2806700"/>
              <a:ext cx="4876800" cy="2258"/>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075" name="Line"/>
            <p:cNvSpPr/>
            <p:nvPr/>
          </p:nvSpPr>
          <p:spPr>
            <a:xfrm flipV="1">
              <a:off x="6718300" y="2030589"/>
              <a:ext cx="1508196" cy="781192"/>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076" name="scale"/>
            <p:cNvSpPr txBox="1"/>
            <p:nvPr/>
          </p:nvSpPr>
          <p:spPr>
            <a:xfrm>
              <a:off x="6439808" y="215900"/>
              <a:ext cx="1035068"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scale</a:t>
              </a:r>
            </a:p>
          </p:txBody>
        </p:sp>
        <p:sp>
          <p:nvSpPr>
            <p:cNvPr id="1077" name="x"/>
            <p:cNvSpPr txBox="1"/>
            <p:nvPr/>
          </p:nvSpPr>
          <p:spPr>
            <a:xfrm>
              <a:off x="11344057" y="2773398"/>
              <a:ext cx="329932"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0000"/>
                </a:buClr>
                <a:buFont typeface="Times New Roman"/>
                <a:defRPr i="1" sz="2800">
                  <a:uFill>
                    <a:solidFill>
                      <a:srgbClr val="000000"/>
                    </a:solidFill>
                  </a:uFill>
                  <a:latin typeface="Times New Roman"/>
                  <a:ea typeface="Times New Roman"/>
                  <a:cs typeface="Times New Roman"/>
                  <a:sym typeface="Times New Roman"/>
                </a:defRPr>
              </a:lvl1pPr>
            </a:lstStyle>
            <a:p>
              <a:pPr/>
              <a:r>
                <a:t>x</a:t>
              </a:r>
            </a:p>
          </p:txBody>
        </p:sp>
        <p:sp>
          <p:nvSpPr>
            <p:cNvPr id="1078" name="y"/>
            <p:cNvSpPr txBox="1"/>
            <p:nvPr/>
          </p:nvSpPr>
          <p:spPr>
            <a:xfrm>
              <a:off x="7550989" y="1798038"/>
              <a:ext cx="329933"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0000"/>
                </a:buClr>
                <a:buFont typeface="Times New Roman"/>
                <a:defRPr i="1" sz="2800">
                  <a:uFill>
                    <a:solidFill>
                      <a:srgbClr val="000000"/>
                    </a:solidFill>
                  </a:uFill>
                  <a:latin typeface="Times New Roman"/>
                  <a:ea typeface="Times New Roman"/>
                  <a:cs typeface="Times New Roman"/>
                  <a:sym typeface="Times New Roman"/>
                </a:defRPr>
              </a:lvl1pPr>
            </a:lstStyle>
            <a:p>
              <a:pPr/>
              <a:r>
                <a:t>y</a:t>
              </a:r>
            </a:p>
          </p:txBody>
        </p:sp>
        <p:sp>
          <p:nvSpPr>
            <p:cNvPr id="1079" name="← DoG →"/>
            <p:cNvSpPr txBox="1"/>
            <p:nvPr/>
          </p:nvSpPr>
          <p:spPr>
            <a:xfrm>
              <a:off x="7970902" y="2806700"/>
              <a:ext cx="2079779" cy="6014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algn="ctr" defTabSz="1295400">
                <a:buClr>
                  <a:srgbClr val="004DD6"/>
                </a:buClr>
                <a:buFont typeface="Times New Roman"/>
                <a:defRPr sz="3400">
                  <a:uFill>
                    <a:solidFill>
                      <a:srgbClr val="000000"/>
                    </a:solidFill>
                  </a:uFill>
                  <a:latin typeface="Times New Roman"/>
                  <a:ea typeface="Times New Roman"/>
                  <a:cs typeface="Times New Roman"/>
                  <a:sym typeface="Times New Roman"/>
                </a:defRPr>
              </a:pPr>
              <a:r>
                <a:rPr>
                  <a:solidFill>
                    <a:srgbClr val="004DD6"/>
                  </a:solidFill>
                  <a:uFill>
                    <a:solidFill>
                      <a:srgbClr val="004DD6"/>
                    </a:solidFill>
                  </a:uFill>
                  <a:latin typeface="Symbol"/>
                  <a:ea typeface="Symbol"/>
                  <a:cs typeface="Symbol"/>
                  <a:sym typeface="Symbol"/>
                </a:rPr>
                <a:t>¬</a:t>
              </a:r>
              <a:r>
                <a:rPr>
                  <a:solidFill>
                    <a:srgbClr val="004DD6"/>
                  </a:solidFill>
                  <a:uFill>
                    <a:solidFill>
                      <a:srgbClr val="004DD6"/>
                    </a:solidFill>
                  </a:uFill>
                </a:rPr>
                <a:t> DoG </a:t>
              </a:r>
              <a:r>
                <a:rPr>
                  <a:solidFill>
                    <a:srgbClr val="004DD6"/>
                  </a:solidFill>
                  <a:uFill>
                    <a:solidFill>
                      <a:srgbClr val="004DD6"/>
                    </a:solidFill>
                  </a:uFill>
                  <a:latin typeface="Symbol"/>
                  <a:ea typeface="Symbol"/>
                  <a:cs typeface="Symbol"/>
                  <a:sym typeface="Symbol"/>
                </a:rPr>
                <a:t>®</a:t>
              </a:r>
            </a:p>
          </p:txBody>
        </p:sp>
        <p:sp>
          <p:nvSpPr>
            <p:cNvPr id="1080" name="Line"/>
            <p:cNvSpPr/>
            <p:nvPr/>
          </p:nvSpPr>
          <p:spPr>
            <a:xfrm>
              <a:off x="8890000" y="2267890"/>
              <a:ext cx="863600" cy="218770"/>
            </a:xfrm>
            <a:custGeom>
              <a:avLst/>
              <a:gdLst/>
              <a:ahLst/>
              <a:cxnLst>
                <a:cxn ang="0">
                  <a:pos x="wd2" y="hd2"/>
                </a:cxn>
                <a:cxn ang="5400000">
                  <a:pos x="wd2" y="hd2"/>
                </a:cxn>
                <a:cxn ang="10800000">
                  <a:pos x="wd2" y="hd2"/>
                </a:cxn>
                <a:cxn ang="16200000">
                  <a:pos x="wd2" y="hd2"/>
                </a:cxn>
              </a:cxnLst>
              <a:rect l="0" t="0" r="r" b="b"/>
              <a:pathLst>
                <a:path w="21600" h="20125" fill="norm" stroke="1" extrusionOk="0">
                  <a:moveTo>
                    <a:pt x="0" y="20125"/>
                  </a:moveTo>
                  <a:cubicBezTo>
                    <a:pt x="3600" y="10987"/>
                    <a:pt x="7200" y="1848"/>
                    <a:pt x="10800" y="187"/>
                  </a:cubicBezTo>
                  <a:cubicBezTo>
                    <a:pt x="14400" y="-1475"/>
                    <a:pt x="19800" y="8494"/>
                    <a:pt x="21600" y="10156"/>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81" name="Oval"/>
            <p:cNvSpPr/>
            <p:nvPr/>
          </p:nvSpPr>
          <p:spPr>
            <a:xfrm>
              <a:off x="9105900" y="2159000"/>
              <a:ext cx="330200" cy="215900"/>
            </a:xfrm>
            <a:prstGeom prst="ellipse">
              <a:avLst/>
            </a:prstGeom>
            <a:solidFill>
              <a:srgbClr val="FF2600">
                <a:alpha val="50000"/>
              </a:srgbClr>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82" name="Shape"/>
            <p:cNvSpPr/>
            <p:nvPr/>
          </p:nvSpPr>
          <p:spPr>
            <a:xfrm>
              <a:off x="7480300" y="1295400"/>
              <a:ext cx="4546600" cy="5461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83" name="Line"/>
            <p:cNvSpPr/>
            <p:nvPr/>
          </p:nvSpPr>
          <p:spPr>
            <a:xfrm>
              <a:off x="8890000" y="1509277"/>
              <a:ext cx="863600" cy="218770"/>
            </a:xfrm>
            <a:custGeom>
              <a:avLst/>
              <a:gdLst/>
              <a:ahLst/>
              <a:cxnLst>
                <a:cxn ang="0">
                  <a:pos x="wd2" y="hd2"/>
                </a:cxn>
                <a:cxn ang="5400000">
                  <a:pos x="wd2" y="hd2"/>
                </a:cxn>
                <a:cxn ang="10800000">
                  <a:pos x="wd2" y="hd2"/>
                </a:cxn>
                <a:cxn ang="16200000">
                  <a:pos x="wd2" y="hd2"/>
                </a:cxn>
              </a:cxnLst>
              <a:rect l="0" t="0" r="r" b="b"/>
              <a:pathLst>
                <a:path w="21600" h="20125" fill="norm" stroke="1" extrusionOk="0">
                  <a:moveTo>
                    <a:pt x="0" y="20125"/>
                  </a:moveTo>
                  <a:cubicBezTo>
                    <a:pt x="3600" y="10987"/>
                    <a:pt x="7200" y="1848"/>
                    <a:pt x="10800" y="187"/>
                  </a:cubicBezTo>
                  <a:cubicBezTo>
                    <a:pt x="14400" y="-1475"/>
                    <a:pt x="19800" y="8494"/>
                    <a:pt x="21600" y="10156"/>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84" name="Oval"/>
            <p:cNvSpPr/>
            <p:nvPr/>
          </p:nvSpPr>
          <p:spPr>
            <a:xfrm>
              <a:off x="9062720" y="1350997"/>
              <a:ext cx="431801" cy="292101"/>
            </a:xfrm>
            <a:prstGeom prst="ellipse">
              <a:avLst/>
            </a:prstGeom>
            <a:solidFill>
              <a:srgbClr val="FF2600">
                <a:alpha val="50000"/>
              </a:srgbClr>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85" name="Shape"/>
            <p:cNvSpPr/>
            <p:nvPr/>
          </p:nvSpPr>
          <p:spPr>
            <a:xfrm>
              <a:off x="7480300" y="533400"/>
              <a:ext cx="4546600" cy="5461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86" name="Line"/>
            <p:cNvSpPr/>
            <p:nvPr/>
          </p:nvSpPr>
          <p:spPr>
            <a:xfrm>
              <a:off x="8890000" y="750663"/>
              <a:ext cx="863600" cy="218771"/>
            </a:xfrm>
            <a:custGeom>
              <a:avLst/>
              <a:gdLst/>
              <a:ahLst/>
              <a:cxnLst>
                <a:cxn ang="0">
                  <a:pos x="wd2" y="hd2"/>
                </a:cxn>
                <a:cxn ang="5400000">
                  <a:pos x="wd2" y="hd2"/>
                </a:cxn>
                <a:cxn ang="10800000">
                  <a:pos x="wd2" y="hd2"/>
                </a:cxn>
                <a:cxn ang="16200000">
                  <a:pos x="wd2" y="hd2"/>
                </a:cxn>
              </a:cxnLst>
              <a:rect l="0" t="0" r="r" b="b"/>
              <a:pathLst>
                <a:path w="21600" h="20125" fill="norm" stroke="1" extrusionOk="0">
                  <a:moveTo>
                    <a:pt x="0" y="20125"/>
                  </a:moveTo>
                  <a:cubicBezTo>
                    <a:pt x="3600" y="10987"/>
                    <a:pt x="7200" y="1848"/>
                    <a:pt x="10800" y="187"/>
                  </a:cubicBezTo>
                  <a:cubicBezTo>
                    <a:pt x="14400" y="-1475"/>
                    <a:pt x="19800" y="8494"/>
                    <a:pt x="21600" y="10156"/>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87" name="Oval"/>
            <p:cNvSpPr/>
            <p:nvPr/>
          </p:nvSpPr>
          <p:spPr>
            <a:xfrm>
              <a:off x="8906933" y="583353"/>
              <a:ext cx="762001" cy="431801"/>
            </a:xfrm>
            <a:prstGeom prst="ellipse">
              <a:avLst/>
            </a:prstGeom>
            <a:solidFill>
              <a:srgbClr val="FF2600">
                <a:alpha val="50000"/>
              </a:srgbClr>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88" name="← DoG →"/>
            <p:cNvSpPr txBox="1"/>
            <p:nvPr/>
          </p:nvSpPr>
          <p:spPr>
            <a:xfrm rot="16200000">
              <a:off x="11071855" y="1208296"/>
              <a:ext cx="2079779" cy="6014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algn="ctr" defTabSz="1295400">
                <a:buClr>
                  <a:srgbClr val="004DD6"/>
                </a:buClr>
                <a:buFont typeface="Times New Roman"/>
                <a:defRPr sz="3400">
                  <a:uFill>
                    <a:solidFill>
                      <a:srgbClr val="000000"/>
                    </a:solidFill>
                  </a:uFill>
                  <a:latin typeface="Times New Roman"/>
                  <a:ea typeface="Times New Roman"/>
                  <a:cs typeface="Times New Roman"/>
                  <a:sym typeface="Times New Roman"/>
                </a:defRPr>
              </a:pPr>
              <a:r>
                <a:rPr>
                  <a:solidFill>
                    <a:srgbClr val="004DD6"/>
                  </a:solidFill>
                  <a:uFill>
                    <a:solidFill>
                      <a:srgbClr val="004DD6"/>
                    </a:solidFill>
                  </a:uFill>
                  <a:latin typeface="Symbol"/>
                  <a:ea typeface="Symbol"/>
                  <a:cs typeface="Symbol"/>
                  <a:sym typeface="Symbol"/>
                </a:rPr>
                <a:t>¬</a:t>
              </a:r>
              <a:r>
                <a:rPr>
                  <a:solidFill>
                    <a:srgbClr val="004DD6"/>
                  </a:solidFill>
                  <a:uFill>
                    <a:solidFill>
                      <a:srgbClr val="004DD6"/>
                    </a:solidFill>
                  </a:uFill>
                </a:rPr>
                <a:t> DoG </a:t>
              </a:r>
              <a:r>
                <a:rPr>
                  <a:solidFill>
                    <a:srgbClr val="004DD6"/>
                  </a:solidFill>
                  <a:uFill>
                    <a:solidFill>
                      <a:srgbClr val="004DD6"/>
                    </a:solidFill>
                  </a:uFill>
                  <a:latin typeface="Symbol"/>
                  <a:ea typeface="Symbol"/>
                  <a:cs typeface="Symbol"/>
                  <a:sym typeface="Symbol"/>
                </a:rPr>
                <a:t>®</a:t>
              </a:r>
            </a:p>
          </p:txBody>
        </p:sp>
        <p:sp>
          <p:nvSpPr>
            <p:cNvPr id="1089" name="Line"/>
            <p:cNvSpPr/>
            <p:nvPr/>
          </p:nvSpPr>
          <p:spPr>
            <a:xfrm>
              <a:off x="0" y="0"/>
              <a:ext cx="13004800" cy="2262"/>
            </a:xfrm>
            <a:prstGeom prst="line">
              <a:avLst/>
            </a:prstGeom>
            <a:noFill/>
            <a:ln w="12700" cap="flat">
              <a:solidFill>
                <a:srgbClr val="000000"/>
              </a:solidFill>
              <a:prstDash val="solid"/>
              <a:round/>
            </a:ln>
            <a:effectLst/>
          </p:spPr>
          <p:txBody>
            <a:bodyPr wrap="square" lIns="0" tIns="0" rIns="0" bIns="0" numCol="1" anchor="t">
              <a:noAutofit/>
            </a:bodyPr>
            <a:lstStyle/>
            <a:p>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90" grpId="1"/>
    </p:bldLst>
  </p:timing>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2" name="Scale Invariant Detectors"/>
          <p:cNvSpPr txBox="1"/>
          <p:nvPr>
            <p:ph type="title"/>
          </p:nvPr>
        </p:nvSpPr>
        <p:spPr>
          <a:xfrm>
            <a:off x="977900" y="330200"/>
            <a:ext cx="11049000" cy="1841500"/>
          </a:xfrm>
          <a:prstGeom prst="rect">
            <a:avLst/>
          </a:prstGeom>
        </p:spPr>
        <p:txBody>
          <a:bodyPr/>
          <a:lstStyle/>
          <a:p>
            <a:pPr/>
            <a:r>
              <a:t>Scale Invariant Detectors</a:t>
            </a:r>
          </a:p>
        </p:txBody>
      </p:sp>
      <p:sp>
        <p:nvSpPr>
          <p:cNvPr id="1093" name="Line"/>
          <p:cNvSpPr/>
          <p:nvPr/>
        </p:nvSpPr>
        <p:spPr>
          <a:xfrm>
            <a:off x="0" y="8403449"/>
            <a:ext cx="13004800" cy="2258"/>
          </a:xfrm>
          <a:prstGeom prst="line">
            <a:avLst/>
          </a:prstGeom>
          <a:ln w="12700">
            <a:solidFill>
              <a:srgbClr val="000000"/>
            </a:solidFill>
          </a:ln>
        </p:spPr>
        <p:txBody>
          <a:bodyPr lIns="0" tIns="0" rIns="0" bIns="0"/>
          <a:lstStyle/>
          <a:p>
            <a:pPr/>
          </a:p>
        </p:txBody>
      </p:sp>
      <p:sp>
        <p:nvSpPr>
          <p:cNvPr id="1094" name="K.Mikolajczyk, C.Schmid. “Indexing Based on Scale Invariant Interest Points”. ICCV 2001"/>
          <p:cNvSpPr txBox="1"/>
          <p:nvPr/>
        </p:nvSpPr>
        <p:spPr>
          <a:xfrm>
            <a:off x="76200" y="8403449"/>
            <a:ext cx="11382876" cy="43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K.Mikolajczyk, C.Schmid. “Indexing Based on Scale Invariant Interest Points”. ICCV 2001</a:t>
            </a:r>
          </a:p>
        </p:txBody>
      </p:sp>
      <p:sp>
        <p:nvSpPr>
          <p:cNvPr id="1095" name="Experimental evaluation of detectors  w.r.t. scale change"/>
          <p:cNvSpPr txBox="1"/>
          <p:nvPr>
            <p:ph type="body" idx="1"/>
          </p:nvPr>
        </p:nvSpPr>
        <p:spPr>
          <a:xfrm>
            <a:off x="863600" y="2171700"/>
            <a:ext cx="11049000" cy="7581900"/>
          </a:xfrm>
          <a:prstGeom prst="rect">
            <a:avLst/>
          </a:prstGeom>
        </p:spPr>
        <p:txBody>
          <a:bodyPr/>
          <a:lstStyle/>
          <a:p>
            <a:pPr marL="383539" indent="-342899">
              <a:defRPr sz="3800"/>
            </a:pPr>
            <a:r>
              <a:t>Experimental evaluation of detectors </a:t>
            </a:r>
            <a:br/>
            <a:r>
              <a:t>w.r.t. scale change</a:t>
            </a:r>
          </a:p>
        </p:txBody>
      </p:sp>
      <p:sp>
        <p:nvSpPr>
          <p:cNvPr id="1096" name="Repeatability rate:"/>
          <p:cNvSpPr txBox="1"/>
          <p:nvPr/>
        </p:nvSpPr>
        <p:spPr>
          <a:xfrm>
            <a:off x="1625600" y="3569546"/>
            <a:ext cx="3898900" cy="495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600"/>
              </a:spcBef>
              <a:buClr>
                <a:srgbClr val="004DD6"/>
              </a:buClr>
              <a:buFont typeface="Times New Roman"/>
              <a:defRPr sz="2800">
                <a:solidFill>
                  <a:srgbClr val="004DD6"/>
                </a:solidFill>
                <a:uFill>
                  <a:solidFill>
                    <a:srgbClr val="004DD6"/>
                  </a:solidFill>
                </a:uFill>
                <a:latin typeface="Times New Roman"/>
                <a:ea typeface="Times New Roman"/>
                <a:cs typeface="Times New Roman"/>
                <a:sym typeface="Times New Roman"/>
              </a:defRPr>
            </a:lvl1pPr>
          </a:lstStyle>
          <a:p>
            <a:pPr/>
            <a:r>
              <a:t>Repeatability rate:</a:t>
            </a:r>
          </a:p>
        </p:txBody>
      </p:sp>
      <p:grpSp>
        <p:nvGrpSpPr>
          <p:cNvPr id="1114" name="Group"/>
          <p:cNvGrpSpPr/>
          <p:nvPr/>
        </p:nvGrpSpPr>
        <p:grpSpPr>
          <a:xfrm>
            <a:off x="2387600" y="5206999"/>
            <a:ext cx="2273300" cy="2805855"/>
            <a:chOff x="0" y="0"/>
            <a:chExt cx="2273300" cy="2805853"/>
          </a:xfrm>
        </p:grpSpPr>
        <p:pic>
          <p:nvPicPr>
            <p:cNvPr id="1097" name="image.png" descr="image.png"/>
            <p:cNvPicPr>
              <a:picLocks noChangeAspect="0"/>
            </p:cNvPicPr>
            <p:nvPr/>
          </p:nvPicPr>
          <p:blipFill>
            <a:blip r:embed="rId2">
              <a:extLst/>
            </a:blip>
            <a:stretch>
              <a:fillRect/>
            </a:stretch>
          </p:blipFill>
          <p:spPr>
            <a:xfrm>
              <a:off x="10160" y="1600200"/>
              <a:ext cx="2222501" cy="1205654"/>
            </a:xfrm>
            <a:prstGeom prst="rect">
              <a:avLst/>
            </a:prstGeom>
            <a:ln w="12700" cap="flat">
              <a:noFill/>
              <a:miter lim="400000"/>
            </a:ln>
            <a:effectLst/>
          </p:spPr>
        </p:pic>
        <p:pic>
          <p:nvPicPr>
            <p:cNvPr id="1098" name="image.png" descr="image.png"/>
            <p:cNvPicPr>
              <a:picLocks noChangeAspect="0"/>
            </p:cNvPicPr>
            <p:nvPr/>
          </p:nvPicPr>
          <p:blipFill>
            <a:blip r:embed="rId3">
              <a:extLst/>
            </a:blip>
            <a:stretch>
              <a:fillRect/>
            </a:stretch>
          </p:blipFill>
          <p:spPr>
            <a:xfrm>
              <a:off x="0" y="0"/>
              <a:ext cx="2273300" cy="1314027"/>
            </a:xfrm>
            <a:prstGeom prst="rect">
              <a:avLst/>
            </a:prstGeom>
            <a:ln w="12700" cap="flat">
              <a:noFill/>
              <a:miter lim="400000"/>
            </a:ln>
            <a:effectLst/>
          </p:spPr>
        </p:pic>
        <p:sp>
          <p:nvSpPr>
            <p:cNvPr id="1099" name="Circle"/>
            <p:cNvSpPr/>
            <p:nvPr/>
          </p:nvSpPr>
          <p:spPr>
            <a:xfrm>
              <a:off x="804897" y="394546"/>
              <a:ext cx="101601" cy="101601"/>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00" name="Circle"/>
            <p:cNvSpPr/>
            <p:nvPr/>
          </p:nvSpPr>
          <p:spPr>
            <a:xfrm>
              <a:off x="508000" y="796431"/>
              <a:ext cx="101601" cy="99343"/>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1103" name="Group"/>
            <p:cNvGrpSpPr/>
            <p:nvPr/>
          </p:nvGrpSpPr>
          <p:grpSpPr>
            <a:xfrm>
              <a:off x="1866053" y="533400"/>
              <a:ext cx="101601" cy="101601"/>
              <a:chOff x="0" y="0"/>
              <a:chExt cx="101600" cy="101600"/>
            </a:xfrm>
          </p:grpSpPr>
          <p:sp>
            <p:nvSpPr>
              <p:cNvPr id="1101" name="Circle"/>
              <p:cNvSpPr/>
              <p:nvPr/>
            </p:nvSpPr>
            <p:spPr>
              <a:xfrm>
                <a:off x="0" y="0"/>
                <a:ext cx="101601" cy="101601"/>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02" name="Type to enter text"/>
              <p:cNvSpPr txBox="1"/>
              <p:nvPr/>
            </p:nvSpPr>
            <p:spPr>
              <a:xfrm>
                <a:off x="14877" y="18264"/>
                <a:ext cx="71846" cy="718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marL="56816" marR="56816" algn="ctr" defTabSz="1295400">
                  <a:buClr>
                    <a:srgbClr val="004DD6"/>
                  </a:buClr>
                  <a:buFont typeface="Times New Roman"/>
                  <a:defRPr sz="3400">
                    <a:solidFill>
                      <a:srgbClr val="004DD6"/>
                    </a:solidFill>
                    <a:uFill>
                      <a:solidFill>
                        <a:srgbClr val="004DD6"/>
                      </a:solidFill>
                    </a:uFill>
                    <a:latin typeface="Times New Roman"/>
                    <a:ea typeface="Times New Roman"/>
                    <a:cs typeface="Times New Roman"/>
                    <a:sym typeface="Times New Roman"/>
                  </a:defRPr>
                </a:lvl1pPr>
              </a:lstStyle>
              <a:p>
                <a:pPr/>
                <a:r>
                  <a:t>Type to enter text</a:t>
                </a:r>
              </a:p>
            </p:txBody>
          </p:sp>
        </p:grpSp>
        <p:sp>
          <p:nvSpPr>
            <p:cNvPr id="1104" name="Circle"/>
            <p:cNvSpPr/>
            <p:nvPr/>
          </p:nvSpPr>
          <p:spPr>
            <a:xfrm>
              <a:off x="1310640" y="694831"/>
              <a:ext cx="101601" cy="101601"/>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05" name="Circle"/>
            <p:cNvSpPr/>
            <p:nvPr/>
          </p:nvSpPr>
          <p:spPr>
            <a:xfrm>
              <a:off x="1852506" y="2142066"/>
              <a:ext cx="114301" cy="114301"/>
            </a:xfrm>
            <a:prstGeom prst="ellipse">
              <a:avLst/>
            </a:prstGeom>
            <a:solidFill>
              <a:srgbClr val="FF4C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06" name="Circle"/>
            <p:cNvSpPr/>
            <p:nvPr/>
          </p:nvSpPr>
          <p:spPr>
            <a:xfrm>
              <a:off x="822960" y="2467186"/>
              <a:ext cx="114301" cy="114301"/>
            </a:xfrm>
            <a:prstGeom prst="ellipse">
              <a:avLst/>
            </a:prstGeom>
            <a:solidFill>
              <a:srgbClr val="FF4C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07" name="Circle"/>
            <p:cNvSpPr/>
            <p:nvPr/>
          </p:nvSpPr>
          <p:spPr>
            <a:xfrm>
              <a:off x="985520" y="2033693"/>
              <a:ext cx="114301" cy="114301"/>
            </a:xfrm>
            <a:prstGeom prst="ellipse">
              <a:avLst/>
            </a:prstGeom>
            <a:solidFill>
              <a:srgbClr val="FF4C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08" name="Circle"/>
            <p:cNvSpPr/>
            <p:nvPr/>
          </p:nvSpPr>
          <p:spPr>
            <a:xfrm>
              <a:off x="389466" y="2142066"/>
              <a:ext cx="114301" cy="114301"/>
            </a:xfrm>
            <a:prstGeom prst="ellipse">
              <a:avLst/>
            </a:prstGeom>
            <a:solidFill>
              <a:srgbClr val="FF4C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09" name="Circle"/>
            <p:cNvSpPr/>
            <p:nvPr/>
          </p:nvSpPr>
          <p:spPr>
            <a:xfrm>
              <a:off x="606213" y="1708573"/>
              <a:ext cx="114301" cy="114301"/>
            </a:xfrm>
            <a:prstGeom prst="ellipse">
              <a:avLst/>
            </a:prstGeom>
            <a:solidFill>
              <a:srgbClr val="FF4C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10" name="Line"/>
            <p:cNvSpPr/>
            <p:nvPr/>
          </p:nvSpPr>
          <p:spPr>
            <a:xfrm flipH="1">
              <a:off x="469900" y="918351"/>
              <a:ext cx="63219" cy="1176303"/>
            </a:xfrm>
            <a:prstGeom prst="line">
              <a:avLst/>
            </a:prstGeom>
            <a:noFill/>
            <a:ln w="25400" cap="flat">
              <a:solidFill>
                <a:srgbClr val="434ED6"/>
              </a:solidFill>
              <a:prstDash val="solid"/>
              <a:round/>
              <a:headEnd type="triangle" w="med" len="med"/>
              <a:tailEnd type="triangle" w="med" len="med"/>
            </a:ln>
            <a:effectLst/>
          </p:spPr>
          <p:txBody>
            <a:bodyPr wrap="square" lIns="0" tIns="0" rIns="0" bIns="0" numCol="1" anchor="t">
              <a:noAutofit/>
            </a:bodyPr>
            <a:lstStyle/>
            <a:p>
              <a:pPr/>
            </a:p>
          </p:txBody>
        </p:sp>
        <p:sp>
          <p:nvSpPr>
            <p:cNvPr id="1111" name="Line"/>
            <p:cNvSpPr/>
            <p:nvPr/>
          </p:nvSpPr>
          <p:spPr>
            <a:xfrm flipH="1">
              <a:off x="631048" y="516466"/>
              <a:ext cx="191913" cy="1193801"/>
            </a:xfrm>
            <a:prstGeom prst="line">
              <a:avLst/>
            </a:prstGeom>
            <a:noFill/>
            <a:ln w="25400" cap="flat">
              <a:solidFill>
                <a:srgbClr val="434ED6"/>
              </a:solidFill>
              <a:prstDash val="solid"/>
              <a:round/>
              <a:headEnd type="triangle" w="med" len="med"/>
              <a:tailEnd type="triangle" w="med" len="med"/>
            </a:ln>
            <a:effectLst/>
          </p:spPr>
          <p:txBody>
            <a:bodyPr wrap="square" lIns="0" tIns="0" rIns="0" bIns="0" numCol="1" anchor="t">
              <a:noAutofit/>
            </a:bodyPr>
            <a:lstStyle/>
            <a:p>
              <a:pPr/>
            </a:p>
          </p:txBody>
        </p:sp>
        <p:sp>
          <p:nvSpPr>
            <p:cNvPr id="1112" name="Line"/>
            <p:cNvSpPr/>
            <p:nvPr/>
          </p:nvSpPr>
          <p:spPr>
            <a:xfrm>
              <a:off x="1881858" y="733213"/>
              <a:ext cx="24836" cy="1409701"/>
            </a:xfrm>
            <a:prstGeom prst="line">
              <a:avLst/>
            </a:prstGeom>
            <a:noFill/>
            <a:ln w="25400" cap="flat">
              <a:solidFill>
                <a:srgbClr val="434ED6"/>
              </a:solidFill>
              <a:prstDash val="solid"/>
              <a:round/>
              <a:headEnd type="triangle" w="med" len="med"/>
              <a:tailEnd type="triangle" w="med" len="med"/>
            </a:ln>
            <a:effectLst/>
          </p:spPr>
          <p:txBody>
            <a:bodyPr wrap="square" lIns="0" tIns="0" rIns="0" bIns="0" numCol="1" anchor="t">
              <a:noAutofit/>
            </a:bodyPr>
            <a:lstStyle/>
            <a:p>
              <a:pPr/>
            </a:p>
          </p:txBody>
        </p:sp>
        <p:sp>
          <p:nvSpPr>
            <p:cNvPr id="1113" name="Circle"/>
            <p:cNvSpPr/>
            <p:nvPr/>
          </p:nvSpPr>
          <p:spPr>
            <a:xfrm>
              <a:off x="1689946" y="1058333"/>
              <a:ext cx="101601" cy="101601"/>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115" name="# correspondences # possible correspondences"/>
          <p:cNvSpPr txBox="1"/>
          <p:nvPr/>
        </p:nvSpPr>
        <p:spPr>
          <a:xfrm>
            <a:off x="1511300" y="4174631"/>
            <a:ext cx="4229100" cy="774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algn="ctr" defTabSz="1295400">
              <a:spcBef>
                <a:spcPts val="1400"/>
              </a:spcBef>
              <a:buClr>
                <a:srgbClr val="004DD6"/>
              </a:buClr>
              <a:buFont typeface="Times New Roman"/>
              <a:defRPr sz="2400">
                <a:solidFill>
                  <a:srgbClr val="004DD6"/>
                </a:solidFill>
                <a:uFill>
                  <a:solidFill>
                    <a:srgbClr val="004DD6"/>
                  </a:solidFill>
                </a:uFill>
                <a:latin typeface="Times New Roman"/>
                <a:ea typeface="Times New Roman"/>
                <a:cs typeface="Times New Roman"/>
                <a:sym typeface="Times New Roman"/>
              </a:defRPr>
            </a:pPr>
            <a:r>
              <a:t># correspondences</a:t>
            </a:r>
            <a:br/>
            <a:r>
              <a:t># possible correspondences</a:t>
            </a:r>
          </a:p>
        </p:txBody>
      </p:sp>
      <p:sp>
        <p:nvSpPr>
          <p:cNvPr id="1116" name="Line"/>
          <p:cNvSpPr/>
          <p:nvPr/>
        </p:nvSpPr>
        <p:spPr>
          <a:xfrm>
            <a:off x="1841500" y="4653279"/>
            <a:ext cx="3467100" cy="2259"/>
          </a:xfrm>
          <a:prstGeom prst="line">
            <a:avLst/>
          </a:prstGeom>
          <a:ln w="12700">
            <a:solidFill>
              <a:srgbClr val="000000"/>
            </a:solidFill>
          </a:ln>
        </p:spPr>
        <p:txBody>
          <a:bodyPr lIns="0" tIns="0" rIns="0" bIns="0"/>
          <a:lstStyle/>
          <a:p>
            <a:pPr/>
          </a:p>
        </p:txBody>
      </p:sp>
      <p:pic>
        <p:nvPicPr>
          <p:cNvPr id="1117" name="image.png" descr="image.png"/>
          <p:cNvPicPr>
            <a:picLocks noChangeAspect="0"/>
          </p:cNvPicPr>
          <p:nvPr/>
        </p:nvPicPr>
        <p:blipFill>
          <a:blip r:embed="rId4">
            <a:extLst/>
          </a:blip>
          <a:stretch>
            <a:fillRect/>
          </a:stretch>
        </p:blipFill>
        <p:spPr>
          <a:xfrm>
            <a:off x="6286500" y="2921000"/>
            <a:ext cx="5638800" cy="4325903"/>
          </a:xfrm>
          <a:prstGeom prst="rect">
            <a:avLst/>
          </a:prstGeom>
          <a:ln w="12700">
            <a:miter lim="400000"/>
          </a:ln>
        </p:spPr>
      </p:pic>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9" name="Advanced Key point localization"/>
          <p:cNvSpPr txBox="1"/>
          <p:nvPr>
            <p:ph type="title"/>
          </p:nvPr>
        </p:nvSpPr>
        <p:spPr>
          <a:xfrm>
            <a:off x="977900" y="0"/>
            <a:ext cx="11049000" cy="2273300"/>
          </a:xfrm>
          <a:prstGeom prst="rect">
            <a:avLst/>
          </a:prstGeom>
        </p:spPr>
        <p:txBody>
          <a:bodyPr/>
          <a:lstStyle>
            <a:lvl1pPr>
              <a:defRPr b="1"/>
            </a:lvl1pPr>
          </a:lstStyle>
          <a:p>
            <a:pPr/>
            <a:r>
              <a:t>Advanced Key point localization</a:t>
            </a:r>
          </a:p>
        </p:txBody>
      </p:sp>
      <p:sp>
        <p:nvSpPr>
          <p:cNvPr id="1120" name="Detect maxima and minima of difference-of-Gaussian in scale space…"/>
          <p:cNvSpPr txBox="1"/>
          <p:nvPr>
            <p:ph type="body" sz="half" idx="1"/>
          </p:nvPr>
        </p:nvSpPr>
        <p:spPr>
          <a:xfrm>
            <a:off x="977900" y="2273300"/>
            <a:ext cx="5829583" cy="7480300"/>
          </a:xfrm>
          <a:prstGeom prst="rect">
            <a:avLst/>
          </a:prstGeom>
        </p:spPr>
        <p:txBody>
          <a:bodyPr/>
          <a:lstStyle/>
          <a:p>
            <a:pPr>
              <a:lnSpc>
                <a:spcPct val="90000"/>
              </a:lnSpc>
              <a:defRPr sz="2800"/>
            </a:pPr>
            <a:r>
              <a:t>Detect maxima and minima of difference-of-Gaussian in scale space</a:t>
            </a:r>
          </a:p>
          <a:p>
            <a:pPr>
              <a:lnSpc>
                <a:spcPct val="90000"/>
              </a:lnSpc>
              <a:defRPr sz="2800"/>
            </a:pPr>
            <a:r>
              <a:t>Fit a quadratic to surrounding values for sub-pixel and sub-scale interpolation (Brown &amp; Lowe, 2002)</a:t>
            </a:r>
          </a:p>
          <a:p>
            <a:pPr>
              <a:lnSpc>
                <a:spcPct val="90000"/>
              </a:lnSpc>
              <a:defRPr sz="2800"/>
            </a:pPr>
            <a:r>
              <a:t>Taylor expansion around point:</a:t>
            </a:r>
          </a:p>
          <a:p>
            <a:pPr>
              <a:lnSpc>
                <a:spcPct val="90000"/>
              </a:lnSpc>
              <a:defRPr sz="2800"/>
            </a:pPr>
          </a:p>
          <a:p>
            <a:pPr>
              <a:lnSpc>
                <a:spcPct val="90000"/>
              </a:lnSpc>
              <a:defRPr sz="2800"/>
            </a:pPr>
          </a:p>
          <a:p>
            <a:pPr>
              <a:lnSpc>
                <a:spcPct val="90000"/>
              </a:lnSpc>
              <a:defRPr sz="2800"/>
            </a:pPr>
            <a:r>
              <a:t>Offset of extremum (use finite differences for derivatives):</a:t>
            </a:r>
          </a:p>
        </p:txBody>
      </p:sp>
      <p:pic>
        <p:nvPicPr>
          <p:cNvPr id="1121" name="image.png" descr="image.png"/>
          <p:cNvPicPr>
            <a:picLocks noChangeAspect="0"/>
          </p:cNvPicPr>
          <p:nvPr/>
        </p:nvPicPr>
        <p:blipFill>
          <a:blip r:embed="rId2">
            <a:extLst/>
          </a:blip>
          <a:stretch>
            <a:fillRect/>
          </a:stretch>
        </p:blipFill>
        <p:spPr>
          <a:xfrm>
            <a:off x="7200900" y="3156373"/>
            <a:ext cx="4646507" cy="3528908"/>
          </a:xfrm>
          <a:prstGeom prst="rect">
            <a:avLst/>
          </a:prstGeom>
          <a:ln w="12700">
            <a:miter lim="400000"/>
          </a:ln>
        </p:spPr>
      </p:pic>
      <p:pic>
        <p:nvPicPr>
          <p:cNvPr id="1122" name="maxima.pdf" descr="maxima.pdf"/>
          <p:cNvPicPr>
            <a:picLocks noChangeAspect="0"/>
          </p:cNvPicPr>
          <p:nvPr/>
        </p:nvPicPr>
        <p:blipFill>
          <a:blip r:embed="rId3">
            <a:extLst/>
          </a:blip>
          <a:stretch>
            <a:fillRect/>
          </a:stretch>
        </p:blipFill>
        <p:spPr>
          <a:xfrm>
            <a:off x="6497884" y="4872284"/>
            <a:ext cx="9032" cy="9032"/>
          </a:xfrm>
          <a:prstGeom prst="rect">
            <a:avLst/>
          </a:prstGeom>
          <a:ln w="12700">
            <a:miter lim="400000"/>
          </a:ln>
        </p:spPr>
      </p:pic>
      <p:pic>
        <p:nvPicPr>
          <p:cNvPr id="1123" name="maxima.pdf" descr="maxima.pdf"/>
          <p:cNvPicPr>
            <a:picLocks noChangeAspect="0"/>
          </p:cNvPicPr>
          <p:nvPr/>
        </p:nvPicPr>
        <p:blipFill>
          <a:blip r:embed="rId3">
            <a:extLst/>
          </a:blip>
          <a:stretch>
            <a:fillRect/>
          </a:stretch>
        </p:blipFill>
        <p:spPr>
          <a:xfrm>
            <a:off x="6497884" y="4872284"/>
            <a:ext cx="9032" cy="9032"/>
          </a:xfrm>
          <a:prstGeom prst="rect">
            <a:avLst/>
          </a:prstGeom>
          <a:ln w="12700">
            <a:miter lim="400000"/>
          </a:ln>
        </p:spPr>
      </p:pic>
      <p:pic>
        <p:nvPicPr>
          <p:cNvPr id="1124" name="image.pdf" descr="image.pdf"/>
          <p:cNvPicPr>
            <a:picLocks noChangeAspect="0"/>
          </p:cNvPicPr>
          <p:nvPr/>
        </p:nvPicPr>
        <p:blipFill>
          <a:blip r:embed="rId4">
            <a:extLst/>
          </a:blip>
          <a:stretch>
            <a:fillRect/>
          </a:stretch>
        </p:blipFill>
        <p:spPr>
          <a:xfrm>
            <a:off x="6441440" y="4815840"/>
            <a:ext cx="119663" cy="119663"/>
          </a:xfrm>
          <a:prstGeom prst="rect">
            <a:avLst/>
          </a:prstGeom>
          <a:ln w="12700">
            <a:miter lim="400000"/>
          </a:ln>
        </p:spPr>
      </p:pic>
      <p:pic>
        <p:nvPicPr>
          <p:cNvPr id="1125" name="Pyramid.pdf" descr="Pyramid.pdf"/>
          <p:cNvPicPr>
            <a:picLocks noChangeAspect="0"/>
          </p:cNvPicPr>
          <p:nvPr/>
        </p:nvPicPr>
        <p:blipFill>
          <a:blip r:embed="rId5">
            <a:extLst/>
          </a:blip>
          <a:stretch>
            <a:fillRect/>
          </a:stretch>
        </p:blipFill>
        <p:spPr>
          <a:xfrm>
            <a:off x="6497884" y="4872284"/>
            <a:ext cx="9032" cy="9032"/>
          </a:xfrm>
          <a:prstGeom prst="rect">
            <a:avLst/>
          </a:prstGeom>
          <a:ln w="12700">
            <a:miter lim="400000"/>
          </a:ln>
        </p:spPr>
      </p:pic>
      <p:pic>
        <p:nvPicPr>
          <p:cNvPr id="1126" name="image.png" descr="image.png"/>
          <p:cNvPicPr>
            <a:picLocks noChangeAspect="0"/>
          </p:cNvPicPr>
          <p:nvPr/>
        </p:nvPicPr>
        <p:blipFill>
          <a:blip r:embed="rId6">
            <a:extLst/>
          </a:blip>
          <a:stretch>
            <a:fillRect/>
          </a:stretch>
        </p:blipFill>
        <p:spPr>
          <a:xfrm>
            <a:off x="1574800" y="5354884"/>
            <a:ext cx="4319130" cy="774701"/>
          </a:xfrm>
          <a:prstGeom prst="rect">
            <a:avLst/>
          </a:prstGeom>
          <a:ln w="12700">
            <a:miter lim="400000"/>
          </a:ln>
        </p:spPr>
      </p:pic>
      <p:pic>
        <p:nvPicPr>
          <p:cNvPr id="1127" name="image.png" descr="image.png"/>
          <p:cNvPicPr>
            <a:picLocks noChangeAspect="0"/>
          </p:cNvPicPr>
          <p:nvPr/>
        </p:nvPicPr>
        <p:blipFill>
          <a:blip r:embed="rId7">
            <a:extLst/>
          </a:blip>
          <a:stretch>
            <a:fillRect/>
          </a:stretch>
        </p:blipFill>
        <p:spPr>
          <a:xfrm>
            <a:off x="2273300" y="7696200"/>
            <a:ext cx="2489200" cy="923432"/>
          </a:xfrm>
          <a:prstGeom prst="rect">
            <a:avLst/>
          </a:prstGeom>
          <a:ln w="12700">
            <a:miter lim="400000"/>
          </a:ln>
        </p:spPr>
      </p:pic>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9" name="Scale and Rotation Invariant Detection: Summary"/>
          <p:cNvSpPr txBox="1"/>
          <p:nvPr>
            <p:ph type="title"/>
          </p:nvPr>
        </p:nvSpPr>
        <p:spPr>
          <a:xfrm>
            <a:off x="977900" y="431800"/>
            <a:ext cx="11049000" cy="2489200"/>
          </a:xfrm>
          <a:prstGeom prst="rect">
            <a:avLst/>
          </a:prstGeom>
        </p:spPr>
        <p:txBody>
          <a:bodyPr/>
          <a:lstStyle/>
          <a:p>
            <a:pPr/>
            <a:r>
              <a:t>Scale and Rotation Invariant Detection: Summary</a:t>
            </a:r>
          </a:p>
        </p:txBody>
      </p:sp>
      <p:sp>
        <p:nvSpPr>
          <p:cNvPr id="1130" name="Given: two images of the same scene with a large scale difference and/or rotation between them…"/>
          <p:cNvSpPr txBox="1"/>
          <p:nvPr>
            <p:ph type="body" sz="half" idx="1"/>
          </p:nvPr>
        </p:nvSpPr>
        <p:spPr>
          <a:xfrm>
            <a:off x="977900" y="2819400"/>
            <a:ext cx="11163300" cy="4191000"/>
          </a:xfrm>
          <a:prstGeom prst="rect">
            <a:avLst/>
          </a:prstGeom>
        </p:spPr>
        <p:txBody>
          <a:bodyPr/>
          <a:lstStyle/>
          <a:p>
            <a:pPr marL="336780" indent="-296140">
              <a:lnSpc>
                <a:spcPct val="90000"/>
              </a:lnSpc>
              <a:buClr>
                <a:srgbClr val="004DD6"/>
              </a:buClr>
              <a:buFont typeface="Arial"/>
            </a:pPr>
            <a:r>
              <a:rPr sz="3800">
                <a:solidFill>
                  <a:srgbClr val="004DD6"/>
                </a:solidFill>
                <a:uFill>
                  <a:solidFill>
                    <a:srgbClr val="004DD6"/>
                  </a:solidFill>
                </a:uFill>
                <a:latin typeface="+mn-lt"/>
                <a:ea typeface="+mn-ea"/>
                <a:cs typeface="+mn-cs"/>
                <a:sym typeface="Arial"/>
              </a:rPr>
              <a:t>Given:</a:t>
            </a:r>
            <a:r>
              <a:rPr sz="3800">
                <a:solidFill>
                  <a:srgbClr val="004DD6"/>
                </a:solidFill>
                <a:uFill>
                  <a:solidFill>
                    <a:srgbClr val="004DD6"/>
                  </a:solidFill>
                </a:uFill>
              </a:rPr>
              <a:t> </a:t>
            </a:r>
            <a:r>
              <a:rPr sz="3800"/>
              <a:t>two images of the same scene with a large </a:t>
            </a:r>
            <a:r>
              <a:rPr i="1" sz="3800"/>
              <a:t>scale difference and/or rotation</a:t>
            </a:r>
            <a:r>
              <a:rPr sz="3800"/>
              <a:t> between them</a:t>
            </a:r>
            <a:endParaRPr sz="3800"/>
          </a:p>
          <a:p>
            <a:pPr marL="336780" indent="-296140">
              <a:lnSpc>
                <a:spcPct val="90000"/>
              </a:lnSpc>
              <a:buClr>
                <a:srgbClr val="004DD6"/>
              </a:buClr>
              <a:buFont typeface="Arial"/>
            </a:pPr>
            <a:r>
              <a:rPr sz="3800">
                <a:solidFill>
                  <a:srgbClr val="004DD6"/>
                </a:solidFill>
                <a:uFill>
                  <a:solidFill>
                    <a:srgbClr val="004DD6"/>
                  </a:solidFill>
                </a:uFill>
                <a:latin typeface="+mn-lt"/>
                <a:ea typeface="+mn-ea"/>
                <a:cs typeface="+mn-cs"/>
                <a:sym typeface="Arial"/>
              </a:rPr>
              <a:t>Goal:</a:t>
            </a:r>
            <a:r>
              <a:rPr sz="3800">
                <a:latin typeface="+mn-lt"/>
                <a:ea typeface="+mn-ea"/>
                <a:cs typeface="+mn-cs"/>
                <a:sym typeface="Arial"/>
              </a:rPr>
              <a:t> </a:t>
            </a:r>
            <a:r>
              <a:rPr sz="3800"/>
              <a:t>find </a:t>
            </a:r>
            <a:r>
              <a:rPr i="1" sz="3800"/>
              <a:t>the same</a:t>
            </a:r>
            <a:r>
              <a:rPr sz="3800"/>
              <a:t> interest points </a:t>
            </a:r>
            <a:r>
              <a:rPr i="1" sz="3800"/>
              <a:t>independently</a:t>
            </a:r>
            <a:r>
              <a:rPr sz="3800"/>
              <a:t> in each image</a:t>
            </a:r>
            <a:endParaRPr sz="3800"/>
          </a:p>
          <a:p>
            <a:pPr marL="336780" indent="-296140">
              <a:lnSpc>
                <a:spcPct val="90000"/>
              </a:lnSpc>
              <a:buClr>
                <a:srgbClr val="004DD6"/>
              </a:buClr>
              <a:buFont typeface="Arial"/>
            </a:pPr>
            <a:r>
              <a:rPr sz="3800">
                <a:solidFill>
                  <a:srgbClr val="004DD6"/>
                </a:solidFill>
                <a:uFill>
                  <a:solidFill>
                    <a:srgbClr val="004DD6"/>
                  </a:solidFill>
                </a:uFill>
                <a:latin typeface="+mn-lt"/>
                <a:ea typeface="+mn-ea"/>
                <a:cs typeface="+mn-cs"/>
                <a:sym typeface="Arial"/>
              </a:rPr>
              <a:t>Solution:</a:t>
            </a:r>
            <a:r>
              <a:rPr sz="3800"/>
              <a:t> search for </a:t>
            </a:r>
            <a:r>
              <a:rPr i="1" sz="3800"/>
              <a:t>maxima</a:t>
            </a:r>
            <a:r>
              <a:rPr sz="3800"/>
              <a:t> of suitable functions in </a:t>
            </a:r>
            <a:r>
              <a:rPr i="1" sz="3800"/>
              <a:t>scale</a:t>
            </a:r>
            <a:r>
              <a:rPr sz="3800"/>
              <a:t> and in </a:t>
            </a:r>
            <a:r>
              <a:rPr i="1" sz="3800"/>
              <a:t>space</a:t>
            </a:r>
            <a:r>
              <a:rPr sz="3800"/>
              <a:t> (over the image).  Also, find characteristic </a:t>
            </a:r>
            <a:r>
              <a:rPr i="1" sz="3800"/>
              <a:t>orientation</a:t>
            </a:r>
            <a:r>
              <a:rPr sz="3800"/>
              <a:t>.</a:t>
            </a:r>
          </a:p>
        </p:txBody>
      </p:sp>
      <p:sp>
        <p:nvSpPr>
          <p:cNvPr id="1131" name="Methods:…"/>
          <p:cNvSpPr txBox="1"/>
          <p:nvPr/>
        </p:nvSpPr>
        <p:spPr>
          <a:xfrm>
            <a:off x="1079500" y="7442200"/>
            <a:ext cx="11264900" cy="2247900"/>
          </a:xfrm>
          <a:prstGeom prst="rect">
            <a:avLst/>
          </a:prstGeom>
          <a:ln w="12700">
            <a:solidFill>
              <a:srgbClr val="434ED6"/>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marL="708039" marR="57799" indent="-650239" defTabSz="1295400">
              <a:spcBef>
                <a:spcPts val="2000"/>
              </a:spcBef>
              <a:buClr>
                <a:srgbClr val="000000"/>
              </a:buClr>
              <a:buFont typeface="Arial"/>
              <a:defRPr sz="3400">
                <a:uFill>
                  <a:solidFill>
                    <a:srgbClr val="000000"/>
                  </a:solidFill>
                </a:uFill>
                <a:latin typeface="+mn-lt"/>
                <a:ea typeface="+mn-ea"/>
                <a:cs typeface="+mn-cs"/>
                <a:sym typeface="Arial"/>
              </a:defRPr>
            </a:pPr>
            <a:r>
              <a:t>Methods: </a:t>
            </a:r>
          </a:p>
          <a:p>
            <a:pPr marL="417157" marR="57799" indent="-376517" defTabSz="1295400">
              <a:spcBef>
                <a:spcPts val="1600"/>
              </a:spcBef>
              <a:buClr>
                <a:srgbClr val="004DD6"/>
              </a:buClr>
              <a:buSzPct val="100000"/>
              <a:buFont typeface="Times New Roman"/>
              <a:buAutoNum type="arabicPeriod" startAt="1"/>
              <a:defRPr sz="3400">
                <a:uFill>
                  <a:solidFill>
                    <a:srgbClr val="000000"/>
                  </a:solidFill>
                </a:uFill>
                <a:latin typeface="Times New Roman"/>
                <a:ea typeface="Times New Roman"/>
                <a:cs typeface="Times New Roman"/>
                <a:sym typeface="Times New Roman"/>
              </a:defRPr>
            </a:pPr>
            <a:r>
              <a:rPr sz="2800">
                <a:solidFill>
                  <a:srgbClr val="004DD6"/>
                </a:solidFill>
                <a:uFill>
                  <a:solidFill>
                    <a:srgbClr val="004DD6"/>
                  </a:solidFill>
                </a:uFill>
              </a:rPr>
              <a:t>Harris-Laplacian</a:t>
            </a:r>
            <a:r>
              <a:rPr sz="2800"/>
              <a:t> [Mikolajczyk, Schmid]: maximize Laplacian over scale, Harris’ measure of corner response over the image</a:t>
            </a:r>
            <a:endParaRPr sz="2800"/>
          </a:p>
          <a:p>
            <a:pPr marL="417157" marR="57799" indent="-376517" defTabSz="1295400">
              <a:spcBef>
                <a:spcPts val="1600"/>
              </a:spcBef>
              <a:buClr>
                <a:srgbClr val="004DD6"/>
              </a:buClr>
              <a:buSzPct val="100000"/>
              <a:buFont typeface="Times New Roman"/>
              <a:buAutoNum type="arabicPeriod" startAt="1"/>
              <a:defRPr sz="3400">
                <a:uFill>
                  <a:solidFill>
                    <a:srgbClr val="000000"/>
                  </a:solidFill>
                </a:uFill>
                <a:latin typeface="Times New Roman"/>
                <a:ea typeface="Times New Roman"/>
                <a:cs typeface="Times New Roman"/>
                <a:sym typeface="Times New Roman"/>
              </a:defRPr>
            </a:pPr>
            <a:r>
              <a:rPr sz="2800">
                <a:solidFill>
                  <a:srgbClr val="004DD6"/>
                </a:solidFill>
                <a:uFill>
                  <a:solidFill>
                    <a:srgbClr val="004DD6"/>
                  </a:solidFill>
                </a:uFill>
              </a:rPr>
              <a:t>SIFT</a:t>
            </a:r>
            <a:r>
              <a:rPr sz="2800"/>
              <a:t> [Lowe]: maximize Difference of Gaussians over scale and space</a:t>
            </a: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3" name="Example of keypoint detection"/>
          <p:cNvSpPr txBox="1"/>
          <p:nvPr>
            <p:ph type="title"/>
          </p:nvPr>
        </p:nvSpPr>
        <p:spPr>
          <a:xfrm>
            <a:off x="1371600" y="0"/>
            <a:ext cx="10655300" cy="1625600"/>
          </a:xfrm>
          <a:prstGeom prst="rect">
            <a:avLst/>
          </a:prstGeom>
        </p:spPr>
        <p:txBody>
          <a:bodyPr/>
          <a:lstStyle>
            <a:lvl1pPr>
              <a:defRPr b="1"/>
            </a:lvl1pPr>
          </a:lstStyle>
          <a:p>
            <a:pPr/>
            <a:r>
              <a:t>Example of keypoint detection</a:t>
            </a:r>
          </a:p>
        </p:txBody>
      </p:sp>
      <p:sp>
        <p:nvSpPr>
          <p:cNvPr id="1134" name="Threshold on value at DOG peak and on ratio of principle curvatures (Harris approach)"/>
          <p:cNvSpPr txBox="1"/>
          <p:nvPr/>
        </p:nvSpPr>
        <p:spPr>
          <a:xfrm>
            <a:off x="1079500" y="1641404"/>
            <a:ext cx="10401300" cy="90276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buClr>
                <a:srgbClr val="000000"/>
              </a:buClr>
              <a:buFont typeface="Arial"/>
              <a:defRPr sz="2800">
                <a:uFill>
                  <a:solidFill>
                    <a:srgbClr val="000000"/>
                  </a:solidFill>
                </a:uFill>
                <a:latin typeface="+mn-lt"/>
                <a:ea typeface="+mn-ea"/>
                <a:cs typeface="+mn-cs"/>
                <a:sym typeface="Arial"/>
              </a:defRPr>
            </a:lvl1pPr>
          </a:lstStyle>
          <a:p>
            <a:pPr/>
            <a:r>
              <a:t>Threshold on value at DOG peak and on ratio of principle curvatures (Harris approach)</a:t>
            </a:r>
          </a:p>
        </p:txBody>
      </p:sp>
      <p:pic>
        <p:nvPicPr>
          <p:cNvPr id="1135" name="image.png" descr="image.png"/>
          <p:cNvPicPr>
            <a:picLocks noChangeAspect="0"/>
          </p:cNvPicPr>
          <p:nvPr/>
        </p:nvPicPr>
        <p:blipFill>
          <a:blip r:embed="rId2">
            <a:extLst/>
          </a:blip>
          <a:stretch>
            <a:fillRect/>
          </a:stretch>
        </p:blipFill>
        <p:spPr>
          <a:xfrm>
            <a:off x="762000" y="2819400"/>
            <a:ext cx="8536659" cy="6380481"/>
          </a:xfrm>
          <a:prstGeom prst="rect">
            <a:avLst/>
          </a:prstGeom>
          <a:ln w="12700">
            <a:miter lim="400000"/>
          </a:ln>
        </p:spPr>
      </p:pic>
      <p:sp>
        <p:nvSpPr>
          <p:cNvPr id="1136" name="(a) 233x189 image…"/>
          <p:cNvSpPr txBox="1"/>
          <p:nvPr/>
        </p:nvSpPr>
        <p:spPr>
          <a:xfrm>
            <a:off x="9321800" y="3035300"/>
            <a:ext cx="3060506" cy="24038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708039" marR="57799" indent="-650239" defTabSz="1295400">
              <a:buClr>
                <a:srgbClr val="000000"/>
              </a:buClr>
              <a:buFont typeface="Arial"/>
              <a:defRPr sz="3400">
                <a:uFill>
                  <a:solidFill>
                    <a:srgbClr val="000000"/>
                  </a:solidFill>
                </a:uFill>
                <a:latin typeface="Times New Roman"/>
                <a:ea typeface="Times New Roman"/>
                <a:cs typeface="Times New Roman"/>
                <a:sym typeface="Times New Roman"/>
              </a:defRPr>
            </a:pPr>
            <a:r>
              <a:rPr b="1" sz="2200">
                <a:latin typeface="+mn-lt"/>
                <a:ea typeface="+mn-ea"/>
                <a:cs typeface="+mn-cs"/>
                <a:sym typeface="Arial"/>
              </a:rPr>
              <a:t>(a)</a:t>
            </a:r>
            <a:r>
              <a:rPr sz="2200">
                <a:latin typeface="+mn-lt"/>
                <a:ea typeface="+mn-ea"/>
                <a:cs typeface="+mn-cs"/>
                <a:sym typeface="Arial"/>
              </a:rPr>
              <a:t> 233x189 image</a:t>
            </a:r>
            <a:endParaRPr sz="2200">
              <a:latin typeface="+mn-lt"/>
              <a:ea typeface="+mn-ea"/>
              <a:cs typeface="+mn-cs"/>
              <a:sym typeface="Arial"/>
            </a:endParaRPr>
          </a:p>
          <a:p>
            <a:pPr marL="708039" marR="57799" indent="-650239" defTabSz="1295400">
              <a:buClr>
                <a:srgbClr val="000000"/>
              </a:buClr>
              <a:buFont typeface="Arial"/>
              <a:defRPr sz="3400">
                <a:uFill>
                  <a:solidFill>
                    <a:srgbClr val="000000"/>
                  </a:solidFill>
                </a:uFill>
                <a:latin typeface="Times New Roman"/>
                <a:ea typeface="Times New Roman"/>
                <a:cs typeface="Times New Roman"/>
                <a:sym typeface="Times New Roman"/>
              </a:defRPr>
            </a:pPr>
            <a:r>
              <a:rPr b="1" sz="2200">
                <a:latin typeface="+mn-lt"/>
                <a:ea typeface="+mn-ea"/>
                <a:cs typeface="+mn-cs"/>
                <a:sym typeface="Arial"/>
              </a:rPr>
              <a:t>(b)</a:t>
            </a:r>
            <a:r>
              <a:rPr sz="2200">
                <a:latin typeface="+mn-lt"/>
                <a:ea typeface="+mn-ea"/>
                <a:cs typeface="+mn-cs"/>
                <a:sym typeface="Arial"/>
              </a:rPr>
              <a:t> 832 DOG extrema</a:t>
            </a:r>
            <a:endParaRPr sz="2200">
              <a:latin typeface="+mn-lt"/>
              <a:ea typeface="+mn-ea"/>
              <a:cs typeface="+mn-cs"/>
              <a:sym typeface="Arial"/>
            </a:endParaRPr>
          </a:p>
          <a:p>
            <a:pPr marL="708039" marR="57799" indent="-650239" defTabSz="1295400">
              <a:buClr>
                <a:srgbClr val="000000"/>
              </a:buClr>
              <a:buFont typeface="Arial"/>
              <a:defRPr sz="3400">
                <a:uFill>
                  <a:solidFill>
                    <a:srgbClr val="000000"/>
                  </a:solidFill>
                </a:uFill>
                <a:latin typeface="Times New Roman"/>
                <a:ea typeface="Times New Roman"/>
                <a:cs typeface="Times New Roman"/>
                <a:sym typeface="Times New Roman"/>
              </a:defRPr>
            </a:pPr>
            <a:r>
              <a:rPr b="1" sz="2200">
                <a:latin typeface="+mn-lt"/>
                <a:ea typeface="+mn-ea"/>
                <a:cs typeface="+mn-cs"/>
                <a:sym typeface="Arial"/>
              </a:rPr>
              <a:t>(c)</a:t>
            </a:r>
            <a:r>
              <a:rPr sz="2200">
                <a:latin typeface="+mn-lt"/>
                <a:ea typeface="+mn-ea"/>
                <a:cs typeface="+mn-cs"/>
                <a:sym typeface="Arial"/>
              </a:rPr>
              <a:t> 729 left after peak</a:t>
            </a:r>
            <a:endParaRPr sz="2200">
              <a:latin typeface="+mn-lt"/>
              <a:ea typeface="+mn-ea"/>
              <a:cs typeface="+mn-cs"/>
              <a:sym typeface="Arial"/>
            </a:endParaRPr>
          </a:p>
          <a:p>
            <a:pPr marL="708039" marR="57799" indent="-650239" defTabSz="1295400">
              <a:buClr>
                <a:srgbClr val="000000"/>
              </a:buClr>
              <a:buFont typeface="Arial"/>
              <a:defRPr sz="2200">
                <a:uFill>
                  <a:solidFill>
                    <a:srgbClr val="000000"/>
                  </a:solidFill>
                </a:uFill>
                <a:latin typeface="+mn-lt"/>
                <a:ea typeface="+mn-ea"/>
                <a:cs typeface="+mn-cs"/>
                <a:sym typeface="Arial"/>
              </a:defRPr>
            </a:pPr>
            <a:r>
              <a:t>      value threshold</a:t>
            </a:r>
          </a:p>
          <a:p>
            <a:pPr marL="708039" marR="57799" indent="-650239" defTabSz="1295400">
              <a:buClr>
                <a:srgbClr val="000000"/>
              </a:buClr>
              <a:buFont typeface="Arial"/>
              <a:defRPr sz="3400">
                <a:uFill>
                  <a:solidFill>
                    <a:srgbClr val="000000"/>
                  </a:solidFill>
                </a:uFill>
                <a:latin typeface="Times New Roman"/>
                <a:ea typeface="Times New Roman"/>
                <a:cs typeface="Times New Roman"/>
                <a:sym typeface="Times New Roman"/>
              </a:defRPr>
            </a:pPr>
            <a:r>
              <a:rPr b="1" sz="2200">
                <a:latin typeface="+mn-lt"/>
                <a:ea typeface="+mn-ea"/>
                <a:cs typeface="+mn-cs"/>
                <a:sym typeface="Arial"/>
              </a:rPr>
              <a:t>(d)</a:t>
            </a:r>
            <a:r>
              <a:rPr sz="2200">
                <a:latin typeface="+mn-lt"/>
                <a:ea typeface="+mn-ea"/>
                <a:cs typeface="+mn-cs"/>
                <a:sym typeface="Arial"/>
              </a:rPr>
              <a:t> 536 left after testing</a:t>
            </a:r>
            <a:endParaRPr sz="2200">
              <a:latin typeface="+mn-lt"/>
              <a:ea typeface="+mn-ea"/>
              <a:cs typeface="+mn-cs"/>
              <a:sym typeface="Arial"/>
            </a:endParaRPr>
          </a:p>
          <a:p>
            <a:pPr marL="708039" marR="57799" indent="-650239" defTabSz="1295400">
              <a:buClr>
                <a:srgbClr val="000000"/>
              </a:buClr>
              <a:buFont typeface="Arial"/>
              <a:defRPr sz="2200">
                <a:uFill>
                  <a:solidFill>
                    <a:srgbClr val="000000"/>
                  </a:solidFill>
                </a:uFill>
                <a:latin typeface="+mn-lt"/>
                <a:ea typeface="+mn-ea"/>
                <a:cs typeface="+mn-cs"/>
                <a:sym typeface="Arial"/>
              </a:defRPr>
            </a:pPr>
            <a:r>
              <a:t>      ratio of principle</a:t>
            </a:r>
          </a:p>
          <a:p>
            <a:pPr marL="708039" marR="57799" indent="-650239" defTabSz="1295400">
              <a:buClr>
                <a:srgbClr val="000000"/>
              </a:buClr>
              <a:buFont typeface="Arial"/>
              <a:defRPr sz="2200">
                <a:uFill>
                  <a:solidFill>
                    <a:srgbClr val="000000"/>
                  </a:solidFill>
                </a:uFill>
                <a:latin typeface="+mn-lt"/>
                <a:ea typeface="+mn-ea"/>
                <a:cs typeface="+mn-cs"/>
                <a:sym typeface="Arial"/>
              </a:defRPr>
            </a:pPr>
            <a:r>
              <a:t>      curvatures</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8" name="Recap"/>
          <p:cNvSpPr txBox="1"/>
          <p:nvPr>
            <p:ph type="title"/>
          </p:nvPr>
        </p:nvSpPr>
        <p:spPr>
          <a:prstGeom prst="rect">
            <a:avLst/>
          </a:prstGeom>
        </p:spPr>
        <p:txBody>
          <a:bodyPr/>
          <a:lstStyle/>
          <a:p>
            <a:pPr/>
            <a:r>
              <a:t>Recap</a:t>
            </a:r>
          </a:p>
        </p:txBody>
      </p:sp>
      <p:sp>
        <p:nvSpPr>
          <p:cNvPr id="1139" name="We have scale &amp; rotation  invariant distinctive feature…"/>
          <p:cNvSpPr txBox="1"/>
          <p:nvPr>
            <p:ph type="body" idx="1"/>
          </p:nvPr>
        </p:nvSpPr>
        <p:spPr>
          <a:prstGeom prst="rect">
            <a:avLst/>
          </a:prstGeom>
        </p:spPr>
        <p:txBody>
          <a:bodyPr/>
          <a:lstStyle/>
          <a:p>
            <a:pPr/>
            <a:r>
              <a:t>We have scale</a:t>
            </a:r>
            <a:r>
              <a:t> &amp; </a:t>
            </a:r>
            <a:r>
              <a:t>rotation</a:t>
            </a:r>
            <a:r>
              <a:t> </a:t>
            </a:r>
            <a:br/>
            <a:r>
              <a:t>invariant distinctive feature</a:t>
            </a:r>
          </a:p>
          <a:p>
            <a:pPr/>
            <a:r>
              <a:t>We have a characteristic scale</a:t>
            </a:r>
          </a:p>
          <a:p>
            <a:pPr/>
            <a:r>
              <a:t>We have a characteristic orientation</a:t>
            </a:r>
          </a:p>
          <a:p>
            <a:pPr/>
          </a:p>
          <a:p>
            <a:pPr/>
            <a:r>
              <a:t>Now we need to find a </a:t>
            </a:r>
            <a:r>
              <a:rPr b="1"/>
              <a:t>descriptor</a:t>
            </a:r>
            <a:r>
              <a:t> of this point</a:t>
            </a:r>
          </a:p>
          <a:p>
            <a:pPr lvl="1"/>
            <a:r>
              <a:t>For matching with other images</a:t>
            </a:r>
          </a:p>
        </p:txBody>
      </p:sp>
      <p:pic>
        <p:nvPicPr>
          <p:cNvPr id="1140" name="tmp.jpg" descr="tmp.jpg"/>
          <p:cNvPicPr>
            <a:picLocks noChangeAspect="0"/>
          </p:cNvPicPr>
          <p:nvPr/>
        </p:nvPicPr>
        <p:blipFill>
          <a:blip r:embed="rId2">
            <a:extLst/>
          </a:blip>
          <a:srcRect l="59062" t="5515" r="0" b="31960"/>
          <a:stretch>
            <a:fillRect/>
          </a:stretch>
        </p:blipFill>
        <p:spPr>
          <a:xfrm>
            <a:off x="8889999" y="1676400"/>
            <a:ext cx="4006429" cy="3200400"/>
          </a:xfrm>
          <a:prstGeom prst="rect">
            <a:avLst/>
          </a:prstGeom>
          <a:ln w="12700">
            <a:miter lim="400000"/>
          </a:ln>
        </p:spPr>
      </p:pic>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2" name="SIFT descriptor"/>
          <p:cNvSpPr txBox="1"/>
          <p:nvPr>
            <p:ph type="title"/>
          </p:nvPr>
        </p:nvSpPr>
        <p:spPr>
          <a:prstGeom prst="rect">
            <a:avLst/>
          </a:prstGeom>
        </p:spPr>
        <p:txBody>
          <a:bodyPr/>
          <a:lstStyle/>
          <a:p>
            <a:pPr/>
            <a:r>
              <a:t>SIFT descriptor</a:t>
            </a:r>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D6D7FF"/>
        </a:solidFill>
      </p:bgPr>
    </p:bg>
    <p:spTree>
      <p:nvGrpSpPr>
        <p:cNvPr id="1" name=""/>
        <p:cNvGrpSpPr/>
        <p:nvPr/>
      </p:nvGrpSpPr>
      <p:grpSpPr>
        <a:xfrm>
          <a:off x="0" y="0"/>
          <a:ext cx="0" cy="0"/>
          <a:chOff x="0" y="0"/>
          <a:chExt cx="0" cy="0"/>
        </a:xfrm>
      </p:grpSpPr>
      <p:sp>
        <p:nvSpPr>
          <p:cNvPr id="1144" name="Contents"/>
          <p:cNvSpPr txBox="1"/>
          <p:nvPr>
            <p:ph type="title"/>
          </p:nvPr>
        </p:nvSpPr>
        <p:spPr>
          <a:xfrm>
            <a:off x="977900" y="0"/>
            <a:ext cx="11049000" cy="1625600"/>
          </a:xfrm>
          <a:prstGeom prst="rect">
            <a:avLst/>
          </a:prstGeom>
        </p:spPr>
        <p:txBody>
          <a:bodyPr/>
          <a:lstStyle/>
          <a:p>
            <a:pPr/>
            <a:r>
              <a:t>Contents</a:t>
            </a:r>
          </a:p>
        </p:txBody>
      </p:sp>
      <p:sp>
        <p:nvSpPr>
          <p:cNvPr id="1145" name="Harris Corner Detector…"/>
          <p:cNvSpPr txBox="1"/>
          <p:nvPr>
            <p:ph type="body" idx="1"/>
          </p:nvPr>
        </p:nvSpPr>
        <p:spPr>
          <a:xfrm>
            <a:off x="876017" y="1714500"/>
            <a:ext cx="10975059" cy="8039100"/>
          </a:xfrm>
          <a:prstGeom prst="rect">
            <a:avLst/>
          </a:prstGeom>
        </p:spPr>
        <p:txBody>
          <a:bodyPr/>
          <a:lstStyle/>
          <a:p>
            <a:pPr>
              <a:buClr>
                <a:srgbClr val="021EAA"/>
              </a:buClr>
              <a:buFont typeface="Times New Roman"/>
              <a:defRPr sz="3400">
                <a:solidFill>
                  <a:srgbClr val="021EAA"/>
                </a:solidFill>
                <a:uFill>
                  <a:solidFill>
                    <a:srgbClr val="021EAA"/>
                  </a:solidFill>
                </a:uFill>
              </a:defRPr>
            </a:pPr>
            <a:r>
              <a:t>Harris Corner Detector</a:t>
            </a:r>
          </a:p>
          <a:p>
            <a:pPr lvl="1">
              <a:buClr>
                <a:srgbClr val="021EAA"/>
              </a:buClr>
              <a:buFont typeface="Times New Roman"/>
              <a:defRPr sz="3400">
                <a:solidFill>
                  <a:srgbClr val="021EAA"/>
                </a:solidFill>
                <a:uFill>
                  <a:solidFill>
                    <a:srgbClr val="021EAA"/>
                  </a:solidFill>
                </a:uFill>
              </a:defRPr>
            </a:pPr>
            <a:r>
              <a:t>Algorithm</a:t>
            </a:r>
          </a:p>
          <a:p>
            <a:pPr lvl="1">
              <a:buClr>
                <a:srgbClr val="021EAA"/>
              </a:buClr>
              <a:buFont typeface="Times New Roman"/>
              <a:defRPr sz="3400">
                <a:solidFill>
                  <a:srgbClr val="021EAA"/>
                </a:solidFill>
                <a:uFill>
                  <a:solidFill>
                    <a:srgbClr val="021EAA"/>
                  </a:solidFill>
                </a:uFill>
              </a:defRPr>
            </a:pPr>
            <a:r>
              <a:t>Analysis</a:t>
            </a:r>
          </a:p>
          <a:p>
            <a:pPr>
              <a:buClr>
                <a:srgbClr val="021EAA"/>
              </a:buClr>
              <a:buFont typeface="Times New Roman"/>
              <a:defRPr sz="3400">
                <a:solidFill>
                  <a:srgbClr val="021EAA"/>
                </a:solidFill>
                <a:uFill>
                  <a:solidFill>
                    <a:srgbClr val="021EAA"/>
                  </a:solidFill>
                </a:uFill>
              </a:defRPr>
            </a:pPr>
            <a:r>
              <a:t>Detectors</a:t>
            </a:r>
          </a:p>
          <a:p>
            <a:pPr lvl="1">
              <a:buClr>
                <a:srgbClr val="021EAA"/>
              </a:buClr>
              <a:buFont typeface="Times New Roman"/>
              <a:defRPr sz="3400">
                <a:solidFill>
                  <a:srgbClr val="021EAA"/>
                </a:solidFill>
                <a:uFill>
                  <a:solidFill>
                    <a:srgbClr val="021EAA"/>
                  </a:solidFill>
                </a:uFill>
              </a:defRPr>
            </a:pPr>
            <a:r>
              <a:t>Rotation invariant</a:t>
            </a:r>
          </a:p>
          <a:p>
            <a:pPr lvl="1">
              <a:buClr>
                <a:srgbClr val="021EAA"/>
              </a:buClr>
              <a:buFont typeface="Times New Roman"/>
              <a:defRPr sz="3400">
                <a:solidFill>
                  <a:srgbClr val="021EAA"/>
                </a:solidFill>
                <a:uFill>
                  <a:solidFill>
                    <a:srgbClr val="021EAA"/>
                  </a:solidFill>
                </a:uFill>
              </a:defRPr>
            </a:pPr>
            <a:r>
              <a:t>Scale invariant</a:t>
            </a:r>
          </a:p>
          <a:p>
            <a:pPr>
              <a:buClr>
                <a:srgbClr val="021EAA"/>
              </a:buClr>
              <a:buFont typeface="Times New Roman"/>
              <a:defRPr sz="3400">
                <a:solidFill>
                  <a:srgbClr val="021EAA"/>
                </a:solidFill>
                <a:uFill>
                  <a:solidFill>
                    <a:srgbClr val="021EAA"/>
                  </a:solidFill>
                </a:uFill>
              </a:defRPr>
            </a:pPr>
            <a:r>
              <a:t>Descriptors</a:t>
            </a:r>
          </a:p>
          <a:p>
            <a:pPr lvl="1">
              <a:buClr>
                <a:srgbClr val="021EAA"/>
              </a:buClr>
              <a:buFont typeface="Times New Roman"/>
              <a:defRPr sz="3400">
                <a:solidFill>
                  <a:srgbClr val="021EAA"/>
                </a:solidFill>
                <a:uFill>
                  <a:solidFill>
                    <a:srgbClr val="021EAA"/>
                  </a:solidFill>
                </a:uFill>
              </a:defRPr>
            </a:pPr>
            <a:r>
              <a:t>Rotation invariant</a:t>
            </a:r>
          </a:p>
          <a:p>
            <a:pPr lvl="1">
              <a:buClr>
                <a:srgbClr val="021EAA"/>
              </a:buClr>
              <a:buFont typeface="Times New Roman"/>
              <a:defRPr sz="3400">
                <a:solidFill>
                  <a:srgbClr val="021EAA"/>
                </a:solidFill>
                <a:uFill>
                  <a:solidFill>
                    <a:srgbClr val="021EAA"/>
                  </a:solidFill>
                </a:uFill>
              </a:defRPr>
            </a:pPr>
            <a:r>
              <a:t>Scale invariant</a:t>
            </a:r>
          </a:p>
        </p:txBody>
      </p:sp>
      <p:sp>
        <p:nvSpPr>
          <p:cNvPr id="1146" name="Rectangle"/>
          <p:cNvSpPr/>
          <p:nvPr/>
        </p:nvSpPr>
        <p:spPr>
          <a:xfrm>
            <a:off x="731520" y="5384800"/>
            <a:ext cx="6089227" cy="670561"/>
          </a:xfrm>
          <a:prstGeom prst="rect">
            <a:avLst/>
          </a:prstGeom>
          <a:ln w="12700">
            <a:solidFill>
              <a:srgbClr val="FF2600"/>
            </a:solidFill>
            <a:miter lim="400000"/>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8" name="Recall: Matching with Features"/>
          <p:cNvSpPr txBox="1"/>
          <p:nvPr>
            <p:ph type="title"/>
          </p:nvPr>
        </p:nvSpPr>
        <p:spPr>
          <a:prstGeom prst="rect">
            <a:avLst/>
          </a:prstGeom>
        </p:spPr>
        <p:txBody>
          <a:bodyPr/>
          <a:lstStyle/>
          <a:p>
            <a:pPr/>
            <a:r>
              <a:t>Recall: Matching with Features</a:t>
            </a:r>
          </a:p>
        </p:txBody>
      </p:sp>
      <p:sp>
        <p:nvSpPr>
          <p:cNvPr id="1149" name="Problem 1:…"/>
          <p:cNvSpPr txBox="1"/>
          <p:nvPr>
            <p:ph type="body" idx="1"/>
          </p:nvPr>
        </p:nvSpPr>
        <p:spPr>
          <a:xfrm>
            <a:off x="977900" y="2425700"/>
            <a:ext cx="11849100" cy="6934200"/>
          </a:xfrm>
          <a:prstGeom prst="rect">
            <a:avLst/>
          </a:prstGeom>
        </p:spPr>
        <p:txBody>
          <a:bodyPr/>
          <a:lstStyle/>
          <a:p>
            <a:pPr/>
            <a:r>
              <a:t>Problem 1:</a:t>
            </a:r>
          </a:p>
          <a:p>
            <a:pPr lvl="1"/>
            <a:r>
              <a:t>Detect the </a:t>
            </a:r>
            <a:r>
              <a:rPr i="1"/>
              <a:t>same</a:t>
            </a:r>
            <a:r>
              <a:t> point </a:t>
            </a:r>
            <a:r>
              <a:rPr i="1"/>
              <a:t>independently</a:t>
            </a:r>
            <a:r>
              <a:t> in both images</a:t>
            </a:r>
          </a:p>
        </p:txBody>
      </p:sp>
      <p:grpSp>
        <p:nvGrpSpPr>
          <p:cNvPr id="1160" name="Group"/>
          <p:cNvGrpSpPr/>
          <p:nvPr/>
        </p:nvGrpSpPr>
        <p:grpSpPr>
          <a:xfrm>
            <a:off x="2819400" y="4152900"/>
            <a:ext cx="5791201" cy="1422401"/>
            <a:chOff x="0" y="0"/>
            <a:chExt cx="5791200" cy="1422400"/>
          </a:xfrm>
        </p:grpSpPr>
        <p:pic>
          <p:nvPicPr>
            <p:cNvPr id="1150" name="image.png" descr="image.png"/>
            <p:cNvPicPr>
              <a:picLocks noChangeAspect="0"/>
            </p:cNvPicPr>
            <p:nvPr/>
          </p:nvPicPr>
          <p:blipFill>
            <a:blip r:embed="rId2">
              <a:extLst/>
            </a:blip>
            <a:stretch>
              <a:fillRect/>
            </a:stretch>
          </p:blipFill>
          <p:spPr>
            <a:xfrm>
              <a:off x="0" y="0"/>
              <a:ext cx="2438401" cy="1422401"/>
            </a:xfrm>
            <a:prstGeom prst="rect">
              <a:avLst/>
            </a:prstGeom>
            <a:ln w="12700" cap="flat">
              <a:noFill/>
              <a:miter lim="400000"/>
            </a:ln>
            <a:effectLst/>
          </p:spPr>
        </p:pic>
        <p:pic>
          <p:nvPicPr>
            <p:cNvPr id="1151" name="image.png" descr="image.png"/>
            <p:cNvPicPr>
              <a:picLocks noChangeAspect="0"/>
            </p:cNvPicPr>
            <p:nvPr/>
          </p:nvPicPr>
          <p:blipFill>
            <a:blip r:embed="rId3">
              <a:extLst/>
            </a:blip>
            <a:stretch>
              <a:fillRect/>
            </a:stretch>
          </p:blipFill>
          <p:spPr>
            <a:xfrm>
              <a:off x="3568700" y="114300"/>
              <a:ext cx="2222501" cy="1205654"/>
            </a:xfrm>
            <a:prstGeom prst="rect">
              <a:avLst/>
            </a:prstGeom>
            <a:ln w="12700" cap="flat">
              <a:noFill/>
              <a:miter lim="400000"/>
            </a:ln>
            <a:effectLst/>
          </p:spPr>
        </p:pic>
        <p:sp>
          <p:nvSpPr>
            <p:cNvPr id="1152" name="Circle"/>
            <p:cNvSpPr/>
            <p:nvPr/>
          </p:nvSpPr>
          <p:spPr>
            <a:xfrm>
              <a:off x="863600" y="431800"/>
              <a:ext cx="114300" cy="114300"/>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53" name="Circle"/>
            <p:cNvSpPr/>
            <p:nvPr/>
          </p:nvSpPr>
          <p:spPr>
            <a:xfrm>
              <a:off x="546100" y="863600"/>
              <a:ext cx="114300" cy="114300"/>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54" name="Circle"/>
            <p:cNvSpPr/>
            <p:nvPr/>
          </p:nvSpPr>
          <p:spPr>
            <a:xfrm>
              <a:off x="977900" y="1079500"/>
              <a:ext cx="114300" cy="114300"/>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55" name="Circle"/>
            <p:cNvSpPr/>
            <p:nvPr/>
          </p:nvSpPr>
          <p:spPr>
            <a:xfrm>
              <a:off x="1409700" y="762000"/>
              <a:ext cx="114300" cy="114300"/>
            </a:xfrm>
            <a:prstGeom prst="ellipse">
              <a:avLst/>
            </a:prstGeom>
            <a:solidFill>
              <a:srgbClr val="00D2A9"/>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56" name="Circle"/>
            <p:cNvSpPr/>
            <p:nvPr/>
          </p:nvSpPr>
          <p:spPr>
            <a:xfrm>
              <a:off x="5422900" y="647700"/>
              <a:ext cx="114300" cy="114300"/>
            </a:xfrm>
            <a:prstGeom prst="ellipse">
              <a:avLst/>
            </a:prstGeom>
            <a:solidFill>
              <a:srgbClr val="FF4C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57" name="Circle"/>
            <p:cNvSpPr/>
            <p:nvPr/>
          </p:nvSpPr>
          <p:spPr>
            <a:xfrm>
              <a:off x="5092700" y="1079500"/>
              <a:ext cx="114300" cy="114300"/>
            </a:xfrm>
            <a:prstGeom prst="ellipse">
              <a:avLst/>
            </a:prstGeom>
            <a:solidFill>
              <a:srgbClr val="FF4C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58" name="Circle"/>
            <p:cNvSpPr/>
            <p:nvPr/>
          </p:nvSpPr>
          <p:spPr>
            <a:xfrm>
              <a:off x="4546600" y="546100"/>
              <a:ext cx="114300" cy="114300"/>
            </a:xfrm>
            <a:prstGeom prst="ellipse">
              <a:avLst/>
            </a:prstGeom>
            <a:solidFill>
              <a:srgbClr val="FF4C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59" name="Circle"/>
            <p:cNvSpPr/>
            <p:nvPr/>
          </p:nvSpPr>
          <p:spPr>
            <a:xfrm>
              <a:off x="3797300" y="977900"/>
              <a:ext cx="114300" cy="114300"/>
            </a:xfrm>
            <a:prstGeom prst="ellipse">
              <a:avLst/>
            </a:prstGeom>
            <a:solidFill>
              <a:srgbClr val="FF4C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161" name="no chance to match!"/>
          <p:cNvSpPr txBox="1"/>
          <p:nvPr/>
        </p:nvSpPr>
        <p:spPr>
          <a:xfrm>
            <a:off x="4114800" y="4292600"/>
            <a:ext cx="3070602" cy="520700"/>
          </a:xfrm>
          <a:prstGeom prst="rect">
            <a:avLst/>
          </a:prstGeom>
          <a:solidFill>
            <a:srgbClr val="FFFFFF"/>
          </a:solidFill>
          <a:ln w="127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buClr>
                <a:srgbClr val="FF4C00"/>
              </a:buClr>
              <a:buFont typeface="Times New Roman"/>
              <a:defRPr sz="2800">
                <a:solidFill>
                  <a:srgbClr val="FF4C00"/>
                </a:solidFill>
                <a:uFill>
                  <a:solidFill>
                    <a:srgbClr val="FF4C00"/>
                  </a:solidFill>
                </a:uFill>
                <a:latin typeface="Times New Roman"/>
                <a:ea typeface="Times New Roman"/>
                <a:cs typeface="Times New Roman"/>
                <a:sym typeface="Times New Roman"/>
              </a:defRPr>
            </a:lvl1pPr>
          </a:lstStyle>
          <a:p>
            <a:pPr/>
            <a:r>
              <a:t>no chance to match!</a:t>
            </a:r>
          </a:p>
        </p:txBody>
      </p:sp>
      <p:sp>
        <p:nvSpPr>
          <p:cNvPr id="1162" name="We need a repeatable detector: DONE"/>
          <p:cNvSpPr txBox="1"/>
          <p:nvPr/>
        </p:nvSpPr>
        <p:spPr>
          <a:xfrm>
            <a:off x="2387600" y="7912100"/>
            <a:ext cx="7696200" cy="1397000"/>
          </a:xfrm>
          <a:prstGeom prst="rect">
            <a:avLst/>
          </a:prstGeom>
          <a:ln w="12700">
            <a:solidFill>
              <a:srgbClr val="000000"/>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algn="ctr" defTabSz="1295400">
              <a:spcBef>
                <a:spcPts val="2600"/>
              </a:spcBef>
              <a:buClr>
                <a:srgbClr val="007600"/>
              </a:buClr>
              <a:buFont typeface="Times New Roman"/>
              <a:defRPr sz="4400">
                <a:solidFill>
                  <a:srgbClr val="007600"/>
                </a:solidFill>
                <a:uFill>
                  <a:solidFill>
                    <a:srgbClr val="007600"/>
                  </a:solidFill>
                </a:uFill>
                <a:latin typeface="Times New Roman"/>
                <a:ea typeface="Times New Roman"/>
                <a:cs typeface="Times New Roman"/>
                <a:sym typeface="Times New Roman"/>
              </a:defRPr>
            </a:pPr>
            <a:r>
              <a:t>We need a repeatable detector: </a:t>
            </a:r>
            <a:r>
              <a:rPr b="1"/>
              <a:t>DONE</a:t>
            </a:r>
          </a:p>
        </p:txBody>
      </p:sp>
      <p:pic>
        <p:nvPicPr>
          <p:cNvPr id="1163" name="image.png" descr="image.png"/>
          <p:cNvPicPr>
            <a:picLocks noChangeAspect="0"/>
          </p:cNvPicPr>
          <p:nvPr/>
        </p:nvPicPr>
        <p:blipFill>
          <a:blip r:embed="rId2">
            <a:extLst/>
          </a:blip>
          <a:stretch>
            <a:fillRect/>
          </a:stretch>
        </p:blipFill>
        <p:spPr>
          <a:xfrm>
            <a:off x="2819400" y="5943600"/>
            <a:ext cx="2438401" cy="1422401"/>
          </a:xfrm>
          <a:prstGeom prst="rect">
            <a:avLst/>
          </a:prstGeom>
          <a:ln w="12700">
            <a:miter lim="400000"/>
          </a:ln>
        </p:spPr>
      </p:pic>
      <p:pic>
        <p:nvPicPr>
          <p:cNvPr id="1164" name="image.png" descr="image.png"/>
          <p:cNvPicPr>
            <a:picLocks noChangeAspect="0"/>
          </p:cNvPicPr>
          <p:nvPr/>
        </p:nvPicPr>
        <p:blipFill>
          <a:blip r:embed="rId3">
            <a:extLst/>
          </a:blip>
          <a:stretch>
            <a:fillRect/>
          </a:stretch>
        </p:blipFill>
        <p:spPr>
          <a:xfrm>
            <a:off x="6388100" y="6045200"/>
            <a:ext cx="2222501" cy="1205654"/>
          </a:xfrm>
          <a:prstGeom prst="rect">
            <a:avLst/>
          </a:prstGeom>
          <a:ln w="12700">
            <a:miter lim="400000"/>
          </a:ln>
        </p:spPr>
      </p:pic>
      <p:sp>
        <p:nvSpPr>
          <p:cNvPr id="1165" name="Circle"/>
          <p:cNvSpPr/>
          <p:nvPr/>
        </p:nvSpPr>
        <p:spPr>
          <a:xfrm>
            <a:off x="3683000" y="6375400"/>
            <a:ext cx="114300" cy="114300"/>
          </a:xfrm>
          <a:prstGeom prst="ellipse">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66" name="Circle"/>
          <p:cNvSpPr/>
          <p:nvPr/>
        </p:nvSpPr>
        <p:spPr>
          <a:xfrm>
            <a:off x="3365500" y="6807200"/>
            <a:ext cx="114300" cy="114300"/>
          </a:xfrm>
          <a:prstGeom prst="ellipse">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67" name="Circle"/>
          <p:cNvSpPr/>
          <p:nvPr/>
        </p:nvSpPr>
        <p:spPr>
          <a:xfrm>
            <a:off x="3797300" y="7023100"/>
            <a:ext cx="114300" cy="114300"/>
          </a:xfrm>
          <a:prstGeom prst="ellipse">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68" name="Circle"/>
          <p:cNvSpPr/>
          <p:nvPr/>
        </p:nvSpPr>
        <p:spPr>
          <a:xfrm>
            <a:off x="4229100" y="6705600"/>
            <a:ext cx="114300" cy="114300"/>
          </a:xfrm>
          <a:prstGeom prst="ellipse">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69" name="Circle"/>
          <p:cNvSpPr/>
          <p:nvPr/>
        </p:nvSpPr>
        <p:spPr>
          <a:xfrm>
            <a:off x="7633547" y="6591300"/>
            <a:ext cx="114301" cy="114300"/>
          </a:xfrm>
          <a:prstGeom prst="ellipse">
            <a:avLst/>
          </a:prstGeom>
          <a:solidFill>
            <a:srgbClr val="FF4C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70" name="Circle"/>
          <p:cNvSpPr/>
          <p:nvPr/>
        </p:nvSpPr>
        <p:spPr>
          <a:xfrm>
            <a:off x="7112000" y="6877191"/>
            <a:ext cx="114300" cy="114301"/>
          </a:xfrm>
          <a:prstGeom prst="ellipse">
            <a:avLst/>
          </a:prstGeom>
          <a:solidFill>
            <a:srgbClr val="FF4C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71" name="Circle"/>
          <p:cNvSpPr/>
          <p:nvPr/>
        </p:nvSpPr>
        <p:spPr>
          <a:xfrm>
            <a:off x="7048500" y="6159500"/>
            <a:ext cx="114300" cy="114300"/>
          </a:xfrm>
          <a:prstGeom prst="ellipse">
            <a:avLst/>
          </a:prstGeom>
          <a:solidFill>
            <a:srgbClr val="FF4C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72" name="Circle"/>
          <p:cNvSpPr/>
          <p:nvPr/>
        </p:nvSpPr>
        <p:spPr>
          <a:xfrm>
            <a:off x="6718300" y="6591300"/>
            <a:ext cx="114300" cy="114300"/>
          </a:xfrm>
          <a:prstGeom prst="ellipse">
            <a:avLst/>
          </a:prstGeom>
          <a:solidFill>
            <a:srgbClr val="FF4C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73" name="Good"/>
          <p:cNvSpPr txBox="1"/>
          <p:nvPr/>
        </p:nvSpPr>
        <p:spPr>
          <a:xfrm>
            <a:off x="5295900" y="6426200"/>
            <a:ext cx="987703" cy="520700"/>
          </a:xfrm>
          <a:prstGeom prst="rect">
            <a:avLst/>
          </a:prstGeom>
          <a:solidFill>
            <a:srgbClr val="FFFFFF"/>
          </a:solidFill>
          <a:ln w="127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buClr>
                <a:srgbClr val="FF4C00"/>
              </a:buClr>
              <a:buFont typeface="Times New Roman"/>
              <a:defRPr sz="2800">
                <a:solidFill>
                  <a:srgbClr val="FF4C00"/>
                </a:solidFill>
                <a:uFill>
                  <a:solidFill>
                    <a:srgbClr val="FF4C00"/>
                  </a:solidFill>
                </a:uFill>
                <a:latin typeface="Times New Roman"/>
                <a:ea typeface="Times New Roman"/>
                <a:cs typeface="Times New Roman"/>
                <a:sym typeface="Times New Roman"/>
              </a:defRPr>
            </a:lvl1pPr>
          </a:lstStyle>
          <a:p>
            <a:pPr/>
            <a:r>
              <a:t>Good</a:t>
            </a:r>
          </a:p>
        </p:txBody>
      </p:sp>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5" name="Recall: Matching with Features"/>
          <p:cNvSpPr txBox="1"/>
          <p:nvPr>
            <p:ph type="title"/>
          </p:nvPr>
        </p:nvSpPr>
        <p:spPr>
          <a:prstGeom prst="rect">
            <a:avLst/>
          </a:prstGeom>
        </p:spPr>
        <p:txBody>
          <a:bodyPr/>
          <a:lstStyle/>
          <a:p>
            <a:pPr/>
            <a:r>
              <a:t>Recall: Matching with Features</a:t>
            </a:r>
          </a:p>
        </p:txBody>
      </p:sp>
      <p:sp>
        <p:nvSpPr>
          <p:cNvPr id="1176" name="Problem 2:…"/>
          <p:cNvSpPr txBox="1"/>
          <p:nvPr>
            <p:ph type="body" idx="1"/>
          </p:nvPr>
        </p:nvSpPr>
        <p:spPr>
          <a:prstGeom prst="rect">
            <a:avLst/>
          </a:prstGeom>
        </p:spPr>
        <p:txBody>
          <a:bodyPr/>
          <a:lstStyle/>
          <a:p>
            <a:pPr/>
            <a:r>
              <a:t>Problem 2:</a:t>
            </a:r>
          </a:p>
          <a:p>
            <a:pPr lvl="1"/>
            <a:r>
              <a:t>For each point correctly recognize the corresponding one</a:t>
            </a:r>
          </a:p>
        </p:txBody>
      </p:sp>
      <p:pic>
        <p:nvPicPr>
          <p:cNvPr id="1177" name="image.png" descr="image.png"/>
          <p:cNvPicPr>
            <a:picLocks noChangeAspect="0"/>
          </p:cNvPicPr>
          <p:nvPr/>
        </p:nvPicPr>
        <p:blipFill>
          <a:blip r:embed="rId2">
            <a:extLst/>
          </a:blip>
          <a:stretch>
            <a:fillRect/>
          </a:stretch>
        </p:blipFill>
        <p:spPr>
          <a:xfrm>
            <a:off x="2819400" y="5943600"/>
            <a:ext cx="2438401" cy="1422401"/>
          </a:xfrm>
          <a:prstGeom prst="rect">
            <a:avLst/>
          </a:prstGeom>
          <a:ln w="12700">
            <a:miter lim="400000"/>
          </a:ln>
        </p:spPr>
      </p:pic>
      <p:pic>
        <p:nvPicPr>
          <p:cNvPr id="1178" name="image.png" descr="image.png"/>
          <p:cNvPicPr>
            <a:picLocks noChangeAspect="0"/>
          </p:cNvPicPr>
          <p:nvPr/>
        </p:nvPicPr>
        <p:blipFill>
          <a:blip r:embed="rId3">
            <a:extLst/>
          </a:blip>
          <a:stretch>
            <a:fillRect/>
          </a:stretch>
        </p:blipFill>
        <p:spPr>
          <a:xfrm>
            <a:off x="6388100" y="6045200"/>
            <a:ext cx="2222501" cy="1205654"/>
          </a:xfrm>
          <a:prstGeom prst="rect">
            <a:avLst/>
          </a:prstGeom>
          <a:ln w="12700">
            <a:miter lim="400000"/>
          </a:ln>
        </p:spPr>
      </p:pic>
      <p:sp>
        <p:nvSpPr>
          <p:cNvPr id="1179" name="Circle"/>
          <p:cNvSpPr/>
          <p:nvPr/>
        </p:nvSpPr>
        <p:spPr>
          <a:xfrm>
            <a:off x="3683000" y="6375400"/>
            <a:ext cx="114300" cy="114300"/>
          </a:xfrm>
          <a:prstGeom prst="ellipse">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80" name="Circle"/>
          <p:cNvSpPr/>
          <p:nvPr/>
        </p:nvSpPr>
        <p:spPr>
          <a:xfrm>
            <a:off x="3365500" y="6807200"/>
            <a:ext cx="114300" cy="114300"/>
          </a:xfrm>
          <a:prstGeom prst="ellipse">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81" name="Circle"/>
          <p:cNvSpPr/>
          <p:nvPr/>
        </p:nvSpPr>
        <p:spPr>
          <a:xfrm>
            <a:off x="3797300" y="7023100"/>
            <a:ext cx="114300" cy="114300"/>
          </a:xfrm>
          <a:prstGeom prst="ellipse">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82" name="Circle"/>
          <p:cNvSpPr/>
          <p:nvPr/>
        </p:nvSpPr>
        <p:spPr>
          <a:xfrm>
            <a:off x="4229100" y="6705600"/>
            <a:ext cx="114300" cy="114300"/>
          </a:xfrm>
          <a:prstGeom prst="ellipse">
            <a:avLst/>
          </a:prstGeom>
          <a:solidFill>
            <a:srgbClr val="00D2A9"/>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83" name="Circle"/>
          <p:cNvSpPr/>
          <p:nvPr/>
        </p:nvSpPr>
        <p:spPr>
          <a:xfrm>
            <a:off x="7633547" y="6591300"/>
            <a:ext cx="114301" cy="114300"/>
          </a:xfrm>
          <a:prstGeom prst="ellipse">
            <a:avLst/>
          </a:prstGeom>
          <a:solidFill>
            <a:srgbClr val="FF4C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84" name="Circle"/>
          <p:cNvSpPr/>
          <p:nvPr/>
        </p:nvSpPr>
        <p:spPr>
          <a:xfrm>
            <a:off x="7112000" y="6877191"/>
            <a:ext cx="114300" cy="114301"/>
          </a:xfrm>
          <a:prstGeom prst="ellipse">
            <a:avLst/>
          </a:prstGeom>
          <a:solidFill>
            <a:srgbClr val="FF4C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85" name="Circle"/>
          <p:cNvSpPr/>
          <p:nvPr/>
        </p:nvSpPr>
        <p:spPr>
          <a:xfrm>
            <a:off x="7048500" y="6159500"/>
            <a:ext cx="114300" cy="114300"/>
          </a:xfrm>
          <a:prstGeom prst="ellipse">
            <a:avLst/>
          </a:prstGeom>
          <a:solidFill>
            <a:srgbClr val="FF4C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86" name="Circle"/>
          <p:cNvSpPr/>
          <p:nvPr/>
        </p:nvSpPr>
        <p:spPr>
          <a:xfrm>
            <a:off x="6718300" y="6591300"/>
            <a:ext cx="114300" cy="114300"/>
          </a:xfrm>
          <a:prstGeom prst="ellipse">
            <a:avLst/>
          </a:prstGeom>
          <a:solidFill>
            <a:srgbClr val="FF4C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87" name="Line"/>
          <p:cNvSpPr/>
          <p:nvPr/>
        </p:nvSpPr>
        <p:spPr>
          <a:xfrm flipV="1">
            <a:off x="4422986" y="6190826"/>
            <a:ext cx="2616766" cy="530579"/>
          </a:xfrm>
          <a:prstGeom prst="line">
            <a:avLst/>
          </a:prstGeom>
          <a:ln w="25400">
            <a:solidFill>
              <a:srgbClr val="008F00"/>
            </a:solidFill>
            <a:tailEnd type="triangle"/>
          </a:ln>
        </p:spPr>
        <p:txBody>
          <a:bodyPr lIns="0" tIns="0" rIns="0" bIns="0"/>
          <a:lstStyle/>
          <a:p>
            <a:pPr/>
          </a:p>
        </p:txBody>
      </p:sp>
      <p:sp>
        <p:nvSpPr>
          <p:cNvPr id="1188" name="Line"/>
          <p:cNvSpPr/>
          <p:nvPr/>
        </p:nvSpPr>
        <p:spPr>
          <a:xfrm flipV="1">
            <a:off x="4445000" y="6591300"/>
            <a:ext cx="2273300" cy="205458"/>
          </a:xfrm>
          <a:prstGeom prst="line">
            <a:avLst/>
          </a:prstGeom>
          <a:ln w="25400">
            <a:solidFill>
              <a:srgbClr val="008F00"/>
            </a:solidFill>
            <a:tailEnd type="triangle"/>
          </a:ln>
        </p:spPr>
        <p:txBody>
          <a:bodyPr lIns="0" tIns="0" rIns="0" bIns="0"/>
          <a:lstStyle/>
          <a:p>
            <a:pPr/>
          </a:p>
        </p:txBody>
      </p:sp>
      <p:sp>
        <p:nvSpPr>
          <p:cNvPr id="1189" name="Line"/>
          <p:cNvSpPr/>
          <p:nvPr/>
        </p:nvSpPr>
        <p:spPr>
          <a:xfrm>
            <a:off x="4438791" y="6798168"/>
            <a:ext cx="2605476" cy="119663"/>
          </a:xfrm>
          <a:prstGeom prst="line">
            <a:avLst/>
          </a:prstGeom>
          <a:ln w="25400">
            <a:solidFill>
              <a:srgbClr val="008F00"/>
            </a:solidFill>
            <a:tailEnd type="triangle"/>
          </a:ln>
        </p:spPr>
        <p:txBody>
          <a:bodyPr lIns="0" tIns="0" rIns="0" bIns="0"/>
          <a:lstStyle/>
          <a:p>
            <a:pPr/>
          </a:p>
        </p:txBody>
      </p:sp>
      <p:sp>
        <p:nvSpPr>
          <p:cNvPr id="1190" name="Line"/>
          <p:cNvSpPr/>
          <p:nvPr/>
        </p:nvSpPr>
        <p:spPr>
          <a:xfrm flipV="1">
            <a:off x="4445000" y="6667500"/>
            <a:ext cx="3194756" cy="139700"/>
          </a:xfrm>
          <a:prstGeom prst="line">
            <a:avLst/>
          </a:prstGeom>
          <a:ln w="25400">
            <a:solidFill>
              <a:srgbClr val="008F00"/>
            </a:solidFill>
            <a:tailEnd type="triangle"/>
          </a:ln>
        </p:spPr>
        <p:txBody>
          <a:bodyPr lIns="0" tIns="0" rIns="0" bIns="0"/>
          <a:lstStyle/>
          <a:p>
            <a:pPr/>
          </a:p>
        </p:txBody>
      </p:sp>
      <p:sp>
        <p:nvSpPr>
          <p:cNvPr id="1191" name="?"/>
          <p:cNvSpPr txBox="1"/>
          <p:nvPr/>
        </p:nvSpPr>
        <p:spPr>
          <a:xfrm>
            <a:off x="5524500" y="5181600"/>
            <a:ext cx="863600" cy="12881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4900"/>
              </a:spcBef>
              <a:buClr>
                <a:srgbClr val="FF4C00"/>
              </a:buClr>
              <a:buFont typeface="Times New Roman"/>
              <a:defRPr b="1" sz="8400">
                <a:solidFill>
                  <a:srgbClr val="FF4C00"/>
                </a:solidFill>
                <a:uFill>
                  <a:solidFill>
                    <a:srgbClr val="FF4C00"/>
                  </a:solidFill>
                </a:uFill>
                <a:latin typeface="Times New Roman"/>
                <a:ea typeface="Times New Roman"/>
                <a:cs typeface="Times New Roman"/>
                <a:sym typeface="Times New Roman"/>
              </a:defRPr>
            </a:lvl1pPr>
          </a:lstStyle>
          <a:p>
            <a:pPr/>
            <a:r>
              <a:t>?</a:t>
            </a:r>
          </a:p>
        </p:txBody>
      </p:sp>
      <p:sp>
        <p:nvSpPr>
          <p:cNvPr id="1192" name="We need a reliable and distinctive descriptor"/>
          <p:cNvSpPr txBox="1"/>
          <p:nvPr/>
        </p:nvSpPr>
        <p:spPr>
          <a:xfrm>
            <a:off x="977900" y="7797800"/>
            <a:ext cx="10947400" cy="749300"/>
          </a:xfrm>
          <a:prstGeom prst="rect">
            <a:avLst/>
          </a:prstGeom>
          <a:ln w="12700">
            <a:solidFill>
              <a:srgbClr val="000000"/>
            </a:solidFill>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algn="ctr" defTabSz="1295400">
              <a:spcBef>
                <a:spcPts val="2600"/>
              </a:spcBef>
              <a:buClr>
                <a:srgbClr val="007600"/>
              </a:buClr>
              <a:buFont typeface="Times New Roman"/>
              <a:defRPr sz="4400">
                <a:solidFill>
                  <a:srgbClr val="007600"/>
                </a:solidFill>
                <a:uFill>
                  <a:solidFill>
                    <a:srgbClr val="007600"/>
                  </a:solidFill>
                </a:uFill>
                <a:latin typeface="Times New Roman"/>
                <a:ea typeface="Times New Roman"/>
                <a:cs typeface="Times New Roman"/>
                <a:sym typeface="Times New Roman"/>
              </a:defRPr>
            </a:lvl1pPr>
          </a:lstStyle>
          <a:p>
            <a:pPr/>
            <a:r>
              <a:t>We need a reliable and distinctive descriptor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0" presetID="19" grpId="1" fill="hold">
                                  <p:stCondLst>
                                    <p:cond delay="0"/>
                                  </p:stCondLst>
                                  <p:iterate type="el" backwards="0">
                                    <p:tmAbs val="0"/>
                                  </p:iterate>
                                  <p:childTnLst>
                                    <p:set>
                                      <p:cBhvr>
                                        <p:cTn id="6" fill="hold"/>
                                        <p:tgtEl>
                                          <p:spTgt spid="1192"/>
                                        </p:tgtEl>
                                        <p:attrNameLst>
                                          <p:attrName>style.visibility</p:attrName>
                                        </p:attrNameLst>
                                      </p:cBhvr>
                                      <p:to>
                                        <p:strVal val="visible"/>
                                      </p:to>
                                    </p:set>
                                    <p:anim calcmode="lin" valueType="num">
                                      <p:cBhvr>
                                        <p:cTn id="7" dur="500" fill="hold"/>
                                        <p:tgtEl>
                                          <p:spTgt spid="1192"/>
                                        </p:tgtEl>
                                        <p:attrNameLst>
                                          <p:attrName>ppt_w</p:attrName>
                                        </p:attrNameLst>
                                      </p:cBhvr>
                                      <p:tavLst>
                                        <p:tav tm="0" fmla="#ppt_w*sin(2.5*pi*$)">
                                          <p:val>
                                            <p:fltVal val="0"/>
                                          </p:val>
                                        </p:tav>
                                        <p:tav tm="100000">
                                          <p:val>
                                            <p:fltVal val="1"/>
                                          </p:val>
                                        </p:tav>
                                      </p:tavLst>
                                    </p:anim>
                                    <p:anim calcmode="lin" valueType="num">
                                      <p:cBhvr>
                                        <p:cTn id="8" dur="500" fill="hold"/>
                                        <p:tgtEl>
                                          <p:spTgt spid="119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92" grpId="1"/>
    </p:bldLst>
  </p:timing>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4" name="CVPR 2003 Tutorial  Recognition and Matching Based on Local Invariant Features"/>
          <p:cNvSpPr txBox="1"/>
          <p:nvPr>
            <p:ph type="title"/>
          </p:nvPr>
        </p:nvSpPr>
        <p:spPr>
          <a:xfrm>
            <a:off x="977900" y="0"/>
            <a:ext cx="10902809" cy="5092700"/>
          </a:xfrm>
          <a:prstGeom prst="rect">
            <a:avLst/>
          </a:prstGeom>
        </p:spPr>
        <p:txBody>
          <a:bodyPr anchor="b"/>
          <a:lstStyle/>
          <a:p>
            <a:pPr marL="58702" marR="58702"/>
            <a:r>
              <a:rPr b="1"/>
              <a:t>CVPR 2003 Tutorial</a:t>
            </a:r>
            <a:br>
              <a:rPr b="1"/>
            </a:br>
            <a:br>
              <a:rPr b="1"/>
            </a:br>
            <a:r>
              <a:rPr b="1"/>
              <a:t>Recognition and Matching Based on Local Invariant Features</a:t>
            </a:r>
            <a:r>
              <a:t> </a:t>
            </a:r>
          </a:p>
        </p:txBody>
      </p:sp>
      <p:sp>
        <p:nvSpPr>
          <p:cNvPr id="1195" name="David Lowe…"/>
          <p:cNvSpPr txBox="1"/>
          <p:nvPr>
            <p:ph type="body" sz="half" idx="1"/>
          </p:nvPr>
        </p:nvSpPr>
        <p:spPr>
          <a:xfrm>
            <a:off x="1659466" y="5524500"/>
            <a:ext cx="9611362" cy="4229100"/>
          </a:xfrm>
          <a:prstGeom prst="rect">
            <a:avLst/>
          </a:prstGeom>
        </p:spPr>
        <p:txBody>
          <a:bodyPr/>
          <a:lstStyle/>
          <a:p>
            <a:pPr marL="58702" marR="58702" indent="0" algn="ctr">
              <a:buClr>
                <a:srgbClr val="000000"/>
              </a:buClr>
              <a:buSzTx/>
              <a:buFont typeface="Times New Roman"/>
              <a:buNone/>
            </a:pPr>
            <a:r>
              <a:t>David Lowe </a:t>
            </a:r>
          </a:p>
          <a:p>
            <a:pPr marL="58702" marR="58702" indent="0" algn="ctr">
              <a:buClr>
                <a:srgbClr val="000000"/>
              </a:buClr>
              <a:buSzTx/>
              <a:buFont typeface="Times New Roman"/>
              <a:buNone/>
            </a:pPr>
            <a:r>
              <a:t>Computer Science Department</a:t>
            </a:r>
          </a:p>
          <a:p>
            <a:pPr marL="58702" marR="58702" indent="0" algn="ctr">
              <a:buClr>
                <a:srgbClr val="000000"/>
              </a:buClr>
              <a:buSzTx/>
              <a:buFont typeface="Times New Roman"/>
              <a:buNone/>
            </a:pPr>
            <a:r>
              <a:t>University of British Columbia</a:t>
            </a:r>
          </a:p>
        </p:txBody>
      </p:sp>
      <p:sp>
        <p:nvSpPr>
          <p:cNvPr id="1196" name="http://www.cs.ubc.ca/~lowe/papers/ijcv04.pdf"/>
          <p:cNvSpPr txBox="1"/>
          <p:nvPr/>
        </p:nvSpPr>
        <p:spPr>
          <a:xfrm>
            <a:off x="469900" y="8902700"/>
            <a:ext cx="8124135"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u="sng">
                <a:uFill>
                  <a:solidFill>
                    <a:srgbClr val="000000"/>
                  </a:solidFill>
                </a:uFill>
                <a:latin typeface="Times New Roman"/>
                <a:ea typeface="Times New Roman"/>
                <a:cs typeface="Times New Roman"/>
                <a:sym typeface="Times New Roman"/>
                <a:hlinkClick r:id="rId2" invalidUrl="" action="" tgtFrame="" tooltip="" history="1" highlightClick="0" endSnd="0"/>
              </a:defRPr>
            </a:lvl1pPr>
          </a:lstStyle>
          <a:p>
            <a:pPr>
              <a:defRPr u="none"/>
            </a:pPr>
            <a:r>
              <a:rPr u="sng">
                <a:hlinkClick r:id="rId2" invalidUrl="" action="" tgtFrame="" tooltip="" history="1" highlightClick="0" endSnd="0"/>
              </a:rPr>
              <a:t>http://www.cs.ubc.ca/~lowe/papers/ijcv04.pdf</a:t>
            </a:r>
          </a:p>
        </p:txBody>
      </p:sp>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98" name="Assume we've found a Rotation &amp; Scale Invariant Point"/>
          <p:cNvSpPr txBox="1"/>
          <p:nvPr>
            <p:ph type="title"/>
          </p:nvPr>
        </p:nvSpPr>
        <p:spPr>
          <a:xfrm>
            <a:off x="977900" y="2257"/>
            <a:ext cx="11049000" cy="2271326"/>
          </a:xfrm>
          <a:prstGeom prst="rect">
            <a:avLst/>
          </a:prstGeom>
        </p:spPr>
        <p:txBody>
          <a:bodyPr/>
          <a:lstStyle>
            <a:lvl1pPr>
              <a:defRPr sz="5600"/>
            </a:lvl1pPr>
          </a:lstStyle>
          <a:p>
            <a:pPr/>
            <a:r>
              <a:t>Assume we've found a Rotation &amp; Scale Invariant Point</a:t>
            </a:r>
          </a:p>
        </p:txBody>
      </p:sp>
      <p:sp>
        <p:nvSpPr>
          <p:cNvPr id="1199" name="Harris-Laplacian1 Find local maximum of:…"/>
          <p:cNvSpPr txBox="1"/>
          <p:nvPr>
            <p:ph type="body" sz="half" idx="1"/>
          </p:nvPr>
        </p:nvSpPr>
        <p:spPr>
          <a:xfrm>
            <a:off x="825500" y="2273582"/>
            <a:ext cx="5892800" cy="4337192"/>
          </a:xfrm>
          <a:prstGeom prst="rect">
            <a:avLst/>
          </a:prstGeom>
        </p:spPr>
        <p:txBody>
          <a:bodyPr/>
          <a:lstStyle/>
          <a:p>
            <a:pPr marL="336780" indent="-296140">
              <a:lnSpc>
                <a:spcPct val="90000"/>
              </a:lnSpc>
              <a:buClr>
                <a:srgbClr val="004DD6"/>
              </a:buClr>
              <a:buFont typeface="Times New Roman"/>
            </a:pPr>
            <a:r>
              <a:rPr sz="3800">
                <a:solidFill>
                  <a:srgbClr val="004DD6"/>
                </a:solidFill>
                <a:uFill>
                  <a:solidFill>
                    <a:srgbClr val="004DD6"/>
                  </a:solidFill>
                </a:uFill>
              </a:rPr>
              <a:t>Harris-Laplacian</a:t>
            </a:r>
            <a:r>
              <a:rPr baseline="30526" sz="3800"/>
              <a:t>1</a:t>
            </a:r>
            <a:br>
              <a:rPr sz="3800"/>
            </a:br>
            <a:r>
              <a:rPr i="1" sz="3400"/>
              <a:t>Find local maximum of:</a:t>
            </a:r>
            <a:endParaRPr i="1" sz="3400"/>
          </a:p>
          <a:p>
            <a:pPr lvl="1">
              <a:lnSpc>
                <a:spcPct val="90000"/>
              </a:lnSpc>
              <a:defRPr sz="3400"/>
            </a:pPr>
            <a:r>
              <a:t>Harris corner detector in space (image coordinates)</a:t>
            </a:r>
          </a:p>
          <a:p>
            <a:pPr lvl="1">
              <a:lnSpc>
                <a:spcPct val="90000"/>
              </a:lnSpc>
              <a:defRPr sz="3400"/>
            </a:pPr>
            <a:r>
              <a:t>Laplacian in scale</a:t>
            </a:r>
          </a:p>
        </p:txBody>
      </p:sp>
      <p:sp>
        <p:nvSpPr>
          <p:cNvPr id="1200" name="Line"/>
          <p:cNvSpPr/>
          <p:nvPr/>
        </p:nvSpPr>
        <p:spPr>
          <a:xfrm>
            <a:off x="393700" y="7962900"/>
            <a:ext cx="9478152" cy="2258"/>
          </a:xfrm>
          <a:prstGeom prst="line">
            <a:avLst/>
          </a:prstGeom>
          <a:ln w="12700">
            <a:solidFill>
              <a:srgbClr val="000000"/>
            </a:solidFill>
          </a:ln>
        </p:spPr>
        <p:txBody>
          <a:bodyPr lIns="0" tIns="0" rIns="0" bIns="0"/>
          <a:lstStyle/>
          <a:p>
            <a:pPr/>
          </a:p>
        </p:txBody>
      </p:sp>
      <p:sp>
        <p:nvSpPr>
          <p:cNvPr id="1201" name="1 K.Mikolajczyk, C.Schmid. “Indexing Based on Scale Invariant Interest Points”. ICCV 2001 2 D.Lowe. “Distinctive Image Features from Scale-Invariant Keypoints”. Accepted to IJCV 2004"/>
          <p:cNvSpPr txBox="1"/>
          <p:nvPr/>
        </p:nvSpPr>
        <p:spPr>
          <a:xfrm>
            <a:off x="169333" y="8243147"/>
            <a:ext cx="11957204" cy="774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buClr>
                <a:srgbClr val="000000"/>
              </a:buClr>
              <a:buFont typeface="Times New Roman"/>
              <a:defRPr sz="3400">
                <a:uFill>
                  <a:solidFill>
                    <a:srgbClr val="000000"/>
                  </a:solidFill>
                </a:uFill>
                <a:latin typeface="Times New Roman"/>
                <a:ea typeface="Times New Roman"/>
                <a:cs typeface="Times New Roman"/>
                <a:sym typeface="Times New Roman"/>
              </a:defRPr>
            </a:pPr>
            <a:r>
              <a:rPr baseline="30500" sz="2400"/>
              <a:t>1 </a:t>
            </a:r>
            <a:r>
              <a:rPr sz="2400"/>
              <a:t>K.Mikolajczyk, C.Schmid. “Indexing Based on Scale Invariant Interest Points”. ICCV 2001</a:t>
            </a:r>
            <a:br>
              <a:rPr sz="2400"/>
            </a:br>
            <a:r>
              <a:rPr baseline="30500" sz="2400"/>
              <a:t>2 </a:t>
            </a:r>
            <a:r>
              <a:rPr sz="2400"/>
              <a:t>D.Lowe. “Distinctive Image Features from Scale-Invariant Keypoints”. Accepted to IJCV 2004</a:t>
            </a:r>
          </a:p>
        </p:txBody>
      </p:sp>
      <p:grpSp>
        <p:nvGrpSpPr>
          <p:cNvPr id="1219" name="Group"/>
          <p:cNvGrpSpPr/>
          <p:nvPr/>
        </p:nvGrpSpPr>
        <p:grpSpPr>
          <a:xfrm>
            <a:off x="6674235" y="1564420"/>
            <a:ext cx="4658754" cy="2942325"/>
            <a:chOff x="0" y="0"/>
            <a:chExt cx="4658753" cy="2942323"/>
          </a:xfrm>
        </p:grpSpPr>
        <p:sp>
          <p:nvSpPr>
            <p:cNvPr id="1202" name="Shape"/>
            <p:cNvSpPr/>
            <p:nvPr/>
          </p:nvSpPr>
          <p:spPr>
            <a:xfrm>
              <a:off x="894467" y="1827300"/>
              <a:ext cx="3318343" cy="351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03" name="Line"/>
            <p:cNvSpPr/>
            <p:nvPr/>
          </p:nvSpPr>
          <p:spPr>
            <a:xfrm flipV="1">
              <a:off x="341410" y="983119"/>
              <a:ext cx="2259" cy="1333501"/>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204" name="Line"/>
            <p:cNvSpPr/>
            <p:nvPr/>
          </p:nvSpPr>
          <p:spPr>
            <a:xfrm>
              <a:off x="341411" y="2319740"/>
              <a:ext cx="3555368" cy="2259"/>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205" name="Line"/>
            <p:cNvSpPr/>
            <p:nvPr/>
          </p:nvSpPr>
          <p:spPr>
            <a:xfrm flipV="1">
              <a:off x="341410" y="1812645"/>
              <a:ext cx="1099532" cy="507096"/>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206" name="scale"/>
            <p:cNvSpPr txBox="1"/>
            <p:nvPr/>
          </p:nvSpPr>
          <p:spPr>
            <a:xfrm>
              <a:off x="0" y="632841"/>
              <a:ext cx="1035067" cy="5658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scale</a:t>
              </a:r>
            </a:p>
          </p:txBody>
        </p:sp>
        <p:sp>
          <p:nvSpPr>
            <p:cNvPr id="1207" name="x"/>
            <p:cNvSpPr txBox="1"/>
            <p:nvPr/>
          </p:nvSpPr>
          <p:spPr>
            <a:xfrm>
              <a:off x="3669264" y="2294825"/>
              <a:ext cx="329932"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0000"/>
                </a:buClr>
                <a:buFont typeface="Times New Roman"/>
                <a:defRPr i="1" sz="2800">
                  <a:uFill>
                    <a:solidFill>
                      <a:srgbClr val="000000"/>
                    </a:solidFill>
                  </a:uFill>
                  <a:latin typeface="Times New Roman"/>
                  <a:ea typeface="Times New Roman"/>
                  <a:cs typeface="Times New Roman"/>
                  <a:sym typeface="Times New Roman"/>
                </a:defRPr>
              </a:lvl1pPr>
            </a:lstStyle>
            <a:p>
              <a:pPr/>
              <a:r>
                <a:t>x</a:t>
              </a:r>
            </a:p>
          </p:txBody>
        </p:sp>
        <p:sp>
          <p:nvSpPr>
            <p:cNvPr id="1208" name="y"/>
            <p:cNvSpPr txBox="1"/>
            <p:nvPr/>
          </p:nvSpPr>
          <p:spPr>
            <a:xfrm>
              <a:off x="905623" y="1661688"/>
              <a:ext cx="329933"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0000"/>
                </a:buClr>
                <a:buFont typeface="Times New Roman"/>
                <a:defRPr i="1" sz="2800">
                  <a:uFill>
                    <a:solidFill>
                      <a:srgbClr val="000000"/>
                    </a:solidFill>
                  </a:uFill>
                  <a:latin typeface="Times New Roman"/>
                  <a:ea typeface="Times New Roman"/>
                  <a:cs typeface="Times New Roman"/>
                  <a:sym typeface="Times New Roman"/>
                </a:defRPr>
              </a:lvl1pPr>
            </a:lstStyle>
            <a:p>
              <a:pPr/>
              <a:r>
                <a:t>y</a:t>
              </a:r>
            </a:p>
          </p:txBody>
        </p:sp>
        <p:sp>
          <p:nvSpPr>
            <p:cNvPr id="1209" name="← Harris →"/>
            <p:cNvSpPr txBox="1"/>
            <p:nvPr/>
          </p:nvSpPr>
          <p:spPr>
            <a:xfrm>
              <a:off x="851634" y="2318275"/>
              <a:ext cx="2319293" cy="6014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algn="ctr" defTabSz="1295400">
                <a:buClr>
                  <a:srgbClr val="004DD6"/>
                </a:buClr>
                <a:buFont typeface="Times New Roman"/>
                <a:defRPr sz="3400">
                  <a:uFill>
                    <a:solidFill>
                      <a:srgbClr val="000000"/>
                    </a:solidFill>
                  </a:uFill>
                  <a:latin typeface="Times New Roman"/>
                  <a:ea typeface="Times New Roman"/>
                  <a:cs typeface="Times New Roman"/>
                  <a:sym typeface="Times New Roman"/>
                </a:defRPr>
              </a:pPr>
              <a:r>
                <a:rPr>
                  <a:solidFill>
                    <a:srgbClr val="004DD6"/>
                  </a:solidFill>
                  <a:uFill>
                    <a:solidFill>
                      <a:srgbClr val="004DD6"/>
                    </a:solidFill>
                  </a:uFill>
                  <a:latin typeface="Symbol"/>
                  <a:ea typeface="Symbol"/>
                  <a:cs typeface="Symbol"/>
                  <a:sym typeface="Symbol"/>
                </a:rPr>
                <a:t>¬</a:t>
              </a:r>
              <a:r>
                <a:rPr>
                  <a:solidFill>
                    <a:srgbClr val="004DD6"/>
                  </a:solidFill>
                  <a:uFill>
                    <a:solidFill>
                      <a:srgbClr val="004DD6"/>
                    </a:solidFill>
                  </a:uFill>
                </a:rPr>
                <a:t> Harris </a:t>
              </a:r>
              <a:r>
                <a:rPr>
                  <a:solidFill>
                    <a:srgbClr val="004DD6"/>
                  </a:solidFill>
                  <a:uFill>
                    <a:solidFill>
                      <a:srgbClr val="004DD6"/>
                    </a:solidFill>
                  </a:uFill>
                  <a:latin typeface="Symbol"/>
                  <a:ea typeface="Symbol"/>
                  <a:cs typeface="Symbol"/>
                  <a:sym typeface="Symbol"/>
                </a:rPr>
                <a:t>®</a:t>
              </a:r>
            </a:p>
          </p:txBody>
        </p:sp>
        <p:sp>
          <p:nvSpPr>
            <p:cNvPr id="1210" name="Line"/>
            <p:cNvSpPr/>
            <p:nvPr/>
          </p:nvSpPr>
          <p:spPr>
            <a:xfrm>
              <a:off x="1921573" y="1966684"/>
              <a:ext cx="635001" cy="142011"/>
            </a:xfrm>
            <a:custGeom>
              <a:avLst/>
              <a:gdLst/>
              <a:ahLst/>
              <a:cxnLst>
                <a:cxn ang="0">
                  <a:pos x="wd2" y="hd2"/>
                </a:cxn>
                <a:cxn ang="5400000">
                  <a:pos x="wd2" y="hd2"/>
                </a:cxn>
                <a:cxn ang="10800000">
                  <a:pos x="wd2" y="hd2"/>
                </a:cxn>
                <a:cxn ang="16200000">
                  <a:pos x="wd2" y="hd2"/>
                </a:cxn>
              </a:cxnLst>
              <a:rect l="0" t="0" r="r" b="b"/>
              <a:pathLst>
                <a:path w="21600" h="20125" fill="norm" stroke="1" extrusionOk="0">
                  <a:moveTo>
                    <a:pt x="0" y="20125"/>
                  </a:moveTo>
                  <a:cubicBezTo>
                    <a:pt x="3600" y="10987"/>
                    <a:pt x="7200" y="1848"/>
                    <a:pt x="10800" y="187"/>
                  </a:cubicBezTo>
                  <a:cubicBezTo>
                    <a:pt x="14400" y="-1475"/>
                    <a:pt x="19800" y="8494"/>
                    <a:pt x="21600" y="10156"/>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11" name="Oval"/>
            <p:cNvSpPr/>
            <p:nvPr/>
          </p:nvSpPr>
          <p:spPr>
            <a:xfrm>
              <a:off x="2079590" y="1897649"/>
              <a:ext cx="237025" cy="140698"/>
            </a:xfrm>
            <a:prstGeom prst="ellipse">
              <a:avLst/>
            </a:prstGeom>
            <a:solidFill>
              <a:srgbClr val="FF2600">
                <a:alpha val="50000"/>
              </a:srgbClr>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12" name="Shape"/>
            <p:cNvSpPr/>
            <p:nvPr/>
          </p:nvSpPr>
          <p:spPr>
            <a:xfrm>
              <a:off x="894467" y="1334861"/>
              <a:ext cx="3318343" cy="351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13" name="Line"/>
            <p:cNvSpPr/>
            <p:nvPr/>
          </p:nvSpPr>
          <p:spPr>
            <a:xfrm>
              <a:off x="1921573" y="1474245"/>
              <a:ext cx="635001" cy="142011"/>
            </a:xfrm>
            <a:custGeom>
              <a:avLst/>
              <a:gdLst/>
              <a:ahLst/>
              <a:cxnLst>
                <a:cxn ang="0">
                  <a:pos x="wd2" y="hd2"/>
                </a:cxn>
                <a:cxn ang="5400000">
                  <a:pos x="wd2" y="hd2"/>
                </a:cxn>
                <a:cxn ang="10800000">
                  <a:pos x="wd2" y="hd2"/>
                </a:cxn>
                <a:cxn ang="16200000">
                  <a:pos x="wd2" y="hd2"/>
                </a:cxn>
              </a:cxnLst>
              <a:rect l="0" t="0" r="r" b="b"/>
              <a:pathLst>
                <a:path w="21600" h="20125" fill="norm" stroke="1" extrusionOk="0">
                  <a:moveTo>
                    <a:pt x="0" y="20125"/>
                  </a:moveTo>
                  <a:cubicBezTo>
                    <a:pt x="3600" y="10987"/>
                    <a:pt x="7200" y="1848"/>
                    <a:pt x="10800" y="187"/>
                  </a:cubicBezTo>
                  <a:cubicBezTo>
                    <a:pt x="14400" y="-1475"/>
                    <a:pt x="19800" y="8494"/>
                    <a:pt x="21600" y="10156"/>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14" name="Oval"/>
            <p:cNvSpPr/>
            <p:nvPr/>
          </p:nvSpPr>
          <p:spPr>
            <a:xfrm>
              <a:off x="2050664" y="1371501"/>
              <a:ext cx="316034" cy="187597"/>
            </a:xfrm>
            <a:prstGeom prst="ellipse">
              <a:avLst/>
            </a:prstGeom>
            <a:solidFill>
              <a:srgbClr val="FF2600">
                <a:alpha val="50000"/>
              </a:srgbClr>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15" name="Shape"/>
            <p:cNvSpPr/>
            <p:nvPr/>
          </p:nvSpPr>
          <p:spPr>
            <a:xfrm>
              <a:off x="894467" y="842422"/>
              <a:ext cx="3318343" cy="3517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16" name="Line"/>
            <p:cNvSpPr/>
            <p:nvPr/>
          </p:nvSpPr>
          <p:spPr>
            <a:xfrm>
              <a:off x="1921573" y="981805"/>
              <a:ext cx="635001" cy="142011"/>
            </a:xfrm>
            <a:custGeom>
              <a:avLst/>
              <a:gdLst/>
              <a:ahLst/>
              <a:cxnLst>
                <a:cxn ang="0">
                  <a:pos x="wd2" y="hd2"/>
                </a:cxn>
                <a:cxn ang="5400000">
                  <a:pos x="wd2" y="hd2"/>
                </a:cxn>
                <a:cxn ang="10800000">
                  <a:pos x="wd2" y="hd2"/>
                </a:cxn>
                <a:cxn ang="16200000">
                  <a:pos x="wd2" y="hd2"/>
                </a:cxn>
              </a:cxnLst>
              <a:rect l="0" t="0" r="r" b="b"/>
              <a:pathLst>
                <a:path w="21600" h="20125" fill="norm" stroke="1" extrusionOk="0">
                  <a:moveTo>
                    <a:pt x="0" y="20125"/>
                  </a:moveTo>
                  <a:cubicBezTo>
                    <a:pt x="3600" y="10987"/>
                    <a:pt x="7200" y="1848"/>
                    <a:pt x="10800" y="187"/>
                  </a:cubicBezTo>
                  <a:cubicBezTo>
                    <a:pt x="14400" y="-1475"/>
                    <a:pt x="19800" y="8494"/>
                    <a:pt x="21600" y="10156"/>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17" name="Oval"/>
            <p:cNvSpPr/>
            <p:nvPr/>
          </p:nvSpPr>
          <p:spPr>
            <a:xfrm>
              <a:off x="1936387" y="873199"/>
              <a:ext cx="553058" cy="281395"/>
            </a:xfrm>
            <a:prstGeom prst="ellipse">
              <a:avLst/>
            </a:prstGeom>
            <a:solidFill>
              <a:srgbClr val="FF2600">
                <a:alpha val="50000"/>
              </a:srgbClr>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18" name="← Laplacian →"/>
            <p:cNvSpPr txBox="1"/>
            <p:nvPr/>
          </p:nvSpPr>
          <p:spPr>
            <a:xfrm rot="16200000">
              <a:off x="2886847" y="1170417"/>
              <a:ext cx="2942325" cy="6014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algn="ctr" defTabSz="1295400">
                <a:buClr>
                  <a:srgbClr val="004DD6"/>
                </a:buClr>
                <a:buFont typeface="Times New Roman"/>
                <a:defRPr sz="3400">
                  <a:uFill>
                    <a:solidFill>
                      <a:srgbClr val="000000"/>
                    </a:solidFill>
                  </a:uFill>
                  <a:latin typeface="Times New Roman"/>
                  <a:ea typeface="Times New Roman"/>
                  <a:cs typeface="Times New Roman"/>
                  <a:sym typeface="Times New Roman"/>
                </a:defRPr>
              </a:pPr>
              <a:r>
                <a:rPr>
                  <a:solidFill>
                    <a:srgbClr val="004DD6"/>
                  </a:solidFill>
                  <a:uFill>
                    <a:solidFill>
                      <a:srgbClr val="004DD6"/>
                    </a:solidFill>
                  </a:uFill>
                  <a:latin typeface="Symbol"/>
                  <a:ea typeface="Symbol"/>
                  <a:cs typeface="Symbol"/>
                  <a:sym typeface="Symbol"/>
                </a:rPr>
                <a:t>¬</a:t>
              </a:r>
              <a:r>
                <a:rPr>
                  <a:solidFill>
                    <a:srgbClr val="004DD6"/>
                  </a:solidFill>
                  <a:uFill>
                    <a:solidFill>
                      <a:srgbClr val="004DD6"/>
                    </a:solidFill>
                  </a:uFill>
                </a:rPr>
                <a:t> Laplacian </a:t>
              </a:r>
              <a:r>
                <a:rPr>
                  <a:solidFill>
                    <a:srgbClr val="004DD6"/>
                  </a:solidFill>
                  <a:uFill>
                    <a:solidFill>
                      <a:srgbClr val="004DD6"/>
                    </a:solidFill>
                  </a:uFill>
                  <a:latin typeface="Symbol"/>
                  <a:ea typeface="Symbol"/>
                  <a:cs typeface="Symbol"/>
                  <a:sym typeface="Symbol"/>
                </a:rPr>
                <a:t>®</a:t>
              </a:r>
            </a:p>
          </p:txBody>
        </p:sp>
      </p:grpSp>
      <p:grpSp>
        <p:nvGrpSpPr>
          <p:cNvPr id="1239" name="Group"/>
          <p:cNvGrpSpPr/>
          <p:nvPr/>
        </p:nvGrpSpPr>
        <p:grpSpPr>
          <a:xfrm>
            <a:off x="698500" y="5512688"/>
            <a:ext cx="9478152" cy="2488191"/>
            <a:chOff x="0" y="0"/>
            <a:chExt cx="9478151" cy="2488189"/>
          </a:xfrm>
        </p:grpSpPr>
        <p:sp>
          <p:nvSpPr>
            <p:cNvPr id="1220" name="SIFT (Lowe)2 Find local maximum of:…"/>
            <p:cNvSpPr txBox="1"/>
            <p:nvPr/>
          </p:nvSpPr>
          <p:spPr>
            <a:xfrm>
              <a:off x="400849" y="267861"/>
              <a:ext cx="4356101" cy="2148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383540" marR="57799" indent="-342900" defTabSz="1295400">
                <a:lnSpc>
                  <a:spcPct val="90000"/>
                </a:lnSpc>
                <a:spcBef>
                  <a:spcPts val="700"/>
                </a:spcBef>
                <a:buClr>
                  <a:srgbClr val="004DD6"/>
                </a:buClr>
                <a:buSzPct val="100000"/>
                <a:buFont typeface="Arial"/>
                <a:buChar char="•"/>
                <a:defRPr sz="3400">
                  <a:uFill>
                    <a:solidFill>
                      <a:srgbClr val="000000"/>
                    </a:solidFill>
                  </a:uFill>
                  <a:latin typeface="Times New Roman"/>
                  <a:ea typeface="Times New Roman"/>
                  <a:cs typeface="Times New Roman"/>
                  <a:sym typeface="Times New Roman"/>
                </a:defRPr>
              </a:pPr>
              <a:r>
                <a:rPr>
                  <a:solidFill>
                    <a:srgbClr val="004DD6"/>
                  </a:solidFill>
                  <a:uFill>
                    <a:solidFill>
                      <a:srgbClr val="004DD6"/>
                    </a:solidFill>
                  </a:uFill>
                  <a:latin typeface="+mn-lt"/>
                  <a:ea typeface="+mn-ea"/>
                  <a:cs typeface="+mn-cs"/>
                  <a:sym typeface="Arial"/>
                </a:rPr>
                <a:t>SIFT (Lowe)</a:t>
              </a:r>
              <a:r>
                <a:rPr baseline="30588">
                  <a:latin typeface="+mn-lt"/>
                  <a:ea typeface="+mn-ea"/>
                  <a:cs typeface="+mn-cs"/>
                  <a:sym typeface="Arial"/>
                </a:rPr>
                <a:t>2</a:t>
              </a:r>
              <a:br>
                <a:rPr sz="3800">
                  <a:latin typeface="+mn-lt"/>
                  <a:ea typeface="+mn-ea"/>
                  <a:cs typeface="+mn-cs"/>
                  <a:sym typeface="Arial"/>
                </a:rPr>
              </a:br>
              <a:r>
                <a:rPr i="1"/>
                <a:t>Find local maximum of:</a:t>
              </a:r>
              <a:endParaRPr i="1"/>
            </a:p>
            <a:p>
              <a:pPr marL="783590" marR="57799" indent="-285750" defTabSz="1295400">
                <a:lnSpc>
                  <a:spcPct val="90000"/>
                </a:lnSpc>
                <a:spcBef>
                  <a:spcPts val="500"/>
                </a:spcBef>
                <a:buClr>
                  <a:srgbClr val="000000"/>
                </a:buClr>
                <a:buSzPct val="100000"/>
                <a:buFont typeface="Times New Roman"/>
                <a:buChar char="–"/>
                <a:defRPr sz="2200">
                  <a:uFill>
                    <a:solidFill>
                      <a:srgbClr val="000000"/>
                    </a:solidFill>
                  </a:uFill>
                  <a:latin typeface="Times New Roman"/>
                  <a:ea typeface="Times New Roman"/>
                  <a:cs typeface="Times New Roman"/>
                  <a:sym typeface="Times New Roman"/>
                </a:defRPr>
              </a:pPr>
              <a:r>
                <a:t>Difference of Gaussians in space and scale</a:t>
              </a:r>
            </a:p>
          </p:txBody>
        </p:sp>
        <p:sp>
          <p:nvSpPr>
            <p:cNvPr id="1221" name="Shape"/>
            <p:cNvSpPr/>
            <p:nvPr/>
          </p:nvSpPr>
          <p:spPr>
            <a:xfrm>
              <a:off x="5455863" y="1394010"/>
              <a:ext cx="3317354" cy="35192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22" name="Line"/>
            <p:cNvSpPr/>
            <p:nvPr/>
          </p:nvSpPr>
          <p:spPr>
            <a:xfrm flipV="1">
              <a:off x="4902971" y="549399"/>
              <a:ext cx="2259" cy="1337302"/>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223" name="Line"/>
            <p:cNvSpPr/>
            <p:nvPr/>
          </p:nvSpPr>
          <p:spPr>
            <a:xfrm>
              <a:off x="4902971" y="1886700"/>
              <a:ext cx="3554308" cy="2260"/>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224" name="Line"/>
            <p:cNvSpPr/>
            <p:nvPr/>
          </p:nvSpPr>
          <p:spPr>
            <a:xfrm flipV="1">
              <a:off x="4902971" y="1379346"/>
              <a:ext cx="1099203" cy="507354"/>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225" name="scale"/>
            <p:cNvSpPr txBox="1"/>
            <p:nvPr/>
          </p:nvSpPr>
          <p:spPr>
            <a:xfrm>
              <a:off x="4560685" y="197478"/>
              <a:ext cx="1035068" cy="5658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scale</a:t>
              </a:r>
            </a:p>
          </p:txBody>
        </p:sp>
        <p:sp>
          <p:nvSpPr>
            <p:cNvPr id="1226" name="x"/>
            <p:cNvSpPr txBox="1"/>
            <p:nvPr/>
          </p:nvSpPr>
          <p:spPr>
            <a:xfrm>
              <a:off x="8232251" y="1861772"/>
              <a:ext cx="329932"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0000"/>
                </a:buClr>
                <a:buFont typeface="Times New Roman"/>
                <a:defRPr i="1" sz="2800">
                  <a:uFill>
                    <a:solidFill>
                      <a:srgbClr val="000000"/>
                    </a:solidFill>
                  </a:uFill>
                  <a:latin typeface="Times New Roman"/>
                  <a:ea typeface="Times New Roman"/>
                  <a:cs typeface="Times New Roman"/>
                  <a:sym typeface="Times New Roman"/>
                </a:defRPr>
              </a:lvl1pPr>
            </a:lstStyle>
            <a:p>
              <a:pPr/>
              <a:r>
                <a:t>x</a:t>
              </a:r>
            </a:p>
          </p:txBody>
        </p:sp>
        <p:sp>
          <p:nvSpPr>
            <p:cNvPr id="1227" name="y"/>
            <p:cNvSpPr txBox="1"/>
            <p:nvPr/>
          </p:nvSpPr>
          <p:spPr>
            <a:xfrm>
              <a:off x="5466144" y="1228314"/>
              <a:ext cx="329933" cy="4928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ctr" defTabSz="1295400">
                <a:buClr>
                  <a:srgbClr val="000000"/>
                </a:buClr>
                <a:buFont typeface="Times New Roman"/>
                <a:defRPr i="1" sz="2800">
                  <a:uFill>
                    <a:solidFill>
                      <a:srgbClr val="000000"/>
                    </a:solidFill>
                  </a:uFill>
                  <a:latin typeface="Times New Roman"/>
                  <a:ea typeface="Times New Roman"/>
                  <a:cs typeface="Times New Roman"/>
                  <a:sym typeface="Times New Roman"/>
                </a:defRPr>
              </a:lvl1pPr>
            </a:lstStyle>
            <a:p>
              <a:pPr/>
              <a:r>
                <a:t>y</a:t>
              </a:r>
            </a:p>
          </p:txBody>
        </p:sp>
        <p:sp>
          <p:nvSpPr>
            <p:cNvPr id="1228" name="← DoG →"/>
            <p:cNvSpPr txBox="1"/>
            <p:nvPr/>
          </p:nvSpPr>
          <p:spPr>
            <a:xfrm>
              <a:off x="5534099" y="1886700"/>
              <a:ext cx="2079779" cy="6014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algn="ctr" defTabSz="1295400">
                <a:buClr>
                  <a:srgbClr val="004DD6"/>
                </a:buClr>
                <a:buFont typeface="Times New Roman"/>
                <a:defRPr sz="3400">
                  <a:uFill>
                    <a:solidFill>
                      <a:srgbClr val="000000"/>
                    </a:solidFill>
                  </a:uFill>
                  <a:latin typeface="Times New Roman"/>
                  <a:ea typeface="Times New Roman"/>
                  <a:cs typeface="Times New Roman"/>
                  <a:sym typeface="Times New Roman"/>
                </a:defRPr>
              </a:pPr>
              <a:r>
                <a:rPr>
                  <a:solidFill>
                    <a:srgbClr val="004DD6"/>
                  </a:solidFill>
                  <a:uFill>
                    <a:solidFill>
                      <a:srgbClr val="004DD6"/>
                    </a:solidFill>
                  </a:uFill>
                  <a:latin typeface="Symbol"/>
                  <a:ea typeface="Symbol"/>
                  <a:cs typeface="Symbol"/>
                  <a:sym typeface="Symbol"/>
                </a:rPr>
                <a:t>¬</a:t>
              </a:r>
              <a:r>
                <a:rPr>
                  <a:solidFill>
                    <a:srgbClr val="004DD6"/>
                  </a:solidFill>
                  <a:uFill>
                    <a:solidFill>
                      <a:srgbClr val="004DD6"/>
                    </a:solidFill>
                  </a:uFill>
                </a:rPr>
                <a:t> DoG </a:t>
              </a:r>
              <a:r>
                <a:rPr>
                  <a:solidFill>
                    <a:srgbClr val="004DD6"/>
                  </a:solidFill>
                  <a:uFill>
                    <a:solidFill>
                      <a:srgbClr val="004DD6"/>
                    </a:solidFill>
                  </a:uFill>
                  <a:latin typeface="Symbol"/>
                  <a:ea typeface="Symbol"/>
                  <a:cs typeface="Symbol"/>
                  <a:sym typeface="Symbol"/>
                </a:rPr>
                <a:t>®</a:t>
              </a:r>
            </a:p>
          </p:txBody>
        </p:sp>
        <p:sp>
          <p:nvSpPr>
            <p:cNvPr id="1229" name="Line"/>
            <p:cNvSpPr/>
            <p:nvPr/>
          </p:nvSpPr>
          <p:spPr>
            <a:xfrm>
              <a:off x="6482663" y="1533465"/>
              <a:ext cx="631877" cy="142083"/>
            </a:xfrm>
            <a:custGeom>
              <a:avLst/>
              <a:gdLst/>
              <a:ahLst/>
              <a:cxnLst>
                <a:cxn ang="0">
                  <a:pos x="wd2" y="hd2"/>
                </a:cxn>
                <a:cxn ang="5400000">
                  <a:pos x="wd2" y="hd2"/>
                </a:cxn>
                <a:cxn ang="10800000">
                  <a:pos x="wd2" y="hd2"/>
                </a:cxn>
                <a:cxn ang="16200000">
                  <a:pos x="wd2" y="hd2"/>
                </a:cxn>
              </a:cxnLst>
              <a:rect l="0" t="0" r="r" b="b"/>
              <a:pathLst>
                <a:path w="21600" h="20125" fill="norm" stroke="1" extrusionOk="0">
                  <a:moveTo>
                    <a:pt x="0" y="20125"/>
                  </a:moveTo>
                  <a:cubicBezTo>
                    <a:pt x="3600" y="10987"/>
                    <a:pt x="7200" y="1848"/>
                    <a:pt x="10800" y="187"/>
                  </a:cubicBezTo>
                  <a:cubicBezTo>
                    <a:pt x="14400" y="-1475"/>
                    <a:pt x="19800" y="8494"/>
                    <a:pt x="21600" y="10156"/>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30" name="Oval"/>
            <p:cNvSpPr/>
            <p:nvPr/>
          </p:nvSpPr>
          <p:spPr>
            <a:xfrm>
              <a:off x="6640632" y="1464394"/>
              <a:ext cx="236955" cy="140770"/>
            </a:xfrm>
            <a:prstGeom prst="ellipse">
              <a:avLst/>
            </a:prstGeom>
            <a:solidFill>
              <a:srgbClr val="FF2600">
                <a:alpha val="50000"/>
              </a:srgbClr>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31" name="Shape"/>
            <p:cNvSpPr/>
            <p:nvPr/>
          </p:nvSpPr>
          <p:spPr>
            <a:xfrm>
              <a:off x="5455863" y="901320"/>
              <a:ext cx="3317354" cy="35192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32" name="Line"/>
            <p:cNvSpPr/>
            <p:nvPr/>
          </p:nvSpPr>
          <p:spPr>
            <a:xfrm>
              <a:off x="6482663" y="1040775"/>
              <a:ext cx="631877" cy="142083"/>
            </a:xfrm>
            <a:custGeom>
              <a:avLst/>
              <a:gdLst/>
              <a:ahLst/>
              <a:cxnLst>
                <a:cxn ang="0">
                  <a:pos x="wd2" y="hd2"/>
                </a:cxn>
                <a:cxn ang="5400000">
                  <a:pos x="wd2" y="hd2"/>
                </a:cxn>
                <a:cxn ang="10800000">
                  <a:pos x="wd2" y="hd2"/>
                </a:cxn>
                <a:cxn ang="16200000">
                  <a:pos x="wd2" y="hd2"/>
                </a:cxn>
              </a:cxnLst>
              <a:rect l="0" t="0" r="r" b="b"/>
              <a:pathLst>
                <a:path w="21600" h="20125" fill="norm" stroke="1" extrusionOk="0">
                  <a:moveTo>
                    <a:pt x="0" y="20125"/>
                  </a:moveTo>
                  <a:cubicBezTo>
                    <a:pt x="3600" y="10987"/>
                    <a:pt x="7200" y="1848"/>
                    <a:pt x="10800" y="187"/>
                  </a:cubicBezTo>
                  <a:cubicBezTo>
                    <a:pt x="14400" y="-1475"/>
                    <a:pt x="19800" y="8494"/>
                    <a:pt x="21600" y="10156"/>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33" name="Oval"/>
            <p:cNvSpPr/>
            <p:nvPr/>
          </p:nvSpPr>
          <p:spPr>
            <a:xfrm>
              <a:off x="6611013" y="937979"/>
              <a:ext cx="315939" cy="187692"/>
            </a:xfrm>
            <a:prstGeom prst="ellipse">
              <a:avLst/>
            </a:prstGeom>
            <a:solidFill>
              <a:srgbClr val="FF2600">
                <a:alpha val="50000"/>
              </a:srgbClr>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34" name="Shape"/>
            <p:cNvSpPr/>
            <p:nvPr/>
          </p:nvSpPr>
          <p:spPr>
            <a:xfrm>
              <a:off x="5455863" y="408631"/>
              <a:ext cx="3317354" cy="35192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solidFill>
              <a:srgbClr val="00D2A9">
                <a:alpha val="50000"/>
              </a:srgbClr>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35" name="Line"/>
            <p:cNvSpPr/>
            <p:nvPr/>
          </p:nvSpPr>
          <p:spPr>
            <a:xfrm>
              <a:off x="6482663" y="548085"/>
              <a:ext cx="631877" cy="142083"/>
            </a:xfrm>
            <a:custGeom>
              <a:avLst/>
              <a:gdLst/>
              <a:ahLst/>
              <a:cxnLst>
                <a:cxn ang="0">
                  <a:pos x="wd2" y="hd2"/>
                </a:cxn>
                <a:cxn ang="5400000">
                  <a:pos x="wd2" y="hd2"/>
                </a:cxn>
                <a:cxn ang="10800000">
                  <a:pos x="wd2" y="hd2"/>
                </a:cxn>
                <a:cxn ang="16200000">
                  <a:pos x="wd2" y="hd2"/>
                </a:cxn>
              </a:cxnLst>
              <a:rect l="0" t="0" r="r" b="b"/>
              <a:pathLst>
                <a:path w="21600" h="20125" fill="norm" stroke="1" extrusionOk="0">
                  <a:moveTo>
                    <a:pt x="0" y="20125"/>
                  </a:moveTo>
                  <a:cubicBezTo>
                    <a:pt x="3600" y="10987"/>
                    <a:pt x="7200" y="1848"/>
                    <a:pt x="10800" y="187"/>
                  </a:cubicBezTo>
                  <a:cubicBezTo>
                    <a:pt x="14400" y="-1475"/>
                    <a:pt x="19800" y="8494"/>
                    <a:pt x="21600" y="10156"/>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36" name="Oval"/>
            <p:cNvSpPr/>
            <p:nvPr/>
          </p:nvSpPr>
          <p:spPr>
            <a:xfrm>
              <a:off x="6497473" y="439423"/>
              <a:ext cx="552893" cy="281538"/>
            </a:xfrm>
            <a:prstGeom prst="ellipse">
              <a:avLst/>
            </a:prstGeom>
            <a:solidFill>
              <a:srgbClr val="FF2600">
                <a:alpha val="50000"/>
              </a:srgbClr>
            </a:solidFill>
            <a:ln w="12700" cap="flat">
              <a:solidFill>
                <a:srgbClr val="FF26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37" name="← DoG →"/>
            <p:cNvSpPr txBox="1"/>
            <p:nvPr/>
          </p:nvSpPr>
          <p:spPr>
            <a:xfrm rot="16200000">
              <a:off x="7876102" y="739144"/>
              <a:ext cx="2079779" cy="6014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algn="ctr" defTabSz="1295400">
                <a:buClr>
                  <a:srgbClr val="004DD6"/>
                </a:buClr>
                <a:buFont typeface="Times New Roman"/>
                <a:defRPr sz="3400">
                  <a:uFill>
                    <a:solidFill>
                      <a:srgbClr val="000000"/>
                    </a:solidFill>
                  </a:uFill>
                  <a:latin typeface="Times New Roman"/>
                  <a:ea typeface="Times New Roman"/>
                  <a:cs typeface="Times New Roman"/>
                  <a:sym typeface="Times New Roman"/>
                </a:defRPr>
              </a:pPr>
              <a:r>
                <a:rPr>
                  <a:solidFill>
                    <a:srgbClr val="004DD6"/>
                  </a:solidFill>
                  <a:uFill>
                    <a:solidFill>
                      <a:srgbClr val="004DD6"/>
                    </a:solidFill>
                  </a:uFill>
                  <a:latin typeface="Symbol"/>
                  <a:ea typeface="Symbol"/>
                  <a:cs typeface="Symbol"/>
                  <a:sym typeface="Symbol"/>
                </a:rPr>
                <a:t>¬</a:t>
              </a:r>
              <a:r>
                <a:rPr>
                  <a:solidFill>
                    <a:srgbClr val="004DD6"/>
                  </a:solidFill>
                  <a:uFill>
                    <a:solidFill>
                      <a:srgbClr val="004DD6"/>
                    </a:solidFill>
                  </a:uFill>
                </a:rPr>
                <a:t> DoG </a:t>
              </a:r>
              <a:r>
                <a:rPr>
                  <a:solidFill>
                    <a:srgbClr val="004DD6"/>
                  </a:solidFill>
                  <a:uFill>
                    <a:solidFill>
                      <a:srgbClr val="004DD6"/>
                    </a:solidFill>
                  </a:uFill>
                  <a:latin typeface="Symbol"/>
                  <a:ea typeface="Symbol"/>
                  <a:cs typeface="Symbol"/>
                  <a:sym typeface="Symbol"/>
                </a:rPr>
                <a:t>®</a:t>
              </a:r>
            </a:p>
          </p:txBody>
        </p:sp>
        <p:sp>
          <p:nvSpPr>
            <p:cNvPr id="1238" name="Line"/>
            <p:cNvSpPr/>
            <p:nvPr/>
          </p:nvSpPr>
          <p:spPr>
            <a:xfrm>
              <a:off x="0" y="56709"/>
              <a:ext cx="9478152" cy="2259"/>
            </a:xfrm>
            <a:prstGeom prst="line">
              <a:avLst/>
            </a:prstGeom>
            <a:noFill/>
            <a:ln w="12700" cap="flat">
              <a:solidFill>
                <a:srgbClr val="000000"/>
              </a:solidFill>
              <a:prstDash val="solid"/>
              <a:round/>
            </a:ln>
            <a:effectLst/>
          </p:spPr>
          <p:txBody>
            <a:bodyPr wrap="square" lIns="0" tIns="0" rIns="0" bIns="0" numCol="1" anchor="t">
              <a:noAutofit/>
            </a:bodyPr>
            <a:lstStyle/>
            <a:p>
              <a:pPr/>
            </a:p>
          </p:txBody>
        </p:sp>
      </p:grpSp>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1" name="Invariant Local Features"/>
          <p:cNvSpPr txBox="1"/>
          <p:nvPr>
            <p:ph type="title"/>
          </p:nvPr>
        </p:nvSpPr>
        <p:spPr>
          <a:xfrm>
            <a:off x="977900" y="330200"/>
            <a:ext cx="11049000" cy="1625600"/>
          </a:xfrm>
          <a:prstGeom prst="rect">
            <a:avLst/>
          </a:prstGeom>
        </p:spPr>
        <p:txBody>
          <a:bodyPr/>
          <a:lstStyle>
            <a:lvl1pPr>
              <a:defRPr b="1" sz="5600"/>
            </a:lvl1pPr>
          </a:lstStyle>
          <a:p>
            <a:pPr/>
            <a:r>
              <a:t>Invariant Local Features</a:t>
            </a:r>
          </a:p>
        </p:txBody>
      </p:sp>
      <p:sp>
        <p:nvSpPr>
          <p:cNvPr id="1242" name="Image content is transformed into local feature coordinates that are invariant to translation, rotation, scale, and other imaging parameters"/>
          <p:cNvSpPr txBox="1"/>
          <p:nvPr>
            <p:ph type="body" sz="half" idx="1"/>
          </p:nvPr>
        </p:nvSpPr>
        <p:spPr>
          <a:xfrm>
            <a:off x="647700" y="1739900"/>
            <a:ext cx="11379200" cy="2273300"/>
          </a:xfrm>
          <a:prstGeom prst="rect">
            <a:avLst/>
          </a:prstGeom>
        </p:spPr>
        <p:txBody>
          <a:bodyPr/>
          <a:lstStyle>
            <a:lvl1pPr marL="383539" indent="-342899">
              <a:defRPr sz="3800"/>
            </a:lvl1pPr>
          </a:lstStyle>
          <a:p>
            <a:pPr/>
            <a:r>
              <a:t>Image content is transformed into local feature coordinates that are invariant to translation, rotation, scale, and other imaging parameters</a:t>
            </a:r>
          </a:p>
        </p:txBody>
      </p:sp>
      <p:pic>
        <p:nvPicPr>
          <p:cNvPr id="1243" name="sift-feat.png" descr="sift-feat.png"/>
          <p:cNvPicPr>
            <a:picLocks noChangeAspect="0"/>
          </p:cNvPicPr>
          <p:nvPr/>
        </p:nvPicPr>
        <p:blipFill>
          <a:blip r:embed="rId2">
            <a:extLst/>
          </a:blip>
          <a:stretch>
            <a:fillRect/>
          </a:stretch>
        </p:blipFill>
        <p:spPr>
          <a:xfrm>
            <a:off x="977617" y="4429760"/>
            <a:ext cx="10744201" cy="4394201"/>
          </a:xfrm>
          <a:prstGeom prst="rect">
            <a:avLst/>
          </a:prstGeom>
          <a:ln w="12700">
            <a:miter lim="400000"/>
          </a:ln>
        </p:spPr>
      </p:pic>
      <p:sp>
        <p:nvSpPr>
          <p:cNvPr id="1244" name="SIFT Features"/>
          <p:cNvSpPr txBox="1"/>
          <p:nvPr/>
        </p:nvSpPr>
        <p:spPr>
          <a:xfrm>
            <a:off x="5308600" y="9105900"/>
            <a:ext cx="2187679" cy="4472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buClr>
                <a:srgbClr val="000000"/>
              </a:buClr>
              <a:buFont typeface="Arial"/>
              <a:defRPr b="1" sz="2400">
                <a:uFill>
                  <a:solidFill>
                    <a:srgbClr val="000000"/>
                  </a:solidFill>
                </a:uFill>
                <a:latin typeface="+mn-lt"/>
                <a:ea typeface="+mn-ea"/>
                <a:cs typeface="+mn-cs"/>
                <a:sym typeface="Arial"/>
              </a:defRPr>
            </a:lvl1pPr>
          </a:lstStyle>
          <a:p>
            <a:pPr/>
            <a:r>
              <a:t>SIFT Features</a:t>
            </a:r>
          </a:p>
        </p:txBody>
      </p:sp>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46" name="droppedImage.png" descr="droppedImage.png"/>
          <p:cNvPicPr>
            <a:picLocks noChangeAspect="1"/>
          </p:cNvPicPr>
          <p:nvPr/>
        </p:nvPicPr>
        <p:blipFill>
          <a:blip r:embed="rId2">
            <a:extLst/>
          </a:blip>
          <a:stretch>
            <a:fillRect/>
          </a:stretch>
        </p:blipFill>
        <p:spPr>
          <a:xfrm>
            <a:off x="1371600" y="228600"/>
            <a:ext cx="14160783" cy="9753600"/>
          </a:xfrm>
          <a:prstGeom prst="rect">
            <a:avLst/>
          </a:prstGeom>
          <a:ln w="12700"/>
        </p:spPr>
      </p:pic>
      <p:sp>
        <p:nvSpPr>
          <p:cNvPr id="1247" name="Rectangle"/>
          <p:cNvSpPr/>
          <p:nvPr/>
        </p:nvSpPr>
        <p:spPr>
          <a:xfrm>
            <a:off x="139700" y="-215900"/>
            <a:ext cx="13957300" cy="1803400"/>
          </a:xfrm>
          <a:prstGeom prst="rect">
            <a:avLst/>
          </a:prstGeom>
          <a:solidFill>
            <a:srgbClr val="FFFFFF"/>
          </a:solidFill>
          <a:ln w="12700"/>
        </p:spPr>
        <p:txBody>
          <a:bodyPr lIns="50800" tIns="50800" rIns="50800" bIns="50800" anchor="ctr"/>
          <a:lstStyle/>
          <a:p>
            <a:pPr marL="57799" marR="57799" algn="ctr" defTabSz="1295400">
              <a:defRPr sz="3400">
                <a:uFill>
                  <a:solidFill>
                    <a:srgbClr val="000000"/>
                  </a:solidFill>
                </a:uFill>
                <a:latin typeface="Times New Roman"/>
                <a:ea typeface="Times New Roman"/>
                <a:cs typeface="Times New Roman"/>
                <a:sym typeface="Times New Roman"/>
              </a:defRPr>
            </a:pPr>
          </a:p>
        </p:txBody>
      </p:sp>
      <p:sp>
        <p:nvSpPr>
          <p:cNvPr id="1248" name="Motivation for using gradients:  gradient orientations somewhat invariant to lighting variations"/>
          <p:cNvSpPr txBox="1"/>
          <p:nvPr>
            <p:ph type="title"/>
          </p:nvPr>
        </p:nvSpPr>
        <p:spPr>
          <a:xfrm>
            <a:off x="977900" y="-114300"/>
            <a:ext cx="11049000" cy="1625600"/>
          </a:xfrm>
          <a:prstGeom prst="rect">
            <a:avLst/>
          </a:prstGeom>
        </p:spPr>
        <p:txBody>
          <a:bodyPr/>
          <a:lstStyle>
            <a:lvl1pPr>
              <a:defRPr sz="3400"/>
            </a:lvl1pPr>
          </a:lstStyle>
          <a:p>
            <a:pPr/>
            <a:r>
              <a:t>Motivation for using gradients:  gradient orientations somewhat invariant to lighting variations</a:t>
            </a:r>
          </a:p>
        </p:txBody>
      </p:sp>
      <p:sp>
        <p:nvSpPr>
          <p:cNvPr id="124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50" name="Double-click to edit"/>
          <p:cNvSpPr txBox="1"/>
          <p:nvPr>
            <p:ph type="body" idx="1"/>
          </p:nvPr>
        </p:nvSpPr>
        <p:spPr>
          <a:prstGeom prst="rect">
            <a:avLst/>
          </a:prstGeom>
        </p:spPr>
        <p:txBody>
          <a:bodyPr/>
          <a:lstStyle/>
          <a:p>
            <a:pPr/>
          </a:p>
        </p:txBody>
      </p:sp>
      <p:sp>
        <p:nvSpPr>
          <p:cNvPr id="1251" name="Freeman et al, 1998   http://people.csail.mit.edu/billf/papers/cga1.pdf"/>
          <p:cNvSpPr txBox="1"/>
          <p:nvPr/>
        </p:nvSpPr>
        <p:spPr>
          <a:xfrm>
            <a:off x="194211" y="9144000"/>
            <a:ext cx="8509001" cy="3585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defRPr sz="1800">
                <a:uFill>
                  <a:solidFill>
                    <a:srgbClr val="000000"/>
                  </a:solidFill>
                </a:uFill>
                <a:latin typeface="Times New Roman"/>
                <a:ea typeface="Times New Roman"/>
                <a:cs typeface="Times New Roman"/>
                <a:sym typeface="Times New Roman"/>
              </a:defRPr>
            </a:pPr>
            <a:r>
              <a:t>Freeman et al, 1998   </a:t>
            </a:r>
            <a:r>
              <a:rPr u="sng">
                <a:hlinkClick r:id="rId3" invalidUrl="" action="" tgtFrame="" tooltip="" history="1" highlightClick="0" endSnd="0"/>
              </a:rPr>
              <a:t>http://people.csail.mit.edu/billf/papers/cga1.pdf</a:t>
            </a:r>
          </a:p>
        </p:txBody>
      </p:sp>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53" name="Advantages of invariant local features"/>
          <p:cNvSpPr txBox="1"/>
          <p:nvPr>
            <p:ph type="title"/>
          </p:nvPr>
        </p:nvSpPr>
        <p:spPr>
          <a:xfrm>
            <a:off x="647700" y="0"/>
            <a:ext cx="12026900" cy="2273300"/>
          </a:xfrm>
          <a:prstGeom prst="rect">
            <a:avLst/>
          </a:prstGeom>
        </p:spPr>
        <p:txBody>
          <a:bodyPr/>
          <a:lstStyle>
            <a:lvl1pPr>
              <a:defRPr b="1" sz="5600"/>
            </a:lvl1pPr>
          </a:lstStyle>
          <a:p>
            <a:pPr/>
            <a:r>
              <a:t>Advantages of invariant local features</a:t>
            </a:r>
          </a:p>
        </p:txBody>
      </p:sp>
      <p:sp>
        <p:nvSpPr>
          <p:cNvPr id="1254" name="Locality: features are local, so robust to occlusion and clutter (no prior segmentation)…"/>
          <p:cNvSpPr txBox="1"/>
          <p:nvPr>
            <p:ph type="body" idx="1"/>
          </p:nvPr>
        </p:nvSpPr>
        <p:spPr>
          <a:xfrm>
            <a:off x="1079500" y="2705100"/>
            <a:ext cx="10350500" cy="7048500"/>
          </a:xfrm>
          <a:prstGeom prst="rect">
            <a:avLst/>
          </a:prstGeom>
        </p:spPr>
        <p:txBody>
          <a:bodyPr/>
          <a:lstStyle/>
          <a:p>
            <a:pPr marL="336780" indent="-296140">
              <a:lnSpc>
                <a:spcPct val="90000"/>
              </a:lnSpc>
              <a:spcBef>
                <a:spcPts val="2300"/>
              </a:spcBef>
              <a:buClr>
                <a:srgbClr val="000000"/>
              </a:buClr>
              <a:buFont typeface="Times New Roman"/>
            </a:pPr>
            <a:r>
              <a:rPr b="1" sz="3800"/>
              <a:t>Locality:</a:t>
            </a:r>
            <a:r>
              <a:rPr sz="3800"/>
              <a:t> features are local, so robust to occlusion and clutter (no prior segmentation)</a:t>
            </a:r>
            <a:endParaRPr sz="3800"/>
          </a:p>
          <a:p>
            <a:pPr marL="336780" indent="-296140">
              <a:lnSpc>
                <a:spcPct val="90000"/>
              </a:lnSpc>
              <a:spcBef>
                <a:spcPts val="2300"/>
              </a:spcBef>
              <a:buClr>
                <a:srgbClr val="000000"/>
              </a:buClr>
              <a:buFont typeface="Times New Roman"/>
            </a:pPr>
            <a:r>
              <a:rPr b="1" sz="3800"/>
              <a:t>Distinctiveness:</a:t>
            </a:r>
            <a:r>
              <a:rPr sz="3800"/>
              <a:t> individual features can be matched to a large database of objects</a:t>
            </a:r>
            <a:endParaRPr sz="3800"/>
          </a:p>
          <a:p>
            <a:pPr marL="336780" indent="-296140">
              <a:lnSpc>
                <a:spcPct val="90000"/>
              </a:lnSpc>
              <a:spcBef>
                <a:spcPts val="2300"/>
              </a:spcBef>
              <a:buClr>
                <a:srgbClr val="000000"/>
              </a:buClr>
              <a:buFont typeface="Times New Roman"/>
            </a:pPr>
            <a:r>
              <a:rPr b="1" sz="3800"/>
              <a:t>Quantity:</a:t>
            </a:r>
            <a:r>
              <a:rPr sz="3800"/>
              <a:t> many features can be generated for even small objects</a:t>
            </a:r>
            <a:endParaRPr sz="3800"/>
          </a:p>
          <a:p>
            <a:pPr marL="336780" indent="-296140">
              <a:lnSpc>
                <a:spcPct val="90000"/>
              </a:lnSpc>
              <a:spcBef>
                <a:spcPts val="2300"/>
              </a:spcBef>
              <a:buClr>
                <a:srgbClr val="000000"/>
              </a:buClr>
              <a:buFont typeface="Times New Roman"/>
            </a:pPr>
            <a:r>
              <a:rPr b="1" sz="3800"/>
              <a:t>Efficiency:</a:t>
            </a:r>
            <a:r>
              <a:rPr sz="3800"/>
              <a:t> close to real-time performance</a:t>
            </a:r>
            <a:endParaRPr sz="3800"/>
          </a:p>
          <a:p>
            <a:pPr marL="336780" indent="-296140">
              <a:lnSpc>
                <a:spcPct val="90000"/>
              </a:lnSpc>
              <a:spcBef>
                <a:spcPts val="2300"/>
              </a:spcBef>
              <a:buClr>
                <a:srgbClr val="000000"/>
              </a:buClr>
              <a:buFont typeface="Times New Roman"/>
            </a:pPr>
            <a:r>
              <a:rPr b="1" sz="3800"/>
              <a:t>Extensibility:</a:t>
            </a:r>
            <a:r>
              <a:rPr sz="3800"/>
              <a:t> can easily be extended to wide range of differing feature types, with each adding robustness</a:t>
            </a:r>
          </a:p>
        </p:txBody>
      </p:sp>
    </p:spTree>
  </p:cSld>
  <p:clrMapOvr>
    <a:masterClrMapping/>
  </p:clrMapOvr>
  <p:transition xmlns:p14="http://schemas.microsoft.com/office/powerpoint/2010/main" spd="med" advClick="1"/>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6" name="descrip.png" descr="descrip.png"/>
          <p:cNvPicPr>
            <a:picLocks noChangeAspect="0"/>
          </p:cNvPicPr>
          <p:nvPr/>
        </p:nvPicPr>
        <p:blipFill>
          <a:blip r:embed="rId2">
            <a:extLst/>
          </a:blip>
          <a:srcRect l="0" t="4000" r="58742" b="0"/>
          <a:stretch>
            <a:fillRect/>
          </a:stretch>
        </p:blipFill>
        <p:spPr>
          <a:xfrm>
            <a:off x="4301066" y="5295900"/>
            <a:ext cx="3306234" cy="3657600"/>
          </a:xfrm>
          <a:prstGeom prst="rect">
            <a:avLst/>
          </a:prstGeom>
          <a:ln w="12700">
            <a:miter lim="400000"/>
          </a:ln>
        </p:spPr>
      </p:pic>
      <p:sp>
        <p:nvSpPr>
          <p:cNvPr id="1257" name="SIFT vector formation"/>
          <p:cNvSpPr txBox="1"/>
          <p:nvPr>
            <p:ph type="title"/>
          </p:nvPr>
        </p:nvSpPr>
        <p:spPr>
          <a:xfrm>
            <a:off x="977900" y="-114300"/>
            <a:ext cx="11049000" cy="1625600"/>
          </a:xfrm>
          <a:prstGeom prst="rect">
            <a:avLst/>
          </a:prstGeom>
        </p:spPr>
        <p:txBody>
          <a:bodyPr/>
          <a:lstStyle>
            <a:lvl1pPr>
              <a:defRPr b="1"/>
            </a:lvl1pPr>
          </a:lstStyle>
          <a:p>
            <a:pPr/>
            <a:r>
              <a:t>SIFT vector formation</a:t>
            </a:r>
          </a:p>
        </p:txBody>
      </p:sp>
      <p:sp>
        <p:nvSpPr>
          <p:cNvPr id="1258" name="Computed on rotated and scaled version of window according to computed orientation &amp; scale…"/>
          <p:cNvSpPr txBox="1"/>
          <p:nvPr>
            <p:ph type="body" sz="half" idx="1"/>
          </p:nvPr>
        </p:nvSpPr>
        <p:spPr>
          <a:xfrm>
            <a:off x="647700" y="1295400"/>
            <a:ext cx="11925300" cy="3683000"/>
          </a:xfrm>
          <a:prstGeom prst="rect">
            <a:avLst/>
          </a:prstGeom>
        </p:spPr>
        <p:txBody>
          <a:bodyPr/>
          <a:lstStyle/>
          <a:p>
            <a:pPr marL="383539" indent="-342899">
              <a:defRPr sz="3800"/>
            </a:pPr>
            <a:r>
              <a:t>Computed on rotated and scaled version of window according to computed orientation &amp; scale</a:t>
            </a:r>
          </a:p>
          <a:p>
            <a:pPr lvl="1"/>
            <a:r>
              <a:t>resample a 16x16 version of the window</a:t>
            </a:r>
          </a:p>
          <a:p>
            <a:pPr marL="383539" indent="-342899">
              <a:defRPr sz="3800"/>
            </a:pPr>
            <a:r>
              <a:t>Based on gradients weighted by a Gaussian of variance half the window (for smooth falloff)</a:t>
            </a:r>
          </a:p>
        </p:txBody>
      </p:sp>
      <p:pic>
        <p:nvPicPr>
          <p:cNvPr id="1259" name="sift-feat.png" descr="sift-feat.png"/>
          <p:cNvPicPr>
            <a:picLocks noChangeAspect="0"/>
          </p:cNvPicPr>
          <p:nvPr/>
        </p:nvPicPr>
        <p:blipFill>
          <a:blip r:embed="rId3">
            <a:extLst/>
          </a:blip>
          <a:srcRect l="0" t="0" r="45233" b="0"/>
          <a:stretch>
            <a:fillRect/>
          </a:stretch>
        </p:blipFill>
        <p:spPr>
          <a:xfrm>
            <a:off x="212639" y="5498253"/>
            <a:ext cx="3038561" cy="2463073"/>
          </a:xfrm>
          <a:prstGeom prst="rect">
            <a:avLst/>
          </a:prstGeom>
          <a:ln w="12700">
            <a:miter lim="400000"/>
          </a:ln>
        </p:spPr>
      </p:pic>
      <p:sp>
        <p:nvSpPr>
          <p:cNvPr id="1260" name="Line"/>
          <p:cNvSpPr/>
          <p:nvPr/>
        </p:nvSpPr>
        <p:spPr>
          <a:xfrm flipV="1">
            <a:off x="2821838" y="5625281"/>
            <a:ext cx="1648943" cy="83907"/>
          </a:xfrm>
          <a:prstGeom prst="line">
            <a:avLst/>
          </a:prstGeom>
          <a:ln w="12700">
            <a:solidFill>
              <a:srgbClr val="96D35F"/>
            </a:solidFill>
          </a:ln>
        </p:spPr>
        <p:txBody>
          <a:bodyPr lIns="0" tIns="0" rIns="0" bIns="0"/>
          <a:lstStyle/>
          <a:p>
            <a:pPr/>
          </a:p>
        </p:txBody>
      </p:sp>
      <p:sp>
        <p:nvSpPr>
          <p:cNvPr id="1261" name="Line"/>
          <p:cNvSpPr/>
          <p:nvPr/>
        </p:nvSpPr>
        <p:spPr>
          <a:xfrm>
            <a:off x="2828477" y="6034528"/>
            <a:ext cx="1643029" cy="2373582"/>
          </a:xfrm>
          <a:prstGeom prst="line">
            <a:avLst/>
          </a:prstGeom>
          <a:ln w="12700">
            <a:solidFill>
              <a:srgbClr val="96D35F"/>
            </a:solidFill>
          </a:ln>
        </p:spPr>
        <p:txBody>
          <a:bodyPr lIns="0" tIns="0" rIns="0" bIns="0"/>
          <a:lstStyle/>
          <a:p>
            <a:pPr/>
          </a:p>
        </p:txBody>
      </p:sp>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63" name="descrip.png" descr="descrip.png"/>
          <p:cNvPicPr>
            <a:picLocks noChangeAspect="0"/>
          </p:cNvPicPr>
          <p:nvPr/>
        </p:nvPicPr>
        <p:blipFill>
          <a:blip r:embed="rId2">
            <a:extLst/>
          </a:blip>
          <a:stretch>
            <a:fillRect/>
          </a:stretch>
        </p:blipFill>
        <p:spPr>
          <a:xfrm>
            <a:off x="4301066" y="5143500"/>
            <a:ext cx="8013701" cy="3810000"/>
          </a:xfrm>
          <a:prstGeom prst="rect">
            <a:avLst/>
          </a:prstGeom>
          <a:ln w="12700">
            <a:miter lim="400000"/>
          </a:ln>
        </p:spPr>
      </p:pic>
      <p:sp>
        <p:nvSpPr>
          <p:cNvPr id="1264" name="SIFT vector formation"/>
          <p:cNvSpPr txBox="1"/>
          <p:nvPr>
            <p:ph type="title"/>
          </p:nvPr>
        </p:nvSpPr>
        <p:spPr>
          <a:xfrm>
            <a:off x="977900" y="-114300"/>
            <a:ext cx="11049000" cy="1625600"/>
          </a:xfrm>
          <a:prstGeom prst="rect">
            <a:avLst/>
          </a:prstGeom>
        </p:spPr>
        <p:txBody>
          <a:bodyPr/>
          <a:lstStyle>
            <a:lvl1pPr>
              <a:defRPr b="1"/>
            </a:lvl1pPr>
          </a:lstStyle>
          <a:p>
            <a:pPr/>
            <a:r>
              <a:t>SIFT vector formation</a:t>
            </a:r>
          </a:p>
        </p:txBody>
      </p:sp>
      <p:sp>
        <p:nvSpPr>
          <p:cNvPr id="1265" name="4x4 array of gradient orientation histograms…"/>
          <p:cNvSpPr txBox="1"/>
          <p:nvPr>
            <p:ph type="body" sz="half" idx="1"/>
          </p:nvPr>
        </p:nvSpPr>
        <p:spPr>
          <a:xfrm>
            <a:off x="647700" y="1295400"/>
            <a:ext cx="11925300" cy="3683000"/>
          </a:xfrm>
          <a:prstGeom prst="rect">
            <a:avLst/>
          </a:prstGeom>
        </p:spPr>
        <p:txBody>
          <a:bodyPr/>
          <a:lstStyle/>
          <a:p>
            <a:pPr marL="383539" indent="-342899">
              <a:defRPr sz="3800"/>
            </a:pPr>
            <a:r>
              <a:t>4x4 array of gradient orientation histograms</a:t>
            </a:r>
          </a:p>
          <a:p>
            <a:pPr lvl="1"/>
            <a:r>
              <a:t>not really histogram, weighted by magnitude</a:t>
            </a:r>
          </a:p>
          <a:p>
            <a:pPr marL="383539" indent="-342899">
              <a:defRPr sz="3800"/>
            </a:pPr>
            <a:r>
              <a:t>8 orientations x 4x4 array = 128 dimensions</a:t>
            </a:r>
          </a:p>
          <a:p>
            <a:pPr marL="383539" indent="-342899">
              <a:defRPr sz="3800"/>
            </a:pPr>
            <a:r>
              <a:t>Motivation:  some sensitivity to spatial layout, but not too much.</a:t>
            </a:r>
          </a:p>
        </p:txBody>
      </p:sp>
      <p:sp>
        <p:nvSpPr>
          <p:cNvPr id="1266" name="showing only 2x2 here but is 4x4"/>
          <p:cNvSpPr txBox="1"/>
          <p:nvPr/>
        </p:nvSpPr>
        <p:spPr>
          <a:xfrm>
            <a:off x="8305800" y="8953500"/>
            <a:ext cx="4235852"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2400">
                <a:uFill>
                  <a:solidFill>
                    <a:srgbClr val="000000"/>
                  </a:solidFill>
                </a:uFill>
                <a:latin typeface="Times New Roman"/>
                <a:ea typeface="Times New Roman"/>
                <a:cs typeface="Times New Roman"/>
                <a:sym typeface="Times New Roman"/>
              </a:defRPr>
            </a:lvl1pPr>
          </a:lstStyle>
          <a:p>
            <a:pPr/>
            <a:r>
              <a:t>showing only 2x2 here but is 4x4</a:t>
            </a:r>
          </a:p>
        </p:txBody>
      </p:sp>
      <p:pic>
        <p:nvPicPr>
          <p:cNvPr id="1267" name="sift-feat.png" descr="sift-feat.png"/>
          <p:cNvPicPr>
            <a:picLocks noChangeAspect="0"/>
          </p:cNvPicPr>
          <p:nvPr/>
        </p:nvPicPr>
        <p:blipFill>
          <a:blip r:embed="rId3">
            <a:extLst/>
          </a:blip>
          <a:srcRect l="0" t="0" r="45233" b="0"/>
          <a:stretch>
            <a:fillRect/>
          </a:stretch>
        </p:blipFill>
        <p:spPr>
          <a:xfrm>
            <a:off x="212639" y="5498253"/>
            <a:ext cx="3038561" cy="2463073"/>
          </a:xfrm>
          <a:prstGeom prst="rect">
            <a:avLst/>
          </a:prstGeom>
          <a:ln w="12700">
            <a:miter lim="400000"/>
          </a:ln>
        </p:spPr>
      </p:pic>
      <p:sp>
        <p:nvSpPr>
          <p:cNvPr id="1268" name="Line"/>
          <p:cNvSpPr/>
          <p:nvPr/>
        </p:nvSpPr>
        <p:spPr>
          <a:xfrm flipV="1">
            <a:off x="2821838" y="5625281"/>
            <a:ext cx="1648943" cy="83907"/>
          </a:xfrm>
          <a:prstGeom prst="line">
            <a:avLst/>
          </a:prstGeom>
          <a:ln w="12700">
            <a:solidFill>
              <a:srgbClr val="96D35F"/>
            </a:solidFill>
          </a:ln>
        </p:spPr>
        <p:txBody>
          <a:bodyPr lIns="0" tIns="0" rIns="0" bIns="0"/>
          <a:lstStyle/>
          <a:p>
            <a:pPr/>
          </a:p>
        </p:txBody>
      </p:sp>
      <p:sp>
        <p:nvSpPr>
          <p:cNvPr id="1269" name="Line"/>
          <p:cNvSpPr/>
          <p:nvPr/>
        </p:nvSpPr>
        <p:spPr>
          <a:xfrm>
            <a:off x="2828477" y="6034528"/>
            <a:ext cx="1643029" cy="2373582"/>
          </a:xfrm>
          <a:prstGeom prst="line">
            <a:avLst/>
          </a:prstGeom>
          <a:ln w="12700">
            <a:solidFill>
              <a:srgbClr val="96D35F"/>
            </a:solidFill>
          </a:ln>
        </p:spPr>
        <p:txBody>
          <a:bodyPr lIns="0" tIns="0" rIns="0" bIns="0"/>
          <a:lstStyle/>
          <a:p>
            <a:pPr/>
          </a:p>
        </p:txBody>
      </p:sp>
    </p:spTree>
  </p:cSld>
  <p:clrMapOvr>
    <a:masterClrMapping/>
  </p:clrMapOvr>
  <p:transition xmlns:p14="http://schemas.microsoft.com/office/powerpoint/2010/main" spd="med" advClick="1"/>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71" name="SIFT vector formation"/>
          <p:cNvSpPr txBox="1"/>
          <p:nvPr>
            <p:ph type="title"/>
          </p:nvPr>
        </p:nvSpPr>
        <p:spPr>
          <a:xfrm>
            <a:off x="977900" y="-114300"/>
            <a:ext cx="11049000" cy="1625600"/>
          </a:xfrm>
          <a:prstGeom prst="rect">
            <a:avLst/>
          </a:prstGeom>
        </p:spPr>
        <p:txBody>
          <a:bodyPr/>
          <a:lstStyle>
            <a:lvl1pPr>
              <a:defRPr b="1"/>
            </a:lvl1pPr>
          </a:lstStyle>
          <a:p>
            <a:pPr/>
            <a:r>
              <a:t>SIFT vector formation</a:t>
            </a:r>
          </a:p>
        </p:txBody>
      </p:sp>
      <p:sp>
        <p:nvSpPr>
          <p:cNvPr id="1272" name="Thresholded image gradients are sampled over 16x16 array of locations in scale space…"/>
          <p:cNvSpPr txBox="1"/>
          <p:nvPr>
            <p:ph type="body" sz="half" idx="1"/>
          </p:nvPr>
        </p:nvSpPr>
        <p:spPr>
          <a:xfrm>
            <a:off x="647700" y="1295400"/>
            <a:ext cx="11925300" cy="3683000"/>
          </a:xfrm>
          <a:prstGeom prst="rect">
            <a:avLst/>
          </a:prstGeom>
        </p:spPr>
        <p:txBody>
          <a:bodyPr/>
          <a:lstStyle/>
          <a:p>
            <a:pPr marL="383539" indent="-342899">
              <a:defRPr sz="3800"/>
            </a:pPr>
            <a:r>
              <a:t>Thresholded image gradients are sampled over 16x16 array of locations in scale space</a:t>
            </a:r>
          </a:p>
          <a:p>
            <a:pPr marL="383539" indent="-342899">
              <a:defRPr sz="3800"/>
            </a:pPr>
            <a:r>
              <a:t>Create array of orientation histograms</a:t>
            </a:r>
          </a:p>
          <a:p>
            <a:pPr marL="383539" indent="-342899">
              <a:defRPr sz="3800"/>
            </a:pPr>
            <a:r>
              <a:t>8 orientations x 4x4 histogram array = 128 dimensions</a:t>
            </a:r>
          </a:p>
        </p:txBody>
      </p:sp>
      <p:sp>
        <p:nvSpPr>
          <p:cNvPr id="1273" name="showing only 2x2 here but is 4x4"/>
          <p:cNvSpPr txBox="1"/>
          <p:nvPr/>
        </p:nvSpPr>
        <p:spPr>
          <a:xfrm>
            <a:off x="6616700" y="8978900"/>
            <a:ext cx="5929082"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showing only 2x2 here but is 4x4</a:t>
            </a:r>
          </a:p>
        </p:txBody>
      </p:sp>
      <p:pic>
        <p:nvPicPr>
          <p:cNvPr id="1274" name="sift-feat.png" descr="sift-feat.png"/>
          <p:cNvPicPr>
            <a:picLocks noChangeAspect="0"/>
          </p:cNvPicPr>
          <p:nvPr/>
        </p:nvPicPr>
        <p:blipFill>
          <a:blip r:embed="rId2">
            <a:extLst/>
          </a:blip>
          <a:srcRect l="0" t="0" r="45191" b="0"/>
          <a:stretch>
            <a:fillRect/>
          </a:stretch>
        </p:blipFill>
        <p:spPr>
          <a:xfrm>
            <a:off x="977900" y="4989688"/>
            <a:ext cx="5892800" cy="4052712"/>
          </a:xfrm>
          <a:prstGeom prst="rect">
            <a:avLst/>
          </a:prstGeom>
          <a:ln w="12700">
            <a:miter lim="400000"/>
          </a:ln>
        </p:spPr>
      </p:pic>
      <p:pic>
        <p:nvPicPr>
          <p:cNvPr id="1275" name="descrip.png" descr="descrip.png"/>
          <p:cNvPicPr>
            <a:picLocks noChangeAspect="0"/>
          </p:cNvPicPr>
          <p:nvPr/>
        </p:nvPicPr>
        <p:blipFill>
          <a:blip r:embed="rId3">
            <a:extLst/>
          </a:blip>
          <a:srcRect l="1620" t="9682" r="61656" b="10235"/>
          <a:stretch>
            <a:fillRect/>
          </a:stretch>
        </p:blipFill>
        <p:spPr>
          <a:xfrm rot="21599996">
            <a:off x="6426199" y="5130799"/>
            <a:ext cx="850901" cy="889001"/>
          </a:xfrm>
          <a:prstGeom prst="rect">
            <a:avLst/>
          </a:prstGeom>
          <a:ln w="12700">
            <a:miter lim="400000"/>
          </a:ln>
        </p:spPr>
      </p:pic>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77" name="Ensure smoothness"/>
          <p:cNvSpPr txBox="1"/>
          <p:nvPr>
            <p:ph type="title"/>
          </p:nvPr>
        </p:nvSpPr>
        <p:spPr>
          <a:xfrm>
            <a:off x="977900" y="-114300"/>
            <a:ext cx="11049000" cy="1625600"/>
          </a:xfrm>
          <a:prstGeom prst="rect">
            <a:avLst/>
          </a:prstGeom>
        </p:spPr>
        <p:txBody>
          <a:bodyPr/>
          <a:lstStyle>
            <a:lvl1pPr>
              <a:defRPr b="1"/>
            </a:lvl1pPr>
          </a:lstStyle>
          <a:p>
            <a:pPr/>
            <a:r>
              <a:t>Ensure smoothness</a:t>
            </a:r>
          </a:p>
        </p:txBody>
      </p:sp>
      <p:sp>
        <p:nvSpPr>
          <p:cNvPr id="1278" name="Gaussian weight…"/>
          <p:cNvSpPr txBox="1"/>
          <p:nvPr>
            <p:ph type="body" sz="half" idx="1"/>
          </p:nvPr>
        </p:nvSpPr>
        <p:spPr>
          <a:xfrm>
            <a:off x="647700" y="1295400"/>
            <a:ext cx="11925300" cy="3683000"/>
          </a:xfrm>
          <a:prstGeom prst="rect">
            <a:avLst/>
          </a:prstGeom>
        </p:spPr>
        <p:txBody>
          <a:bodyPr/>
          <a:lstStyle/>
          <a:p>
            <a:pPr/>
            <a:r>
              <a:t>Gaussian weight </a:t>
            </a:r>
          </a:p>
          <a:p>
            <a:pPr/>
            <a:r>
              <a:t>Trilinear interpolation </a:t>
            </a:r>
          </a:p>
          <a:p>
            <a:pPr lvl="1"/>
            <a:r>
              <a:t>a given gradient contributes to 8 bins: </a:t>
            </a:r>
            <a:br/>
            <a:r>
              <a:t>4 in space times 2 in orientation</a:t>
            </a:r>
          </a:p>
        </p:txBody>
      </p:sp>
      <p:pic>
        <p:nvPicPr>
          <p:cNvPr id="1279" name="descrip.png" descr="descrip.png"/>
          <p:cNvPicPr>
            <a:picLocks noChangeAspect="0"/>
          </p:cNvPicPr>
          <p:nvPr/>
        </p:nvPicPr>
        <p:blipFill>
          <a:blip r:embed="rId2">
            <a:extLst/>
          </a:blip>
          <a:stretch>
            <a:fillRect/>
          </a:stretch>
        </p:blipFill>
        <p:spPr>
          <a:xfrm>
            <a:off x="4301066" y="5143500"/>
            <a:ext cx="8013701" cy="3810000"/>
          </a:xfrm>
          <a:prstGeom prst="rect">
            <a:avLst/>
          </a:prstGeom>
          <a:ln w="12700">
            <a:miter lim="400000"/>
          </a:ln>
        </p:spPr>
      </p:pic>
      <p:pic>
        <p:nvPicPr>
          <p:cNvPr id="1280" name="sift-feat.png" descr="sift-feat.png"/>
          <p:cNvPicPr>
            <a:picLocks noChangeAspect="0"/>
          </p:cNvPicPr>
          <p:nvPr/>
        </p:nvPicPr>
        <p:blipFill>
          <a:blip r:embed="rId3">
            <a:extLst/>
          </a:blip>
          <a:srcRect l="0" t="0" r="45233" b="0"/>
          <a:stretch>
            <a:fillRect/>
          </a:stretch>
        </p:blipFill>
        <p:spPr>
          <a:xfrm>
            <a:off x="212639" y="5498253"/>
            <a:ext cx="3038561" cy="2463073"/>
          </a:xfrm>
          <a:prstGeom prst="rect">
            <a:avLst/>
          </a:prstGeom>
          <a:ln w="12700">
            <a:miter lim="400000"/>
          </a:ln>
        </p:spPr>
      </p:pic>
      <p:sp>
        <p:nvSpPr>
          <p:cNvPr id="1281" name="Line"/>
          <p:cNvSpPr/>
          <p:nvPr/>
        </p:nvSpPr>
        <p:spPr>
          <a:xfrm flipV="1">
            <a:off x="2821838" y="5625281"/>
            <a:ext cx="1648943" cy="83907"/>
          </a:xfrm>
          <a:prstGeom prst="line">
            <a:avLst/>
          </a:prstGeom>
          <a:ln w="12700">
            <a:solidFill>
              <a:srgbClr val="96D35F"/>
            </a:solidFill>
          </a:ln>
        </p:spPr>
        <p:txBody>
          <a:bodyPr lIns="0" tIns="0" rIns="0" bIns="0"/>
          <a:lstStyle/>
          <a:p>
            <a:pPr/>
          </a:p>
        </p:txBody>
      </p:sp>
      <p:sp>
        <p:nvSpPr>
          <p:cNvPr id="1282" name="Line"/>
          <p:cNvSpPr/>
          <p:nvPr/>
        </p:nvSpPr>
        <p:spPr>
          <a:xfrm>
            <a:off x="2828477" y="6034528"/>
            <a:ext cx="1643029" cy="2373582"/>
          </a:xfrm>
          <a:prstGeom prst="line">
            <a:avLst/>
          </a:prstGeom>
          <a:ln w="12700">
            <a:solidFill>
              <a:srgbClr val="96D35F"/>
            </a:solidFill>
          </a:ln>
        </p:spPr>
        <p:txBody>
          <a:bodyPr lIns="0" tIns="0" rIns="0" bIns="0"/>
          <a:lstStyle/>
          <a:p>
            <a:pPr/>
          </a:p>
        </p:txBody>
      </p:sp>
      <p:sp>
        <p:nvSpPr>
          <p:cNvPr id="1283" name="Line"/>
          <p:cNvSpPr/>
          <p:nvPr/>
        </p:nvSpPr>
        <p:spPr>
          <a:xfrm flipH="1">
            <a:off x="5358172" y="6400593"/>
            <a:ext cx="232388" cy="79676"/>
          </a:xfrm>
          <a:prstGeom prst="line">
            <a:avLst/>
          </a:prstGeom>
          <a:ln w="38100">
            <a:solidFill>
              <a:srgbClr val="FF4013"/>
            </a:solidFill>
            <a:headEnd type="stealth"/>
          </a:ln>
        </p:spPr>
        <p:txBody>
          <a:bodyPr lIns="0" tIns="0" rIns="0" bIns="0"/>
          <a:lstStyle/>
          <a:p>
            <a:pPr/>
          </a:p>
        </p:txBody>
      </p:sp>
      <p:sp>
        <p:nvSpPr>
          <p:cNvPr id="1284" name="Line"/>
          <p:cNvSpPr/>
          <p:nvPr/>
        </p:nvSpPr>
        <p:spPr>
          <a:xfrm flipH="1">
            <a:off x="10090474" y="7389896"/>
            <a:ext cx="300530" cy="318604"/>
          </a:xfrm>
          <a:prstGeom prst="line">
            <a:avLst/>
          </a:prstGeom>
          <a:ln w="38100">
            <a:solidFill>
              <a:srgbClr val="FF4013"/>
            </a:solidFill>
            <a:headEnd type="stealth"/>
          </a:ln>
        </p:spPr>
        <p:txBody>
          <a:bodyPr lIns="0" tIns="0" rIns="0" bIns="0"/>
          <a:lstStyle/>
          <a:p>
            <a:pPr/>
          </a:p>
        </p:txBody>
      </p:sp>
      <p:sp>
        <p:nvSpPr>
          <p:cNvPr id="1285" name="Line"/>
          <p:cNvSpPr/>
          <p:nvPr/>
        </p:nvSpPr>
        <p:spPr>
          <a:xfrm flipH="1">
            <a:off x="10090474" y="5999105"/>
            <a:ext cx="300530" cy="318604"/>
          </a:xfrm>
          <a:prstGeom prst="line">
            <a:avLst/>
          </a:prstGeom>
          <a:ln w="38100">
            <a:solidFill>
              <a:srgbClr val="FF4013"/>
            </a:solidFill>
            <a:headEnd type="stealth"/>
          </a:ln>
        </p:spPr>
        <p:txBody>
          <a:bodyPr lIns="0" tIns="0" rIns="0" bIns="0"/>
          <a:lstStyle/>
          <a:p>
            <a:pPr/>
          </a:p>
        </p:txBody>
      </p:sp>
      <p:sp>
        <p:nvSpPr>
          <p:cNvPr id="1286" name="Line"/>
          <p:cNvSpPr/>
          <p:nvPr/>
        </p:nvSpPr>
        <p:spPr>
          <a:xfrm flipH="1">
            <a:off x="11445140" y="7489490"/>
            <a:ext cx="247230" cy="237073"/>
          </a:xfrm>
          <a:prstGeom prst="line">
            <a:avLst/>
          </a:prstGeom>
          <a:ln w="38100">
            <a:solidFill>
              <a:srgbClr val="FF4013"/>
            </a:solidFill>
            <a:headEnd type="stealth"/>
          </a:ln>
        </p:spPr>
        <p:txBody>
          <a:bodyPr lIns="0" tIns="0" rIns="0" bIns="0"/>
          <a:lstStyle/>
          <a:p>
            <a:pPr/>
          </a:p>
        </p:txBody>
      </p:sp>
      <p:sp>
        <p:nvSpPr>
          <p:cNvPr id="1287" name="Line"/>
          <p:cNvSpPr/>
          <p:nvPr/>
        </p:nvSpPr>
        <p:spPr>
          <a:xfrm flipH="1">
            <a:off x="11499327" y="5816306"/>
            <a:ext cx="471907" cy="483341"/>
          </a:xfrm>
          <a:prstGeom prst="line">
            <a:avLst/>
          </a:prstGeom>
          <a:ln w="38100">
            <a:solidFill>
              <a:srgbClr val="FF4013"/>
            </a:solidFill>
            <a:headEnd type="stealth"/>
          </a:ln>
        </p:spPr>
        <p:txBody>
          <a:bodyPr lIns="0" tIns="0" rIns="0" bIns="0"/>
          <a:lstStyle/>
          <a:p>
            <a:pPr/>
          </a:p>
        </p:txBody>
      </p:sp>
      <p:sp>
        <p:nvSpPr>
          <p:cNvPr id="1288" name="Line"/>
          <p:cNvSpPr/>
          <p:nvPr/>
        </p:nvSpPr>
        <p:spPr>
          <a:xfrm flipH="1">
            <a:off x="11484984" y="6285924"/>
            <a:ext cx="432063" cy="1"/>
          </a:xfrm>
          <a:prstGeom prst="line">
            <a:avLst/>
          </a:prstGeom>
          <a:ln w="38100">
            <a:solidFill>
              <a:srgbClr val="FF4013"/>
            </a:solidFill>
            <a:headEnd type="stealth"/>
          </a:ln>
        </p:spPr>
        <p:txBody>
          <a:bodyPr lIns="0" tIns="0" rIns="0" bIns="0"/>
          <a:lstStyle/>
          <a:p>
            <a:pPr/>
          </a:p>
        </p:txBody>
      </p:sp>
      <p:sp>
        <p:nvSpPr>
          <p:cNvPr id="1289" name="Line"/>
          <p:cNvSpPr/>
          <p:nvPr/>
        </p:nvSpPr>
        <p:spPr>
          <a:xfrm flipH="1">
            <a:off x="11448859" y="7712840"/>
            <a:ext cx="662039" cy="1"/>
          </a:xfrm>
          <a:prstGeom prst="line">
            <a:avLst/>
          </a:prstGeom>
          <a:ln w="38100">
            <a:solidFill>
              <a:srgbClr val="FF4013"/>
            </a:solidFill>
            <a:headEnd type="stealth"/>
          </a:ln>
        </p:spPr>
        <p:txBody>
          <a:bodyPr lIns="0" tIns="0" rIns="0" bIns="0"/>
          <a:lstStyle/>
          <a:p>
            <a:pPr/>
          </a:p>
        </p:txBody>
      </p:sp>
      <p:sp>
        <p:nvSpPr>
          <p:cNvPr id="1290" name="Line"/>
          <p:cNvSpPr/>
          <p:nvPr/>
        </p:nvSpPr>
        <p:spPr>
          <a:xfrm flipH="1">
            <a:off x="10076130" y="7712840"/>
            <a:ext cx="534767" cy="1"/>
          </a:xfrm>
          <a:prstGeom prst="line">
            <a:avLst/>
          </a:prstGeom>
          <a:ln w="38100">
            <a:solidFill>
              <a:srgbClr val="FF4013"/>
            </a:solidFill>
            <a:headEnd type="stealth"/>
          </a:ln>
        </p:spPr>
        <p:txBody>
          <a:bodyPr lIns="0" tIns="0" rIns="0" bIns="0"/>
          <a:lstStyle/>
          <a:p>
            <a:pPr/>
          </a:p>
        </p:txBody>
      </p:sp>
      <p:sp>
        <p:nvSpPr>
          <p:cNvPr id="1291" name="Line"/>
          <p:cNvSpPr/>
          <p:nvPr/>
        </p:nvSpPr>
        <p:spPr>
          <a:xfrm flipH="1">
            <a:off x="10076130" y="6322048"/>
            <a:ext cx="534767" cy="1"/>
          </a:xfrm>
          <a:prstGeom prst="line">
            <a:avLst/>
          </a:prstGeom>
          <a:ln w="38100">
            <a:solidFill>
              <a:srgbClr val="FF4013"/>
            </a:solidFill>
            <a:headEnd type="stealth"/>
          </a:ln>
        </p:spPr>
        <p:txBody>
          <a:bodyPr lIns="0" tIns="0" rIns="0" bIns="0"/>
          <a:lstStyle/>
          <a:p>
            <a:pPr/>
          </a:p>
        </p:txBody>
      </p:sp>
      <p:sp>
        <p:nvSpPr>
          <p:cNvPr id="1292" name="Line"/>
          <p:cNvSpPr/>
          <p:nvPr/>
        </p:nvSpPr>
        <p:spPr>
          <a:xfrm>
            <a:off x="3849805" y="5844033"/>
            <a:ext cx="3987801" cy="13335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109"/>
                </a:moveTo>
                <a:cubicBezTo>
                  <a:pt x="2135" y="21109"/>
                  <a:pt x="6006" y="0"/>
                  <a:pt x="10819" y="0"/>
                </a:cubicBezTo>
                <a:cubicBezTo>
                  <a:pt x="15633" y="0"/>
                  <a:pt x="17913" y="21600"/>
                  <a:pt x="21600" y="21600"/>
                </a:cubicBezTo>
              </a:path>
            </a:pathLst>
          </a:custGeom>
          <a:ln w="38100">
            <a:solidFill>
              <a:srgbClr val="5E30EB"/>
            </a:solidFill>
          </a:ln>
        </p:spPr>
        <p:txBody>
          <a:bodyPr lIns="50800" tIns="50800" rIns="50800" bIns="50800"/>
          <a:lstStyle/>
          <a:p>
            <a:pPr marL="57799" marR="57799" defTabSz="1295400">
              <a:defRPr sz="3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4" name="Reduce effect of illumination"/>
          <p:cNvSpPr txBox="1"/>
          <p:nvPr>
            <p:ph type="title"/>
          </p:nvPr>
        </p:nvSpPr>
        <p:spPr>
          <a:xfrm>
            <a:off x="977900" y="-114300"/>
            <a:ext cx="11049000" cy="1625600"/>
          </a:xfrm>
          <a:prstGeom prst="rect">
            <a:avLst/>
          </a:prstGeom>
        </p:spPr>
        <p:txBody>
          <a:bodyPr/>
          <a:lstStyle>
            <a:lvl1pPr>
              <a:defRPr b="1"/>
            </a:lvl1pPr>
          </a:lstStyle>
          <a:p>
            <a:pPr/>
            <a:r>
              <a:t>Reduce effect of illumination</a:t>
            </a:r>
          </a:p>
        </p:txBody>
      </p:sp>
      <p:sp>
        <p:nvSpPr>
          <p:cNvPr id="1295" name="128-dim vector normalized to 1…"/>
          <p:cNvSpPr txBox="1"/>
          <p:nvPr>
            <p:ph type="body" sz="half" idx="1"/>
          </p:nvPr>
        </p:nvSpPr>
        <p:spPr>
          <a:xfrm>
            <a:off x="647700" y="1295400"/>
            <a:ext cx="11925300" cy="4013200"/>
          </a:xfrm>
          <a:prstGeom prst="rect">
            <a:avLst/>
          </a:prstGeom>
        </p:spPr>
        <p:txBody>
          <a:bodyPr/>
          <a:lstStyle/>
          <a:p>
            <a:pPr marL="383539" indent="-342899">
              <a:defRPr sz="3800"/>
            </a:pPr>
            <a:r>
              <a:t>128-dim vector normalized to 1 </a:t>
            </a:r>
          </a:p>
          <a:p>
            <a:pPr marL="383539" indent="-342899">
              <a:defRPr sz="3800"/>
            </a:pPr>
            <a:r>
              <a:t>Threshold gradient magnitudes to avoid excessive influence of high gradients</a:t>
            </a:r>
          </a:p>
          <a:p>
            <a:pPr lvl="1"/>
            <a:r>
              <a:t>after normalization, clamp gradients &gt;0.2</a:t>
            </a:r>
          </a:p>
          <a:p>
            <a:pPr lvl="1"/>
            <a:r>
              <a:t>renormalize</a:t>
            </a:r>
          </a:p>
        </p:txBody>
      </p:sp>
      <p:pic>
        <p:nvPicPr>
          <p:cNvPr id="1296" name="descrip.png" descr="descrip.png"/>
          <p:cNvPicPr>
            <a:picLocks noChangeAspect="0"/>
          </p:cNvPicPr>
          <p:nvPr/>
        </p:nvPicPr>
        <p:blipFill>
          <a:blip r:embed="rId2">
            <a:extLst/>
          </a:blip>
          <a:stretch>
            <a:fillRect/>
          </a:stretch>
        </p:blipFill>
        <p:spPr>
          <a:xfrm>
            <a:off x="4301066" y="5143500"/>
            <a:ext cx="8013701" cy="3810000"/>
          </a:xfrm>
          <a:prstGeom prst="rect">
            <a:avLst/>
          </a:prstGeom>
          <a:ln w="12700">
            <a:miter lim="400000"/>
          </a:ln>
        </p:spPr>
      </p:pic>
      <p:pic>
        <p:nvPicPr>
          <p:cNvPr id="1297" name="sift-feat.png" descr="sift-feat.png"/>
          <p:cNvPicPr>
            <a:picLocks noChangeAspect="0"/>
          </p:cNvPicPr>
          <p:nvPr/>
        </p:nvPicPr>
        <p:blipFill>
          <a:blip r:embed="rId3">
            <a:extLst/>
          </a:blip>
          <a:srcRect l="0" t="0" r="45233" b="0"/>
          <a:stretch>
            <a:fillRect/>
          </a:stretch>
        </p:blipFill>
        <p:spPr>
          <a:xfrm>
            <a:off x="212639" y="5498253"/>
            <a:ext cx="3038561" cy="2463073"/>
          </a:xfrm>
          <a:prstGeom prst="rect">
            <a:avLst/>
          </a:prstGeom>
          <a:ln w="12700">
            <a:miter lim="400000"/>
          </a:ln>
        </p:spPr>
      </p:pic>
      <p:sp>
        <p:nvSpPr>
          <p:cNvPr id="1298" name="Line"/>
          <p:cNvSpPr/>
          <p:nvPr/>
        </p:nvSpPr>
        <p:spPr>
          <a:xfrm flipV="1">
            <a:off x="2821838" y="5625281"/>
            <a:ext cx="1648943" cy="83907"/>
          </a:xfrm>
          <a:prstGeom prst="line">
            <a:avLst/>
          </a:prstGeom>
          <a:ln w="12700">
            <a:solidFill>
              <a:srgbClr val="96D35F"/>
            </a:solidFill>
          </a:ln>
        </p:spPr>
        <p:txBody>
          <a:bodyPr lIns="0" tIns="0" rIns="0" bIns="0"/>
          <a:lstStyle/>
          <a:p>
            <a:pPr/>
          </a:p>
        </p:txBody>
      </p:sp>
      <p:sp>
        <p:nvSpPr>
          <p:cNvPr id="1299" name="Line"/>
          <p:cNvSpPr/>
          <p:nvPr/>
        </p:nvSpPr>
        <p:spPr>
          <a:xfrm>
            <a:off x="2828477" y="6034528"/>
            <a:ext cx="1643029" cy="2373582"/>
          </a:xfrm>
          <a:prstGeom prst="line">
            <a:avLst/>
          </a:prstGeom>
          <a:ln w="12700">
            <a:solidFill>
              <a:srgbClr val="96D35F"/>
            </a:solidFill>
          </a:ln>
        </p:spPr>
        <p:txBody>
          <a:bodyPr lIns="0" tIns="0" rIns="0" bIns="0"/>
          <a:lstStyle/>
          <a:p>
            <a:pPr/>
          </a:p>
        </p:txBody>
      </p:sp>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1" name="Sensitivity to number of histogram orientations"/>
          <p:cNvSpPr txBox="1"/>
          <p:nvPr>
            <p:ph type="title"/>
          </p:nvPr>
        </p:nvSpPr>
        <p:spPr>
          <a:xfrm>
            <a:off x="1038577" y="-444500"/>
            <a:ext cx="11049001" cy="1625600"/>
          </a:xfrm>
          <a:prstGeom prst="rect">
            <a:avLst/>
          </a:prstGeom>
        </p:spPr>
        <p:txBody>
          <a:bodyPr/>
          <a:lstStyle>
            <a:lvl1pPr>
              <a:defRPr sz="3800"/>
            </a:lvl1pPr>
          </a:lstStyle>
          <a:p>
            <a:pPr/>
            <a:r>
              <a:t>Sensitivity to number of histogram orientations</a:t>
            </a:r>
          </a:p>
        </p:txBody>
      </p:sp>
      <p:pic>
        <p:nvPicPr>
          <p:cNvPr id="1302" name="image.png" descr="image.png"/>
          <p:cNvPicPr>
            <a:picLocks noChangeAspect="0"/>
          </p:cNvPicPr>
          <p:nvPr/>
        </p:nvPicPr>
        <p:blipFill>
          <a:blip r:embed="rId2">
            <a:extLst/>
          </a:blip>
          <a:stretch>
            <a:fillRect/>
          </a:stretch>
        </p:blipFill>
        <p:spPr>
          <a:xfrm>
            <a:off x="0" y="747324"/>
            <a:ext cx="14176588" cy="9006277"/>
          </a:xfrm>
          <a:prstGeom prst="rect">
            <a:avLst/>
          </a:prstGeom>
          <a:ln w="12700">
            <a:miter lim="400000"/>
          </a:ln>
        </p:spPr>
      </p:pic>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04" name="Feature stability to noise"/>
          <p:cNvSpPr txBox="1"/>
          <p:nvPr>
            <p:ph type="title"/>
          </p:nvPr>
        </p:nvSpPr>
        <p:spPr>
          <a:xfrm>
            <a:off x="647700" y="0"/>
            <a:ext cx="12026900" cy="1193800"/>
          </a:xfrm>
          <a:prstGeom prst="rect">
            <a:avLst/>
          </a:prstGeom>
        </p:spPr>
        <p:txBody>
          <a:bodyPr/>
          <a:lstStyle>
            <a:lvl1pPr>
              <a:defRPr b="1"/>
            </a:lvl1pPr>
          </a:lstStyle>
          <a:p>
            <a:pPr/>
            <a:r>
              <a:t>Feature stability to noise</a:t>
            </a:r>
          </a:p>
        </p:txBody>
      </p:sp>
      <p:sp>
        <p:nvSpPr>
          <p:cNvPr id="1305" name="Match features after random change in image scale &amp; orientation, with differing levels of image noise…"/>
          <p:cNvSpPr txBox="1"/>
          <p:nvPr>
            <p:ph type="body" idx="1"/>
          </p:nvPr>
        </p:nvSpPr>
        <p:spPr>
          <a:xfrm>
            <a:off x="647700" y="1193800"/>
            <a:ext cx="11925300" cy="4826000"/>
          </a:xfrm>
          <a:prstGeom prst="rect">
            <a:avLst/>
          </a:prstGeom>
        </p:spPr>
        <p:txBody>
          <a:bodyPr/>
          <a:lstStyle/>
          <a:p>
            <a:pPr marL="383539" indent="-342899">
              <a:buClr>
                <a:srgbClr val="000000"/>
              </a:buClr>
              <a:buFont typeface="Times New Roman"/>
              <a:defRPr sz="3800"/>
            </a:pPr>
            <a:r>
              <a:t>Match features after random change in image scale &amp; orientation, with differing levels of image noise</a:t>
            </a:r>
          </a:p>
          <a:p>
            <a:pPr marL="383539" indent="-342899">
              <a:buClr>
                <a:srgbClr val="000000"/>
              </a:buClr>
              <a:buFont typeface="Times New Roman"/>
              <a:defRPr sz="3800"/>
            </a:pPr>
            <a:r>
              <a:t>Find nearest neighbor in database of 30,000 features</a:t>
            </a:r>
          </a:p>
        </p:txBody>
      </p:sp>
      <p:pic>
        <p:nvPicPr>
          <p:cNvPr id="1306" name="image.png" descr="image.png"/>
          <p:cNvPicPr>
            <a:picLocks noChangeAspect="0"/>
          </p:cNvPicPr>
          <p:nvPr/>
        </p:nvPicPr>
        <p:blipFill>
          <a:blip r:embed="rId2">
            <a:extLst/>
          </a:blip>
          <a:stretch>
            <a:fillRect/>
          </a:stretch>
        </p:blipFill>
        <p:spPr>
          <a:xfrm>
            <a:off x="1841500" y="3526649"/>
            <a:ext cx="8371841" cy="5793459"/>
          </a:xfrm>
          <a:prstGeom prst="rect">
            <a:avLst/>
          </a:prstGeom>
          <a:ln w="12700">
            <a:miter lim="400000"/>
          </a:ln>
        </p:spPr>
      </p:pic>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8" name="Feature stability to noise"/>
          <p:cNvSpPr txBox="1"/>
          <p:nvPr>
            <p:ph type="title"/>
          </p:nvPr>
        </p:nvSpPr>
        <p:spPr>
          <a:xfrm>
            <a:off x="647700" y="0"/>
            <a:ext cx="12026900" cy="1193800"/>
          </a:xfrm>
          <a:prstGeom prst="rect">
            <a:avLst/>
          </a:prstGeom>
        </p:spPr>
        <p:txBody>
          <a:bodyPr/>
          <a:lstStyle>
            <a:lvl1pPr>
              <a:defRPr b="1"/>
            </a:lvl1pPr>
          </a:lstStyle>
          <a:p>
            <a:pPr/>
            <a:r>
              <a:t>Feature stability to noise</a:t>
            </a:r>
          </a:p>
        </p:txBody>
      </p:sp>
      <p:sp>
        <p:nvSpPr>
          <p:cNvPr id="1309" name="Match features after random change in image scale &amp; orientation, with differing levels of image noise…"/>
          <p:cNvSpPr txBox="1"/>
          <p:nvPr>
            <p:ph type="body" idx="1"/>
          </p:nvPr>
        </p:nvSpPr>
        <p:spPr>
          <a:xfrm>
            <a:off x="647700" y="1193800"/>
            <a:ext cx="11925300" cy="4826000"/>
          </a:xfrm>
          <a:prstGeom prst="rect">
            <a:avLst/>
          </a:prstGeom>
        </p:spPr>
        <p:txBody>
          <a:bodyPr/>
          <a:lstStyle/>
          <a:p>
            <a:pPr marL="383539" indent="-342899">
              <a:buClr>
                <a:srgbClr val="000000"/>
              </a:buClr>
              <a:buFont typeface="Times New Roman"/>
              <a:defRPr sz="3800"/>
            </a:pPr>
            <a:r>
              <a:t>Match features after random change in image scale &amp; orientation, with differing levels of image noise</a:t>
            </a:r>
          </a:p>
          <a:p>
            <a:pPr marL="383539" indent="-342899">
              <a:buClr>
                <a:srgbClr val="000000"/>
              </a:buClr>
              <a:buFont typeface="Times New Roman"/>
              <a:defRPr sz="3800"/>
            </a:pPr>
            <a:r>
              <a:t>Find nearest neighbor in database of 30,000 features</a:t>
            </a:r>
          </a:p>
        </p:txBody>
      </p:sp>
      <p:pic>
        <p:nvPicPr>
          <p:cNvPr id="1310" name="image.png" descr="image.png"/>
          <p:cNvPicPr>
            <a:picLocks noChangeAspect="0"/>
          </p:cNvPicPr>
          <p:nvPr/>
        </p:nvPicPr>
        <p:blipFill>
          <a:blip r:embed="rId2">
            <a:extLst/>
          </a:blip>
          <a:stretch>
            <a:fillRect/>
          </a:stretch>
        </p:blipFill>
        <p:spPr>
          <a:xfrm>
            <a:off x="1841500" y="3526649"/>
            <a:ext cx="8371841" cy="5793459"/>
          </a:xfrm>
          <a:prstGeom prst="rect">
            <a:avLst/>
          </a:prstGeom>
          <a:ln w="12700">
            <a:miter lim="400000"/>
          </a:ln>
        </p:spPr>
      </p:pic>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2" name="Feature stability to affine change"/>
          <p:cNvSpPr txBox="1"/>
          <p:nvPr>
            <p:ph type="title"/>
          </p:nvPr>
        </p:nvSpPr>
        <p:spPr>
          <a:xfrm>
            <a:off x="647700" y="0"/>
            <a:ext cx="12026900" cy="1193800"/>
          </a:xfrm>
          <a:prstGeom prst="rect">
            <a:avLst/>
          </a:prstGeom>
        </p:spPr>
        <p:txBody>
          <a:bodyPr/>
          <a:lstStyle>
            <a:lvl1pPr>
              <a:defRPr b="1"/>
            </a:lvl1pPr>
          </a:lstStyle>
          <a:p>
            <a:pPr/>
            <a:r>
              <a:t>Feature stability to affine change</a:t>
            </a:r>
          </a:p>
        </p:txBody>
      </p:sp>
      <p:sp>
        <p:nvSpPr>
          <p:cNvPr id="1313" name="Match features after random change in image scale &amp; orientation, with 2% image noise, and affine distortion…"/>
          <p:cNvSpPr txBox="1"/>
          <p:nvPr>
            <p:ph type="body" idx="1"/>
          </p:nvPr>
        </p:nvSpPr>
        <p:spPr>
          <a:xfrm>
            <a:off x="647700" y="1193800"/>
            <a:ext cx="11925300" cy="4826000"/>
          </a:xfrm>
          <a:prstGeom prst="rect">
            <a:avLst/>
          </a:prstGeom>
        </p:spPr>
        <p:txBody>
          <a:bodyPr/>
          <a:lstStyle/>
          <a:p>
            <a:pPr marL="383539" indent="-342899">
              <a:buClr>
                <a:srgbClr val="000000"/>
              </a:buClr>
              <a:buFont typeface="Times New Roman"/>
              <a:defRPr sz="3800"/>
            </a:pPr>
            <a:r>
              <a:t>Match features after random change in image scale &amp; orientation, with 2% image noise, and affine distortion</a:t>
            </a:r>
          </a:p>
          <a:p>
            <a:pPr marL="383539" indent="-342899">
              <a:buClr>
                <a:srgbClr val="000000"/>
              </a:buClr>
              <a:buFont typeface="Times New Roman"/>
              <a:defRPr sz="3800"/>
            </a:pPr>
            <a:r>
              <a:t>Find nearest neighbor in database of 30,000 features</a:t>
            </a:r>
          </a:p>
        </p:txBody>
      </p:sp>
      <p:pic>
        <p:nvPicPr>
          <p:cNvPr id="1314" name="plot-angles.png" descr="plot-angles.png"/>
          <p:cNvPicPr>
            <a:picLocks noChangeAspect="0"/>
          </p:cNvPicPr>
          <p:nvPr/>
        </p:nvPicPr>
        <p:blipFill>
          <a:blip r:embed="rId2">
            <a:extLst/>
          </a:blip>
          <a:stretch>
            <a:fillRect/>
          </a:stretch>
        </p:blipFill>
        <p:spPr>
          <a:xfrm>
            <a:off x="1955800" y="3402471"/>
            <a:ext cx="8890000" cy="6242757"/>
          </a:xfrm>
          <a:prstGeom prst="rect">
            <a:avLst/>
          </a:prstGeom>
          <a:ln w="12700">
            <a:miter lim="400000"/>
          </a:ln>
        </p:spPr>
      </p:pic>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6" name="Distinctiveness of features"/>
          <p:cNvSpPr txBox="1"/>
          <p:nvPr>
            <p:ph type="title"/>
          </p:nvPr>
        </p:nvSpPr>
        <p:spPr>
          <a:xfrm>
            <a:off x="647700" y="0"/>
            <a:ext cx="12026900" cy="1193800"/>
          </a:xfrm>
          <a:prstGeom prst="rect">
            <a:avLst/>
          </a:prstGeom>
        </p:spPr>
        <p:txBody>
          <a:bodyPr/>
          <a:lstStyle>
            <a:lvl1pPr>
              <a:defRPr b="1"/>
            </a:lvl1pPr>
          </a:lstStyle>
          <a:p>
            <a:pPr/>
            <a:r>
              <a:t>Distinctiveness of features</a:t>
            </a:r>
          </a:p>
        </p:txBody>
      </p:sp>
      <p:sp>
        <p:nvSpPr>
          <p:cNvPr id="1317" name="Vary size of database of features, with 30 degree affine change, 2% image noise…"/>
          <p:cNvSpPr txBox="1"/>
          <p:nvPr>
            <p:ph type="body" idx="1"/>
          </p:nvPr>
        </p:nvSpPr>
        <p:spPr>
          <a:xfrm>
            <a:off x="647700" y="1193800"/>
            <a:ext cx="11925300" cy="4826000"/>
          </a:xfrm>
          <a:prstGeom prst="rect">
            <a:avLst/>
          </a:prstGeom>
        </p:spPr>
        <p:txBody>
          <a:bodyPr/>
          <a:lstStyle/>
          <a:p>
            <a:pPr marL="383539" indent="-342899">
              <a:buClr>
                <a:srgbClr val="000000"/>
              </a:buClr>
              <a:buFont typeface="Times New Roman"/>
              <a:defRPr sz="3800"/>
            </a:pPr>
            <a:r>
              <a:t>Vary size of database of features, with 30 degree affine change, 2% image noise</a:t>
            </a:r>
          </a:p>
          <a:p>
            <a:pPr marL="383539" indent="-342899">
              <a:buClr>
                <a:srgbClr val="000000"/>
              </a:buClr>
              <a:buFont typeface="Times New Roman"/>
              <a:defRPr sz="3800"/>
            </a:pPr>
            <a:r>
              <a:t>Measure % correct for single nearest neighbor match</a:t>
            </a:r>
          </a:p>
        </p:txBody>
      </p:sp>
      <p:pic>
        <p:nvPicPr>
          <p:cNvPr id="1318" name="plot-database.png" descr="plot-database.png"/>
          <p:cNvPicPr>
            <a:picLocks noChangeAspect="0"/>
          </p:cNvPicPr>
          <p:nvPr/>
        </p:nvPicPr>
        <p:blipFill>
          <a:blip r:embed="rId2">
            <a:extLst/>
          </a:blip>
          <a:stretch>
            <a:fillRect/>
          </a:stretch>
        </p:blipFill>
        <p:spPr>
          <a:xfrm>
            <a:off x="2057400" y="3628249"/>
            <a:ext cx="8602134" cy="6016978"/>
          </a:xfrm>
          <a:prstGeom prst="rect">
            <a:avLst/>
          </a:prstGeom>
          <a:ln w="12700">
            <a:miter lim="400000"/>
          </a:ln>
        </p:spPr>
      </p:pic>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20" name="Ratio of distances reliable for matching"/>
          <p:cNvSpPr txBox="1"/>
          <p:nvPr>
            <p:ph type="title"/>
          </p:nvPr>
        </p:nvSpPr>
        <p:spPr>
          <a:xfrm>
            <a:off x="1040835" y="0"/>
            <a:ext cx="11049001" cy="1625600"/>
          </a:xfrm>
          <a:prstGeom prst="rect">
            <a:avLst/>
          </a:prstGeom>
        </p:spPr>
        <p:txBody>
          <a:bodyPr/>
          <a:lstStyle>
            <a:lvl1pPr>
              <a:defRPr sz="4400"/>
            </a:lvl1pPr>
          </a:lstStyle>
          <a:p>
            <a:pPr/>
            <a:r>
              <a:t>Ratio of distances reliable for matching</a:t>
            </a:r>
          </a:p>
        </p:txBody>
      </p:sp>
      <p:pic>
        <p:nvPicPr>
          <p:cNvPr id="1321" name="image.png" descr="image.png"/>
          <p:cNvPicPr>
            <a:picLocks noChangeAspect="0"/>
          </p:cNvPicPr>
          <p:nvPr/>
        </p:nvPicPr>
        <p:blipFill>
          <a:blip r:embed="rId2">
            <a:extLst/>
          </a:blip>
          <a:stretch>
            <a:fillRect/>
          </a:stretch>
        </p:blipFill>
        <p:spPr>
          <a:xfrm>
            <a:off x="688622" y="1248551"/>
            <a:ext cx="13589001" cy="7825459"/>
          </a:xfrm>
          <a:prstGeom prst="rect">
            <a:avLst/>
          </a:prstGeom>
          <a:ln w="12700">
            <a:miter lim="400000"/>
          </a:ln>
        </p:spPr>
      </p:pic>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3" name="Double-click to edit"/>
          <p:cNvSpPr txBox="1"/>
          <p:nvPr>
            <p:ph type="title"/>
          </p:nvPr>
        </p:nvSpPr>
        <p:spPr>
          <a:prstGeom prst="rect">
            <a:avLst/>
          </a:prstGeom>
        </p:spPr>
        <p:txBody>
          <a:bodyPr/>
          <a:lstStyle/>
          <a:p>
            <a:pPr/>
          </a:p>
        </p:txBody>
      </p:sp>
      <p:sp>
        <p:nvSpPr>
          <p:cNvPr id="1324" name="Double-click to edit"/>
          <p:cNvSpPr txBox="1"/>
          <p:nvPr>
            <p:ph type="body" idx="1"/>
          </p:nvPr>
        </p:nvSpPr>
        <p:spPr>
          <a:prstGeom prst="rect">
            <a:avLst/>
          </a:prstGeom>
        </p:spPr>
        <p:txBody>
          <a:bodyPr/>
          <a:lstStyle/>
          <a:p>
            <a:pPr>
              <a:buClr>
                <a:srgbClr val="000000"/>
              </a:buClr>
              <a:buFont typeface="Times New Roman"/>
            </a:pPr>
          </a:p>
        </p:txBody>
      </p:sp>
      <p:pic>
        <p:nvPicPr>
          <p:cNvPr id="1325" name="tmp.jpg" descr="tmp.jpg"/>
          <p:cNvPicPr>
            <a:picLocks noChangeAspect="0"/>
          </p:cNvPicPr>
          <p:nvPr/>
        </p:nvPicPr>
        <p:blipFill>
          <a:blip r:embed="rId2">
            <a:extLst/>
          </a:blip>
          <a:stretch>
            <a:fillRect/>
          </a:stretch>
        </p:blipFill>
        <p:spPr>
          <a:xfrm>
            <a:off x="0" y="1295400"/>
            <a:ext cx="13004800" cy="6795912"/>
          </a:xfrm>
          <a:prstGeom prst="rect">
            <a:avLst/>
          </a:prstGeom>
          <a:ln w="12700">
            <a:miter lim="400000"/>
          </a:ln>
        </p:spPr>
      </p:pic>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7" name="Double-click to edit"/>
          <p:cNvSpPr txBox="1"/>
          <p:nvPr>
            <p:ph type="title"/>
          </p:nvPr>
        </p:nvSpPr>
        <p:spPr>
          <a:prstGeom prst="rect">
            <a:avLst/>
          </a:prstGeom>
        </p:spPr>
        <p:txBody>
          <a:bodyPr/>
          <a:lstStyle/>
          <a:p>
            <a:pPr/>
          </a:p>
        </p:txBody>
      </p:sp>
      <p:sp>
        <p:nvSpPr>
          <p:cNvPr id="1328" name="Double-click to edit"/>
          <p:cNvSpPr txBox="1"/>
          <p:nvPr>
            <p:ph type="body" idx="1"/>
          </p:nvPr>
        </p:nvSpPr>
        <p:spPr>
          <a:prstGeom prst="rect">
            <a:avLst/>
          </a:prstGeom>
        </p:spPr>
        <p:txBody>
          <a:bodyPr/>
          <a:lstStyle/>
          <a:p>
            <a:pPr>
              <a:buClr>
                <a:srgbClr val="000000"/>
              </a:buClr>
              <a:buFont typeface="Times New Roman"/>
            </a:pPr>
          </a:p>
        </p:txBody>
      </p:sp>
      <p:pic>
        <p:nvPicPr>
          <p:cNvPr id="1329" name="tmp.jpg" descr="tmp.jpg"/>
          <p:cNvPicPr>
            <a:picLocks noChangeAspect="0"/>
          </p:cNvPicPr>
          <p:nvPr/>
        </p:nvPicPr>
        <p:blipFill>
          <a:blip r:embed="rId2">
            <a:extLst/>
          </a:blip>
          <a:stretch>
            <a:fillRect/>
          </a:stretch>
        </p:blipFill>
        <p:spPr>
          <a:xfrm>
            <a:off x="977900" y="0"/>
            <a:ext cx="11163300" cy="9654259"/>
          </a:xfrm>
          <a:prstGeom prst="rect">
            <a:avLst/>
          </a:prstGeom>
          <a:ln w="12700">
            <a:miter lim="400000"/>
          </a:ln>
        </p:spPr>
      </p:pic>
      <p:pic>
        <p:nvPicPr>
          <p:cNvPr id="1330" name="image.png" descr="image.png"/>
          <p:cNvPicPr>
            <a:picLocks noChangeAspect="0"/>
          </p:cNvPicPr>
          <p:nvPr/>
        </p:nvPicPr>
        <p:blipFill>
          <a:blip r:embed="rId3">
            <a:extLst/>
          </a:blip>
          <a:stretch>
            <a:fillRect/>
          </a:stretch>
        </p:blipFill>
        <p:spPr>
          <a:xfrm>
            <a:off x="2260035" y="3966915"/>
            <a:ext cx="8141548" cy="4124961"/>
          </a:xfrm>
          <a:prstGeom prst="rect">
            <a:avLst/>
          </a:prstGeom>
          <a:ln w="12700">
            <a:miter lim="400000"/>
          </a:ln>
        </p:spPr>
      </p:pic>
    </p:spTree>
  </p:cSld>
  <p:clrMapOvr>
    <a:masterClrMapping/>
  </p:clrMapOvr>
  <p:transition xmlns:p14="http://schemas.microsoft.com/office/powerpoint/2010/main" spd="med"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2" name="A good SIFT features tutorial"/>
          <p:cNvSpPr txBox="1"/>
          <p:nvPr>
            <p:ph type="title"/>
          </p:nvPr>
        </p:nvSpPr>
        <p:spPr>
          <a:xfrm>
            <a:off x="977900" y="114300"/>
            <a:ext cx="11049000" cy="3136900"/>
          </a:xfrm>
          <a:prstGeom prst="rect">
            <a:avLst/>
          </a:prstGeom>
        </p:spPr>
        <p:txBody>
          <a:bodyPr/>
          <a:lstStyle/>
          <a:p>
            <a:pPr/>
            <a:r>
              <a:t>A good SIFT features tutorial</a:t>
            </a:r>
          </a:p>
        </p:txBody>
      </p:sp>
      <p:sp>
        <p:nvSpPr>
          <p:cNvPr id="1333" name="http://www.cs.toronto.edu/~jepson/csc2503/tutSIFT04.pdf…"/>
          <p:cNvSpPr txBox="1"/>
          <p:nvPr>
            <p:ph type="body" idx="1"/>
          </p:nvPr>
        </p:nvSpPr>
        <p:spPr>
          <a:xfrm>
            <a:off x="330200" y="3251200"/>
            <a:ext cx="12458700" cy="5905500"/>
          </a:xfrm>
          <a:prstGeom prst="rect">
            <a:avLst/>
          </a:prstGeom>
        </p:spPr>
        <p:txBody>
          <a:bodyPr/>
          <a:lstStyle/>
          <a:p>
            <a:pPr marL="545479" indent="-487680">
              <a:buClr>
                <a:srgbClr val="000000"/>
              </a:buClr>
              <a:buSzTx/>
              <a:buFont typeface="Times New Roman"/>
              <a:buNone/>
            </a:pPr>
            <a:r>
              <a:rPr sz="3800" u="sng">
                <a:solidFill>
                  <a:srgbClr val="D6D7FF"/>
                </a:solidFill>
                <a:uFill>
                  <a:solidFill>
                    <a:srgbClr val="D6D7FF"/>
                  </a:solidFill>
                </a:uFill>
                <a:hlinkClick r:id="rId2" invalidUrl="" action="" tgtFrame="" tooltip="" history="1" highlightClick="0" endSnd="0"/>
              </a:rPr>
              <a:t>http://www.cs.toronto.edu/~jepson/csc2503/tutSIFT04.pdf</a:t>
            </a:r>
          </a:p>
          <a:p>
            <a:pPr marL="545479" indent="-487680">
              <a:buClr>
                <a:srgbClr val="000000"/>
              </a:buClr>
              <a:buSzTx/>
              <a:buFont typeface="Times New Roman"/>
              <a:buNone/>
              <a:defRPr sz="3800"/>
            </a:pPr>
            <a:r>
              <a:t>By Estrada, Jepson, and Fleet.</a:t>
            </a:r>
          </a:p>
          <a:p>
            <a:pPr marL="545479" indent="-487680">
              <a:buClr>
                <a:srgbClr val="000000"/>
              </a:buClr>
              <a:buSzTx/>
              <a:buFont typeface="Times New Roman"/>
              <a:buNone/>
              <a:defRPr sz="3800"/>
            </a:pPr>
          </a:p>
          <a:p>
            <a:pPr marL="545479" indent="-487680">
              <a:buClr>
                <a:srgbClr val="000000"/>
              </a:buClr>
              <a:buSzTx/>
              <a:buFont typeface="Times New Roman"/>
              <a:buNone/>
              <a:defRPr sz="3800"/>
            </a:pPr>
            <a:r>
              <a:t>The original paper: </a:t>
            </a:r>
            <a:br/>
            <a:r>
              <a:t>http://citeseerx.ist.psu.edu/viewdoc/summary?doi=10.1.1.2.8899</a:t>
            </a:r>
          </a:p>
        </p:txBody>
      </p:sp>
    </p:spTree>
  </p:cSld>
  <p:clrMapOvr>
    <a:masterClrMapping/>
  </p:clrMapOvr>
  <p:transition xmlns:p14="http://schemas.microsoft.com/office/powerpoint/2010/main" spd="med" advClick="1"/>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35" name="Feature stability to noise"/>
          <p:cNvSpPr txBox="1"/>
          <p:nvPr>
            <p:ph type="title"/>
          </p:nvPr>
        </p:nvSpPr>
        <p:spPr>
          <a:xfrm>
            <a:off x="647700" y="0"/>
            <a:ext cx="12026900" cy="1193800"/>
          </a:xfrm>
          <a:prstGeom prst="rect">
            <a:avLst/>
          </a:prstGeom>
        </p:spPr>
        <p:txBody>
          <a:bodyPr/>
          <a:lstStyle>
            <a:lvl1pPr>
              <a:defRPr b="1"/>
            </a:lvl1pPr>
          </a:lstStyle>
          <a:p>
            <a:pPr/>
            <a:r>
              <a:t>Feature stability to noise</a:t>
            </a:r>
          </a:p>
        </p:txBody>
      </p:sp>
      <p:sp>
        <p:nvSpPr>
          <p:cNvPr id="1336" name="Match features after random change in image scale &amp; orientation, with differing levels of image noise…"/>
          <p:cNvSpPr txBox="1"/>
          <p:nvPr>
            <p:ph type="body" idx="1"/>
          </p:nvPr>
        </p:nvSpPr>
        <p:spPr>
          <a:xfrm>
            <a:off x="647700" y="1193800"/>
            <a:ext cx="11925300" cy="4826000"/>
          </a:xfrm>
          <a:prstGeom prst="rect">
            <a:avLst/>
          </a:prstGeom>
        </p:spPr>
        <p:txBody>
          <a:bodyPr/>
          <a:lstStyle/>
          <a:p>
            <a:pPr marL="383539" indent="-342899">
              <a:defRPr sz="3800"/>
            </a:pPr>
            <a:r>
              <a:t>Match features after random change in image scale &amp; orientation, with differing levels of image noise</a:t>
            </a:r>
          </a:p>
          <a:p>
            <a:pPr marL="383539" indent="-342899">
              <a:defRPr sz="3800"/>
            </a:pPr>
            <a:r>
              <a:t>Find nearest neighbor in database of 30,000 features</a:t>
            </a:r>
          </a:p>
        </p:txBody>
      </p:sp>
      <p:pic>
        <p:nvPicPr>
          <p:cNvPr id="1337" name="image.png" descr="image.png"/>
          <p:cNvPicPr>
            <a:picLocks noChangeAspect="0"/>
          </p:cNvPicPr>
          <p:nvPr/>
        </p:nvPicPr>
        <p:blipFill>
          <a:blip r:embed="rId2">
            <a:extLst/>
          </a:blip>
          <a:stretch>
            <a:fillRect/>
          </a:stretch>
        </p:blipFill>
        <p:spPr>
          <a:xfrm>
            <a:off x="1841500" y="3526649"/>
            <a:ext cx="8371841" cy="5793459"/>
          </a:xfrm>
          <a:prstGeom prst="rect">
            <a:avLst/>
          </a:prstGeom>
          <a:ln w="12700">
            <a:miter lim="400000"/>
          </a:ln>
        </p:spPr>
      </p:pic>
    </p:spTree>
  </p:cSld>
  <p:clrMapOvr>
    <a:masterClrMapping/>
  </p:clrMapOvr>
  <p:transition xmlns:p14="http://schemas.microsoft.com/office/powerpoint/2010/main" spd="med" advClick="1"/>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39" name="Feature stability to affine change"/>
          <p:cNvSpPr txBox="1"/>
          <p:nvPr>
            <p:ph type="title"/>
          </p:nvPr>
        </p:nvSpPr>
        <p:spPr>
          <a:xfrm>
            <a:off x="647700" y="0"/>
            <a:ext cx="12026900" cy="1193800"/>
          </a:xfrm>
          <a:prstGeom prst="rect">
            <a:avLst/>
          </a:prstGeom>
        </p:spPr>
        <p:txBody>
          <a:bodyPr/>
          <a:lstStyle>
            <a:lvl1pPr>
              <a:defRPr b="1"/>
            </a:lvl1pPr>
          </a:lstStyle>
          <a:p>
            <a:pPr/>
            <a:r>
              <a:t>Feature stability to affine change</a:t>
            </a:r>
          </a:p>
        </p:txBody>
      </p:sp>
      <p:sp>
        <p:nvSpPr>
          <p:cNvPr id="1340" name="Match features after random change in image scale &amp; orientation, with 2% image noise, and affine distortion…"/>
          <p:cNvSpPr txBox="1"/>
          <p:nvPr>
            <p:ph type="body" idx="1"/>
          </p:nvPr>
        </p:nvSpPr>
        <p:spPr>
          <a:xfrm>
            <a:off x="647700" y="1193800"/>
            <a:ext cx="11925300" cy="4826000"/>
          </a:xfrm>
          <a:prstGeom prst="rect">
            <a:avLst/>
          </a:prstGeom>
        </p:spPr>
        <p:txBody>
          <a:bodyPr/>
          <a:lstStyle/>
          <a:p>
            <a:pPr marL="383539" indent="-342899">
              <a:defRPr sz="3800"/>
            </a:pPr>
            <a:r>
              <a:t>Match features after random change in image scale &amp; orientation, with 2% image noise, and affine distortion</a:t>
            </a:r>
          </a:p>
          <a:p>
            <a:pPr marL="383539" indent="-342899">
              <a:defRPr sz="3800"/>
            </a:pPr>
            <a:r>
              <a:t>Find nearest neighbor in database of 30,000 features</a:t>
            </a:r>
          </a:p>
        </p:txBody>
      </p:sp>
      <p:pic>
        <p:nvPicPr>
          <p:cNvPr id="1341" name="plot-angles.png" descr="plot-angles.png"/>
          <p:cNvPicPr>
            <a:picLocks noChangeAspect="0"/>
          </p:cNvPicPr>
          <p:nvPr/>
        </p:nvPicPr>
        <p:blipFill>
          <a:blip r:embed="rId2">
            <a:extLst/>
          </a:blip>
          <a:stretch>
            <a:fillRect/>
          </a:stretch>
        </p:blipFill>
        <p:spPr>
          <a:xfrm>
            <a:off x="1955800" y="3402471"/>
            <a:ext cx="8890000" cy="6242757"/>
          </a:xfrm>
          <a:prstGeom prst="rect">
            <a:avLst/>
          </a:prstGeom>
          <a:ln w="12700">
            <a:miter lim="400000"/>
          </a:ln>
        </p:spPr>
      </p:pic>
    </p:spTree>
  </p:cSld>
  <p:clrMapOvr>
    <a:masterClrMapping/>
  </p:clrMapOvr>
  <p:transition xmlns:p14="http://schemas.microsoft.com/office/powerpoint/2010/main" spd="med" advClick="1"/>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43" name="Distinctiveness of features"/>
          <p:cNvSpPr txBox="1"/>
          <p:nvPr>
            <p:ph type="title"/>
          </p:nvPr>
        </p:nvSpPr>
        <p:spPr>
          <a:xfrm>
            <a:off x="647700" y="0"/>
            <a:ext cx="12026900" cy="1193800"/>
          </a:xfrm>
          <a:prstGeom prst="rect">
            <a:avLst/>
          </a:prstGeom>
        </p:spPr>
        <p:txBody>
          <a:bodyPr/>
          <a:lstStyle>
            <a:lvl1pPr>
              <a:defRPr b="1"/>
            </a:lvl1pPr>
          </a:lstStyle>
          <a:p>
            <a:pPr/>
            <a:r>
              <a:t>Distinctiveness of features</a:t>
            </a:r>
          </a:p>
        </p:txBody>
      </p:sp>
      <p:sp>
        <p:nvSpPr>
          <p:cNvPr id="1344" name="Vary size of database of features, with 30 degree affine change, 2% image noise…"/>
          <p:cNvSpPr txBox="1"/>
          <p:nvPr>
            <p:ph type="body" idx="1"/>
          </p:nvPr>
        </p:nvSpPr>
        <p:spPr>
          <a:xfrm>
            <a:off x="647700" y="1193800"/>
            <a:ext cx="11925300" cy="4826000"/>
          </a:xfrm>
          <a:prstGeom prst="rect">
            <a:avLst/>
          </a:prstGeom>
        </p:spPr>
        <p:txBody>
          <a:bodyPr/>
          <a:lstStyle/>
          <a:p>
            <a:pPr marL="383539" indent="-342899">
              <a:defRPr sz="3800"/>
            </a:pPr>
            <a:r>
              <a:t>Vary size of database of features, with 30 degree affine change, 2% image noise</a:t>
            </a:r>
          </a:p>
          <a:p>
            <a:pPr marL="383539" indent="-342899">
              <a:defRPr sz="3800"/>
            </a:pPr>
            <a:r>
              <a:t>Measure % correct for single nearest neighbor match</a:t>
            </a:r>
          </a:p>
        </p:txBody>
      </p:sp>
      <p:pic>
        <p:nvPicPr>
          <p:cNvPr id="1345" name="plot-database.png" descr="plot-database.png"/>
          <p:cNvPicPr>
            <a:picLocks noChangeAspect="0"/>
          </p:cNvPicPr>
          <p:nvPr/>
        </p:nvPicPr>
        <p:blipFill>
          <a:blip r:embed="rId2">
            <a:extLst/>
          </a:blip>
          <a:stretch>
            <a:fillRect/>
          </a:stretch>
        </p:blipFill>
        <p:spPr>
          <a:xfrm>
            <a:off x="2057400" y="3628249"/>
            <a:ext cx="8602134" cy="6016978"/>
          </a:xfrm>
          <a:prstGeom prst="rect">
            <a:avLst/>
          </a:prstGeom>
          <a:ln w="12700">
            <a:miter lim="400000"/>
          </a:ln>
        </p:spPr>
      </p:pic>
    </p:spTree>
  </p:cSld>
  <p:clrMapOvr>
    <a:masterClrMapping/>
  </p:clrMapOvr>
  <p:transition xmlns:p14="http://schemas.microsoft.com/office/powerpoint/2010/main" spd="med" advClick="1"/>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47" name="Double-click to edit"/>
          <p:cNvSpPr txBox="1"/>
          <p:nvPr>
            <p:ph type="title"/>
          </p:nvPr>
        </p:nvSpPr>
        <p:spPr>
          <a:prstGeom prst="rect">
            <a:avLst/>
          </a:prstGeom>
        </p:spPr>
        <p:txBody>
          <a:bodyPr/>
          <a:lstStyle/>
          <a:p>
            <a:pPr/>
          </a:p>
        </p:txBody>
      </p:sp>
      <p:sp>
        <p:nvSpPr>
          <p:cNvPr id="1348" name="Double-click to edit"/>
          <p:cNvSpPr txBox="1"/>
          <p:nvPr>
            <p:ph type="body" idx="1"/>
          </p:nvPr>
        </p:nvSpPr>
        <p:spPr>
          <a:prstGeom prst="rect">
            <a:avLst/>
          </a:prstGeom>
        </p:spPr>
        <p:txBody>
          <a:bodyPr/>
          <a:lstStyle/>
          <a:p>
            <a:pPr/>
          </a:p>
        </p:txBody>
      </p:sp>
      <p:pic>
        <p:nvPicPr>
          <p:cNvPr id="1349" name="tmp.jpg" descr="tmp.jpg"/>
          <p:cNvPicPr>
            <a:picLocks noChangeAspect="0"/>
          </p:cNvPicPr>
          <p:nvPr/>
        </p:nvPicPr>
        <p:blipFill>
          <a:blip r:embed="rId2">
            <a:extLst/>
          </a:blip>
          <a:stretch>
            <a:fillRect/>
          </a:stretch>
        </p:blipFill>
        <p:spPr>
          <a:xfrm>
            <a:off x="0" y="1295400"/>
            <a:ext cx="13004800" cy="6795912"/>
          </a:xfrm>
          <a:prstGeom prst="rect">
            <a:avLst/>
          </a:prstGeom>
          <a:ln w="12700">
            <a:miter lim="400000"/>
          </a:ln>
        </p:spPr>
      </p:pic>
    </p:spTree>
  </p:cSld>
  <p:clrMapOvr>
    <a:masterClrMapping/>
  </p:clrMapOvr>
  <p:transition xmlns:p14="http://schemas.microsoft.com/office/powerpoint/2010/main" spd="med" advClick="1"/>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51" name="Double-click to edit"/>
          <p:cNvSpPr txBox="1"/>
          <p:nvPr>
            <p:ph type="title"/>
          </p:nvPr>
        </p:nvSpPr>
        <p:spPr>
          <a:prstGeom prst="rect">
            <a:avLst/>
          </a:prstGeom>
        </p:spPr>
        <p:txBody>
          <a:bodyPr/>
          <a:lstStyle/>
          <a:p>
            <a:pPr/>
          </a:p>
        </p:txBody>
      </p:sp>
      <p:sp>
        <p:nvSpPr>
          <p:cNvPr id="1352" name="Double-click to edit"/>
          <p:cNvSpPr txBox="1"/>
          <p:nvPr>
            <p:ph type="body" idx="1"/>
          </p:nvPr>
        </p:nvSpPr>
        <p:spPr>
          <a:prstGeom prst="rect">
            <a:avLst/>
          </a:prstGeom>
        </p:spPr>
        <p:txBody>
          <a:bodyPr/>
          <a:lstStyle/>
          <a:p>
            <a:pPr>
              <a:buClr>
                <a:srgbClr val="000000"/>
              </a:buClr>
              <a:buFont typeface="Times New Roman"/>
            </a:pPr>
          </a:p>
        </p:txBody>
      </p:sp>
      <p:pic>
        <p:nvPicPr>
          <p:cNvPr id="1353" name="tmp.jpg" descr="tmp.jpg"/>
          <p:cNvPicPr>
            <a:picLocks noChangeAspect="0"/>
          </p:cNvPicPr>
          <p:nvPr/>
        </p:nvPicPr>
        <p:blipFill>
          <a:blip r:embed="rId2">
            <a:extLst/>
          </a:blip>
          <a:stretch>
            <a:fillRect/>
          </a:stretch>
        </p:blipFill>
        <p:spPr>
          <a:xfrm>
            <a:off x="977900" y="0"/>
            <a:ext cx="11163300" cy="9654259"/>
          </a:xfrm>
          <a:prstGeom prst="rect">
            <a:avLst/>
          </a:prstGeom>
          <a:ln w="12700">
            <a:miter lim="400000"/>
          </a:ln>
        </p:spPr>
      </p:pic>
      <p:pic>
        <p:nvPicPr>
          <p:cNvPr id="1354" name="image.png" descr="image.png"/>
          <p:cNvPicPr>
            <a:picLocks noChangeAspect="0"/>
          </p:cNvPicPr>
          <p:nvPr/>
        </p:nvPicPr>
        <p:blipFill>
          <a:blip r:embed="rId3">
            <a:extLst/>
          </a:blip>
          <a:stretch>
            <a:fillRect/>
          </a:stretch>
        </p:blipFill>
        <p:spPr>
          <a:xfrm>
            <a:off x="2260035" y="3966915"/>
            <a:ext cx="8141548" cy="4124961"/>
          </a:xfrm>
          <a:prstGeom prst="rect">
            <a:avLst/>
          </a:prstGeom>
          <a:ln w="12700">
            <a:miter lim="400000"/>
          </a:ln>
        </p:spPr>
      </p:pic>
    </p:spTree>
  </p:cSld>
  <p:clrMapOvr>
    <a:masterClrMapping/>
  </p:clrMapOvr>
  <p:transition xmlns:p14="http://schemas.microsoft.com/office/powerpoint/2010/main" spd="med" advClick="1"/>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D6D7FF"/>
        </a:solidFill>
      </p:bgPr>
    </p:bg>
    <p:spTree>
      <p:nvGrpSpPr>
        <p:cNvPr id="1" name=""/>
        <p:cNvGrpSpPr/>
        <p:nvPr/>
      </p:nvGrpSpPr>
      <p:grpSpPr>
        <a:xfrm>
          <a:off x="0" y="0"/>
          <a:ext cx="0" cy="0"/>
          <a:chOff x="0" y="0"/>
          <a:chExt cx="0" cy="0"/>
        </a:xfrm>
      </p:grpSpPr>
      <p:sp>
        <p:nvSpPr>
          <p:cNvPr id="1356" name="Recap"/>
          <p:cNvSpPr txBox="1"/>
          <p:nvPr>
            <p:ph type="title"/>
          </p:nvPr>
        </p:nvSpPr>
        <p:spPr>
          <a:xfrm>
            <a:off x="977900" y="0"/>
            <a:ext cx="11049000" cy="1625600"/>
          </a:xfrm>
          <a:prstGeom prst="rect">
            <a:avLst/>
          </a:prstGeom>
        </p:spPr>
        <p:txBody>
          <a:bodyPr/>
          <a:lstStyle/>
          <a:p>
            <a:pPr/>
            <a:r>
              <a:t>Recap</a:t>
            </a:r>
          </a:p>
        </p:txBody>
      </p:sp>
      <p:sp>
        <p:nvSpPr>
          <p:cNvPr id="1357" name="Stable (repeatable) feature points can be detected regardless of image changes…"/>
          <p:cNvSpPr txBox="1"/>
          <p:nvPr>
            <p:ph type="body" idx="1"/>
          </p:nvPr>
        </p:nvSpPr>
        <p:spPr>
          <a:xfrm>
            <a:off x="876017" y="1714500"/>
            <a:ext cx="10995379" cy="8039100"/>
          </a:xfrm>
          <a:prstGeom prst="rect">
            <a:avLst/>
          </a:prstGeom>
        </p:spPr>
        <p:txBody>
          <a:bodyPr/>
          <a:lstStyle/>
          <a:p>
            <a:pPr marL="383539" indent="-342899">
              <a:buClr>
                <a:srgbClr val="021EAA"/>
              </a:buClr>
              <a:buFont typeface="Times New Roman"/>
              <a:defRPr sz="3800">
                <a:solidFill>
                  <a:srgbClr val="021EAA"/>
                </a:solidFill>
                <a:uFill>
                  <a:solidFill>
                    <a:srgbClr val="021EAA"/>
                  </a:solidFill>
                </a:uFill>
              </a:defRPr>
            </a:pPr>
            <a:r>
              <a:t>Stable (repeatable) feature points can be detected regardless of image changes</a:t>
            </a:r>
          </a:p>
          <a:p>
            <a:pPr lvl="1" marL="753511" indent="-255671">
              <a:buClr>
                <a:srgbClr val="FF2600"/>
              </a:buClr>
              <a:buFont typeface="Times New Roman"/>
            </a:pPr>
            <a:r>
              <a:rPr sz="3400">
                <a:solidFill>
                  <a:srgbClr val="FF2600"/>
                </a:solidFill>
                <a:uFill>
                  <a:solidFill>
                    <a:srgbClr val="FF2600"/>
                  </a:solidFill>
                </a:uFill>
              </a:rPr>
              <a:t>Scale</a:t>
            </a:r>
            <a:r>
              <a:rPr sz="3400">
                <a:solidFill>
                  <a:srgbClr val="021EAA"/>
                </a:solidFill>
                <a:uFill>
                  <a:solidFill>
                    <a:srgbClr val="021EAA"/>
                  </a:solidFill>
                </a:uFill>
              </a:rPr>
              <a:t>: search for correct scale as </a:t>
            </a:r>
            <a:r>
              <a:rPr i="1" sz="3400">
                <a:solidFill>
                  <a:srgbClr val="021EAA"/>
                </a:solidFill>
                <a:uFill>
                  <a:solidFill>
                    <a:srgbClr val="021EAA"/>
                  </a:solidFill>
                </a:uFill>
              </a:rPr>
              <a:t>maximum</a:t>
            </a:r>
            <a:r>
              <a:rPr sz="3400">
                <a:solidFill>
                  <a:srgbClr val="021EAA"/>
                </a:solidFill>
                <a:uFill>
                  <a:solidFill>
                    <a:srgbClr val="021EAA"/>
                  </a:solidFill>
                </a:uFill>
              </a:rPr>
              <a:t> of appropriate function</a:t>
            </a:r>
            <a:endParaRPr sz="3400">
              <a:solidFill>
                <a:srgbClr val="021EAA"/>
              </a:solidFill>
              <a:uFill>
                <a:solidFill>
                  <a:srgbClr val="021EAA"/>
                </a:solidFill>
              </a:uFill>
            </a:endParaRPr>
          </a:p>
          <a:p>
            <a:pPr marL="383539" indent="-342899">
              <a:buClr>
                <a:srgbClr val="021EAA"/>
              </a:buClr>
              <a:buFont typeface="Times New Roman"/>
              <a:defRPr sz="3800">
                <a:solidFill>
                  <a:srgbClr val="021EAA"/>
                </a:solidFill>
                <a:uFill>
                  <a:solidFill>
                    <a:srgbClr val="021EAA"/>
                  </a:solidFill>
                </a:uFill>
              </a:defRPr>
            </a:pPr>
            <a:r>
              <a:t>Invariant and distinctive descriptors can be computed</a:t>
            </a:r>
          </a:p>
        </p:txBody>
      </p:sp>
    </p:spTree>
  </p:cSld>
  <p:clrMapOvr>
    <a:masterClrMapping/>
  </p:clrMapOvr>
  <p:transition xmlns:p14="http://schemas.microsoft.com/office/powerpoint/2010/main" spd="med" advClick="1"/>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9" name="Autopano demo"/>
          <p:cNvSpPr txBox="1"/>
          <p:nvPr>
            <p:ph type="title"/>
          </p:nvPr>
        </p:nvSpPr>
        <p:spPr>
          <a:prstGeom prst="rect">
            <a:avLst/>
          </a:prstGeom>
        </p:spPr>
        <p:txBody>
          <a:bodyPr/>
          <a:lstStyle/>
          <a:p>
            <a:pPr/>
            <a:r>
              <a:t>Autopano demo	</a:t>
            </a:r>
          </a:p>
        </p:txBody>
      </p:sp>
      <p:sp>
        <p:nvSpPr>
          <p:cNvPr id="1360" name="Uses sift"/>
          <p:cNvSpPr txBox="1"/>
          <p:nvPr>
            <p:ph type="body" idx="1"/>
          </p:nvPr>
        </p:nvSpPr>
        <p:spPr>
          <a:prstGeom prst="rect">
            <a:avLst/>
          </a:prstGeom>
        </p:spPr>
        <p:txBody>
          <a:bodyPr/>
          <a:lstStyle/>
          <a:p>
            <a:pPr/>
            <a:r>
              <a:t>Uses sift</a:t>
            </a:r>
          </a:p>
        </p:txBody>
      </p:sp>
    </p:spTree>
  </p:cSld>
  <p:clrMapOvr>
    <a:masterClrMapping/>
  </p:clrMapOvr>
  <p:transition xmlns:p14="http://schemas.microsoft.com/office/powerpoint/2010/main" spd="med" advClick="1"/>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62" name="Now we have"/>
          <p:cNvSpPr txBox="1"/>
          <p:nvPr>
            <p:ph type="title"/>
          </p:nvPr>
        </p:nvSpPr>
        <p:spPr>
          <a:prstGeom prst="rect">
            <a:avLst/>
          </a:prstGeom>
        </p:spPr>
        <p:txBody>
          <a:bodyPr/>
          <a:lstStyle/>
          <a:p>
            <a:pPr/>
            <a:r>
              <a:t>Now we have</a:t>
            </a:r>
          </a:p>
        </p:txBody>
      </p:sp>
      <p:sp>
        <p:nvSpPr>
          <p:cNvPr id="1363" name="Well-localized feature points…"/>
          <p:cNvSpPr txBox="1"/>
          <p:nvPr>
            <p:ph type="body" idx="1"/>
          </p:nvPr>
        </p:nvSpPr>
        <p:spPr>
          <a:prstGeom prst="rect">
            <a:avLst/>
          </a:prstGeom>
        </p:spPr>
        <p:txBody>
          <a:bodyPr/>
          <a:lstStyle/>
          <a:p>
            <a:pPr/>
            <a:r>
              <a:t>Well-localized feature points</a:t>
            </a:r>
          </a:p>
          <a:p>
            <a:pPr/>
            <a:r>
              <a:t>Distinctive descriptor</a:t>
            </a:r>
          </a:p>
          <a:p>
            <a:pPr/>
          </a:p>
          <a:p>
            <a:pPr/>
            <a:r>
              <a:t>Next lecture (Tuesday) we need to</a:t>
            </a:r>
          </a:p>
          <a:p>
            <a:pPr lvl="1"/>
            <a:r>
              <a:t>match pairs of feature points in different images</a:t>
            </a:r>
          </a:p>
          <a:p>
            <a:pPr lvl="1"/>
            <a:r>
              <a:t>Robustly compute homographies </a:t>
            </a:r>
            <a:br/>
            <a:r>
              <a:t>(in the presence of errors/outliers)</a:t>
            </a:r>
          </a:p>
        </p:txBody>
      </p:sp>
    </p:spTree>
  </p:cSld>
  <p:clrMapOvr>
    <a:masterClrMapping/>
  </p:clrMapOvr>
  <p:transition xmlns:p14="http://schemas.microsoft.com/office/powerpoint/2010/main" spd="med" advClick="1"/>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65" name="Feature matching"/>
          <p:cNvSpPr txBox="1"/>
          <p:nvPr>
            <p:ph type="title"/>
          </p:nvPr>
        </p:nvSpPr>
        <p:spPr>
          <a:prstGeom prst="rect">
            <a:avLst/>
          </a:prstGeom>
        </p:spPr>
        <p:txBody>
          <a:bodyPr/>
          <a:lstStyle/>
          <a:p>
            <a:pPr/>
            <a:r>
              <a:t>Feature matching</a:t>
            </a:r>
          </a:p>
        </p:txBody>
      </p:sp>
      <p:sp>
        <p:nvSpPr>
          <p:cNvPr id="1366" name="Exhaustive search…"/>
          <p:cNvSpPr txBox="1"/>
          <p:nvPr>
            <p:ph type="body" idx="1"/>
          </p:nvPr>
        </p:nvSpPr>
        <p:spPr>
          <a:xfrm>
            <a:off x="977900" y="2260600"/>
            <a:ext cx="11049000" cy="6934200"/>
          </a:xfrm>
          <a:prstGeom prst="rect">
            <a:avLst/>
          </a:prstGeom>
        </p:spPr>
        <p:txBody>
          <a:bodyPr/>
          <a:lstStyle/>
          <a:p>
            <a:pPr/>
            <a:r>
              <a:t>Exhaustive search</a:t>
            </a:r>
          </a:p>
          <a:p>
            <a:pPr lvl="1"/>
            <a:r>
              <a:t>for each feature in one image, look at </a:t>
            </a:r>
            <a:r>
              <a:rPr i="1"/>
              <a:t>all</a:t>
            </a:r>
            <a:r>
              <a:t> the other features in the other image(s)</a:t>
            </a:r>
          </a:p>
          <a:p>
            <a:pPr lvl="1"/>
            <a:r>
              <a:t>Usually not so bad</a:t>
            </a:r>
          </a:p>
          <a:p>
            <a:pPr lvl="1"/>
          </a:p>
          <a:p>
            <a:pPr/>
            <a:r>
              <a:t>Hashing</a:t>
            </a:r>
          </a:p>
          <a:p>
            <a:pPr lvl="1"/>
            <a:r>
              <a:t>compute a short descriptor from each feature vector, or hash longer descriptors (randomly)</a:t>
            </a:r>
          </a:p>
          <a:p>
            <a:pPr/>
            <a:r>
              <a:t>Nearest neighbor techniques</a:t>
            </a:r>
          </a:p>
          <a:p>
            <a:pPr lvl="1">
              <a:buClr>
                <a:srgbClr val="000000"/>
              </a:buClr>
              <a:buFont typeface="Times New Roman"/>
            </a:pPr>
            <a:r>
              <a:rPr i="1"/>
              <a:t>k</a:t>
            </a:r>
            <a:r>
              <a:t>-trees and their variants (Best Bin First)</a:t>
            </a:r>
          </a:p>
        </p:txBody>
      </p:sp>
    </p:spTree>
  </p:cSld>
  <p:clrMapOvr>
    <a:masterClrMapping/>
  </p:clrMapOvr>
  <p:transition xmlns:p14="http://schemas.microsoft.com/office/powerpoint/2010/main" spd="med" advClick="1"/>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68" name="Nearest neighbor techniques"/>
          <p:cNvSpPr txBox="1"/>
          <p:nvPr>
            <p:ph type="title"/>
          </p:nvPr>
        </p:nvSpPr>
        <p:spPr>
          <a:prstGeom prst="rect">
            <a:avLst/>
          </a:prstGeom>
        </p:spPr>
        <p:txBody>
          <a:bodyPr/>
          <a:lstStyle/>
          <a:p>
            <a:pPr/>
            <a:r>
              <a:t>Nearest neighbor techniques</a:t>
            </a:r>
          </a:p>
        </p:txBody>
      </p:sp>
      <p:sp>
        <p:nvSpPr>
          <p:cNvPr id="1369" name="k-D tree and…"/>
          <p:cNvSpPr txBox="1"/>
          <p:nvPr>
            <p:ph type="body" idx="1"/>
          </p:nvPr>
        </p:nvSpPr>
        <p:spPr>
          <a:prstGeom prst="rect">
            <a:avLst/>
          </a:prstGeom>
        </p:spPr>
        <p:txBody>
          <a:bodyPr/>
          <a:lstStyle/>
          <a:p>
            <a:pPr>
              <a:buClr>
                <a:srgbClr val="000000"/>
              </a:buClr>
              <a:buFont typeface="Times New Roman"/>
            </a:pPr>
            <a:r>
              <a:rPr i="1"/>
              <a:t>k</a:t>
            </a:r>
            <a:r>
              <a:t>-D tree</a:t>
            </a:r>
            <a:br/>
            <a:r>
              <a:t>and</a:t>
            </a:r>
          </a:p>
          <a:p>
            <a:pPr/>
          </a:p>
          <a:p>
            <a:pPr/>
            <a:r>
              <a:t>Best Bin</a:t>
            </a:r>
            <a:br/>
            <a:r>
              <a:t>First</a:t>
            </a:r>
            <a:br/>
            <a:r>
              <a:t>(BBF)</a:t>
            </a:r>
          </a:p>
        </p:txBody>
      </p:sp>
      <p:pic>
        <p:nvPicPr>
          <p:cNvPr id="1370" name="image.png" descr="image.png"/>
          <p:cNvPicPr>
            <a:picLocks noChangeAspect="0"/>
          </p:cNvPicPr>
          <p:nvPr/>
        </p:nvPicPr>
        <p:blipFill>
          <a:blip r:embed="rId2">
            <a:extLst/>
          </a:blip>
          <a:stretch>
            <a:fillRect/>
          </a:stretch>
        </p:blipFill>
        <p:spPr>
          <a:xfrm>
            <a:off x="3581400" y="2057400"/>
            <a:ext cx="8629227" cy="6403059"/>
          </a:xfrm>
          <a:prstGeom prst="rect">
            <a:avLst/>
          </a:prstGeom>
          <a:ln w="12700">
            <a:miter lim="400000"/>
          </a:ln>
        </p:spPr>
      </p:pic>
      <p:sp>
        <p:nvSpPr>
          <p:cNvPr id="1371" name="Indexing Without Invariants in 3D Object Recognition, Beis and Lowe, PAMI’99"/>
          <p:cNvSpPr txBox="1"/>
          <p:nvPr/>
        </p:nvSpPr>
        <p:spPr>
          <a:xfrm>
            <a:off x="977900" y="8458200"/>
            <a:ext cx="10515600" cy="48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buClr>
                <a:srgbClr val="000000"/>
              </a:buClr>
              <a:buFont typeface="Arial Unicode MS"/>
              <a:defRPr sz="2200">
                <a:uFill>
                  <a:solidFill>
                    <a:srgbClr val="000000"/>
                  </a:solidFill>
                </a:uFill>
                <a:latin typeface="Arial Unicode MS"/>
                <a:ea typeface="Arial Unicode MS"/>
                <a:cs typeface="Arial Unicode MS"/>
                <a:sym typeface="Arial Unicode MS"/>
              </a:defRPr>
            </a:lvl1pPr>
          </a:lstStyle>
          <a:p>
            <a:pPr/>
            <a:r>
              <a:t>Indexing Without Invariants in 3D Object Recognition, Beis and Lowe, PAMI’99</a:t>
            </a:r>
          </a:p>
        </p:txBody>
      </p:sp>
    </p:spTree>
  </p:cSld>
  <p:clrMapOvr>
    <a:masterClrMapping/>
  </p:clrMapOvr>
  <p:transition xmlns:p14="http://schemas.microsoft.com/office/powerpoint/2010/main" spd="med" advClick="1"/>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3" name="3D version: Photo tourism and Photosynth"/>
          <p:cNvSpPr txBox="1"/>
          <p:nvPr>
            <p:ph type="title"/>
          </p:nvPr>
        </p:nvSpPr>
        <p:spPr>
          <a:prstGeom prst="rect">
            <a:avLst/>
          </a:prstGeom>
        </p:spPr>
        <p:txBody>
          <a:bodyPr/>
          <a:lstStyle>
            <a:lvl1pPr>
              <a:defRPr sz="12900"/>
            </a:lvl1pPr>
          </a:lstStyle>
          <a:p>
            <a:pPr/>
            <a:r>
              <a:t>3D version: Photo tourism and Photosynth</a:t>
            </a:r>
          </a:p>
        </p:txBody>
      </p:sp>
    </p:spTree>
  </p:cSld>
  <p:clrMapOvr>
    <a:masterClrMapping/>
  </p:clrMapOvr>
  <p:transition xmlns:p14="http://schemas.microsoft.com/office/powerpoint/2010/main" spd="med" advClick="1"/>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5" name="Photo Tourism: Exploring Photo Collections in 3D"/>
          <p:cNvSpPr txBox="1"/>
          <p:nvPr>
            <p:ph type="title"/>
          </p:nvPr>
        </p:nvSpPr>
        <p:spPr>
          <a:xfrm>
            <a:off x="977900" y="2214880"/>
            <a:ext cx="11049000" cy="2497103"/>
          </a:xfrm>
          <a:prstGeom prst="rect">
            <a:avLst/>
          </a:prstGeom>
        </p:spPr>
        <p:txBody>
          <a:bodyPr/>
          <a:lstStyle/>
          <a:p>
            <a:pPr/>
            <a:r>
              <a:t>Photo Tourism:</a:t>
            </a:r>
            <a:br/>
            <a:r>
              <a:rPr sz="4000"/>
              <a:t>Exploring Photo Collections in 3D</a:t>
            </a:r>
          </a:p>
        </p:txBody>
      </p:sp>
      <p:sp>
        <p:nvSpPr>
          <p:cNvPr id="1376" name="Noah Snavely…"/>
          <p:cNvSpPr txBox="1"/>
          <p:nvPr>
            <p:ph type="body" sz="half" idx="1"/>
          </p:nvPr>
        </p:nvSpPr>
        <p:spPr>
          <a:xfrm>
            <a:off x="2013937" y="4711982"/>
            <a:ext cx="5524501" cy="5041618"/>
          </a:xfrm>
          <a:prstGeom prst="rect">
            <a:avLst/>
          </a:prstGeom>
        </p:spPr>
        <p:txBody>
          <a:bodyPr/>
          <a:lstStyle/>
          <a:p>
            <a:pPr marL="57799" indent="0">
              <a:lnSpc>
                <a:spcPct val="100000"/>
              </a:lnSpc>
              <a:buSzTx/>
              <a:buNone/>
              <a:defRPr sz="3400"/>
            </a:pPr>
            <a:r>
              <a:t>Noah Snavely     </a:t>
            </a:r>
          </a:p>
          <a:p>
            <a:pPr marL="57799" indent="0">
              <a:lnSpc>
                <a:spcPct val="100000"/>
              </a:lnSpc>
              <a:buSzTx/>
              <a:buNone/>
              <a:defRPr sz="3400"/>
            </a:pPr>
            <a:r>
              <a:t>Steven M. Seitz </a:t>
            </a:r>
          </a:p>
          <a:p>
            <a:pPr marL="57799" indent="0">
              <a:lnSpc>
                <a:spcPct val="100000"/>
              </a:lnSpc>
              <a:buSzTx/>
              <a:buNone/>
              <a:defRPr i="1" sz="2400"/>
            </a:pPr>
            <a:r>
              <a:t>    University of Washington </a:t>
            </a:r>
          </a:p>
          <a:p>
            <a:pPr marL="57799" indent="0">
              <a:lnSpc>
                <a:spcPct val="100000"/>
              </a:lnSpc>
              <a:buSzTx/>
              <a:buNone/>
              <a:defRPr sz="3400"/>
            </a:pPr>
            <a:r>
              <a:t>Richard Szeliski </a:t>
            </a:r>
          </a:p>
          <a:p>
            <a:pPr marL="57799" indent="0">
              <a:lnSpc>
                <a:spcPct val="100000"/>
              </a:lnSpc>
              <a:buSzTx/>
              <a:buNone/>
            </a:pPr>
            <a:r>
              <a:rPr i="1" sz="2400"/>
              <a:t>    Microsoft Research</a:t>
            </a:r>
            <a:r>
              <a:rPr sz="2400"/>
              <a:t>   </a:t>
            </a:r>
          </a:p>
        </p:txBody>
      </p:sp>
      <p:sp>
        <p:nvSpPr>
          <p:cNvPr id="1377" name="© 2006 Noah Snavely"/>
          <p:cNvSpPr txBox="1"/>
          <p:nvPr/>
        </p:nvSpPr>
        <p:spPr>
          <a:xfrm>
            <a:off x="0" y="9274951"/>
            <a:ext cx="2894340" cy="42266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2200">
                <a:solidFill>
                  <a:srgbClr val="005840"/>
                </a:solidFill>
                <a:uFill>
                  <a:solidFill>
                    <a:srgbClr val="005840"/>
                  </a:solidFill>
                </a:uFill>
                <a:latin typeface="+mn-lt"/>
                <a:ea typeface="+mn-ea"/>
                <a:cs typeface="+mn-cs"/>
                <a:sym typeface="Arial"/>
              </a:defRPr>
            </a:lvl1pPr>
          </a:lstStyle>
          <a:p>
            <a:pPr/>
            <a:r>
              <a:t>© 2006 Noah Snavely</a:t>
            </a:r>
          </a:p>
        </p:txBody>
      </p:sp>
    </p:spTree>
  </p:cSld>
  <p:clrMapOvr>
    <a:masterClrMapping/>
  </p:clrMapOvr>
  <p:transition xmlns:p14="http://schemas.microsoft.com/office/powerpoint/2010/main" spd="med" advClick="1"/>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79" name="New version with code!"/>
          <p:cNvSpPr txBox="1"/>
          <p:nvPr>
            <p:ph type="title"/>
          </p:nvPr>
        </p:nvSpPr>
        <p:spPr>
          <a:prstGeom prst="rect">
            <a:avLst/>
          </a:prstGeom>
        </p:spPr>
        <p:txBody>
          <a:bodyPr/>
          <a:lstStyle/>
          <a:p>
            <a:pPr/>
            <a:r>
              <a:t>New version with code!</a:t>
            </a:r>
          </a:p>
        </p:txBody>
      </p:sp>
      <p:sp>
        <p:nvSpPr>
          <p:cNvPr id="1380" name="http://www.cs.washington.edu/homes/ccwu/vsfm/"/>
          <p:cNvSpPr txBox="1"/>
          <p:nvPr>
            <p:ph type="body" idx="1"/>
          </p:nvPr>
        </p:nvSpPr>
        <p:spPr>
          <a:prstGeom prst="rect">
            <a:avLst/>
          </a:prstGeom>
        </p:spPr>
        <p:txBody>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http://www.cs.washington.edu/homes/ccwu/vsfm/</a:t>
            </a:r>
          </a:p>
        </p:txBody>
      </p:sp>
    </p:spTree>
  </p:cSld>
  <p:clrMapOvr>
    <a:masterClrMapping/>
  </p:clrMapOvr>
  <p:transition xmlns:p14="http://schemas.microsoft.com/office/powerpoint/2010/main" spd="med" advClick="1"/>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82" name="Montage16x12-small.png" descr="Montage16x12-small.png"/>
          <p:cNvPicPr>
            <a:picLocks noChangeAspect="0"/>
          </p:cNvPicPr>
          <p:nvPr/>
        </p:nvPicPr>
        <p:blipFill>
          <a:blip r:embed="rId2">
            <a:extLst/>
          </a:blip>
          <a:stretch>
            <a:fillRect/>
          </a:stretch>
        </p:blipFill>
        <p:spPr>
          <a:xfrm>
            <a:off x="0" y="0"/>
            <a:ext cx="13004800" cy="9758117"/>
          </a:xfrm>
          <a:prstGeom prst="rect">
            <a:avLst/>
          </a:prstGeom>
          <a:ln w="12700">
            <a:miter lim="400000"/>
          </a:ln>
        </p:spPr>
      </p:pic>
      <p:sp>
        <p:nvSpPr>
          <p:cNvPr id="1383" name="Rectangle"/>
          <p:cNvSpPr/>
          <p:nvPr/>
        </p:nvSpPr>
        <p:spPr>
          <a:xfrm>
            <a:off x="0" y="0"/>
            <a:ext cx="13165102" cy="9753600"/>
          </a:xfrm>
          <a:prstGeom prst="rect">
            <a:avLst/>
          </a:prstGeom>
          <a:solidFill>
            <a:srgbClr val="E4E4E4">
              <a:alpha val="80000"/>
            </a:srgbClr>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pic>
        <p:nvPicPr>
          <p:cNvPr id="1384" name="44390337_a7df5f8103.jpg" descr="44390337_a7df5f8103.jpg"/>
          <p:cNvPicPr>
            <a:picLocks noChangeAspect="0"/>
          </p:cNvPicPr>
          <p:nvPr/>
        </p:nvPicPr>
        <p:blipFill>
          <a:blip r:embed="rId3">
            <a:extLst/>
          </a:blip>
          <a:stretch>
            <a:fillRect/>
          </a:stretch>
        </p:blipFill>
        <p:spPr>
          <a:xfrm>
            <a:off x="1487875" y="1598506"/>
            <a:ext cx="2009423" cy="2677726"/>
          </a:xfrm>
          <a:prstGeom prst="rect">
            <a:avLst/>
          </a:prstGeom>
          <a:ln w="12700">
            <a:solidFill>
              <a:srgbClr val="000000"/>
            </a:solidFill>
            <a:miter lim="400000"/>
          </a:ln>
        </p:spPr>
      </p:pic>
      <p:sp>
        <p:nvSpPr>
          <p:cNvPr id="1385" name="15,464"/>
          <p:cNvSpPr txBox="1"/>
          <p:nvPr/>
        </p:nvSpPr>
        <p:spPr>
          <a:xfrm>
            <a:off x="1641404" y="4285826"/>
            <a:ext cx="2184401" cy="58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799" marR="57799" defTabSz="1295400">
              <a:defRPr sz="3400">
                <a:solidFill>
                  <a:srgbClr val="005840"/>
                </a:solidFill>
                <a:uFill>
                  <a:solidFill>
                    <a:srgbClr val="005840"/>
                  </a:solidFill>
                </a:uFill>
                <a:latin typeface="+mn-lt"/>
                <a:ea typeface="+mn-ea"/>
                <a:cs typeface="+mn-cs"/>
                <a:sym typeface="Arial"/>
              </a:defRPr>
            </a:lvl1pPr>
          </a:lstStyle>
          <a:p>
            <a:pPr/>
            <a:r>
              <a:t>15,464 </a:t>
            </a:r>
          </a:p>
        </p:txBody>
      </p:sp>
      <p:pic>
        <p:nvPicPr>
          <p:cNvPr id="1386" name="145769489_a50c5b5e26.jpg" descr="145769489_a50c5b5e26.jpg"/>
          <p:cNvPicPr>
            <a:picLocks noChangeAspect="0"/>
          </p:cNvPicPr>
          <p:nvPr/>
        </p:nvPicPr>
        <p:blipFill>
          <a:blip r:embed="rId4">
            <a:extLst/>
          </a:blip>
          <a:stretch>
            <a:fillRect/>
          </a:stretch>
        </p:blipFill>
        <p:spPr>
          <a:xfrm>
            <a:off x="4267200" y="2201333"/>
            <a:ext cx="2544516" cy="3822419"/>
          </a:xfrm>
          <a:prstGeom prst="rect">
            <a:avLst/>
          </a:prstGeom>
          <a:ln w="12700">
            <a:solidFill>
              <a:srgbClr val="000000"/>
            </a:solidFill>
            <a:miter lim="400000"/>
          </a:ln>
        </p:spPr>
      </p:pic>
      <p:pic>
        <p:nvPicPr>
          <p:cNvPr id="1387" name="113240671_dc71cedb1c.jpg" descr="113240671_dc71cedb1c.jpg"/>
          <p:cNvPicPr>
            <a:picLocks noChangeAspect="0"/>
          </p:cNvPicPr>
          <p:nvPr/>
        </p:nvPicPr>
        <p:blipFill>
          <a:blip r:embed="rId5">
            <a:extLst/>
          </a:blip>
          <a:stretch>
            <a:fillRect/>
          </a:stretch>
        </p:blipFill>
        <p:spPr>
          <a:xfrm>
            <a:off x="7484533" y="4657795"/>
            <a:ext cx="5136446" cy="3382152"/>
          </a:xfrm>
          <a:prstGeom prst="rect">
            <a:avLst/>
          </a:prstGeom>
          <a:ln w="12700">
            <a:solidFill>
              <a:srgbClr val="000000"/>
            </a:solidFill>
            <a:miter lim="400000"/>
          </a:ln>
        </p:spPr>
      </p:pic>
      <p:sp>
        <p:nvSpPr>
          <p:cNvPr id="1388" name="76,389"/>
          <p:cNvSpPr txBox="1"/>
          <p:nvPr/>
        </p:nvSpPr>
        <p:spPr>
          <a:xfrm>
            <a:off x="8902700" y="8097238"/>
            <a:ext cx="2036494" cy="723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57799" marR="57799" defTabSz="1295400">
              <a:defRPr sz="4400">
                <a:solidFill>
                  <a:srgbClr val="005840"/>
                </a:solidFill>
                <a:uFill>
                  <a:solidFill>
                    <a:srgbClr val="005840"/>
                  </a:solidFill>
                </a:uFill>
                <a:latin typeface="+mn-lt"/>
                <a:ea typeface="+mn-ea"/>
                <a:cs typeface="+mn-cs"/>
                <a:sym typeface="Arial"/>
              </a:defRPr>
            </a:lvl1pPr>
          </a:lstStyle>
          <a:p>
            <a:pPr/>
            <a:r>
              <a:t>76,389 </a:t>
            </a:r>
          </a:p>
        </p:txBody>
      </p:sp>
      <p:sp>
        <p:nvSpPr>
          <p:cNvPr id="1389" name="37,383"/>
          <p:cNvSpPr txBox="1"/>
          <p:nvPr/>
        </p:nvSpPr>
        <p:spPr>
          <a:xfrm>
            <a:off x="4698435" y="6099528"/>
            <a:ext cx="1782259"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57799" marR="57799" defTabSz="1295400">
              <a:defRPr sz="3800">
                <a:solidFill>
                  <a:srgbClr val="005840"/>
                </a:solidFill>
                <a:uFill>
                  <a:solidFill>
                    <a:srgbClr val="005840"/>
                  </a:solidFill>
                </a:uFill>
                <a:latin typeface="+mn-lt"/>
                <a:ea typeface="+mn-ea"/>
                <a:cs typeface="+mn-cs"/>
                <a:sym typeface="Arial"/>
              </a:defRPr>
            </a:lvl1pPr>
          </a:lstStyle>
          <a:p>
            <a:pPr/>
            <a:r>
              <a:t>37,383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1382"/>
                                        </p:tgtEl>
                                        <p:attrNameLst>
                                          <p:attrName>style.visibility</p:attrName>
                                        </p:attrNameLst>
                                      </p:cBhvr>
                                      <p:to>
                                        <p:strVal val="visible"/>
                                      </p:to>
                                    </p:set>
                                    <p:animEffect filter="fade" transition="in">
                                      <p:cBhvr>
                                        <p:cTn id="7" dur="500"/>
                                        <p:tgtEl>
                                          <p:spTgt spid="1382"/>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1383"/>
                                        </p:tgtEl>
                                        <p:attrNameLst>
                                          <p:attrName>style.visibility</p:attrName>
                                        </p:attrNameLst>
                                      </p:cBhvr>
                                      <p:to>
                                        <p:strVal val="visible"/>
                                      </p:to>
                                    </p:set>
                                    <p:animEffect filter="fade" transition="in">
                                      <p:cBhvr>
                                        <p:cTn id="12" dur="500"/>
                                        <p:tgtEl>
                                          <p:spTgt spid="1383"/>
                                        </p:tgtEl>
                                      </p:cBhvr>
                                    </p:animEffect>
                                  </p:childTnLst>
                                </p:cTn>
                              </p:par>
                            </p:childTnLst>
                          </p:cTn>
                        </p:par>
                        <p:par>
                          <p:cTn id="13" fill="hold">
                            <p:stCondLst>
                              <p:cond delay="500"/>
                            </p:stCondLst>
                            <p:childTnLst>
                              <p:par>
                                <p:cTn id="14" presetClass="entr" nodeType="afterEffect" presetID="10" grpId="3" fill="hold">
                                  <p:stCondLst>
                                    <p:cond delay="0"/>
                                  </p:stCondLst>
                                  <p:iterate type="el" backwards="0">
                                    <p:tmAbs val="0"/>
                                  </p:iterate>
                                  <p:childTnLst>
                                    <p:set>
                                      <p:cBhvr>
                                        <p:cTn id="15" fill="hold"/>
                                        <p:tgtEl>
                                          <p:spTgt spid="1384"/>
                                        </p:tgtEl>
                                        <p:attrNameLst>
                                          <p:attrName>style.visibility</p:attrName>
                                        </p:attrNameLst>
                                      </p:cBhvr>
                                      <p:to>
                                        <p:strVal val="visible"/>
                                      </p:to>
                                    </p:set>
                                    <p:animEffect filter="fade" transition="in">
                                      <p:cBhvr>
                                        <p:cTn id="16" dur="500"/>
                                        <p:tgtEl>
                                          <p:spTgt spid="1384"/>
                                        </p:tgtEl>
                                      </p:cBhvr>
                                    </p:animEffect>
                                  </p:childTnLst>
                                </p:cTn>
                              </p:par>
                            </p:childTnLst>
                          </p:cTn>
                        </p:par>
                        <p:par>
                          <p:cTn id="17" fill="hold">
                            <p:stCondLst>
                              <p:cond delay="1000"/>
                            </p:stCondLst>
                            <p:childTnLst>
                              <p:par>
                                <p:cTn id="18" presetClass="entr" nodeType="afterEffect" presetID="10" grpId="4" fill="hold">
                                  <p:stCondLst>
                                    <p:cond delay="0"/>
                                  </p:stCondLst>
                                  <p:iterate type="el" backwards="0">
                                    <p:tmAbs val="0"/>
                                  </p:iterate>
                                  <p:childTnLst>
                                    <p:set>
                                      <p:cBhvr>
                                        <p:cTn id="19" fill="hold"/>
                                        <p:tgtEl>
                                          <p:spTgt spid="1385"/>
                                        </p:tgtEl>
                                        <p:attrNameLst>
                                          <p:attrName>style.visibility</p:attrName>
                                        </p:attrNameLst>
                                      </p:cBhvr>
                                      <p:to>
                                        <p:strVal val="visible"/>
                                      </p:to>
                                    </p:set>
                                    <p:animEffect filter="fade" transition="in">
                                      <p:cBhvr>
                                        <p:cTn id="20" dur="500"/>
                                        <p:tgtEl>
                                          <p:spTgt spid="1385"/>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5" fill="hold">
                                  <p:stCondLst>
                                    <p:cond delay="0"/>
                                  </p:stCondLst>
                                  <p:iterate type="el" backwards="0">
                                    <p:tmAbs val="0"/>
                                  </p:iterate>
                                  <p:childTnLst>
                                    <p:set>
                                      <p:cBhvr>
                                        <p:cTn id="24" fill="hold"/>
                                        <p:tgtEl>
                                          <p:spTgt spid="1386"/>
                                        </p:tgtEl>
                                        <p:attrNameLst>
                                          <p:attrName>style.visibility</p:attrName>
                                        </p:attrNameLst>
                                      </p:cBhvr>
                                      <p:to>
                                        <p:strVal val="visible"/>
                                      </p:to>
                                    </p:set>
                                    <p:animEffect filter="fade" transition="in">
                                      <p:cBhvr>
                                        <p:cTn id="25" dur="500"/>
                                        <p:tgtEl>
                                          <p:spTgt spid="1386"/>
                                        </p:tgtEl>
                                      </p:cBhvr>
                                    </p:animEffect>
                                  </p:childTnLst>
                                </p:cTn>
                              </p:par>
                            </p:childTnLst>
                          </p:cTn>
                        </p:par>
                        <p:par>
                          <p:cTn id="26" fill="hold">
                            <p:stCondLst>
                              <p:cond delay="500"/>
                            </p:stCondLst>
                            <p:childTnLst>
                              <p:par>
                                <p:cTn id="27" presetClass="entr" nodeType="afterEffect" presetID="10" grpId="6" fill="hold">
                                  <p:stCondLst>
                                    <p:cond delay="0"/>
                                  </p:stCondLst>
                                  <p:iterate type="el" backwards="0">
                                    <p:tmAbs val="0"/>
                                  </p:iterate>
                                  <p:childTnLst>
                                    <p:set>
                                      <p:cBhvr>
                                        <p:cTn id="28" fill="hold"/>
                                        <p:tgtEl>
                                          <p:spTgt spid="1389"/>
                                        </p:tgtEl>
                                        <p:attrNameLst>
                                          <p:attrName>style.visibility</p:attrName>
                                        </p:attrNameLst>
                                      </p:cBhvr>
                                      <p:to>
                                        <p:strVal val="visible"/>
                                      </p:to>
                                    </p:set>
                                    <p:animEffect filter="fade" transition="in">
                                      <p:cBhvr>
                                        <p:cTn id="29" dur="500"/>
                                        <p:tgtEl>
                                          <p:spTgt spid="1389"/>
                                        </p:tgtEl>
                                      </p:cBhvr>
                                    </p:animEffect>
                                  </p:childTnLst>
                                </p:cTn>
                              </p:par>
                            </p:childTnLst>
                          </p:cTn>
                        </p:par>
                      </p:childTnLst>
                    </p:cTn>
                  </p:par>
                  <p:par>
                    <p:cTn id="30" fill="hold">
                      <p:stCondLst>
                        <p:cond delay="indefinite"/>
                      </p:stCondLst>
                      <p:childTnLst>
                        <p:par>
                          <p:cTn id="31" fill="hold">
                            <p:stCondLst>
                              <p:cond delay="0"/>
                            </p:stCondLst>
                            <p:childTnLst>
                              <p:par>
                                <p:cTn id="32" presetClass="entr" nodeType="clickEffect" presetID="10" grpId="7" fill="hold">
                                  <p:stCondLst>
                                    <p:cond delay="0"/>
                                  </p:stCondLst>
                                  <p:iterate type="el" backwards="0">
                                    <p:tmAbs val="0"/>
                                  </p:iterate>
                                  <p:childTnLst>
                                    <p:set>
                                      <p:cBhvr>
                                        <p:cTn id="33" fill="hold"/>
                                        <p:tgtEl>
                                          <p:spTgt spid="1387"/>
                                        </p:tgtEl>
                                        <p:attrNameLst>
                                          <p:attrName>style.visibility</p:attrName>
                                        </p:attrNameLst>
                                      </p:cBhvr>
                                      <p:to>
                                        <p:strVal val="visible"/>
                                      </p:to>
                                    </p:set>
                                    <p:animEffect filter="fade" transition="in">
                                      <p:cBhvr>
                                        <p:cTn id="34" dur="500"/>
                                        <p:tgtEl>
                                          <p:spTgt spid="1387"/>
                                        </p:tgtEl>
                                      </p:cBhvr>
                                    </p:animEffect>
                                  </p:childTnLst>
                                </p:cTn>
                              </p:par>
                            </p:childTnLst>
                          </p:cTn>
                        </p:par>
                        <p:par>
                          <p:cTn id="35" fill="hold">
                            <p:stCondLst>
                              <p:cond delay="500"/>
                            </p:stCondLst>
                            <p:childTnLst>
                              <p:par>
                                <p:cTn id="36" presetClass="entr" nodeType="afterEffect" presetID="10" grpId="8" fill="hold">
                                  <p:stCondLst>
                                    <p:cond delay="0"/>
                                  </p:stCondLst>
                                  <p:iterate type="el" backwards="0">
                                    <p:tmAbs val="0"/>
                                  </p:iterate>
                                  <p:childTnLst>
                                    <p:set>
                                      <p:cBhvr>
                                        <p:cTn id="37" fill="hold"/>
                                        <p:tgtEl>
                                          <p:spTgt spid="1388"/>
                                        </p:tgtEl>
                                        <p:attrNameLst>
                                          <p:attrName>style.visibility</p:attrName>
                                        </p:attrNameLst>
                                      </p:cBhvr>
                                      <p:to>
                                        <p:strVal val="visible"/>
                                      </p:to>
                                    </p:set>
                                    <p:animEffect filter="fade" transition="in">
                                      <p:cBhvr>
                                        <p:cTn id="38" dur="500"/>
                                        <p:tgtEl>
                                          <p:spTgt spid="13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89" grpId="6"/>
      <p:bldP build="whole" bldLvl="1" animBg="1" rev="0" advAuto="0" spid="1382" grpId="1"/>
      <p:bldP build="whole" bldLvl="1" animBg="1" rev="0" advAuto="0" spid="1383" grpId="2"/>
      <p:bldP build="whole" bldLvl="1" animBg="1" rev="0" advAuto="0" spid="1386" grpId="5"/>
      <p:bldP build="whole" bldLvl="1" animBg="1" rev="0" advAuto="0" spid="1384" grpId="3"/>
      <p:bldP build="whole" bldLvl="1" animBg="1" rev="0" advAuto="0" spid="1385" grpId="4"/>
      <p:bldP build="whole" bldLvl="1" animBg="1" rev="0" advAuto="0" spid="1387" grpId="7"/>
      <p:bldP build="whole" bldLvl="1" animBg="1" rev="0" advAuto="0" spid="1388" grpId="8"/>
    </p:bldLst>
  </p:timing>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1" name="Photo Tourism overview"/>
          <p:cNvSpPr txBox="1"/>
          <p:nvPr>
            <p:ph type="title"/>
          </p:nvPr>
        </p:nvSpPr>
        <p:spPr>
          <a:prstGeom prst="rect">
            <a:avLst/>
          </a:prstGeom>
        </p:spPr>
        <p:txBody>
          <a:bodyPr/>
          <a:lstStyle/>
          <a:p>
            <a:pPr/>
            <a:r>
              <a:t>Photo Tourism overview</a:t>
            </a:r>
          </a:p>
        </p:txBody>
      </p:sp>
      <p:grpSp>
        <p:nvGrpSpPr>
          <p:cNvPr id="1394" name="Group"/>
          <p:cNvGrpSpPr/>
          <p:nvPr/>
        </p:nvGrpSpPr>
        <p:grpSpPr>
          <a:xfrm>
            <a:off x="4762500" y="4104640"/>
            <a:ext cx="3185725" cy="1625601"/>
            <a:chOff x="0" y="0"/>
            <a:chExt cx="3185724" cy="1625600"/>
          </a:xfrm>
        </p:grpSpPr>
        <p:sp>
          <p:nvSpPr>
            <p:cNvPr id="1392" name="Rounded Rectangle"/>
            <p:cNvSpPr/>
            <p:nvPr/>
          </p:nvSpPr>
          <p:spPr>
            <a:xfrm>
              <a:off x="0" y="0"/>
              <a:ext cx="3185725" cy="1625600"/>
            </a:xfrm>
            <a:prstGeom prst="roundRect">
              <a:avLst>
                <a:gd name="adj" fmla="val 11719"/>
              </a:avLst>
            </a:prstGeom>
            <a:solidFill>
              <a:srgbClr val="FFD6D5"/>
            </a:solidFill>
            <a:ln w="38100" cap="flat">
              <a:solidFill>
                <a:srgbClr val="005840"/>
              </a:solidFill>
              <a:prstDash val="solid"/>
              <a:round/>
            </a:ln>
            <a:effectLst>
              <a:outerShdw sx="100000" sy="100000" kx="0" ky="0" algn="b" rotWithShape="0" blurRad="63500" dist="38100" dir="2700000">
                <a:srgbClr val="CBC28B">
                  <a:alpha val="50000"/>
                </a:srgbClr>
              </a:outerShdw>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393" name="Scene reconstruction"/>
            <p:cNvSpPr txBox="1"/>
            <p:nvPr/>
          </p:nvSpPr>
          <p:spPr>
            <a:xfrm>
              <a:off x="81562" y="288015"/>
              <a:ext cx="3035301" cy="1052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marL="72622" marR="72622" algn="ctr" defTabSz="1295400">
                <a:defRPr sz="3400">
                  <a:solidFill>
                    <a:srgbClr val="005840"/>
                  </a:solidFill>
                  <a:uFill>
                    <a:solidFill>
                      <a:srgbClr val="005840"/>
                    </a:solidFill>
                  </a:uFill>
                  <a:latin typeface="+mn-lt"/>
                  <a:ea typeface="+mn-ea"/>
                  <a:cs typeface="+mn-cs"/>
                  <a:sym typeface="Arial"/>
                </a:defRPr>
              </a:lvl1pPr>
            </a:lstStyle>
            <a:p>
              <a:pPr/>
              <a:r>
                <a:t>Scene reconstruction</a:t>
              </a:r>
            </a:p>
          </p:txBody>
        </p:sp>
      </p:grpSp>
      <p:grpSp>
        <p:nvGrpSpPr>
          <p:cNvPr id="1397" name="Group"/>
          <p:cNvGrpSpPr/>
          <p:nvPr/>
        </p:nvGrpSpPr>
        <p:grpSpPr>
          <a:xfrm>
            <a:off x="9969500" y="3210560"/>
            <a:ext cx="2705100" cy="3365501"/>
            <a:chOff x="0" y="0"/>
            <a:chExt cx="2705100" cy="3365500"/>
          </a:xfrm>
        </p:grpSpPr>
        <p:sp>
          <p:nvSpPr>
            <p:cNvPr id="1395" name="Rounded Rectangle"/>
            <p:cNvSpPr/>
            <p:nvPr/>
          </p:nvSpPr>
          <p:spPr>
            <a:xfrm>
              <a:off x="0" y="0"/>
              <a:ext cx="2705100" cy="3365500"/>
            </a:xfrm>
            <a:prstGeom prst="roundRect">
              <a:avLst>
                <a:gd name="adj" fmla="val 11737"/>
              </a:avLst>
            </a:prstGeom>
            <a:solidFill>
              <a:srgbClr val="A8D6FF"/>
            </a:solidFill>
            <a:ln w="38100" cap="flat">
              <a:solidFill>
                <a:srgbClr val="005840"/>
              </a:solidFill>
              <a:prstDash val="solid"/>
              <a:round/>
            </a:ln>
            <a:effectLst>
              <a:outerShdw sx="100000" sy="100000" kx="0" ky="0" algn="b" rotWithShape="0" blurRad="63500" dist="38100" dir="2700000">
                <a:srgbClr val="CBC28B">
                  <a:alpha val="50000"/>
                </a:srgbClr>
              </a:outerShdw>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396" name="Photo Explorer"/>
            <p:cNvSpPr txBox="1"/>
            <p:nvPr/>
          </p:nvSpPr>
          <p:spPr>
            <a:xfrm>
              <a:off x="136313" y="224538"/>
              <a:ext cx="2438401" cy="29093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p>
              <a:pPr marL="69515" marR="69515" algn="ctr" defTabSz="1295400">
                <a:defRPr sz="2800">
                  <a:solidFill>
                    <a:srgbClr val="005840"/>
                  </a:solidFill>
                  <a:uFill>
                    <a:solidFill>
                      <a:srgbClr val="005840"/>
                    </a:solidFill>
                  </a:uFill>
                  <a:latin typeface="+mn-lt"/>
                  <a:ea typeface="+mn-ea"/>
                  <a:cs typeface="+mn-cs"/>
                  <a:sym typeface="Arial"/>
                </a:defRPr>
              </a:pPr>
            </a:p>
            <a:p>
              <a:pPr marL="69515" marR="69515" algn="ctr" defTabSz="1295400">
                <a:defRPr sz="2800">
                  <a:solidFill>
                    <a:srgbClr val="005840"/>
                  </a:solidFill>
                  <a:uFill>
                    <a:solidFill>
                      <a:srgbClr val="005840"/>
                    </a:solidFill>
                  </a:uFill>
                  <a:latin typeface="+mn-lt"/>
                  <a:ea typeface="+mn-ea"/>
                  <a:cs typeface="+mn-cs"/>
                  <a:sym typeface="Arial"/>
                </a:defRPr>
              </a:pPr>
            </a:p>
            <a:p>
              <a:pPr marL="69515" marR="69515" algn="ctr" defTabSz="1295400">
                <a:defRPr sz="2800">
                  <a:solidFill>
                    <a:srgbClr val="005840"/>
                  </a:solidFill>
                  <a:uFill>
                    <a:solidFill>
                      <a:srgbClr val="005840"/>
                    </a:solidFill>
                  </a:uFill>
                  <a:latin typeface="+mn-lt"/>
                  <a:ea typeface="+mn-ea"/>
                  <a:cs typeface="+mn-cs"/>
                  <a:sym typeface="Arial"/>
                </a:defRPr>
              </a:pPr>
            </a:p>
            <a:p>
              <a:pPr marL="69515" marR="69515" algn="ctr" defTabSz="1295400">
                <a:defRPr sz="2800">
                  <a:solidFill>
                    <a:srgbClr val="005840"/>
                  </a:solidFill>
                  <a:uFill>
                    <a:solidFill>
                      <a:srgbClr val="005840"/>
                    </a:solidFill>
                  </a:uFill>
                  <a:latin typeface="+mn-lt"/>
                  <a:ea typeface="+mn-ea"/>
                  <a:cs typeface="+mn-cs"/>
                  <a:sym typeface="Arial"/>
                </a:defRPr>
              </a:pPr>
            </a:p>
            <a:p>
              <a:pPr marL="69515" marR="69515" algn="ctr" defTabSz="1295400">
                <a:defRPr sz="2800">
                  <a:solidFill>
                    <a:srgbClr val="005840"/>
                  </a:solidFill>
                  <a:uFill>
                    <a:solidFill>
                      <a:srgbClr val="005840"/>
                    </a:solidFill>
                  </a:uFill>
                  <a:latin typeface="+mn-lt"/>
                  <a:ea typeface="+mn-ea"/>
                  <a:cs typeface="+mn-cs"/>
                  <a:sym typeface="Arial"/>
                </a:defRPr>
              </a:pPr>
            </a:p>
            <a:p>
              <a:pPr marL="69515" marR="69515" algn="ctr" defTabSz="1295400">
                <a:defRPr sz="2800">
                  <a:solidFill>
                    <a:srgbClr val="005840"/>
                  </a:solidFill>
                  <a:uFill>
                    <a:solidFill>
                      <a:srgbClr val="005840"/>
                    </a:solidFill>
                  </a:uFill>
                  <a:latin typeface="+mn-lt"/>
                  <a:ea typeface="+mn-ea"/>
                  <a:cs typeface="+mn-cs"/>
                  <a:sym typeface="Arial"/>
                </a:defRPr>
              </a:pPr>
              <a:r>
                <a:t>Photo Explorer</a:t>
              </a:r>
            </a:p>
          </p:txBody>
        </p:sp>
      </p:grpSp>
      <p:pic>
        <p:nvPicPr>
          <p:cNvPr id="1398" name="notre-dame-explore.png" descr="notre-dame-explore.png"/>
          <p:cNvPicPr>
            <a:picLocks noChangeAspect="0"/>
          </p:cNvPicPr>
          <p:nvPr/>
        </p:nvPicPr>
        <p:blipFill>
          <a:blip r:embed="rId3">
            <a:extLst/>
          </a:blip>
          <a:stretch>
            <a:fillRect/>
          </a:stretch>
        </p:blipFill>
        <p:spPr>
          <a:xfrm>
            <a:off x="10160000" y="3581400"/>
            <a:ext cx="2273300" cy="1706881"/>
          </a:xfrm>
          <a:prstGeom prst="rect">
            <a:avLst/>
          </a:prstGeom>
          <a:ln w="25400">
            <a:solidFill>
              <a:srgbClr val="000000"/>
            </a:solidFill>
            <a:miter lim="400000"/>
          </a:ln>
        </p:spPr>
      </p:pic>
      <p:pic>
        <p:nvPicPr>
          <p:cNvPr id="1399" name="notre-dame-montage.png" descr="notre-dame-montage.png"/>
          <p:cNvPicPr>
            <a:picLocks noChangeAspect="0"/>
          </p:cNvPicPr>
          <p:nvPr/>
        </p:nvPicPr>
        <p:blipFill>
          <a:blip r:embed="rId4">
            <a:extLst/>
          </a:blip>
          <a:stretch>
            <a:fillRect/>
          </a:stretch>
        </p:blipFill>
        <p:spPr>
          <a:xfrm>
            <a:off x="330200" y="3779520"/>
            <a:ext cx="2705100" cy="2246490"/>
          </a:xfrm>
          <a:prstGeom prst="rect">
            <a:avLst/>
          </a:prstGeom>
          <a:ln w="12700">
            <a:miter lim="400000"/>
          </a:ln>
        </p:spPr>
      </p:pic>
      <p:sp>
        <p:nvSpPr>
          <p:cNvPr id="1400" name="Input photographs"/>
          <p:cNvSpPr txBox="1"/>
          <p:nvPr/>
        </p:nvSpPr>
        <p:spPr>
          <a:xfrm>
            <a:off x="261902" y="6055360"/>
            <a:ext cx="2629401" cy="4472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2400">
                <a:solidFill>
                  <a:srgbClr val="005840"/>
                </a:solidFill>
                <a:uFill>
                  <a:solidFill>
                    <a:srgbClr val="005840"/>
                  </a:solidFill>
                </a:uFill>
                <a:latin typeface="+mn-lt"/>
                <a:ea typeface="+mn-ea"/>
                <a:cs typeface="+mn-cs"/>
                <a:sym typeface="Arial"/>
              </a:defRPr>
            </a:lvl1pPr>
          </a:lstStyle>
          <a:p>
            <a:pPr/>
            <a:r>
              <a:t>Input photographs</a:t>
            </a:r>
          </a:p>
        </p:txBody>
      </p:sp>
      <p:sp>
        <p:nvSpPr>
          <p:cNvPr id="1401" name="Arrow"/>
          <p:cNvSpPr/>
          <p:nvPr/>
        </p:nvSpPr>
        <p:spPr>
          <a:xfrm>
            <a:off x="8523111" y="4538133"/>
            <a:ext cx="977901" cy="778934"/>
          </a:xfrm>
          <a:prstGeom prst="rightArrow">
            <a:avLst>
              <a:gd name="adj1" fmla="val 50148"/>
              <a:gd name="adj2" fmla="val 41372"/>
            </a:avLst>
          </a:prstGeom>
          <a:solidFill>
            <a:srgbClr val="FFFED5"/>
          </a:solidFill>
          <a:ln w="25400">
            <a:solidFill>
              <a:srgbClr val="005840"/>
            </a:solidFill>
            <a:miter lim="400000"/>
          </a:ln>
          <a:effectLst>
            <a:outerShdw sx="100000" sy="100000" kx="0" ky="0" algn="b" rotWithShape="0" blurRad="63500" dist="38100" dir="2700000">
              <a:srgbClr val="CBC28B">
                <a:alpha val="50000"/>
              </a:srgbClr>
            </a:outerShdw>
          </a:effectLst>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402" name="Arrow"/>
          <p:cNvSpPr/>
          <p:nvPr/>
        </p:nvSpPr>
        <p:spPr>
          <a:xfrm>
            <a:off x="3404729" y="4538133"/>
            <a:ext cx="977901" cy="778934"/>
          </a:xfrm>
          <a:prstGeom prst="rightArrow">
            <a:avLst>
              <a:gd name="adj1" fmla="val 50148"/>
              <a:gd name="adj2" fmla="val 41372"/>
            </a:avLst>
          </a:prstGeom>
          <a:solidFill>
            <a:srgbClr val="FFFED5"/>
          </a:solidFill>
          <a:ln w="25400">
            <a:solidFill>
              <a:srgbClr val="005840"/>
            </a:solidFill>
            <a:miter lim="400000"/>
          </a:ln>
          <a:effectLst>
            <a:outerShdw sx="100000" sy="100000" kx="0" ky="0" algn="b" rotWithShape="0" blurRad="63500" dist="38100" dir="2700000">
              <a:srgbClr val="CBC28B">
                <a:alpha val="50000"/>
              </a:srgbClr>
            </a:outerShdw>
          </a:effectLst>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403" name="[Note: change to Trevi for consistency]"/>
          <p:cNvSpPr txBox="1"/>
          <p:nvPr/>
        </p:nvSpPr>
        <p:spPr>
          <a:xfrm>
            <a:off x="3581400" y="10299700"/>
            <a:ext cx="4445000" cy="7528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300"/>
              </a:spcBef>
              <a:defRPr sz="2200">
                <a:solidFill>
                  <a:srgbClr val="005840"/>
                </a:solidFill>
                <a:uFill>
                  <a:solidFill>
                    <a:srgbClr val="005840"/>
                  </a:solidFill>
                </a:uFill>
                <a:latin typeface="+mn-lt"/>
                <a:ea typeface="+mn-ea"/>
                <a:cs typeface="+mn-cs"/>
                <a:sym typeface="Arial"/>
              </a:defRPr>
            </a:lvl1pPr>
          </a:lstStyle>
          <a:p>
            <a:pPr/>
            <a:r>
              <a:t>[Note: change to Trevi for consistency]</a:t>
            </a:r>
          </a:p>
        </p:txBody>
      </p:sp>
      <p:pic>
        <p:nvPicPr>
          <p:cNvPr id="1404" name="notre-dame-reconstruct.png" descr="notre-dame-reconstruct.png"/>
          <p:cNvPicPr>
            <a:picLocks noChangeAspect="0"/>
          </p:cNvPicPr>
          <p:nvPr/>
        </p:nvPicPr>
        <p:blipFill>
          <a:blip r:embed="rId5">
            <a:extLst/>
          </a:blip>
          <a:stretch>
            <a:fillRect/>
          </a:stretch>
        </p:blipFill>
        <p:spPr>
          <a:xfrm>
            <a:off x="4535875" y="6039555"/>
            <a:ext cx="2603501" cy="1955801"/>
          </a:xfrm>
          <a:prstGeom prst="rect">
            <a:avLst/>
          </a:prstGeom>
          <a:ln w="25400">
            <a:solidFill>
              <a:srgbClr val="000000"/>
            </a:solidFill>
            <a:miter lim="400000"/>
          </a:ln>
        </p:spPr>
      </p:pic>
      <p:sp>
        <p:nvSpPr>
          <p:cNvPr id="1405" name="Relative camera positions and orientations…"/>
          <p:cNvSpPr txBox="1"/>
          <p:nvPr/>
        </p:nvSpPr>
        <p:spPr>
          <a:xfrm>
            <a:off x="7150382" y="6263075"/>
            <a:ext cx="2730501" cy="12633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spcBef>
                <a:spcPts val="1000"/>
              </a:spcBef>
              <a:defRPr sz="1600">
                <a:solidFill>
                  <a:srgbClr val="005840"/>
                </a:solidFill>
                <a:uFill>
                  <a:solidFill>
                    <a:srgbClr val="005840"/>
                  </a:solidFill>
                </a:uFill>
                <a:latin typeface="+mn-lt"/>
                <a:ea typeface="+mn-ea"/>
                <a:cs typeface="+mn-cs"/>
                <a:sym typeface="Arial"/>
              </a:defRPr>
            </a:pPr>
            <a:r>
              <a:t>Relative camera positions and orientations</a:t>
            </a:r>
          </a:p>
          <a:p>
            <a:pPr marL="57799" marR="57799" defTabSz="1295400">
              <a:spcBef>
                <a:spcPts val="1000"/>
              </a:spcBef>
              <a:defRPr sz="1600">
                <a:solidFill>
                  <a:srgbClr val="005840"/>
                </a:solidFill>
                <a:uFill>
                  <a:solidFill>
                    <a:srgbClr val="005840"/>
                  </a:solidFill>
                </a:uFill>
                <a:latin typeface="+mn-lt"/>
                <a:ea typeface="+mn-ea"/>
                <a:cs typeface="+mn-cs"/>
                <a:sym typeface="Arial"/>
              </a:defRPr>
            </a:pPr>
            <a:r>
              <a:t>Point cloud</a:t>
            </a:r>
          </a:p>
          <a:p>
            <a:pPr marL="57799" marR="57799" defTabSz="1295400">
              <a:spcBef>
                <a:spcPts val="1000"/>
              </a:spcBef>
              <a:defRPr sz="1600">
                <a:solidFill>
                  <a:srgbClr val="005840"/>
                </a:solidFill>
                <a:uFill>
                  <a:solidFill>
                    <a:srgbClr val="005840"/>
                  </a:solidFill>
                </a:uFill>
                <a:latin typeface="+mn-lt"/>
                <a:ea typeface="+mn-ea"/>
                <a:cs typeface="+mn-cs"/>
                <a:sym typeface="Arial"/>
              </a:defRPr>
            </a:pPr>
            <a:r>
              <a:t>Sparse correspondence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1399"/>
                                        </p:tgtEl>
                                        <p:attrNameLst>
                                          <p:attrName>style.visibility</p:attrName>
                                        </p:attrNameLst>
                                      </p:cBhvr>
                                      <p:to>
                                        <p:strVal val="visible"/>
                                      </p:to>
                                    </p:set>
                                    <p:animEffect filter="fade" transition="in">
                                      <p:cBhvr>
                                        <p:cTn id="7" dur="500"/>
                                        <p:tgtEl>
                                          <p:spTgt spid="1399"/>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1400"/>
                                        </p:tgtEl>
                                        <p:attrNameLst>
                                          <p:attrName>style.visibility</p:attrName>
                                        </p:attrNameLst>
                                      </p:cBhvr>
                                      <p:to>
                                        <p:strVal val="visible"/>
                                      </p:to>
                                    </p:set>
                                    <p:animEffect filter="fade" transition="in">
                                      <p:cBhvr>
                                        <p:cTn id="11" dur="500"/>
                                        <p:tgtEl>
                                          <p:spTgt spid="1400"/>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ID="10" grpId="3" fill="hold">
                                  <p:stCondLst>
                                    <p:cond delay="0"/>
                                  </p:stCondLst>
                                  <p:iterate type="el" backwards="0">
                                    <p:tmAbs val="0"/>
                                  </p:iterate>
                                  <p:childTnLst>
                                    <p:set>
                                      <p:cBhvr>
                                        <p:cTn id="15" fill="hold"/>
                                        <p:tgtEl>
                                          <p:spTgt spid="1394"/>
                                        </p:tgtEl>
                                        <p:attrNameLst>
                                          <p:attrName>style.visibility</p:attrName>
                                        </p:attrNameLst>
                                      </p:cBhvr>
                                      <p:to>
                                        <p:strVal val="visible"/>
                                      </p:to>
                                    </p:set>
                                    <p:animEffect filter="fade" transition="in">
                                      <p:cBhvr>
                                        <p:cTn id="16" dur="500"/>
                                        <p:tgtEl>
                                          <p:spTgt spid="1394"/>
                                        </p:tgtEl>
                                      </p:cBhvr>
                                    </p:animEffect>
                                  </p:childTnLst>
                                </p:cTn>
                              </p:par>
                            </p:childTnLst>
                          </p:cTn>
                        </p:par>
                        <p:par>
                          <p:cTn id="17" fill="hold">
                            <p:stCondLst>
                              <p:cond delay="500"/>
                            </p:stCondLst>
                            <p:childTnLst>
                              <p:par>
                                <p:cTn id="18" presetClass="entr" nodeType="afterEffect" presetID="10" grpId="4" fill="hold">
                                  <p:stCondLst>
                                    <p:cond delay="0"/>
                                  </p:stCondLst>
                                  <p:iterate type="el" backwards="0">
                                    <p:tmAbs val="0"/>
                                  </p:iterate>
                                  <p:childTnLst>
                                    <p:set>
                                      <p:cBhvr>
                                        <p:cTn id="19" fill="hold"/>
                                        <p:tgtEl>
                                          <p:spTgt spid="1402"/>
                                        </p:tgtEl>
                                        <p:attrNameLst>
                                          <p:attrName>style.visibility</p:attrName>
                                        </p:attrNameLst>
                                      </p:cBhvr>
                                      <p:to>
                                        <p:strVal val="visible"/>
                                      </p:to>
                                    </p:set>
                                    <p:animEffect filter="fade" transition="in">
                                      <p:cBhvr>
                                        <p:cTn id="20" dur="500"/>
                                        <p:tgtEl>
                                          <p:spTgt spid="1402"/>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5" fill="hold">
                                  <p:stCondLst>
                                    <p:cond delay="0"/>
                                  </p:stCondLst>
                                  <p:iterate type="el" backwards="0">
                                    <p:tmAbs val="0"/>
                                  </p:iterate>
                                  <p:childTnLst>
                                    <p:set>
                                      <p:cBhvr>
                                        <p:cTn id="24" fill="hold"/>
                                        <p:tgtEl>
                                          <p:spTgt spid="1405"/>
                                        </p:tgtEl>
                                        <p:attrNameLst>
                                          <p:attrName>style.visibility</p:attrName>
                                        </p:attrNameLst>
                                      </p:cBhvr>
                                      <p:to>
                                        <p:strVal val="visible"/>
                                      </p:to>
                                    </p:set>
                                    <p:animEffect filter="fade" transition="in">
                                      <p:cBhvr>
                                        <p:cTn id="25" dur="500"/>
                                        <p:tgtEl>
                                          <p:spTgt spid="1405"/>
                                        </p:tgtEl>
                                      </p:cBhvr>
                                    </p:animEffect>
                                  </p:childTnLst>
                                </p:cTn>
                              </p:par>
                            </p:childTnLst>
                          </p:cTn>
                        </p:par>
                        <p:par>
                          <p:cTn id="26" fill="hold">
                            <p:stCondLst>
                              <p:cond delay="500"/>
                            </p:stCondLst>
                            <p:childTnLst>
                              <p:par>
                                <p:cTn id="27" presetClass="entr" nodeType="afterEffect" presetID="10" grpId="6" fill="hold">
                                  <p:stCondLst>
                                    <p:cond delay="0"/>
                                  </p:stCondLst>
                                  <p:iterate type="el" backwards="0">
                                    <p:tmAbs val="0"/>
                                  </p:iterate>
                                  <p:childTnLst>
                                    <p:set>
                                      <p:cBhvr>
                                        <p:cTn id="28" fill="hold"/>
                                        <p:tgtEl>
                                          <p:spTgt spid="1404"/>
                                        </p:tgtEl>
                                        <p:attrNameLst>
                                          <p:attrName>style.visibility</p:attrName>
                                        </p:attrNameLst>
                                      </p:cBhvr>
                                      <p:to>
                                        <p:strVal val="visible"/>
                                      </p:to>
                                    </p:set>
                                    <p:animEffect filter="fade" transition="in">
                                      <p:cBhvr>
                                        <p:cTn id="29" dur="500"/>
                                        <p:tgtEl>
                                          <p:spTgt spid="1404"/>
                                        </p:tgtEl>
                                      </p:cBhvr>
                                    </p:animEffect>
                                  </p:childTnLst>
                                </p:cTn>
                              </p:par>
                            </p:childTnLst>
                          </p:cTn>
                        </p:par>
                        <p:par>
                          <p:cTn id="30" fill="hold">
                            <p:stCondLst>
                              <p:cond delay="1000"/>
                            </p:stCondLst>
                            <p:childTnLst>
                              <p:par>
                                <p:cTn id="31" presetClass="entr" nodeType="afterEffect" presetID="10" grpId="7" fill="hold">
                                  <p:stCondLst>
                                    <p:cond delay="0"/>
                                  </p:stCondLst>
                                  <p:iterate type="el" backwards="0">
                                    <p:tmAbs val="0"/>
                                  </p:iterate>
                                  <p:childTnLst>
                                    <p:set>
                                      <p:cBhvr>
                                        <p:cTn id="32" fill="hold"/>
                                        <p:tgtEl>
                                          <p:spTgt spid="1401"/>
                                        </p:tgtEl>
                                        <p:attrNameLst>
                                          <p:attrName>style.visibility</p:attrName>
                                        </p:attrNameLst>
                                      </p:cBhvr>
                                      <p:to>
                                        <p:strVal val="visible"/>
                                      </p:to>
                                    </p:set>
                                    <p:animEffect filter="fade" transition="in">
                                      <p:cBhvr>
                                        <p:cTn id="33" dur="500"/>
                                        <p:tgtEl>
                                          <p:spTgt spid="1401"/>
                                        </p:tgtEl>
                                      </p:cBhvr>
                                    </p:animEffect>
                                  </p:childTnLst>
                                </p:cTn>
                              </p:par>
                            </p:childTnLst>
                          </p:cTn>
                        </p:par>
                      </p:childTnLst>
                    </p:cTn>
                  </p:par>
                  <p:par>
                    <p:cTn id="34" fill="hold">
                      <p:stCondLst>
                        <p:cond delay="indefinite"/>
                      </p:stCondLst>
                      <p:childTnLst>
                        <p:par>
                          <p:cTn id="35" fill="hold">
                            <p:stCondLst>
                              <p:cond delay="0"/>
                            </p:stCondLst>
                            <p:childTnLst>
                              <p:par>
                                <p:cTn id="36" presetClass="entr" nodeType="clickEffect" presetID="10" grpId="8" fill="hold">
                                  <p:stCondLst>
                                    <p:cond delay="0"/>
                                  </p:stCondLst>
                                  <p:iterate type="el" backwards="0">
                                    <p:tmAbs val="0"/>
                                  </p:iterate>
                                  <p:childTnLst>
                                    <p:set>
                                      <p:cBhvr>
                                        <p:cTn id="37" fill="hold"/>
                                        <p:tgtEl>
                                          <p:spTgt spid="1397"/>
                                        </p:tgtEl>
                                        <p:attrNameLst>
                                          <p:attrName>style.visibility</p:attrName>
                                        </p:attrNameLst>
                                      </p:cBhvr>
                                      <p:to>
                                        <p:strVal val="visible"/>
                                      </p:to>
                                    </p:set>
                                    <p:animEffect filter="fade" transition="in">
                                      <p:cBhvr>
                                        <p:cTn id="38" dur="500"/>
                                        <p:tgtEl>
                                          <p:spTgt spid="1397"/>
                                        </p:tgtEl>
                                      </p:cBhvr>
                                    </p:animEffect>
                                  </p:childTnLst>
                                </p:cTn>
                              </p:par>
                            </p:childTnLst>
                          </p:cTn>
                        </p:par>
                        <p:par>
                          <p:cTn id="39" fill="hold">
                            <p:stCondLst>
                              <p:cond delay="500"/>
                            </p:stCondLst>
                            <p:childTnLst>
                              <p:par>
                                <p:cTn id="40" presetClass="entr" nodeType="afterEffect" presetID="10" grpId="9" fill="hold">
                                  <p:stCondLst>
                                    <p:cond delay="0"/>
                                  </p:stCondLst>
                                  <p:iterate type="el" backwards="0">
                                    <p:tmAbs val="0"/>
                                  </p:iterate>
                                  <p:childTnLst>
                                    <p:set>
                                      <p:cBhvr>
                                        <p:cTn id="41" fill="hold"/>
                                        <p:tgtEl>
                                          <p:spTgt spid="1398"/>
                                        </p:tgtEl>
                                        <p:attrNameLst>
                                          <p:attrName>style.visibility</p:attrName>
                                        </p:attrNameLst>
                                      </p:cBhvr>
                                      <p:to>
                                        <p:strVal val="visible"/>
                                      </p:to>
                                    </p:set>
                                    <p:animEffect filter="fade" transition="in">
                                      <p:cBhvr>
                                        <p:cTn id="42" dur="500"/>
                                        <p:tgtEl>
                                          <p:spTgt spid="13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04" grpId="6"/>
      <p:bldP build="whole" bldLvl="1" animBg="1" rev="0" advAuto="0" spid="1400" grpId="2"/>
      <p:bldP build="whole" bldLvl="1" animBg="1" rev="0" advAuto="0" spid="1401" grpId="7"/>
      <p:bldP build="whole" bldLvl="1" animBg="1" rev="0" advAuto="0" spid="1397" grpId="8"/>
      <p:bldP build="whole" bldLvl="1" animBg="1" rev="0" advAuto="0" spid="1398" grpId="9"/>
      <p:bldP build="whole" bldLvl="1" animBg="1" rev="0" advAuto="0" spid="1394" grpId="3"/>
      <p:bldP build="whole" bldLvl="1" animBg="1" rev="0" advAuto="0" spid="1399" grpId="1"/>
      <p:bldP build="whole" bldLvl="1" animBg="1" rev="0" advAuto="0" spid="1402" grpId="4"/>
      <p:bldP build="whole" bldLvl="1" animBg="1" rev="0" advAuto="0" spid="1405" grpId="5"/>
    </p:bldLst>
  </p:timing>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09" name="Related work"/>
          <p:cNvSpPr txBox="1"/>
          <p:nvPr>
            <p:ph type="title"/>
          </p:nvPr>
        </p:nvSpPr>
        <p:spPr>
          <a:xfrm>
            <a:off x="431800" y="255128"/>
            <a:ext cx="12026900" cy="1562384"/>
          </a:xfrm>
          <a:prstGeom prst="rect">
            <a:avLst/>
          </a:prstGeom>
        </p:spPr>
        <p:txBody>
          <a:bodyPr/>
          <a:lstStyle/>
          <a:p>
            <a:pPr/>
            <a:r>
              <a:t>Related work</a:t>
            </a:r>
          </a:p>
        </p:txBody>
      </p:sp>
      <p:sp>
        <p:nvSpPr>
          <p:cNvPr id="1410" name="Image-based modeling…"/>
          <p:cNvSpPr txBox="1"/>
          <p:nvPr>
            <p:ph type="body" idx="1"/>
          </p:nvPr>
        </p:nvSpPr>
        <p:spPr>
          <a:xfrm>
            <a:off x="494453" y="1654951"/>
            <a:ext cx="11968481" cy="7448410"/>
          </a:xfrm>
          <a:prstGeom prst="rect">
            <a:avLst/>
          </a:prstGeom>
        </p:spPr>
        <p:txBody>
          <a:bodyPr/>
          <a:lstStyle/>
          <a:p>
            <a:pPr marL="305608" indent="-264968">
              <a:defRPr sz="3400"/>
            </a:pPr>
            <a:r>
              <a:t>Image-based modeling</a:t>
            </a:r>
          </a:p>
          <a:p>
            <a:pPr marL="305608" indent="-264968">
              <a:defRPr sz="3400"/>
            </a:pPr>
          </a:p>
          <a:p>
            <a:pPr marL="305608" indent="-264968">
              <a:defRPr sz="3400"/>
            </a:pPr>
          </a:p>
          <a:p>
            <a:pPr marL="305608" indent="-264968">
              <a:defRPr sz="3400"/>
            </a:pPr>
          </a:p>
          <a:p>
            <a:pPr marL="180917" indent="-140277">
              <a:defRPr sz="1800"/>
            </a:pPr>
          </a:p>
          <a:p>
            <a:pPr marL="305608" indent="-264968">
              <a:defRPr sz="3400"/>
            </a:pPr>
            <a:r>
              <a:t>Image-based rendering</a:t>
            </a:r>
          </a:p>
        </p:txBody>
      </p:sp>
      <p:pic>
        <p:nvPicPr>
          <p:cNvPr id="1411" name="image.png" descr="image.png"/>
          <p:cNvPicPr>
            <a:picLocks noChangeAspect="0"/>
          </p:cNvPicPr>
          <p:nvPr/>
        </p:nvPicPr>
        <p:blipFill>
          <a:blip r:embed="rId3">
            <a:extLst/>
          </a:blip>
          <a:stretch>
            <a:fillRect/>
          </a:stretch>
        </p:blipFill>
        <p:spPr>
          <a:xfrm>
            <a:off x="5301262" y="2467751"/>
            <a:ext cx="2470010" cy="1957494"/>
          </a:xfrm>
          <a:prstGeom prst="rect">
            <a:avLst/>
          </a:prstGeom>
          <a:ln w="12700">
            <a:miter lim="400000"/>
          </a:ln>
        </p:spPr>
      </p:pic>
      <p:sp>
        <p:nvSpPr>
          <p:cNvPr id="1412" name="Schaffalitzky and Zisserman ECCV 2002"/>
          <p:cNvSpPr txBox="1"/>
          <p:nvPr/>
        </p:nvSpPr>
        <p:spPr>
          <a:xfrm>
            <a:off x="4534746" y="4323644"/>
            <a:ext cx="4152901" cy="7528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algn="ctr" defTabSz="1295400">
              <a:defRPr sz="2200">
                <a:solidFill>
                  <a:srgbClr val="005840"/>
                </a:solidFill>
                <a:uFill>
                  <a:solidFill>
                    <a:srgbClr val="005840"/>
                  </a:solidFill>
                </a:uFill>
                <a:latin typeface="+mn-lt"/>
                <a:ea typeface="+mn-ea"/>
                <a:cs typeface="+mn-cs"/>
                <a:sym typeface="Arial"/>
              </a:defRPr>
            </a:lvl1pPr>
          </a:lstStyle>
          <a:p>
            <a:pPr/>
            <a:r>
              <a:t>Schaffalitzky and Zisserman ECCV 2002</a:t>
            </a:r>
          </a:p>
        </p:txBody>
      </p:sp>
      <p:pic>
        <p:nvPicPr>
          <p:cNvPr id="1413" name="image.png" descr="image.png"/>
          <p:cNvPicPr>
            <a:picLocks noChangeAspect="0"/>
          </p:cNvPicPr>
          <p:nvPr/>
        </p:nvPicPr>
        <p:blipFill>
          <a:blip r:embed="rId4">
            <a:extLst/>
          </a:blip>
          <a:stretch>
            <a:fillRect/>
          </a:stretch>
        </p:blipFill>
        <p:spPr>
          <a:xfrm>
            <a:off x="9198186" y="2630311"/>
            <a:ext cx="2111023" cy="1797192"/>
          </a:xfrm>
          <a:prstGeom prst="rect">
            <a:avLst/>
          </a:prstGeom>
          <a:ln w="12700">
            <a:miter lim="400000"/>
          </a:ln>
        </p:spPr>
      </p:pic>
      <p:sp>
        <p:nvSpPr>
          <p:cNvPr id="1414" name="Brown and Lowe…"/>
          <p:cNvSpPr txBox="1"/>
          <p:nvPr/>
        </p:nvSpPr>
        <p:spPr>
          <a:xfrm>
            <a:off x="9148441" y="4323644"/>
            <a:ext cx="2253412" cy="75286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sz="2200">
                <a:solidFill>
                  <a:srgbClr val="005840"/>
                </a:solidFill>
                <a:uFill>
                  <a:solidFill>
                    <a:srgbClr val="005840"/>
                  </a:solidFill>
                </a:uFill>
                <a:latin typeface="+mn-lt"/>
                <a:ea typeface="+mn-ea"/>
                <a:cs typeface="+mn-cs"/>
                <a:sym typeface="Arial"/>
              </a:defRPr>
            </a:pPr>
            <a:r>
              <a:t>Brown and Lowe</a:t>
            </a:r>
          </a:p>
          <a:p>
            <a:pPr marL="57799" marR="57799" algn="ctr" defTabSz="1295400">
              <a:defRPr sz="2200">
                <a:solidFill>
                  <a:srgbClr val="005840"/>
                </a:solidFill>
                <a:uFill>
                  <a:solidFill>
                    <a:srgbClr val="005840"/>
                  </a:solidFill>
                </a:uFill>
                <a:latin typeface="+mn-lt"/>
                <a:ea typeface="+mn-ea"/>
                <a:cs typeface="+mn-cs"/>
                <a:sym typeface="Arial"/>
              </a:defRPr>
            </a:pPr>
            <a:r>
              <a:t>3DIM 2005</a:t>
            </a:r>
          </a:p>
        </p:txBody>
      </p:sp>
      <p:pic>
        <p:nvPicPr>
          <p:cNvPr id="1415" name="campanile.png" descr="campanile.png"/>
          <p:cNvPicPr>
            <a:picLocks noChangeAspect="0"/>
          </p:cNvPicPr>
          <p:nvPr/>
        </p:nvPicPr>
        <p:blipFill>
          <a:blip r:embed="rId5">
            <a:extLst/>
          </a:blip>
          <a:stretch>
            <a:fillRect/>
          </a:stretch>
        </p:blipFill>
        <p:spPr>
          <a:xfrm>
            <a:off x="986648" y="2630311"/>
            <a:ext cx="3221850" cy="1663983"/>
          </a:xfrm>
          <a:prstGeom prst="rect">
            <a:avLst/>
          </a:prstGeom>
          <a:ln w="12700">
            <a:miter lim="400000"/>
          </a:ln>
        </p:spPr>
      </p:pic>
      <p:sp>
        <p:nvSpPr>
          <p:cNvPr id="1416" name="Debevec, et al.…"/>
          <p:cNvSpPr txBox="1"/>
          <p:nvPr/>
        </p:nvSpPr>
        <p:spPr>
          <a:xfrm>
            <a:off x="1154853" y="4323644"/>
            <a:ext cx="3162301" cy="7528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algn="ctr" defTabSz="1295400">
              <a:defRPr sz="2400">
                <a:solidFill>
                  <a:srgbClr val="005840"/>
                </a:solidFill>
                <a:uFill>
                  <a:solidFill>
                    <a:srgbClr val="005840"/>
                  </a:solidFill>
                </a:uFill>
                <a:latin typeface="+mn-lt"/>
                <a:ea typeface="+mn-ea"/>
                <a:cs typeface="+mn-cs"/>
                <a:sym typeface="Arial"/>
              </a:defRPr>
            </a:pPr>
            <a:r>
              <a:rPr sz="2200"/>
              <a:t>Debevec, </a:t>
            </a:r>
            <a:r>
              <a:rPr i="1" sz="2200"/>
              <a:t>et al.</a:t>
            </a:r>
            <a:r>
              <a:rPr sz="2200"/>
              <a:t> </a:t>
            </a:r>
            <a:endParaRPr sz="2200"/>
          </a:p>
          <a:p>
            <a:pPr marL="57799" marR="57799" algn="ctr" defTabSz="1295400">
              <a:defRPr sz="2200">
                <a:solidFill>
                  <a:srgbClr val="005840"/>
                </a:solidFill>
                <a:uFill>
                  <a:solidFill>
                    <a:srgbClr val="005840"/>
                  </a:solidFill>
                </a:uFill>
                <a:latin typeface="+mn-lt"/>
                <a:ea typeface="+mn-ea"/>
                <a:cs typeface="+mn-cs"/>
                <a:sym typeface="Arial"/>
              </a:defRPr>
            </a:pPr>
            <a:r>
              <a:t>SIGGRAPH 1996</a:t>
            </a:r>
          </a:p>
        </p:txBody>
      </p:sp>
      <p:pic>
        <p:nvPicPr>
          <p:cNvPr id="1417" name="Aspen.jpg" descr="Aspen.jpg"/>
          <p:cNvPicPr>
            <a:picLocks noChangeAspect="0"/>
          </p:cNvPicPr>
          <p:nvPr/>
        </p:nvPicPr>
        <p:blipFill>
          <a:blip r:embed="rId6">
            <a:extLst/>
          </a:blip>
          <a:stretch>
            <a:fillRect/>
          </a:stretch>
        </p:blipFill>
        <p:spPr>
          <a:xfrm>
            <a:off x="1584960" y="6202115"/>
            <a:ext cx="3221849" cy="2415823"/>
          </a:xfrm>
          <a:prstGeom prst="rect">
            <a:avLst/>
          </a:prstGeom>
          <a:ln w="12700">
            <a:miter lim="400000"/>
          </a:ln>
        </p:spPr>
      </p:pic>
      <p:sp>
        <p:nvSpPr>
          <p:cNvPr id="1418" name="Aspen Movie Map…"/>
          <p:cNvSpPr txBox="1"/>
          <p:nvPr/>
        </p:nvSpPr>
        <p:spPr>
          <a:xfrm>
            <a:off x="1644791" y="8638258"/>
            <a:ext cx="3162301" cy="7528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algn="ctr" defTabSz="1295400">
              <a:defRPr sz="2400">
                <a:solidFill>
                  <a:srgbClr val="005840"/>
                </a:solidFill>
                <a:uFill>
                  <a:solidFill>
                    <a:srgbClr val="005840"/>
                  </a:solidFill>
                </a:uFill>
                <a:latin typeface="+mn-lt"/>
                <a:ea typeface="+mn-ea"/>
                <a:cs typeface="+mn-cs"/>
                <a:sym typeface="Arial"/>
              </a:defRPr>
            </a:pPr>
            <a:r>
              <a:rPr sz="2200"/>
              <a:t>Aspen Movie Map</a:t>
            </a:r>
            <a:endParaRPr sz="2200"/>
          </a:p>
          <a:p>
            <a:pPr marL="57799" marR="57799" algn="ctr" defTabSz="1295400">
              <a:defRPr sz="2400">
                <a:solidFill>
                  <a:srgbClr val="005840"/>
                </a:solidFill>
                <a:uFill>
                  <a:solidFill>
                    <a:srgbClr val="005840"/>
                  </a:solidFill>
                </a:uFill>
                <a:latin typeface="+mn-lt"/>
                <a:ea typeface="+mn-ea"/>
                <a:cs typeface="+mn-cs"/>
                <a:sym typeface="Arial"/>
              </a:defRPr>
            </a:pPr>
            <a:r>
              <a:rPr sz="2200"/>
              <a:t>Lippman, </a:t>
            </a:r>
            <a:r>
              <a:rPr i="1" sz="2200"/>
              <a:t>et al.</a:t>
            </a:r>
            <a:r>
              <a:rPr sz="2200"/>
              <a:t>, 1978</a:t>
            </a:r>
          </a:p>
        </p:txBody>
      </p:sp>
      <p:sp>
        <p:nvSpPr>
          <p:cNvPr id="1419" name="Photorealistic IBR:…"/>
          <p:cNvSpPr txBox="1"/>
          <p:nvPr/>
        </p:nvSpPr>
        <p:spPr>
          <a:xfrm>
            <a:off x="5520266" y="6405315"/>
            <a:ext cx="6337301" cy="222523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defRPr sz="2400">
                <a:solidFill>
                  <a:srgbClr val="005840"/>
                </a:solidFill>
                <a:uFill>
                  <a:solidFill>
                    <a:srgbClr val="005840"/>
                  </a:solidFill>
                </a:uFill>
                <a:latin typeface="+mn-lt"/>
                <a:ea typeface="+mn-ea"/>
                <a:cs typeface="+mn-cs"/>
                <a:sym typeface="Arial"/>
              </a:defRPr>
            </a:pPr>
            <a:r>
              <a:rPr b="1"/>
              <a:t>Photorealistic IBR</a:t>
            </a:r>
            <a:r>
              <a:t>:</a:t>
            </a:r>
          </a:p>
          <a:p>
            <a:pPr marL="57799" marR="57799" defTabSz="1295400">
              <a:defRPr sz="2400">
                <a:solidFill>
                  <a:srgbClr val="005840"/>
                </a:solidFill>
                <a:uFill>
                  <a:solidFill>
                    <a:srgbClr val="005840"/>
                  </a:solidFill>
                </a:uFill>
                <a:latin typeface="+mn-lt"/>
                <a:ea typeface="+mn-ea"/>
                <a:cs typeface="+mn-cs"/>
                <a:sym typeface="Arial"/>
              </a:defRPr>
            </a:pPr>
            <a:r>
              <a:t>  Levoy and Hanrahan, SIGGRAPH 1996</a:t>
            </a:r>
          </a:p>
          <a:p>
            <a:pPr marL="57799" marR="57799" defTabSz="1295400">
              <a:defRPr sz="2400">
                <a:solidFill>
                  <a:srgbClr val="005840"/>
                </a:solidFill>
                <a:uFill>
                  <a:solidFill>
                    <a:srgbClr val="005840"/>
                  </a:solidFill>
                </a:uFill>
                <a:latin typeface="+mn-lt"/>
                <a:ea typeface="+mn-ea"/>
                <a:cs typeface="+mn-cs"/>
                <a:sym typeface="Arial"/>
              </a:defRPr>
            </a:pPr>
            <a:r>
              <a:t>  Gortler, </a:t>
            </a:r>
            <a:r>
              <a:rPr i="1"/>
              <a:t>et al</a:t>
            </a:r>
            <a:r>
              <a:t>, SIGGRAPH</a:t>
            </a:r>
            <a:r>
              <a:rPr i="1"/>
              <a:t> </a:t>
            </a:r>
            <a:r>
              <a:t>1996</a:t>
            </a:r>
          </a:p>
          <a:p>
            <a:pPr marL="57799" marR="57799" defTabSz="1295400">
              <a:defRPr sz="2400">
                <a:solidFill>
                  <a:srgbClr val="005840"/>
                </a:solidFill>
                <a:uFill>
                  <a:solidFill>
                    <a:srgbClr val="005840"/>
                  </a:solidFill>
                </a:uFill>
                <a:latin typeface="+mn-lt"/>
                <a:ea typeface="+mn-ea"/>
                <a:cs typeface="+mn-cs"/>
                <a:sym typeface="Arial"/>
              </a:defRPr>
            </a:pPr>
            <a:r>
              <a:t>  Seitz and Dyer, SIGGRAPH 1996</a:t>
            </a:r>
          </a:p>
          <a:p>
            <a:pPr marL="57799" marR="57799" defTabSz="1295400">
              <a:defRPr sz="2400">
                <a:solidFill>
                  <a:srgbClr val="005840"/>
                </a:solidFill>
                <a:uFill>
                  <a:solidFill>
                    <a:srgbClr val="005840"/>
                  </a:solidFill>
                </a:uFill>
                <a:latin typeface="+mn-lt"/>
                <a:ea typeface="+mn-ea"/>
                <a:cs typeface="+mn-cs"/>
                <a:sym typeface="Arial"/>
              </a:defRPr>
            </a:pPr>
            <a:r>
              <a:t>  Aliaga, </a:t>
            </a:r>
            <a:r>
              <a:rPr i="1"/>
              <a:t>et al</a:t>
            </a:r>
            <a:r>
              <a:t>, SIGGRAPH 2001</a:t>
            </a:r>
          </a:p>
          <a:p>
            <a:pPr marL="57799" marR="57799" defTabSz="1295400">
              <a:defRPr sz="2400">
                <a:solidFill>
                  <a:srgbClr val="005840"/>
                </a:solidFill>
                <a:uFill>
                  <a:solidFill>
                    <a:srgbClr val="005840"/>
                  </a:solidFill>
                </a:uFill>
                <a:latin typeface="+mn-lt"/>
                <a:ea typeface="+mn-ea"/>
                <a:cs typeface="+mn-cs"/>
                <a:sym typeface="Arial"/>
              </a:defRPr>
            </a:pPr>
            <a:r>
              <a:t>	</a:t>
            </a:r>
            <a:r>
              <a:t>and many others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1410">
                                            <p:bg/>
                                          </p:spTgt>
                                        </p:tgtEl>
                                        <p:attrNameLst>
                                          <p:attrName>style.visibility</p:attrName>
                                        </p:attrNameLst>
                                      </p:cBhvr>
                                      <p:to>
                                        <p:strVal val="visible"/>
                                      </p:to>
                                    </p:set>
                                    <p:animEffect filter="fade" transition="in">
                                      <p:cBhvr>
                                        <p:cTn id="7" dur="500"/>
                                        <p:tgtEl>
                                          <p:spTgt spid="1410">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410">
                                            <p:txEl>
                                              <p:pRg st="0" end="0"/>
                                            </p:txEl>
                                          </p:spTgt>
                                        </p:tgtEl>
                                        <p:attrNameLst>
                                          <p:attrName>style.visibility</p:attrName>
                                        </p:attrNameLst>
                                      </p:cBhvr>
                                      <p:to>
                                        <p:strVal val="visible"/>
                                      </p:to>
                                    </p:set>
                                    <p:animEffect filter="fade" transition="in">
                                      <p:cBhvr>
                                        <p:cTn id="10" dur="500"/>
                                        <p:tgtEl>
                                          <p:spTgt spid="141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2" fill="hold">
                                  <p:stCondLst>
                                    <p:cond delay="0"/>
                                  </p:stCondLst>
                                  <p:iterate type="el" backwards="0">
                                    <p:tmAbs val="0"/>
                                  </p:iterate>
                                  <p:childTnLst>
                                    <p:set>
                                      <p:cBhvr>
                                        <p:cTn id="14" fill="hold"/>
                                        <p:tgtEl>
                                          <p:spTgt spid="1415"/>
                                        </p:tgtEl>
                                        <p:attrNameLst>
                                          <p:attrName>style.visibility</p:attrName>
                                        </p:attrNameLst>
                                      </p:cBhvr>
                                      <p:to>
                                        <p:strVal val="visible"/>
                                      </p:to>
                                    </p:set>
                                    <p:animEffect filter="fade" transition="in">
                                      <p:cBhvr>
                                        <p:cTn id="15" dur="500"/>
                                        <p:tgtEl>
                                          <p:spTgt spid="1415"/>
                                        </p:tgtEl>
                                      </p:cBhvr>
                                    </p:animEffect>
                                  </p:childTnLst>
                                </p:cTn>
                              </p:par>
                            </p:childTnLst>
                          </p:cTn>
                        </p:par>
                        <p:par>
                          <p:cTn id="16" fill="hold">
                            <p:stCondLst>
                              <p:cond delay="500"/>
                            </p:stCondLst>
                            <p:childTnLst>
                              <p:par>
                                <p:cTn id="17" presetClass="entr" nodeType="afterEffect" presetID="10" grpId="3" fill="hold">
                                  <p:stCondLst>
                                    <p:cond delay="0"/>
                                  </p:stCondLst>
                                  <p:iterate type="el" backwards="0">
                                    <p:tmAbs val="0"/>
                                  </p:iterate>
                                  <p:childTnLst>
                                    <p:set>
                                      <p:cBhvr>
                                        <p:cTn id="18" fill="hold"/>
                                        <p:tgtEl>
                                          <p:spTgt spid="1416"/>
                                        </p:tgtEl>
                                        <p:attrNameLst>
                                          <p:attrName>style.visibility</p:attrName>
                                        </p:attrNameLst>
                                      </p:cBhvr>
                                      <p:to>
                                        <p:strVal val="visible"/>
                                      </p:to>
                                    </p:set>
                                    <p:animEffect filter="fade" transition="in">
                                      <p:cBhvr>
                                        <p:cTn id="19" dur="500"/>
                                        <p:tgtEl>
                                          <p:spTgt spid="1416"/>
                                        </p:tgtEl>
                                      </p:cBhvr>
                                    </p:animEffect>
                                  </p:childTnLst>
                                </p:cTn>
                              </p:par>
                            </p:childTnLst>
                          </p:cTn>
                        </p:par>
                      </p:childTnLst>
                    </p:cTn>
                  </p:par>
                  <p:par>
                    <p:cTn id="20" fill="hold">
                      <p:stCondLst>
                        <p:cond delay="indefinite"/>
                      </p:stCondLst>
                      <p:childTnLst>
                        <p:par>
                          <p:cTn id="21" fill="hold">
                            <p:stCondLst>
                              <p:cond delay="0"/>
                            </p:stCondLst>
                            <p:childTnLst>
                              <p:par>
                                <p:cTn id="22" presetClass="entr" nodeType="clickEffect" presetID="10" grpId="4" fill="hold">
                                  <p:stCondLst>
                                    <p:cond delay="0"/>
                                  </p:stCondLst>
                                  <p:iterate type="el" backwards="0">
                                    <p:tmAbs val="0"/>
                                  </p:iterate>
                                  <p:childTnLst>
                                    <p:set>
                                      <p:cBhvr>
                                        <p:cTn id="23" fill="hold"/>
                                        <p:tgtEl>
                                          <p:spTgt spid="1411"/>
                                        </p:tgtEl>
                                        <p:attrNameLst>
                                          <p:attrName>style.visibility</p:attrName>
                                        </p:attrNameLst>
                                      </p:cBhvr>
                                      <p:to>
                                        <p:strVal val="visible"/>
                                      </p:to>
                                    </p:set>
                                    <p:animEffect filter="fade" transition="in">
                                      <p:cBhvr>
                                        <p:cTn id="24" dur="500"/>
                                        <p:tgtEl>
                                          <p:spTgt spid="1411"/>
                                        </p:tgtEl>
                                      </p:cBhvr>
                                    </p:animEffect>
                                  </p:childTnLst>
                                </p:cTn>
                              </p:par>
                            </p:childTnLst>
                          </p:cTn>
                        </p:par>
                        <p:par>
                          <p:cTn id="25" fill="hold">
                            <p:stCondLst>
                              <p:cond delay="500"/>
                            </p:stCondLst>
                            <p:childTnLst>
                              <p:par>
                                <p:cTn id="26" presetClass="entr" nodeType="afterEffect" presetID="10" grpId="5" fill="hold">
                                  <p:stCondLst>
                                    <p:cond delay="0"/>
                                  </p:stCondLst>
                                  <p:iterate type="el" backwards="0">
                                    <p:tmAbs val="0"/>
                                  </p:iterate>
                                  <p:childTnLst>
                                    <p:set>
                                      <p:cBhvr>
                                        <p:cTn id="27" fill="hold"/>
                                        <p:tgtEl>
                                          <p:spTgt spid="1412"/>
                                        </p:tgtEl>
                                        <p:attrNameLst>
                                          <p:attrName>style.visibility</p:attrName>
                                        </p:attrNameLst>
                                      </p:cBhvr>
                                      <p:to>
                                        <p:strVal val="visible"/>
                                      </p:to>
                                    </p:set>
                                    <p:animEffect filter="fade" transition="in">
                                      <p:cBhvr>
                                        <p:cTn id="28" dur="500"/>
                                        <p:tgtEl>
                                          <p:spTgt spid="1412"/>
                                        </p:tgtEl>
                                      </p:cBhvr>
                                    </p:animEffect>
                                  </p:childTnLst>
                                </p:cTn>
                              </p:par>
                            </p:childTnLst>
                          </p:cTn>
                        </p:par>
                      </p:childTnLst>
                    </p:cTn>
                  </p:par>
                  <p:par>
                    <p:cTn id="29" fill="hold">
                      <p:stCondLst>
                        <p:cond delay="indefinite"/>
                      </p:stCondLst>
                      <p:childTnLst>
                        <p:par>
                          <p:cTn id="30" fill="hold">
                            <p:stCondLst>
                              <p:cond delay="0"/>
                            </p:stCondLst>
                            <p:childTnLst>
                              <p:par>
                                <p:cTn id="31" presetClass="entr" nodeType="clickEffect" presetID="10" grpId="6" fill="hold">
                                  <p:stCondLst>
                                    <p:cond delay="0"/>
                                  </p:stCondLst>
                                  <p:iterate type="el" backwards="0">
                                    <p:tmAbs val="0"/>
                                  </p:iterate>
                                  <p:childTnLst>
                                    <p:set>
                                      <p:cBhvr>
                                        <p:cTn id="32" fill="hold"/>
                                        <p:tgtEl>
                                          <p:spTgt spid="1413"/>
                                        </p:tgtEl>
                                        <p:attrNameLst>
                                          <p:attrName>style.visibility</p:attrName>
                                        </p:attrNameLst>
                                      </p:cBhvr>
                                      <p:to>
                                        <p:strVal val="visible"/>
                                      </p:to>
                                    </p:set>
                                    <p:animEffect filter="fade" transition="in">
                                      <p:cBhvr>
                                        <p:cTn id="33" dur="500"/>
                                        <p:tgtEl>
                                          <p:spTgt spid="1413"/>
                                        </p:tgtEl>
                                      </p:cBhvr>
                                    </p:animEffect>
                                  </p:childTnLst>
                                </p:cTn>
                              </p:par>
                            </p:childTnLst>
                          </p:cTn>
                        </p:par>
                        <p:par>
                          <p:cTn id="34" fill="hold">
                            <p:stCondLst>
                              <p:cond delay="500"/>
                            </p:stCondLst>
                            <p:childTnLst>
                              <p:par>
                                <p:cTn id="35" presetClass="entr" nodeType="afterEffect" presetID="10" grpId="7" fill="hold">
                                  <p:stCondLst>
                                    <p:cond delay="0"/>
                                  </p:stCondLst>
                                  <p:iterate type="el" backwards="0">
                                    <p:tmAbs val="0"/>
                                  </p:iterate>
                                  <p:childTnLst>
                                    <p:set>
                                      <p:cBhvr>
                                        <p:cTn id="36" fill="hold"/>
                                        <p:tgtEl>
                                          <p:spTgt spid="1414"/>
                                        </p:tgtEl>
                                        <p:attrNameLst>
                                          <p:attrName>style.visibility</p:attrName>
                                        </p:attrNameLst>
                                      </p:cBhvr>
                                      <p:to>
                                        <p:strVal val="visible"/>
                                      </p:to>
                                    </p:set>
                                    <p:animEffect filter="fade" transition="in">
                                      <p:cBhvr>
                                        <p:cTn id="37" dur="500"/>
                                        <p:tgtEl>
                                          <p:spTgt spid="1414"/>
                                        </p:tgtEl>
                                      </p:cBhvr>
                                    </p:animEffect>
                                  </p:childTnLst>
                                </p:cTn>
                              </p:par>
                            </p:childTnLst>
                          </p:cTn>
                        </p:par>
                        <p:par>
                          <p:cTn id="38" fill="hold">
                            <p:stCondLst>
                              <p:cond delay="1000"/>
                            </p:stCondLst>
                            <p:childTnLst>
                              <p:par>
                                <p:cTn id="39" presetClass="entr" nodeType="afterEffect" presetID="10" grpId="1" fill="hold">
                                  <p:stCondLst>
                                    <p:cond delay="500"/>
                                  </p:stCondLst>
                                  <p:iterate type="el" backwards="0">
                                    <p:tmAbs val="0"/>
                                  </p:iterate>
                                  <p:childTnLst>
                                    <p:set>
                                      <p:cBhvr>
                                        <p:cTn id="40" fill="hold"/>
                                        <p:tgtEl>
                                          <p:spTgt spid="1410">
                                            <p:txEl>
                                              <p:pRg st="1" end="1"/>
                                            </p:txEl>
                                          </p:spTgt>
                                        </p:tgtEl>
                                        <p:attrNameLst>
                                          <p:attrName>style.visibility</p:attrName>
                                        </p:attrNameLst>
                                      </p:cBhvr>
                                      <p:to>
                                        <p:strVal val="visible"/>
                                      </p:to>
                                    </p:set>
                                    <p:animEffect filter="fade" transition="in">
                                      <p:cBhvr>
                                        <p:cTn id="41" dur="500"/>
                                        <p:tgtEl>
                                          <p:spTgt spid="1410">
                                            <p:txEl>
                                              <p:pRg st="1" end="1"/>
                                            </p:txEl>
                                          </p:spTgt>
                                        </p:tgtEl>
                                      </p:cBhvr>
                                    </p:animEffect>
                                  </p:childTnLst>
                                </p:cTn>
                              </p:par>
                            </p:childTnLst>
                          </p:cTn>
                        </p:par>
                        <p:par>
                          <p:cTn id="42" fill="hold">
                            <p:stCondLst>
                              <p:cond delay="2000"/>
                            </p:stCondLst>
                            <p:childTnLst>
                              <p:par>
                                <p:cTn id="43" presetClass="entr" nodeType="afterEffect" presetID="10" grpId="1" fill="hold">
                                  <p:stCondLst>
                                    <p:cond delay="500"/>
                                  </p:stCondLst>
                                  <p:iterate type="el" backwards="0">
                                    <p:tmAbs val="0"/>
                                  </p:iterate>
                                  <p:childTnLst>
                                    <p:set>
                                      <p:cBhvr>
                                        <p:cTn id="44" fill="hold"/>
                                        <p:tgtEl>
                                          <p:spTgt spid="1410">
                                            <p:txEl>
                                              <p:pRg st="2" end="2"/>
                                            </p:txEl>
                                          </p:spTgt>
                                        </p:tgtEl>
                                        <p:attrNameLst>
                                          <p:attrName>style.visibility</p:attrName>
                                        </p:attrNameLst>
                                      </p:cBhvr>
                                      <p:to>
                                        <p:strVal val="visible"/>
                                      </p:to>
                                    </p:set>
                                    <p:animEffect filter="fade" transition="in">
                                      <p:cBhvr>
                                        <p:cTn id="45" dur="500"/>
                                        <p:tgtEl>
                                          <p:spTgt spid="1410">
                                            <p:txEl>
                                              <p:pRg st="2" end="2"/>
                                            </p:txEl>
                                          </p:spTgt>
                                        </p:tgtEl>
                                      </p:cBhvr>
                                    </p:animEffect>
                                  </p:childTnLst>
                                </p:cTn>
                              </p:par>
                            </p:childTnLst>
                          </p:cTn>
                        </p:par>
                        <p:par>
                          <p:cTn id="46" fill="hold">
                            <p:stCondLst>
                              <p:cond delay="3000"/>
                            </p:stCondLst>
                            <p:childTnLst>
                              <p:par>
                                <p:cTn id="47" presetClass="entr" nodeType="afterEffect" presetID="10" grpId="1" fill="hold">
                                  <p:stCondLst>
                                    <p:cond delay="500"/>
                                  </p:stCondLst>
                                  <p:iterate type="el" backwards="0">
                                    <p:tmAbs val="0"/>
                                  </p:iterate>
                                  <p:childTnLst>
                                    <p:set>
                                      <p:cBhvr>
                                        <p:cTn id="48" fill="hold"/>
                                        <p:tgtEl>
                                          <p:spTgt spid="1410">
                                            <p:txEl>
                                              <p:pRg st="3" end="3"/>
                                            </p:txEl>
                                          </p:spTgt>
                                        </p:tgtEl>
                                        <p:attrNameLst>
                                          <p:attrName>style.visibility</p:attrName>
                                        </p:attrNameLst>
                                      </p:cBhvr>
                                      <p:to>
                                        <p:strVal val="visible"/>
                                      </p:to>
                                    </p:set>
                                    <p:animEffect filter="fade" transition="in">
                                      <p:cBhvr>
                                        <p:cTn id="49" dur="500"/>
                                        <p:tgtEl>
                                          <p:spTgt spid="1410">
                                            <p:txEl>
                                              <p:pRg st="3" end="3"/>
                                            </p:txEl>
                                          </p:spTgt>
                                        </p:tgtEl>
                                      </p:cBhvr>
                                    </p:animEffect>
                                  </p:childTnLst>
                                </p:cTn>
                              </p:par>
                            </p:childTnLst>
                          </p:cTn>
                        </p:par>
                        <p:par>
                          <p:cTn id="50" fill="hold">
                            <p:stCondLst>
                              <p:cond delay="4000"/>
                            </p:stCondLst>
                            <p:childTnLst>
                              <p:par>
                                <p:cTn id="51" presetClass="entr" nodeType="afterEffect" presetID="10" grpId="1" fill="hold">
                                  <p:stCondLst>
                                    <p:cond delay="500"/>
                                  </p:stCondLst>
                                  <p:iterate type="el" backwards="0">
                                    <p:tmAbs val="0"/>
                                  </p:iterate>
                                  <p:childTnLst>
                                    <p:set>
                                      <p:cBhvr>
                                        <p:cTn id="52" fill="hold"/>
                                        <p:tgtEl>
                                          <p:spTgt spid="1410">
                                            <p:txEl>
                                              <p:pRg st="4" end="4"/>
                                            </p:txEl>
                                          </p:spTgt>
                                        </p:tgtEl>
                                        <p:attrNameLst>
                                          <p:attrName>style.visibility</p:attrName>
                                        </p:attrNameLst>
                                      </p:cBhvr>
                                      <p:to>
                                        <p:strVal val="visible"/>
                                      </p:to>
                                    </p:set>
                                    <p:animEffect filter="fade" transition="in">
                                      <p:cBhvr>
                                        <p:cTn id="53" dur="500"/>
                                        <p:tgtEl>
                                          <p:spTgt spid="1410">
                                            <p:txEl>
                                              <p:pRg st="4" end="4"/>
                                            </p:txEl>
                                          </p:spTgt>
                                        </p:tgtEl>
                                      </p:cBhvr>
                                    </p:animEffect>
                                  </p:childTnLst>
                                </p:cTn>
                              </p:par>
                            </p:childTnLst>
                          </p:cTn>
                        </p:par>
                        <p:par>
                          <p:cTn id="54" fill="hold">
                            <p:stCondLst>
                              <p:cond delay="5000"/>
                            </p:stCondLst>
                            <p:childTnLst>
                              <p:par>
                                <p:cTn id="55" presetClass="entr" nodeType="afterEffect" presetID="10" grpId="1" fill="hold">
                                  <p:stCondLst>
                                    <p:cond delay="500"/>
                                  </p:stCondLst>
                                  <p:iterate type="el" backwards="0">
                                    <p:tmAbs val="0"/>
                                  </p:iterate>
                                  <p:childTnLst>
                                    <p:set>
                                      <p:cBhvr>
                                        <p:cTn id="56" fill="hold"/>
                                        <p:tgtEl>
                                          <p:spTgt spid="1410">
                                            <p:txEl>
                                              <p:pRg st="5" end="5"/>
                                            </p:txEl>
                                          </p:spTgt>
                                        </p:tgtEl>
                                        <p:attrNameLst>
                                          <p:attrName>style.visibility</p:attrName>
                                        </p:attrNameLst>
                                      </p:cBhvr>
                                      <p:to>
                                        <p:strVal val="visible"/>
                                      </p:to>
                                    </p:set>
                                    <p:animEffect filter="fade" transition="in">
                                      <p:cBhvr>
                                        <p:cTn id="57" dur="500"/>
                                        <p:tgtEl>
                                          <p:spTgt spid="1410">
                                            <p:txEl>
                                              <p:p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Class="entr" nodeType="clickEffect" presetID="10" grpId="8" fill="hold">
                                  <p:stCondLst>
                                    <p:cond delay="0"/>
                                  </p:stCondLst>
                                  <p:iterate type="el" backwards="0">
                                    <p:tmAbs val="0"/>
                                  </p:iterate>
                                  <p:childTnLst>
                                    <p:set>
                                      <p:cBhvr>
                                        <p:cTn id="61" fill="hold"/>
                                        <p:tgtEl>
                                          <p:spTgt spid="1417"/>
                                        </p:tgtEl>
                                        <p:attrNameLst>
                                          <p:attrName>style.visibility</p:attrName>
                                        </p:attrNameLst>
                                      </p:cBhvr>
                                      <p:to>
                                        <p:strVal val="visible"/>
                                      </p:to>
                                    </p:set>
                                    <p:animEffect filter="fade" transition="in">
                                      <p:cBhvr>
                                        <p:cTn id="62" dur="500"/>
                                        <p:tgtEl>
                                          <p:spTgt spid="1417"/>
                                        </p:tgtEl>
                                      </p:cBhvr>
                                    </p:animEffect>
                                  </p:childTnLst>
                                </p:cTn>
                              </p:par>
                            </p:childTnLst>
                          </p:cTn>
                        </p:par>
                        <p:par>
                          <p:cTn id="63" fill="hold">
                            <p:stCondLst>
                              <p:cond delay="500"/>
                            </p:stCondLst>
                            <p:childTnLst>
                              <p:par>
                                <p:cTn id="64" presetClass="entr" nodeType="afterEffect" presetID="10" grpId="9" fill="hold">
                                  <p:stCondLst>
                                    <p:cond delay="0"/>
                                  </p:stCondLst>
                                  <p:iterate type="el" backwards="0">
                                    <p:tmAbs val="0"/>
                                  </p:iterate>
                                  <p:childTnLst>
                                    <p:set>
                                      <p:cBhvr>
                                        <p:cTn id="65" fill="hold"/>
                                        <p:tgtEl>
                                          <p:spTgt spid="1418"/>
                                        </p:tgtEl>
                                        <p:attrNameLst>
                                          <p:attrName>style.visibility</p:attrName>
                                        </p:attrNameLst>
                                      </p:cBhvr>
                                      <p:to>
                                        <p:strVal val="visible"/>
                                      </p:to>
                                    </p:set>
                                    <p:animEffect filter="fade" transition="in">
                                      <p:cBhvr>
                                        <p:cTn id="66" dur="500"/>
                                        <p:tgtEl>
                                          <p:spTgt spid="1418"/>
                                        </p:tgtEl>
                                      </p:cBhvr>
                                    </p:animEffect>
                                  </p:childTnLst>
                                </p:cTn>
                              </p:par>
                            </p:childTnLst>
                          </p:cTn>
                        </p:par>
                      </p:childTnLst>
                    </p:cTn>
                  </p:par>
                  <p:par>
                    <p:cTn id="67" fill="hold">
                      <p:stCondLst>
                        <p:cond delay="indefinite"/>
                      </p:stCondLst>
                      <p:childTnLst>
                        <p:par>
                          <p:cTn id="68" fill="hold">
                            <p:stCondLst>
                              <p:cond delay="0"/>
                            </p:stCondLst>
                            <p:childTnLst>
                              <p:par>
                                <p:cTn id="69" presetClass="entr" nodeType="clickEffect" presetID="10" grpId="10" fill="hold">
                                  <p:stCondLst>
                                    <p:cond delay="0"/>
                                  </p:stCondLst>
                                  <p:iterate type="el" backwards="0">
                                    <p:tmAbs val="0"/>
                                  </p:iterate>
                                  <p:childTnLst>
                                    <p:set>
                                      <p:cBhvr>
                                        <p:cTn id="70" fill="hold"/>
                                        <p:tgtEl>
                                          <p:spTgt spid="1419"/>
                                        </p:tgtEl>
                                        <p:attrNameLst>
                                          <p:attrName>style.visibility</p:attrName>
                                        </p:attrNameLst>
                                      </p:cBhvr>
                                      <p:to>
                                        <p:strVal val="visible"/>
                                      </p:to>
                                    </p:set>
                                    <p:animEffect filter="fade" transition="in">
                                      <p:cBhvr>
                                        <p:cTn id="71" dur="500"/>
                                        <p:tgtEl>
                                          <p:spTgt spid="14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15" grpId="2"/>
      <p:bldP build="whole" bldLvl="1" animBg="1" rev="0" advAuto="0" spid="1417" grpId="8"/>
      <p:bldP build="whole" bldLvl="1" animBg="1" rev="0" advAuto="0" spid="1418" grpId="9"/>
      <p:bldP build="whole" bldLvl="1" animBg="1" rev="0" advAuto="0" spid="1411" grpId="4"/>
      <p:bldP build="whole" bldLvl="1" animBg="1" rev="0" advAuto="0" spid="1414" grpId="7"/>
      <p:bldP build="whole" bldLvl="1" animBg="1" rev="0" advAuto="0" spid="1419" grpId="10"/>
      <p:bldP build="whole" bldLvl="1" animBg="1" rev="0" advAuto="0" spid="1412" grpId="5"/>
      <p:bldP build="p" bldLvl="1" animBg="1" rev="0" advAuto="0" spid="1410" grpId="1"/>
      <p:bldP build="whole" bldLvl="1" animBg="1" rev="0" advAuto="0" spid="1416" grpId="3"/>
      <p:bldP build="whole" bldLvl="1" animBg="1" rev="0" advAuto="0" spid="1413" grpId="6"/>
    </p:bldLst>
  </p:timing>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23" name="Related work"/>
          <p:cNvSpPr txBox="1"/>
          <p:nvPr>
            <p:ph type="title"/>
          </p:nvPr>
        </p:nvSpPr>
        <p:spPr>
          <a:xfrm>
            <a:off x="431800" y="255128"/>
            <a:ext cx="12026900" cy="1562384"/>
          </a:xfrm>
          <a:prstGeom prst="rect">
            <a:avLst/>
          </a:prstGeom>
        </p:spPr>
        <p:txBody>
          <a:bodyPr/>
          <a:lstStyle/>
          <a:p>
            <a:pPr/>
            <a:r>
              <a:t>Related work</a:t>
            </a:r>
          </a:p>
        </p:txBody>
      </p:sp>
      <p:sp>
        <p:nvSpPr>
          <p:cNvPr id="1424" name="Image browsing"/>
          <p:cNvSpPr txBox="1"/>
          <p:nvPr>
            <p:ph type="body" idx="1"/>
          </p:nvPr>
        </p:nvSpPr>
        <p:spPr>
          <a:xfrm>
            <a:off x="494453" y="1654951"/>
            <a:ext cx="11968481" cy="7448410"/>
          </a:xfrm>
          <a:prstGeom prst="rect">
            <a:avLst/>
          </a:prstGeom>
        </p:spPr>
        <p:txBody>
          <a:bodyPr/>
          <a:lstStyle/>
          <a:p>
            <a:pPr marL="305608" indent="-264968">
              <a:defRPr sz="3400"/>
            </a:pPr>
          </a:p>
          <a:p>
            <a:pPr marL="305608" indent="-264968">
              <a:defRPr sz="3400"/>
            </a:pPr>
            <a:r>
              <a:t>Image browsing</a:t>
            </a:r>
          </a:p>
        </p:txBody>
      </p:sp>
      <p:pic>
        <p:nvPicPr>
          <p:cNvPr id="1425" name="wwmx.jpg" descr="wwmx.jpg"/>
          <p:cNvPicPr>
            <a:picLocks noChangeAspect="0"/>
          </p:cNvPicPr>
          <p:nvPr/>
        </p:nvPicPr>
        <p:blipFill>
          <a:blip r:embed="rId3">
            <a:extLst/>
          </a:blip>
          <a:stretch>
            <a:fillRect/>
          </a:stretch>
        </p:blipFill>
        <p:spPr>
          <a:xfrm>
            <a:off x="602826" y="3799840"/>
            <a:ext cx="3714046" cy="2786099"/>
          </a:xfrm>
          <a:prstGeom prst="rect">
            <a:avLst/>
          </a:prstGeom>
          <a:ln w="12700">
            <a:miter lim="400000"/>
          </a:ln>
        </p:spPr>
      </p:pic>
      <p:sp>
        <p:nvSpPr>
          <p:cNvPr id="1426" name="Toyama, et al,…"/>
          <p:cNvSpPr txBox="1"/>
          <p:nvPr/>
        </p:nvSpPr>
        <p:spPr>
          <a:xfrm>
            <a:off x="545253" y="6678507"/>
            <a:ext cx="3771901" cy="7528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algn="ctr" defTabSz="1295400">
              <a:defRPr sz="2400">
                <a:solidFill>
                  <a:srgbClr val="005840"/>
                </a:solidFill>
                <a:uFill>
                  <a:solidFill>
                    <a:srgbClr val="005840"/>
                  </a:solidFill>
                </a:uFill>
                <a:latin typeface="+mn-lt"/>
                <a:ea typeface="+mn-ea"/>
                <a:cs typeface="+mn-cs"/>
                <a:sym typeface="Arial"/>
              </a:defRPr>
            </a:pPr>
            <a:r>
              <a:rPr sz="2200"/>
              <a:t>Toyama, </a:t>
            </a:r>
            <a:r>
              <a:rPr i="1" sz="2200"/>
              <a:t>et al</a:t>
            </a:r>
            <a:r>
              <a:rPr sz="2200"/>
              <a:t>, </a:t>
            </a:r>
            <a:endParaRPr sz="2200"/>
          </a:p>
          <a:p>
            <a:pPr marL="57799" marR="57799" algn="ctr" defTabSz="1295400">
              <a:defRPr sz="2400">
                <a:solidFill>
                  <a:srgbClr val="005840"/>
                </a:solidFill>
                <a:uFill>
                  <a:solidFill>
                    <a:srgbClr val="005840"/>
                  </a:solidFill>
                </a:uFill>
                <a:latin typeface="+mn-lt"/>
                <a:ea typeface="+mn-ea"/>
                <a:cs typeface="+mn-cs"/>
                <a:sym typeface="Arial"/>
              </a:defRPr>
            </a:pPr>
            <a:r>
              <a:rPr sz="2200"/>
              <a:t>Int. Conf. Multimedia</a:t>
            </a:r>
            <a:r>
              <a:rPr i="1" sz="2200"/>
              <a:t>, </a:t>
            </a:r>
            <a:r>
              <a:rPr sz="2200"/>
              <a:t>2003</a:t>
            </a:r>
          </a:p>
        </p:txBody>
      </p:sp>
      <p:sp>
        <p:nvSpPr>
          <p:cNvPr id="1427" name="McCurdy and Griswold…"/>
          <p:cNvSpPr txBox="1"/>
          <p:nvPr/>
        </p:nvSpPr>
        <p:spPr>
          <a:xfrm>
            <a:off x="5025813" y="6678507"/>
            <a:ext cx="3390901" cy="7528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algn="ctr" defTabSz="1295400">
              <a:defRPr sz="2200">
                <a:solidFill>
                  <a:srgbClr val="005840"/>
                </a:solidFill>
                <a:uFill>
                  <a:solidFill>
                    <a:srgbClr val="005840"/>
                  </a:solidFill>
                </a:uFill>
                <a:latin typeface="+mn-lt"/>
                <a:ea typeface="+mn-ea"/>
                <a:cs typeface="+mn-cs"/>
                <a:sym typeface="Arial"/>
              </a:defRPr>
            </a:pPr>
            <a:r>
              <a:t>McCurdy and Griswold</a:t>
            </a:r>
          </a:p>
          <a:p>
            <a:pPr marL="57799" marR="57799" algn="ctr" defTabSz="1295400">
              <a:defRPr sz="2400">
                <a:solidFill>
                  <a:srgbClr val="005840"/>
                </a:solidFill>
                <a:uFill>
                  <a:solidFill>
                    <a:srgbClr val="005840"/>
                  </a:solidFill>
                </a:uFill>
                <a:latin typeface="+mn-lt"/>
                <a:ea typeface="+mn-ea"/>
                <a:cs typeface="+mn-cs"/>
                <a:sym typeface="Arial"/>
              </a:defRPr>
            </a:pPr>
            <a:r>
              <a:rPr sz="2200"/>
              <a:t>Mobisys</a:t>
            </a:r>
            <a:r>
              <a:rPr i="1" sz="2200"/>
              <a:t> </a:t>
            </a:r>
            <a:r>
              <a:rPr sz="2200"/>
              <a:t>2003</a:t>
            </a:r>
          </a:p>
        </p:txBody>
      </p:sp>
      <p:pic>
        <p:nvPicPr>
          <p:cNvPr id="1428" name="VideoGoogle.jpg" descr="VideoGoogle.jpg"/>
          <p:cNvPicPr>
            <a:picLocks noChangeAspect="0"/>
          </p:cNvPicPr>
          <p:nvPr/>
        </p:nvPicPr>
        <p:blipFill>
          <a:blip r:embed="rId4">
            <a:extLst/>
          </a:blip>
          <a:stretch>
            <a:fillRect/>
          </a:stretch>
        </p:blipFill>
        <p:spPr>
          <a:xfrm>
            <a:off x="8953500" y="3729849"/>
            <a:ext cx="3551485" cy="2878667"/>
          </a:xfrm>
          <a:prstGeom prst="rect">
            <a:avLst/>
          </a:prstGeom>
          <a:ln w="12700">
            <a:miter lim="400000"/>
          </a:ln>
        </p:spPr>
      </p:pic>
      <p:sp>
        <p:nvSpPr>
          <p:cNvPr id="1429" name="Sivic and Zisserman…"/>
          <p:cNvSpPr txBox="1"/>
          <p:nvPr/>
        </p:nvSpPr>
        <p:spPr>
          <a:xfrm>
            <a:off x="8954347" y="6678507"/>
            <a:ext cx="3390901" cy="7528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algn="ctr" defTabSz="1295400">
              <a:defRPr sz="2200">
                <a:solidFill>
                  <a:srgbClr val="005840"/>
                </a:solidFill>
                <a:uFill>
                  <a:solidFill>
                    <a:srgbClr val="005840"/>
                  </a:solidFill>
                </a:uFill>
                <a:latin typeface="+mn-lt"/>
                <a:ea typeface="+mn-ea"/>
                <a:cs typeface="+mn-cs"/>
                <a:sym typeface="Arial"/>
              </a:defRPr>
            </a:pPr>
            <a:r>
              <a:t>Sivic and Zisserman</a:t>
            </a:r>
          </a:p>
          <a:p>
            <a:pPr marL="57799" marR="57799" algn="ctr" defTabSz="1295400">
              <a:defRPr sz="2400">
                <a:solidFill>
                  <a:srgbClr val="005840"/>
                </a:solidFill>
                <a:uFill>
                  <a:solidFill>
                    <a:srgbClr val="005840"/>
                  </a:solidFill>
                </a:uFill>
                <a:latin typeface="+mn-lt"/>
                <a:ea typeface="+mn-ea"/>
                <a:cs typeface="+mn-cs"/>
                <a:sym typeface="Arial"/>
              </a:defRPr>
            </a:pPr>
            <a:r>
              <a:rPr sz="2200"/>
              <a:t>ICCV</a:t>
            </a:r>
            <a:r>
              <a:rPr i="1" sz="2200"/>
              <a:t> </a:t>
            </a:r>
            <a:r>
              <a:rPr sz="2200"/>
              <a:t>2003</a:t>
            </a:r>
          </a:p>
        </p:txBody>
      </p:sp>
      <p:pic>
        <p:nvPicPr>
          <p:cNvPr id="1430" name="image.png" descr="image.png"/>
          <p:cNvPicPr>
            <a:picLocks noChangeAspect="0"/>
          </p:cNvPicPr>
          <p:nvPr/>
        </p:nvPicPr>
        <p:blipFill>
          <a:blip r:embed="rId5">
            <a:extLst/>
          </a:blip>
          <a:stretch>
            <a:fillRect/>
          </a:stretch>
        </p:blipFill>
        <p:spPr>
          <a:xfrm>
            <a:off x="4809066" y="3799840"/>
            <a:ext cx="3716304" cy="278384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1424">
                                            <p:bg/>
                                          </p:spTgt>
                                        </p:tgtEl>
                                        <p:attrNameLst>
                                          <p:attrName>style.visibility</p:attrName>
                                        </p:attrNameLst>
                                      </p:cBhvr>
                                      <p:to>
                                        <p:strVal val="visible"/>
                                      </p:to>
                                    </p:set>
                                    <p:animEffect filter="fade" transition="in">
                                      <p:cBhvr>
                                        <p:cTn id="7" dur="500"/>
                                        <p:tgtEl>
                                          <p:spTgt spid="1424">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424">
                                            <p:txEl>
                                              <p:pRg st="0" end="0"/>
                                            </p:txEl>
                                          </p:spTgt>
                                        </p:tgtEl>
                                        <p:attrNameLst>
                                          <p:attrName>style.visibility</p:attrName>
                                        </p:attrNameLst>
                                      </p:cBhvr>
                                      <p:to>
                                        <p:strVal val="visible"/>
                                      </p:to>
                                    </p:set>
                                    <p:animEffect filter="fade" transition="in">
                                      <p:cBhvr>
                                        <p:cTn id="10" dur="500"/>
                                        <p:tgtEl>
                                          <p:spTgt spid="1424">
                                            <p:txEl>
                                              <p:pRg st="0" end="0"/>
                                            </p:txEl>
                                          </p:spTgt>
                                        </p:tgtEl>
                                      </p:cBhvr>
                                    </p:animEffect>
                                  </p:childTnLst>
                                </p:cTn>
                              </p:par>
                            </p:childTnLst>
                          </p:cTn>
                        </p:par>
                        <p:par>
                          <p:cTn id="11" fill="hold">
                            <p:stCondLst>
                              <p:cond delay="500"/>
                            </p:stCondLst>
                            <p:childTnLst>
                              <p:par>
                                <p:cTn id="12" presetClass="entr" nodeType="afterEffect" presetID="10" grpId="1" fill="hold">
                                  <p:stCondLst>
                                    <p:cond delay="500"/>
                                  </p:stCondLst>
                                  <p:iterate type="el" backwards="0">
                                    <p:tmAbs val="0"/>
                                  </p:iterate>
                                  <p:childTnLst>
                                    <p:set>
                                      <p:cBhvr>
                                        <p:cTn id="13" fill="hold"/>
                                        <p:tgtEl>
                                          <p:spTgt spid="1424">
                                            <p:txEl>
                                              <p:pRg st="1" end="1"/>
                                            </p:txEl>
                                          </p:spTgt>
                                        </p:tgtEl>
                                        <p:attrNameLst>
                                          <p:attrName>style.visibility</p:attrName>
                                        </p:attrNameLst>
                                      </p:cBhvr>
                                      <p:to>
                                        <p:strVal val="visible"/>
                                      </p:to>
                                    </p:set>
                                    <p:animEffect filter="fade" transition="in">
                                      <p:cBhvr>
                                        <p:cTn id="14" dur="500"/>
                                        <p:tgtEl>
                                          <p:spTgt spid="142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Class="entr" nodeType="clickEffect" presetID="10" grpId="2" fill="hold">
                                  <p:stCondLst>
                                    <p:cond delay="0"/>
                                  </p:stCondLst>
                                  <p:iterate type="el" backwards="0">
                                    <p:tmAbs val="0"/>
                                  </p:iterate>
                                  <p:childTnLst>
                                    <p:set>
                                      <p:cBhvr>
                                        <p:cTn id="18" fill="hold"/>
                                        <p:tgtEl>
                                          <p:spTgt spid="1425"/>
                                        </p:tgtEl>
                                        <p:attrNameLst>
                                          <p:attrName>style.visibility</p:attrName>
                                        </p:attrNameLst>
                                      </p:cBhvr>
                                      <p:to>
                                        <p:strVal val="visible"/>
                                      </p:to>
                                    </p:set>
                                    <p:animEffect filter="fade" transition="in">
                                      <p:cBhvr>
                                        <p:cTn id="19" dur="500"/>
                                        <p:tgtEl>
                                          <p:spTgt spid="1425"/>
                                        </p:tgtEl>
                                      </p:cBhvr>
                                    </p:animEffect>
                                  </p:childTnLst>
                                </p:cTn>
                              </p:par>
                            </p:childTnLst>
                          </p:cTn>
                        </p:par>
                        <p:par>
                          <p:cTn id="20" fill="hold">
                            <p:stCondLst>
                              <p:cond delay="500"/>
                            </p:stCondLst>
                            <p:childTnLst>
                              <p:par>
                                <p:cTn id="21" presetClass="entr" nodeType="afterEffect" presetID="10" grpId="3" fill="hold">
                                  <p:stCondLst>
                                    <p:cond delay="0"/>
                                  </p:stCondLst>
                                  <p:iterate type="el" backwards="0">
                                    <p:tmAbs val="0"/>
                                  </p:iterate>
                                  <p:childTnLst>
                                    <p:set>
                                      <p:cBhvr>
                                        <p:cTn id="22" fill="hold"/>
                                        <p:tgtEl>
                                          <p:spTgt spid="1426"/>
                                        </p:tgtEl>
                                        <p:attrNameLst>
                                          <p:attrName>style.visibility</p:attrName>
                                        </p:attrNameLst>
                                      </p:cBhvr>
                                      <p:to>
                                        <p:strVal val="visible"/>
                                      </p:to>
                                    </p:set>
                                    <p:animEffect filter="fade" transition="in">
                                      <p:cBhvr>
                                        <p:cTn id="23" dur="500"/>
                                        <p:tgtEl>
                                          <p:spTgt spid="1426"/>
                                        </p:tgtEl>
                                      </p:cBhvr>
                                    </p:animEffect>
                                  </p:childTnLst>
                                </p:cTn>
                              </p:par>
                            </p:childTnLst>
                          </p:cTn>
                        </p:par>
                      </p:childTnLst>
                    </p:cTn>
                  </p:par>
                  <p:par>
                    <p:cTn id="24" fill="hold">
                      <p:stCondLst>
                        <p:cond delay="indefinite"/>
                      </p:stCondLst>
                      <p:childTnLst>
                        <p:par>
                          <p:cTn id="25" fill="hold">
                            <p:stCondLst>
                              <p:cond delay="0"/>
                            </p:stCondLst>
                            <p:childTnLst>
                              <p:par>
                                <p:cTn id="26" presetClass="entr" nodeType="clickEffect" presetID="10" grpId="4" fill="hold">
                                  <p:stCondLst>
                                    <p:cond delay="0"/>
                                  </p:stCondLst>
                                  <p:iterate type="el" backwards="0">
                                    <p:tmAbs val="0"/>
                                  </p:iterate>
                                  <p:childTnLst>
                                    <p:set>
                                      <p:cBhvr>
                                        <p:cTn id="27" fill="hold"/>
                                        <p:tgtEl>
                                          <p:spTgt spid="1430"/>
                                        </p:tgtEl>
                                        <p:attrNameLst>
                                          <p:attrName>style.visibility</p:attrName>
                                        </p:attrNameLst>
                                      </p:cBhvr>
                                      <p:to>
                                        <p:strVal val="visible"/>
                                      </p:to>
                                    </p:set>
                                    <p:animEffect filter="fade" transition="in">
                                      <p:cBhvr>
                                        <p:cTn id="28" dur="500"/>
                                        <p:tgtEl>
                                          <p:spTgt spid="1430"/>
                                        </p:tgtEl>
                                      </p:cBhvr>
                                    </p:animEffect>
                                  </p:childTnLst>
                                </p:cTn>
                              </p:par>
                            </p:childTnLst>
                          </p:cTn>
                        </p:par>
                        <p:par>
                          <p:cTn id="29" fill="hold">
                            <p:stCondLst>
                              <p:cond delay="500"/>
                            </p:stCondLst>
                            <p:childTnLst>
                              <p:par>
                                <p:cTn id="30" presetClass="entr" nodeType="afterEffect" presetID="10" grpId="5" fill="hold">
                                  <p:stCondLst>
                                    <p:cond delay="0"/>
                                  </p:stCondLst>
                                  <p:iterate type="el" backwards="0">
                                    <p:tmAbs val="0"/>
                                  </p:iterate>
                                  <p:childTnLst>
                                    <p:set>
                                      <p:cBhvr>
                                        <p:cTn id="31" fill="hold"/>
                                        <p:tgtEl>
                                          <p:spTgt spid="1427"/>
                                        </p:tgtEl>
                                        <p:attrNameLst>
                                          <p:attrName>style.visibility</p:attrName>
                                        </p:attrNameLst>
                                      </p:cBhvr>
                                      <p:to>
                                        <p:strVal val="visible"/>
                                      </p:to>
                                    </p:set>
                                    <p:animEffect filter="fade" transition="in">
                                      <p:cBhvr>
                                        <p:cTn id="32" dur="500"/>
                                        <p:tgtEl>
                                          <p:spTgt spid="1427"/>
                                        </p:tgtEl>
                                      </p:cBhvr>
                                    </p:animEffect>
                                  </p:childTnLst>
                                </p:cTn>
                              </p:par>
                            </p:childTnLst>
                          </p:cTn>
                        </p:par>
                      </p:childTnLst>
                    </p:cTn>
                  </p:par>
                  <p:par>
                    <p:cTn id="33" fill="hold">
                      <p:stCondLst>
                        <p:cond delay="indefinite"/>
                      </p:stCondLst>
                      <p:childTnLst>
                        <p:par>
                          <p:cTn id="34" fill="hold">
                            <p:stCondLst>
                              <p:cond delay="0"/>
                            </p:stCondLst>
                            <p:childTnLst>
                              <p:par>
                                <p:cTn id="35" presetClass="entr" nodeType="clickEffect" presetID="10" grpId="6" fill="hold">
                                  <p:stCondLst>
                                    <p:cond delay="0"/>
                                  </p:stCondLst>
                                  <p:iterate type="el" backwards="0">
                                    <p:tmAbs val="0"/>
                                  </p:iterate>
                                  <p:childTnLst>
                                    <p:set>
                                      <p:cBhvr>
                                        <p:cTn id="36" fill="hold"/>
                                        <p:tgtEl>
                                          <p:spTgt spid="1428"/>
                                        </p:tgtEl>
                                        <p:attrNameLst>
                                          <p:attrName>style.visibility</p:attrName>
                                        </p:attrNameLst>
                                      </p:cBhvr>
                                      <p:to>
                                        <p:strVal val="visible"/>
                                      </p:to>
                                    </p:set>
                                    <p:animEffect filter="fade" transition="in">
                                      <p:cBhvr>
                                        <p:cTn id="37" dur="500"/>
                                        <p:tgtEl>
                                          <p:spTgt spid="1428"/>
                                        </p:tgtEl>
                                      </p:cBhvr>
                                    </p:animEffect>
                                  </p:childTnLst>
                                </p:cTn>
                              </p:par>
                            </p:childTnLst>
                          </p:cTn>
                        </p:par>
                        <p:par>
                          <p:cTn id="38" fill="hold">
                            <p:stCondLst>
                              <p:cond delay="500"/>
                            </p:stCondLst>
                            <p:childTnLst>
                              <p:par>
                                <p:cTn id="39" presetClass="entr" nodeType="afterEffect" presetID="10" grpId="7" fill="hold">
                                  <p:stCondLst>
                                    <p:cond delay="0"/>
                                  </p:stCondLst>
                                  <p:iterate type="el" backwards="0">
                                    <p:tmAbs val="0"/>
                                  </p:iterate>
                                  <p:childTnLst>
                                    <p:set>
                                      <p:cBhvr>
                                        <p:cTn id="40" fill="hold"/>
                                        <p:tgtEl>
                                          <p:spTgt spid="1429"/>
                                        </p:tgtEl>
                                        <p:attrNameLst>
                                          <p:attrName>style.visibility</p:attrName>
                                        </p:attrNameLst>
                                      </p:cBhvr>
                                      <p:to>
                                        <p:strVal val="visible"/>
                                      </p:to>
                                    </p:set>
                                    <p:animEffect filter="fade" transition="in">
                                      <p:cBhvr>
                                        <p:cTn id="41" dur="500"/>
                                        <p:tgtEl>
                                          <p:spTgt spid="14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30" grpId="4"/>
      <p:bldP build="whole" bldLvl="1" animBg="1" rev="0" advAuto="0" spid="1429" grpId="7"/>
      <p:bldP build="whole" bldLvl="1" animBg="1" rev="0" advAuto="0" spid="1425" grpId="2"/>
      <p:bldP build="p" bldLvl="1" animBg="1" rev="0" advAuto="0" spid="1424" grpId="1"/>
      <p:bldP build="whole" bldLvl="1" animBg="1" rev="0" advAuto="0" spid="1427" grpId="5"/>
      <p:bldP build="whole" bldLvl="1" animBg="1" rev="0" advAuto="0" spid="1426" grpId="3"/>
      <p:bldP build="whole" bldLvl="1" animBg="1" rev="0" advAuto="0" spid="1428" grpId="6"/>
    </p:bldLst>
  </p:timing>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4" name="Photo Tourism overview"/>
          <p:cNvSpPr txBox="1"/>
          <p:nvPr>
            <p:ph type="title"/>
          </p:nvPr>
        </p:nvSpPr>
        <p:spPr>
          <a:prstGeom prst="rect">
            <a:avLst/>
          </a:prstGeom>
        </p:spPr>
        <p:txBody>
          <a:bodyPr/>
          <a:lstStyle/>
          <a:p>
            <a:pPr/>
            <a:r>
              <a:t>Photo Tourism overview</a:t>
            </a:r>
          </a:p>
        </p:txBody>
      </p:sp>
      <p:grpSp>
        <p:nvGrpSpPr>
          <p:cNvPr id="1437" name="Group"/>
          <p:cNvGrpSpPr/>
          <p:nvPr/>
        </p:nvGrpSpPr>
        <p:grpSpPr>
          <a:xfrm>
            <a:off x="4762500" y="4104640"/>
            <a:ext cx="3185725" cy="1625601"/>
            <a:chOff x="0" y="0"/>
            <a:chExt cx="3185724" cy="1625600"/>
          </a:xfrm>
        </p:grpSpPr>
        <p:sp>
          <p:nvSpPr>
            <p:cNvPr id="1435" name="Rounded Rectangle"/>
            <p:cNvSpPr/>
            <p:nvPr/>
          </p:nvSpPr>
          <p:spPr>
            <a:xfrm>
              <a:off x="0" y="0"/>
              <a:ext cx="3185725" cy="1625600"/>
            </a:xfrm>
            <a:prstGeom prst="roundRect">
              <a:avLst>
                <a:gd name="adj" fmla="val 11719"/>
              </a:avLst>
            </a:prstGeom>
            <a:solidFill>
              <a:srgbClr val="FFD6D5"/>
            </a:solidFill>
            <a:ln w="38100" cap="flat">
              <a:solidFill>
                <a:srgbClr val="005840"/>
              </a:solidFill>
              <a:prstDash val="solid"/>
              <a:round/>
            </a:ln>
            <a:effectLst>
              <a:outerShdw sx="100000" sy="100000" kx="0" ky="0" algn="b" rotWithShape="0" blurRad="63500" dist="38100" dir="2700000">
                <a:srgbClr val="CBC28B">
                  <a:alpha val="50000"/>
                </a:srgbClr>
              </a:outerShdw>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436" name="Scene reconstruction"/>
            <p:cNvSpPr txBox="1"/>
            <p:nvPr/>
          </p:nvSpPr>
          <p:spPr>
            <a:xfrm>
              <a:off x="81562" y="288015"/>
              <a:ext cx="3035301" cy="1052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marL="72622" marR="72622" algn="ctr" defTabSz="1295400">
                <a:defRPr sz="3400">
                  <a:solidFill>
                    <a:srgbClr val="005840"/>
                  </a:solidFill>
                  <a:uFill>
                    <a:solidFill>
                      <a:srgbClr val="005840"/>
                    </a:solidFill>
                  </a:uFill>
                  <a:latin typeface="+mn-lt"/>
                  <a:ea typeface="+mn-ea"/>
                  <a:cs typeface="+mn-cs"/>
                  <a:sym typeface="Arial"/>
                </a:defRPr>
              </a:lvl1pPr>
            </a:lstStyle>
            <a:p>
              <a:pPr/>
              <a:r>
                <a:t>Scene reconstruction</a:t>
              </a:r>
            </a:p>
          </p:txBody>
        </p:sp>
      </p:grpSp>
      <p:grpSp>
        <p:nvGrpSpPr>
          <p:cNvPr id="1440" name="Group"/>
          <p:cNvGrpSpPr/>
          <p:nvPr/>
        </p:nvGrpSpPr>
        <p:grpSpPr>
          <a:xfrm>
            <a:off x="9969500" y="3562773"/>
            <a:ext cx="2705100" cy="3365501"/>
            <a:chOff x="0" y="0"/>
            <a:chExt cx="2705100" cy="3365500"/>
          </a:xfrm>
        </p:grpSpPr>
        <p:sp>
          <p:nvSpPr>
            <p:cNvPr id="1438" name="Rounded Rectangle"/>
            <p:cNvSpPr/>
            <p:nvPr/>
          </p:nvSpPr>
          <p:spPr>
            <a:xfrm>
              <a:off x="0" y="0"/>
              <a:ext cx="2705100" cy="3365500"/>
            </a:xfrm>
            <a:prstGeom prst="roundRect">
              <a:avLst>
                <a:gd name="adj" fmla="val 11737"/>
              </a:avLst>
            </a:prstGeom>
            <a:solidFill>
              <a:srgbClr val="A8D6FF"/>
            </a:solidFill>
            <a:ln w="38100" cap="flat">
              <a:solidFill>
                <a:srgbClr val="005840"/>
              </a:solidFill>
              <a:prstDash val="solid"/>
              <a:round/>
            </a:ln>
            <a:effectLst>
              <a:outerShdw sx="100000" sy="100000" kx="0" ky="0" algn="b" rotWithShape="0" blurRad="63500" dist="38100" dir="2700000">
                <a:srgbClr val="CBC28B">
                  <a:alpha val="50000"/>
                </a:srgbClr>
              </a:outerShdw>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439" name="Photo Explorer"/>
            <p:cNvSpPr txBox="1"/>
            <p:nvPr/>
          </p:nvSpPr>
          <p:spPr>
            <a:xfrm>
              <a:off x="136313" y="224539"/>
              <a:ext cx="2438401" cy="29093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p>
              <a:pPr marL="69515" marR="69515" algn="ctr" defTabSz="1295400">
                <a:defRPr sz="2800">
                  <a:solidFill>
                    <a:srgbClr val="005840"/>
                  </a:solidFill>
                  <a:uFill>
                    <a:solidFill>
                      <a:srgbClr val="005840"/>
                    </a:solidFill>
                  </a:uFill>
                  <a:latin typeface="+mn-lt"/>
                  <a:ea typeface="+mn-ea"/>
                  <a:cs typeface="+mn-cs"/>
                  <a:sym typeface="Arial"/>
                </a:defRPr>
              </a:pPr>
            </a:p>
            <a:p>
              <a:pPr marL="69515" marR="69515" algn="ctr" defTabSz="1295400">
                <a:defRPr sz="2800">
                  <a:solidFill>
                    <a:srgbClr val="005840"/>
                  </a:solidFill>
                  <a:uFill>
                    <a:solidFill>
                      <a:srgbClr val="005840"/>
                    </a:solidFill>
                  </a:uFill>
                  <a:latin typeface="+mn-lt"/>
                  <a:ea typeface="+mn-ea"/>
                  <a:cs typeface="+mn-cs"/>
                  <a:sym typeface="Arial"/>
                </a:defRPr>
              </a:pPr>
            </a:p>
            <a:p>
              <a:pPr marL="69515" marR="69515" algn="ctr" defTabSz="1295400">
                <a:defRPr sz="2800">
                  <a:solidFill>
                    <a:srgbClr val="005840"/>
                  </a:solidFill>
                  <a:uFill>
                    <a:solidFill>
                      <a:srgbClr val="005840"/>
                    </a:solidFill>
                  </a:uFill>
                  <a:latin typeface="+mn-lt"/>
                  <a:ea typeface="+mn-ea"/>
                  <a:cs typeface="+mn-cs"/>
                  <a:sym typeface="Arial"/>
                </a:defRPr>
              </a:pPr>
            </a:p>
            <a:p>
              <a:pPr marL="69515" marR="69515" algn="ctr" defTabSz="1295400">
                <a:defRPr sz="2800">
                  <a:solidFill>
                    <a:srgbClr val="005840"/>
                  </a:solidFill>
                  <a:uFill>
                    <a:solidFill>
                      <a:srgbClr val="005840"/>
                    </a:solidFill>
                  </a:uFill>
                  <a:latin typeface="+mn-lt"/>
                  <a:ea typeface="+mn-ea"/>
                  <a:cs typeface="+mn-cs"/>
                  <a:sym typeface="Arial"/>
                </a:defRPr>
              </a:pPr>
            </a:p>
            <a:p>
              <a:pPr marL="69515" marR="69515" algn="ctr" defTabSz="1295400">
                <a:defRPr sz="2800">
                  <a:solidFill>
                    <a:srgbClr val="005840"/>
                  </a:solidFill>
                  <a:uFill>
                    <a:solidFill>
                      <a:srgbClr val="005840"/>
                    </a:solidFill>
                  </a:uFill>
                  <a:latin typeface="+mn-lt"/>
                  <a:ea typeface="+mn-ea"/>
                  <a:cs typeface="+mn-cs"/>
                  <a:sym typeface="Arial"/>
                </a:defRPr>
              </a:pPr>
            </a:p>
            <a:p>
              <a:pPr marL="69515" marR="69515" algn="ctr" defTabSz="1295400">
                <a:defRPr sz="2800">
                  <a:solidFill>
                    <a:srgbClr val="005840"/>
                  </a:solidFill>
                  <a:uFill>
                    <a:solidFill>
                      <a:srgbClr val="005840"/>
                    </a:solidFill>
                  </a:uFill>
                  <a:latin typeface="+mn-lt"/>
                  <a:ea typeface="+mn-ea"/>
                  <a:cs typeface="+mn-cs"/>
                  <a:sym typeface="Arial"/>
                </a:defRPr>
              </a:pPr>
              <a:r>
                <a:t>Photo Explorer</a:t>
              </a:r>
            </a:p>
          </p:txBody>
        </p:sp>
      </p:grpSp>
      <p:pic>
        <p:nvPicPr>
          <p:cNvPr id="1441" name="notre-dame-explore.png" descr="notre-dame-explore.png"/>
          <p:cNvPicPr>
            <a:picLocks noChangeAspect="0"/>
          </p:cNvPicPr>
          <p:nvPr/>
        </p:nvPicPr>
        <p:blipFill>
          <a:blip r:embed="rId3">
            <a:extLst/>
          </a:blip>
          <a:stretch>
            <a:fillRect/>
          </a:stretch>
        </p:blipFill>
        <p:spPr>
          <a:xfrm>
            <a:off x="10160000" y="3928533"/>
            <a:ext cx="2273300" cy="1706881"/>
          </a:xfrm>
          <a:prstGeom prst="rect">
            <a:avLst/>
          </a:prstGeom>
          <a:ln w="25400">
            <a:solidFill>
              <a:srgbClr val="000000"/>
            </a:solidFill>
            <a:miter lim="400000"/>
          </a:ln>
        </p:spPr>
      </p:pic>
      <p:pic>
        <p:nvPicPr>
          <p:cNvPr id="1442" name="notre-dame-montage.png" descr="notre-dame-montage.png"/>
          <p:cNvPicPr>
            <a:picLocks noChangeAspect="0"/>
          </p:cNvPicPr>
          <p:nvPr/>
        </p:nvPicPr>
        <p:blipFill>
          <a:blip r:embed="rId4">
            <a:extLst/>
          </a:blip>
          <a:stretch>
            <a:fillRect/>
          </a:stretch>
        </p:blipFill>
        <p:spPr>
          <a:xfrm>
            <a:off x="330200" y="3779520"/>
            <a:ext cx="2705100" cy="2246490"/>
          </a:xfrm>
          <a:prstGeom prst="rect">
            <a:avLst/>
          </a:prstGeom>
          <a:ln w="12700">
            <a:miter lim="400000"/>
          </a:ln>
        </p:spPr>
      </p:pic>
      <p:sp>
        <p:nvSpPr>
          <p:cNvPr id="1443" name="Input photographs"/>
          <p:cNvSpPr txBox="1"/>
          <p:nvPr/>
        </p:nvSpPr>
        <p:spPr>
          <a:xfrm>
            <a:off x="261902" y="6055360"/>
            <a:ext cx="2629401" cy="4472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2400">
                <a:solidFill>
                  <a:srgbClr val="005840"/>
                </a:solidFill>
                <a:uFill>
                  <a:solidFill>
                    <a:srgbClr val="005840"/>
                  </a:solidFill>
                </a:uFill>
                <a:latin typeface="+mn-lt"/>
                <a:ea typeface="+mn-ea"/>
                <a:cs typeface="+mn-cs"/>
                <a:sym typeface="Arial"/>
              </a:defRPr>
            </a:lvl1pPr>
          </a:lstStyle>
          <a:p>
            <a:pPr/>
            <a:r>
              <a:t>Input photographs</a:t>
            </a:r>
          </a:p>
        </p:txBody>
      </p:sp>
      <p:sp>
        <p:nvSpPr>
          <p:cNvPr id="1444" name="Arrow"/>
          <p:cNvSpPr/>
          <p:nvPr/>
        </p:nvSpPr>
        <p:spPr>
          <a:xfrm>
            <a:off x="8343900" y="4538133"/>
            <a:ext cx="977900" cy="778934"/>
          </a:xfrm>
          <a:prstGeom prst="rightArrow">
            <a:avLst>
              <a:gd name="adj1" fmla="val 50148"/>
              <a:gd name="adj2" fmla="val 41372"/>
            </a:avLst>
          </a:prstGeom>
          <a:solidFill>
            <a:srgbClr val="FFFED5"/>
          </a:solidFill>
          <a:ln w="25400">
            <a:solidFill>
              <a:srgbClr val="005840"/>
            </a:solidFill>
            <a:miter lim="400000"/>
          </a:ln>
          <a:effectLst>
            <a:outerShdw sx="100000" sy="100000" kx="0" ky="0" algn="b" rotWithShape="0" blurRad="63500" dist="38100" dir="2700000">
              <a:srgbClr val="CBC28B">
                <a:alpha val="50000"/>
              </a:srgbClr>
            </a:outerShdw>
          </a:effectLst>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445" name="Arrow"/>
          <p:cNvSpPr/>
          <p:nvPr/>
        </p:nvSpPr>
        <p:spPr>
          <a:xfrm>
            <a:off x="3404729" y="4538133"/>
            <a:ext cx="977901" cy="778934"/>
          </a:xfrm>
          <a:prstGeom prst="rightArrow">
            <a:avLst>
              <a:gd name="adj1" fmla="val 50148"/>
              <a:gd name="adj2" fmla="val 41372"/>
            </a:avLst>
          </a:prstGeom>
          <a:solidFill>
            <a:srgbClr val="FFFED5"/>
          </a:solidFill>
          <a:ln w="25400">
            <a:solidFill>
              <a:srgbClr val="005840"/>
            </a:solidFill>
            <a:miter lim="400000"/>
          </a:ln>
          <a:effectLst>
            <a:outerShdw sx="100000" sy="100000" kx="0" ky="0" algn="b" rotWithShape="0" blurRad="63500" dist="38100" dir="2700000">
              <a:srgbClr val="CBC28B">
                <a:alpha val="50000"/>
              </a:srgbClr>
            </a:outerShdw>
          </a:effectLst>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446" name="[Note: change to Trevi for consistency]"/>
          <p:cNvSpPr txBox="1"/>
          <p:nvPr/>
        </p:nvSpPr>
        <p:spPr>
          <a:xfrm>
            <a:off x="3581400" y="10299700"/>
            <a:ext cx="4445000" cy="7528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300"/>
              </a:spcBef>
              <a:defRPr sz="2200">
                <a:solidFill>
                  <a:srgbClr val="005840"/>
                </a:solidFill>
                <a:uFill>
                  <a:solidFill>
                    <a:srgbClr val="005840"/>
                  </a:solidFill>
                </a:uFill>
                <a:latin typeface="+mn-lt"/>
                <a:ea typeface="+mn-ea"/>
                <a:cs typeface="+mn-cs"/>
                <a:sym typeface="Arial"/>
              </a:defRPr>
            </a:lvl1pPr>
          </a:lstStyle>
          <a:p>
            <a:pPr/>
            <a:r>
              <a:t>[Note: change to Trevi for consistency]</a:t>
            </a:r>
          </a:p>
        </p:txBody>
      </p:sp>
      <p:sp>
        <p:nvSpPr>
          <p:cNvPr id="1447" name="Rectangle"/>
          <p:cNvSpPr/>
          <p:nvPr/>
        </p:nvSpPr>
        <p:spPr>
          <a:xfrm>
            <a:off x="0" y="3129280"/>
            <a:ext cx="4445000" cy="3683001"/>
          </a:xfrm>
          <a:prstGeom prst="rect">
            <a:avLst/>
          </a:prstGeom>
          <a:solidFill>
            <a:srgbClr val="FFFFFF">
              <a:alpha val="75000"/>
            </a:srgbClr>
          </a:solidFill>
          <a:ln w="12700">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448" name="Rectangle"/>
          <p:cNvSpPr/>
          <p:nvPr/>
        </p:nvSpPr>
        <p:spPr>
          <a:xfrm>
            <a:off x="7976729" y="2667000"/>
            <a:ext cx="4991101" cy="4445000"/>
          </a:xfrm>
          <a:prstGeom prst="rect">
            <a:avLst/>
          </a:prstGeom>
          <a:solidFill>
            <a:srgbClr val="FFFFFF">
              <a:alpha val="75000"/>
            </a:srgbClr>
          </a:solidFill>
          <a:ln w="12700">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448"/>
                                        </p:tgtEl>
                                        <p:attrNameLst>
                                          <p:attrName>style.visibility</p:attrName>
                                        </p:attrNameLst>
                                      </p:cBhvr>
                                      <p:to>
                                        <p:strVal val="visible"/>
                                      </p:to>
                                    </p:set>
                                    <p:animEffect filter="fade" transition="in">
                                      <p:cBhvr>
                                        <p:cTn id="7" dur="500"/>
                                        <p:tgtEl>
                                          <p:spTgt spid="1448"/>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1447"/>
                                        </p:tgtEl>
                                        <p:attrNameLst>
                                          <p:attrName>style.visibility</p:attrName>
                                        </p:attrNameLst>
                                      </p:cBhvr>
                                      <p:to>
                                        <p:strVal val="visible"/>
                                      </p:to>
                                    </p:set>
                                    <p:animEffect filter="fade" transition="in">
                                      <p:cBhvr>
                                        <p:cTn id="11" dur="500"/>
                                        <p:tgtEl>
                                          <p:spTgt spid="14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48" grpId="1"/>
      <p:bldP build="whole" bldLvl="1" animBg="1" rev="0" advAuto="0" spid="1447" grpId="2"/>
    </p:bldLst>
  </p:timing>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2" name="Scene reconstruction"/>
          <p:cNvSpPr txBox="1"/>
          <p:nvPr>
            <p:ph type="title"/>
          </p:nvPr>
        </p:nvSpPr>
        <p:spPr>
          <a:xfrm>
            <a:off x="431800" y="255128"/>
            <a:ext cx="12026900" cy="1562384"/>
          </a:xfrm>
          <a:prstGeom prst="rect">
            <a:avLst/>
          </a:prstGeom>
        </p:spPr>
        <p:txBody>
          <a:bodyPr/>
          <a:lstStyle/>
          <a:p>
            <a:pPr/>
            <a:r>
              <a:t>Scene reconstruction</a:t>
            </a:r>
          </a:p>
        </p:txBody>
      </p:sp>
      <p:sp>
        <p:nvSpPr>
          <p:cNvPr id="1453" name="Automatically estimate…"/>
          <p:cNvSpPr txBox="1"/>
          <p:nvPr>
            <p:ph type="body" idx="1"/>
          </p:nvPr>
        </p:nvSpPr>
        <p:spPr>
          <a:xfrm>
            <a:off x="494453" y="1763324"/>
            <a:ext cx="11968481" cy="7448410"/>
          </a:xfrm>
          <a:prstGeom prst="rect">
            <a:avLst/>
          </a:prstGeom>
        </p:spPr>
        <p:txBody>
          <a:bodyPr/>
          <a:lstStyle/>
          <a:p>
            <a:pPr marL="290021" indent="-249381">
              <a:defRPr sz="3200"/>
            </a:pPr>
            <a:r>
              <a:t>Automatically estimate </a:t>
            </a:r>
          </a:p>
          <a:p>
            <a:pPr lvl="1" marL="720090" indent="-222250">
              <a:defRPr sz="2800"/>
            </a:pPr>
            <a:r>
              <a:t>position, orientation, and focal length of cameras</a:t>
            </a:r>
          </a:p>
          <a:p>
            <a:pPr lvl="1" marL="720090" indent="-222250">
              <a:defRPr sz="2800"/>
            </a:pPr>
            <a:r>
              <a:t>3D positions of feature points</a:t>
            </a:r>
          </a:p>
        </p:txBody>
      </p:sp>
      <p:grpSp>
        <p:nvGrpSpPr>
          <p:cNvPr id="1456" name="Group"/>
          <p:cNvGrpSpPr/>
          <p:nvPr/>
        </p:nvGrpSpPr>
        <p:grpSpPr>
          <a:xfrm>
            <a:off x="2849315" y="4330417"/>
            <a:ext cx="3898901" cy="1079501"/>
            <a:chOff x="0" y="0"/>
            <a:chExt cx="3898900" cy="1079500"/>
          </a:xfrm>
        </p:grpSpPr>
        <p:sp>
          <p:nvSpPr>
            <p:cNvPr id="1454" name="Rounded Rectangle"/>
            <p:cNvSpPr/>
            <p:nvPr/>
          </p:nvSpPr>
          <p:spPr>
            <a:xfrm>
              <a:off x="0" y="0"/>
              <a:ext cx="3898900" cy="1079500"/>
            </a:xfrm>
            <a:prstGeom prst="roundRect">
              <a:avLst>
                <a:gd name="adj" fmla="val 11765"/>
              </a:avLst>
            </a:prstGeom>
            <a:solidFill>
              <a:srgbClr val="FFD6D5"/>
            </a:solidFill>
            <a:ln w="38100" cap="flat">
              <a:solidFill>
                <a:srgbClr val="005840"/>
              </a:solidFill>
              <a:prstDash val="solid"/>
              <a:round/>
            </a:ln>
            <a:effectLst>
              <a:outerShdw sx="100000" sy="100000" kx="0" ky="0" algn="b" rotWithShape="0" blurRad="63500" dist="38100" dir="2700000">
                <a:srgbClr val="CBC28B">
                  <a:alpha val="50000"/>
                </a:srgbClr>
              </a:outerShdw>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455" name="Feature detection"/>
            <p:cNvSpPr txBox="1"/>
            <p:nvPr/>
          </p:nvSpPr>
          <p:spPr>
            <a:xfrm>
              <a:off x="54186" y="263602"/>
              <a:ext cx="3797301" cy="5573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marL="74097" marR="74097" algn="ctr" defTabSz="1295400">
                <a:defRPr sz="3400">
                  <a:solidFill>
                    <a:srgbClr val="005840"/>
                  </a:solidFill>
                  <a:uFill>
                    <a:solidFill>
                      <a:srgbClr val="005840"/>
                    </a:solidFill>
                  </a:uFill>
                  <a:latin typeface="+mn-lt"/>
                  <a:ea typeface="+mn-ea"/>
                  <a:cs typeface="+mn-cs"/>
                  <a:sym typeface="Arial"/>
                </a:defRPr>
              </a:lvl1pPr>
            </a:lstStyle>
            <a:p>
              <a:pPr/>
              <a:r>
                <a:t>Feature detection</a:t>
              </a:r>
            </a:p>
          </p:txBody>
        </p:sp>
      </p:grpSp>
      <p:grpSp>
        <p:nvGrpSpPr>
          <p:cNvPr id="1459" name="Group"/>
          <p:cNvGrpSpPr/>
          <p:nvPr/>
        </p:nvGrpSpPr>
        <p:grpSpPr>
          <a:xfrm>
            <a:off x="2849315" y="5956017"/>
            <a:ext cx="3898901" cy="1193801"/>
            <a:chOff x="0" y="0"/>
            <a:chExt cx="3898900" cy="1193800"/>
          </a:xfrm>
        </p:grpSpPr>
        <p:sp>
          <p:nvSpPr>
            <p:cNvPr id="1457" name="Rounded Rectangle"/>
            <p:cNvSpPr/>
            <p:nvPr/>
          </p:nvSpPr>
          <p:spPr>
            <a:xfrm>
              <a:off x="0" y="0"/>
              <a:ext cx="3898900" cy="1193800"/>
            </a:xfrm>
            <a:prstGeom prst="roundRect">
              <a:avLst>
                <a:gd name="adj" fmla="val 11702"/>
              </a:avLst>
            </a:prstGeom>
            <a:solidFill>
              <a:srgbClr val="FFD5A9"/>
            </a:solidFill>
            <a:ln w="38100" cap="flat">
              <a:solidFill>
                <a:srgbClr val="005840"/>
              </a:solidFill>
              <a:prstDash val="solid"/>
              <a:round/>
            </a:ln>
            <a:effectLst>
              <a:outerShdw sx="100000" sy="100000" kx="0" ky="0" algn="b" rotWithShape="0" blurRad="63500" dist="38100" dir="2700000">
                <a:srgbClr val="CBC28B">
                  <a:alpha val="50000"/>
                </a:srgbClr>
              </a:outerShdw>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458" name="Pairwise…"/>
            <p:cNvSpPr txBox="1"/>
            <p:nvPr/>
          </p:nvSpPr>
          <p:spPr>
            <a:xfrm>
              <a:off x="54186" y="71268"/>
              <a:ext cx="3797301" cy="1052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p>
              <a:pPr marL="73921" marR="73921" algn="ctr" defTabSz="1295400">
                <a:defRPr sz="3400">
                  <a:solidFill>
                    <a:srgbClr val="005840"/>
                  </a:solidFill>
                  <a:uFill>
                    <a:solidFill>
                      <a:srgbClr val="005840"/>
                    </a:solidFill>
                  </a:uFill>
                  <a:latin typeface="+mn-lt"/>
                  <a:ea typeface="+mn-ea"/>
                  <a:cs typeface="+mn-cs"/>
                  <a:sym typeface="Arial"/>
                </a:defRPr>
              </a:pPr>
              <a:r>
                <a:t>Pairwise</a:t>
              </a:r>
            </a:p>
            <a:p>
              <a:pPr marL="73921" marR="73921" algn="ctr" defTabSz="1295400">
                <a:defRPr sz="3400">
                  <a:solidFill>
                    <a:srgbClr val="005840"/>
                  </a:solidFill>
                  <a:uFill>
                    <a:solidFill>
                      <a:srgbClr val="005840"/>
                    </a:solidFill>
                  </a:uFill>
                  <a:latin typeface="+mn-lt"/>
                  <a:ea typeface="+mn-ea"/>
                  <a:cs typeface="+mn-cs"/>
                  <a:sym typeface="Arial"/>
                </a:defRPr>
              </a:pPr>
              <a:r>
                <a:t>feature matching</a:t>
              </a:r>
            </a:p>
          </p:txBody>
        </p:sp>
      </p:grpSp>
      <p:grpSp>
        <p:nvGrpSpPr>
          <p:cNvPr id="1462" name="Group"/>
          <p:cNvGrpSpPr/>
          <p:nvPr/>
        </p:nvGrpSpPr>
        <p:grpSpPr>
          <a:xfrm>
            <a:off x="7509368" y="5197404"/>
            <a:ext cx="2921001" cy="2705101"/>
            <a:chOff x="0" y="0"/>
            <a:chExt cx="2921000" cy="2705100"/>
          </a:xfrm>
        </p:grpSpPr>
        <p:sp>
          <p:nvSpPr>
            <p:cNvPr id="1460" name="Rounded Rectangle"/>
            <p:cNvSpPr/>
            <p:nvPr/>
          </p:nvSpPr>
          <p:spPr>
            <a:xfrm>
              <a:off x="0" y="0"/>
              <a:ext cx="2921000" cy="2705100"/>
            </a:xfrm>
            <a:prstGeom prst="roundRect">
              <a:avLst>
                <a:gd name="adj" fmla="val 11737"/>
              </a:avLst>
            </a:prstGeom>
            <a:solidFill>
              <a:srgbClr val="D5F0FF"/>
            </a:solidFill>
            <a:ln w="38100" cap="flat">
              <a:solidFill>
                <a:srgbClr val="005840"/>
              </a:solidFill>
              <a:prstDash val="solid"/>
              <a:round/>
            </a:ln>
            <a:effectLst>
              <a:outerShdw sx="100000" sy="100000" kx="0" ky="0" algn="b" rotWithShape="0" blurRad="63500" dist="38100" dir="2700000">
                <a:srgbClr val="CBC28B">
                  <a:alpha val="50000"/>
                </a:srgbClr>
              </a:outerShdw>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461" name="Incremental structure from motion"/>
            <p:cNvSpPr txBox="1"/>
            <p:nvPr/>
          </p:nvSpPr>
          <p:spPr>
            <a:xfrm>
              <a:off x="135466" y="583360"/>
              <a:ext cx="2654301" cy="15479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marL="69984" marR="69984" algn="ctr" defTabSz="1295400">
                <a:defRPr sz="3400">
                  <a:solidFill>
                    <a:srgbClr val="005840"/>
                  </a:solidFill>
                  <a:uFill>
                    <a:solidFill>
                      <a:srgbClr val="005840"/>
                    </a:solidFill>
                  </a:uFill>
                  <a:latin typeface="+mn-lt"/>
                  <a:ea typeface="+mn-ea"/>
                  <a:cs typeface="+mn-cs"/>
                  <a:sym typeface="Arial"/>
                </a:defRPr>
              </a:lvl1pPr>
            </a:lstStyle>
            <a:p>
              <a:pPr/>
              <a:r>
                <a:t>Incremental structure from motion</a:t>
              </a:r>
            </a:p>
          </p:txBody>
        </p:sp>
      </p:grpSp>
      <p:grpSp>
        <p:nvGrpSpPr>
          <p:cNvPr id="1465" name="Group"/>
          <p:cNvGrpSpPr/>
          <p:nvPr/>
        </p:nvGrpSpPr>
        <p:grpSpPr>
          <a:xfrm>
            <a:off x="2849315" y="7689991"/>
            <a:ext cx="3898901" cy="1193801"/>
            <a:chOff x="0" y="0"/>
            <a:chExt cx="3898900" cy="1193800"/>
          </a:xfrm>
        </p:grpSpPr>
        <p:sp>
          <p:nvSpPr>
            <p:cNvPr id="1463" name="Rounded Rectangle"/>
            <p:cNvSpPr/>
            <p:nvPr/>
          </p:nvSpPr>
          <p:spPr>
            <a:xfrm>
              <a:off x="0" y="0"/>
              <a:ext cx="3898900" cy="1193800"/>
            </a:xfrm>
            <a:prstGeom prst="roundRect">
              <a:avLst>
                <a:gd name="adj" fmla="val 11702"/>
              </a:avLst>
            </a:prstGeom>
            <a:solidFill>
              <a:srgbClr val="D4FDD5"/>
            </a:solidFill>
            <a:ln w="38100" cap="flat">
              <a:solidFill>
                <a:srgbClr val="005840"/>
              </a:solidFill>
              <a:prstDash val="solid"/>
              <a:round/>
            </a:ln>
            <a:effectLst>
              <a:outerShdw sx="100000" sy="100000" kx="0" ky="0" algn="b" rotWithShape="0" blurRad="63500" dist="38100" dir="2700000">
                <a:srgbClr val="CBC28B">
                  <a:alpha val="50000"/>
                </a:srgbClr>
              </a:outerShdw>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464" name="Correspondence estimation"/>
            <p:cNvSpPr txBox="1"/>
            <p:nvPr/>
          </p:nvSpPr>
          <p:spPr>
            <a:xfrm>
              <a:off x="54186" y="71269"/>
              <a:ext cx="3797301" cy="1052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marL="73921" marR="73921" algn="ctr" defTabSz="1295400">
                <a:defRPr sz="3400">
                  <a:solidFill>
                    <a:srgbClr val="005840"/>
                  </a:solidFill>
                  <a:uFill>
                    <a:solidFill>
                      <a:srgbClr val="005840"/>
                    </a:solidFill>
                  </a:uFill>
                  <a:latin typeface="+mn-lt"/>
                  <a:ea typeface="+mn-ea"/>
                  <a:cs typeface="+mn-cs"/>
                  <a:sym typeface="Arial"/>
                </a:defRPr>
              </a:lvl1pPr>
            </a:lstStyle>
            <a:p>
              <a:pPr/>
              <a:r>
                <a:t>Correspondence estimation</a:t>
              </a:r>
            </a:p>
          </p:txBody>
        </p:sp>
      </p:grpSp>
      <p:sp>
        <p:nvSpPr>
          <p:cNvPr id="1466" name="Line"/>
          <p:cNvSpPr/>
          <p:nvPr/>
        </p:nvSpPr>
        <p:spPr>
          <a:xfrm>
            <a:off x="4800035" y="5414151"/>
            <a:ext cx="2259" cy="546101"/>
          </a:xfrm>
          <a:prstGeom prst="line">
            <a:avLst/>
          </a:prstGeom>
          <a:ln w="12700">
            <a:solidFill>
              <a:srgbClr val="005840"/>
            </a:solidFill>
            <a:tailEnd type="triangle"/>
          </a:ln>
        </p:spPr>
        <p:txBody>
          <a:bodyPr lIns="0" tIns="0" rIns="0" bIns="0"/>
          <a:lstStyle/>
          <a:p>
            <a:pPr/>
          </a:p>
        </p:txBody>
      </p:sp>
      <p:sp>
        <p:nvSpPr>
          <p:cNvPr id="1467" name="Line"/>
          <p:cNvSpPr/>
          <p:nvPr/>
        </p:nvSpPr>
        <p:spPr>
          <a:xfrm>
            <a:off x="4800035" y="7148124"/>
            <a:ext cx="2259" cy="546101"/>
          </a:xfrm>
          <a:prstGeom prst="line">
            <a:avLst/>
          </a:prstGeom>
          <a:ln w="12700">
            <a:solidFill>
              <a:srgbClr val="005840"/>
            </a:solidFill>
            <a:tailEnd type="triangle"/>
          </a:ln>
        </p:spPr>
        <p:txBody>
          <a:bodyPr lIns="0" tIns="0" rIns="0" bIns="0"/>
          <a:lstStyle/>
          <a:p>
            <a:pPr/>
          </a:p>
        </p:txBody>
      </p:sp>
      <p:sp>
        <p:nvSpPr>
          <p:cNvPr id="1468" name="Line"/>
          <p:cNvSpPr/>
          <p:nvPr/>
        </p:nvSpPr>
        <p:spPr>
          <a:xfrm rot="16200000">
            <a:off x="6213658" y="6442540"/>
            <a:ext cx="1351056" cy="41783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765" y="0"/>
                </a:moveTo>
                <a:lnTo>
                  <a:pt x="0" y="0"/>
                </a:lnTo>
                <a:lnTo>
                  <a:pt x="0" y="21600"/>
                </a:lnTo>
                <a:lnTo>
                  <a:pt x="21600" y="21600"/>
                </a:lnTo>
              </a:path>
            </a:pathLst>
          </a:custGeom>
          <a:ln w="12700">
            <a:solidFill>
              <a:srgbClr val="005840"/>
            </a:solidFill>
            <a:tailEnd type="triangle"/>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1453">
                                            <p:bg/>
                                          </p:spTgt>
                                        </p:tgtEl>
                                        <p:attrNameLst>
                                          <p:attrName>style.visibility</p:attrName>
                                        </p:attrNameLst>
                                      </p:cBhvr>
                                      <p:to>
                                        <p:strVal val="visible"/>
                                      </p:to>
                                    </p:set>
                                    <p:animEffect filter="fade" transition="in">
                                      <p:cBhvr>
                                        <p:cTn id="7" dur="500"/>
                                        <p:tgtEl>
                                          <p:spTgt spid="1453">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453">
                                            <p:txEl>
                                              <p:pRg st="0" end="0"/>
                                            </p:txEl>
                                          </p:spTgt>
                                        </p:tgtEl>
                                        <p:attrNameLst>
                                          <p:attrName>style.visibility</p:attrName>
                                        </p:attrNameLst>
                                      </p:cBhvr>
                                      <p:to>
                                        <p:strVal val="visible"/>
                                      </p:to>
                                    </p:set>
                                    <p:animEffect filter="fade" transition="in">
                                      <p:cBhvr>
                                        <p:cTn id="10" dur="500"/>
                                        <p:tgtEl>
                                          <p:spTgt spid="1453">
                                            <p:txEl>
                                              <p:pRg st="0" end="0"/>
                                            </p:txEl>
                                          </p:spTgt>
                                        </p:tgtEl>
                                      </p:cBhvr>
                                    </p:animEffect>
                                  </p:childTnLst>
                                </p:cTn>
                              </p:par>
                              <p:par>
                                <p:cTn id="11" presetClass="entr" nodeType="withEffect" presetSubtype="0" presetID="10" grpId="1" fill="hold">
                                  <p:stCondLst>
                                    <p:cond delay="0"/>
                                  </p:stCondLst>
                                  <p:iterate type="el" backwards="0">
                                    <p:tmAbs val="0"/>
                                  </p:iterate>
                                  <p:childTnLst>
                                    <p:set>
                                      <p:cBhvr>
                                        <p:cTn id="12" fill="hold"/>
                                        <p:tgtEl>
                                          <p:spTgt spid="1453">
                                            <p:txEl>
                                              <p:pRg st="1" end="1"/>
                                            </p:txEl>
                                          </p:spTgt>
                                        </p:tgtEl>
                                        <p:attrNameLst>
                                          <p:attrName>style.visibility</p:attrName>
                                        </p:attrNameLst>
                                      </p:cBhvr>
                                      <p:to>
                                        <p:strVal val="visible"/>
                                      </p:to>
                                    </p:set>
                                    <p:animEffect filter="fade" transition="in">
                                      <p:cBhvr>
                                        <p:cTn id="13" dur="500"/>
                                        <p:tgtEl>
                                          <p:spTgt spid="1453">
                                            <p:txEl>
                                              <p:pRg st="1" end="1"/>
                                            </p:txEl>
                                          </p:spTgt>
                                        </p:tgtEl>
                                      </p:cBhvr>
                                    </p:animEffect>
                                  </p:childTnLst>
                                </p:cTn>
                              </p:par>
                              <p:par>
                                <p:cTn id="14" presetClass="entr" nodeType="withEffect" presetSubtype="0" presetID="10" grpId="1" fill="hold">
                                  <p:stCondLst>
                                    <p:cond delay="0"/>
                                  </p:stCondLst>
                                  <p:iterate type="el" backwards="0">
                                    <p:tmAbs val="0"/>
                                  </p:iterate>
                                  <p:childTnLst>
                                    <p:set>
                                      <p:cBhvr>
                                        <p:cTn id="15" fill="hold"/>
                                        <p:tgtEl>
                                          <p:spTgt spid="1453">
                                            <p:txEl>
                                              <p:pRg st="2" end="2"/>
                                            </p:txEl>
                                          </p:spTgt>
                                        </p:tgtEl>
                                        <p:attrNameLst>
                                          <p:attrName>style.visibility</p:attrName>
                                        </p:attrNameLst>
                                      </p:cBhvr>
                                      <p:to>
                                        <p:strVal val="visible"/>
                                      </p:to>
                                    </p:set>
                                    <p:animEffect filter="fade" transition="in">
                                      <p:cBhvr>
                                        <p:cTn id="16" dur="500"/>
                                        <p:tgtEl>
                                          <p:spTgt spid="145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Class="entr" nodeType="clickEffect" presetID="10" grpId="2" fill="hold">
                                  <p:stCondLst>
                                    <p:cond delay="0"/>
                                  </p:stCondLst>
                                  <p:iterate type="el" backwards="0">
                                    <p:tmAbs val="0"/>
                                  </p:iterate>
                                  <p:childTnLst>
                                    <p:set>
                                      <p:cBhvr>
                                        <p:cTn id="20" fill="hold"/>
                                        <p:tgtEl>
                                          <p:spTgt spid="1456"/>
                                        </p:tgtEl>
                                        <p:attrNameLst>
                                          <p:attrName>style.visibility</p:attrName>
                                        </p:attrNameLst>
                                      </p:cBhvr>
                                      <p:to>
                                        <p:strVal val="visible"/>
                                      </p:to>
                                    </p:set>
                                    <p:animEffect filter="fade" transition="in">
                                      <p:cBhvr>
                                        <p:cTn id="21" dur="500"/>
                                        <p:tgtEl>
                                          <p:spTgt spid="1456"/>
                                        </p:tgtEl>
                                      </p:cBhvr>
                                    </p:animEffect>
                                  </p:childTnLst>
                                </p:cTn>
                              </p:par>
                            </p:childTnLst>
                          </p:cTn>
                        </p:par>
                      </p:childTnLst>
                    </p:cTn>
                  </p:par>
                  <p:par>
                    <p:cTn id="22" fill="hold">
                      <p:stCondLst>
                        <p:cond delay="indefinite"/>
                      </p:stCondLst>
                      <p:childTnLst>
                        <p:par>
                          <p:cTn id="23" fill="hold">
                            <p:stCondLst>
                              <p:cond delay="0"/>
                            </p:stCondLst>
                            <p:childTnLst>
                              <p:par>
                                <p:cTn id="24" presetClass="entr" nodeType="clickEffect" presetID="10" grpId="3" fill="hold">
                                  <p:stCondLst>
                                    <p:cond delay="0"/>
                                  </p:stCondLst>
                                  <p:iterate type="el" backwards="0">
                                    <p:tmAbs val="0"/>
                                  </p:iterate>
                                  <p:childTnLst>
                                    <p:set>
                                      <p:cBhvr>
                                        <p:cTn id="25" fill="hold"/>
                                        <p:tgtEl>
                                          <p:spTgt spid="1459"/>
                                        </p:tgtEl>
                                        <p:attrNameLst>
                                          <p:attrName>style.visibility</p:attrName>
                                        </p:attrNameLst>
                                      </p:cBhvr>
                                      <p:to>
                                        <p:strVal val="visible"/>
                                      </p:to>
                                    </p:set>
                                    <p:animEffect filter="fade" transition="in">
                                      <p:cBhvr>
                                        <p:cTn id="26" dur="500"/>
                                        <p:tgtEl>
                                          <p:spTgt spid="1459"/>
                                        </p:tgtEl>
                                      </p:cBhvr>
                                    </p:animEffect>
                                  </p:childTnLst>
                                </p:cTn>
                              </p:par>
                            </p:childTnLst>
                          </p:cTn>
                        </p:par>
                        <p:par>
                          <p:cTn id="27" fill="hold">
                            <p:stCondLst>
                              <p:cond delay="500"/>
                            </p:stCondLst>
                            <p:childTnLst>
                              <p:par>
                                <p:cTn id="28" presetClass="entr" nodeType="afterEffect" presetID="10" grpId="4" fill="hold">
                                  <p:stCondLst>
                                    <p:cond delay="0"/>
                                  </p:stCondLst>
                                  <p:iterate type="el" backwards="0">
                                    <p:tmAbs val="0"/>
                                  </p:iterate>
                                  <p:childTnLst>
                                    <p:set>
                                      <p:cBhvr>
                                        <p:cTn id="29" fill="hold"/>
                                        <p:tgtEl>
                                          <p:spTgt spid="1466"/>
                                        </p:tgtEl>
                                        <p:attrNameLst>
                                          <p:attrName>style.visibility</p:attrName>
                                        </p:attrNameLst>
                                      </p:cBhvr>
                                      <p:to>
                                        <p:strVal val="visible"/>
                                      </p:to>
                                    </p:set>
                                    <p:animEffect filter="fade" transition="in">
                                      <p:cBhvr>
                                        <p:cTn id="30" dur="500"/>
                                        <p:tgtEl>
                                          <p:spTgt spid="1466"/>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ID="10" grpId="5" fill="hold">
                                  <p:stCondLst>
                                    <p:cond delay="0"/>
                                  </p:stCondLst>
                                  <p:iterate type="el" backwards="0">
                                    <p:tmAbs val="0"/>
                                  </p:iterate>
                                  <p:childTnLst>
                                    <p:set>
                                      <p:cBhvr>
                                        <p:cTn id="34" fill="hold"/>
                                        <p:tgtEl>
                                          <p:spTgt spid="1465"/>
                                        </p:tgtEl>
                                        <p:attrNameLst>
                                          <p:attrName>style.visibility</p:attrName>
                                        </p:attrNameLst>
                                      </p:cBhvr>
                                      <p:to>
                                        <p:strVal val="visible"/>
                                      </p:to>
                                    </p:set>
                                    <p:animEffect filter="fade" transition="in">
                                      <p:cBhvr>
                                        <p:cTn id="35" dur="500"/>
                                        <p:tgtEl>
                                          <p:spTgt spid="1465"/>
                                        </p:tgtEl>
                                      </p:cBhvr>
                                    </p:animEffect>
                                  </p:childTnLst>
                                </p:cTn>
                              </p:par>
                            </p:childTnLst>
                          </p:cTn>
                        </p:par>
                        <p:par>
                          <p:cTn id="36" fill="hold">
                            <p:stCondLst>
                              <p:cond delay="500"/>
                            </p:stCondLst>
                            <p:childTnLst>
                              <p:par>
                                <p:cTn id="37" presetClass="entr" nodeType="afterEffect" presetID="10" grpId="6" fill="hold">
                                  <p:stCondLst>
                                    <p:cond delay="0"/>
                                  </p:stCondLst>
                                  <p:iterate type="el" backwards="0">
                                    <p:tmAbs val="0"/>
                                  </p:iterate>
                                  <p:childTnLst>
                                    <p:set>
                                      <p:cBhvr>
                                        <p:cTn id="38" fill="hold"/>
                                        <p:tgtEl>
                                          <p:spTgt spid="1467"/>
                                        </p:tgtEl>
                                        <p:attrNameLst>
                                          <p:attrName>style.visibility</p:attrName>
                                        </p:attrNameLst>
                                      </p:cBhvr>
                                      <p:to>
                                        <p:strVal val="visible"/>
                                      </p:to>
                                    </p:set>
                                    <p:animEffect filter="fade" transition="in">
                                      <p:cBhvr>
                                        <p:cTn id="39" dur="500"/>
                                        <p:tgtEl>
                                          <p:spTgt spid="1467"/>
                                        </p:tgtEl>
                                      </p:cBhvr>
                                    </p:animEffect>
                                  </p:childTnLst>
                                </p:cTn>
                              </p:par>
                            </p:childTnLst>
                          </p:cTn>
                        </p:par>
                      </p:childTnLst>
                    </p:cTn>
                  </p:par>
                  <p:par>
                    <p:cTn id="40" fill="hold">
                      <p:stCondLst>
                        <p:cond delay="indefinite"/>
                      </p:stCondLst>
                      <p:childTnLst>
                        <p:par>
                          <p:cTn id="41" fill="hold">
                            <p:stCondLst>
                              <p:cond delay="0"/>
                            </p:stCondLst>
                            <p:childTnLst>
                              <p:par>
                                <p:cTn id="42" presetClass="entr" nodeType="clickEffect" presetID="10" grpId="7" fill="hold">
                                  <p:stCondLst>
                                    <p:cond delay="0"/>
                                  </p:stCondLst>
                                  <p:iterate type="el" backwards="0">
                                    <p:tmAbs val="0"/>
                                  </p:iterate>
                                  <p:childTnLst>
                                    <p:set>
                                      <p:cBhvr>
                                        <p:cTn id="43" fill="hold"/>
                                        <p:tgtEl>
                                          <p:spTgt spid="1468"/>
                                        </p:tgtEl>
                                        <p:attrNameLst>
                                          <p:attrName>style.visibility</p:attrName>
                                        </p:attrNameLst>
                                      </p:cBhvr>
                                      <p:to>
                                        <p:strVal val="visible"/>
                                      </p:to>
                                    </p:set>
                                    <p:animEffect filter="fade" transition="in">
                                      <p:cBhvr>
                                        <p:cTn id="44" dur="500"/>
                                        <p:tgtEl>
                                          <p:spTgt spid="1468"/>
                                        </p:tgtEl>
                                      </p:cBhvr>
                                    </p:animEffect>
                                  </p:childTnLst>
                                </p:cTn>
                              </p:par>
                            </p:childTnLst>
                          </p:cTn>
                        </p:par>
                        <p:par>
                          <p:cTn id="45" fill="hold">
                            <p:stCondLst>
                              <p:cond delay="500"/>
                            </p:stCondLst>
                            <p:childTnLst>
                              <p:par>
                                <p:cTn id="46" presetClass="entr" nodeType="afterEffect" presetID="10" grpId="8" fill="hold">
                                  <p:stCondLst>
                                    <p:cond delay="0"/>
                                  </p:stCondLst>
                                  <p:iterate type="el" backwards="0">
                                    <p:tmAbs val="0"/>
                                  </p:iterate>
                                  <p:childTnLst>
                                    <p:set>
                                      <p:cBhvr>
                                        <p:cTn id="47" fill="hold"/>
                                        <p:tgtEl>
                                          <p:spTgt spid="1462"/>
                                        </p:tgtEl>
                                        <p:attrNameLst>
                                          <p:attrName>style.visibility</p:attrName>
                                        </p:attrNameLst>
                                      </p:cBhvr>
                                      <p:to>
                                        <p:strVal val="visible"/>
                                      </p:to>
                                    </p:set>
                                    <p:animEffect filter="fade" transition="in">
                                      <p:cBhvr>
                                        <p:cTn id="48" dur="500"/>
                                        <p:tgtEl>
                                          <p:spTgt spid="14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56" grpId="2"/>
      <p:bldP build="whole" bldLvl="1" animBg="1" rev="0" advAuto="0" spid="1465" grpId="5"/>
      <p:bldP build="p" bldLvl="1" animBg="1" rev="0" advAuto="0" spid="1453" grpId="1"/>
      <p:bldP build="whole" bldLvl="1" animBg="1" rev="0" advAuto="0" spid="1468" grpId="7"/>
      <p:bldP build="whole" bldLvl="1" animBg="1" rev="0" advAuto="0" spid="1459" grpId="3"/>
      <p:bldP build="whole" bldLvl="1" animBg="1" rev="0" advAuto="0" spid="1462" grpId="8"/>
      <p:bldP build="whole" bldLvl="1" animBg="1" rev="0" advAuto="0" spid="1466" grpId="4"/>
      <p:bldP build="whole" bldLvl="1" animBg="1" rev="0" advAuto="0" spid="1467" grpId="6"/>
    </p:bldLst>
  </p:timing>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2" name="Feature detection"/>
          <p:cNvSpPr txBox="1"/>
          <p:nvPr>
            <p:ph type="title"/>
          </p:nvPr>
        </p:nvSpPr>
        <p:spPr>
          <a:prstGeom prst="rect">
            <a:avLst/>
          </a:prstGeom>
        </p:spPr>
        <p:txBody>
          <a:bodyPr/>
          <a:lstStyle/>
          <a:p>
            <a:pPr/>
            <a:r>
              <a:t>Feature detection</a:t>
            </a:r>
          </a:p>
        </p:txBody>
      </p:sp>
      <p:sp>
        <p:nvSpPr>
          <p:cNvPr id="1473" name="Detect features using SIFT [Lowe, IJCV 2004]"/>
          <p:cNvSpPr txBox="1"/>
          <p:nvPr/>
        </p:nvSpPr>
        <p:spPr>
          <a:xfrm>
            <a:off x="1968500" y="1928142"/>
            <a:ext cx="9283700" cy="58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45479" marR="57799" indent="-487680" defTabSz="1295400">
              <a:lnSpc>
                <a:spcPct val="110000"/>
              </a:lnSpc>
              <a:spcBef>
                <a:spcPts val="900"/>
              </a:spcBef>
              <a:buClr>
                <a:srgbClr val="F68F0B"/>
              </a:buClr>
              <a:buFont typeface="Arial"/>
              <a:defRPr sz="3400">
                <a:solidFill>
                  <a:srgbClr val="005840"/>
                </a:solidFill>
                <a:uFill>
                  <a:solidFill>
                    <a:srgbClr val="005840"/>
                  </a:solidFill>
                </a:uFill>
                <a:latin typeface="+mn-lt"/>
                <a:ea typeface="+mn-ea"/>
                <a:cs typeface="+mn-cs"/>
                <a:sym typeface="Arial"/>
              </a:defRPr>
            </a:lvl1pPr>
          </a:lstStyle>
          <a:p>
            <a:pPr/>
            <a:r>
              <a:t>Detect features using SIFT [Lowe, IJCV 2004]</a:t>
            </a:r>
          </a:p>
        </p:txBody>
      </p:sp>
      <p:pic>
        <p:nvPicPr>
          <p:cNvPr id="1474" name="SIFT_orig.jpg" descr="SIFT_orig.jpg"/>
          <p:cNvPicPr>
            <a:picLocks noChangeAspect="0"/>
          </p:cNvPicPr>
          <p:nvPr/>
        </p:nvPicPr>
        <p:blipFill>
          <a:blip r:embed="rId3">
            <a:extLst/>
          </a:blip>
          <a:stretch>
            <a:fillRect/>
          </a:stretch>
        </p:blipFill>
        <p:spPr>
          <a:xfrm>
            <a:off x="2350346" y="2856089"/>
            <a:ext cx="8520855" cy="6391770"/>
          </a:xfrm>
          <a:prstGeom prst="rect">
            <a:avLst/>
          </a:prstGeom>
          <a:ln w="12700">
            <a:miter lim="400000"/>
          </a:ln>
        </p:spPr>
      </p:pic>
      <p:pic>
        <p:nvPicPr>
          <p:cNvPr id="1475" name="SIFT_fade.png" descr="SIFT_fade.png"/>
          <p:cNvPicPr>
            <a:picLocks noChangeAspect="0"/>
          </p:cNvPicPr>
          <p:nvPr/>
        </p:nvPicPr>
        <p:blipFill>
          <a:blip r:embed="rId4">
            <a:extLst/>
          </a:blip>
          <a:stretch>
            <a:fillRect/>
          </a:stretch>
        </p:blipFill>
        <p:spPr>
          <a:xfrm>
            <a:off x="2350346" y="2856089"/>
            <a:ext cx="8520855" cy="639177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474"/>
                                        </p:tgtEl>
                                        <p:attrNameLst>
                                          <p:attrName>style.visibility</p:attrName>
                                        </p:attrNameLst>
                                      </p:cBhvr>
                                      <p:to>
                                        <p:strVal val="visible"/>
                                      </p:to>
                                    </p:set>
                                    <p:animEffect filter="fade" transition="in">
                                      <p:cBhvr>
                                        <p:cTn id="7" dur="500"/>
                                        <p:tgtEl>
                                          <p:spTgt spid="1474"/>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1475"/>
                                        </p:tgtEl>
                                        <p:attrNameLst>
                                          <p:attrName>style.visibility</p:attrName>
                                        </p:attrNameLst>
                                      </p:cBhvr>
                                      <p:to>
                                        <p:strVal val="visible"/>
                                      </p:to>
                                    </p:set>
                                    <p:animEffect filter="fade" transition="in">
                                      <p:cBhvr>
                                        <p:cTn id="12" dur="500"/>
                                        <p:tgtEl>
                                          <p:spTgt spid="14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75" grpId="2"/>
      <p:bldP build="whole" bldLvl="1" animBg="1" rev="0" advAuto="0" spid="1474" grpId="1"/>
    </p:bldLst>
  </p:timing>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9" name="Feature detection"/>
          <p:cNvSpPr txBox="1"/>
          <p:nvPr>
            <p:ph type="title"/>
          </p:nvPr>
        </p:nvSpPr>
        <p:spPr>
          <a:prstGeom prst="rect">
            <a:avLst/>
          </a:prstGeom>
        </p:spPr>
        <p:txBody>
          <a:bodyPr/>
          <a:lstStyle/>
          <a:p>
            <a:pPr/>
            <a:r>
              <a:t>Feature detection</a:t>
            </a:r>
          </a:p>
        </p:txBody>
      </p:sp>
      <p:grpSp>
        <p:nvGrpSpPr>
          <p:cNvPr id="1496" name="Group"/>
          <p:cNvGrpSpPr/>
          <p:nvPr/>
        </p:nvGrpSpPr>
        <p:grpSpPr>
          <a:xfrm>
            <a:off x="3429000" y="3402471"/>
            <a:ext cx="6022058" cy="5284050"/>
            <a:chOff x="0" y="0"/>
            <a:chExt cx="6022057" cy="5284048"/>
          </a:xfrm>
        </p:grpSpPr>
        <p:pic>
          <p:nvPicPr>
            <p:cNvPr id="1480" name="vgasull_23497540.png" descr="vgasull_23497540.png"/>
            <p:cNvPicPr>
              <a:picLocks noChangeAspect="0"/>
            </p:cNvPicPr>
            <p:nvPr/>
          </p:nvPicPr>
          <p:blipFill>
            <a:blip r:embed="rId3">
              <a:extLst/>
            </a:blip>
            <a:stretch>
              <a:fillRect/>
            </a:stretch>
          </p:blipFill>
          <p:spPr>
            <a:xfrm>
              <a:off x="1392328" y="4483948"/>
              <a:ext cx="1060491" cy="800101"/>
            </a:xfrm>
            <a:prstGeom prst="rect">
              <a:avLst/>
            </a:prstGeom>
            <a:ln w="12700" cap="flat">
              <a:noFill/>
              <a:miter lim="400000"/>
            </a:ln>
            <a:effectLst/>
          </p:spPr>
        </p:pic>
        <p:pic>
          <p:nvPicPr>
            <p:cNvPr id="1481" name="vgasull_25138094.png" descr="vgasull_25138094.png"/>
            <p:cNvPicPr>
              <a:picLocks noChangeAspect="0"/>
            </p:cNvPicPr>
            <p:nvPr/>
          </p:nvPicPr>
          <p:blipFill>
            <a:blip r:embed="rId4">
              <a:extLst/>
            </a:blip>
            <a:stretch>
              <a:fillRect/>
            </a:stretch>
          </p:blipFill>
          <p:spPr>
            <a:xfrm>
              <a:off x="4823498" y="571856"/>
              <a:ext cx="1060491" cy="800101"/>
            </a:xfrm>
            <a:prstGeom prst="rect">
              <a:avLst/>
            </a:prstGeom>
            <a:ln w="12700" cap="flat">
              <a:noFill/>
              <a:miter lim="400000"/>
            </a:ln>
            <a:effectLst/>
          </p:spPr>
        </p:pic>
        <p:pic>
          <p:nvPicPr>
            <p:cNvPr id="1482" name="12537899@N00_61998638.png" descr="12537899@N00_61998638.png"/>
            <p:cNvPicPr>
              <a:picLocks noChangeAspect="0"/>
            </p:cNvPicPr>
            <p:nvPr/>
          </p:nvPicPr>
          <p:blipFill>
            <a:blip r:embed="rId5">
              <a:extLst/>
            </a:blip>
            <a:stretch>
              <a:fillRect/>
            </a:stretch>
          </p:blipFill>
          <p:spPr>
            <a:xfrm>
              <a:off x="0" y="3915023"/>
              <a:ext cx="1060491" cy="800101"/>
            </a:xfrm>
            <a:prstGeom prst="rect">
              <a:avLst/>
            </a:prstGeom>
            <a:ln w="12700" cap="flat">
              <a:noFill/>
              <a:miter lim="400000"/>
            </a:ln>
            <a:effectLst/>
          </p:spPr>
        </p:pic>
        <p:pic>
          <p:nvPicPr>
            <p:cNvPr id="1483" name="amos_33004438.png" descr="amos_33004438.png"/>
            <p:cNvPicPr>
              <a:picLocks noChangeAspect="0"/>
            </p:cNvPicPr>
            <p:nvPr/>
          </p:nvPicPr>
          <p:blipFill>
            <a:blip r:embed="rId6">
              <a:extLst/>
            </a:blip>
            <a:stretch>
              <a:fillRect/>
            </a:stretch>
          </p:blipFill>
          <p:spPr>
            <a:xfrm>
              <a:off x="1310074" y="0"/>
              <a:ext cx="1060491" cy="800100"/>
            </a:xfrm>
            <a:prstGeom prst="rect">
              <a:avLst/>
            </a:prstGeom>
            <a:ln w="12700" cap="flat">
              <a:noFill/>
              <a:miter lim="400000"/>
            </a:ln>
            <a:effectLst/>
          </p:spPr>
        </p:pic>
        <p:pic>
          <p:nvPicPr>
            <p:cNvPr id="1484" name="antmoose_35893232.png" descr="antmoose_35893232.png"/>
            <p:cNvPicPr>
              <a:picLocks noChangeAspect="0"/>
            </p:cNvPicPr>
            <p:nvPr/>
          </p:nvPicPr>
          <p:blipFill>
            <a:blip r:embed="rId7">
              <a:extLst/>
            </a:blip>
            <a:stretch>
              <a:fillRect/>
            </a:stretch>
          </p:blipFill>
          <p:spPr>
            <a:xfrm>
              <a:off x="164392" y="1140781"/>
              <a:ext cx="1063429" cy="800101"/>
            </a:xfrm>
            <a:prstGeom prst="rect">
              <a:avLst/>
            </a:prstGeom>
            <a:ln w="12700" cap="flat">
              <a:noFill/>
              <a:miter lim="400000"/>
            </a:ln>
            <a:effectLst/>
          </p:spPr>
        </p:pic>
        <p:pic>
          <p:nvPicPr>
            <p:cNvPr id="1485" name="brodo_1608728.png" descr="brodo_1608728.png"/>
            <p:cNvPicPr>
              <a:picLocks noChangeAspect="0"/>
            </p:cNvPicPr>
            <p:nvPr/>
          </p:nvPicPr>
          <p:blipFill>
            <a:blip r:embed="rId8">
              <a:extLst/>
            </a:blip>
            <a:stretch>
              <a:fillRect/>
            </a:stretch>
          </p:blipFill>
          <p:spPr>
            <a:xfrm>
              <a:off x="2778896" y="4240543"/>
              <a:ext cx="1063429" cy="800101"/>
            </a:xfrm>
            <a:prstGeom prst="rect">
              <a:avLst/>
            </a:prstGeom>
            <a:ln w="12700" cap="flat">
              <a:noFill/>
              <a:miter lim="400000"/>
            </a:ln>
            <a:effectLst/>
          </p:spPr>
        </p:pic>
        <p:pic>
          <p:nvPicPr>
            <p:cNvPr id="1486" name="daryoush_66536317.png" descr="daryoush_66536317.png"/>
            <p:cNvPicPr>
              <a:picLocks noChangeAspect="0"/>
            </p:cNvPicPr>
            <p:nvPr/>
          </p:nvPicPr>
          <p:blipFill>
            <a:blip r:embed="rId9">
              <a:extLst/>
            </a:blip>
            <a:stretch>
              <a:fillRect/>
            </a:stretch>
          </p:blipFill>
          <p:spPr>
            <a:xfrm>
              <a:off x="4902814" y="1630526"/>
              <a:ext cx="1063429" cy="800101"/>
            </a:xfrm>
            <a:prstGeom prst="rect">
              <a:avLst/>
            </a:prstGeom>
            <a:ln w="12700" cap="flat">
              <a:noFill/>
              <a:miter lim="400000"/>
            </a:ln>
            <a:effectLst/>
          </p:spPr>
        </p:pic>
        <p:pic>
          <p:nvPicPr>
            <p:cNvPr id="1487" name="ekenzie_18947135.png" descr="ekenzie_18947135.png"/>
            <p:cNvPicPr>
              <a:picLocks noChangeAspect="0"/>
            </p:cNvPicPr>
            <p:nvPr/>
          </p:nvPicPr>
          <p:blipFill>
            <a:blip r:embed="rId10">
              <a:extLst/>
            </a:blip>
            <a:stretch>
              <a:fillRect/>
            </a:stretch>
          </p:blipFill>
          <p:spPr>
            <a:xfrm>
              <a:off x="4250657" y="4158429"/>
              <a:ext cx="713849" cy="1061604"/>
            </a:xfrm>
            <a:prstGeom prst="rect">
              <a:avLst/>
            </a:prstGeom>
            <a:ln w="12700" cap="flat">
              <a:noFill/>
              <a:miter lim="400000"/>
            </a:ln>
            <a:effectLst/>
          </p:spPr>
        </p:pic>
        <p:pic>
          <p:nvPicPr>
            <p:cNvPr id="1488" name="ewanmcdowall_60821586.png" descr="ewanmcdowall_60821586.png"/>
            <p:cNvPicPr>
              <a:picLocks noChangeAspect="0"/>
            </p:cNvPicPr>
            <p:nvPr/>
          </p:nvPicPr>
          <p:blipFill>
            <a:blip r:embed="rId11">
              <a:extLst/>
            </a:blip>
            <a:stretch>
              <a:fillRect/>
            </a:stretch>
          </p:blipFill>
          <p:spPr>
            <a:xfrm>
              <a:off x="1718407" y="2771309"/>
              <a:ext cx="1060491" cy="800101"/>
            </a:xfrm>
            <a:prstGeom prst="rect">
              <a:avLst/>
            </a:prstGeom>
            <a:ln w="12700" cap="flat">
              <a:noFill/>
              <a:miter lim="400000"/>
            </a:ln>
            <a:effectLst/>
          </p:spPr>
        </p:pic>
        <p:pic>
          <p:nvPicPr>
            <p:cNvPr id="1489" name="gauiscaecilius_668314.png" descr="gauiscaecilius_668314.png"/>
            <p:cNvPicPr>
              <a:picLocks noChangeAspect="0"/>
            </p:cNvPicPr>
            <p:nvPr/>
          </p:nvPicPr>
          <p:blipFill>
            <a:blip r:embed="rId12">
              <a:extLst/>
            </a:blip>
            <a:stretch>
              <a:fillRect/>
            </a:stretch>
          </p:blipFill>
          <p:spPr>
            <a:xfrm>
              <a:off x="3269484" y="1387120"/>
              <a:ext cx="1063428" cy="800101"/>
            </a:xfrm>
            <a:prstGeom prst="rect">
              <a:avLst/>
            </a:prstGeom>
            <a:ln w="12700" cap="flat">
              <a:noFill/>
              <a:miter lim="400000"/>
            </a:ln>
            <a:effectLst/>
          </p:spPr>
        </p:pic>
        <p:pic>
          <p:nvPicPr>
            <p:cNvPr id="1490" name="kurtnaks_31263284.png" descr="kurtnaks_31263284.png"/>
            <p:cNvPicPr>
              <a:picLocks noChangeAspect="0"/>
            </p:cNvPicPr>
            <p:nvPr/>
          </p:nvPicPr>
          <p:blipFill>
            <a:blip r:embed="rId13">
              <a:extLst/>
            </a:blip>
            <a:stretch>
              <a:fillRect/>
            </a:stretch>
          </p:blipFill>
          <p:spPr>
            <a:xfrm>
              <a:off x="411154" y="2363677"/>
              <a:ext cx="707974" cy="1061603"/>
            </a:xfrm>
            <a:prstGeom prst="rect">
              <a:avLst/>
            </a:prstGeom>
            <a:ln w="12700" cap="flat">
              <a:noFill/>
              <a:miter lim="400000"/>
            </a:ln>
            <a:effectLst/>
          </p:spPr>
        </p:pic>
        <p:pic>
          <p:nvPicPr>
            <p:cNvPr id="1491" name="kurtnaks_31264738.png" descr="kurtnaks_31264738.png"/>
            <p:cNvPicPr>
              <a:picLocks noChangeAspect="0"/>
            </p:cNvPicPr>
            <p:nvPr/>
          </p:nvPicPr>
          <p:blipFill>
            <a:blip r:embed="rId14">
              <a:extLst/>
            </a:blip>
            <a:stretch>
              <a:fillRect/>
            </a:stretch>
          </p:blipFill>
          <p:spPr>
            <a:xfrm>
              <a:off x="5311147" y="4158429"/>
              <a:ext cx="710911" cy="1061604"/>
            </a:xfrm>
            <a:prstGeom prst="rect">
              <a:avLst/>
            </a:prstGeom>
            <a:ln w="12700" cap="flat">
              <a:noFill/>
              <a:miter lim="400000"/>
            </a:ln>
            <a:effectLst/>
          </p:spPr>
        </p:pic>
        <p:pic>
          <p:nvPicPr>
            <p:cNvPr id="1492" name="kurtnaks_31268253.png" descr="kurtnaks_31268253.png"/>
            <p:cNvPicPr>
              <a:picLocks noChangeAspect="0"/>
            </p:cNvPicPr>
            <p:nvPr/>
          </p:nvPicPr>
          <p:blipFill>
            <a:blip r:embed="rId15">
              <a:extLst/>
            </a:blip>
            <a:stretch>
              <a:fillRect/>
            </a:stretch>
          </p:blipFill>
          <p:spPr>
            <a:xfrm>
              <a:off x="3269484" y="407631"/>
              <a:ext cx="1063428" cy="709691"/>
            </a:xfrm>
            <a:prstGeom prst="rect">
              <a:avLst/>
            </a:prstGeom>
            <a:ln w="12700" cap="flat">
              <a:noFill/>
              <a:miter lim="400000"/>
            </a:ln>
            <a:effectLst/>
          </p:spPr>
        </p:pic>
        <p:pic>
          <p:nvPicPr>
            <p:cNvPr id="1493" name="mrjennings_23299087.png" descr="mrjennings_23299087.png"/>
            <p:cNvPicPr>
              <a:picLocks noChangeAspect="0"/>
            </p:cNvPicPr>
            <p:nvPr/>
          </p:nvPicPr>
          <p:blipFill>
            <a:blip r:embed="rId16">
              <a:extLst/>
            </a:blip>
            <a:stretch>
              <a:fillRect/>
            </a:stretch>
          </p:blipFill>
          <p:spPr>
            <a:xfrm>
              <a:off x="3433992" y="2692128"/>
              <a:ext cx="796103" cy="1058671"/>
            </a:xfrm>
            <a:prstGeom prst="rect">
              <a:avLst/>
            </a:prstGeom>
            <a:ln w="12700" cap="flat">
              <a:noFill/>
              <a:miter lim="400000"/>
            </a:ln>
            <a:effectLst/>
          </p:spPr>
        </p:pic>
        <p:pic>
          <p:nvPicPr>
            <p:cNvPr id="1494" name="mrjennings_62624466.png" descr="mrjennings_62624466.png"/>
            <p:cNvPicPr>
              <a:picLocks noChangeAspect="0"/>
            </p:cNvPicPr>
            <p:nvPr/>
          </p:nvPicPr>
          <p:blipFill>
            <a:blip r:embed="rId17">
              <a:extLst/>
            </a:blip>
            <a:stretch>
              <a:fillRect/>
            </a:stretch>
          </p:blipFill>
          <p:spPr>
            <a:xfrm>
              <a:off x="4741244" y="2853421"/>
              <a:ext cx="1060491" cy="800101"/>
            </a:xfrm>
            <a:prstGeom prst="rect">
              <a:avLst/>
            </a:prstGeom>
            <a:ln w="12700" cap="flat">
              <a:noFill/>
              <a:miter lim="400000"/>
            </a:ln>
            <a:effectLst/>
          </p:spPr>
        </p:pic>
        <p:pic>
          <p:nvPicPr>
            <p:cNvPr id="1495" name="mscolly_8512764.png" descr="mscolly_8512764.png"/>
            <p:cNvPicPr>
              <a:picLocks noChangeAspect="0"/>
            </p:cNvPicPr>
            <p:nvPr/>
          </p:nvPicPr>
          <p:blipFill>
            <a:blip r:embed="rId18">
              <a:extLst/>
            </a:blip>
            <a:stretch>
              <a:fillRect/>
            </a:stretch>
          </p:blipFill>
          <p:spPr>
            <a:xfrm>
              <a:off x="1800661" y="1140782"/>
              <a:ext cx="796103" cy="1061603"/>
            </a:xfrm>
            <a:prstGeom prst="rect">
              <a:avLst/>
            </a:prstGeom>
            <a:ln w="12700" cap="flat">
              <a:noFill/>
              <a:miter lim="400000"/>
            </a:ln>
            <a:effectLst/>
          </p:spPr>
        </p:pic>
      </p:grpSp>
      <p:sp>
        <p:nvSpPr>
          <p:cNvPr id="1497" name="Detect features using SIFT [Lowe, IJCV 2004]"/>
          <p:cNvSpPr txBox="1"/>
          <p:nvPr/>
        </p:nvSpPr>
        <p:spPr>
          <a:xfrm>
            <a:off x="1968500" y="1928142"/>
            <a:ext cx="9283700" cy="58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45479" marR="57799" indent="-487680" defTabSz="1295400">
              <a:lnSpc>
                <a:spcPct val="110000"/>
              </a:lnSpc>
              <a:spcBef>
                <a:spcPts val="900"/>
              </a:spcBef>
              <a:buClr>
                <a:srgbClr val="F68F0B"/>
              </a:buClr>
              <a:buFont typeface="Arial"/>
              <a:defRPr sz="3400">
                <a:solidFill>
                  <a:srgbClr val="005840"/>
                </a:solidFill>
                <a:uFill>
                  <a:solidFill>
                    <a:srgbClr val="005840"/>
                  </a:solidFill>
                </a:uFill>
                <a:latin typeface="+mn-lt"/>
                <a:ea typeface="+mn-ea"/>
                <a:cs typeface="+mn-cs"/>
                <a:sym typeface="Arial"/>
              </a:defRPr>
            </a:lvl1pPr>
          </a:lstStyle>
          <a:p>
            <a:pPr/>
            <a:r>
              <a:t>Detect features using SIFT [Lowe, IJCV 2004]</a:t>
            </a:r>
          </a:p>
        </p:txBody>
      </p:sp>
    </p:spTree>
  </p:cSld>
  <p:clrMapOvr>
    <a:masterClrMapping/>
  </p:clrMapOvr>
  <p:transition xmlns:p14="http://schemas.microsoft.com/office/powerpoint/2010/main" spd="med" advClick="1"/>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1" name="Feature detection"/>
          <p:cNvSpPr txBox="1"/>
          <p:nvPr>
            <p:ph type="title"/>
          </p:nvPr>
        </p:nvSpPr>
        <p:spPr>
          <a:xfrm>
            <a:off x="431800" y="139700"/>
            <a:ext cx="12026900" cy="1783645"/>
          </a:xfrm>
          <a:prstGeom prst="rect">
            <a:avLst/>
          </a:prstGeom>
        </p:spPr>
        <p:txBody>
          <a:bodyPr/>
          <a:lstStyle/>
          <a:p>
            <a:pPr/>
            <a:r>
              <a:t>Feature detection</a:t>
            </a:r>
          </a:p>
        </p:txBody>
      </p:sp>
      <p:sp>
        <p:nvSpPr>
          <p:cNvPr id="1502" name="Detect features using SIFT [Lowe, IJCV 2004]"/>
          <p:cNvSpPr txBox="1"/>
          <p:nvPr>
            <p:ph type="body" sz="half" idx="1"/>
          </p:nvPr>
        </p:nvSpPr>
        <p:spPr>
          <a:xfrm>
            <a:off x="1968500" y="1928142"/>
            <a:ext cx="9286241" cy="3221850"/>
          </a:xfrm>
          <a:prstGeom prst="rect">
            <a:avLst/>
          </a:prstGeom>
        </p:spPr>
        <p:txBody>
          <a:bodyPr/>
          <a:lstStyle>
            <a:lvl1pPr marL="545479" indent="-487680">
              <a:buSzTx/>
              <a:buNone/>
              <a:defRPr sz="3400"/>
            </a:lvl1pPr>
          </a:lstStyle>
          <a:p>
            <a:pPr/>
            <a:r>
              <a:t>Detect features using SIFT [Lowe, IJCV 2004]</a:t>
            </a:r>
          </a:p>
        </p:txBody>
      </p:sp>
      <p:grpSp>
        <p:nvGrpSpPr>
          <p:cNvPr id="1630" name="Group"/>
          <p:cNvGrpSpPr/>
          <p:nvPr/>
        </p:nvGrpSpPr>
        <p:grpSpPr>
          <a:xfrm>
            <a:off x="3429000" y="3402471"/>
            <a:ext cx="6022058" cy="5284050"/>
            <a:chOff x="0" y="0"/>
            <a:chExt cx="6022057" cy="5284048"/>
          </a:xfrm>
        </p:grpSpPr>
        <p:pic>
          <p:nvPicPr>
            <p:cNvPr id="1503" name="vgasull_23497540.png" descr="vgasull_23497540.png"/>
            <p:cNvPicPr>
              <a:picLocks noChangeAspect="0"/>
            </p:cNvPicPr>
            <p:nvPr/>
          </p:nvPicPr>
          <p:blipFill>
            <a:blip r:embed="rId2">
              <a:extLst/>
            </a:blip>
            <a:stretch>
              <a:fillRect/>
            </a:stretch>
          </p:blipFill>
          <p:spPr>
            <a:xfrm>
              <a:off x="1392328" y="4483948"/>
              <a:ext cx="1060491" cy="800101"/>
            </a:xfrm>
            <a:prstGeom prst="rect">
              <a:avLst/>
            </a:prstGeom>
            <a:ln w="12700" cap="flat">
              <a:noFill/>
              <a:miter lim="400000"/>
            </a:ln>
            <a:effectLst/>
          </p:spPr>
        </p:pic>
        <p:pic>
          <p:nvPicPr>
            <p:cNvPr id="1504" name="vgasull_25138094.png" descr="vgasull_25138094.png"/>
            <p:cNvPicPr>
              <a:picLocks noChangeAspect="0"/>
            </p:cNvPicPr>
            <p:nvPr/>
          </p:nvPicPr>
          <p:blipFill>
            <a:blip r:embed="rId3">
              <a:extLst/>
            </a:blip>
            <a:stretch>
              <a:fillRect/>
            </a:stretch>
          </p:blipFill>
          <p:spPr>
            <a:xfrm>
              <a:off x="4823498" y="571856"/>
              <a:ext cx="1060491" cy="800101"/>
            </a:xfrm>
            <a:prstGeom prst="rect">
              <a:avLst/>
            </a:prstGeom>
            <a:ln w="12700" cap="flat">
              <a:noFill/>
              <a:miter lim="400000"/>
            </a:ln>
            <a:effectLst/>
          </p:spPr>
        </p:pic>
        <p:pic>
          <p:nvPicPr>
            <p:cNvPr id="1505" name="12537899@N00_61998638.png" descr="12537899@N00_61998638.png"/>
            <p:cNvPicPr>
              <a:picLocks noChangeAspect="0"/>
            </p:cNvPicPr>
            <p:nvPr/>
          </p:nvPicPr>
          <p:blipFill>
            <a:blip r:embed="rId4">
              <a:extLst/>
            </a:blip>
            <a:stretch>
              <a:fillRect/>
            </a:stretch>
          </p:blipFill>
          <p:spPr>
            <a:xfrm>
              <a:off x="0" y="3915023"/>
              <a:ext cx="1060491" cy="800101"/>
            </a:xfrm>
            <a:prstGeom prst="rect">
              <a:avLst/>
            </a:prstGeom>
            <a:ln w="12700" cap="flat">
              <a:noFill/>
              <a:miter lim="400000"/>
            </a:ln>
            <a:effectLst/>
          </p:spPr>
        </p:pic>
        <p:pic>
          <p:nvPicPr>
            <p:cNvPr id="1506" name="amos_33004438.png" descr="amos_33004438.png"/>
            <p:cNvPicPr>
              <a:picLocks noChangeAspect="0"/>
            </p:cNvPicPr>
            <p:nvPr/>
          </p:nvPicPr>
          <p:blipFill>
            <a:blip r:embed="rId5">
              <a:extLst/>
            </a:blip>
            <a:stretch>
              <a:fillRect/>
            </a:stretch>
          </p:blipFill>
          <p:spPr>
            <a:xfrm>
              <a:off x="1310074" y="0"/>
              <a:ext cx="1060491" cy="800100"/>
            </a:xfrm>
            <a:prstGeom prst="rect">
              <a:avLst/>
            </a:prstGeom>
            <a:ln w="12700" cap="flat">
              <a:noFill/>
              <a:miter lim="400000"/>
            </a:ln>
            <a:effectLst/>
          </p:spPr>
        </p:pic>
        <p:pic>
          <p:nvPicPr>
            <p:cNvPr id="1507" name="antmoose_35893232.png" descr="antmoose_35893232.png"/>
            <p:cNvPicPr>
              <a:picLocks noChangeAspect="0"/>
            </p:cNvPicPr>
            <p:nvPr/>
          </p:nvPicPr>
          <p:blipFill>
            <a:blip r:embed="rId6">
              <a:extLst/>
            </a:blip>
            <a:stretch>
              <a:fillRect/>
            </a:stretch>
          </p:blipFill>
          <p:spPr>
            <a:xfrm>
              <a:off x="164392" y="1140781"/>
              <a:ext cx="1063429" cy="800101"/>
            </a:xfrm>
            <a:prstGeom prst="rect">
              <a:avLst/>
            </a:prstGeom>
            <a:ln w="12700" cap="flat">
              <a:noFill/>
              <a:miter lim="400000"/>
            </a:ln>
            <a:effectLst/>
          </p:spPr>
        </p:pic>
        <p:pic>
          <p:nvPicPr>
            <p:cNvPr id="1508" name="brodo_1608728.png" descr="brodo_1608728.png"/>
            <p:cNvPicPr>
              <a:picLocks noChangeAspect="0"/>
            </p:cNvPicPr>
            <p:nvPr/>
          </p:nvPicPr>
          <p:blipFill>
            <a:blip r:embed="rId7">
              <a:extLst/>
            </a:blip>
            <a:stretch>
              <a:fillRect/>
            </a:stretch>
          </p:blipFill>
          <p:spPr>
            <a:xfrm>
              <a:off x="2778896" y="4240543"/>
              <a:ext cx="1063429" cy="800101"/>
            </a:xfrm>
            <a:prstGeom prst="rect">
              <a:avLst/>
            </a:prstGeom>
            <a:ln w="12700" cap="flat">
              <a:noFill/>
              <a:miter lim="400000"/>
            </a:ln>
            <a:effectLst/>
          </p:spPr>
        </p:pic>
        <p:pic>
          <p:nvPicPr>
            <p:cNvPr id="1509" name="daryoush_66536317.png" descr="daryoush_66536317.png"/>
            <p:cNvPicPr>
              <a:picLocks noChangeAspect="0"/>
            </p:cNvPicPr>
            <p:nvPr/>
          </p:nvPicPr>
          <p:blipFill>
            <a:blip r:embed="rId8">
              <a:extLst/>
            </a:blip>
            <a:stretch>
              <a:fillRect/>
            </a:stretch>
          </p:blipFill>
          <p:spPr>
            <a:xfrm>
              <a:off x="4902814" y="1630526"/>
              <a:ext cx="1063429" cy="800101"/>
            </a:xfrm>
            <a:prstGeom prst="rect">
              <a:avLst/>
            </a:prstGeom>
            <a:ln w="12700" cap="flat">
              <a:noFill/>
              <a:miter lim="400000"/>
            </a:ln>
            <a:effectLst/>
          </p:spPr>
        </p:pic>
        <p:pic>
          <p:nvPicPr>
            <p:cNvPr id="1510" name="ekenzie_18947135.png" descr="ekenzie_18947135.png"/>
            <p:cNvPicPr>
              <a:picLocks noChangeAspect="0"/>
            </p:cNvPicPr>
            <p:nvPr/>
          </p:nvPicPr>
          <p:blipFill>
            <a:blip r:embed="rId9">
              <a:extLst/>
            </a:blip>
            <a:stretch>
              <a:fillRect/>
            </a:stretch>
          </p:blipFill>
          <p:spPr>
            <a:xfrm>
              <a:off x="4250657" y="4158429"/>
              <a:ext cx="713849" cy="1061604"/>
            </a:xfrm>
            <a:prstGeom prst="rect">
              <a:avLst/>
            </a:prstGeom>
            <a:ln w="12700" cap="flat">
              <a:noFill/>
              <a:miter lim="400000"/>
            </a:ln>
            <a:effectLst/>
          </p:spPr>
        </p:pic>
        <p:pic>
          <p:nvPicPr>
            <p:cNvPr id="1511" name="ewanmcdowall_60821586.png" descr="ewanmcdowall_60821586.png"/>
            <p:cNvPicPr>
              <a:picLocks noChangeAspect="0"/>
            </p:cNvPicPr>
            <p:nvPr/>
          </p:nvPicPr>
          <p:blipFill>
            <a:blip r:embed="rId10">
              <a:extLst/>
            </a:blip>
            <a:stretch>
              <a:fillRect/>
            </a:stretch>
          </p:blipFill>
          <p:spPr>
            <a:xfrm>
              <a:off x="1718407" y="2771309"/>
              <a:ext cx="1060491" cy="800101"/>
            </a:xfrm>
            <a:prstGeom prst="rect">
              <a:avLst/>
            </a:prstGeom>
            <a:ln w="12700" cap="flat">
              <a:noFill/>
              <a:miter lim="400000"/>
            </a:ln>
            <a:effectLst/>
          </p:spPr>
        </p:pic>
        <p:pic>
          <p:nvPicPr>
            <p:cNvPr id="1512" name="gauiscaecilius_668314.png" descr="gauiscaecilius_668314.png"/>
            <p:cNvPicPr>
              <a:picLocks noChangeAspect="0"/>
            </p:cNvPicPr>
            <p:nvPr/>
          </p:nvPicPr>
          <p:blipFill>
            <a:blip r:embed="rId11">
              <a:extLst/>
            </a:blip>
            <a:stretch>
              <a:fillRect/>
            </a:stretch>
          </p:blipFill>
          <p:spPr>
            <a:xfrm>
              <a:off x="3269484" y="1387120"/>
              <a:ext cx="1063428" cy="800101"/>
            </a:xfrm>
            <a:prstGeom prst="rect">
              <a:avLst/>
            </a:prstGeom>
            <a:ln w="12700" cap="flat">
              <a:noFill/>
              <a:miter lim="400000"/>
            </a:ln>
            <a:effectLst/>
          </p:spPr>
        </p:pic>
        <p:pic>
          <p:nvPicPr>
            <p:cNvPr id="1513" name="kurtnaks_31263284.png" descr="kurtnaks_31263284.png"/>
            <p:cNvPicPr>
              <a:picLocks noChangeAspect="0"/>
            </p:cNvPicPr>
            <p:nvPr/>
          </p:nvPicPr>
          <p:blipFill>
            <a:blip r:embed="rId12">
              <a:extLst/>
            </a:blip>
            <a:stretch>
              <a:fillRect/>
            </a:stretch>
          </p:blipFill>
          <p:spPr>
            <a:xfrm>
              <a:off x="411154" y="2363677"/>
              <a:ext cx="707974" cy="1061603"/>
            </a:xfrm>
            <a:prstGeom prst="rect">
              <a:avLst/>
            </a:prstGeom>
            <a:ln w="12700" cap="flat">
              <a:noFill/>
              <a:miter lim="400000"/>
            </a:ln>
            <a:effectLst/>
          </p:spPr>
        </p:pic>
        <p:pic>
          <p:nvPicPr>
            <p:cNvPr id="1514" name="kurtnaks_31264738.png" descr="kurtnaks_31264738.png"/>
            <p:cNvPicPr>
              <a:picLocks noChangeAspect="0"/>
            </p:cNvPicPr>
            <p:nvPr/>
          </p:nvPicPr>
          <p:blipFill>
            <a:blip r:embed="rId13">
              <a:extLst/>
            </a:blip>
            <a:stretch>
              <a:fillRect/>
            </a:stretch>
          </p:blipFill>
          <p:spPr>
            <a:xfrm>
              <a:off x="5311147" y="4158429"/>
              <a:ext cx="710911" cy="1061604"/>
            </a:xfrm>
            <a:prstGeom prst="rect">
              <a:avLst/>
            </a:prstGeom>
            <a:ln w="12700" cap="flat">
              <a:noFill/>
              <a:miter lim="400000"/>
            </a:ln>
            <a:effectLst/>
          </p:spPr>
        </p:pic>
        <p:pic>
          <p:nvPicPr>
            <p:cNvPr id="1515" name="kurtnaks_31268253.png" descr="kurtnaks_31268253.png"/>
            <p:cNvPicPr>
              <a:picLocks noChangeAspect="0"/>
            </p:cNvPicPr>
            <p:nvPr/>
          </p:nvPicPr>
          <p:blipFill>
            <a:blip r:embed="rId14">
              <a:extLst/>
            </a:blip>
            <a:stretch>
              <a:fillRect/>
            </a:stretch>
          </p:blipFill>
          <p:spPr>
            <a:xfrm>
              <a:off x="3269484" y="407631"/>
              <a:ext cx="1063428" cy="709691"/>
            </a:xfrm>
            <a:prstGeom prst="rect">
              <a:avLst/>
            </a:prstGeom>
            <a:ln w="12700" cap="flat">
              <a:noFill/>
              <a:miter lim="400000"/>
            </a:ln>
            <a:effectLst/>
          </p:spPr>
        </p:pic>
        <p:pic>
          <p:nvPicPr>
            <p:cNvPr id="1516" name="mrjennings_23299087.png" descr="mrjennings_23299087.png"/>
            <p:cNvPicPr>
              <a:picLocks noChangeAspect="0"/>
            </p:cNvPicPr>
            <p:nvPr/>
          </p:nvPicPr>
          <p:blipFill>
            <a:blip r:embed="rId15">
              <a:extLst/>
            </a:blip>
            <a:stretch>
              <a:fillRect/>
            </a:stretch>
          </p:blipFill>
          <p:spPr>
            <a:xfrm>
              <a:off x="3433992" y="2692128"/>
              <a:ext cx="796103" cy="1058671"/>
            </a:xfrm>
            <a:prstGeom prst="rect">
              <a:avLst/>
            </a:prstGeom>
            <a:ln w="12700" cap="flat">
              <a:noFill/>
              <a:miter lim="400000"/>
            </a:ln>
            <a:effectLst/>
          </p:spPr>
        </p:pic>
        <p:pic>
          <p:nvPicPr>
            <p:cNvPr id="1517" name="mrjennings_62624466.png" descr="mrjennings_62624466.png"/>
            <p:cNvPicPr>
              <a:picLocks noChangeAspect="0"/>
            </p:cNvPicPr>
            <p:nvPr/>
          </p:nvPicPr>
          <p:blipFill>
            <a:blip r:embed="rId16">
              <a:extLst/>
            </a:blip>
            <a:stretch>
              <a:fillRect/>
            </a:stretch>
          </p:blipFill>
          <p:spPr>
            <a:xfrm>
              <a:off x="4741244" y="2853421"/>
              <a:ext cx="1060491" cy="800101"/>
            </a:xfrm>
            <a:prstGeom prst="rect">
              <a:avLst/>
            </a:prstGeom>
            <a:ln w="12700" cap="flat">
              <a:noFill/>
              <a:miter lim="400000"/>
            </a:ln>
            <a:effectLst/>
          </p:spPr>
        </p:pic>
        <p:pic>
          <p:nvPicPr>
            <p:cNvPr id="1518" name="mscolly_8512764.png" descr="mscolly_8512764.png"/>
            <p:cNvPicPr>
              <a:picLocks noChangeAspect="0"/>
            </p:cNvPicPr>
            <p:nvPr/>
          </p:nvPicPr>
          <p:blipFill>
            <a:blip r:embed="rId17">
              <a:extLst/>
            </a:blip>
            <a:stretch>
              <a:fillRect/>
            </a:stretch>
          </p:blipFill>
          <p:spPr>
            <a:xfrm>
              <a:off x="1800661" y="1140782"/>
              <a:ext cx="796103" cy="1061603"/>
            </a:xfrm>
            <a:prstGeom prst="rect">
              <a:avLst/>
            </a:prstGeom>
            <a:ln w="12700" cap="flat">
              <a:noFill/>
              <a:miter lim="400000"/>
            </a:ln>
            <a:effectLst/>
          </p:spPr>
        </p:pic>
        <p:sp>
          <p:nvSpPr>
            <p:cNvPr id="1519" name="Circle"/>
            <p:cNvSpPr/>
            <p:nvPr/>
          </p:nvSpPr>
          <p:spPr>
            <a:xfrm flipH="1">
              <a:off x="1553898" y="325518"/>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20" name="Circle"/>
            <p:cNvSpPr/>
            <p:nvPr/>
          </p:nvSpPr>
          <p:spPr>
            <a:xfrm flipH="1">
              <a:off x="1865289" y="489744"/>
              <a:ext cx="96943"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21" name="Circle"/>
            <p:cNvSpPr/>
            <p:nvPr/>
          </p:nvSpPr>
          <p:spPr>
            <a:xfrm flipH="1">
              <a:off x="2191367" y="164225"/>
              <a:ext cx="96944"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22" name="Circle"/>
            <p:cNvSpPr/>
            <p:nvPr/>
          </p:nvSpPr>
          <p:spPr>
            <a:xfrm flipH="1">
              <a:off x="1962231" y="1287412"/>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23" name="Circle"/>
            <p:cNvSpPr/>
            <p:nvPr/>
          </p:nvSpPr>
          <p:spPr>
            <a:xfrm flipH="1">
              <a:off x="2288310" y="1548414"/>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1526" name="Group"/>
            <p:cNvGrpSpPr/>
            <p:nvPr/>
          </p:nvGrpSpPr>
          <p:grpSpPr>
            <a:xfrm flipH="1">
              <a:off x="1392328" y="571857"/>
              <a:ext cx="96943" cy="96777"/>
              <a:chOff x="0" y="0"/>
              <a:chExt cx="96942" cy="96775"/>
            </a:xfrm>
          </p:grpSpPr>
          <p:sp>
            <p:nvSpPr>
              <p:cNvPr id="1524" name="Circle"/>
              <p:cNvSpPr/>
              <p:nvPr/>
            </p:nvSpPr>
            <p:spPr>
              <a:xfrm>
                <a:off x="0" y="0"/>
                <a:ext cx="96943"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25" name="Square"/>
              <p:cNvSpPr txBox="1"/>
              <p:nvPr/>
            </p:nvSpPr>
            <p:spPr>
              <a:xfrm flipH="1">
                <a:off x="14195" y="14171"/>
                <a:ext cx="68552" cy="68434"/>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400">
                    <a:solidFill>
                      <a:srgbClr val="005840"/>
                    </a:solidFill>
                    <a:uFill>
                      <a:solidFill>
                        <a:srgbClr val="005840"/>
                      </a:solidFill>
                    </a:uFill>
                    <a:latin typeface="+mn-lt"/>
                    <a:ea typeface="+mn-ea"/>
                    <a:cs typeface="+mn-cs"/>
                    <a:sym typeface="Arial"/>
                  </a:defRPr>
                </a:pPr>
              </a:p>
            </p:txBody>
          </p:sp>
        </p:grpSp>
        <p:sp>
          <p:nvSpPr>
            <p:cNvPr id="1527" name="Circle"/>
            <p:cNvSpPr/>
            <p:nvPr/>
          </p:nvSpPr>
          <p:spPr>
            <a:xfrm flipH="1">
              <a:off x="3433991" y="571857"/>
              <a:ext cx="96944"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28" name="Circle"/>
            <p:cNvSpPr/>
            <p:nvPr/>
          </p:nvSpPr>
          <p:spPr>
            <a:xfrm flipH="1">
              <a:off x="1962231" y="1794752"/>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29" name="Circle"/>
            <p:cNvSpPr/>
            <p:nvPr/>
          </p:nvSpPr>
          <p:spPr>
            <a:xfrm flipH="1">
              <a:off x="4168402" y="651037"/>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30" name="Circle"/>
            <p:cNvSpPr/>
            <p:nvPr/>
          </p:nvSpPr>
          <p:spPr>
            <a:xfrm flipH="1">
              <a:off x="3677816" y="979489"/>
              <a:ext cx="99881"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31" name="Circle"/>
            <p:cNvSpPr/>
            <p:nvPr/>
          </p:nvSpPr>
          <p:spPr>
            <a:xfrm flipH="1">
              <a:off x="3351738" y="1548414"/>
              <a:ext cx="99880"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32" name="Circle"/>
            <p:cNvSpPr/>
            <p:nvPr/>
          </p:nvSpPr>
          <p:spPr>
            <a:xfrm flipH="1">
              <a:off x="4168402" y="1956045"/>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33" name="Circle"/>
            <p:cNvSpPr/>
            <p:nvPr/>
          </p:nvSpPr>
          <p:spPr>
            <a:xfrm flipH="1">
              <a:off x="3677816" y="3017647"/>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34" name="Circle"/>
            <p:cNvSpPr/>
            <p:nvPr/>
          </p:nvSpPr>
          <p:spPr>
            <a:xfrm flipH="1">
              <a:off x="4003895" y="3178940"/>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35" name="Circle"/>
            <p:cNvSpPr/>
            <p:nvPr/>
          </p:nvSpPr>
          <p:spPr>
            <a:xfrm flipH="1">
              <a:off x="2617326" y="2853421"/>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36" name="Circle"/>
            <p:cNvSpPr/>
            <p:nvPr/>
          </p:nvSpPr>
          <p:spPr>
            <a:xfrm flipH="1">
              <a:off x="3516245" y="3507392"/>
              <a:ext cx="96944"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37" name="Circle"/>
            <p:cNvSpPr/>
            <p:nvPr/>
          </p:nvSpPr>
          <p:spPr>
            <a:xfrm flipH="1">
              <a:off x="2288310" y="3178940"/>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38" name="Circle"/>
            <p:cNvSpPr/>
            <p:nvPr/>
          </p:nvSpPr>
          <p:spPr>
            <a:xfrm flipH="1">
              <a:off x="737233" y="2527903"/>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39" name="Circle"/>
            <p:cNvSpPr/>
            <p:nvPr/>
          </p:nvSpPr>
          <p:spPr>
            <a:xfrm flipH="1">
              <a:off x="572725" y="2935534"/>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40" name="Circle"/>
            <p:cNvSpPr/>
            <p:nvPr/>
          </p:nvSpPr>
          <p:spPr>
            <a:xfrm flipH="1">
              <a:off x="411154" y="1387121"/>
              <a:ext cx="96943"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41" name="Circle"/>
            <p:cNvSpPr/>
            <p:nvPr/>
          </p:nvSpPr>
          <p:spPr>
            <a:xfrm flipH="1">
              <a:off x="901741" y="1466301"/>
              <a:ext cx="96943"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42" name="Circle"/>
            <p:cNvSpPr/>
            <p:nvPr/>
          </p:nvSpPr>
          <p:spPr>
            <a:xfrm flipH="1">
              <a:off x="901741" y="4240543"/>
              <a:ext cx="96943"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43" name="Circle"/>
            <p:cNvSpPr/>
            <p:nvPr/>
          </p:nvSpPr>
          <p:spPr>
            <a:xfrm flipH="1">
              <a:off x="737233" y="4483948"/>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44" name="Circle"/>
            <p:cNvSpPr/>
            <p:nvPr/>
          </p:nvSpPr>
          <p:spPr>
            <a:xfrm flipH="1">
              <a:off x="5557909" y="4401836"/>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45" name="Circle"/>
            <p:cNvSpPr/>
            <p:nvPr/>
          </p:nvSpPr>
          <p:spPr>
            <a:xfrm flipH="1">
              <a:off x="1962231" y="4648174"/>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46" name="Circle"/>
            <p:cNvSpPr/>
            <p:nvPr/>
          </p:nvSpPr>
          <p:spPr>
            <a:xfrm flipH="1">
              <a:off x="2288310" y="3178940"/>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47" name="Circle"/>
            <p:cNvSpPr/>
            <p:nvPr/>
          </p:nvSpPr>
          <p:spPr>
            <a:xfrm flipH="1">
              <a:off x="1553898" y="4891581"/>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48" name="Circle"/>
            <p:cNvSpPr/>
            <p:nvPr/>
          </p:nvSpPr>
          <p:spPr>
            <a:xfrm flipH="1">
              <a:off x="1879977" y="3425280"/>
              <a:ext cx="99881"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49" name="Circle"/>
            <p:cNvSpPr/>
            <p:nvPr/>
          </p:nvSpPr>
          <p:spPr>
            <a:xfrm flipH="1">
              <a:off x="1800660" y="4891581"/>
              <a:ext cx="96944"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50" name="Circle"/>
            <p:cNvSpPr/>
            <p:nvPr/>
          </p:nvSpPr>
          <p:spPr>
            <a:xfrm flipH="1">
              <a:off x="2208993" y="3425280"/>
              <a:ext cx="96943"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51" name="Circle"/>
            <p:cNvSpPr/>
            <p:nvPr/>
          </p:nvSpPr>
          <p:spPr>
            <a:xfrm flipH="1">
              <a:off x="3025659" y="4401836"/>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52" name="Circle"/>
            <p:cNvSpPr/>
            <p:nvPr/>
          </p:nvSpPr>
          <p:spPr>
            <a:xfrm flipH="1">
              <a:off x="5883988" y="4648174"/>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53" name="Circle"/>
            <p:cNvSpPr/>
            <p:nvPr/>
          </p:nvSpPr>
          <p:spPr>
            <a:xfrm flipH="1">
              <a:off x="4415165" y="4483948"/>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54" name="Circle"/>
            <p:cNvSpPr/>
            <p:nvPr/>
          </p:nvSpPr>
          <p:spPr>
            <a:xfrm flipH="1">
              <a:off x="5393401" y="3261053"/>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55" name="Circle"/>
            <p:cNvSpPr/>
            <p:nvPr/>
          </p:nvSpPr>
          <p:spPr>
            <a:xfrm flipH="1">
              <a:off x="4658990" y="4891581"/>
              <a:ext cx="99880"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56" name="Circle"/>
            <p:cNvSpPr/>
            <p:nvPr/>
          </p:nvSpPr>
          <p:spPr>
            <a:xfrm flipH="1">
              <a:off x="4985068" y="3425280"/>
              <a:ext cx="99881"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57" name="Circle"/>
            <p:cNvSpPr/>
            <p:nvPr/>
          </p:nvSpPr>
          <p:spPr>
            <a:xfrm flipH="1">
              <a:off x="4902814" y="733150"/>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58" name="Circle"/>
            <p:cNvSpPr/>
            <p:nvPr/>
          </p:nvSpPr>
          <p:spPr>
            <a:xfrm flipH="1">
              <a:off x="5393401" y="1140782"/>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59" name="Circle"/>
            <p:cNvSpPr/>
            <p:nvPr/>
          </p:nvSpPr>
          <p:spPr>
            <a:xfrm flipH="1">
              <a:off x="5640164" y="1956045"/>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60" name="Circle"/>
            <p:cNvSpPr/>
            <p:nvPr/>
          </p:nvSpPr>
          <p:spPr>
            <a:xfrm flipH="1">
              <a:off x="5640164" y="1712640"/>
              <a:ext cx="96943"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61" name="Circle"/>
            <p:cNvSpPr/>
            <p:nvPr/>
          </p:nvSpPr>
          <p:spPr>
            <a:xfrm flipH="1">
              <a:off x="85076" y="3994204"/>
              <a:ext cx="96943"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62" name="Circle"/>
            <p:cNvSpPr/>
            <p:nvPr/>
          </p:nvSpPr>
          <p:spPr>
            <a:xfrm flipH="1">
              <a:off x="1800660" y="243406"/>
              <a:ext cx="96944"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63" name="Circle"/>
            <p:cNvSpPr/>
            <p:nvPr/>
          </p:nvSpPr>
          <p:spPr>
            <a:xfrm flipH="1">
              <a:off x="2126739" y="407631"/>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64" name="Circle"/>
            <p:cNvSpPr/>
            <p:nvPr/>
          </p:nvSpPr>
          <p:spPr>
            <a:xfrm flipH="1">
              <a:off x="3516245" y="815263"/>
              <a:ext cx="96944"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65" name="Circle"/>
            <p:cNvSpPr/>
            <p:nvPr/>
          </p:nvSpPr>
          <p:spPr>
            <a:xfrm flipH="1">
              <a:off x="3924579" y="651037"/>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66" name="Circle"/>
            <p:cNvSpPr/>
            <p:nvPr/>
          </p:nvSpPr>
          <p:spPr>
            <a:xfrm flipH="1">
              <a:off x="4003895" y="489744"/>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67" name="Circle"/>
            <p:cNvSpPr/>
            <p:nvPr/>
          </p:nvSpPr>
          <p:spPr>
            <a:xfrm flipH="1">
              <a:off x="5557909" y="815263"/>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68" name="Circle"/>
            <p:cNvSpPr/>
            <p:nvPr/>
          </p:nvSpPr>
          <p:spPr>
            <a:xfrm flipH="1">
              <a:off x="5231831" y="651037"/>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69" name="Circle"/>
            <p:cNvSpPr/>
            <p:nvPr/>
          </p:nvSpPr>
          <p:spPr>
            <a:xfrm flipH="1">
              <a:off x="4985068" y="979489"/>
              <a:ext cx="99881" cy="96776"/>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70" name="Circle"/>
            <p:cNvSpPr/>
            <p:nvPr/>
          </p:nvSpPr>
          <p:spPr>
            <a:xfrm flipH="1">
              <a:off x="411154" y="1630527"/>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71" name="Circle"/>
            <p:cNvSpPr/>
            <p:nvPr/>
          </p:nvSpPr>
          <p:spPr>
            <a:xfrm flipH="1">
              <a:off x="983995" y="1222895"/>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72" name="Circle"/>
            <p:cNvSpPr/>
            <p:nvPr/>
          </p:nvSpPr>
          <p:spPr>
            <a:xfrm flipH="1">
              <a:off x="3595562" y="1548414"/>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73" name="Circle"/>
            <p:cNvSpPr/>
            <p:nvPr/>
          </p:nvSpPr>
          <p:spPr>
            <a:xfrm flipH="1">
              <a:off x="3433991" y="2038158"/>
              <a:ext cx="96944"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74" name="Circle"/>
            <p:cNvSpPr/>
            <p:nvPr/>
          </p:nvSpPr>
          <p:spPr>
            <a:xfrm flipH="1">
              <a:off x="3924579" y="1794752"/>
              <a:ext cx="96943"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75" name="Circle"/>
            <p:cNvSpPr/>
            <p:nvPr/>
          </p:nvSpPr>
          <p:spPr>
            <a:xfrm flipH="1">
              <a:off x="2288310" y="1794752"/>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76" name="Circle"/>
            <p:cNvSpPr/>
            <p:nvPr/>
          </p:nvSpPr>
          <p:spPr>
            <a:xfrm flipH="1">
              <a:off x="2370564" y="1222895"/>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77" name="Circle"/>
            <p:cNvSpPr/>
            <p:nvPr/>
          </p:nvSpPr>
          <p:spPr>
            <a:xfrm flipH="1">
              <a:off x="1962231" y="2935534"/>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78" name="Circle"/>
            <p:cNvSpPr/>
            <p:nvPr/>
          </p:nvSpPr>
          <p:spPr>
            <a:xfrm flipH="1">
              <a:off x="3924579" y="3425280"/>
              <a:ext cx="96943" cy="96776"/>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79" name="Circle"/>
            <p:cNvSpPr/>
            <p:nvPr/>
          </p:nvSpPr>
          <p:spPr>
            <a:xfrm flipH="1">
              <a:off x="4003895" y="2853421"/>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80" name="Circle"/>
            <p:cNvSpPr/>
            <p:nvPr/>
          </p:nvSpPr>
          <p:spPr>
            <a:xfrm flipH="1">
              <a:off x="5149577" y="3261053"/>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81" name="Circle"/>
            <p:cNvSpPr/>
            <p:nvPr/>
          </p:nvSpPr>
          <p:spPr>
            <a:xfrm flipH="1">
              <a:off x="5231831" y="2935534"/>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82" name="Circle"/>
            <p:cNvSpPr/>
            <p:nvPr/>
          </p:nvSpPr>
          <p:spPr>
            <a:xfrm flipH="1">
              <a:off x="4823498" y="3261053"/>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83" name="Circle"/>
            <p:cNvSpPr/>
            <p:nvPr/>
          </p:nvSpPr>
          <p:spPr>
            <a:xfrm flipH="1">
              <a:off x="5640164" y="4648174"/>
              <a:ext cx="96943"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84" name="Circle"/>
            <p:cNvSpPr/>
            <p:nvPr/>
          </p:nvSpPr>
          <p:spPr>
            <a:xfrm flipH="1">
              <a:off x="5393401" y="4809467"/>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85" name="Circle"/>
            <p:cNvSpPr/>
            <p:nvPr/>
          </p:nvSpPr>
          <p:spPr>
            <a:xfrm flipH="1">
              <a:off x="4658990" y="4566062"/>
              <a:ext cx="99880"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86" name="Circle"/>
            <p:cNvSpPr/>
            <p:nvPr/>
          </p:nvSpPr>
          <p:spPr>
            <a:xfrm flipH="1">
              <a:off x="4741243" y="4322656"/>
              <a:ext cx="96944"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87" name="Circle"/>
            <p:cNvSpPr/>
            <p:nvPr/>
          </p:nvSpPr>
          <p:spPr>
            <a:xfrm flipH="1">
              <a:off x="3433991" y="4566062"/>
              <a:ext cx="96944"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88" name="Circle"/>
            <p:cNvSpPr/>
            <p:nvPr/>
          </p:nvSpPr>
          <p:spPr>
            <a:xfrm flipH="1">
              <a:off x="2861150" y="4648174"/>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89" name="Circle"/>
            <p:cNvSpPr/>
            <p:nvPr/>
          </p:nvSpPr>
          <p:spPr>
            <a:xfrm flipH="1">
              <a:off x="3677816" y="4809467"/>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90" name="Circle"/>
            <p:cNvSpPr/>
            <p:nvPr/>
          </p:nvSpPr>
          <p:spPr>
            <a:xfrm flipH="1">
              <a:off x="2208993" y="4973693"/>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91" name="Circle"/>
            <p:cNvSpPr/>
            <p:nvPr/>
          </p:nvSpPr>
          <p:spPr>
            <a:xfrm flipH="1">
              <a:off x="1553898" y="4566062"/>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92" name="Circle"/>
            <p:cNvSpPr/>
            <p:nvPr/>
          </p:nvSpPr>
          <p:spPr>
            <a:xfrm flipH="1">
              <a:off x="1718406" y="5055806"/>
              <a:ext cx="96944"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93" name="Circle"/>
            <p:cNvSpPr/>
            <p:nvPr/>
          </p:nvSpPr>
          <p:spPr>
            <a:xfrm flipH="1">
              <a:off x="85076" y="4483948"/>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94" name="Circle"/>
            <p:cNvSpPr/>
            <p:nvPr/>
          </p:nvSpPr>
          <p:spPr>
            <a:xfrm flipH="1">
              <a:off x="411154" y="4076317"/>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95" name="Circle"/>
            <p:cNvSpPr/>
            <p:nvPr/>
          </p:nvSpPr>
          <p:spPr>
            <a:xfrm flipH="1">
              <a:off x="819487" y="3017647"/>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96" name="Circle"/>
            <p:cNvSpPr/>
            <p:nvPr/>
          </p:nvSpPr>
          <p:spPr>
            <a:xfrm flipH="1">
              <a:off x="901741" y="2771309"/>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97" name="Circle"/>
            <p:cNvSpPr/>
            <p:nvPr/>
          </p:nvSpPr>
          <p:spPr>
            <a:xfrm flipH="1">
              <a:off x="493408" y="3178940"/>
              <a:ext cx="96944"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98" name="Circle"/>
            <p:cNvSpPr/>
            <p:nvPr/>
          </p:nvSpPr>
          <p:spPr>
            <a:xfrm flipH="1">
              <a:off x="1392328" y="164225"/>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599" name="Circle"/>
            <p:cNvSpPr/>
            <p:nvPr/>
          </p:nvSpPr>
          <p:spPr>
            <a:xfrm flipH="1">
              <a:off x="1636152" y="571857"/>
              <a:ext cx="99881"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00" name="Circle"/>
            <p:cNvSpPr/>
            <p:nvPr/>
          </p:nvSpPr>
          <p:spPr>
            <a:xfrm flipH="1">
              <a:off x="3924579" y="897376"/>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01" name="Circle"/>
            <p:cNvSpPr/>
            <p:nvPr/>
          </p:nvSpPr>
          <p:spPr>
            <a:xfrm flipH="1">
              <a:off x="3677816" y="489744"/>
              <a:ext cx="99881"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02" name="Circle"/>
            <p:cNvSpPr/>
            <p:nvPr/>
          </p:nvSpPr>
          <p:spPr>
            <a:xfrm flipH="1">
              <a:off x="5231831" y="815263"/>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03" name="Circle"/>
            <p:cNvSpPr/>
            <p:nvPr/>
          </p:nvSpPr>
          <p:spPr>
            <a:xfrm flipH="1">
              <a:off x="5722418" y="1222895"/>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04" name="Circle"/>
            <p:cNvSpPr/>
            <p:nvPr/>
          </p:nvSpPr>
          <p:spPr>
            <a:xfrm flipH="1">
              <a:off x="4823498" y="4973693"/>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05" name="Circle"/>
            <p:cNvSpPr/>
            <p:nvPr/>
          </p:nvSpPr>
          <p:spPr>
            <a:xfrm flipH="1">
              <a:off x="4415165" y="4891581"/>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06" name="Circle"/>
            <p:cNvSpPr/>
            <p:nvPr/>
          </p:nvSpPr>
          <p:spPr>
            <a:xfrm flipH="1">
              <a:off x="4332911" y="4240543"/>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07" name="Circle"/>
            <p:cNvSpPr/>
            <p:nvPr/>
          </p:nvSpPr>
          <p:spPr>
            <a:xfrm flipH="1">
              <a:off x="3269484" y="4322656"/>
              <a:ext cx="99881"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08" name="Circle"/>
            <p:cNvSpPr/>
            <p:nvPr/>
          </p:nvSpPr>
          <p:spPr>
            <a:xfrm flipH="1">
              <a:off x="3595562" y="4401836"/>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09" name="Circle"/>
            <p:cNvSpPr/>
            <p:nvPr/>
          </p:nvSpPr>
          <p:spPr>
            <a:xfrm flipH="1">
              <a:off x="3107913" y="4648174"/>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10" name="Circle"/>
            <p:cNvSpPr/>
            <p:nvPr/>
          </p:nvSpPr>
          <p:spPr>
            <a:xfrm flipH="1">
              <a:off x="2208993" y="4730288"/>
              <a:ext cx="96943" cy="96776"/>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11" name="Circle"/>
            <p:cNvSpPr/>
            <p:nvPr/>
          </p:nvSpPr>
          <p:spPr>
            <a:xfrm flipH="1">
              <a:off x="1962231" y="5055806"/>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12" name="Circle"/>
            <p:cNvSpPr/>
            <p:nvPr/>
          </p:nvSpPr>
          <p:spPr>
            <a:xfrm flipH="1">
              <a:off x="411154" y="4483948"/>
              <a:ext cx="96943"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13" name="Circle"/>
            <p:cNvSpPr/>
            <p:nvPr/>
          </p:nvSpPr>
          <p:spPr>
            <a:xfrm flipH="1">
              <a:off x="654979" y="4076317"/>
              <a:ext cx="99880"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14" name="Circle"/>
            <p:cNvSpPr/>
            <p:nvPr/>
          </p:nvSpPr>
          <p:spPr>
            <a:xfrm flipH="1">
              <a:off x="85076" y="4240543"/>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15" name="Circle"/>
            <p:cNvSpPr/>
            <p:nvPr/>
          </p:nvSpPr>
          <p:spPr>
            <a:xfrm flipH="1">
              <a:off x="737233" y="3261053"/>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16" name="Circle"/>
            <p:cNvSpPr/>
            <p:nvPr/>
          </p:nvSpPr>
          <p:spPr>
            <a:xfrm flipH="1">
              <a:off x="983995" y="3178940"/>
              <a:ext cx="96943"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17" name="Circle"/>
            <p:cNvSpPr/>
            <p:nvPr/>
          </p:nvSpPr>
          <p:spPr>
            <a:xfrm flipH="1">
              <a:off x="2208993" y="2853421"/>
              <a:ext cx="96943"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18" name="Circle"/>
            <p:cNvSpPr/>
            <p:nvPr/>
          </p:nvSpPr>
          <p:spPr>
            <a:xfrm flipH="1">
              <a:off x="2535072" y="3099928"/>
              <a:ext cx="99881"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19" name="Circle"/>
            <p:cNvSpPr/>
            <p:nvPr/>
          </p:nvSpPr>
          <p:spPr>
            <a:xfrm flipH="1">
              <a:off x="2370564" y="2038158"/>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20" name="Circle"/>
            <p:cNvSpPr/>
            <p:nvPr/>
          </p:nvSpPr>
          <p:spPr>
            <a:xfrm flipH="1">
              <a:off x="1879977" y="1466301"/>
              <a:ext cx="99881"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21" name="Circle"/>
            <p:cNvSpPr/>
            <p:nvPr/>
          </p:nvSpPr>
          <p:spPr>
            <a:xfrm flipH="1">
              <a:off x="3516245" y="1876865"/>
              <a:ext cx="96944"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22" name="Circle"/>
            <p:cNvSpPr/>
            <p:nvPr/>
          </p:nvSpPr>
          <p:spPr>
            <a:xfrm flipH="1">
              <a:off x="4086149" y="1466301"/>
              <a:ext cx="99880"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23" name="Circle"/>
            <p:cNvSpPr/>
            <p:nvPr/>
          </p:nvSpPr>
          <p:spPr>
            <a:xfrm flipH="1">
              <a:off x="5393401" y="1956045"/>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24" name="Circle"/>
            <p:cNvSpPr/>
            <p:nvPr/>
          </p:nvSpPr>
          <p:spPr>
            <a:xfrm flipH="1">
              <a:off x="5149577" y="1712640"/>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25" name="Circle"/>
            <p:cNvSpPr/>
            <p:nvPr/>
          </p:nvSpPr>
          <p:spPr>
            <a:xfrm flipH="1">
              <a:off x="5801734" y="2202384"/>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26" name="Circle"/>
            <p:cNvSpPr/>
            <p:nvPr/>
          </p:nvSpPr>
          <p:spPr>
            <a:xfrm flipH="1">
              <a:off x="3842325" y="2935534"/>
              <a:ext cx="96943"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27" name="Circle"/>
            <p:cNvSpPr/>
            <p:nvPr/>
          </p:nvSpPr>
          <p:spPr>
            <a:xfrm flipH="1">
              <a:off x="3516245" y="2771309"/>
              <a:ext cx="96944"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28" name="Circle"/>
            <p:cNvSpPr/>
            <p:nvPr/>
          </p:nvSpPr>
          <p:spPr>
            <a:xfrm flipH="1">
              <a:off x="3677816" y="3586573"/>
              <a:ext cx="99881"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29" name="Circle"/>
            <p:cNvSpPr/>
            <p:nvPr/>
          </p:nvSpPr>
          <p:spPr>
            <a:xfrm flipH="1">
              <a:off x="5557909" y="3099928"/>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Tree>
  </p:cSld>
  <p:clrMapOvr>
    <a:masterClrMapping/>
  </p:clrMapOvr>
  <p:transition xmlns:p14="http://schemas.microsoft.com/office/powerpoint/2010/main" spd="med" advClick="1"/>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2" name="Line"/>
          <p:cNvSpPr/>
          <p:nvPr/>
        </p:nvSpPr>
        <p:spPr>
          <a:xfrm flipH="1" flipV="1">
            <a:off x="4318000" y="6351129"/>
            <a:ext cx="4739077" cy="1841501"/>
          </a:xfrm>
          <a:prstGeom prst="line">
            <a:avLst/>
          </a:prstGeom>
          <a:ln w="38100">
            <a:solidFill>
              <a:srgbClr val="005840"/>
            </a:solidFill>
          </a:ln>
        </p:spPr>
        <p:txBody>
          <a:bodyPr lIns="0" tIns="0" rIns="0" bIns="0"/>
          <a:lstStyle/>
          <a:p>
            <a:pPr/>
          </a:p>
        </p:txBody>
      </p:sp>
      <p:sp>
        <p:nvSpPr>
          <p:cNvPr id="1633" name="Feature matching"/>
          <p:cNvSpPr txBox="1"/>
          <p:nvPr>
            <p:ph type="title"/>
          </p:nvPr>
        </p:nvSpPr>
        <p:spPr>
          <a:xfrm>
            <a:off x="431800" y="139700"/>
            <a:ext cx="12026900" cy="1783645"/>
          </a:xfrm>
          <a:prstGeom prst="rect">
            <a:avLst/>
          </a:prstGeom>
        </p:spPr>
        <p:txBody>
          <a:bodyPr/>
          <a:lstStyle/>
          <a:p>
            <a:pPr/>
            <a:r>
              <a:t>Feature matching</a:t>
            </a:r>
          </a:p>
        </p:txBody>
      </p:sp>
      <p:sp>
        <p:nvSpPr>
          <p:cNvPr id="1634" name="Match features between each pair of images"/>
          <p:cNvSpPr txBox="1"/>
          <p:nvPr>
            <p:ph type="body" sz="half" idx="1"/>
          </p:nvPr>
        </p:nvSpPr>
        <p:spPr>
          <a:xfrm>
            <a:off x="2133600" y="1928142"/>
            <a:ext cx="8956605" cy="3276036"/>
          </a:xfrm>
          <a:prstGeom prst="rect">
            <a:avLst/>
          </a:prstGeom>
        </p:spPr>
        <p:txBody>
          <a:bodyPr/>
          <a:lstStyle>
            <a:lvl1pPr marL="545479" indent="-487680">
              <a:buSzTx/>
              <a:buNone/>
              <a:defRPr sz="3400"/>
            </a:lvl1pPr>
          </a:lstStyle>
          <a:p>
            <a:pPr/>
            <a:r>
              <a:t>Match features between each pair of images</a:t>
            </a:r>
          </a:p>
        </p:txBody>
      </p:sp>
      <p:grpSp>
        <p:nvGrpSpPr>
          <p:cNvPr id="1782" name="Group"/>
          <p:cNvGrpSpPr/>
          <p:nvPr/>
        </p:nvGrpSpPr>
        <p:grpSpPr>
          <a:xfrm>
            <a:off x="3429000" y="3406986"/>
            <a:ext cx="6022058" cy="5284050"/>
            <a:chOff x="0" y="0"/>
            <a:chExt cx="6022057" cy="5284048"/>
          </a:xfrm>
        </p:grpSpPr>
        <p:sp>
          <p:nvSpPr>
            <p:cNvPr id="1635" name="Line"/>
            <p:cNvSpPr/>
            <p:nvPr/>
          </p:nvSpPr>
          <p:spPr>
            <a:xfrm flipH="1">
              <a:off x="5284709" y="2005900"/>
              <a:ext cx="70504" cy="1275682"/>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636" name="Line"/>
            <p:cNvSpPr/>
            <p:nvPr/>
          </p:nvSpPr>
          <p:spPr>
            <a:xfrm>
              <a:off x="5214204" y="3351965"/>
              <a:ext cx="352519" cy="1278616"/>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637" name="Line"/>
            <p:cNvSpPr/>
            <p:nvPr/>
          </p:nvSpPr>
          <p:spPr>
            <a:xfrm flipV="1">
              <a:off x="2226619" y="1768359"/>
              <a:ext cx="1703836" cy="1372459"/>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638" name="Line"/>
            <p:cNvSpPr/>
            <p:nvPr/>
          </p:nvSpPr>
          <p:spPr>
            <a:xfrm>
              <a:off x="3933391" y="1791820"/>
              <a:ext cx="1418884" cy="117305"/>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639" name="Line"/>
            <p:cNvSpPr/>
            <p:nvPr/>
          </p:nvSpPr>
          <p:spPr>
            <a:xfrm>
              <a:off x="1800661" y="407631"/>
              <a:ext cx="482601" cy="1387122"/>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640" name="Line"/>
            <p:cNvSpPr/>
            <p:nvPr/>
          </p:nvSpPr>
          <p:spPr>
            <a:xfrm>
              <a:off x="1800661" y="407632"/>
              <a:ext cx="408333" cy="2853423"/>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641" name="Line"/>
            <p:cNvSpPr/>
            <p:nvPr/>
          </p:nvSpPr>
          <p:spPr>
            <a:xfrm flipH="1">
              <a:off x="2208993" y="1800013"/>
              <a:ext cx="79318" cy="1466302"/>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642" name="Line"/>
            <p:cNvSpPr/>
            <p:nvPr/>
          </p:nvSpPr>
          <p:spPr>
            <a:xfrm>
              <a:off x="654979" y="2771309"/>
              <a:ext cx="1554015" cy="489746"/>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643" name="Line"/>
            <p:cNvSpPr/>
            <p:nvPr/>
          </p:nvSpPr>
          <p:spPr>
            <a:xfrm>
              <a:off x="654979" y="4322657"/>
              <a:ext cx="1389507" cy="568925"/>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644" name="Line"/>
            <p:cNvSpPr/>
            <p:nvPr/>
          </p:nvSpPr>
          <p:spPr>
            <a:xfrm flipH="1">
              <a:off x="901741" y="651038"/>
              <a:ext cx="3022839" cy="2202385"/>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645" name="Line"/>
            <p:cNvSpPr/>
            <p:nvPr/>
          </p:nvSpPr>
          <p:spPr>
            <a:xfrm>
              <a:off x="3351738" y="4566062"/>
              <a:ext cx="1389507" cy="164227"/>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646" name="Line"/>
            <p:cNvSpPr/>
            <p:nvPr/>
          </p:nvSpPr>
          <p:spPr>
            <a:xfrm>
              <a:off x="737233" y="3017647"/>
              <a:ext cx="4004011" cy="1712642"/>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647" name="Line"/>
            <p:cNvSpPr/>
            <p:nvPr/>
          </p:nvSpPr>
          <p:spPr>
            <a:xfrm flipV="1">
              <a:off x="493408" y="3261054"/>
              <a:ext cx="1633332" cy="897377"/>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648" name="Line"/>
            <p:cNvSpPr/>
            <p:nvPr/>
          </p:nvSpPr>
          <p:spPr>
            <a:xfrm flipV="1">
              <a:off x="3351738" y="3261053"/>
              <a:ext cx="1880094" cy="1305009"/>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649" name="Line"/>
            <p:cNvSpPr/>
            <p:nvPr/>
          </p:nvSpPr>
          <p:spPr>
            <a:xfrm flipV="1">
              <a:off x="3760070" y="979489"/>
              <a:ext cx="1307253" cy="733151"/>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650" name="Line"/>
            <p:cNvSpPr/>
            <p:nvPr/>
          </p:nvSpPr>
          <p:spPr>
            <a:xfrm flipH="1" flipV="1">
              <a:off x="2288310" y="3099760"/>
              <a:ext cx="1554015" cy="79181"/>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651" name="Line"/>
            <p:cNvSpPr/>
            <p:nvPr/>
          </p:nvSpPr>
          <p:spPr>
            <a:xfrm flipH="1">
              <a:off x="1962231" y="2038158"/>
              <a:ext cx="3348917" cy="2853424"/>
            </a:xfrm>
            <a:prstGeom prst="line">
              <a:avLst/>
            </a:prstGeom>
            <a:noFill/>
            <a:ln w="38100" cap="flat">
              <a:solidFill>
                <a:srgbClr val="005840"/>
              </a:solidFill>
              <a:prstDash val="solid"/>
              <a:round/>
            </a:ln>
            <a:effectLst/>
          </p:spPr>
          <p:txBody>
            <a:bodyPr wrap="square" lIns="0" tIns="0" rIns="0" bIns="0" numCol="1" anchor="t">
              <a:noAutofit/>
            </a:bodyPr>
            <a:lstStyle/>
            <a:p>
              <a:pPr/>
            </a:p>
          </p:txBody>
        </p:sp>
        <p:pic>
          <p:nvPicPr>
            <p:cNvPr id="1652" name="vgasull_23497540.png" descr="vgasull_23497540.png"/>
            <p:cNvPicPr>
              <a:picLocks noChangeAspect="0"/>
            </p:cNvPicPr>
            <p:nvPr/>
          </p:nvPicPr>
          <p:blipFill>
            <a:blip r:embed="rId3">
              <a:extLst/>
            </a:blip>
            <a:stretch>
              <a:fillRect/>
            </a:stretch>
          </p:blipFill>
          <p:spPr>
            <a:xfrm>
              <a:off x="1392328" y="4483948"/>
              <a:ext cx="1060491" cy="800101"/>
            </a:xfrm>
            <a:prstGeom prst="rect">
              <a:avLst/>
            </a:prstGeom>
            <a:ln w="12700" cap="flat">
              <a:noFill/>
              <a:miter lim="400000"/>
            </a:ln>
            <a:effectLst/>
          </p:spPr>
        </p:pic>
        <p:pic>
          <p:nvPicPr>
            <p:cNvPr id="1653" name="vgasull_25138094.png" descr="vgasull_25138094.png"/>
            <p:cNvPicPr>
              <a:picLocks noChangeAspect="0"/>
            </p:cNvPicPr>
            <p:nvPr/>
          </p:nvPicPr>
          <p:blipFill>
            <a:blip r:embed="rId4">
              <a:extLst/>
            </a:blip>
            <a:stretch>
              <a:fillRect/>
            </a:stretch>
          </p:blipFill>
          <p:spPr>
            <a:xfrm>
              <a:off x="4823498" y="571857"/>
              <a:ext cx="1060491" cy="800101"/>
            </a:xfrm>
            <a:prstGeom prst="rect">
              <a:avLst/>
            </a:prstGeom>
            <a:ln w="12700" cap="flat">
              <a:noFill/>
              <a:miter lim="400000"/>
            </a:ln>
            <a:effectLst/>
          </p:spPr>
        </p:pic>
        <p:pic>
          <p:nvPicPr>
            <p:cNvPr id="1654" name="12537899@N00_61998638.png" descr="12537899@N00_61998638.png"/>
            <p:cNvPicPr>
              <a:picLocks noChangeAspect="0"/>
            </p:cNvPicPr>
            <p:nvPr/>
          </p:nvPicPr>
          <p:blipFill>
            <a:blip r:embed="rId5">
              <a:extLst/>
            </a:blip>
            <a:stretch>
              <a:fillRect/>
            </a:stretch>
          </p:blipFill>
          <p:spPr>
            <a:xfrm>
              <a:off x="0" y="3915024"/>
              <a:ext cx="1060491" cy="800101"/>
            </a:xfrm>
            <a:prstGeom prst="rect">
              <a:avLst/>
            </a:prstGeom>
            <a:ln w="12700" cap="flat">
              <a:noFill/>
              <a:miter lim="400000"/>
            </a:ln>
            <a:effectLst/>
          </p:spPr>
        </p:pic>
        <p:pic>
          <p:nvPicPr>
            <p:cNvPr id="1655" name="amos_33004438.png" descr="amos_33004438.png"/>
            <p:cNvPicPr>
              <a:picLocks noChangeAspect="0"/>
            </p:cNvPicPr>
            <p:nvPr/>
          </p:nvPicPr>
          <p:blipFill>
            <a:blip r:embed="rId6">
              <a:extLst/>
            </a:blip>
            <a:stretch>
              <a:fillRect/>
            </a:stretch>
          </p:blipFill>
          <p:spPr>
            <a:xfrm>
              <a:off x="1310074" y="0"/>
              <a:ext cx="1060491" cy="800100"/>
            </a:xfrm>
            <a:prstGeom prst="rect">
              <a:avLst/>
            </a:prstGeom>
            <a:ln w="12700" cap="flat">
              <a:noFill/>
              <a:miter lim="400000"/>
            </a:ln>
            <a:effectLst/>
          </p:spPr>
        </p:pic>
        <p:pic>
          <p:nvPicPr>
            <p:cNvPr id="1656" name="antmoose_35893232.png" descr="antmoose_35893232.png"/>
            <p:cNvPicPr>
              <a:picLocks noChangeAspect="0"/>
            </p:cNvPicPr>
            <p:nvPr/>
          </p:nvPicPr>
          <p:blipFill>
            <a:blip r:embed="rId7">
              <a:extLst/>
            </a:blip>
            <a:stretch>
              <a:fillRect/>
            </a:stretch>
          </p:blipFill>
          <p:spPr>
            <a:xfrm>
              <a:off x="164392" y="1140781"/>
              <a:ext cx="1063429" cy="800101"/>
            </a:xfrm>
            <a:prstGeom prst="rect">
              <a:avLst/>
            </a:prstGeom>
            <a:ln w="12700" cap="flat">
              <a:noFill/>
              <a:miter lim="400000"/>
            </a:ln>
            <a:effectLst/>
          </p:spPr>
        </p:pic>
        <p:pic>
          <p:nvPicPr>
            <p:cNvPr id="1657" name="brodo_1608728.png" descr="brodo_1608728.png"/>
            <p:cNvPicPr>
              <a:picLocks noChangeAspect="0"/>
            </p:cNvPicPr>
            <p:nvPr/>
          </p:nvPicPr>
          <p:blipFill>
            <a:blip r:embed="rId8">
              <a:extLst/>
            </a:blip>
            <a:stretch>
              <a:fillRect/>
            </a:stretch>
          </p:blipFill>
          <p:spPr>
            <a:xfrm>
              <a:off x="2778896" y="4240543"/>
              <a:ext cx="1063429" cy="800101"/>
            </a:xfrm>
            <a:prstGeom prst="rect">
              <a:avLst/>
            </a:prstGeom>
            <a:ln w="12700" cap="flat">
              <a:noFill/>
              <a:miter lim="400000"/>
            </a:ln>
            <a:effectLst/>
          </p:spPr>
        </p:pic>
        <p:pic>
          <p:nvPicPr>
            <p:cNvPr id="1658" name="daryoush_66536317.png" descr="daryoush_66536317.png"/>
            <p:cNvPicPr>
              <a:picLocks noChangeAspect="0"/>
            </p:cNvPicPr>
            <p:nvPr/>
          </p:nvPicPr>
          <p:blipFill>
            <a:blip r:embed="rId9">
              <a:extLst/>
            </a:blip>
            <a:stretch>
              <a:fillRect/>
            </a:stretch>
          </p:blipFill>
          <p:spPr>
            <a:xfrm>
              <a:off x="4902814" y="1630526"/>
              <a:ext cx="1063429" cy="800101"/>
            </a:xfrm>
            <a:prstGeom prst="rect">
              <a:avLst/>
            </a:prstGeom>
            <a:ln w="12700" cap="flat">
              <a:noFill/>
              <a:miter lim="400000"/>
            </a:ln>
            <a:effectLst/>
          </p:spPr>
        </p:pic>
        <p:pic>
          <p:nvPicPr>
            <p:cNvPr id="1659" name="ekenzie_18947135.png" descr="ekenzie_18947135.png"/>
            <p:cNvPicPr>
              <a:picLocks noChangeAspect="0"/>
            </p:cNvPicPr>
            <p:nvPr/>
          </p:nvPicPr>
          <p:blipFill>
            <a:blip r:embed="rId10">
              <a:extLst/>
            </a:blip>
            <a:stretch>
              <a:fillRect/>
            </a:stretch>
          </p:blipFill>
          <p:spPr>
            <a:xfrm>
              <a:off x="4250657" y="4158430"/>
              <a:ext cx="713849" cy="1061603"/>
            </a:xfrm>
            <a:prstGeom prst="rect">
              <a:avLst/>
            </a:prstGeom>
            <a:ln w="12700" cap="flat">
              <a:noFill/>
              <a:miter lim="400000"/>
            </a:ln>
            <a:effectLst/>
          </p:spPr>
        </p:pic>
        <p:pic>
          <p:nvPicPr>
            <p:cNvPr id="1660" name="ewanmcdowall_60821586.png" descr="ewanmcdowall_60821586.png"/>
            <p:cNvPicPr>
              <a:picLocks noChangeAspect="0"/>
            </p:cNvPicPr>
            <p:nvPr/>
          </p:nvPicPr>
          <p:blipFill>
            <a:blip r:embed="rId11">
              <a:extLst/>
            </a:blip>
            <a:stretch>
              <a:fillRect/>
            </a:stretch>
          </p:blipFill>
          <p:spPr>
            <a:xfrm>
              <a:off x="1718407" y="2771309"/>
              <a:ext cx="1060491" cy="800101"/>
            </a:xfrm>
            <a:prstGeom prst="rect">
              <a:avLst/>
            </a:prstGeom>
            <a:ln w="12700" cap="flat">
              <a:noFill/>
              <a:miter lim="400000"/>
            </a:ln>
            <a:effectLst/>
          </p:spPr>
        </p:pic>
        <p:pic>
          <p:nvPicPr>
            <p:cNvPr id="1661" name="gauiscaecilius_668314.png" descr="gauiscaecilius_668314.png"/>
            <p:cNvPicPr>
              <a:picLocks noChangeAspect="0"/>
            </p:cNvPicPr>
            <p:nvPr/>
          </p:nvPicPr>
          <p:blipFill>
            <a:blip r:embed="rId12">
              <a:extLst/>
            </a:blip>
            <a:stretch>
              <a:fillRect/>
            </a:stretch>
          </p:blipFill>
          <p:spPr>
            <a:xfrm>
              <a:off x="3269484" y="1387120"/>
              <a:ext cx="1063428" cy="800101"/>
            </a:xfrm>
            <a:prstGeom prst="rect">
              <a:avLst/>
            </a:prstGeom>
            <a:ln w="12700" cap="flat">
              <a:noFill/>
              <a:miter lim="400000"/>
            </a:ln>
            <a:effectLst/>
          </p:spPr>
        </p:pic>
        <p:pic>
          <p:nvPicPr>
            <p:cNvPr id="1662" name="kurtnaks_31263284.png" descr="kurtnaks_31263284.png"/>
            <p:cNvPicPr>
              <a:picLocks noChangeAspect="0"/>
            </p:cNvPicPr>
            <p:nvPr/>
          </p:nvPicPr>
          <p:blipFill>
            <a:blip r:embed="rId13">
              <a:extLst/>
            </a:blip>
            <a:stretch>
              <a:fillRect/>
            </a:stretch>
          </p:blipFill>
          <p:spPr>
            <a:xfrm>
              <a:off x="411154" y="2363677"/>
              <a:ext cx="707974" cy="1061603"/>
            </a:xfrm>
            <a:prstGeom prst="rect">
              <a:avLst/>
            </a:prstGeom>
            <a:ln w="12700" cap="flat">
              <a:noFill/>
              <a:miter lim="400000"/>
            </a:ln>
            <a:effectLst/>
          </p:spPr>
        </p:pic>
        <p:pic>
          <p:nvPicPr>
            <p:cNvPr id="1663" name="kurtnaks_31264738.png" descr="kurtnaks_31264738.png"/>
            <p:cNvPicPr>
              <a:picLocks noChangeAspect="0"/>
            </p:cNvPicPr>
            <p:nvPr/>
          </p:nvPicPr>
          <p:blipFill>
            <a:blip r:embed="rId14">
              <a:extLst/>
            </a:blip>
            <a:stretch>
              <a:fillRect/>
            </a:stretch>
          </p:blipFill>
          <p:spPr>
            <a:xfrm>
              <a:off x="5311147" y="4158430"/>
              <a:ext cx="710911" cy="1061603"/>
            </a:xfrm>
            <a:prstGeom prst="rect">
              <a:avLst/>
            </a:prstGeom>
            <a:ln w="12700" cap="flat">
              <a:noFill/>
              <a:miter lim="400000"/>
            </a:ln>
            <a:effectLst/>
          </p:spPr>
        </p:pic>
        <p:pic>
          <p:nvPicPr>
            <p:cNvPr id="1664" name="kurtnaks_31268253.png" descr="kurtnaks_31268253.png"/>
            <p:cNvPicPr>
              <a:picLocks noChangeAspect="0"/>
            </p:cNvPicPr>
            <p:nvPr/>
          </p:nvPicPr>
          <p:blipFill>
            <a:blip r:embed="rId15">
              <a:extLst/>
            </a:blip>
            <a:stretch>
              <a:fillRect/>
            </a:stretch>
          </p:blipFill>
          <p:spPr>
            <a:xfrm>
              <a:off x="3269484" y="407632"/>
              <a:ext cx="1063428" cy="709690"/>
            </a:xfrm>
            <a:prstGeom prst="rect">
              <a:avLst/>
            </a:prstGeom>
            <a:ln w="12700" cap="flat">
              <a:noFill/>
              <a:miter lim="400000"/>
            </a:ln>
            <a:effectLst/>
          </p:spPr>
        </p:pic>
        <p:pic>
          <p:nvPicPr>
            <p:cNvPr id="1665" name="mrjennings_23299087.png" descr="mrjennings_23299087.png"/>
            <p:cNvPicPr>
              <a:picLocks noChangeAspect="0"/>
            </p:cNvPicPr>
            <p:nvPr/>
          </p:nvPicPr>
          <p:blipFill>
            <a:blip r:embed="rId16">
              <a:extLst/>
            </a:blip>
            <a:stretch>
              <a:fillRect/>
            </a:stretch>
          </p:blipFill>
          <p:spPr>
            <a:xfrm>
              <a:off x="3433992" y="2692129"/>
              <a:ext cx="796103" cy="1058670"/>
            </a:xfrm>
            <a:prstGeom prst="rect">
              <a:avLst/>
            </a:prstGeom>
            <a:ln w="12700" cap="flat">
              <a:noFill/>
              <a:miter lim="400000"/>
            </a:ln>
            <a:effectLst/>
          </p:spPr>
        </p:pic>
        <p:pic>
          <p:nvPicPr>
            <p:cNvPr id="1666" name="mrjennings_62624466.png" descr="mrjennings_62624466.png"/>
            <p:cNvPicPr>
              <a:picLocks noChangeAspect="0"/>
            </p:cNvPicPr>
            <p:nvPr/>
          </p:nvPicPr>
          <p:blipFill>
            <a:blip r:embed="rId17">
              <a:extLst/>
            </a:blip>
            <a:stretch>
              <a:fillRect/>
            </a:stretch>
          </p:blipFill>
          <p:spPr>
            <a:xfrm>
              <a:off x="4741244" y="2853422"/>
              <a:ext cx="1060491" cy="800101"/>
            </a:xfrm>
            <a:prstGeom prst="rect">
              <a:avLst/>
            </a:prstGeom>
            <a:ln w="12700" cap="flat">
              <a:noFill/>
              <a:miter lim="400000"/>
            </a:ln>
            <a:effectLst/>
          </p:spPr>
        </p:pic>
        <p:pic>
          <p:nvPicPr>
            <p:cNvPr id="1667" name="mscolly_8512764.png" descr="mscolly_8512764.png"/>
            <p:cNvPicPr>
              <a:picLocks noChangeAspect="0"/>
            </p:cNvPicPr>
            <p:nvPr/>
          </p:nvPicPr>
          <p:blipFill>
            <a:blip r:embed="rId18">
              <a:extLst/>
            </a:blip>
            <a:stretch>
              <a:fillRect/>
            </a:stretch>
          </p:blipFill>
          <p:spPr>
            <a:xfrm>
              <a:off x="1800661" y="1140782"/>
              <a:ext cx="796103" cy="1061603"/>
            </a:xfrm>
            <a:prstGeom prst="rect">
              <a:avLst/>
            </a:prstGeom>
            <a:ln w="12700" cap="flat">
              <a:noFill/>
              <a:miter lim="400000"/>
            </a:ln>
            <a:effectLst/>
          </p:spPr>
        </p:pic>
        <p:pic>
          <p:nvPicPr>
            <p:cNvPr id="1668" name="daryoush_66536317.png" descr="daryoush_66536317.png"/>
            <p:cNvPicPr>
              <a:picLocks noChangeAspect="0"/>
            </p:cNvPicPr>
            <p:nvPr/>
          </p:nvPicPr>
          <p:blipFill>
            <a:blip r:embed="rId9">
              <a:extLst/>
            </a:blip>
            <a:stretch>
              <a:fillRect/>
            </a:stretch>
          </p:blipFill>
          <p:spPr>
            <a:xfrm>
              <a:off x="4902814" y="1630526"/>
              <a:ext cx="1063429" cy="800101"/>
            </a:xfrm>
            <a:prstGeom prst="rect">
              <a:avLst/>
            </a:prstGeom>
            <a:ln w="12700" cap="flat">
              <a:noFill/>
              <a:miter lim="400000"/>
            </a:ln>
            <a:effectLst/>
          </p:spPr>
        </p:pic>
        <p:pic>
          <p:nvPicPr>
            <p:cNvPr id="1669" name="gauiscaecilius_668314.png" descr="gauiscaecilius_668314.png"/>
            <p:cNvPicPr>
              <a:picLocks noChangeAspect="0"/>
            </p:cNvPicPr>
            <p:nvPr/>
          </p:nvPicPr>
          <p:blipFill>
            <a:blip r:embed="rId12">
              <a:extLst/>
            </a:blip>
            <a:stretch>
              <a:fillRect/>
            </a:stretch>
          </p:blipFill>
          <p:spPr>
            <a:xfrm>
              <a:off x="3269484" y="1387120"/>
              <a:ext cx="1063428" cy="800101"/>
            </a:xfrm>
            <a:prstGeom prst="rect">
              <a:avLst/>
            </a:prstGeom>
            <a:ln w="12700" cap="flat">
              <a:noFill/>
              <a:miter lim="400000"/>
            </a:ln>
            <a:effectLst/>
          </p:spPr>
        </p:pic>
        <p:pic>
          <p:nvPicPr>
            <p:cNvPr id="1670" name="mscolly_8512764.png" descr="mscolly_8512764.png"/>
            <p:cNvPicPr>
              <a:picLocks noChangeAspect="0"/>
            </p:cNvPicPr>
            <p:nvPr/>
          </p:nvPicPr>
          <p:blipFill>
            <a:blip r:embed="rId18">
              <a:extLst/>
            </a:blip>
            <a:stretch>
              <a:fillRect/>
            </a:stretch>
          </p:blipFill>
          <p:spPr>
            <a:xfrm>
              <a:off x="1800661" y="1140782"/>
              <a:ext cx="796103" cy="1061603"/>
            </a:xfrm>
            <a:prstGeom prst="rect">
              <a:avLst/>
            </a:prstGeom>
            <a:ln w="12700" cap="flat">
              <a:noFill/>
              <a:miter lim="400000"/>
            </a:ln>
            <a:effectLst/>
          </p:spPr>
        </p:pic>
        <p:sp>
          <p:nvSpPr>
            <p:cNvPr id="1671" name="Circle"/>
            <p:cNvSpPr/>
            <p:nvPr/>
          </p:nvSpPr>
          <p:spPr>
            <a:xfrm flipH="1">
              <a:off x="1553898" y="325519"/>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72" name="Circle"/>
            <p:cNvSpPr/>
            <p:nvPr/>
          </p:nvSpPr>
          <p:spPr>
            <a:xfrm flipH="1">
              <a:off x="1865289" y="489744"/>
              <a:ext cx="96943"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73" name="Circle"/>
            <p:cNvSpPr/>
            <p:nvPr/>
          </p:nvSpPr>
          <p:spPr>
            <a:xfrm flipH="1">
              <a:off x="2191367" y="164226"/>
              <a:ext cx="96944"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74" name="Circle"/>
            <p:cNvSpPr/>
            <p:nvPr/>
          </p:nvSpPr>
          <p:spPr>
            <a:xfrm flipH="1">
              <a:off x="1962231" y="1287412"/>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75" name="Circle"/>
            <p:cNvSpPr/>
            <p:nvPr/>
          </p:nvSpPr>
          <p:spPr>
            <a:xfrm flipH="1">
              <a:off x="2288310" y="1548414"/>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1678" name="Group"/>
            <p:cNvGrpSpPr/>
            <p:nvPr/>
          </p:nvGrpSpPr>
          <p:grpSpPr>
            <a:xfrm flipH="1">
              <a:off x="1392328" y="571857"/>
              <a:ext cx="96943" cy="96777"/>
              <a:chOff x="0" y="0"/>
              <a:chExt cx="96942" cy="96775"/>
            </a:xfrm>
          </p:grpSpPr>
          <p:sp>
            <p:nvSpPr>
              <p:cNvPr id="1676" name="Circle"/>
              <p:cNvSpPr/>
              <p:nvPr/>
            </p:nvSpPr>
            <p:spPr>
              <a:xfrm>
                <a:off x="0" y="0"/>
                <a:ext cx="96943"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77" name="Square"/>
              <p:cNvSpPr txBox="1"/>
              <p:nvPr/>
            </p:nvSpPr>
            <p:spPr>
              <a:xfrm flipH="1">
                <a:off x="14195" y="14171"/>
                <a:ext cx="68552" cy="68434"/>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400">
                    <a:solidFill>
                      <a:srgbClr val="005840"/>
                    </a:solidFill>
                    <a:uFill>
                      <a:solidFill>
                        <a:srgbClr val="005840"/>
                      </a:solidFill>
                    </a:uFill>
                    <a:latin typeface="+mn-lt"/>
                    <a:ea typeface="+mn-ea"/>
                    <a:cs typeface="+mn-cs"/>
                    <a:sym typeface="Arial"/>
                  </a:defRPr>
                </a:pPr>
              </a:p>
            </p:txBody>
          </p:sp>
        </p:grpSp>
        <p:sp>
          <p:nvSpPr>
            <p:cNvPr id="1679" name="Circle"/>
            <p:cNvSpPr/>
            <p:nvPr/>
          </p:nvSpPr>
          <p:spPr>
            <a:xfrm flipH="1">
              <a:off x="3433991" y="571857"/>
              <a:ext cx="96944"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80" name="Circle"/>
            <p:cNvSpPr/>
            <p:nvPr/>
          </p:nvSpPr>
          <p:spPr>
            <a:xfrm flipH="1">
              <a:off x="1962231" y="1794752"/>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81" name="Circle"/>
            <p:cNvSpPr/>
            <p:nvPr/>
          </p:nvSpPr>
          <p:spPr>
            <a:xfrm flipH="1">
              <a:off x="4168402" y="651037"/>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82" name="Circle"/>
            <p:cNvSpPr/>
            <p:nvPr/>
          </p:nvSpPr>
          <p:spPr>
            <a:xfrm flipH="1">
              <a:off x="3677816" y="979489"/>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83" name="Circle"/>
            <p:cNvSpPr/>
            <p:nvPr/>
          </p:nvSpPr>
          <p:spPr>
            <a:xfrm flipH="1">
              <a:off x="3351738" y="1548414"/>
              <a:ext cx="99880"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84" name="Circle"/>
            <p:cNvSpPr/>
            <p:nvPr/>
          </p:nvSpPr>
          <p:spPr>
            <a:xfrm flipH="1">
              <a:off x="4168402" y="1956046"/>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85" name="Circle"/>
            <p:cNvSpPr/>
            <p:nvPr/>
          </p:nvSpPr>
          <p:spPr>
            <a:xfrm flipH="1">
              <a:off x="3677816" y="3017647"/>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86" name="Circle"/>
            <p:cNvSpPr/>
            <p:nvPr/>
          </p:nvSpPr>
          <p:spPr>
            <a:xfrm flipH="1">
              <a:off x="4003895" y="3178941"/>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87" name="Circle"/>
            <p:cNvSpPr/>
            <p:nvPr/>
          </p:nvSpPr>
          <p:spPr>
            <a:xfrm flipH="1">
              <a:off x="2617326" y="2853422"/>
              <a:ext cx="96943"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88" name="Circle"/>
            <p:cNvSpPr/>
            <p:nvPr/>
          </p:nvSpPr>
          <p:spPr>
            <a:xfrm flipH="1">
              <a:off x="3516245" y="3507392"/>
              <a:ext cx="96944"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89" name="Circle"/>
            <p:cNvSpPr/>
            <p:nvPr/>
          </p:nvSpPr>
          <p:spPr>
            <a:xfrm flipH="1">
              <a:off x="2288310" y="3178941"/>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90" name="Circle"/>
            <p:cNvSpPr/>
            <p:nvPr/>
          </p:nvSpPr>
          <p:spPr>
            <a:xfrm flipH="1">
              <a:off x="737233" y="2527903"/>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91" name="Circle"/>
            <p:cNvSpPr/>
            <p:nvPr/>
          </p:nvSpPr>
          <p:spPr>
            <a:xfrm flipH="1">
              <a:off x="572725" y="2935535"/>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92" name="Circle"/>
            <p:cNvSpPr/>
            <p:nvPr/>
          </p:nvSpPr>
          <p:spPr>
            <a:xfrm flipH="1">
              <a:off x="411154" y="1387121"/>
              <a:ext cx="96943"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93" name="Circle"/>
            <p:cNvSpPr/>
            <p:nvPr/>
          </p:nvSpPr>
          <p:spPr>
            <a:xfrm flipH="1">
              <a:off x="901741" y="1466301"/>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94" name="Circle"/>
            <p:cNvSpPr/>
            <p:nvPr/>
          </p:nvSpPr>
          <p:spPr>
            <a:xfrm flipH="1">
              <a:off x="901741" y="4240543"/>
              <a:ext cx="96943"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95" name="Circle"/>
            <p:cNvSpPr/>
            <p:nvPr/>
          </p:nvSpPr>
          <p:spPr>
            <a:xfrm flipH="1">
              <a:off x="737233" y="4483948"/>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96" name="Circle"/>
            <p:cNvSpPr/>
            <p:nvPr/>
          </p:nvSpPr>
          <p:spPr>
            <a:xfrm flipH="1">
              <a:off x="5557909" y="4401836"/>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97" name="Circle"/>
            <p:cNvSpPr/>
            <p:nvPr/>
          </p:nvSpPr>
          <p:spPr>
            <a:xfrm flipH="1">
              <a:off x="1962231" y="4648175"/>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98" name="Circle"/>
            <p:cNvSpPr/>
            <p:nvPr/>
          </p:nvSpPr>
          <p:spPr>
            <a:xfrm flipH="1">
              <a:off x="2288310" y="3178941"/>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699" name="Circle"/>
            <p:cNvSpPr/>
            <p:nvPr/>
          </p:nvSpPr>
          <p:spPr>
            <a:xfrm flipH="1">
              <a:off x="1553898" y="4891581"/>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00" name="Circle"/>
            <p:cNvSpPr/>
            <p:nvPr/>
          </p:nvSpPr>
          <p:spPr>
            <a:xfrm flipH="1">
              <a:off x="1879977" y="3425280"/>
              <a:ext cx="99881"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01" name="Circle"/>
            <p:cNvSpPr/>
            <p:nvPr/>
          </p:nvSpPr>
          <p:spPr>
            <a:xfrm flipH="1">
              <a:off x="1800660" y="4891581"/>
              <a:ext cx="96944"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02" name="Circle"/>
            <p:cNvSpPr/>
            <p:nvPr/>
          </p:nvSpPr>
          <p:spPr>
            <a:xfrm flipH="1">
              <a:off x="2208993" y="3425280"/>
              <a:ext cx="96943"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03" name="Circle"/>
            <p:cNvSpPr/>
            <p:nvPr/>
          </p:nvSpPr>
          <p:spPr>
            <a:xfrm flipH="1">
              <a:off x="3025659" y="4401836"/>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04" name="Circle"/>
            <p:cNvSpPr/>
            <p:nvPr/>
          </p:nvSpPr>
          <p:spPr>
            <a:xfrm flipH="1">
              <a:off x="5883988" y="4648175"/>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05" name="Circle"/>
            <p:cNvSpPr/>
            <p:nvPr/>
          </p:nvSpPr>
          <p:spPr>
            <a:xfrm flipH="1">
              <a:off x="4415165" y="4483948"/>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06" name="Circle"/>
            <p:cNvSpPr/>
            <p:nvPr/>
          </p:nvSpPr>
          <p:spPr>
            <a:xfrm flipH="1">
              <a:off x="5393401" y="3261054"/>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07" name="Circle"/>
            <p:cNvSpPr/>
            <p:nvPr/>
          </p:nvSpPr>
          <p:spPr>
            <a:xfrm flipH="1">
              <a:off x="4658990" y="4891581"/>
              <a:ext cx="99880"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08" name="Circle"/>
            <p:cNvSpPr/>
            <p:nvPr/>
          </p:nvSpPr>
          <p:spPr>
            <a:xfrm flipH="1">
              <a:off x="4985068" y="3425280"/>
              <a:ext cx="99881"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09" name="Circle"/>
            <p:cNvSpPr/>
            <p:nvPr/>
          </p:nvSpPr>
          <p:spPr>
            <a:xfrm flipH="1">
              <a:off x="4902814" y="733150"/>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10" name="Circle"/>
            <p:cNvSpPr/>
            <p:nvPr/>
          </p:nvSpPr>
          <p:spPr>
            <a:xfrm flipH="1">
              <a:off x="5393401" y="1140782"/>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11" name="Circle"/>
            <p:cNvSpPr/>
            <p:nvPr/>
          </p:nvSpPr>
          <p:spPr>
            <a:xfrm flipH="1">
              <a:off x="5640164" y="1956046"/>
              <a:ext cx="96943"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12" name="Circle"/>
            <p:cNvSpPr/>
            <p:nvPr/>
          </p:nvSpPr>
          <p:spPr>
            <a:xfrm flipH="1">
              <a:off x="5640164" y="1712640"/>
              <a:ext cx="96943"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13" name="Circle"/>
            <p:cNvSpPr/>
            <p:nvPr/>
          </p:nvSpPr>
          <p:spPr>
            <a:xfrm flipH="1">
              <a:off x="85076" y="3994205"/>
              <a:ext cx="96943"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14" name="Circle"/>
            <p:cNvSpPr/>
            <p:nvPr/>
          </p:nvSpPr>
          <p:spPr>
            <a:xfrm flipH="1">
              <a:off x="1800660" y="243406"/>
              <a:ext cx="96944"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15" name="Circle"/>
            <p:cNvSpPr/>
            <p:nvPr/>
          </p:nvSpPr>
          <p:spPr>
            <a:xfrm flipH="1">
              <a:off x="2126739" y="407632"/>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16" name="Circle"/>
            <p:cNvSpPr/>
            <p:nvPr/>
          </p:nvSpPr>
          <p:spPr>
            <a:xfrm flipH="1">
              <a:off x="3516245" y="815263"/>
              <a:ext cx="96944"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17" name="Circle"/>
            <p:cNvSpPr/>
            <p:nvPr/>
          </p:nvSpPr>
          <p:spPr>
            <a:xfrm flipH="1">
              <a:off x="3924579" y="651037"/>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18" name="Circle"/>
            <p:cNvSpPr/>
            <p:nvPr/>
          </p:nvSpPr>
          <p:spPr>
            <a:xfrm flipH="1">
              <a:off x="4003895" y="489744"/>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19" name="Circle"/>
            <p:cNvSpPr/>
            <p:nvPr/>
          </p:nvSpPr>
          <p:spPr>
            <a:xfrm flipH="1">
              <a:off x="5557909" y="815263"/>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20" name="Circle"/>
            <p:cNvSpPr/>
            <p:nvPr/>
          </p:nvSpPr>
          <p:spPr>
            <a:xfrm flipH="1">
              <a:off x="5231831" y="651037"/>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21" name="Circle"/>
            <p:cNvSpPr/>
            <p:nvPr/>
          </p:nvSpPr>
          <p:spPr>
            <a:xfrm flipH="1">
              <a:off x="4985068" y="979489"/>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22" name="Circle"/>
            <p:cNvSpPr/>
            <p:nvPr/>
          </p:nvSpPr>
          <p:spPr>
            <a:xfrm flipH="1">
              <a:off x="411154" y="1630527"/>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23" name="Circle"/>
            <p:cNvSpPr/>
            <p:nvPr/>
          </p:nvSpPr>
          <p:spPr>
            <a:xfrm flipH="1">
              <a:off x="983995" y="1222895"/>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24" name="Circle"/>
            <p:cNvSpPr/>
            <p:nvPr/>
          </p:nvSpPr>
          <p:spPr>
            <a:xfrm flipH="1">
              <a:off x="3595562" y="1548414"/>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25" name="Circle"/>
            <p:cNvSpPr/>
            <p:nvPr/>
          </p:nvSpPr>
          <p:spPr>
            <a:xfrm flipH="1">
              <a:off x="3433991" y="2038158"/>
              <a:ext cx="96944"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26" name="Circle"/>
            <p:cNvSpPr/>
            <p:nvPr/>
          </p:nvSpPr>
          <p:spPr>
            <a:xfrm flipH="1">
              <a:off x="3924579" y="1794752"/>
              <a:ext cx="96943"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27" name="Circle"/>
            <p:cNvSpPr/>
            <p:nvPr/>
          </p:nvSpPr>
          <p:spPr>
            <a:xfrm flipH="1">
              <a:off x="2288310" y="1794752"/>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28" name="Circle"/>
            <p:cNvSpPr/>
            <p:nvPr/>
          </p:nvSpPr>
          <p:spPr>
            <a:xfrm flipH="1">
              <a:off x="2370564" y="1222895"/>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29" name="Circle"/>
            <p:cNvSpPr/>
            <p:nvPr/>
          </p:nvSpPr>
          <p:spPr>
            <a:xfrm flipH="1">
              <a:off x="1962231" y="2935535"/>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30" name="Circle"/>
            <p:cNvSpPr/>
            <p:nvPr/>
          </p:nvSpPr>
          <p:spPr>
            <a:xfrm flipH="1">
              <a:off x="3924579" y="3425280"/>
              <a:ext cx="96943" cy="96776"/>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31" name="Circle"/>
            <p:cNvSpPr/>
            <p:nvPr/>
          </p:nvSpPr>
          <p:spPr>
            <a:xfrm flipH="1">
              <a:off x="4003895" y="2853422"/>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32" name="Circle"/>
            <p:cNvSpPr/>
            <p:nvPr/>
          </p:nvSpPr>
          <p:spPr>
            <a:xfrm flipH="1">
              <a:off x="5149577" y="3261054"/>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33" name="Circle"/>
            <p:cNvSpPr/>
            <p:nvPr/>
          </p:nvSpPr>
          <p:spPr>
            <a:xfrm flipH="1">
              <a:off x="5231831" y="2935535"/>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34" name="Circle"/>
            <p:cNvSpPr/>
            <p:nvPr/>
          </p:nvSpPr>
          <p:spPr>
            <a:xfrm flipH="1">
              <a:off x="4823498" y="3261054"/>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35" name="Circle"/>
            <p:cNvSpPr/>
            <p:nvPr/>
          </p:nvSpPr>
          <p:spPr>
            <a:xfrm flipH="1">
              <a:off x="5640164" y="4648175"/>
              <a:ext cx="96943"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36" name="Circle"/>
            <p:cNvSpPr/>
            <p:nvPr/>
          </p:nvSpPr>
          <p:spPr>
            <a:xfrm flipH="1">
              <a:off x="5393401" y="4809468"/>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37" name="Circle"/>
            <p:cNvSpPr/>
            <p:nvPr/>
          </p:nvSpPr>
          <p:spPr>
            <a:xfrm flipH="1">
              <a:off x="4658990" y="4566062"/>
              <a:ext cx="99880"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38" name="Circle"/>
            <p:cNvSpPr/>
            <p:nvPr/>
          </p:nvSpPr>
          <p:spPr>
            <a:xfrm flipH="1">
              <a:off x="4741243" y="4322657"/>
              <a:ext cx="96944" cy="96776"/>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39" name="Circle"/>
            <p:cNvSpPr/>
            <p:nvPr/>
          </p:nvSpPr>
          <p:spPr>
            <a:xfrm flipH="1">
              <a:off x="3433991" y="4566062"/>
              <a:ext cx="96944"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40" name="Circle"/>
            <p:cNvSpPr/>
            <p:nvPr/>
          </p:nvSpPr>
          <p:spPr>
            <a:xfrm flipH="1">
              <a:off x="2861150" y="4648175"/>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41" name="Circle"/>
            <p:cNvSpPr/>
            <p:nvPr/>
          </p:nvSpPr>
          <p:spPr>
            <a:xfrm flipH="1">
              <a:off x="3677816" y="4809468"/>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42" name="Circle"/>
            <p:cNvSpPr/>
            <p:nvPr/>
          </p:nvSpPr>
          <p:spPr>
            <a:xfrm flipH="1">
              <a:off x="2208993" y="4973694"/>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43" name="Circle"/>
            <p:cNvSpPr/>
            <p:nvPr/>
          </p:nvSpPr>
          <p:spPr>
            <a:xfrm flipH="1">
              <a:off x="1553898" y="4566062"/>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44" name="Circle"/>
            <p:cNvSpPr/>
            <p:nvPr/>
          </p:nvSpPr>
          <p:spPr>
            <a:xfrm flipH="1">
              <a:off x="1718406" y="5055807"/>
              <a:ext cx="96944"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45" name="Circle"/>
            <p:cNvSpPr/>
            <p:nvPr/>
          </p:nvSpPr>
          <p:spPr>
            <a:xfrm flipH="1">
              <a:off x="85076" y="4483948"/>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46" name="Circle"/>
            <p:cNvSpPr/>
            <p:nvPr/>
          </p:nvSpPr>
          <p:spPr>
            <a:xfrm flipH="1">
              <a:off x="411154" y="4076317"/>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47" name="Circle"/>
            <p:cNvSpPr/>
            <p:nvPr/>
          </p:nvSpPr>
          <p:spPr>
            <a:xfrm flipH="1">
              <a:off x="819487" y="3017647"/>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48" name="Circle"/>
            <p:cNvSpPr/>
            <p:nvPr/>
          </p:nvSpPr>
          <p:spPr>
            <a:xfrm flipH="1">
              <a:off x="901741" y="2771309"/>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49" name="Circle"/>
            <p:cNvSpPr/>
            <p:nvPr/>
          </p:nvSpPr>
          <p:spPr>
            <a:xfrm flipH="1">
              <a:off x="493408" y="3178941"/>
              <a:ext cx="96944"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50" name="Circle"/>
            <p:cNvSpPr/>
            <p:nvPr/>
          </p:nvSpPr>
          <p:spPr>
            <a:xfrm flipH="1">
              <a:off x="1392328" y="164226"/>
              <a:ext cx="96943" cy="96776"/>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51" name="Circle"/>
            <p:cNvSpPr/>
            <p:nvPr/>
          </p:nvSpPr>
          <p:spPr>
            <a:xfrm flipH="1">
              <a:off x="1636152" y="571857"/>
              <a:ext cx="99881"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52" name="Circle"/>
            <p:cNvSpPr/>
            <p:nvPr/>
          </p:nvSpPr>
          <p:spPr>
            <a:xfrm flipH="1">
              <a:off x="3924579" y="897376"/>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53" name="Circle"/>
            <p:cNvSpPr/>
            <p:nvPr/>
          </p:nvSpPr>
          <p:spPr>
            <a:xfrm flipH="1">
              <a:off x="3677816" y="489744"/>
              <a:ext cx="99881"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54" name="Circle"/>
            <p:cNvSpPr/>
            <p:nvPr/>
          </p:nvSpPr>
          <p:spPr>
            <a:xfrm flipH="1">
              <a:off x="5231831" y="815263"/>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55" name="Circle"/>
            <p:cNvSpPr/>
            <p:nvPr/>
          </p:nvSpPr>
          <p:spPr>
            <a:xfrm flipH="1">
              <a:off x="5722418" y="1222895"/>
              <a:ext cx="96943"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56" name="Circle"/>
            <p:cNvSpPr/>
            <p:nvPr/>
          </p:nvSpPr>
          <p:spPr>
            <a:xfrm flipH="1">
              <a:off x="4823498" y="4973694"/>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57" name="Circle"/>
            <p:cNvSpPr/>
            <p:nvPr/>
          </p:nvSpPr>
          <p:spPr>
            <a:xfrm flipH="1">
              <a:off x="4415165" y="4891581"/>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58" name="Circle"/>
            <p:cNvSpPr/>
            <p:nvPr/>
          </p:nvSpPr>
          <p:spPr>
            <a:xfrm flipH="1">
              <a:off x="4332911" y="4240543"/>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59" name="Circle"/>
            <p:cNvSpPr/>
            <p:nvPr/>
          </p:nvSpPr>
          <p:spPr>
            <a:xfrm flipH="1">
              <a:off x="3269484" y="4322657"/>
              <a:ext cx="99881" cy="96776"/>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60" name="Circle"/>
            <p:cNvSpPr/>
            <p:nvPr/>
          </p:nvSpPr>
          <p:spPr>
            <a:xfrm flipH="1">
              <a:off x="3595562" y="4401836"/>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61" name="Circle"/>
            <p:cNvSpPr/>
            <p:nvPr/>
          </p:nvSpPr>
          <p:spPr>
            <a:xfrm flipH="1">
              <a:off x="3107913" y="4648175"/>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62" name="Circle"/>
            <p:cNvSpPr/>
            <p:nvPr/>
          </p:nvSpPr>
          <p:spPr>
            <a:xfrm flipH="1">
              <a:off x="2208993" y="4730288"/>
              <a:ext cx="96943" cy="96776"/>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63" name="Circle"/>
            <p:cNvSpPr/>
            <p:nvPr/>
          </p:nvSpPr>
          <p:spPr>
            <a:xfrm flipH="1">
              <a:off x="1962231" y="5055807"/>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64" name="Circle"/>
            <p:cNvSpPr/>
            <p:nvPr/>
          </p:nvSpPr>
          <p:spPr>
            <a:xfrm flipH="1">
              <a:off x="411154" y="4483948"/>
              <a:ext cx="96943"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65" name="Circle"/>
            <p:cNvSpPr/>
            <p:nvPr/>
          </p:nvSpPr>
          <p:spPr>
            <a:xfrm flipH="1">
              <a:off x="654979" y="4076317"/>
              <a:ext cx="99880"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66" name="Circle"/>
            <p:cNvSpPr/>
            <p:nvPr/>
          </p:nvSpPr>
          <p:spPr>
            <a:xfrm flipH="1">
              <a:off x="85076" y="4240543"/>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67" name="Circle"/>
            <p:cNvSpPr/>
            <p:nvPr/>
          </p:nvSpPr>
          <p:spPr>
            <a:xfrm flipH="1">
              <a:off x="737233" y="3261054"/>
              <a:ext cx="99881"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68" name="Circle"/>
            <p:cNvSpPr/>
            <p:nvPr/>
          </p:nvSpPr>
          <p:spPr>
            <a:xfrm flipH="1">
              <a:off x="983995" y="3178941"/>
              <a:ext cx="96943"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69" name="Circle"/>
            <p:cNvSpPr/>
            <p:nvPr/>
          </p:nvSpPr>
          <p:spPr>
            <a:xfrm flipH="1">
              <a:off x="2208993" y="2853422"/>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70" name="Circle"/>
            <p:cNvSpPr/>
            <p:nvPr/>
          </p:nvSpPr>
          <p:spPr>
            <a:xfrm flipH="1">
              <a:off x="2535072" y="3099761"/>
              <a:ext cx="99881"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71" name="Circle"/>
            <p:cNvSpPr/>
            <p:nvPr/>
          </p:nvSpPr>
          <p:spPr>
            <a:xfrm flipH="1">
              <a:off x="2370564" y="2038158"/>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72" name="Circle"/>
            <p:cNvSpPr/>
            <p:nvPr/>
          </p:nvSpPr>
          <p:spPr>
            <a:xfrm flipH="1">
              <a:off x="1879977" y="1466301"/>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73" name="Circle"/>
            <p:cNvSpPr/>
            <p:nvPr/>
          </p:nvSpPr>
          <p:spPr>
            <a:xfrm flipH="1">
              <a:off x="3516245" y="1876865"/>
              <a:ext cx="96944"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74" name="Circle"/>
            <p:cNvSpPr/>
            <p:nvPr/>
          </p:nvSpPr>
          <p:spPr>
            <a:xfrm flipH="1">
              <a:off x="4086149" y="1466301"/>
              <a:ext cx="99880"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75" name="Circle"/>
            <p:cNvSpPr/>
            <p:nvPr/>
          </p:nvSpPr>
          <p:spPr>
            <a:xfrm flipH="1">
              <a:off x="5393401" y="1956046"/>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76" name="Circle"/>
            <p:cNvSpPr/>
            <p:nvPr/>
          </p:nvSpPr>
          <p:spPr>
            <a:xfrm flipH="1">
              <a:off x="5149577" y="1712640"/>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77" name="Circle"/>
            <p:cNvSpPr/>
            <p:nvPr/>
          </p:nvSpPr>
          <p:spPr>
            <a:xfrm flipH="1">
              <a:off x="5801734" y="2202384"/>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78" name="Circle"/>
            <p:cNvSpPr/>
            <p:nvPr/>
          </p:nvSpPr>
          <p:spPr>
            <a:xfrm flipH="1">
              <a:off x="3842325" y="2935535"/>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79" name="Circle"/>
            <p:cNvSpPr/>
            <p:nvPr/>
          </p:nvSpPr>
          <p:spPr>
            <a:xfrm flipH="1">
              <a:off x="3516245" y="2771309"/>
              <a:ext cx="96944"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80" name="Circle"/>
            <p:cNvSpPr/>
            <p:nvPr/>
          </p:nvSpPr>
          <p:spPr>
            <a:xfrm flipH="1">
              <a:off x="3677816" y="3586573"/>
              <a:ext cx="99881"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781" name="Circle"/>
            <p:cNvSpPr/>
            <p:nvPr/>
          </p:nvSpPr>
          <p:spPr>
            <a:xfrm flipH="1">
              <a:off x="5557909" y="3099761"/>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1910" name="Group"/>
          <p:cNvGrpSpPr/>
          <p:nvPr/>
        </p:nvGrpSpPr>
        <p:grpSpPr>
          <a:xfrm>
            <a:off x="3429000" y="3402471"/>
            <a:ext cx="6022058" cy="5284050"/>
            <a:chOff x="0" y="0"/>
            <a:chExt cx="6022057" cy="5284048"/>
          </a:xfrm>
        </p:grpSpPr>
        <p:pic>
          <p:nvPicPr>
            <p:cNvPr id="1783" name="vgasull_23497540.png" descr="vgasull_23497540.png"/>
            <p:cNvPicPr>
              <a:picLocks noChangeAspect="0"/>
            </p:cNvPicPr>
            <p:nvPr/>
          </p:nvPicPr>
          <p:blipFill>
            <a:blip r:embed="rId3">
              <a:extLst/>
            </a:blip>
            <a:stretch>
              <a:fillRect/>
            </a:stretch>
          </p:blipFill>
          <p:spPr>
            <a:xfrm>
              <a:off x="1392328" y="4483948"/>
              <a:ext cx="1060491" cy="800101"/>
            </a:xfrm>
            <a:prstGeom prst="rect">
              <a:avLst/>
            </a:prstGeom>
            <a:ln w="12700" cap="flat">
              <a:noFill/>
              <a:miter lim="400000"/>
            </a:ln>
            <a:effectLst/>
          </p:spPr>
        </p:pic>
        <p:pic>
          <p:nvPicPr>
            <p:cNvPr id="1784" name="vgasull_25138094.png" descr="vgasull_25138094.png"/>
            <p:cNvPicPr>
              <a:picLocks noChangeAspect="0"/>
            </p:cNvPicPr>
            <p:nvPr/>
          </p:nvPicPr>
          <p:blipFill>
            <a:blip r:embed="rId4">
              <a:extLst/>
            </a:blip>
            <a:stretch>
              <a:fillRect/>
            </a:stretch>
          </p:blipFill>
          <p:spPr>
            <a:xfrm>
              <a:off x="4823498" y="571856"/>
              <a:ext cx="1060491" cy="800101"/>
            </a:xfrm>
            <a:prstGeom prst="rect">
              <a:avLst/>
            </a:prstGeom>
            <a:ln w="12700" cap="flat">
              <a:noFill/>
              <a:miter lim="400000"/>
            </a:ln>
            <a:effectLst/>
          </p:spPr>
        </p:pic>
        <p:pic>
          <p:nvPicPr>
            <p:cNvPr id="1785" name="12537899@N00_61998638.png" descr="12537899@N00_61998638.png"/>
            <p:cNvPicPr>
              <a:picLocks noChangeAspect="0"/>
            </p:cNvPicPr>
            <p:nvPr/>
          </p:nvPicPr>
          <p:blipFill>
            <a:blip r:embed="rId5">
              <a:extLst/>
            </a:blip>
            <a:stretch>
              <a:fillRect/>
            </a:stretch>
          </p:blipFill>
          <p:spPr>
            <a:xfrm>
              <a:off x="0" y="3915023"/>
              <a:ext cx="1060491" cy="800101"/>
            </a:xfrm>
            <a:prstGeom prst="rect">
              <a:avLst/>
            </a:prstGeom>
            <a:ln w="12700" cap="flat">
              <a:noFill/>
              <a:miter lim="400000"/>
            </a:ln>
            <a:effectLst/>
          </p:spPr>
        </p:pic>
        <p:pic>
          <p:nvPicPr>
            <p:cNvPr id="1786" name="amos_33004438.png" descr="amos_33004438.png"/>
            <p:cNvPicPr>
              <a:picLocks noChangeAspect="0"/>
            </p:cNvPicPr>
            <p:nvPr/>
          </p:nvPicPr>
          <p:blipFill>
            <a:blip r:embed="rId6">
              <a:extLst/>
            </a:blip>
            <a:stretch>
              <a:fillRect/>
            </a:stretch>
          </p:blipFill>
          <p:spPr>
            <a:xfrm>
              <a:off x="1310074" y="0"/>
              <a:ext cx="1060491" cy="800100"/>
            </a:xfrm>
            <a:prstGeom prst="rect">
              <a:avLst/>
            </a:prstGeom>
            <a:ln w="12700" cap="flat">
              <a:noFill/>
              <a:miter lim="400000"/>
            </a:ln>
            <a:effectLst/>
          </p:spPr>
        </p:pic>
        <p:pic>
          <p:nvPicPr>
            <p:cNvPr id="1787" name="antmoose_35893232.png" descr="antmoose_35893232.png"/>
            <p:cNvPicPr>
              <a:picLocks noChangeAspect="0"/>
            </p:cNvPicPr>
            <p:nvPr/>
          </p:nvPicPr>
          <p:blipFill>
            <a:blip r:embed="rId7">
              <a:extLst/>
            </a:blip>
            <a:stretch>
              <a:fillRect/>
            </a:stretch>
          </p:blipFill>
          <p:spPr>
            <a:xfrm>
              <a:off x="164392" y="1140781"/>
              <a:ext cx="1063429" cy="800101"/>
            </a:xfrm>
            <a:prstGeom prst="rect">
              <a:avLst/>
            </a:prstGeom>
            <a:ln w="12700" cap="flat">
              <a:noFill/>
              <a:miter lim="400000"/>
            </a:ln>
            <a:effectLst/>
          </p:spPr>
        </p:pic>
        <p:pic>
          <p:nvPicPr>
            <p:cNvPr id="1788" name="brodo_1608728.png" descr="brodo_1608728.png"/>
            <p:cNvPicPr>
              <a:picLocks noChangeAspect="0"/>
            </p:cNvPicPr>
            <p:nvPr/>
          </p:nvPicPr>
          <p:blipFill>
            <a:blip r:embed="rId8">
              <a:extLst/>
            </a:blip>
            <a:stretch>
              <a:fillRect/>
            </a:stretch>
          </p:blipFill>
          <p:spPr>
            <a:xfrm>
              <a:off x="2778896" y="4240543"/>
              <a:ext cx="1063429" cy="800101"/>
            </a:xfrm>
            <a:prstGeom prst="rect">
              <a:avLst/>
            </a:prstGeom>
            <a:ln w="12700" cap="flat">
              <a:noFill/>
              <a:miter lim="400000"/>
            </a:ln>
            <a:effectLst/>
          </p:spPr>
        </p:pic>
        <p:pic>
          <p:nvPicPr>
            <p:cNvPr id="1789" name="daryoush_66536317.png" descr="daryoush_66536317.png"/>
            <p:cNvPicPr>
              <a:picLocks noChangeAspect="0"/>
            </p:cNvPicPr>
            <p:nvPr/>
          </p:nvPicPr>
          <p:blipFill>
            <a:blip r:embed="rId9">
              <a:extLst/>
            </a:blip>
            <a:stretch>
              <a:fillRect/>
            </a:stretch>
          </p:blipFill>
          <p:spPr>
            <a:xfrm>
              <a:off x="4902814" y="1630526"/>
              <a:ext cx="1063429" cy="800101"/>
            </a:xfrm>
            <a:prstGeom prst="rect">
              <a:avLst/>
            </a:prstGeom>
            <a:ln w="12700" cap="flat">
              <a:noFill/>
              <a:miter lim="400000"/>
            </a:ln>
            <a:effectLst/>
          </p:spPr>
        </p:pic>
        <p:pic>
          <p:nvPicPr>
            <p:cNvPr id="1790" name="ekenzie_18947135.png" descr="ekenzie_18947135.png"/>
            <p:cNvPicPr>
              <a:picLocks noChangeAspect="0"/>
            </p:cNvPicPr>
            <p:nvPr/>
          </p:nvPicPr>
          <p:blipFill>
            <a:blip r:embed="rId10">
              <a:extLst/>
            </a:blip>
            <a:stretch>
              <a:fillRect/>
            </a:stretch>
          </p:blipFill>
          <p:spPr>
            <a:xfrm>
              <a:off x="4250657" y="4158429"/>
              <a:ext cx="713849" cy="1061604"/>
            </a:xfrm>
            <a:prstGeom prst="rect">
              <a:avLst/>
            </a:prstGeom>
            <a:ln w="12700" cap="flat">
              <a:noFill/>
              <a:miter lim="400000"/>
            </a:ln>
            <a:effectLst/>
          </p:spPr>
        </p:pic>
        <p:pic>
          <p:nvPicPr>
            <p:cNvPr id="1791" name="ewanmcdowall_60821586.png" descr="ewanmcdowall_60821586.png"/>
            <p:cNvPicPr>
              <a:picLocks noChangeAspect="0"/>
            </p:cNvPicPr>
            <p:nvPr/>
          </p:nvPicPr>
          <p:blipFill>
            <a:blip r:embed="rId11">
              <a:extLst/>
            </a:blip>
            <a:stretch>
              <a:fillRect/>
            </a:stretch>
          </p:blipFill>
          <p:spPr>
            <a:xfrm>
              <a:off x="1718407" y="2771309"/>
              <a:ext cx="1060491" cy="800101"/>
            </a:xfrm>
            <a:prstGeom prst="rect">
              <a:avLst/>
            </a:prstGeom>
            <a:ln w="12700" cap="flat">
              <a:noFill/>
              <a:miter lim="400000"/>
            </a:ln>
            <a:effectLst/>
          </p:spPr>
        </p:pic>
        <p:pic>
          <p:nvPicPr>
            <p:cNvPr id="1792" name="gauiscaecilius_668314.png" descr="gauiscaecilius_668314.png"/>
            <p:cNvPicPr>
              <a:picLocks noChangeAspect="0"/>
            </p:cNvPicPr>
            <p:nvPr/>
          </p:nvPicPr>
          <p:blipFill>
            <a:blip r:embed="rId12">
              <a:extLst/>
            </a:blip>
            <a:stretch>
              <a:fillRect/>
            </a:stretch>
          </p:blipFill>
          <p:spPr>
            <a:xfrm>
              <a:off x="3269484" y="1387120"/>
              <a:ext cx="1063428" cy="800101"/>
            </a:xfrm>
            <a:prstGeom prst="rect">
              <a:avLst/>
            </a:prstGeom>
            <a:ln w="12700" cap="flat">
              <a:noFill/>
              <a:miter lim="400000"/>
            </a:ln>
            <a:effectLst/>
          </p:spPr>
        </p:pic>
        <p:pic>
          <p:nvPicPr>
            <p:cNvPr id="1793" name="kurtnaks_31263284.png" descr="kurtnaks_31263284.png"/>
            <p:cNvPicPr>
              <a:picLocks noChangeAspect="0"/>
            </p:cNvPicPr>
            <p:nvPr/>
          </p:nvPicPr>
          <p:blipFill>
            <a:blip r:embed="rId13">
              <a:extLst/>
            </a:blip>
            <a:stretch>
              <a:fillRect/>
            </a:stretch>
          </p:blipFill>
          <p:spPr>
            <a:xfrm>
              <a:off x="411154" y="2363677"/>
              <a:ext cx="707974" cy="1061603"/>
            </a:xfrm>
            <a:prstGeom prst="rect">
              <a:avLst/>
            </a:prstGeom>
            <a:ln w="12700" cap="flat">
              <a:noFill/>
              <a:miter lim="400000"/>
            </a:ln>
            <a:effectLst/>
          </p:spPr>
        </p:pic>
        <p:pic>
          <p:nvPicPr>
            <p:cNvPr id="1794" name="kurtnaks_31264738.png" descr="kurtnaks_31264738.png"/>
            <p:cNvPicPr>
              <a:picLocks noChangeAspect="0"/>
            </p:cNvPicPr>
            <p:nvPr/>
          </p:nvPicPr>
          <p:blipFill>
            <a:blip r:embed="rId14">
              <a:extLst/>
            </a:blip>
            <a:stretch>
              <a:fillRect/>
            </a:stretch>
          </p:blipFill>
          <p:spPr>
            <a:xfrm>
              <a:off x="5311147" y="4158429"/>
              <a:ext cx="710911" cy="1061604"/>
            </a:xfrm>
            <a:prstGeom prst="rect">
              <a:avLst/>
            </a:prstGeom>
            <a:ln w="12700" cap="flat">
              <a:noFill/>
              <a:miter lim="400000"/>
            </a:ln>
            <a:effectLst/>
          </p:spPr>
        </p:pic>
        <p:pic>
          <p:nvPicPr>
            <p:cNvPr id="1795" name="kurtnaks_31268253.png" descr="kurtnaks_31268253.png"/>
            <p:cNvPicPr>
              <a:picLocks noChangeAspect="0"/>
            </p:cNvPicPr>
            <p:nvPr/>
          </p:nvPicPr>
          <p:blipFill>
            <a:blip r:embed="rId15">
              <a:extLst/>
            </a:blip>
            <a:stretch>
              <a:fillRect/>
            </a:stretch>
          </p:blipFill>
          <p:spPr>
            <a:xfrm>
              <a:off x="3269484" y="407631"/>
              <a:ext cx="1063428" cy="709691"/>
            </a:xfrm>
            <a:prstGeom prst="rect">
              <a:avLst/>
            </a:prstGeom>
            <a:ln w="12700" cap="flat">
              <a:noFill/>
              <a:miter lim="400000"/>
            </a:ln>
            <a:effectLst/>
          </p:spPr>
        </p:pic>
        <p:pic>
          <p:nvPicPr>
            <p:cNvPr id="1796" name="mrjennings_23299087.png" descr="mrjennings_23299087.png"/>
            <p:cNvPicPr>
              <a:picLocks noChangeAspect="0"/>
            </p:cNvPicPr>
            <p:nvPr/>
          </p:nvPicPr>
          <p:blipFill>
            <a:blip r:embed="rId16">
              <a:extLst/>
            </a:blip>
            <a:stretch>
              <a:fillRect/>
            </a:stretch>
          </p:blipFill>
          <p:spPr>
            <a:xfrm>
              <a:off x="3433992" y="2692128"/>
              <a:ext cx="796103" cy="1058671"/>
            </a:xfrm>
            <a:prstGeom prst="rect">
              <a:avLst/>
            </a:prstGeom>
            <a:ln w="12700" cap="flat">
              <a:noFill/>
              <a:miter lim="400000"/>
            </a:ln>
            <a:effectLst/>
          </p:spPr>
        </p:pic>
        <p:pic>
          <p:nvPicPr>
            <p:cNvPr id="1797" name="mrjennings_62624466.png" descr="mrjennings_62624466.png"/>
            <p:cNvPicPr>
              <a:picLocks noChangeAspect="0"/>
            </p:cNvPicPr>
            <p:nvPr/>
          </p:nvPicPr>
          <p:blipFill>
            <a:blip r:embed="rId17">
              <a:extLst/>
            </a:blip>
            <a:stretch>
              <a:fillRect/>
            </a:stretch>
          </p:blipFill>
          <p:spPr>
            <a:xfrm>
              <a:off x="4741244" y="2853421"/>
              <a:ext cx="1060491" cy="800101"/>
            </a:xfrm>
            <a:prstGeom prst="rect">
              <a:avLst/>
            </a:prstGeom>
            <a:ln w="12700" cap="flat">
              <a:noFill/>
              <a:miter lim="400000"/>
            </a:ln>
            <a:effectLst/>
          </p:spPr>
        </p:pic>
        <p:pic>
          <p:nvPicPr>
            <p:cNvPr id="1798" name="mscolly_8512764.png" descr="mscolly_8512764.png"/>
            <p:cNvPicPr>
              <a:picLocks noChangeAspect="0"/>
            </p:cNvPicPr>
            <p:nvPr/>
          </p:nvPicPr>
          <p:blipFill>
            <a:blip r:embed="rId18">
              <a:extLst/>
            </a:blip>
            <a:stretch>
              <a:fillRect/>
            </a:stretch>
          </p:blipFill>
          <p:spPr>
            <a:xfrm>
              <a:off x="1800661" y="1140782"/>
              <a:ext cx="796103" cy="1061603"/>
            </a:xfrm>
            <a:prstGeom prst="rect">
              <a:avLst/>
            </a:prstGeom>
            <a:ln w="12700" cap="flat">
              <a:noFill/>
              <a:miter lim="400000"/>
            </a:ln>
            <a:effectLst/>
          </p:spPr>
        </p:pic>
        <p:sp>
          <p:nvSpPr>
            <p:cNvPr id="1799" name="Circle"/>
            <p:cNvSpPr/>
            <p:nvPr/>
          </p:nvSpPr>
          <p:spPr>
            <a:xfrm flipH="1">
              <a:off x="1553898" y="325518"/>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00" name="Circle"/>
            <p:cNvSpPr/>
            <p:nvPr/>
          </p:nvSpPr>
          <p:spPr>
            <a:xfrm flipH="1">
              <a:off x="1865289" y="489744"/>
              <a:ext cx="96943"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01" name="Circle"/>
            <p:cNvSpPr/>
            <p:nvPr/>
          </p:nvSpPr>
          <p:spPr>
            <a:xfrm flipH="1">
              <a:off x="2191367" y="164225"/>
              <a:ext cx="96944"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02" name="Circle"/>
            <p:cNvSpPr/>
            <p:nvPr/>
          </p:nvSpPr>
          <p:spPr>
            <a:xfrm flipH="1">
              <a:off x="1962231" y="1287412"/>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03" name="Circle"/>
            <p:cNvSpPr/>
            <p:nvPr/>
          </p:nvSpPr>
          <p:spPr>
            <a:xfrm flipH="1">
              <a:off x="2288310" y="1548414"/>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1806" name="Group"/>
            <p:cNvGrpSpPr/>
            <p:nvPr/>
          </p:nvGrpSpPr>
          <p:grpSpPr>
            <a:xfrm flipH="1">
              <a:off x="1392328" y="571857"/>
              <a:ext cx="96943" cy="96777"/>
              <a:chOff x="0" y="0"/>
              <a:chExt cx="96942" cy="96775"/>
            </a:xfrm>
          </p:grpSpPr>
          <p:sp>
            <p:nvSpPr>
              <p:cNvPr id="1804" name="Circle"/>
              <p:cNvSpPr/>
              <p:nvPr/>
            </p:nvSpPr>
            <p:spPr>
              <a:xfrm>
                <a:off x="0" y="0"/>
                <a:ext cx="96943"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05" name="Square"/>
              <p:cNvSpPr txBox="1"/>
              <p:nvPr/>
            </p:nvSpPr>
            <p:spPr>
              <a:xfrm flipH="1">
                <a:off x="14195" y="14171"/>
                <a:ext cx="68552" cy="68434"/>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400">
                    <a:solidFill>
                      <a:srgbClr val="005840"/>
                    </a:solidFill>
                    <a:uFill>
                      <a:solidFill>
                        <a:srgbClr val="005840"/>
                      </a:solidFill>
                    </a:uFill>
                    <a:latin typeface="+mn-lt"/>
                    <a:ea typeface="+mn-ea"/>
                    <a:cs typeface="+mn-cs"/>
                    <a:sym typeface="Arial"/>
                  </a:defRPr>
                </a:pPr>
              </a:p>
            </p:txBody>
          </p:sp>
        </p:grpSp>
        <p:sp>
          <p:nvSpPr>
            <p:cNvPr id="1807" name="Circle"/>
            <p:cNvSpPr/>
            <p:nvPr/>
          </p:nvSpPr>
          <p:spPr>
            <a:xfrm flipH="1">
              <a:off x="3433991" y="571857"/>
              <a:ext cx="96944"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08" name="Circle"/>
            <p:cNvSpPr/>
            <p:nvPr/>
          </p:nvSpPr>
          <p:spPr>
            <a:xfrm flipH="1">
              <a:off x="1962231" y="1794752"/>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09" name="Circle"/>
            <p:cNvSpPr/>
            <p:nvPr/>
          </p:nvSpPr>
          <p:spPr>
            <a:xfrm flipH="1">
              <a:off x="4168402" y="651037"/>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10" name="Circle"/>
            <p:cNvSpPr/>
            <p:nvPr/>
          </p:nvSpPr>
          <p:spPr>
            <a:xfrm flipH="1">
              <a:off x="3677816" y="979489"/>
              <a:ext cx="99881"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11" name="Circle"/>
            <p:cNvSpPr/>
            <p:nvPr/>
          </p:nvSpPr>
          <p:spPr>
            <a:xfrm flipH="1">
              <a:off x="3351738" y="1548414"/>
              <a:ext cx="99880"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12" name="Circle"/>
            <p:cNvSpPr/>
            <p:nvPr/>
          </p:nvSpPr>
          <p:spPr>
            <a:xfrm flipH="1">
              <a:off x="4168402" y="1956045"/>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13" name="Circle"/>
            <p:cNvSpPr/>
            <p:nvPr/>
          </p:nvSpPr>
          <p:spPr>
            <a:xfrm flipH="1">
              <a:off x="3677816" y="3017647"/>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14" name="Circle"/>
            <p:cNvSpPr/>
            <p:nvPr/>
          </p:nvSpPr>
          <p:spPr>
            <a:xfrm flipH="1">
              <a:off x="4003895" y="3178940"/>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15" name="Circle"/>
            <p:cNvSpPr/>
            <p:nvPr/>
          </p:nvSpPr>
          <p:spPr>
            <a:xfrm flipH="1">
              <a:off x="2617326" y="2853421"/>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16" name="Circle"/>
            <p:cNvSpPr/>
            <p:nvPr/>
          </p:nvSpPr>
          <p:spPr>
            <a:xfrm flipH="1">
              <a:off x="3516245" y="3507392"/>
              <a:ext cx="96944"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17" name="Circle"/>
            <p:cNvSpPr/>
            <p:nvPr/>
          </p:nvSpPr>
          <p:spPr>
            <a:xfrm flipH="1">
              <a:off x="2288310" y="3178940"/>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18" name="Circle"/>
            <p:cNvSpPr/>
            <p:nvPr/>
          </p:nvSpPr>
          <p:spPr>
            <a:xfrm flipH="1">
              <a:off x="737233" y="2527903"/>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19" name="Circle"/>
            <p:cNvSpPr/>
            <p:nvPr/>
          </p:nvSpPr>
          <p:spPr>
            <a:xfrm flipH="1">
              <a:off x="572725" y="2935534"/>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20" name="Circle"/>
            <p:cNvSpPr/>
            <p:nvPr/>
          </p:nvSpPr>
          <p:spPr>
            <a:xfrm flipH="1">
              <a:off x="411154" y="1387121"/>
              <a:ext cx="96943"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21" name="Circle"/>
            <p:cNvSpPr/>
            <p:nvPr/>
          </p:nvSpPr>
          <p:spPr>
            <a:xfrm flipH="1">
              <a:off x="901741" y="1466301"/>
              <a:ext cx="96943"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22" name="Circle"/>
            <p:cNvSpPr/>
            <p:nvPr/>
          </p:nvSpPr>
          <p:spPr>
            <a:xfrm flipH="1">
              <a:off x="901741" y="4240543"/>
              <a:ext cx="96943"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23" name="Circle"/>
            <p:cNvSpPr/>
            <p:nvPr/>
          </p:nvSpPr>
          <p:spPr>
            <a:xfrm flipH="1">
              <a:off x="737233" y="4483948"/>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24" name="Circle"/>
            <p:cNvSpPr/>
            <p:nvPr/>
          </p:nvSpPr>
          <p:spPr>
            <a:xfrm flipH="1">
              <a:off x="5557909" y="4401836"/>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25" name="Circle"/>
            <p:cNvSpPr/>
            <p:nvPr/>
          </p:nvSpPr>
          <p:spPr>
            <a:xfrm flipH="1">
              <a:off x="1962231" y="4648174"/>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26" name="Circle"/>
            <p:cNvSpPr/>
            <p:nvPr/>
          </p:nvSpPr>
          <p:spPr>
            <a:xfrm flipH="1">
              <a:off x="2288310" y="3178940"/>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27" name="Circle"/>
            <p:cNvSpPr/>
            <p:nvPr/>
          </p:nvSpPr>
          <p:spPr>
            <a:xfrm flipH="1">
              <a:off x="1553898" y="4891581"/>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28" name="Circle"/>
            <p:cNvSpPr/>
            <p:nvPr/>
          </p:nvSpPr>
          <p:spPr>
            <a:xfrm flipH="1">
              <a:off x="1879977" y="3425280"/>
              <a:ext cx="99881"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29" name="Circle"/>
            <p:cNvSpPr/>
            <p:nvPr/>
          </p:nvSpPr>
          <p:spPr>
            <a:xfrm flipH="1">
              <a:off x="1800660" y="4891581"/>
              <a:ext cx="96944"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30" name="Circle"/>
            <p:cNvSpPr/>
            <p:nvPr/>
          </p:nvSpPr>
          <p:spPr>
            <a:xfrm flipH="1">
              <a:off x="2208993" y="3425280"/>
              <a:ext cx="96943"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31" name="Circle"/>
            <p:cNvSpPr/>
            <p:nvPr/>
          </p:nvSpPr>
          <p:spPr>
            <a:xfrm flipH="1">
              <a:off x="3025659" y="4401836"/>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32" name="Circle"/>
            <p:cNvSpPr/>
            <p:nvPr/>
          </p:nvSpPr>
          <p:spPr>
            <a:xfrm flipH="1">
              <a:off x="5883988" y="4648174"/>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33" name="Circle"/>
            <p:cNvSpPr/>
            <p:nvPr/>
          </p:nvSpPr>
          <p:spPr>
            <a:xfrm flipH="1">
              <a:off x="4415165" y="4483948"/>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34" name="Circle"/>
            <p:cNvSpPr/>
            <p:nvPr/>
          </p:nvSpPr>
          <p:spPr>
            <a:xfrm flipH="1">
              <a:off x="5393401" y="3261053"/>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35" name="Circle"/>
            <p:cNvSpPr/>
            <p:nvPr/>
          </p:nvSpPr>
          <p:spPr>
            <a:xfrm flipH="1">
              <a:off x="4658990" y="4891581"/>
              <a:ext cx="99880"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36" name="Circle"/>
            <p:cNvSpPr/>
            <p:nvPr/>
          </p:nvSpPr>
          <p:spPr>
            <a:xfrm flipH="1">
              <a:off x="4985068" y="3425280"/>
              <a:ext cx="99881"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37" name="Circle"/>
            <p:cNvSpPr/>
            <p:nvPr/>
          </p:nvSpPr>
          <p:spPr>
            <a:xfrm flipH="1">
              <a:off x="4902814" y="733150"/>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38" name="Circle"/>
            <p:cNvSpPr/>
            <p:nvPr/>
          </p:nvSpPr>
          <p:spPr>
            <a:xfrm flipH="1">
              <a:off x="5393401" y="1140782"/>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39" name="Circle"/>
            <p:cNvSpPr/>
            <p:nvPr/>
          </p:nvSpPr>
          <p:spPr>
            <a:xfrm flipH="1">
              <a:off x="5640164" y="1956045"/>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40" name="Circle"/>
            <p:cNvSpPr/>
            <p:nvPr/>
          </p:nvSpPr>
          <p:spPr>
            <a:xfrm flipH="1">
              <a:off x="5640164" y="1712640"/>
              <a:ext cx="96943"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41" name="Circle"/>
            <p:cNvSpPr/>
            <p:nvPr/>
          </p:nvSpPr>
          <p:spPr>
            <a:xfrm flipH="1">
              <a:off x="85076" y="3994204"/>
              <a:ext cx="96943"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42" name="Circle"/>
            <p:cNvSpPr/>
            <p:nvPr/>
          </p:nvSpPr>
          <p:spPr>
            <a:xfrm flipH="1">
              <a:off x="1800660" y="243406"/>
              <a:ext cx="96944"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43" name="Circle"/>
            <p:cNvSpPr/>
            <p:nvPr/>
          </p:nvSpPr>
          <p:spPr>
            <a:xfrm flipH="1">
              <a:off x="2126739" y="407631"/>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44" name="Circle"/>
            <p:cNvSpPr/>
            <p:nvPr/>
          </p:nvSpPr>
          <p:spPr>
            <a:xfrm flipH="1">
              <a:off x="3516245" y="815263"/>
              <a:ext cx="96944"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45" name="Circle"/>
            <p:cNvSpPr/>
            <p:nvPr/>
          </p:nvSpPr>
          <p:spPr>
            <a:xfrm flipH="1">
              <a:off x="3924579" y="651037"/>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46" name="Circle"/>
            <p:cNvSpPr/>
            <p:nvPr/>
          </p:nvSpPr>
          <p:spPr>
            <a:xfrm flipH="1">
              <a:off x="4003895" y="489744"/>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47" name="Circle"/>
            <p:cNvSpPr/>
            <p:nvPr/>
          </p:nvSpPr>
          <p:spPr>
            <a:xfrm flipH="1">
              <a:off x="5557909" y="815263"/>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48" name="Circle"/>
            <p:cNvSpPr/>
            <p:nvPr/>
          </p:nvSpPr>
          <p:spPr>
            <a:xfrm flipH="1">
              <a:off x="5231831" y="651037"/>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49" name="Circle"/>
            <p:cNvSpPr/>
            <p:nvPr/>
          </p:nvSpPr>
          <p:spPr>
            <a:xfrm flipH="1">
              <a:off x="4985068" y="979489"/>
              <a:ext cx="99881" cy="96776"/>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50" name="Circle"/>
            <p:cNvSpPr/>
            <p:nvPr/>
          </p:nvSpPr>
          <p:spPr>
            <a:xfrm flipH="1">
              <a:off x="411154" y="1630527"/>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51" name="Circle"/>
            <p:cNvSpPr/>
            <p:nvPr/>
          </p:nvSpPr>
          <p:spPr>
            <a:xfrm flipH="1">
              <a:off x="983995" y="1222895"/>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52" name="Circle"/>
            <p:cNvSpPr/>
            <p:nvPr/>
          </p:nvSpPr>
          <p:spPr>
            <a:xfrm flipH="1">
              <a:off x="3595562" y="1548414"/>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53" name="Circle"/>
            <p:cNvSpPr/>
            <p:nvPr/>
          </p:nvSpPr>
          <p:spPr>
            <a:xfrm flipH="1">
              <a:off x="3433991" y="2038158"/>
              <a:ext cx="96944"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54" name="Circle"/>
            <p:cNvSpPr/>
            <p:nvPr/>
          </p:nvSpPr>
          <p:spPr>
            <a:xfrm flipH="1">
              <a:off x="3924579" y="1794752"/>
              <a:ext cx="96943"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55" name="Circle"/>
            <p:cNvSpPr/>
            <p:nvPr/>
          </p:nvSpPr>
          <p:spPr>
            <a:xfrm flipH="1">
              <a:off x="2288310" y="1794752"/>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56" name="Circle"/>
            <p:cNvSpPr/>
            <p:nvPr/>
          </p:nvSpPr>
          <p:spPr>
            <a:xfrm flipH="1">
              <a:off x="2370564" y="1222895"/>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57" name="Circle"/>
            <p:cNvSpPr/>
            <p:nvPr/>
          </p:nvSpPr>
          <p:spPr>
            <a:xfrm flipH="1">
              <a:off x="1962231" y="2935534"/>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58" name="Circle"/>
            <p:cNvSpPr/>
            <p:nvPr/>
          </p:nvSpPr>
          <p:spPr>
            <a:xfrm flipH="1">
              <a:off x="3924579" y="3425280"/>
              <a:ext cx="96943" cy="96776"/>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59" name="Circle"/>
            <p:cNvSpPr/>
            <p:nvPr/>
          </p:nvSpPr>
          <p:spPr>
            <a:xfrm flipH="1">
              <a:off x="4003895" y="2853421"/>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60" name="Circle"/>
            <p:cNvSpPr/>
            <p:nvPr/>
          </p:nvSpPr>
          <p:spPr>
            <a:xfrm flipH="1">
              <a:off x="5149577" y="3261053"/>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61" name="Circle"/>
            <p:cNvSpPr/>
            <p:nvPr/>
          </p:nvSpPr>
          <p:spPr>
            <a:xfrm flipH="1">
              <a:off x="5231831" y="2935534"/>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62" name="Circle"/>
            <p:cNvSpPr/>
            <p:nvPr/>
          </p:nvSpPr>
          <p:spPr>
            <a:xfrm flipH="1">
              <a:off x="4823498" y="3261053"/>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63" name="Circle"/>
            <p:cNvSpPr/>
            <p:nvPr/>
          </p:nvSpPr>
          <p:spPr>
            <a:xfrm flipH="1">
              <a:off x="5640164" y="4648174"/>
              <a:ext cx="96943"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64" name="Circle"/>
            <p:cNvSpPr/>
            <p:nvPr/>
          </p:nvSpPr>
          <p:spPr>
            <a:xfrm flipH="1">
              <a:off x="5393401" y="4809467"/>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65" name="Circle"/>
            <p:cNvSpPr/>
            <p:nvPr/>
          </p:nvSpPr>
          <p:spPr>
            <a:xfrm flipH="1">
              <a:off x="4658990" y="4566062"/>
              <a:ext cx="99880"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66" name="Circle"/>
            <p:cNvSpPr/>
            <p:nvPr/>
          </p:nvSpPr>
          <p:spPr>
            <a:xfrm flipH="1">
              <a:off x="4741243" y="4322656"/>
              <a:ext cx="96944"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67" name="Circle"/>
            <p:cNvSpPr/>
            <p:nvPr/>
          </p:nvSpPr>
          <p:spPr>
            <a:xfrm flipH="1">
              <a:off x="3433991" y="4566062"/>
              <a:ext cx="96944"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68" name="Circle"/>
            <p:cNvSpPr/>
            <p:nvPr/>
          </p:nvSpPr>
          <p:spPr>
            <a:xfrm flipH="1">
              <a:off x="2861150" y="4648174"/>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69" name="Circle"/>
            <p:cNvSpPr/>
            <p:nvPr/>
          </p:nvSpPr>
          <p:spPr>
            <a:xfrm flipH="1">
              <a:off x="3677816" y="4809467"/>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70" name="Circle"/>
            <p:cNvSpPr/>
            <p:nvPr/>
          </p:nvSpPr>
          <p:spPr>
            <a:xfrm flipH="1">
              <a:off x="2208993" y="4973693"/>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71" name="Circle"/>
            <p:cNvSpPr/>
            <p:nvPr/>
          </p:nvSpPr>
          <p:spPr>
            <a:xfrm flipH="1">
              <a:off x="1553898" y="4566062"/>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72" name="Circle"/>
            <p:cNvSpPr/>
            <p:nvPr/>
          </p:nvSpPr>
          <p:spPr>
            <a:xfrm flipH="1">
              <a:off x="1718406" y="5055806"/>
              <a:ext cx="96944"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73" name="Circle"/>
            <p:cNvSpPr/>
            <p:nvPr/>
          </p:nvSpPr>
          <p:spPr>
            <a:xfrm flipH="1">
              <a:off x="85076" y="4483948"/>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74" name="Circle"/>
            <p:cNvSpPr/>
            <p:nvPr/>
          </p:nvSpPr>
          <p:spPr>
            <a:xfrm flipH="1">
              <a:off x="411154" y="4076317"/>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75" name="Circle"/>
            <p:cNvSpPr/>
            <p:nvPr/>
          </p:nvSpPr>
          <p:spPr>
            <a:xfrm flipH="1">
              <a:off x="819487" y="3017647"/>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76" name="Circle"/>
            <p:cNvSpPr/>
            <p:nvPr/>
          </p:nvSpPr>
          <p:spPr>
            <a:xfrm flipH="1">
              <a:off x="901741" y="2771309"/>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77" name="Circle"/>
            <p:cNvSpPr/>
            <p:nvPr/>
          </p:nvSpPr>
          <p:spPr>
            <a:xfrm flipH="1">
              <a:off x="493408" y="3178940"/>
              <a:ext cx="96944"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78" name="Circle"/>
            <p:cNvSpPr/>
            <p:nvPr/>
          </p:nvSpPr>
          <p:spPr>
            <a:xfrm flipH="1">
              <a:off x="1392328" y="164225"/>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79" name="Circle"/>
            <p:cNvSpPr/>
            <p:nvPr/>
          </p:nvSpPr>
          <p:spPr>
            <a:xfrm flipH="1">
              <a:off x="1636152" y="571857"/>
              <a:ext cx="99881"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80" name="Circle"/>
            <p:cNvSpPr/>
            <p:nvPr/>
          </p:nvSpPr>
          <p:spPr>
            <a:xfrm flipH="1">
              <a:off x="3924579" y="897376"/>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81" name="Circle"/>
            <p:cNvSpPr/>
            <p:nvPr/>
          </p:nvSpPr>
          <p:spPr>
            <a:xfrm flipH="1">
              <a:off x="3677816" y="489744"/>
              <a:ext cx="99881"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82" name="Circle"/>
            <p:cNvSpPr/>
            <p:nvPr/>
          </p:nvSpPr>
          <p:spPr>
            <a:xfrm flipH="1">
              <a:off x="5231831" y="815263"/>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83" name="Circle"/>
            <p:cNvSpPr/>
            <p:nvPr/>
          </p:nvSpPr>
          <p:spPr>
            <a:xfrm flipH="1">
              <a:off x="5722418" y="1222895"/>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84" name="Circle"/>
            <p:cNvSpPr/>
            <p:nvPr/>
          </p:nvSpPr>
          <p:spPr>
            <a:xfrm flipH="1">
              <a:off x="4823498" y="4973693"/>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85" name="Circle"/>
            <p:cNvSpPr/>
            <p:nvPr/>
          </p:nvSpPr>
          <p:spPr>
            <a:xfrm flipH="1">
              <a:off x="4415165" y="4891581"/>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86" name="Circle"/>
            <p:cNvSpPr/>
            <p:nvPr/>
          </p:nvSpPr>
          <p:spPr>
            <a:xfrm flipH="1">
              <a:off x="4332911" y="4240543"/>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87" name="Circle"/>
            <p:cNvSpPr/>
            <p:nvPr/>
          </p:nvSpPr>
          <p:spPr>
            <a:xfrm flipH="1">
              <a:off x="3269484" y="4322656"/>
              <a:ext cx="99881"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88" name="Circle"/>
            <p:cNvSpPr/>
            <p:nvPr/>
          </p:nvSpPr>
          <p:spPr>
            <a:xfrm flipH="1">
              <a:off x="3595562" y="4401836"/>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89" name="Circle"/>
            <p:cNvSpPr/>
            <p:nvPr/>
          </p:nvSpPr>
          <p:spPr>
            <a:xfrm flipH="1">
              <a:off x="3107913" y="4648174"/>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90" name="Circle"/>
            <p:cNvSpPr/>
            <p:nvPr/>
          </p:nvSpPr>
          <p:spPr>
            <a:xfrm flipH="1">
              <a:off x="2208993" y="4730288"/>
              <a:ext cx="96943" cy="96776"/>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91" name="Circle"/>
            <p:cNvSpPr/>
            <p:nvPr/>
          </p:nvSpPr>
          <p:spPr>
            <a:xfrm flipH="1">
              <a:off x="1962231" y="5055806"/>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92" name="Circle"/>
            <p:cNvSpPr/>
            <p:nvPr/>
          </p:nvSpPr>
          <p:spPr>
            <a:xfrm flipH="1">
              <a:off x="411154" y="4483948"/>
              <a:ext cx="96943"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93" name="Circle"/>
            <p:cNvSpPr/>
            <p:nvPr/>
          </p:nvSpPr>
          <p:spPr>
            <a:xfrm flipH="1">
              <a:off x="654979" y="4076317"/>
              <a:ext cx="99880"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94" name="Circle"/>
            <p:cNvSpPr/>
            <p:nvPr/>
          </p:nvSpPr>
          <p:spPr>
            <a:xfrm flipH="1">
              <a:off x="85076" y="4240543"/>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95" name="Circle"/>
            <p:cNvSpPr/>
            <p:nvPr/>
          </p:nvSpPr>
          <p:spPr>
            <a:xfrm flipH="1">
              <a:off x="737233" y="3261053"/>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96" name="Circle"/>
            <p:cNvSpPr/>
            <p:nvPr/>
          </p:nvSpPr>
          <p:spPr>
            <a:xfrm flipH="1">
              <a:off x="983995" y="3178940"/>
              <a:ext cx="96943"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97" name="Circle"/>
            <p:cNvSpPr/>
            <p:nvPr/>
          </p:nvSpPr>
          <p:spPr>
            <a:xfrm flipH="1">
              <a:off x="2208993" y="2853421"/>
              <a:ext cx="96943"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98" name="Circle"/>
            <p:cNvSpPr/>
            <p:nvPr/>
          </p:nvSpPr>
          <p:spPr>
            <a:xfrm flipH="1">
              <a:off x="2535072" y="3099928"/>
              <a:ext cx="99881"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899" name="Circle"/>
            <p:cNvSpPr/>
            <p:nvPr/>
          </p:nvSpPr>
          <p:spPr>
            <a:xfrm flipH="1">
              <a:off x="2370564" y="2038158"/>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00" name="Circle"/>
            <p:cNvSpPr/>
            <p:nvPr/>
          </p:nvSpPr>
          <p:spPr>
            <a:xfrm flipH="1">
              <a:off x="1879977" y="1466301"/>
              <a:ext cx="99881"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01" name="Circle"/>
            <p:cNvSpPr/>
            <p:nvPr/>
          </p:nvSpPr>
          <p:spPr>
            <a:xfrm flipH="1">
              <a:off x="3516245" y="1876865"/>
              <a:ext cx="96944"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02" name="Circle"/>
            <p:cNvSpPr/>
            <p:nvPr/>
          </p:nvSpPr>
          <p:spPr>
            <a:xfrm flipH="1">
              <a:off x="4086149" y="1466301"/>
              <a:ext cx="99880"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03" name="Circle"/>
            <p:cNvSpPr/>
            <p:nvPr/>
          </p:nvSpPr>
          <p:spPr>
            <a:xfrm flipH="1">
              <a:off x="5393401" y="1956045"/>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04" name="Circle"/>
            <p:cNvSpPr/>
            <p:nvPr/>
          </p:nvSpPr>
          <p:spPr>
            <a:xfrm flipH="1">
              <a:off x="5149577" y="1712640"/>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05" name="Circle"/>
            <p:cNvSpPr/>
            <p:nvPr/>
          </p:nvSpPr>
          <p:spPr>
            <a:xfrm flipH="1">
              <a:off x="5801734" y="2202384"/>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06" name="Circle"/>
            <p:cNvSpPr/>
            <p:nvPr/>
          </p:nvSpPr>
          <p:spPr>
            <a:xfrm flipH="1">
              <a:off x="3842325" y="2935534"/>
              <a:ext cx="96943"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07" name="Circle"/>
            <p:cNvSpPr/>
            <p:nvPr/>
          </p:nvSpPr>
          <p:spPr>
            <a:xfrm flipH="1">
              <a:off x="3516245" y="2771309"/>
              <a:ext cx="96944"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08" name="Circle"/>
            <p:cNvSpPr/>
            <p:nvPr/>
          </p:nvSpPr>
          <p:spPr>
            <a:xfrm flipH="1">
              <a:off x="3677816" y="3586573"/>
              <a:ext cx="99881"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09" name="Circle"/>
            <p:cNvSpPr/>
            <p:nvPr/>
          </p:nvSpPr>
          <p:spPr>
            <a:xfrm flipH="1">
              <a:off x="5557909" y="3099928"/>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782"/>
                                        </p:tgtEl>
                                        <p:attrNameLst>
                                          <p:attrName>style.visibility</p:attrName>
                                        </p:attrNameLst>
                                      </p:cBhvr>
                                      <p:to>
                                        <p:strVal val="visible"/>
                                      </p:to>
                                    </p:set>
                                    <p:animEffect filter="fade" transition="in">
                                      <p:cBhvr>
                                        <p:cTn id="7" dur="500"/>
                                        <p:tgtEl>
                                          <p:spTgt spid="1782"/>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1632"/>
                                        </p:tgtEl>
                                        <p:attrNameLst>
                                          <p:attrName>style.visibility</p:attrName>
                                        </p:attrNameLst>
                                      </p:cBhvr>
                                      <p:to>
                                        <p:strVal val="visible"/>
                                      </p:to>
                                    </p:set>
                                    <p:animEffect filter="fade" transition="in">
                                      <p:cBhvr>
                                        <p:cTn id="11" dur="500"/>
                                        <p:tgtEl>
                                          <p:spTgt spid="16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82" grpId="1"/>
      <p:bldP build="whole" bldLvl="1" animBg="1" rev="0" advAuto="0" spid="1632" grpId="2"/>
    </p:bldLst>
  </p:timing>
</p:sld>
</file>

<file path=ppt/slides/slide1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4" name="Line"/>
          <p:cNvSpPr/>
          <p:nvPr/>
        </p:nvSpPr>
        <p:spPr>
          <a:xfrm flipH="1" flipV="1">
            <a:off x="4318000" y="6351129"/>
            <a:ext cx="4739077" cy="1841501"/>
          </a:xfrm>
          <a:prstGeom prst="line">
            <a:avLst/>
          </a:prstGeom>
          <a:ln w="38100">
            <a:solidFill>
              <a:srgbClr val="005840"/>
            </a:solidFill>
          </a:ln>
        </p:spPr>
        <p:txBody>
          <a:bodyPr lIns="0" tIns="0" rIns="0" bIns="0"/>
          <a:lstStyle/>
          <a:p>
            <a:pPr/>
          </a:p>
        </p:txBody>
      </p:sp>
      <p:sp>
        <p:nvSpPr>
          <p:cNvPr id="1915" name="Feature matching"/>
          <p:cNvSpPr txBox="1"/>
          <p:nvPr>
            <p:ph type="title"/>
          </p:nvPr>
        </p:nvSpPr>
        <p:spPr>
          <a:prstGeom prst="rect">
            <a:avLst/>
          </a:prstGeom>
        </p:spPr>
        <p:txBody>
          <a:bodyPr/>
          <a:lstStyle/>
          <a:p>
            <a:pPr/>
            <a:r>
              <a:t>Feature matching</a:t>
            </a:r>
          </a:p>
        </p:txBody>
      </p:sp>
      <p:grpSp>
        <p:nvGrpSpPr>
          <p:cNvPr id="2060" name="Group"/>
          <p:cNvGrpSpPr/>
          <p:nvPr/>
        </p:nvGrpSpPr>
        <p:grpSpPr>
          <a:xfrm>
            <a:off x="3429000" y="3406986"/>
            <a:ext cx="6022058" cy="5284050"/>
            <a:chOff x="0" y="0"/>
            <a:chExt cx="6022057" cy="5284048"/>
          </a:xfrm>
        </p:grpSpPr>
        <p:sp>
          <p:nvSpPr>
            <p:cNvPr id="1916" name="Line"/>
            <p:cNvSpPr/>
            <p:nvPr/>
          </p:nvSpPr>
          <p:spPr>
            <a:xfrm flipH="1">
              <a:off x="5284709" y="2005900"/>
              <a:ext cx="70504" cy="1275682"/>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917" name="Line"/>
            <p:cNvSpPr/>
            <p:nvPr/>
          </p:nvSpPr>
          <p:spPr>
            <a:xfrm>
              <a:off x="5214204" y="3351965"/>
              <a:ext cx="352519" cy="1278616"/>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918" name="Line"/>
            <p:cNvSpPr/>
            <p:nvPr/>
          </p:nvSpPr>
          <p:spPr>
            <a:xfrm>
              <a:off x="3933391" y="1791820"/>
              <a:ext cx="1418884" cy="117305"/>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919" name="Line"/>
            <p:cNvSpPr/>
            <p:nvPr/>
          </p:nvSpPr>
          <p:spPr>
            <a:xfrm flipV="1">
              <a:off x="2226619" y="1768359"/>
              <a:ext cx="1703836" cy="1372459"/>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920" name="Line"/>
            <p:cNvSpPr/>
            <p:nvPr/>
          </p:nvSpPr>
          <p:spPr>
            <a:xfrm>
              <a:off x="1800661" y="407631"/>
              <a:ext cx="482601" cy="1387122"/>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921" name="Line"/>
            <p:cNvSpPr/>
            <p:nvPr/>
          </p:nvSpPr>
          <p:spPr>
            <a:xfrm>
              <a:off x="1800661" y="407632"/>
              <a:ext cx="408333" cy="2853423"/>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922" name="Line"/>
            <p:cNvSpPr/>
            <p:nvPr/>
          </p:nvSpPr>
          <p:spPr>
            <a:xfrm flipH="1">
              <a:off x="2208993" y="1800013"/>
              <a:ext cx="79318" cy="1466302"/>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923" name="Line"/>
            <p:cNvSpPr/>
            <p:nvPr/>
          </p:nvSpPr>
          <p:spPr>
            <a:xfrm>
              <a:off x="654979" y="2771309"/>
              <a:ext cx="1554015" cy="489746"/>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924" name="Line"/>
            <p:cNvSpPr/>
            <p:nvPr/>
          </p:nvSpPr>
          <p:spPr>
            <a:xfrm>
              <a:off x="654979" y="4322657"/>
              <a:ext cx="1389507" cy="568925"/>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925" name="Line"/>
            <p:cNvSpPr/>
            <p:nvPr/>
          </p:nvSpPr>
          <p:spPr>
            <a:xfrm>
              <a:off x="3351738" y="4566062"/>
              <a:ext cx="1389507" cy="164227"/>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926" name="Line"/>
            <p:cNvSpPr/>
            <p:nvPr/>
          </p:nvSpPr>
          <p:spPr>
            <a:xfrm flipV="1">
              <a:off x="493408" y="3261054"/>
              <a:ext cx="1633332" cy="897377"/>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927" name="Line"/>
            <p:cNvSpPr/>
            <p:nvPr/>
          </p:nvSpPr>
          <p:spPr>
            <a:xfrm flipV="1">
              <a:off x="3351738" y="3261053"/>
              <a:ext cx="1880094" cy="1305009"/>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928" name="Line"/>
            <p:cNvSpPr/>
            <p:nvPr/>
          </p:nvSpPr>
          <p:spPr>
            <a:xfrm flipV="1">
              <a:off x="3760070" y="979489"/>
              <a:ext cx="1307253" cy="733151"/>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1929" name="Line"/>
            <p:cNvSpPr/>
            <p:nvPr/>
          </p:nvSpPr>
          <p:spPr>
            <a:xfrm flipH="1" flipV="1">
              <a:off x="2288310" y="3099760"/>
              <a:ext cx="1554015" cy="79181"/>
            </a:xfrm>
            <a:prstGeom prst="line">
              <a:avLst/>
            </a:prstGeom>
            <a:noFill/>
            <a:ln w="38100" cap="flat">
              <a:solidFill>
                <a:srgbClr val="005840"/>
              </a:solidFill>
              <a:prstDash val="solid"/>
              <a:round/>
            </a:ln>
            <a:effectLst/>
          </p:spPr>
          <p:txBody>
            <a:bodyPr wrap="square" lIns="0" tIns="0" rIns="0" bIns="0" numCol="1" anchor="t">
              <a:noAutofit/>
            </a:bodyPr>
            <a:lstStyle/>
            <a:p>
              <a:pPr/>
            </a:p>
          </p:txBody>
        </p:sp>
        <p:pic>
          <p:nvPicPr>
            <p:cNvPr id="1930" name="vgasull_23497540.png" descr="vgasull_23497540.png"/>
            <p:cNvPicPr>
              <a:picLocks noChangeAspect="0"/>
            </p:cNvPicPr>
            <p:nvPr/>
          </p:nvPicPr>
          <p:blipFill>
            <a:blip r:embed="rId3">
              <a:extLst/>
            </a:blip>
            <a:stretch>
              <a:fillRect/>
            </a:stretch>
          </p:blipFill>
          <p:spPr>
            <a:xfrm>
              <a:off x="1392328" y="4483948"/>
              <a:ext cx="1060491" cy="800101"/>
            </a:xfrm>
            <a:prstGeom prst="rect">
              <a:avLst/>
            </a:prstGeom>
            <a:ln w="12700" cap="flat">
              <a:noFill/>
              <a:miter lim="400000"/>
            </a:ln>
            <a:effectLst/>
          </p:spPr>
        </p:pic>
        <p:pic>
          <p:nvPicPr>
            <p:cNvPr id="1931" name="vgasull_25138094.png" descr="vgasull_25138094.png"/>
            <p:cNvPicPr>
              <a:picLocks noChangeAspect="0"/>
            </p:cNvPicPr>
            <p:nvPr/>
          </p:nvPicPr>
          <p:blipFill>
            <a:blip r:embed="rId4">
              <a:extLst/>
            </a:blip>
            <a:stretch>
              <a:fillRect/>
            </a:stretch>
          </p:blipFill>
          <p:spPr>
            <a:xfrm>
              <a:off x="4823498" y="571857"/>
              <a:ext cx="1060491" cy="800101"/>
            </a:xfrm>
            <a:prstGeom prst="rect">
              <a:avLst/>
            </a:prstGeom>
            <a:ln w="12700" cap="flat">
              <a:noFill/>
              <a:miter lim="400000"/>
            </a:ln>
            <a:effectLst/>
          </p:spPr>
        </p:pic>
        <p:pic>
          <p:nvPicPr>
            <p:cNvPr id="1932" name="12537899@N00_61998638.png" descr="12537899@N00_61998638.png"/>
            <p:cNvPicPr>
              <a:picLocks noChangeAspect="0"/>
            </p:cNvPicPr>
            <p:nvPr/>
          </p:nvPicPr>
          <p:blipFill>
            <a:blip r:embed="rId5">
              <a:extLst/>
            </a:blip>
            <a:stretch>
              <a:fillRect/>
            </a:stretch>
          </p:blipFill>
          <p:spPr>
            <a:xfrm>
              <a:off x="0" y="3915024"/>
              <a:ext cx="1060491" cy="800101"/>
            </a:xfrm>
            <a:prstGeom prst="rect">
              <a:avLst/>
            </a:prstGeom>
            <a:ln w="12700" cap="flat">
              <a:noFill/>
              <a:miter lim="400000"/>
            </a:ln>
            <a:effectLst/>
          </p:spPr>
        </p:pic>
        <p:pic>
          <p:nvPicPr>
            <p:cNvPr id="1933" name="amos_33004438.png" descr="amos_33004438.png"/>
            <p:cNvPicPr>
              <a:picLocks noChangeAspect="0"/>
            </p:cNvPicPr>
            <p:nvPr/>
          </p:nvPicPr>
          <p:blipFill>
            <a:blip r:embed="rId6">
              <a:extLst/>
            </a:blip>
            <a:stretch>
              <a:fillRect/>
            </a:stretch>
          </p:blipFill>
          <p:spPr>
            <a:xfrm>
              <a:off x="1310074" y="0"/>
              <a:ext cx="1060491" cy="800100"/>
            </a:xfrm>
            <a:prstGeom prst="rect">
              <a:avLst/>
            </a:prstGeom>
            <a:ln w="12700" cap="flat">
              <a:noFill/>
              <a:miter lim="400000"/>
            </a:ln>
            <a:effectLst/>
          </p:spPr>
        </p:pic>
        <p:pic>
          <p:nvPicPr>
            <p:cNvPr id="1934" name="antmoose_35893232.png" descr="antmoose_35893232.png"/>
            <p:cNvPicPr>
              <a:picLocks noChangeAspect="0"/>
            </p:cNvPicPr>
            <p:nvPr/>
          </p:nvPicPr>
          <p:blipFill>
            <a:blip r:embed="rId7">
              <a:extLst/>
            </a:blip>
            <a:stretch>
              <a:fillRect/>
            </a:stretch>
          </p:blipFill>
          <p:spPr>
            <a:xfrm>
              <a:off x="164392" y="1140781"/>
              <a:ext cx="1063429" cy="800101"/>
            </a:xfrm>
            <a:prstGeom prst="rect">
              <a:avLst/>
            </a:prstGeom>
            <a:ln w="12700" cap="flat">
              <a:noFill/>
              <a:miter lim="400000"/>
            </a:ln>
            <a:effectLst/>
          </p:spPr>
        </p:pic>
        <p:pic>
          <p:nvPicPr>
            <p:cNvPr id="1935" name="brodo_1608728.png" descr="brodo_1608728.png"/>
            <p:cNvPicPr>
              <a:picLocks noChangeAspect="0"/>
            </p:cNvPicPr>
            <p:nvPr/>
          </p:nvPicPr>
          <p:blipFill>
            <a:blip r:embed="rId8">
              <a:extLst/>
            </a:blip>
            <a:stretch>
              <a:fillRect/>
            </a:stretch>
          </p:blipFill>
          <p:spPr>
            <a:xfrm>
              <a:off x="2778896" y="4240543"/>
              <a:ext cx="1063429" cy="800101"/>
            </a:xfrm>
            <a:prstGeom prst="rect">
              <a:avLst/>
            </a:prstGeom>
            <a:ln w="12700" cap="flat">
              <a:noFill/>
              <a:miter lim="400000"/>
            </a:ln>
            <a:effectLst/>
          </p:spPr>
        </p:pic>
        <p:pic>
          <p:nvPicPr>
            <p:cNvPr id="1936" name="daryoush_66536317.png" descr="daryoush_66536317.png"/>
            <p:cNvPicPr>
              <a:picLocks noChangeAspect="0"/>
            </p:cNvPicPr>
            <p:nvPr/>
          </p:nvPicPr>
          <p:blipFill>
            <a:blip r:embed="rId9">
              <a:extLst/>
            </a:blip>
            <a:stretch>
              <a:fillRect/>
            </a:stretch>
          </p:blipFill>
          <p:spPr>
            <a:xfrm>
              <a:off x="4902814" y="1630526"/>
              <a:ext cx="1063429" cy="800101"/>
            </a:xfrm>
            <a:prstGeom prst="rect">
              <a:avLst/>
            </a:prstGeom>
            <a:ln w="12700" cap="flat">
              <a:noFill/>
              <a:miter lim="400000"/>
            </a:ln>
            <a:effectLst/>
          </p:spPr>
        </p:pic>
        <p:pic>
          <p:nvPicPr>
            <p:cNvPr id="1937" name="ekenzie_18947135.png" descr="ekenzie_18947135.png"/>
            <p:cNvPicPr>
              <a:picLocks noChangeAspect="0"/>
            </p:cNvPicPr>
            <p:nvPr/>
          </p:nvPicPr>
          <p:blipFill>
            <a:blip r:embed="rId10">
              <a:extLst/>
            </a:blip>
            <a:stretch>
              <a:fillRect/>
            </a:stretch>
          </p:blipFill>
          <p:spPr>
            <a:xfrm>
              <a:off x="4250657" y="4158430"/>
              <a:ext cx="713849" cy="1061603"/>
            </a:xfrm>
            <a:prstGeom prst="rect">
              <a:avLst/>
            </a:prstGeom>
            <a:ln w="12700" cap="flat">
              <a:noFill/>
              <a:miter lim="400000"/>
            </a:ln>
            <a:effectLst/>
          </p:spPr>
        </p:pic>
        <p:pic>
          <p:nvPicPr>
            <p:cNvPr id="1938" name="ewanmcdowall_60821586.png" descr="ewanmcdowall_60821586.png"/>
            <p:cNvPicPr>
              <a:picLocks noChangeAspect="0"/>
            </p:cNvPicPr>
            <p:nvPr/>
          </p:nvPicPr>
          <p:blipFill>
            <a:blip r:embed="rId11">
              <a:extLst/>
            </a:blip>
            <a:stretch>
              <a:fillRect/>
            </a:stretch>
          </p:blipFill>
          <p:spPr>
            <a:xfrm>
              <a:off x="1718407" y="2771309"/>
              <a:ext cx="1060491" cy="800101"/>
            </a:xfrm>
            <a:prstGeom prst="rect">
              <a:avLst/>
            </a:prstGeom>
            <a:ln w="12700" cap="flat">
              <a:noFill/>
              <a:miter lim="400000"/>
            </a:ln>
            <a:effectLst/>
          </p:spPr>
        </p:pic>
        <p:pic>
          <p:nvPicPr>
            <p:cNvPr id="1939" name="gauiscaecilius_668314.png" descr="gauiscaecilius_668314.png"/>
            <p:cNvPicPr>
              <a:picLocks noChangeAspect="0"/>
            </p:cNvPicPr>
            <p:nvPr/>
          </p:nvPicPr>
          <p:blipFill>
            <a:blip r:embed="rId12">
              <a:extLst/>
            </a:blip>
            <a:stretch>
              <a:fillRect/>
            </a:stretch>
          </p:blipFill>
          <p:spPr>
            <a:xfrm>
              <a:off x="3269484" y="1387120"/>
              <a:ext cx="1063428" cy="800101"/>
            </a:xfrm>
            <a:prstGeom prst="rect">
              <a:avLst/>
            </a:prstGeom>
            <a:ln w="12700" cap="flat">
              <a:noFill/>
              <a:miter lim="400000"/>
            </a:ln>
            <a:effectLst/>
          </p:spPr>
        </p:pic>
        <p:pic>
          <p:nvPicPr>
            <p:cNvPr id="1940" name="kurtnaks_31263284.png" descr="kurtnaks_31263284.png"/>
            <p:cNvPicPr>
              <a:picLocks noChangeAspect="0"/>
            </p:cNvPicPr>
            <p:nvPr/>
          </p:nvPicPr>
          <p:blipFill>
            <a:blip r:embed="rId13">
              <a:extLst/>
            </a:blip>
            <a:stretch>
              <a:fillRect/>
            </a:stretch>
          </p:blipFill>
          <p:spPr>
            <a:xfrm>
              <a:off x="411154" y="2363677"/>
              <a:ext cx="707974" cy="1061603"/>
            </a:xfrm>
            <a:prstGeom prst="rect">
              <a:avLst/>
            </a:prstGeom>
            <a:ln w="12700" cap="flat">
              <a:noFill/>
              <a:miter lim="400000"/>
            </a:ln>
            <a:effectLst/>
          </p:spPr>
        </p:pic>
        <p:pic>
          <p:nvPicPr>
            <p:cNvPr id="1941" name="kurtnaks_31264738.png" descr="kurtnaks_31264738.png"/>
            <p:cNvPicPr>
              <a:picLocks noChangeAspect="0"/>
            </p:cNvPicPr>
            <p:nvPr/>
          </p:nvPicPr>
          <p:blipFill>
            <a:blip r:embed="rId14">
              <a:extLst/>
            </a:blip>
            <a:stretch>
              <a:fillRect/>
            </a:stretch>
          </p:blipFill>
          <p:spPr>
            <a:xfrm>
              <a:off x="5311147" y="4158430"/>
              <a:ext cx="710911" cy="1061603"/>
            </a:xfrm>
            <a:prstGeom prst="rect">
              <a:avLst/>
            </a:prstGeom>
            <a:ln w="12700" cap="flat">
              <a:noFill/>
              <a:miter lim="400000"/>
            </a:ln>
            <a:effectLst/>
          </p:spPr>
        </p:pic>
        <p:pic>
          <p:nvPicPr>
            <p:cNvPr id="1942" name="kurtnaks_31268253.png" descr="kurtnaks_31268253.png"/>
            <p:cNvPicPr>
              <a:picLocks noChangeAspect="0"/>
            </p:cNvPicPr>
            <p:nvPr/>
          </p:nvPicPr>
          <p:blipFill>
            <a:blip r:embed="rId15">
              <a:extLst/>
            </a:blip>
            <a:stretch>
              <a:fillRect/>
            </a:stretch>
          </p:blipFill>
          <p:spPr>
            <a:xfrm>
              <a:off x="3269484" y="407632"/>
              <a:ext cx="1063428" cy="709690"/>
            </a:xfrm>
            <a:prstGeom prst="rect">
              <a:avLst/>
            </a:prstGeom>
            <a:ln w="12700" cap="flat">
              <a:noFill/>
              <a:miter lim="400000"/>
            </a:ln>
            <a:effectLst/>
          </p:spPr>
        </p:pic>
        <p:pic>
          <p:nvPicPr>
            <p:cNvPr id="1943" name="mrjennings_23299087.png" descr="mrjennings_23299087.png"/>
            <p:cNvPicPr>
              <a:picLocks noChangeAspect="0"/>
            </p:cNvPicPr>
            <p:nvPr/>
          </p:nvPicPr>
          <p:blipFill>
            <a:blip r:embed="rId16">
              <a:extLst/>
            </a:blip>
            <a:stretch>
              <a:fillRect/>
            </a:stretch>
          </p:blipFill>
          <p:spPr>
            <a:xfrm>
              <a:off x="3433992" y="2692129"/>
              <a:ext cx="796103" cy="1058670"/>
            </a:xfrm>
            <a:prstGeom prst="rect">
              <a:avLst/>
            </a:prstGeom>
            <a:ln w="12700" cap="flat">
              <a:noFill/>
              <a:miter lim="400000"/>
            </a:ln>
            <a:effectLst/>
          </p:spPr>
        </p:pic>
        <p:pic>
          <p:nvPicPr>
            <p:cNvPr id="1944" name="mrjennings_62624466.png" descr="mrjennings_62624466.png"/>
            <p:cNvPicPr>
              <a:picLocks noChangeAspect="0"/>
            </p:cNvPicPr>
            <p:nvPr/>
          </p:nvPicPr>
          <p:blipFill>
            <a:blip r:embed="rId17">
              <a:extLst/>
            </a:blip>
            <a:stretch>
              <a:fillRect/>
            </a:stretch>
          </p:blipFill>
          <p:spPr>
            <a:xfrm>
              <a:off x="4741244" y="2853422"/>
              <a:ext cx="1060491" cy="800101"/>
            </a:xfrm>
            <a:prstGeom prst="rect">
              <a:avLst/>
            </a:prstGeom>
            <a:ln w="12700" cap="flat">
              <a:noFill/>
              <a:miter lim="400000"/>
            </a:ln>
            <a:effectLst/>
          </p:spPr>
        </p:pic>
        <p:pic>
          <p:nvPicPr>
            <p:cNvPr id="1945" name="mscolly_8512764.png" descr="mscolly_8512764.png"/>
            <p:cNvPicPr>
              <a:picLocks noChangeAspect="0"/>
            </p:cNvPicPr>
            <p:nvPr/>
          </p:nvPicPr>
          <p:blipFill>
            <a:blip r:embed="rId18">
              <a:extLst/>
            </a:blip>
            <a:stretch>
              <a:fillRect/>
            </a:stretch>
          </p:blipFill>
          <p:spPr>
            <a:xfrm>
              <a:off x="1800661" y="1140782"/>
              <a:ext cx="796103" cy="1061603"/>
            </a:xfrm>
            <a:prstGeom prst="rect">
              <a:avLst/>
            </a:prstGeom>
            <a:ln w="12700" cap="flat">
              <a:noFill/>
              <a:miter lim="400000"/>
            </a:ln>
            <a:effectLst/>
          </p:spPr>
        </p:pic>
        <p:pic>
          <p:nvPicPr>
            <p:cNvPr id="1946" name="daryoush_66536317.png" descr="daryoush_66536317.png"/>
            <p:cNvPicPr>
              <a:picLocks noChangeAspect="0"/>
            </p:cNvPicPr>
            <p:nvPr/>
          </p:nvPicPr>
          <p:blipFill>
            <a:blip r:embed="rId9">
              <a:extLst/>
            </a:blip>
            <a:stretch>
              <a:fillRect/>
            </a:stretch>
          </p:blipFill>
          <p:spPr>
            <a:xfrm>
              <a:off x="4902814" y="1630526"/>
              <a:ext cx="1063429" cy="800101"/>
            </a:xfrm>
            <a:prstGeom prst="rect">
              <a:avLst/>
            </a:prstGeom>
            <a:ln w="12700" cap="flat">
              <a:noFill/>
              <a:miter lim="400000"/>
            </a:ln>
            <a:effectLst/>
          </p:spPr>
        </p:pic>
        <p:pic>
          <p:nvPicPr>
            <p:cNvPr id="1947" name="gauiscaecilius_668314.png" descr="gauiscaecilius_668314.png"/>
            <p:cNvPicPr>
              <a:picLocks noChangeAspect="0"/>
            </p:cNvPicPr>
            <p:nvPr/>
          </p:nvPicPr>
          <p:blipFill>
            <a:blip r:embed="rId12">
              <a:extLst/>
            </a:blip>
            <a:stretch>
              <a:fillRect/>
            </a:stretch>
          </p:blipFill>
          <p:spPr>
            <a:xfrm>
              <a:off x="3269484" y="1387120"/>
              <a:ext cx="1063428" cy="800101"/>
            </a:xfrm>
            <a:prstGeom prst="rect">
              <a:avLst/>
            </a:prstGeom>
            <a:ln w="12700" cap="flat">
              <a:noFill/>
              <a:miter lim="400000"/>
            </a:ln>
            <a:effectLst/>
          </p:spPr>
        </p:pic>
        <p:pic>
          <p:nvPicPr>
            <p:cNvPr id="1948" name="mscolly_8512764.png" descr="mscolly_8512764.png"/>
            <p:cNvPicPr>
              <a:picLocks noChangeAspect="0"/>
            </p:cNvPicPr>
            <p:nvPr/>
          </p:nvPicPr>
          <p:blipFill>
            <a:blip r:embed="rId18">
              <a:extLst/>
            </a:blip>
            <a:stretch>
              <a:fillRect/>
            </a:stretch>
          </p:blipFill>
          <p:spPr>
            <a:xfrm>
              <a:off x="1800661" y="1140782"/>
              <a:ext cx="796103" cy="1061603"/>
            </a:xfrm>
            <a:prstGeom prst="rect">
              <a:avLst/>
            </a:prstGeom>
            <a:ln w="12700" cap="flat">
              <a:noFill/>
              <a:miter lim="400000"/>
            </a:ln>
            <a:effectLst/>
          </p:spPr>
        </p:pic>
        <p:sp>
          <p:nvSpPr>
            <p:cNvPr id="1949" name="Circle"/>
            <p:cNvSpPr/>
            <p:nvPr/>
          </p:nvSpPr>
          <p:spPr>
            <a:xfrm flipH="1">
              <a:off x="1553898" y="325519"/>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50" name="Circle"/>
            <p:cNvSpPr/>
            <p:nvPr/>
          </p:nvSpPr>
          <p:spPr>
            <a:xfrm flipH="1">
              <a:off x="1865289" y="489744"/>
              <a:ext cx="96943"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51" name="Circle"/>
            <p:cNvSpPr/>
            <p:nvPr/>
          </p:nvSpPr>
          <p:spPr>
            <a:xfrm flipH="1">
              <a:off x="2191367" y="164226"/>
              <a:ext cx="96944"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52" name="Circle"/>
            <p:cNvSpPr/>
            <p:nvPr/>
          </p:nvSpPr>
          <p:spPr>
            <a:xfrm flipH="1">
              <a:off x="1962231" y="1287412"/>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53" name="Circle"/>
            <p:cNvSpPr/>
            <p:nvPr/>
          </p:nvSpPr>
          <p:spPr>
            <a:xfrm flipH="1">
              <a:off x="2288310" y="1548414"/>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1956" name="Group"/>
            <p:cNvGrpSpPr/>
            <p:nvPr/>
          </p:nvGrpSpPr>
          <p:grpSpPr>
            <a:xfrm flipH="1">
              <a:off x="1392328" y="571857"/>
              <a:ext cx="96943" cy="96777"/>
              <a:chOff x="0" y="0"/>
              <a:chExt cx="96942" cy="96775"/>
            </a:xfrm>
          </p:grpSpPr>
          <p:sp>
            <p:nvSpPr>
              <p:cNvPr id="1954" name="Circle"/>
              <p:cNvSpPr/>
              <p:nvPr/>
            </p:nvSpPr>
            <p:spPr>
              <a:xfrm>
                <a:off x="0" y="0"/>
                <a:ext cx="96943"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55" name="Square"/>
              <p:cNvSpPr txBox="1"/>
              <p:nvPr/>
            </p:nvSpPr>
            <p:spPr>
              <a:xfrm flipH="1">
                <a:off x="14195" y="14171"/>
                <a:ext cx="68552" cy="68434"/>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400">
                    <a:solidFill>
                      <a:srgbClr val="005840"/>
                    </a:solidFill>
                    <a:uFill>
                      <a:solidFill>
                        <a:srgbClr val="005840"/>
                      </a:solidFill>
                    </a:uFill>
                    <a:latin typeface="+mn-lt"/>
                    <a:ea typeface="+mn-ea"/>
                    <a:cs typeface="+mn-cs"/>
                    <a:sym typeface="Arial"/>
                  </a:defRPr>
                </a:pPr>
              </a:p>
            </p:txBody>
          </p:sp>
        </p:grpSp>
        <p:sp>
          <p:nvSpPr>
            <p:cNvPr id="1957" name="Circle"/>
            <p:cNvSpPr/>
            <p:nvPr/>
          </p:nvSpPr>
          <p:spPr>
            <a:xfrm flipH="1">
              <a:off x="3433991" y="571857"/>
              <a:ext cx="96944"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58" name="Circle"/>
            <p:cNvSpPr/>
            <p:nvPr/>
          </p:nvSpPr>
          <p:spPr>
            <a:xfrm flipH="1">
              <a:off x="1962231" y="1794752"/>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59" name="Circle"/>
            <p:cNvSpPr/>
            <p:nvPr/>
          </p:nvSpPr>
          <p:spPr>
            <a:xfrm flipH="1">
              <a:off x="4168402" y="651037"/>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60" name="Circle"/>
            <p:cNvSpPr/>
            <p:nvPr/>
          </p:nvSpPr>
          <p:spPr>
            <a:xfrm flipH="1">
              <a:off x="3677816" y="979489"/>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61" name="Circle"/>
            <p:cNvSpPr/>
            <p:nvPr/>
          </p:nvSpPr>
          <p:spPr>
            <a:xfrm flipH="1">
              <a:off x="3351738" y="1548414"/>
              <a:ext cx="99880"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62" name="Circle"/>
            <p:cNvSpPr/>
            <p:nvPr/>
          </p:nvSpPr>
          <p:spPr>
            <a:xfrm flipH="1">
              <a:off x="4168402" y="1956046"/>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63" name="Circle"/>
            <p:cNvSpPr/>
            <p:nvPr/>
          </p:nvSpPr>
          <p:spPr>
            <a:xfrm flipH="1">
              <a:off x="3677816" y="3017647"/>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64" name="Circle"/>
            <p:cNvSpPr/>
            <p:nvPr/>
          </p:nvSpPr>
          <p:spPr>
            <a:xfrm flipH="1">
              <a:off x="4003895" y="3178941"/>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65" name="Circle"/>
            <p:cNvSpPr/>
            <p:nvPr/>
          </p:nvSpPr>
          <p:spPr>
            <a:xfrm flipH="1">
              <a:off x="2617326" y="2853422"/>
              <a:ext cx="96943"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66" name="Circle"/>
            <p:cNvSpPr/>
            <p:nvPr/>
          </p:nvSpPr>
          <p:spPr>
            <a:xfrm flipH="1">
              <a:off x="3516245" y="3507392"/>
              <a:ext cx="96944"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67" name="Circle"/>
            <p:cNvSpPr/>
            <p:nvPr/>
          </p:nvSpPr>
          <p:spPr>
            <a:xfrm flipH="1">
              <a:off x="2288310" y="3178941"/>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68" name="Circle"/>
            <p:cNvSpPr/>
            <p:nvPr/>
          </p:nvSpPr>
          <p:spPr>
            <a:xfrm flipH="1">
              <a:off x="737233" y="2527903"/>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69" name="Circle"/>
            <p:cNvSpPr/>
            <p:nvPr/>
          </p:nvSpPr>
          <p:spPr>
            <a:xfrm flipH="1">
              <a:off x="572725" y="2935535"/>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70" name="Circle"/>
            <p:cNvSpPr/>
            <p:nvPr/>
          </p:nvSpPr>
          <p:spPr>
            <a:xfrm flipH="1">
              <a:off x="411154" y="1387121"/>
              <a:ext cx="96943"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71" name="Circle"/>
            <p:cNvSpPr/>
            <p:nvPr/>
          </p:nvSpPr>
          <p:spPr>
            <a:xfrm flipH="1">
              <a:off x="901741" y="1466301"/>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72" name="Circle"/>
            <p:cNvSpPr/>
            <p:nvPr/>
          </p:nvSpPr>
          <p:spPr>
            <a:xfrm flipH="1">
              <a:off x="901741" y="4240543"/>
              <a:ext cx="96943"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73" name="Circle"/>
            <p:cNvSpPr/>
            <p:nvPr/>
          </p:nvSpPr>
          <p:spPr>
            <a:xfrm flipH="1">
              <a:off x="737233" y="4483948"/>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74" name="Circle"/>
            <p:cNvSpPr/>
            <p:nvPr/>
          </p:nvSpPr>
          <p:spPr>
            <a:xfrm flipH="1">
              <a:off x="5557909" y="4401836"/>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75" name="Circle"/>
            <p:cNvSpPr/>
            <p:nvPr/>
          </p:nvSpPr>
          <p:spPr>
            <a:xfrm flipH="1">
              <a:off x="1962231" y="4648175"/>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76" name="Circle"/>
            <p:cNvSpPr/>
            <p:nvPr/>
          </p:nvSpPr>
          <p:spPr>
            <a:xfrm flipH="1">
              <a:off x="2288310" y="3178941"/>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77" name="Circle"/>
            <p:cNvSpPr/>
            <p:nvPr/>
          </p:nvSpPr>
          <p:spPr>
            <a:xfrm flipH="1">
              <a:off x="1553898" y="4891581"/>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78" name="Circle"/>
            <p:cNvSpPr/>
            <p:nvPr/>
          </p:nvSpPr>
          <p:spPr>
            <a:xfrm flipH="1">
              <a:off x="1879977" y="3425280"/>
              <a:ext cx="99881"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79" name="Circle"/>
            <p:cNvSpPr/>
            <p:nvPr/>
          </p:nvSpPr>
          <p:spPr>
            <a:xfrm flipH="1">
              <a:off x="1800660" y="4891581"/>
              <a:ext cx="96944"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80" name="Circle"/>
            <p:cNvSpPr/>
            <p:nvPr/>
          </p:nvSpPr>
          <p:spPr>
            <a:xfrm flipH="1">
              <a:off x="2208993" y="3425280"/>
              <a:ext cx="96943"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81" name="Circle"/>
            <p:cNvSpPr/>
            <p:nvPr/>
          </p:nvSpPr>
          <p:spPr>
            <a:xfrm flipH="1">
              <a:off x="3025659" y="4401836"/>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82" name="Circle"/>
            <p:cNvSpPr/>
            <p:nvPr/>
          </p:nvSpPr>
          <p:spPr>
            <a:xfrm flipH="1">
              <a:off x="5883988" y="4648175"/>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83" name="Circle"/>
            <p:cNvSpPr/>
            <p:nvPr/>
          </p:nvSpPr>
          <p:spPr>
            <a:xfrm flipH="1">
              <a:off x="4415165" y="4483948"/>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84" name="Circle"/>
            <p:cNvSpPr/>
            <p:nvPr/>
          </p:nvSpPr>
          <p:spPr>
            <a:xfrm flipH="1">
              <a:off x="5393401" y="3261054"/>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85" name="Circle"/>
            <p:cNvSpPr/>
            <p:nvPr/>
          </p:nvSpPr>
          <p:spPr>
            <a:xfrm flipH="1">
              <a:off x="4658990" y="4891581"/>
              <a:ext cx="99880"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86" name="Circle"/>
            <p:cNvSpPr/>
            <p:nvPr/>
          </p:nvSpPr>
          <p:spPr>
            <a:xfrm flipH="1">
              <a:off x="4985068" y="3425280"/>
              <a:ext cx="99881"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87" name="Circle"/>
            <p:cNvSpPr/>
            <p:nvPr/>
          </p:nvSpPr>
          <p:spPr>
            <a:xfrm flipH="1">
              <a:off x="4902814" y="733150"/>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88" name="Circle"/>
            <p:cNvSpPr/>
            <p:nvPr/>
          </p:nvSpPr>
          <p:spPr>
            <a:xfrm flipH="1">
              <a:off x="5393401" y="1140782"/>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89" name="Circle"/>
            <p:cNvSpPr/>
            <p:nvPr/>
          </p:nvSpPr>
          <p:spPr>
            <a:xfrm flipH="1">
              <a:off x="5640164" y="1956046"/>
              <a:ext cx="96943"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90" name="Circle"/>
            <p:cNvSpPr/>
            <p:nvPr/>
          </p:nvSpPr>
          <p:spPr>
            <a:xfrm flipH="1">
              <a:off x="5640164" y="1712640"/>
              <a:ext cx="96943"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91" name="Circle"/>
            <p:cNvSpPr/>
            <p:nvPr/>
          </p:nvSpPr>
          <p:spPr>
            <a:xfrm flipH="1">
              <a:off x="85076" y="3994205"/>
              <a:ext cx="96943"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92" name="Circle"/>
            <p:cNvSpPr/>
            <p:nvPr/>
          </p:nvSpPr>
          <p:spPr>
            <a:xfrm flipH="1">
              <a:off x="1800660" y="243406"/>
              <a:ext cx="96944"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93" name="Circle"/>
            <p:cNvSpPr/>
            <p:nvPr/>
          </p:nvSpPr>
          <p:spPr>
            <a:xfrm flipH="1">
              <a:off x="2126739" y="407632"/>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94" name="Circle"/>
            <p:cNvSpPr/>
            <p:nvPr/>
          </p:nvSpPr>
          <p:spPr>
            <a:xfrm flipH="1">
              <a:off x="3516245" y="815263"/>
              <a:ext cx="96944"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95" name="Circle"/>
            <p:cNvSpPr/>
            <p:nvPr/>
          </p:nvSpPr>
          <p:spPr>
            <a:xfrm flipH="1">
              <a:off x="3924579" y="651037"/>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96" name="Circle"/>
            <p:cNvSpPr/>
            <p:nvPr/>
          </p:nvSpPr>
          <p:spPr>
            <a:xfrm flipH="1">
              <a:off x="4003895" y="489744"/>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97" name="Circle"/>
            <p:cNvSpPr/>
            <p:nvPr/>
          </p:nvSpPr>
          <p:spPr>
            <a:xfrm flipH="1">
              <a:off x="5557909" y="815263"/>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98" name="Circle"/>
            <p:cNvSpPr/>
            <p:nvPr/>
          </p:nvSpPr>
          <p:spPr>
            <a:xfrm flipH="1">
              <a:off x="5231831" y="651037"/>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1999" name="Circle"/>
            <p:cNvSpPr/>
            <p:nvPr/>
          </p:nvSpPr>
          <p:spPr>
            <a:xfrm flipH="1">
              <a:off x="4985068" y="979489"/>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00" name="Circle"/>
            <p:cNvSpPr/>
            <p:nvPr/>
          </p:nvSpPr>
          <p:spPr>
            <a:xfrm flipH="1">
              <a:off x="411154" y="1630527"/>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01" name="Circle"/>
            <p:cNvSpPr/>
            <p:nvPr/>
          </p:nvSpPr>
          <p:spPr>
            <a:xfrm flipH="1">
              <a:off x="983995" y="1222895"/>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02" name="Circle"/>
            <p:cNvSpPr/>
            <p:nvPr/>
          </p:nvSpPr>
          <p:spPr>
            <a:xfrm flipH="1">
              <a:off x="3595562" y="1548414"/>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03" name="Circle"/>
            <p:cNvSpPr/>
            <p:nvPr/>
          </p:nvSpPr>
          <p:spPr>
            <a:xfrm flipH="1">
              <a:off x="3433991" y="2038158"/>
              <a:ext cx="96944"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04" name="Circle"/>
            <p:cNvSpPr/>
            <p:nvPr/>
          </p:nvSpPr>
          <p:spPr>
            <a:xfrm flipH="1">
              <a:off x="3924579" y="1794752"/>
              <a:ext cx="96943"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05" name="Circle"/>
            <p:cNvSpPr/>
            <p:nvPr/>
          </p:nvSpPr>
          <p:spPr>
            <a:xfrm flipH="1">
              <a:off x="2288310" y="1794752"/>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06" name="Circle"/>
            <p:cNvSpPr/>
            <p:nvPr/>
          </p:nvSpPr>
          <p:spPr>
            <a:xfrm flipH="1">
              <a:off x="2370564" y="1222895"/>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07" name="Circle"/>
            <p:cNvSpPr/>
            <p:nvPr/>
          </p:nvSpPr>
          <p:spPr>
            <a:xfrm flipH="1">
              <a:off x="1962231" y="2935535"/>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08" name="Circle"/>
            <p:cNvSpPr/>
            <p:nvPr/>
          </p:nvSpPr>
          <p:spPr>
            <a:xfrm flipH="1">
              <a:off x="3924579" y="3425280"/>
              <a:ext cx="96943" cy="96776"/>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09" name="Circle"/>
            <p:cNvSpPr/>
            <p:nvPr/>
          </p:nvSpPr>
          <p:spPr>
            <a:xfrm flipH="1">
              <a:off x="4003895" y="2853422"/>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10" name="Circle"/>
            <p:cNvSpPr/>
            <p:nvPr/>
          </p:nvSpPr>
          <p:spPr>
            <a:xfrm flipH="1">
              <a:off x="5149577" y="3261054"/>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11" name="Circle"/>
            <p:cNvSpPr/>
            <p:nvPr/>
          </p:nvSpPr>
          <p:spPr>
            <a:xfrm flipH="1">
              <a:off x="5231831" y="2935535"/>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12" name="Circle"/>
            <p:cNvSpPr/>
            <p:nvPr/>
          </p:nvSpPr>
          <p:spPr>
            <a:xfrm flipH="1">
              <a:off x="4823498" y="3261054"/>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13" name="Circle"/>
            <p:cNvSpPr/>
            <p:nvPr/>
          </p:nvSpPr>
          <p:spPr>
            <a:xfrm flipH="1">
              <a:off x="5640164" y="4648175"/>
              <a:ext cx="96943"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14" name="Circle"/>
            <p:cNvSpPr/>
            <p:nvPr/>
          </p:nvSpPr>
          <p:spPr>
            <a:xfrm flipH="1">
              <a:off x="5393401" y="4809468"/>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15" name="Circle"/>
            <p:cNvSpPr/>
            <p:nvPr/>
          </p:nvSpPr>
          <p:spPr>
            <a:xfrm flipH="1">
              <a:off x="4658990" y="4566062"/>
              <a:ext cx="99880"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16" name="Circle"/>
            <p:cNvSpPr/>
            <p:nvPr/>
          </p:nvSpPr>
          <p:spPr>
            <a:xfrm flipH="1">
              <a:off x="4741243" y="4322657"/>
              <a:ext cx="96944" cy="96776"/>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17" name="Circle"/>
            <p:cNvSpPr/>
            <p:nvPr/>
          </p:nvSpPr>
          <p:spPr>
            <a:xfrm flipH="1">
              <a:off x="3433991" y="4566062"/>
              <a:ext cx="96944"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18" name="Circle"/>
            <p:cNvSpPr/>
            <p:nvPr/>
          </p:nvSpPr>
          <p:spPr>
            <a:xfrm flipH="1">
              <a:off x="2861150" y="4648175"/>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19" name="Circle"/>
            <p:cNvSpPr/>
            <p:nvPr/>
          </p:nvSpPr>
          <p:spPr>
            <a:xfrm flipH="1">
              <a:off x="3677816" y="4809468"/>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20" name="Circle"/>
            <p:cNvSpPr/>
            <p:nvPr/>
          </p:nvSpPr>
          <p:spPr>
            <a:xfrm flipH="1">
              <a:off x="2208993" y="4973694"/>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21" name="Circle"/>
            <p:cNvSpPr/>
            <p:nvPr/>
          </p:nvSpPr>
          <p:spPr>
            <a:xfrm flipH="1">
              <a:off x="1553898" y="4566062"/>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22" name="Circle"/>
            <p:cNvSpPr/>
            <p:nvPr/>
          </p:nvSpPr>
          <p:spPr>
            <a:xfrm flipH="1">
              <a:off x="1718406" y="5055807"/>
              <a:ext cx="96944"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23" name="Circle"/>
            <p:cNvSpPr/>
            <p:nvPr/>
          </p:nvSpPr>
          <p:spPr>
            <a:xfrm flipH="1">
              <a:off x="85076" y="4483948"/>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24" name="Circle"/>
            <p:cNvSpPr/>
            <p:nvPr/>
          </p:nvSpPr>
          <p:spPr>
            <a:xfrm flipH="1">
              <a:off x="411154" y="4076317"/>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25" name="Circle"/>
            <p:cNvSpPr/>
            <p:nvPr/>
          </p:nvSpPr>
          <p:spPr>
            <a:xfrm flipH="1">
              <a:off x="819487" y="3017647"/>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26" name="Circle"/>
            <p:cNvSpPr/>
            <p:nvPr/>
          </p:nvSpPr>
          <p:spPr>
            <a:xfrm flipH="1">
              <a:off x="901741" y="2771309"/>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27" name="Circle"/>
            <p:cNvSpPr/>
            <p:nvPr/>
          </p:nvSpPr>
          <p:spPr>
            <a:xfrm flipH="1">
              <a:off x="493408" y="3178941"/>
              <a:ext cx="96944"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28" name="Circle"/>
            <p:cNvSpPr/>
            <p:nvPr/>
          </p:nvSpPr>
          <p:spPr>
            <a:xfrm flipH="1">
              <a:off x="1392328" y="164226"/>
              <a:ext cx="96943" cy="96776"/>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29" name="Circle"/>
            <p:cNvSpPr/>
            <p:nvPr/>
          </p:nvSpPr>
          <p:spPr>
            <a:xfrm flipH="1">
              <a:off x="1636152" y="571857"/>
              <a:ext cx="99881"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30" name="Circle"/>
            <p:cNvSpPr/>
            <p:nvPr/>
          </p:nvSpPr>
          <p:spPr>
            <a:xfrm flipH="1">
              <a:off x="3924579" y="897376"/>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31" name="Circle"/>
            <p:cNvSpPr/>
            <p:nvPr/>
          </p:nvSpPr>
          <p:spPr>
            <a:xfrm flipH="1">
              <a:off x="3677816" y="489744"/>
              <a:ext cx="99881"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32" name="Circle"/>
            <p:cNvSpPr/>
            <p:nvPr/>
          </p:nvSpPr>
          <p:spPr>
            <a:xfrm flipH="1">
              <a:off x="5231831" y="815263"/>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33" name="Circle"/>
            <p:cNvSpPr/>
            <p:nvPr/>
          </p:nvSpPr>
          <p:spPr>
            <a:xfrm flipH="1">
              <a:off x="5722418" y="1222895"/>
              <a:ext cx="96943"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34" name="Circle"/>
            <p:cNvSpPr/>
            <p:nvPr/>
          </p:nvSpPr>
          <p:spPr>
            <a:xfrm flipH="1">
              <a:off x="4823498" y="4973694"/>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35" name="Circle"/>
            <p:cNvSpPr/>
            <p:nvPr/>
          </p:nvSpPr>
          <p:spPr>
            <a:xfrm flipH="1">
              <a:off x="4415165" y="4891581"/>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36" name="Circle"/>
            <p:cNvSpPr/>
            <p:nvPr/>
          </p:nvSpPr>
          <p:spPr>
            <a:xfrm flipH="1">
              <a:off x="4332911" y="4240543"/>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37" name="Circle"/>
            <p:cNvSpPr/>
            <p:nvPr/>
          </p:nvSpPr>
          <p:spPr>
            <a:xfrm flipH="1">
              <a:off x="3269484" y="4322657"/>
              <a:ext cx="99881" cy="96776"/>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38" name="Circle"/>
            <p:cNvSpPr/>
            <p:nvPr/>
          </p:nvSpPr>
          <p:spPr>
            <a:xfrm flipH="1">
              <a:off x="3595562" y="4401836"/>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39" name="Circle"/>
            <p:cNvSpPr/>
            <p:nvPr/>
          </p:nvSpPr>
          <p:spPr>
            <a:xfrm flipH="1">
              <a:off x="3107913" y="4648175"/>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40" name="Circle"/>
            <p:cNvSpPr/>
            <p:nvPr/>
          </p:nvSpPr>
          <p:spPr>
            <a:xfrm flipH="1">
              <a:off x="2208993" y="4730288"/>
              <a:ext cx="96943" cy="96776"/>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41" name="Circle"/>
            <p:cNvSpPr/>
            <p:nvPr/>
          </p:nvSpPr>
          <p:spPr>
            <a:xfrm flipH="1">
              <a:off x="1962231" y="5055807"/>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42" name="Circle"/>
            <p:cNvSpPr/>
            <p:nvPr/>
          </p:nvSpPr>
          <p:spPr>
            <a:xfrm flipH="1">
              <a:off x="411154" y="4483948"/>
              <a:ext cx="96943"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43" name="Circle"/>
            <p:cNvSpPr/>
            <p:nvPr/>
          </p:nvSpPr>
          <p:spPr>
            <a:xfrm flipH="1">
              <a:off x="654979" y="4076317"/>
              <a:ext cx="99880"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44" name="Circle"/>
            <p:cNvSpPr/>
            <p:nvPr/>
          </p:nvSpPr>
          <p:spPr>
            <a:xfrm flipH="1">
              <a:off x="85076" y="4240543"/>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45" name="Circle"/>
            <p:cNvSpPr/>
            <p:nvPr/>
          </p:nvSpPr>
          <p:spPr>
            <a:xfrm flipH="1">
              <a:off x="737233" y="3261054"/>
              <a:ext cx="99881"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46" name="Circle"/>
            <p:cNvSpPr/>
            <p:nvPr/>
          </p:nvSpPr>
          <p:spPr>
            <a:xfrm flipH="1">
              <a:off x="983995" y="3178941"/>
              <a:ext cx="96943"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47" name="Circle"/>
            <p:cNvSpPr/>
            <p:nvPr/>
          </p:nvSpPr>
          <p:spPr>
            <a:xfrm flipH="1">
              <a:off x="2208993" y="2853422"/>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48" name="Circle"/>
            <p:cNvSpPr/>
            <p:nvPr/>
          </p:nvSpPr>
          <p:spPr>
            <a:xfrm flipH="1">
              <a:off x="2535072" y="3099761"/>
              <a:ext cx="99881"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49" name="Circle"/>
            <p:cNvSpPr/>
            <p:nvPr/>
          </p:nvSpPr>
          <p:spPr>
            <a:xfrm flipH="1">
              <a:off x="2370564" y="2038158"/>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50" name="Circle"/>
            <p:cNvSpPr/>
            <p:nvPr/>
          </p:nvSpPr>
          <p:spPr>
            <a:xfrm flipH="1">
              <a:off x="1879977" y="1466301"/>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51" name="Circle"/>
            <p:cNvSpPr/>
            <p:nvPr/>
          </p:nvSpPr>
          <p:spPr>
            <a:xfrm flipH="1">
              <a:off x="3516245" y="1876865"/>
              <a:ext cx="96944"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52" name="Circle"/>
            <p:cNvSpPr/>
            <p:nvPr/>
          </p:nvSpPr>
          <p:spPr>
            <a:xfrm flipH="1">
              <a:off x="4086149" y="1466301"/>
              <a:ext cx="99880"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53" name="Circle"/>
            <p:cNvSpPr/>
            <p:nvPr/>
          </p:nvSpPr>
          <p:spPr>
            <a:xfrm flipH="1">
              <a:off x="5393401" y="1956046"/>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54" name="Circle"/>
            <p:cNvSpPr/>
            <p:nvPr/>
          </p:nvSpPr>
          <p:spPr>
            <a:xfrm flipH="1">
              <a:off x="5149577" y="1712640"/>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55" name="Circle"/>
            <p:cNvSpPr/>
            <p:nvPr/>
          </p:nvSpPr>
          <p:spPr>
            <a:xfrm flipH="1">
              <a:off x="5801734" y="2202384"/>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56" name="Circle"/>
            <p:cNvSpPr/>
            <p:nvPr/>
          </p:nvSpPr>
          <p:spPr>
            <a:xfrm flipH="1">
              <a:off x="3842325" y="2935535"/>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57" name="Circle"/>
            <p:cNvSpPr/>
            <p:nvPr/>
          </p:nvSpPr>
          <p:spPr>
            <a:xfrm flipH="1">
              <a:off x="3516245" y="2771309"/>
              <a:ext cx="96944"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58" name="Circle"/>
            <p:cNvSpPr/>
            <p:nvPr/>
          </p:nvSpPr>
          <p:spPr>
            <a:xfrm flipH="1">
              <a:off x="3677816" y="3586573"/>
              <a:ext cx="99881"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59" name="Circle"/>
            <p:cNvSpPr/>
            <p:nvPr/>
          </p:nvSpPr>
          <p:spPr>
            <a:xfrm flipH="1">
              <a:off x="5557909" y="3099761"/>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2061" name="Refine matching using RANSAC [Fischler &amp; Bolles 1987] to estimate fundamental matrices between pairs…"/>
          <p:cNvSpPr txBox="1"/>
          <p:nvPr/>
        </p:nvSpPr>
        <p:spPr>
          <a:xfrm>
            <a:off x="1149208" y="1528515"/>
            <a:ext cx="11252201" cy="1562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lnSpc>
                <a:spcPct val="110000"/>
              </a:lnSpc>
              <a:spcBef>
                <a:spcPts val="900"/>
              </a:spcBef>
              <a:defRPr sz="3400">
                <a:solidFill>
                  <a:srgbClr val="005840"/>
                </a:solidFill>
                <a:uFill>
                  <a:solidFill>
                    <a:srgbClr val="005840"/>
                  </a:solidFill>
                </a:uFill>
                <a:latin typeface="+mn-lt"/>
                <a:ea typeface="+mn-ea"/>
                <a:cs typeface="+mn-cs"/>
                <a:sym typeface="Arial"/>
              </a:defRPr>
            </a:pPr>
            <a:r>
              <a:t>Refine matching using RANSAC [Fischler &amp; Bolles 1987] to estimate fundamental matrices between pairs</a:t>
            </a:r>
          </a:p>
          <a:p>
            <a:pPr lvl="2" marL="57799" marR="57799" indent="685800" defTabSz="1295400">
              <a:lnSpc>
                <a:spcPct val="110000"/>
              </a:lnSpc>
              <a:spcBef>
                <a:spcPts val="900"/>
              </a:spcBef>
              <a:defRPr sz="1800">
                <a:solidFill>
                  <a:srgbClr val="005840"/>
                </a:solidFill>
                <a:uFill>
                  <a:solidFill>
                    <a:srgbClr val="005840"/>
                  </a:solidFill>
                </a:uFill>
                <a:latin typeface="+mn-lt"/>
                <a:ea typeface="+mn-ea"/>
                <a:cs typeface="+mn-cs"/>
                <a:sym typeface="Arial"/>
              </a:defRPr>
            </a:pPr>
            <a:r>
              <a:t>(See 6.801/6.866 for fundamental matrix, or Hartley and Zisserman, Multi-View Geometry)</a:t>
            </a:r>
          </a:p>
        </p:txBody>
      </p:sp>
      <p:grpSp>
        <p:nvGrpSpPr>
          <p:cNvPr id="2209" name="Group"/>
          <p:cNvGrpSpPr/>
          <p:nvPr/>
        </p:nvGrpSpPr>
        <p:grpSpPr>
          <a:xfrm>
            <a:off x="3429000" y="3402471"/>
            <a:ext cx="6022058" cy="5284050"/>
            <a:chOff x="0" y="0"/>
            <a:chExt cx="6022057" cy="5284048"/>
          </a:xfrm>
        </p:grpSpPr>
        <p:sp>
          <p:nvSpPr>
            <p:cNvPr id="2062" name="Line"/>
            <p:cNvSpPr/>
            <p:nvPr/>
          </p:nvSpPr>
          <p:spPr>
            <a:xfrm flipH="1">
              <a:off x="5284709" y="2005899"/>
              <a:ext cx="70504" cy="1275683"/>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063" name="Line"/>
            <p:cNvSpPr/>
            <p:nvPr/>
          </p:nvSpPr>
          <p:spPr>
            <a:xfrm>
              <a:off x="5214204" y="3351965"/>
              <a:ext cx="352519" cy="1278616"/>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064" name="Line"/>
            <p:cNvSpPr/>
            <p:nvPr/>
          </p:nvSpPr>
          <p:spPr>
            <a:xfrm flipV="1">
              <a:off x="2226619" y="1768359"/>
              <a:ext cx="1703836" cy="1372458"/>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065" name="Line"/>
            <p:cNvSpPr/>
            <p:nvPr/>
          </p:nvSpPr>
          <p:spPr>
            <a:xfrm>
              <a:off x="3933391" y="1791820"/>
              <a:ext cx="1418884" cy="117305"/>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066" name="Line"/>
            <p:cNvSpPr/>
            <p:nvPr/>
          </p:nvSpPr>
          <p:spPr>
            <a:xfrm>
              <a:off x="1800661" y="407631"/>
              <a:ext cx="482601" cy="1387122"/>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067" name="Line"/>
            <p:cNvSpPr/>
            <p:nvPr/>
          </p:nvSpPr>
          <p:spPr>
            <a:xfrm>
              <a:off x="1800661" y="407631"/>
              <a:ext cx="408333" cy="2853424"/>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068" name="Line"/>
            <p:cNvSpPr/>
            <p:nvPr/>
          </p:nvSpPr>
          <p:spPr>
            <a:xfrm flipH="1">
              <a:off x="2208993" y="1794752"/>
              <a:ext cx="79318" cy="1466303"/>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069" name="Line"/>
            <p:cNvSpPr/>
            <p:nvPr/>
          </p:nvSpPr>
          <p:spPr>
            <a:xfrm>
              <a:off x="654979" y="2771309"/>
              <a:ext cx="1554015" cy="489746"/>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070" name="Line"/>
            <p:cNvSpPr/>
            <p:nvPr/>
          </p:nvSpPr>
          <p:spPr>
            <a:xfrm>
              <a:off x="654979" y="4322656"/>
              <a:ext cx="1389507" cy="568925"/>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071" name="Line"/>
            <p:cNvSpPr/>
            <p:nvPr/>
          </p:nvSpPr>
          <p:spPr>
            <a:xfrm flipH="1">
              <a:off x="901741" y="651037"/>
              <a:ext cx="3022839" cy="2202385"/>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072" name="Line"/>
            <p:cNvSpPr/>
            <p:nvPr/>
          </p:nvSpPr>
          <p:spPr>
            <a:xfrm>
              <a:off x="3351738" y="4566061"/>
              <a:ext cx="1389507" cy="164227"/>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073" name="Line"/>
            <p:cNvSpPr/>
            <p:nvPr/>
          </p:nvSpPr>
          <p:spPr>
            <a:xfrm>
              <a:off x="737233" y="3017647"/>
              <a:ext cx="4004011" cy="1712641"/>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074" name="Line"/>
            <p:cNvSpPr/>
            <p:nvPr/>
          </p:nvSpPr>
          <p:spPr>
            <a:xfrm flipV="1">
              <a:off x="493408" y="3261053"/>
              <a:ext cx="1633332" cy="897377"/>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075" name="Line"/>
            <p:cNvSpPr/>
            <p:nvPr/>
          </p:nvSpPr>
          <p:spPr>
            <a:xfrm flipV="1">
              <a:off x="3351738" y="3261053"/>
              <a:ext cx="1880094" cy="1305009"/>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076" name="Line"/>
            <p:cNvSpPr/>
            <p:nvPr/>
          </p:nvSpPr>
          <p:spPr>
            <a:xfrm flipV="1">
              <a:off x="3760070" y="979489"/>
              <a:ext cx="1307253" cy="733151"/>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077" name="Line"/>
            <p:cNvSpPr/>
            <p:nvPr/>
          </p:nvSpPr>
          <p:spPr>
            <a:xfrm flipH="1" flipV="1">
              <a:off x="2288310" y="3099928"/>
              <a:ext cx="1554015" cy="79182"/>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078" name="Line"/>
            <p:cNvSpPr/>
            <p:nvPr/>
          </p:nvSpPr>
          <p:spPr>
            <a:xfrm flipH="1">
              <a:off x="1962231" y="2038158"/>
              <a:ext cx="3348917" cy="2853424"/>
            </a:xfrm>
            <a:prstGeom prst="line">
              <a:avLst/>
            </a:prstGeom>
            <a:noFill/>
            <a:ln w="38100" cap="flat">
              <a:solidFill>
                <a:srgbClr val="005840"/>
              </a:solidFill>
              <a:prstDash val="solid"/>
              <a:round/>
            </a:ln>
            <a:effectLst/>
          </p:spPr>
          <p:txBody>
            <a:bodyPr wrap="square" lIns="0" tIns="0" rIns="0" bIns="0" numCol="1" anchor="t">
              <a:noAutofit/>
            </a:bodyPr>
            <a:lstStyle/>
            <a:p>
              <a:pPr/>
            </a:p>
          </p:txBody>
        </p:sp>
        <p:pic>
          <p:nvPicPr>
            <p:cNvPr id="2079" name="vgasull_23497540.png" descr="vgasull_23497540.png"/>
            <p:cNvPicPr>
              <a:picLocks noChangeAspect="0"/>
            </p:cNvPicPr>
            <p:nvPr/>
          </p:nvPicPr>
          <p:blipFill>
            <a:blip r:embed="rId3">
              <a:extLst/>
            </a:blip>
            <a:stretch>
              <a:fillRect/>
            </a:stretch>
          </p:blipFill>
          <p:spPr>
            <a:xfrm>
              <a:off x="1392328" y="4483948"/>
              <a:ext cx="1060491" cy="800101"/>
            </a:xfrm>
            <a:prstGeom prst="rect">
              <a:avLst/>
            </a:prstGeom>
            <a:ln w="12700" cap="flat">
              <a:noFill/>
              <a:miter lim="400000"/>
            </a:ln>
            <a:effectLst/>
          </p:spPr>
        </p:pic>
        <p:pic>
          <p:nvPicPr>
            <p:cNvPr id="2080" name="vgasull_25138094.png" descr="vgasull_25138094.png"/>
            <p:cNvPicPr>
              <a:picLocks noChangeAspect="0"/>
            </p:cNvPicPr>
            <p:nvPr/>
          </p:nvPicPr>
          <p:blipFill>
            <a:blip r:embed="rId4">
              <a:extLst/>
            </a:blip>
            <a:stretch>
              <a:fillRect/>
            </a:stretch>
          </p:blipFill>
          <p:spPr>
            <a:xfrm>
              <a:off x="4823498" y="571856"/>
              <a:ext cx="1060491" cy="800101"/>
            </a:xfrm>
            <a:prstGeom prst="rect">
              <a:avLst/>
            </a:prstGeom>
            <a:ln w="12700" cap="flat">
              <a:noFill/>
              <a:miter lim="400000"/>
            </a:ln>
            <a:effectLst/>
          </p:spPr>
        </p:pic>
        <p:pic>
          <p:nvPicPr>
            <p:cNvPr id="2081" name="12537899@N00_61998638.png" descr="12537899@N00_61998638.png"/>
            <p:cNvPicPr>
              <a:picLocks noChangeAspect="0"/>
            </p:cNvPicPr>
            <p:nvPr/>
          </p:nvPicPr>
          <p:blipFill>
            <a:blip r:embed="rId5">
              <a:extLst/>
            </a:blip>
            <a:stretch>
              <a:fillRect/>
            </a:stretch>
          </p:blipFill>
          <p:spPr>
            <a:xfrm>
              <a:off x="0" y="3915023"/>
              <a:ext cx="1060491" cy="800101"/>
            </a:xfrm>
            <a:prstGeom prst="rect">
              <a:avLst/>
            </a:prstGeom>
            <a:ln w="12700" cap="flat">
              <a:noFill/>
              <a:miter lim="400000"/>
            </a:ln>
            <a:effectLst/>
          </p:spPr>
        </p:pic>
        <p:pic>
          <p:nvPicPr>
            <p:cNvPr id="2082" name="amos_33004438.png" descr="amos_33004438.png"/>
            <p:cNvPicPr>
              <a:picLocks noChangeAspect="0"/>
            </p:cNvPicPr>
            <p:nvPr/>
          </p:nvPicPr>
          <p:blipFill>
            <a:blip r:embed="rId6">
              <a:extLst/>
            </a:blip>
            <a:stretch>
              <a:fillRect/>
            </a:stretch>
          </p:blipFill>
          <p:spPr>
            <a:xfrm>
              <a:off x="1310074" y="0"/>
              <a:ext cx="1060491" cy="800100"/>
            </a:xfrm>
            <a:prstGeom prst="rect">
              <a:avLst/>
            </a:prstGeom>
            <a:ln w="12700" cap="flat">
              <a:noFill/>
              <a:miter lim="400000"/>
            </a:ln>
            <a:effectLst/>
          </p:spPr>
        </p:pic>
        <p:pic>
          <p:nvPicPr>
            <p:cNvPr id="2083" name="antmoose_35893232.png" descr="antmoose_35893232.png"/>
            <p:cNvPicPr>
              <a:picLocks noChangeAspect="0"/>
            </p:cNvPicPr>
            <p:nvPr/>
          </p:nvPicPr>
          <p:blipFill>
            <a:blip r:embed="rId7">
              <a:extLst/>
            </a:blip>
            <a:stretch>
              <a:fillRect/>
            </a:stretch>
          </p:blipFill>
          <p:spPr>
            <a:xfrm>
              <a:off x="164392" y="1140781"/>
              <a:ext cx="1063429" cy="800101"/>
            </a:xfrm>
            <a:prstGeom prst="rect">
              <a:avLst/>
            </a:prstGeom>
            <a:ln w="12700" cap="flat">
              <a:noFill/>
              <a:miter lim="400000"/>
            </a:ln>
            <a:effectLst/>
          </p:spPr>
        </p:pic>
        <p:pic>
          <p:nvPicPr>
            <p:cNvPr id="2084" name="brodo_1608728.png" descr="brodo_1608728.png"/>
            <p:cNvPicPr>
              <a:picLocks noChangeAspect="0"/>
            </p:cNvPicPr>
            <p:nvPr/>
          </p:nvPicPr>
          <p:blipFill>
            <a:blip r:embed="rId8">
              <a:extLst/>
            </a:blip>
            <a:stretch>
              <a:fillRect/>
            </a:stretch>
          </p:blipFill>
          <p:spPr>
            <a:xfrm>
              <a:off x="2778896" y="4240543"/>
              <a:ext cx="1063429" cy="800101"/>
            </a:xfrm>
            <a:prstGeom prst="rect">
              <a:avLst/>
            </a:prstGeom>
            <a:ln w="12700" cap="flat">
              <a:noFill/>
              <a:miter lim="400000"/>
            </a:ln>
            <a:effectLst/>
          </p:spPr>
        </p:pic>
        <p:pic>
          <p:nvPicPr>
            <p:cNvPr id="2085" name="daryoush_66536317.png" descr="daryoush_66536317.png"/>
            <p:cNvPicPr>
              <a:picLocks noChangeAspect="0"/>
            </p:cNvPicPr>
            <p:nvPr/>
          </p:nvPicPr>
          <p:blipFill>
            <a:blip r:embed="rId9">
              <a:extLst/>
            </a:blip>
            <a:stretch>
              <a:fillRect/>
            </a:stretch>
          </p:blipFill>
          <p:spPr>
            <a:xfrm>
              <a:off x="4902814" y="1630526"/>
              <a:ext cx="1063429" cy="800101"/>
            </a:xfrm>
            <a:prstGeom prst="rect">
              <a:avLst/>
            </a:prstGeom>
            <a:ln w="12700" cap="flat">
              <a:noFill/>
              <a:miter lim="400000"/>
            </a:ln>
            <a:effectLst/>
          </p:spPr>
        </p:pic>
        <p:pic>
          <p:nvPicPr>
            <p:cNvPr id="2086" name="ekenzie_18947135.png" descr="ekenzie_18947135.png"/>
            <p:cNvPicPr>
              <a:picLocks noChangeAspect="0"/>
            </p:cNvPicPr>
            <p:nvPr/>
          </p:nvPicPr>
          <p:blipFill>
            <a:blip r:embed="rId10">
              <a:extLst/>
            </a:blip>
            <a:stretch>
              <a:fillRect/>
            </a:stretch>
          </p:blipFill>
          <p:spPr>
            <a:xfrm>
              <a:off x="4250657" y="4158429"/>
              <a:ext cx="713849" cy="1061604"/>
            </a:xfrm>
            <a:prstGeom prst="rect">
              <a:avLst/>
            </a:prstGeom>
            <a:ln w="12700" cap="flat">
              <a:noFill/>
              <a:miter lim="400000"/>
            </a:ln>
            <a:effectLst/>
          </p:spPr>
        </p:pic>
        <p:pic>
          <p:nvPicPr>
            <p:cNvPr id="2087" name="ewanmcdowall_60821586.png" descr="ewanmcdowall_60821586.png"/>
            <p:cNvPicPr>
              <a:picLocks noChangeAspect="0"/>
            </p:cNvPicPr>
            <p:nvPr/>
          </p:nvPicPr>
          <p:blipFill>
            <a:blip r:embed="rId11">
              <a:extLst/>
            </a:blip>
            <a:stretch>
              <a:fillRect/>
            </a:stretch>
          </p:blipFill>
          <p:spPr>
            <a:xfrm>
              <a:off x="1718407" y="2771309"/>
              <a:ext cx="1060491" cy="800101"/>
            </a:xfrm>
            <a:prstGeom prst="rect">
              <a:avLst/>
            </a:prstGeom>
            <a:ln w="12700" cap="flat">
              <a:noFill/>
              <a:miter lim="400000"/>
            </a:ln>
            <a:effectLst/>
          </p:spPr>
        </p:pic>
        <p:pic>
          <p:nvPicPr>
            <p:cNvPr id="2088" name="gauiscaecilius_668314.png" descr="gauiscaecilius_668314.png"/>
            <p:cNvPicPr>
              <a:picLocks noChangeAspect="0"/>
            </p:cNvPicPr>
            <p:nvPr/>
          </p:nvPicPr>
          <p:blipFill>
            <a:blip r:embed="rId12">
              <a:extLst/>
            </a:blip>
            <a:stretch>
              <a:fillRect/>
            </a:stretch>
          </p:blipFill>
          <p:spPr>
            <a:xfrm>
              <a:off x="3269484" y="1387120"/>
              <a:ext cx="1063428" cy="800101"/>
            </a:xfrm>
            <a:prstGeom prst="rect">
              <a:avLst/>
            </a:prstGeom>
            <a:ln w="12700" cap="flat">
              <a:noFill/>
              <a:miter lim="400000"/>
            </a:ln>
            <a:effectLst/>
          </p:spPr>
        </p:pic>
        <p:pic>
          <p:nvPicPr>
            <p:cNvPr id="2089" name="kurtnaks_31263284.png" descr="kurtnaks_31263284.png"/>
            <p:cNvPicPr>
              <a:picLocks noChangeAspect="0"/>
            </p:cNvPicPr>
            <p:nvPr/>
          </p:nvPicPr>
          <p:blipFill>
            <a:blip r:embed="rId13">
              <a:extLst/>
            </a:blip>
            <a:stretch>
              <a:fillRect/>
            </a:stretch>
          </p:blipFill>
          <p:spPr>
            <a:xfrm>
              <a:off x="411154" y="2363677"/>
              <a:ext cx="707974" cy="1061603"/>
            </a:xfrm>
            <a:prstGeom prst="rect">
              <a:avLst/>
            </a:prstGeom>
            <a:ln w="12700" cap="flat">
              <a:noFill/>
              <a:miter lim="400000"/>
            </a:ln>
            <a:effectLst/>
          </p:spPr>
        </p:pic>
        <p:pic>
          <p:nvPicPr>
            <p:cNvPr id="2090" name="kurtnaks_31264738.png" descr="kurtnaks_31264738.png"/>
            <p:cNvPicPr>
              <a:picLocks noChangeAspect="0"/>
            </p:cNvPicPr>
            <p:nvPr/>
          </p:nvPicPr>
          <p:blipFill>
            <a:blip r:embed="rId14">
              <a:extLst/>
            </a:blip>
            <a:stretch>
              <a:fillRect/>
            </a:stretch>
          </p:blipFill>
          <p:spPr>
            <a:xfrm>
              <a:off x="5311147" y="4158429"/>
              <a:ext cx="710911" cy="1061604"/>
            </a:xfrm>
            <a:prstGeom prst="rect">
              <a:avLst/>
            </a:prstGeom>
            <a:ln w="12700" cap="flat">
              <a:noFill/>
              <a:miter lim="400000"/>
            </a:ln>
            <a:effectLst/>
          </p:spPr>
        </p:pic>
        <p:pic>
          <p:nvPicPr>
            <p:cNvPr id="2091" name="kurtnaks_31268253.png" descr="kurtnaks_31268253.png"/>
            <p:cNvPicPr>
              <a:picLocks noChangeAspect="0"/>
            </p:cNvPicPr>
            <p:nvPr/>
          </p:nvPicPr>
          <p:blipFill>
            <a:blip r:embed="rId15">
              <a:extLst/>
            </a:blip>
            <a:stretch>
              <a:fillRect/>
            </a:stretch>
          </p:blipFill>
          <p:spPr>
            <a:xfrm>
              <a:off x="3269484" y="407631"/>
              <a:ext cx="1063428" cy="709691"/>
            </a:xfrm>
            <a:prstGeom prst="rect">
              <a:avLst/>
            </a:prstGeom>
            <a:ln w="12700" cap="flat">
              <a:noFill/>
              <a:miter lim="400000"/>
            </a:ln>
            <a:effectLst/>
          </p:spPr>
        </p:pic>
        <p:pic>
          <p:nvPicPr>
            <p:cNvPr id="2092" name="mrjennings_23299087.png" descr="mrjennings_23299087.png"/>
            <p:cNvPicPr>
              <a:picLocks noChangeAspect="0"/>
            </p:cNvPicPr>
            <p:nvPr/>
          </p:nvPicPr>
          <p:blipFill>
            <a:blip r:embed="rId16">
              <a:extLst/>
            </a:blip>
            <a:stretch>
              <a:fillRect/>
            </a:stretch>
          </p:blipFill>
          <p:spPr>
            <a:xfrm>
              <a:off x="3433992" y="2692128"/>
              <a:ext cx="796103" cy="1058671"/>
            </a:xfrm>
            <a:prstGeom prst="rect">
              <a:avLst/>
            </a:prstGeom>
            <a:ln w="12700" cap="flat">
              <a:noFill/>
              <a:miter lim="400000"/>
            </a:ln>
            <a:effectLst/>
          </p:spPr>
        </p:pic>
        <p:pic>
          <p:nvPicPr>
            <p:cNvPr id="2093" name="mrjennings_62624466.png" descr="mrjennings_62624466.png"/>
            <p:cNvPicPr>
              <a:picLocks noChangeAspect="0"/>
            </p:cNvPicPr>
            <p:nvPr/>
          </p:nvPicPr>
          <p:blipFill>
            <a:blip r:embed="rId17">
              <a:extLst/>
            </a:blip>
            <a:stretch>
              <a:fillRect/>
            </a:stretch>
          </p:blipFill>
          <p:spPr>
            <a:xfrm>
              <a:off x="4741244" y="2853421"/>
              <a:ext cx="1060491" cy="800101"/>
            </a:xfrm>
            <a:prstGeom prst="rect">
              <a:avLst/>
            </a:prstGeom>
            <a:ln w="12700" cap="flat">
              <a:noFill/>
              <a:miter lim="400000"/>
            </a:ln>
            <a:effectLst/>
          </p:spPr>
        </p:pic>
        <p:pic>
          <p:nvPicPr>
            <p:cNvPr id="2094" name="mscolly_8512764.png" descr="mscolly_8512764.png"/>
            <p:cNvPicPr>
              <a:picLocks noChangeAspect="0"/>
            </p:cNvPicPr>
            <p:nvPr/>
          </p:nvPicPr>
          <p:blipFill>
            <a:blip r:embed="rId18">
              <a:extLst/>
            </a:blip>
            <a:stretch>
              <a:fillRect/>
            </a:stretch>
          </p:blipFill>
          <p:spPr>
            <a:xfrm>
              <a:off x="1800661" y="1140782"/>
              <a:ext cx="796103" cy="1061603"/>
            </a:xfrm>
            <a:prstGeom prst="rect">
              <a:avLst/>
            </a:prstGeom>
            <a:ln w="12700" cap="flat">
              <a:noFill/>
              <a:miter lim="400000"/>
            </a:ln>
            <a:effectLst/>
          </p:spPr>
        </p:pic>
        <p:pic>
          <p:nvPicPr>
            <p:cNvPr id="2095" name="daryoush_66536317.png" descr="daryoush_66536317.png"/>
            <p:cNvPicPr>
              <a:picLocks noChangeAspect="0"/>
            </p:cNvPicPr>
            <p:nvPr/>
          </p:nvPicPr>
          <p:blipFill>
            <a:blip r:embed="rId9">
              <a:extLst/>
            </a:blip>
            <a:stretch>
              <a:fillRect/>
            </a:stretch>
          </p:blipFill>
          <p:spPr>
            <a:xfrm>
              <a:off x="4902814" y="1630526"/>
              <a:ext cx="1063429" cy="800101"/>
            </a:xfrm>
            <a:prstGeom prst="rect">
              <a:avLst/>
            </a:prstGeom>
            <a:ln w="12700" cap="flat">
              <a:noFill/>
              <a:miter lim="400000"/>
            </a:ln>
            <a:effectLst/>
          </p:spPr>
        </p:pic>
        <p:pic>
          <p:nvPicPr>
            <p:cNvPr id="2096" name="gauiscaecilius_668314.png" descr="gauiscaecilius_668314.png"/>
            <p:cNvPicPr>
              <a:picLocks noChangeAspect="0"/>
            </p:cNvPicPr>
            <p:nvPr/>
          </p:nvPicPr>
          <p:blipFill>
            <a:blip r:embed="rId12">
              <a:extLst/>
            </a:blip>
            <a:stretch>
              <a:fillRect/>
            </a:stretch>
          </p:blipFill>
          <p:spPr>
            <a:xfrm>
              <a:off x="3269484" y="1387120"/>
              <a:ext cx="1063428" cy="800101"/>
            </a:xfrm>
            <a:prstGeom prst="rect">
              <a:avLst/>
            </a:prstGeom>
            <a:ln w="12700" cap="flat">
              <a:noFill/>
              <a:miter lim="400000"/>
            </a:ln>
            <a:effectLst/>
          </p:spPr>
        </p:pic>
        <p:pic>
          <p:nvPicPr>
            <p:cNvPr id="2097" name="mscolly_8512764.png" descr="mscolly_8512764.png"/>
            <p:cNvPicPr>
              <a:picLocks noChangeAspect="0"/>
            </p:cNvPicPr>
            <p:nvPr/>
          </p:nvPicPr>
          <p:blipFill>
            <a:blip r:embed="rId18">
              <a:extLst/>
            </a:blip>
            <a:stretch>
              <a:fillRect/>
            </a:stretch>
          </p:blipFill>
          <p:spPr>
            <a:xfrm>
              <a:off x="1800661" y="1140782"/>
              <a:ext cx="796103" cy="1061603"/>
            </a:xfrm>
            <a:prstGeom prst="rect">
              <a:avLst/>
            </a:prstGeom>
            <a:ln w="12700" cap="flat">
              <a:noFill/>
              <a:miter lim="400000"/>
            </a:ln>
            <a:effectLst/>
          </p:spPr>
        </p:pic>
        <p:sp>
          <p:nvSpPr>
            <p:cNvPr id="2098" name="Circle"/>
            <p:cNvSpPr/>
            <p:nvPr/>
          </p:nvSpPr>
          <p:spPr>
            <a:xfrm flipH="1">
              <a:off x="1553898" y="325518"/>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099" name="Circle"/>
            <p:cNvSpPr/>
            <p:nvPr/>
          </p:nvSpPr>
          <p:spPr>
            <a:xfrm flipH="1">
              <a:off x="1865289" y="489744"/>
              <a:ext cx="96943"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00" name="Circle"/>
            <p:cNvSpPr/>
            <p:nvPr/>
          </p:nvSpPr>
          <p:spPr>
            <a:xfrm flipH="1">
              <a:off x="2191367" y="164225"/>
              <a:ext cx="96944"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01" name="Circle"/>
            <p:cNvSpPr/>
            <p:nvPr/>
          </p:nvSpPr>
          <p:spPr>
            <a:xfrm flipH="1">
              <a:off x="1962231" y="1287412"/>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02" name="Circle"/>
            <p:cNvSpPr/>
            <p:nvPr/>
          </p:nvSpPr>
          <p:spPr>
            <a:xfrm flipH="1">
              <a:off x="2288310" y="1548414"/>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2105" name="Group"/>
            <p:cNvGrpSpPr/>
            <p:nvPr/>
          </p:nvGrpSpPr>
          <p:grpSpPr>
            <a:xfrm flipH="1">
              <a:off x="1392328" y="571857"/>
              <a:ext cx="96943" cy="96777"/>
              <a:chOff x="0" y="0"/>
              <a:chExt cx="96942" cy="96775"/>
            </a:xfrm>
          </p:grpSpPr>
          <p:sp>
            <p:nvSpPr>
              <p:cNvPr id="2103" name="Circle"/>
              <p:cNvSpPr/>
              <p:nvPr/>
            </p:nvSpPr>
            <p:spPr>
              <a:xfrm>
                <a:off x="0" y="0"/>
                <a:ext cx="96943"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04" name="Square"/>
              <p:cNvSpPr txBox="1"/>
              <p:nvPr/>
            </p:nvSpPr>
            <p:spPr>
              <a:xfrm flipH="1">
                <a:off x="14195" y="14171"/>
                <a:ext cx="68552" cy="68434"/>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400">
                    <a:solidFill>
                      <a:srgbClr val="005840"/>
                    </a:solidFill>
                    <a:uFill>
                      <a:solidFill>
                        <a:srgbClr val="005840"/>
                      </a:solidFill>
                    </a:uFill>
                    <a:latin typeface="+mn-lt"/>
                    <a:ea typeface="+mn-ea"/>
                    <a:cs typeface="+mn-cs"/>
                    <a:sym typeface="Arial"/>
                  </a:defRPr>
                </a:pPr>
              </a:p>
            </p:txBody>
          </p:sp>
        </p:grpSp>
        <p:sp>
          <p:nvSpPr>
            <p:cNvPr id="2106" name="Circle"/>
            <p:cNvSpPr/>
            <p:nvPr/>
          </p:nvSpPr>
          <p:spPr>
            <a:xfrm flipH="1">
              <a:off x="3433991" y="571857"/>
              <a:ext cx="96944"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07" name="Circle"/>
            <p:cNvSpPr/>
            <p:nvPr/>
          </p:nvSpPr>
          <p:spPr>
            <a:xfrm flipH="1">
              <a:off x="1962231" y="1794752"/>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08" name="Circle"/>
            <p:cNvSpPr/>
            <p:nvPr/>
          </p:nvSpPr>
          <p:spPr>
            <a:xfrm flipH="1">
              <a:off x="4168402" y="651037"/>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09" name="Circle"/>
            <p:cNvSpPr/>
            <p:nvPr/>
          </p:nvSpPr>
          <p:spPr>
            <a:xfrm flipH="1">
              <a:off x="3677816" y="979489"/>
              <a:ext cx="99881"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10" name="Circle"/>
            <p:cNvSpPr/>
            <p:nvPr/>
          </p:nvSpPr>
          <p:spPr>
            <a:xfrm flipH="1">
              <a:off x="3351738" y="1548414"/>
              <a:ext cx="99880"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11" name="Circle"/>
            <p:cNvSpPr/>
            <p:nvPr/>
          </p:nvSpPr>
          <p:spPr>
            <a:xfrm flipH="1">
              <a:off x="4168402" y="1956045"/>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12" name="Circle"/>
            <p:cNvSpPr/>
            <p:nvPr/>
          </p:nvSpPr>
          <p:spPr>
            <a:xfrm flipH="1">
              <a:off x="3677816" y="3017647"/>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13" name="Circle"/>
            <p:cNvSpPr/>
            <p:nvPr/>
          </p:nvSpPr>
          <p:spPr>
            <a:xfrm flipH="1">
              <a:off x="4003895" y="3178940"/>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14" name="Circle"/>
            <p:cNvSpPr/>
            <p:nvPr/>
          </p:nvSpPr>
          <p:spPr>
            <a:xfrm flipH="1">
              <a:off x="2617326" y="2853421"/>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15" name="Circle"/>
            <p:cNvSpPr/>
            <p:nvPr/>
          </p:nvSpPr>
          <p:spPr>
            <a:xfrm flipH="1">
              <a:off x="3516245" y="3507392"/>
              <a:ext cx="96944"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16" name="Circle"/>
            <p:cNvSpPr/>
            <p:nvPr/>
          </p:nvSpPr>
          <p:spPr>
            <a:xfrm flipH="1">
              <a:off x="2288310" y="3178940"/>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17" name="Circle"/>
            <p:cNvSpPr/>
            <p:nvPr/>
          </p:nvSpPr>
          <p:spPr>
            <a:xfrm flipH="1">
              <a:off x="737233" y="2527903"/>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18" name="Circle"/>
            <p:cNvSpPr/>
            <p:nvPr/>
          </p:nvSpPr>
          <p:spPr>
            <a:xfrm flipH="1">
              <a:off x="572725" y="2935534"/>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19" name="Circle"/>
            <p:cNvSpPr/>
            <p:nvPr/>
          </p:nvSpPr>
          <p:spPr>
            <a:xfrm flipH="1">
              <a:off x="411154" y="1387121"/>
              <a:ext cx="96943"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20" name="Circle"/>
            <p:cNvSpPr/>
            <p:nvPr/>
          </p:nvSpPr>
          <p:spPr>
            <a:xfrm flipH="1">
              <a:off x="901741" y="1466301"/>
              <a:ext cx="96943"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21" name="Circle"/>
            <p:cNvSpPr/>
            <p:nvPr/>
          </p:nvSpPr>
          <p:spPr>
            <a:xfrm flipH="1">
              <a:off x="901741" y="4240543"/>
              <a:ext cx="96943"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22" name="Circle"/>
            <p:cNvSpPr/>
            <p:nvPr/>
          </p:nvSpPr>
          <p:spPr>
            <a:xfrm flipH="1">
              <a:off x="737233" y="4483948"/>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23" name="Circle"/>
            <p:cNvSpPr/>
            <p:nvPr/>
          </p:nvSpPr>
          <p:spPr>
            <a:xfrm flipH="1">
              <a:off x="5557909" y="4401836"/>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24" name="Circle"/>
            <p:cNvSpPr/>
            <p:nvPr/>
          </p:nvSpPr>
          <p:spPr>
            <a:xfrm flipH="1">
              <a:off x="1962231" y="4648174"/>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25" name="Circle"/>
            <p:cNvSpPr/>
            <p:nvPr/>
          </p:nvSpPr>
          <p:spPr>
            <a:xfrm flipH="1">
              <a:off x="2288310" y="3178940"/>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26" name="Circle"/>
            <p:cNvSpPr/>
            <p:nvPr/>
          </p:nvSpPr>
          <p:spPr>
            <a:xfrm flipH="1">
              <a:off x="1553898" y="4891581"/>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27" name="Circle"/>
            <p:cNvSpPr/>
            <p:nvPr/>
          </p:nvSpPr>
          <p:spPr>
            <a:xfrm flipH="1">
              <a:off x="1879977" y="3425280"/>
              <a:ext cx="99881"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28" name="Circle"/>
            <p:cNvSpPr/>
            <p:nvPr/>
          </p:nvSpPr>
          <p:spPr>
            <a:xfrm flipH="1">
              <a:off x="1800660" y="4891581"/>
              <a:ext cx="96944"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29" name="Circle"/>
            <p:cNvSpPr/>
            <p:nvPr/>
          </p:nvSpPr>
          <p:spPr>
            <a:xfrm flipH="1">
              <a:off x="2208993" y="3425280"/>
              <a:ext cx="96943"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30" name="Circle"/>
            <p:cNvSpPr/>
            <p:nvPr/>
          </p:nvSpPr>
          <p:spPr>
            <a:xfrm flipH="1">
              <a:off x="3025659" y="4401836"/>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31" name="Circle"/>
            <p:cNvSpPr/>
            <p:nvPr/>
          </p:nvSpPr>
          <p:spPr>
            <a:xfrm flipH="1">
              <a:off x="5883988" y="4648174"/>
              <a:ext cx="99881" cy="96777"/>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32" name="Circle"/>
            <p:cNvSpPr/>
            <p:nvPr/>
          </p:nvSpPr>
          <p:spPr>
            <a:xfrm flipH="1">
              <a:off x="4415165" y="4483948"/>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33" name="Circle"/>
            <p:cNvSpPr/>
            <p:nvPr/>
          </p:nvSpPr>
          <p:spPr>
            <a:xfrm flipH="1">
              <a:off x="5393401" y="3261053"/>
              <a:ext cx="99881"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34" name="Circle"/>
            <p:cNvSpPr/>
            <p:nvPr/>
          </p:nvSpPr>
          <p:spPr>
            <a:xfrm flipH="1">
              <a:off x="4658990" y="4891581"/>
              <a:ext cx="99880"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35" name="Circle"/>
            <p:cNvSpPr/>
            <p:nvPr/>
          </p:nvSpPr>
          <p:spPr>
            <a:xfrm flipH="1">
              <a:off x="4985068" y="3425280"/>
              <a:ext cx="99881" cy="9677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36" name="Circle"/>
            <p:cNvSpPr/>
            <p:nvPr/>
          </p:nvSpPr>
          <p:spPr>
            <a:xfrm flipH="1">
              <a:off x="4902814" y="733150"/>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37" name="Circle"/>
            <p:cNvSpPr/>
            <p:nvPr/>
          </p:nvSpPr>
          <p:spPr>
            <a:xfrm flipH="1">
              <a:off x="5393401" y="1140782"/>
              <a:ext cx="99881"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38" name="Circle"/>
            <p:cNvSpPr/>
            <p:nvPr/>
          </p:nvSpPr>
          <p:spPr>
            <a:xfrm flipH="1">
              <a:off x="5640164" y="1956045"/>
              <a:ext cx="96943" cy="99710"/>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39" name="Circle"/>
            <p:cNvSpPr/>
            <p:nvPr/>
          </p:nvSpPr>
          <p:spPr>
            <a:xfrm flipH="1">
              <a:off x="5640164" y="1712640"/>
              <a:ext cx="96943"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40" name="Circle"/>
            <p:cNvSpPr/>
            <p:nvPr/>
          </p:nvSpPr>
          <p:spPr>
            <a:xfrm flipH="1">
              <a:off x="85076" y="3994204"/>
              <a:ext cx="96943" cy="99709"/>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41" name="Circle"/>
            <p:cNvSpPr/>
            <p:nvPr/>
          </p:nvSpPr>
          <p:spPr>
            <a:xfrm flipH="1">
              <a:off x="1800660" y="243406"/>
              <a:ext cx="96944"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42" name="Circle"/>
            <p:cNvSpPr/>
            <p:nvPr/>
          </p:nvSpPr>
          <p:spPr>
            <a:xfrm flipH="1">
              <a:off x="2126739" y="407631"/>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43" name="Circle"/>
            <p:cNvSpPr/>
            <p:nvPr/>
          </p:nvSpPr>
          <p:spPr>
            <a:xfrm flipH="1">
              <a:off x="3516245" y="815263"/>
              <a:ext cx="96944"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44" name="Circle"/>
            <p:cNvSpPr/>
            <p:nvPr/>
          </p:nvSpPr>
          <p:spPr>
            <a:xfrm flipH="1">
              <a:off x="3924579" y="651037"/>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45" name="Circle"/>
            <p:cNvSpPr/>
            <p:nvPr/>
          </p:nvSpPr>
          <p:spPr>
            <a:xfrm flipH="1">
              <a:off x="4003895" y="489744"/>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46" name="Circle"/>
            <p:cNvSpPr/>
            <p:nvPr/>
          </p:nvSpPr>
          <p:spPr>
            <a:xfrm flipH="1">
              <a:off x="5557909" y="815263"/>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47" name="Circle"/>
            <p:cNvSpPr/>
            <p:nvPr/>
          </p:nvSpPr>
          <p:spPr>
            <a:xfrm flipH="1">
              <a:off x="5231831" y="651037"/>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48" name="Circle"/>
            <p:cNvSpPr/>
            <p:nvPr/>
          </p:nvSpPr>
          <p:spPr>
            <a:xfrm flipH="1">
              <a:off x="4985068" y="979489"/>
              <a:ext cx="99881" cy="96776"/>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49" name="Circle"/>
            <p:cNvSpPr/>
            <p:nvPr/>
          </p:nvSpPr>
          <p:spPr>
            <a:xfrm flipH="1">
              <a:off x="411154" y="1630527"/>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50" name="Circle"/>
            <p:cNvSpPr/>
            <p:nvPr/>
          </p:nvSpPr>
          <p:spPr>
            <a:xfrm flipH="1">
              <a:off x="983995" y="1222895"/>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51" name="Circle"/>
            <p:cNvSpPr/>
            <p:nvPr/>
          </p:nvSpPr>
          <p:spPr>
            <a:xfrm flipH="1">
              <a:off x="3595562" y="1548414"/>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52" name="Circle"/>
            <p:cNvSpPr/>
            <p:nvPr/>
          </p:nvSpPr>
          <p:spPr>
            <a:xfrm flipH="1">
              <a:off x="3433991" y="2038158"/>
              <a:ext cx="96944"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53" name="Circle"/>
            <p:cNvSpPr/>
            <p:nvPr/>
          </p:nvSpPr>
          <p:spPr>
            <a:xfrm flipH="1">
              <a:off x="3924579" y="1794752"/>
              <a:ext cx="96943"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54" name="Circle"/>
            <p:cNvSpPr/>
            <p:nvPr/>
          </p:nvSpPr>
          <p:spPr>
            <a:xfrm flipH="1">
              <a:off x="2288310" y="1794752"/>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55" name="Circle"/>
            <p:cNvSpPr/>
            <p:nvPr/>
          </p:nvSpPr>
          <p:spPr>
            <a:xfrm flipH="1">
              <a:off x="2370564" y="1222895"/>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56" name="Circle"/>
            <p:cNvSpPr/>
            <p:nvPr/>
          </p:nvSpPr>
          <p:spPr>
            <a:xfrm flipH="1">
              <a:off x="1962231" y="2935534"/>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57" name="Circle"/>
            <p:cNvSpPr/>
            <p:nvPr/>
          </p:nvSpPr>
          <p:spPr>
            <a:xfrm flipH="1">
              <a:off x="3924579" y="3425280"/>
              <a:ext cx="96943" cy="96776"/>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58" name="Circle"/>
            <p:cNvSpPr/>
            <p:nvPr/>
          </p:nvSpPr>
          <p:spPr>
            <a:xfrm flipH="1">
              <a:off x="4003895" y="2853421"/>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59" name="Circle"/>
            <p:cNvSpPr/>
            <p:nvPr/>
          </p:nvSpPr>
          <p:spPr>
            <a:xfrm flipH="1">
              <a:off x="5149577" y="3261053"/>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60" name="Circle"/>
            <p:cNvSpPr/>
            <p:nvPr/>
          </p:nvSpPr>
          <p:spPr>
            <a:xfrm flipH="1">
              <a:off x="5231831" y="2935534"/>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61" name="Circle"/>
            <p:cNvSpPr/>
            <p:nvPr/>
          </p:nvSpPr>
          <p:spPr>
            <a:xfrm flipH="1">
              <a:off x="4823498" y="3261053"/>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62" name="Circle"/>
            <p:cNvSpPr/>
            <p:nvPr/>
          </p:nvSpPr>
          <p:spPr>
            <a:xfrm flipH="1">
              <a:off x="5640164" y="4648174"/>
              <a:ext cx="96943"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63" name="Circle"/>
            <p:cNvSpPr/>
            <p:nvPr/>
          </p:nvSpPr>
          <p:spPr>
            <a:xfrm flipH="1">
              <a:off x="5393401" y="4809467"/>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64" name="Circle"/>
            <p:cNvSpPr/>
            <p:nvPr/>
          </p:nvSpPr>
          <p:spPr>
            <a:xfrm flipH="1">
              <a:off x="4658990" y="4566062"/>
              <a:ext cx="99880"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65" name="Circle"/>
            <p:cNvSpPr/>
            <p:nvPr/>
          </p:nvSpPr>
          <p:spPr>
            <a:xfrm flipH="1">
              <a:off x="4741243" y="4322656"/>
              <a:ext cx="96944"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66" name="Circle"/>
            <p:cNvSpPr/>
            <p:nvPr/>
          </p:nvSpPr>
          <p:spPr>
            <a:xfrm flipH="1">
              <a:off x="3433991" y="4566062"/>
              <a:ext cx="96944"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67" name="Circle"/>
            <p:cNvSpPr/>
            <p:nvPr/>
          </p:nvSpPr>
          <p:spPr>
            <a:xfrm flipH="1">
              <a:off x="2861150" y="4648174"/>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68" name="Circle"/>
            <p:cNvSpPr/>
            <p:nvPr/>
          </p:nvSpPr>
          <p:spPr>
            <a:xfrm flipH="1">
              <a:off x="3677816" y="4809467"/>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69" name="Circle"/>
            <p:cNvSpPr/>
            <p:nvPr/>
          </p:nvSpPr>
          <p:spPr>
            <a:xfrm flipH="1">
              <a:off x="2208993" y="4973693"/>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70" name="Circle"/>
            <p:cNvSpPr/>
            <p:nvPr/>
          </p:nvSpPr>
          <p:spPr>
            <a:xfrm flipH="1">
              <a:off x="1553898" y="4566062"/>
              <a:ext cx="99881"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71" name="Circle"/>
            <p:cNvSpPr/>
            <p:nvPr/>
          </p:nvSpPr>
          <p:spPr>
            <a:xfrm flipH="1">
              <a:off x="1718406" y="5055806"/>
              <a:ext cx="96944"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72" name="Circle"/>
            <p:cNvSpPr/>
            <p:nvPr/>
          </p:nvSpPr>
          <p:spPr>
            <a:xfrm flipH="1">
              <a:off x="85076" y="4483948"/>
              <a:ext cx="96943"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73" name="Circle"/>
            <p:cNvSpPr/>
            <p:nvPr/>
          </p:nvSpPr>
          <p:spPr>
            <a:xfrm flipH="1">
              <a:off x="411154" y="4076317"/>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74" name="Circle"/>
            <p:cNvSpPr/>
            <p:nvPr/>
          </p:nvSpPr>
          <p:spPr>
            <a:xfrm flipH="1">
              <a:off x="819487" y="3017647"/>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75" name="Circle"/>
            <p:cNvSpPr/>
            <p:nvPr/>
          </p:nvSpPr>
          <p:spPr>
            <a:xfrm flipH="1">
              <a:off x="901741" y="2771309"/>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76" name="Circle"/>
            <p:cNvSpPr/>
            <p:nvPr/>
          </p:nvSpPr>
          <p:spPr>
            <a:xfrm flipH="1">
              <a:off x="493408" y="3178940"/>
              <a:ext cx="96944"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77" name="Circle"/>
            <p:cNvSpPr/>
            <p:nvPr/>
          </p:nvSpPr>
          <p:spPr>
            <a:xfrm flipH="1">
              <a:off x="1392328" y="164225"/>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78" name="Circle"/>
            <p:cNvSpPr/>
            <p:nvPr/>
          </p:nvSpPr>
          <p:spPr>
            <a:xfrm flipH="1">
              <a:off x="1636152" y="571857"/>
              <a:ext cx="99881"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79" name="Circle"/>
            <p:cNvSpPr/>
            <p:nvPr/>
          </p:nvSpPr>
          <p:spPr>
            <a:xfrm flipH="1">
              <a:off x="3924579" y="897376"/>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80" name="Circle"/>
            <p:cNvSpPr/>
            <p:nvPr/>
          </p:nvSpPr>
          <p:spPr>
            <a:xfrm flipH="1">
              <a:off x="3677816" y="489744"/>
              <a:ext cx="99881"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81" name="Circle"/>
            <p:cNvSpPr/>
            <p:nvPr/>
          </p:nvSpPr>
          <p:spPr>
            <a:xfrm flipH="1">
              <a:off x="5231831" y="815263"/>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82" name="Circle"/>
            <p:cNvSpPr/>
            <p:nvPr/>
          </p:nvSpPr>
          <p:spPr>
            <a:xfrm flipH="1">
              <a:off x="5722418" y="1222895"/>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83" name="Circle"/>
            <p:cNvSpPr/>
            <p:nvPr/>
          </p:nvSpPr>
          <p:spPr>
            <a:xfrm flipH="1">
              <a:off x="4823498" y="4973693"/>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84" name="Circle"/>
            <p:cNvSpPr/>
            <p:nvPr/>
          </p:nvSpPr>
          <p:spPr>
            <a:xfrm flipH="1">
              <a:off x="4415165" y="4891581"/>
              <a:ext cx="96943"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85" name="Circle"/>
            <p:cNvSpPr/>
            <p:nvPr/>
          </p:nvSpPr>
          <p:spPr>
            <a:xfrm flipH="1">
              <a:off x="4332911" y="4240543"/>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86" name="Circle"/>
            <p:cNvSpPr/>
            <p:nvPr/>
          </p:nvSpPr>
          <p:spPr>
            <a:xfrm flipH="1">
              <a:off x="3269484" y="4322656"/>
              <a:ext cx="99881"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87" name="Circle"/>
            <p:cNvSpPr/>
            <p:nvPr/>
          </p:nvSpPr>
          <p:spPr>
            <a:xfrm flipH="1">
              <a:off x="3595562" y="4401836"/>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88" name="Circle"/>
            <p:cNvSpPr/>
            <p:nvPr/>
          </p:nvSpPr>
          <p:spPr>
            <a:xfrm flipH="1">
              <a:off x="3107913" y="4648174"/>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89" name="Circle"/>
            <p:cNvSpPr/>
            <p:nvPr/>
          </p:nvSpPr>
          <p:spPr>
            <a:xfrm flipH="1">
              <a:off x="2208993" y="4730288"/>
              <a:ext cx="96943" cy="96776"/>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90" name="Circle"/>
            <p:cNvSpPr/>
            <p:nvPr/>
          </p:nvSpPr>
          <p:spPr>
            <a:xfrm flipH="1">
              <a:off x="1962231" y="5055806"/>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91" name="Circle"/>
            <p:cNvSpPr/>
            <p:nvPr/>
          </p:nvSpPr>
          <p:spPr>
            <a:xfrm flipH="1">
              <a:off x="411154" y="4483948"/>
              <a:ext cx="96943"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92" name="Circle"/>
            <p:cNvSpPr/>
            <p:nvPr/>
          </p:nvSpPr>
          <p:spPr>
            <a:xfrm flipH="1">
              <a:off x="654979" y="4076317"/>
              <a:ext cx="99880"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93" name="Circle"/>
            <p:cNvSpPr/>
            <p:nvPr/>
          </p:nvSpPr>
          <p:spPr>
            <a:xfrm flipH="1">
              <a:off x="85076" y="4240543"/>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94" name="Circle"/>
            <p:cNvSpPr/>
            <p:nvPr/>
          </p:nvSpPr>
          <p:spPr>
            <a:xfrm flipH="1">
              <a:off x="737233" y="3261053"/>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95" name="Circle"/>
            <p:cNvSpPr/>
            <p:nvPr/>
          </p:nvSpPr>
          <p:spPr>
            <a:xfrm flipH="1">
              <a:off x="983995" y="3178940"/>
              <a:ext cx="96943"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96" name="Circle"/>
            <p:cNvSpPr/>
            <p:nvPr/>
          </p:nvSpPr>
          <p:spPr>
            <a:xfrm flipH="1">
              <a:off x="2208993" y="2853421"/>
              <a:ext cx="96943"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97" name="Circle"/>
            <p:cNvSpPr/>
            <p:nvPr/>
          </p:nvSpPr>
          <p:spPr>
            <a:xfrm flipH="1">
              <a:off x="2535072" y="3099928"/>
              <a:ext cx="99881"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98" name="Circle"/>
            <p:cNvSpPr/>
            <p:nvPr/>
          </p:nvSpPr>
          <p:spPr>
            <a:xfrm flipH="1">
              <a:off x="2370564" y="2038158"/>
              <a:ext cx="99881"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199" name="Circle"/>
            <p:cNvSpPr/>
            <p:nvPr/>
          </p:nvSpPr>
          <p:spPr>
            <a:xfrm flipH="1">
              <a:off x="1879977" y="1466301"/>
              <a:ext cx="99881"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00" name="Circle"/>
            <p:cNvSpPr/>
            <p:nvPr/>
          </p:nvSpPr>
          <p:spPr>
            <a:xfrm flipH="1">
              <a:off x="3516245" y="1876865"/>
              <a:ext cx="96944"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01" name="Circle"/>
            <p:cNvSpPr/>
            <p:nvPr/>
          </p:nvSpPr>
          <p:spPr>
            <a:xfrm flipH="1">
              <a:off x="4086149" y="1466301"/>
              <a:ext cx="99880"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02" name="Circle"/>
            <p:cNvSpPr/>
            <p:nvPr/>
          </p:nvSpPr>
          <p:spPr>
            <a:xfrm flipH="1">
              <a:off x="5393401" y="1956045"/>
              <a:ext cx="99881" cy="99710"/>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03" name="Circle"/>
            <p:cNvSpPr/>
            <p:nvPr/>
          </p:nvSpPr>
          <p:spPr>
            <a:xfrm flipH="1">
              <a:off x="5149577" y="1712640"/>
              <a:ext cx="96943" cy="99709"/>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04" name="Circle"/>
            <p:cNvSpPr/>
            <p:nvPr/>
          </p:nvSpPr>
          <p:spPr>
            <a:xfrm flipH="1">
              <a:off x="5801734" y="2202384"/>
              <a:ext cx="99881" cy="96777"/>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05" name="Circle"/>
            <p:cNvSpPr/>
            <p:nvPr/>
          </p:nvSpPr>
          <p:spPr>
            <a:xfrm flipH="1">
              <a:off x="3842325" y="2935534"/>
              <a:ext cx="96943" cy="99710"/>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06" name="Circle"/>
            <p:cNvSpPr/>
            <p:nvPr/>
          </p:nvSpPr>
          <p:spPr>
            <a:xfrm flipH="1">
              <a:off x="3516245" y="2771309"/>
              <a:ext cx="96944"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07" name="Circle"/>
            <p:cNvSpPr/>
            <p:nvPr/>
          </p:nvSpPr>
          <p:spPr>
            <a:xfrm flipH="1">
              <a:off x="3677816" y="3586573"/>
              <a:ext cx="99881" cy="99709"/>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08" name="Circle"/>
            <p:cNvSpPr/>
            <p:nvPr/>
          </p:nvSpPr>
          <p:spPr>
            <a:xfrm flipH="1">
              <a:off x="5557909" y="3099928"/>
              <a:ext cx="96943" cy="96777"/>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ID="10" grpId="1" fill="hold">
                                  <p:stCondLst>
                                    <p:cond delay="0"/>
                                  </p:stCondLst>
                                  <p:iterate type="el" backwards="0">
                                    <p:tmAbs val="0"/>
                                  </p:iterate>
                                  <p:childTnLst>
                                    <p:animEffect filter="fade" transition="out">
                                      <p:cBhvr>
                                        <p:cTn id="6" dur="500" fill="hold"/>
                                        <p:tgtEl>
                                          <p:spTgt spid="2209"/>
                                        </p:tgtEl>
                                      </p:cBhvr>
                                    </p:animEffect>
                                    <p:set>
                                      <p:cBhvr>
                                        <p:cTn id="7" fill="hold">
                                          <p:stCondLst>
                                            <p:cond delay="499"/>
                                          </p:stCondLst>
                                        </p:cTn>
                                        <p:tgtEl>
                                          <p:spTgt spid="220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09" grpId="1"/>
    </p:bldLst>
  </p:timing>
</p:sld>
</file>

<file path=ppt/slides/slide1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3" name="Structure from motion"/>
          <p:cNvSpPr txBox="1"/>
          <p:nvPr>
            <p:ph type="title"/>
          </p:nvPr>
        </p:nvSpPr>
        <p:spPr>
          <a:prstGeom prst="rect">
            <a:avLst/>
          </a:prstGeom>
        </p:spPr>
        <p:txBody>
          <a:bodyPr/>
          <a:lstStyle/>
          <a:p>
            <a:pPr/>
            <a:r>
              <a:t>Structure from motion</a:t>
            </a:r>
          </a:p>
        </p:txBody>
      </p:sp>
      <p:sp>
        <p:nvSpPr>
          <p:cNvPr id="2214" name="Square"/>
          <p:cNvSpPr/>
          <p:nvPr/>
        </p:nvSpPr>
        <p:spPr>
          <a:xfrm>
            <a:off x="6134382" y="3365500"/>
            <a:ext cx="1739901" cy="1739900"/>
          </a:xfrm>
          <a:prstGeom prst="rect">
            <a:avLst/>
          </a:prstGeom>
          <a:solidFill>
            <a:srgbClr val="E3F2FF"/>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15" name="Shape"/>
          <p:cNvSpPr/>
          <p:nvPr/>
        </p:nvSpPr>
        <p:spPr>
          <a:xfrm rot="5400000">
            <a:off x="1233028" y="5275297"/>
            <a:ext cx="2819402" cy="24542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ln w="25400">
            <a:solidFill>
              <a:srgbClr val="005840"/>
            </a:solidFill>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16" name="Square"/>
          <p:cNvSpPr/>
          <p:nvPr/>
        </p:nvSpPr>
        <p:spPr>
          <a:xfrm>
            <a:off x="2869635" y="6093742"/>
            <a:ext cx="817317" cy="817317"/>
          </a:xfrm>
          <a:prstGeom prst="rect">
            <a:avLst/>
          </a:prstGeom>
          <a:solidFill>
            <a:srgbClr val="E3F2FF"/>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17" name="Shape"/>
          <p:cNvSpPr/>
          <p:nvPr/>
        </p:nvSpPr>
        <p:spPr>
          <a:xfrm flipH="1" rot="16200000">
            <a:off x="8604673" y="5549335"/>
            <a:ext cx="2819401" cy="24542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0" y="21600"/>
                </a:lnTo>
                <a:lnTo>
                  <a:pt x="16200" y="21600"/>
                </a:lnTo>
                <a:lnTo>
                  <a:pt x="21600" y="0"/>
                </a:lnTo>
                <a:close/>
              </a:path>
            </a:pathLst>
          </a:custGeom>
          <a:ln w="25400">
            <a:solidFill>
              <a:srgbClr val="005840"/>
            </a:solidFill>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18" name="Square"/>
          <p:cNvSpPr/>
          <p:nvPr/>
        </p:nvSpPr>
        <p:spPr>
          <a:xfrm>
            <a:off x="9787466" y="6457244"/>
            <a:ext cx="817317" cy="817317"/>
          </a:xfrm>
          <a:prstGeom prst="rect">
            <a:avLst/>
          </a:prstGeom>
          <a:solidFill>
            <a:srgbClr val="E3F2FF"/>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19" name="Rectangle"/>
          <p:cNvSpPr/>
          <p:nvPr/>
        </p:nvSpPr>
        <p:spPr>
          <a:xfrm>
            <a:off x="5068711" y="6172200"/>
            <a:ext cx="2908301" cy="2090703"/>
          </a:xfrm>
          <a:prstGeom prst="rect">
            <a:avLst/>
          </a:prstGeom>
          <a:ln w="25400">
            <a:solidFill>
              <a:srgbClr val="005840"/>
            </a:solidFill>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20" name="Square"/>
          <p:cNvSpPr/>
          <p:nvPr/>
        </p:nvSpPr>
        <p:spPr>
          <a:xfrm>
            <a:off x="6342097" y="6904284"/>
            <a:ext cx="817317" cy="817317"/>
          </a:xfrm>
          <a:prstGeom prst="rect">
            <a:avLst/>
          </a:prstGeom>
          <a:solidFill>
            <a:srgbClr val="E3F2FF"/>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21" name="Line"/>
          <p:cNvSpPr/>
          <p:nvPr/>
        </p:nvSpPr>
        <p:spPr>
          <a:xfrm flipH="1">
            <a:off x="657013" y="5092700"/>
            <a:ext cx="762001" cy="2921000"/>
          </a:xfrm>
          <a:prstGeom prst="line">
            <a:avLst/>
          </a:prstGeom>
          <a:ln w="12700">
            <a:solidFill>
              <a:srgbClr val="005840"/>
            </a:solidFill>
          </a:ln>
        </p:spPr>
        <p:txBody>
          <a:bodyPr lIns="0" tIns="0" rIns="0" bIns="0"/>
          <a:lstStyle/>
          <a:p>
            <a:pPr/>
          </a:p>
        </p:txBody>
      </p:sp>
      <p:sp>
        <p:nvSpPr>
          <p:cNvPr id="2222" name="Line"/>
          <p:cNvSpPr/>
          <p:nvPr/>
        </p:nvSpPr>
        <p:spPr>
          <a:xfrm flipH="1">
            <a:off x="657013" y="7150100"/>
            <a:ext cx="762001" cy="863600"/>
          </a:xfrm>
          <a:prstGeom prst="line">
            <a:avLst/>
          </a:prstGeom>
          <a:ln w="12700">
            <a:solidFill>
              <a:srgbClr val="005840"/>
            </a:solidFill>
          </a:ln>
        </p:spPr>
        <p:txBody>
          <a:bodyPr lIns="0" tIns="0" rIns="0" bIns="0"/>
          <a:lstStyle/>
          <a:p>
            <a:pPr/>
          </a:p>
        </p:txBody>
      </p:sp>
      <p:sp>
        <p:nvSpPr>
          <p:cNvPr id="2223" name="Line"/>
          <p:cNvSpPr/>
          <p:nvPr/>
        </p:nvSpPr>
        <p:spPr>
          <a:xfrm flipH="1">
            <a:off x="657013" y="5804746"/>
            <a:ext cx="3228623" cy="2214881"/>
          </a:xfrm>
          <a:prstGeom prst="line">
            <a:avLst/>
          </a:prstGeom>
          <a:ln w="12700">
            <a:solidFill>
              <a:srgbClr val="005840"/>
            </a:solidFill>
          </a:ln>
        </p:spPr>
        <p:txBody>
          <a:bodyPr lIns="0" tIns="0" rIns="0" bIns="0"/>
          <a:lstStyle/>
          <a:p>
            <a:pPr/>
          </a:p>
        </p:txBody>
      </p:sp>
      <p:sp>
        <p:nvSpPr>
          <p:cNvPr id="2224" name="Line"/>
          <p:cNvSpPr/>
          <p:nvPr/>
        </p:nvSpPr>
        <p:spPr>
          <a:xfrm flipH="1">
            <a:off x="657013" y="7912100"/>
            <a:ext cx="3136901" cy="114300"/>
          </a:xfrm>
          <a:prstGeom prst="line">
            <a:avLst/>
          </a:prstGeom>
          <a:ln w="12700">
            <a:solidFill>
              <a:srgbClr val="005840"/>
            </a:solidFill>
          </a:ln>
        </p:spPr>
        <p:txBody>
          <a:bodyPr lIns="0" tIns="0" rIns="0" bIns="0"/>
          <a:lstStyle/>
          <a:p>
            <a:pPr/>
          </a:p>
        </p:txBody>
      </p:sp>
      <p:sp>
        <p:nvSpPr>
          <p:cNvPr id="2225" name="Line"/>
          <p:cNvSpPr/>
          <p:nvPr/>
        </p:nvSpPr>
        <p:spPr>
          <a:xfrm>
            <a:off x="5050649" y="6181795"/>
            <a:ext cx="1409701" cy="3029939"/>
          </a:xfrm>
          <a:prstGeom prst="line">
            <a:avLst/>
          </a:prstGeom>
          <a:ln w="12700">
            <a:solidFill>
              <a:srgbClr val="005840"/>
            </a:solidFill>
          </a:ln>
        </p:spPr>
        <p:txBody>
          <a:bodyPr lIns="0" tIns="0" rIns="0" bIns="0"/>
          <a:lstStyle/>
          <a:p>
            <a:pPr/>
          </a:p>
        </p:txBody>
      </p:sp>
      <p:sp>
        <p:nvSpPr>
          <p:cNvPr id="2226" name="Line"/>
          <p:cNvSpPr/>
          <p:nvPr/>
        </p:nvSpPr>
        <p:spPr>
          <a:xfrm flipH="1">
            <a:off x="6459502" y="6208888"/>
            <a:ext cx="1511301" cy="3002846"/>
          </a:xfrm>
          <a:prstGeom prst="line">
            <a:avLst/>
          </a:prstGeom>
          <a:ln w="12700">
            <a:solidFill>
              <a:srgbClr val="005840"/>
            </a:solidFill>
          </a:ln>
        </p:spPr>
        <p:txBody>
          <a:bodyPr lIns="0" tIns="0" rIns="0" bIns="0"/>
          <a:lstStyle/>
          <a:p>
            <a:pPr/>
          </a:p>
        </p:txBody>
      </p:sp>
      <p:sp>
        <p:nvSpPr>
          <p:cNvPr id="2227" name="Line"/>
          <p:cNvSpPr/>
          <p:nvPr/>
        </p:nvSpPr>
        <p:spPr>
          <a:xfrm>
            <a:off x="5050649" y="8267982"/>
            <a:ext cx="1409701" cy="943752"/>
          </a:xfrm>
          <a:prstGeom prst="line">
            <a:avLst/>
          </a:prstGeom>
          <a:ln w="12700">
            <a:solidFill>
              <a:srgbClr val="005840"/>
            </a:solidFill>
          </a:ln>
        </p:spPr>
        <p:txBody>
          <a:bodyPr lIns="0" tIns="0" rIns="0" bIns="0"/>
          <a:lstStyle/>
          <a:p>
            <a:pPr/>
          </a:p>
        </p:txBody>
      </p:sp>
      <p:sp>
        <p:nvSpPr>
          <p:cNvPr id="2228" name="Line"/>
          <p:cNvSpPr/>
          <p:nvPr/>
        </p:nvSpPr>
        <p:spPr>
          <a:xfrm flipH="1">
            <a:off x="6459502" y="8267982"/>
            <a:ext cx="1511301" cy="943752"/>
          </a:xfrm>
          <a:prstGeom prst="line">
            <a:avLst/>
          </a:prstGeom>
          <a:ln w="12700">
            <a:solidFill>
              <a:srgbClr val="005840"/>
            </a:solidFill>
          </a:ln>
        </p:spPr>
        <p:txBody>
          <a:bodyPr lIns="0" tIns="0" rIns="0" bIns="0"/>
          <a:lstStyle/>
          <a:p>
            <a:pPr/>
          </a:p>
        </p:txBody>
      </p:sp>
      <p:sp>
        <p:nvSpPr>
          <p:cNvPr id="2229" name="Line"/>
          <p:cNvSpPr/>
          <p:nvPr/>
        </p:nvSpPr>
        <p:spPr>
          <a:xfrm>
            <a:off x="8766951" y="6077937"/>
            <a:ext cx="3124201" cy="1889761"/>
          </a:xfrm>
          <a:prstGeom prst="line">
            <a:avLst/>
          </a:prstGeom>
          <a:ln w="12700">
            <a:solidFill>
              <a:srgbClr val="005840"/>
            </a:solidFill>
          </a:ln>
        </p:spPr>
        <p:txBody>
          <a:bodyPr lIns="0" tIns="0" rIns="0" bIns="0"/>
          <a:lstStyle/>
          <a:p>
            <a:pPr/>
          </a:p>
        </p:txBody>
      </p:sp>
      <p:sp>
        <p:nvSpPr>
          <p:cNvPr id="2230" name="Line"/>
          <p:cNvSpPr/>
          <p:nvPr/>
        </p:nvSpPr>
        <p:spPr>
          <a:xfrm flipV="1">
            <a:off x="8748889" y="7967698"/>
            <a:ext cx="3136901" cy="215901"/>
          </a:xfrm>
          <a:prstGeom prst="line">
            <a:avLst/>
          </a:prstGeom>
          <a:ln w="12700">
            <a:solidFill>
              <a:srgbClr val="005840"/>
            </a:solidFill>
          </a:ln>
        </p:spPr>
        <p:txBody>
          <a:bodyPr lIns="0" tIns="0" rIns="0" bIns="0"/>
          <a:lstStyle/>
          <a:p>
            <a:pPr/>
          </a:p>
        </p:txBody>
      </p:sp>
      <p:sp>
        <p:nvSpPr>
          <p:cNvPr id="2231" name="Line"/>
          <p:cNvSpPr/>
          <p:nvPr/>
        </p:nvSpPr>
        <p:spPr>
          <a:xfrm>
            <a:off x="11241475" y="7425831"/>
            <a:ext cx="647701" cy="546101"/>
          </a:xfrm>
          <a:prstGeom prst="line">
            <a:avLst/>
          </a:prstGeom>
          <a:ln w="12700">
            <a:solidFill>
              <a:srgbClr val="005840"/>
            </a:solidFill>
          </a:ln>
        </p:spPr>
        <p:txBody>
          <a:bodyPr lIns="0" tIns="0" rIns="0" bIns="0"/>
          <a:lstStyle/>
          <a:p>
            <a:pPr/>
          </a:p>
        </p:txBody>
      </p:sp>
      <p:sp>
        <p:nvSpPr>
          <p:cNvPr id="2232" name="Line"/>
          <p:cNvSpPr/>
          <p:nvPr/>
        </p:nvSpPr>
        <p:spPr>
          <a:xfrm>
            <a:off x="11241475" y="5366737"/>
            <a:ext cx="647701" cy="2603501"/>
          </a:xfrm>
          <a:prstGeom prst="line">
            <a:avLst/>
          </a:prstGeom>
          <a:ln w="12700">
            <a:solidFill>
              <a:srgbClr val="005840"/>
            </a:solidFill>
          </a:ln>
        </p:spPr>
        <p:txBody>
          <a:bodyPr lIns="0" tIns="0" rIns="0" bIns="0"/>
          <a:lstStyle/>
          <a:p>
            <a:pPr/>
          </a:p>
        </p:txBody>
      </p:sp>
      <p:sp>
        <p:nvSpPr>
          <p:cNvPr id="2233" name="Camera 1"/>
          <p:cNvSpPr txBox="1"/>
          <p:nvPr/>
        </p:nvSpPr>
        <p:spPr>
          <a:xfrm>
            <a:off x="988906" y="7990275"/>
            <a:ext cx="1510363" cy="4472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2400">
                <a:solidFill>
                  <a:srgbClr val="005840"/>
                </a:solidFill>
                <a:uFill>
                  <a:solidFill>
                    <a:srgbClr val="005840"/>
                  </a:solidFill>
                </a:uFill>
                <a:latin typeface="+mn-lt"/>
                <a:ea typeface="+mn-ea"/>
                <a:cs typeface="+mn-cs"/>
                <a:sym typeface="Arial"/>
              </a:defRPr>
            </a:lvl1pPr>
          </a:lstStyle>
          <a:p>
            <a:pPr/>
            <a:r>
              <a:t>Camera 1</a:t>
            </a:r>
          </a:p>
        </p:txBody>
      </p:sp>
      <p:sp>
        <p:nvSpPr>
          <p:cNvPr id="2234" name="Camera 2"/>
          <p:cNvSpPr txBox="1"/>
          <p:nvPr/>
        </p:nvSpPr>
        <p:spPr>
          <a:xfrm>
            <a:off x="4050453" y="8590844"/>
            <a:ext cx="1510363" cy="4472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2400">
                <a:solidFill>
                  <a:srgbClr val="005840"/>
                </a:solidFill>
                <a:uFill>
                  <a:solidFill>
                    <a:srgbClr val="005840"/>
                  </a:solidFill>
                </a:uFill>
                <a:latin typeface="+mn-lt"/>
                <a:ea typeface="+mn-ea"/>
                <a:cs typeface="+mn-cs"/>
                <a:sym typeface="Arial"/>
              </a:defRPr>
            </a:lvl1pPr>
          </a:lstStyle>
          <a:p>
            <a:pPr/>
            <a:r>
              <a:t>Camera 2</a:t>
            </a:r>
          </a:p>
        </p:txBody>
      </p:sp>
      <p:sp>
        <p:nvSpPr>
          <p:cNvPr id="2235" name="Camera 3"/>
          <p:cNvSpPr txBox="1"/>
          <p:nvPr/>
        </p:nvSpPr>
        <p:spPr>
          <a:xfrm>
            <a:off x="10356426" y="7990275"/>
            <a:ext cx="1510363" cy="4472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2400">
                <a:solidFill>
                  <a:srgbClr val="005840"/>
                </a:solidFill>
                <a:uFill>
                  <a:solidFill>
                    <a:srgbClr val="005840"/>
                  </a:solidFill>
                </a:uFill>
                <a:latin typeface="+mn-lt"/>
                <a:ea typeface="+mn-ea"/>
                <a:cs typeface="+mn-cs"/>
                <a:sym typeface="Arial"/>
              </a:defRPr>
            </a:lvl1pPr>
          </a:lstStyle>
          <a:p>
            <a:pPr/>
            <a:r>
              <a:t>Camera 3</a:t>
            </a:r>
          </a:p>
        </p:txBody>
      </p:sp>
      <p:grpSp>
        <p:nvGrpSpPr>
          <p:cNvPr id="2243" name="Group"/>
          <p:cNvGrpSpPr/>
          <p:nvPr/>
        </p:nvGrpSpPr>
        <p:grpSpPr>
          <a:xfrm>
            <a:off x="2027484" y="5858933"/>
            <a:ext cx="1530775" cy="1229186"/>
            <a:chOff x="0" y="0"/>
            <a:chExt cx="1530773" cy="1229184"/>
          </a:xfrm>
        </p:grpSpPr>
        <p:sp>
          <p:nvSpPr>
            <p:cNvPr id="2236" name="Circle"/>
            <p:cNvSpPr/>
            <p:nvPr/>
          </p:nvSpPr>
          <p:spPr>
            <a:xfrm>
              <a:off x="16760" y="290562"/>
              <a:ext cx="128496" cy="128519"/>
            </a:xfrm>
            <a:prstGeom prst="ellipse">
              <a:avLst/>
            </a:prstGeom>
            <a:solidFill>
              <a:srgbClr val="FF260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37" name="Circle"/>
            <p:cNvSpPr/>
            <p:nvPr/>
          </p:nvSpPr>
          <p:spPr>
            <a:xfrm>
              <a:off x="1000031" y="329676"/>
              <a:ext cx="128496" cy="128519"/>
            </a:xfrm>
            <a:prstGeom prst="ellipse">
              <a:avLst/>
            </a:prstGeom>
            <a:solidFill>
              <a:srgbClr val="00F90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38" name="Circle"/>
            <p:cNvSpPr/>
            <p:nvPr/>
          </p:nvSpPr>
          <p:spPr>
            <a:xfrm>
              <a:off x="0" y="1067258"/>
              <a:ext cx="128496" cy="128519"/>
            </a:xfrm>
            <a:prstGeom prst="ellipse">
              <a:avLst/>
            </a:prstGeom>
            <a:solidFill>
              <a:srgbClr val="78AC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39" name="Circle"/>
            <p:cNvSpPr/>
            <p:nvPr/>
          </p:nvSpPr>
          <p:spPr>
            <a:xfrm>
              <a:off x="983270" y="1100666"/>
              <a:ext cx="128496" cy="128519"/>
            </a:xfrm>
            <a:prstGeom prst="ellipse">
              <a:avLst/>
            </a:prstGeom>
            <a:solidFill>
              <a:srgbClr val="FF40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40" name="Circle"/>
            <p:cNvSpPr/>
            <p:nvPr/>
          </p:nvSpPr>
          <p:spPr>
            <a:xfrm>
              <a:off x="1402277" y="826986"/>
              <a:ext cx="128497" cy="128519"/>
            </a:xfrm>
            <a:prstGeom prst="ellipse">
              <a:avLst/>
            </a:prstGeom>
            <a:solidFill>
              <a:srgbClr val="FFFB0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41" name="Circle"/>
            <p:cNvSpPr/>
            <p:nvPr/>
          </p:nvSpPr>
          <p:spPr>
            <a:xfrm>
              <a:off x="1379930" y="67052"/>
              <a:ext cx="128497" cy="128519"/>
            </a:xfrm>
            <a:prstGeom prst="ellipse">
              <a:avLst/>
            </a:prstGeom>
            <a:solidFill>
              <a:srgbClr val="00FD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42" name="Circle"/>
            <p:cNvSpPr/>
            <p:nvPr/>
          </p:nvSpPr>
          <p:spPr>
            <a:xfrm>
              <a:off x="357553" y="0"/>
              <a:ext cx="128496" cy="128519"/>
            </a:xfrm>
            <a:prstGeom prst="ellipse">
              <a:avLst/>
            </a:prstGeom>
            <a:solidFill>
              <a:srgbClr val="FFADD6"/>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2251" name="Group"/>
          <p:cNvGrpSpPr/>
          <p:nvPr/>
        </p:nvGrpSpPr>
        <p:grpSpPr>
          <a:xfrm>
            <a:off x="5644444" y="6529493"/>
            <a:ext cx="1526259" cy="1352410"/>
            <a:chOff x="0" y="0"/>
            <a:chExt cx="1526257" cy="1352408"/>
          </a:xfrm>
        </p:grpSpPr>
        <p:sp>
          <p:nvSpPr>
            <p:cNvPr id="2244" name="Circle"/>
            <p:cNvSpPr/>
            <p:nvPr/>
          </p:nvSpPr>
          <p:spPr>
            <a:xfrm>
              <a:off x="27352" y="235439"/>
              <a:ext cx="125821" cy="125933"/>
            </a:xfrm>
            <a:prstGeom prst="ellipse">
              <a:avLst/>
            </a:prstGeom>
            <a:solidFill>
              <a:srgbClr val="FF260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45" name="Circle"/>
            <p:cNvSpPr/>
            <p:nvPr/>
          </p:nvSpPr>
          <p:spPr>
            <a:xfrm>
              <a:off x="727571" y="459928"/>
              <a:ext cx="125821" cy="125934"/>
            </a:xfrm>
            <a:prstGeom prst="ellipse">
              <a:avLst/>
            </a:prstGeom>
            <a:solidFill>
              <a:srgbClr val="00F90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46" name="Circle"/>
            <p:cNvSpPr/>
            <p:nvPr/>
          </p:nvSpPr>
          <p:spPr>
            <a:xfrm>
              <a:off x="0" y="985560"/>
              <a:ext cx="125821" cy="125934"/>
            </a:xfrm>
            <a:prstGeom prst="ellipse">
              <a:avLst/>
            </a:prstGeom>
            <a:solidFill>
              <a:srgbClr val="78AC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47" name="Circle"/>
            <p:cNvSpPr/>
            <p:nvPr/>
          </p:nvSpPr>
          <p:spPr>
            <a:xfrm>
              <a:off x="727571" y="1226475"/>
              <a:ext cx="125821" cy="125934"/>
            </a:xfrm>
            <a:prstGeom prst="ellipse">
              <a:avLst/>
            </a:prstGeom>
            <a:solidFill>
              <a:srgbClr val="FF40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48" name="Circle"/>
            <p:cNvSpPr/>
            <p:nvPr/>
          </p:nvSpPr>
          <p:spPr>
            <a:xfrm>
              <a:off x="1400436" y="1029363"/>
              <a:ext cx="125822" cy="125934"/>
            </a:xfrm>
            <a:prstGeom prst="ellipse">
              <a:avLst/>
            </a:prstGeom>
            <a:solidFill>
              <a:srgbClr val="FFFB0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49" name="Circle"/>
            <p:cNvSpPr/>
            <p:nvPr/>
          </p:nvSpPr>
          <p:spPr>
            <a:xfrm>
              <a:off x="1378555" y="235439"/>
              <a:ext cx="125821" cy="125933"/>
            </a:xfrm>
            <a:prstGeom prst="ellipse">
              <a:avLst/>
            </a:prstGeom>
            <a:solidFill>
              <a:srgbClr val="00FD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50" name="Circle"/>
            <p:cNvSpPr/>
            <p:nvPr/>
          </p:nvSpPr>
          <p:spPr>
            <a:xfrm>
              <a:off x="700218" y="0"/>
              <a:ext cx="125822" cy="125933"/>
            </a:xfrm>
            <a:prstGeom prst="ellipse">
              <a:avLst/>
            </a:prstGeom>
            <a:solidFill>
              <a:srgbClr val="FFADD6"/>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2259" name="Group"/>
          <p:cNvGrpSpPr/>
          <p:nvPr/>
        </p:nvGrpSpPr>
        <p:grpSpPr>
          <a:xfrm>
            <a:off x="9259145" y="5969564"/>
            <a:ext cx="1426918" cy="1444979"/>
            <a:chOff x="0" y="0"/>
            <a:chExt cx="1426916" cy="1444977"/>
          </a:xfrm>
        </p:grpSpPr>
        <p:sp>
          <p:nvSpPr>
            <p:cNvPr id="2252" name="Circle"/>
            <p:cNvSpPr/>
            <p:nvPr/>
          </p:nvSpPr>
          <p:spPr>
            <a:xfrm>
              <a:off x="5663" y="181330"/>
              <a:ext cx="130235" cy="130332"/>
            </a:xfrm>
            <a:prstGeom prst="ellipse">
              <a:avLst/>
            </a:prstGeom>
            <a:solidFill>
              <a:srgbClr val="FF260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53" name="Circle"/>
            <p:cNvSpPr/>
            <p:nvPr/>
          </p:nvSpPr>
          <p:spPr>
            <a:xfrm>
              <a:off x="481301" y="498659"/>
              <a:ext cx="130235" cy="130332"/>
            </a:xfrm>
            <a:prstGeom prst="ellipse">
              <a:avLst/>
            </a:prstGeom>
            <a:solidFill>
              <a:srgbClr val="00F90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54" name="Circle"/>
            <p:cNvSpPr/>
            <p:nvPr/>
          </p:nvSpPr>
          <p:spPr>
            <a:xfrm>
              <a:off x="0" y="980318"/>
              <a:ext cx="130235" cy="130332"/>
            </a:xfrm>
            <a:prstGeom prst="ellipse">
              <a:avLst/>
            </a:prstGeom>
            <a:solidFill>
              <a:srgbClr val="78AC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55" name="Circle"/>
            <p:cNvSpPr/>
            <p:nvPr/>
          </p:nvSpPr>
          <p:spPr>
            <a:xfrm>
              <a:off x="452990" y="1314646"/>
              <a:ext cx="130235" cy="130332"/>
            </a:xfrm>
            <a:prstGeom prst="ellipse">
              <a:avLst/>
            </a:prstGeom>
            <a:solidFill>
              <a:srgbClr val="FF40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56" name="Circle"/>
            <p:cNvSpPr/>
            <p:nvPr/>
          </p:nvSpPr>
          <p:spPr>
            <a:xfrm>
              <a:off x="1296682" y="1104335"/>
              <a:ext cx="130235" cy="130332"/>
            </a:xfrm>
            <a:prstGeom prst="ellipse">
              <a:avLst/>
            </a:prstGeom>
            <a:solidFill>
              <a:srgbClr val="FFFB0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57" name="Circle"/>
            <p:cNvSpPr/>
            <p:nvPr/>
          </p:nvSpPr>
          <p:spPr>
            <a:xfrm>
              <a:off x="1245720" y="322994"/>
              <a:ext cx="130235" cy="130332"/>
            </a:xfrm>
            <a:prstGeom prst="ellipse">
              <a:avLst/>
            </a:prstGeom>
            <a:solidFill>
              <a:srgbClr val="00FD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58" name="Circle"/>
            <p:cNvSpPr/>
            <p:nvPr/>
          </p:nvSpPr>
          <p:spPr>
            <a:xfrm>
              <a:off x="843692" y="0"/>
              <a:ext cx="130236" cy="130332"/>
            </a:xfrm>
            <a:prstGeom prst="ellipse">
              <a:avLst/>
            </a:prstGeom>
            <a:solidFill>
              <a:srgbClr val="FFADD6"/>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2260" name="R1,t1"/>
          <p:cNvSpPr txBox="1"/>
          <p:nvPr/>
        </p:nvSpPr>
        <p:spPr>
          <a:xfrm>
            <a:off x="1126631" y="8293100"/>
            <a:ext cx="1282701" cy="711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defRPr sz="2400">
                <a:solidFill>
                  <a:srgbClr val="005840"/>
                </a:solidFill>
                <a:uFill>
                  <a:solidFill>
                    <a:srgbClr val="005840"/>
                  </a:solidFill>
                </a:uFill>
                <a:latin typeface="+mn-lt"/>
                <a:ea typeface="+mn-ea"/>
                <a:cs typeface="+mn-cs"/>
                <a:sym typeface="Arial"/>
              </a:defRPr>
            </a:pPr>
            <a:r>
              <a:rPr i="1" sz="3800">
                <a:latin typeface="Times New Roman"/>
                <a:ea typeface="Times New Roman"/>
                <a:cs typeface="Times New Roman"/>
                <a:sym typeface="Times New Roman"/>
              </a:rPr>
              <a:t>R</a:t>
            </a:r>
            <a:r>
              <a:rPr baseline="-20000" sz="3800">
                <a:latin typeface="Times New Roman"/>
                <a:ea typeface="Times New Roman"/>
                <a:cs typeface="Times New Roman"/>
                <a:sym typeface="Times New Roman"/>
              </a:rPr>
              <a:t>1</a:t>
            </a:r>
            <a:r>
              <a:rPr i="1" sz="3800">
                <a:latin typeface="Times New Roman"/>
                <a:ea typeface="Times New Roman"/>
                <a:cs typeface="Times New Roman"/>
                <a:sym typeface="Times New Roman"/>
              </a:rPr>
              <a:t>,t</a:t>
            </a:r>
            <a:r>
              <a:rPr baseline="-20000" sz="3800">
                <a:latin typeface="Times New Roman"/>
                <a:ea typeface="Times New Roman"/>
                <a:cs typeface="Times New Roman"/>
                <a:sym typeface="Times New Roman"/>
              </a:rPr>
              <a:t>1</a:t>
            </a:r>
          </a:p>
        </p:txBody>
      </p:sp>
      <p:sp>
        <p:nvSpPr>
          <p:cNvPr id="2261" name="R2,t2"/>
          <p:cNvSpPr txBox="1"/>
          <p:nvPr/>
        </p:nvSpPr>
        <p:spPr>
          <a:xfrm>
            <a:off x="4246879" y="8891129"/>
            <a:ext cx="1282701" cy="71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defRPr sz="2400">
                <a:solidFill>
                  <a:srgbClr val="005840"/>
                </a:solidFill>
                <a:uFill>
                  <a:solidFill>
                    <a:srgbClr val="005840"/>
                  </a:solidFill>
                </a:uFill>
                <a:latin typeface="+mn-lt"/>
                <a:ea typeface="+mn-ea"/>
                <a:cs typeface="+mn-cs"/>
                <a:sym typeface="Arial"/>
              </a:defRPr>
            </a:pPr>
            <a:r>
              <a:rPr i="1" sz="3800">
                <a:latin typeface="Times New Roman"/>
                <a:ea typeface="Times New Roman"/>
                <a:cs typeface="Times New Roman"/>
                <a:sym typeface="Times New Roman"/>
              </a:rPr>
              <a:t>R</a:t>
            </a:r>
            <a:r>
              <a:rPr baseline="-20000" sz="3800">
                <a:latin typeface="Times New Roman"/>
                <a:ea typeface="Times New Roman"/>
                <a:cs typeface="Times New Roman"/>
                <a:sym typeface="Times New Roman"/>
              </a:rPr>
              <a:t>2</a:t>
            </a:r>
            <a:r>
              <a:rPr i="1" sz="3800">
                <a:latin typeface="Times New Roman"/>
                <a:ea typeface="Times New Roman"/>
                <a:cs typeface="Times New Roman"/>
                <a:sym typeface="Times New Roman"/>
              </a:rPr>
              <a:t>,t</a:t>
            </a:r>
            <a:r>
              <a:rPr baseline="-20000" sz="3800">
                <a:latin typeface="Times New Roman"/>
                <a:ea typeface="Times New Roman"/>
                <a:cs typeface="Times New Roman"/>
                <a:sym typeface="Times New Roman"/>
              </a:rPr>
              <a:t>2</a:t>
            </a:r>
          </a:p>
        </p:txBody>
      </p:sp>
      <p:sp>
        <p:nvSpPr>
          <p:cNvPr id="2262" name="R3,t3"/>
          <p:cNvSpPr txBox="1"/>
          <p:nvPr/>
        </p:nvSpPr>
        <p:spPr>
          <a:xfrm>
            <a:off x="10672516" y="8293100"/>
            <a:ext cx="1282701" cy="711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defRPr sz="2400">
                <a:solidFill>
                  <a:srgbClr val="005840"/>
                </a:solidFill>
                <a:uFill>
                  <a:solidFill>
                    <a:srgbClr val="005840"/>
                  </a:solidFill>
                </a:uFill>
                <a:latin typeface="+mn-lt"/>
                <a:ea typeface="+mn-ea"/>
                <a:cs typeface="+mn-cs"/>
                <a:sym typeface="Arial"/>
              </a:defRPr>
            </a:pPr>
            <a:r>
              <a:rPr i="1" sz="3800">
                <a:latin typeface="Times New Roman"/>
                <a:ea typeface="Times New Roman"/>
                <a:cs typeface="Times New Roman"/>
                <a:sym typeface="Times New Roman"/>
              </a:rPr>
              <a:t>R</a:t>
            </a:r>
            <a:r>
              <a:rPr baseline="-20000" sz="3800">
                <a:latin typeface="Times New Roman"/>
                <a:ea typeface="Times New Roman"/>
                <a:cs typeface="Times New Roman"/>
                <a:sym typeface="Times New Roman"/>
              </a:rPr>
              <a:t>3</a:t>
            </a:r>
            <a:r>
              <a:rPr i="1" sz="3800">
                <a:latin typeface="Times New Roman"/>
                <a:ea typeface="Times New Roman"/>
                <a:cs typeface="Times New Roman"/>
                <a:sym typeface="Times New Roman"/>
              </a:rPr>
              <a:t>,t</a:t>
            </a:r>
            <a:r>
              <a:rPr baseline="-20000" sz="3800">
                <a:latin typeface="Times New Roman"/>
                <a:ea typeface="Times New Roman"/>
                <a:cs typeface="Times New Roman"/>
                <a:sym typeface="Times New Roman"/>
              </a:rPr>
              <a:t>3</a:t>
            </a:r>
          </a:p>
        </p:txBody>
      </p:sp>
      <p:grpSp>
        <p:nvGrpSpPr>
          <p:cNvPr id="2270" name="Group"/>
          <p:cNvGrpSpPr/>
          <p:nvPr/>
        </p:nvGrpSpPr>
        <p:grpSpPr>
          <a:xfrm>
            <a:off x="3989493" y="1928142"/>
            <a:ext cx="4746979" cy="3791432"/>
            <a:chOff x="0" y="0"/>
            <a:chExt cx="4746978" cy="3791431"/>
          </a:xfrm>
        </p:grpSpPr>
        <p:sp>
          <p:nvSpPr>
            <p:cNvPr id="2263" name="p1"/>
            <p:cNvSpPr txBox="1"/>
            <p:nvPr/>
          </p:nvSpPr>
          <p:spPr>
            <a:xfrm>
              <a:off x="51929" y="713457"/>
              <a:ext cx="762001" cy="623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defTabSz="1295400">
                <a:defRPr sz="2400">
                  <a:solidFill>
                    <a:srgbClr val="005840"/>
                  </a:solidFill>
                  <a:uFill>
                    <a:solidFill>
                      <a:srgbClr val="005840"/>
                    </a:solidFill>
                  </a:uFill>
                  <a:latin typeface="+mn-lt"/>
                  <a:ea typeface="+mn-ea"/>
                  <a:cs typeface="+mn-cs"/>
                  <a:sym typeface="Arial"/>
                </a:defRPr>
              </a:pPr>
              <a:r>
                <a:rPr i="1" sz="3400">
                  <a:latin typeface="Times New Roman"/>
                  <a:ea typeface="Times New Roman"/>
                  <a:cs typeface="Times New Roman"/>
                  <a:sym typeface="Times New Roman"/>
                </a:rPr>
                <a:t>p</a:t>
              </a:r>
              <a:r>
                <a:rPr baseline="-19411" sz="3400">
                  <a:latin typeface="Times New Roman"/>
                  <a:ea typeface="Times New Roman"/>
                  <a:cs typeface="Times New Roman"/>
                  <a:sym typeface="Times New Roman"/>
                </a:rPr>
                <a:t>1</a:t>
              </a:r>
            </a:p>
          </p:txBody>
        </p:sp>
        <p:sp>
          <p:nvSpPr>
            <p:cNvPr id="2264" name="p4"/>
            <p:cNvSpPr txBox="1"/>
            <p:nvPr/>
          </p:nvSpPr>
          <p:spPr>
            <a:xfrm>
              <a:off x="1580444" y="0"/>
              <a:ext cx="762001" cy="6237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defTabSz="1295400">
                <a:defRPr sz="2400">
                  <a:solidFill>
                    <a:srgbClr val="005840"/>
                  </a:solidFill>
                  <a:uFill>
                    <a:solidFill>
                      <a:srgbClr val="005840"/>
                    </a:solidFill>
                  </a:uFill>
                  <a:latin typeface="+mn-lt"/>
                  <a:ea typeface="+mn-ea"/>
                  <a:cs typeface="+mn-cs"/>
                  <a:sym typeface="Arial"/>
                </a:defRPr>
              </a:pPr>
              <a:r>
                <a:rPr i="1" sz="3400">
                  <a:latin typeface="Times New Roman"/>
                  <a:ea typeface="Times New Roman"/>
                  <a:cs typeface="Times New Roman"/>
                  <a:sym typeface="Times New Roman"/>
                </a:rPr>
                <a:t>p</a:t>
              </a:r>
              <a:r>
                <a:rPr baseline="-19411" sz="3400">
                  <a:latin typeface="Times New Roman"/>
                  <a:ea typeface="Times New Roman"/>
                  <a:cs typeface="Times New Roman"/>
                  <a:sym typeface="Times New Roman"/>
                </a:rPr>
                <a:t>4</a:t>
              </a:r>
            </a:p>
          </p:txBody>
        </p:sp>
        <p:sp>
          <p:nvSpPr>
            <p:cNvPr id="2265" name="p3"/>
            <p:cNvSpPr txBox="1"/>
            <p:nvPr/>
          </p:nvSpPr>
          <p:spPr>
            <a:xfrm>
              <a:off x="3876604" y="764257"/>
              <a:ext cx="762001" cy="623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defTabSz="1295400">
                <a:defRPr sz="2400">
                  <a:solidFill>
                    <a:srgbClr val="005840"/>
                  </a:solidFill>
                  <a:uFill>
                    <a:solidFill>
                      <a:srgbClr val="005840"/>
                    </a:solidFill>
                  </a:uFill>
                  <a:latin typeface="+mn-lt"/>
                  <a:ea typeface="+mn-ea"/>
                  <a:cs typeface="+mn-cs"/>
                  <a:sym typeface="Arial"/>
                </a:defRPr>
              </a:pPr>
              <a:r>
                <a:rPr i="1" sz="3400">
                  <a:latin typeface="Times New Roman"/>
                  <a:ea typeface="Times New Roman"/>
                  <a:cs typeface="Times New Roman"/>
                  <a:sym typeface="Times New Roman"/>
                </a:rPr>
                <a:t>p</a:t>
              </a:r>
              <a:r>
                <a:rPr baseline="-19411" sz="3400">
                  <a:latin typeface="Times New Roman"/>
                  <a:ea typeface="Times New Roman"/>
                  <a:cs typeface="Times New Roman"/>
                  <a:sym typeface="Times New Roman"/>
                </a:rPr>
                <a:t>3</a:t>
              </a:r>
            </a:p>
          </p:txBody>
        </p:sp>
        <p:sp>
          <p:nvSpPr>
            <p:cNvPr id="2266" name="p2"/>
            <p:cNvSpPr txBox="1"/>
            <p:nvPr/>
          </p:nvSpPr>
          <p:spPr>
            <a:xfrm>
              <a:off x="2400017" y="1478844"/>
              <a:ext cx="762001" cy="623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defTabSz="1295400">
                <a:defRPr sz="2400">
                  <a:solidFill>
                    <a:srgbClr val="005840"/>
                  </a:solidFill>
                  <a:uFill>
                    <a:solidFill>
                      <a:srgbClr val="005840"/>
                    </a:solidFill>
                  </a:uFill>
                  <a:latin typeface="+mn-lt"/>
                  <a:ea typeface="+mn-ea"/>
                  <a:cs typeface="+mn-cs"/>
                  <a:sym typeface="Arial"/>
                </a:defRPr>
              </a:pPr>
              <a:r>
                <a:rPr i="1" sz="3400">
                  <a:latin typeface="Times New Roman"/>
                  <a:ea typeface="Times New Roman"/>
                  <a:cs typeface="Times New Roman"/>
                  <a:sym typeface="Times New Roman"/>
                </a:rPr>
                <a:t>p</a:t>
              </a:r>
              <a:r>
                <a:rPr baseline="-19411" sz="3400">
                  <a:latin typeface="Times New Roman"/>
                  <a:ea typeface="Times New Roman"/>
                  <a:cs typeface="Times New Roman"/>
                  <a:sym typeface="Times New Roman"/>
                </a:rPr>
                <a:t>2</a:t>
              </a:r>
            </a:p>
          </p:txBody>
        </p:sp>
        <p:sp>
          <p:nvSpPr>
            <p:cNvPr id="2267" name="p5"/>
            <p:cNvSpPr txBox="1"/>
            <p:nvPr/>
          </p:nvSpPr>
          <p:spPr>
            <a:xfrm>
              <a:off x="0" y="2463235"/>
              <a:ext cx="762000" cy="623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defTabSz="1295400">
                <a:defRPr sz="2400">
                  <a:solidFill>
                    <a:srgbClr val="005840"/>
                  </a:solidFill>
                  <a:uFill>
                    <a:solidFill>
                      <a:srgbClr val="005840"/>
                    </a:solidFill>
                  </a:uFill>
                  <a:latin typeface="+mn-lt"/>
                  <a:ea typeface="+mn-ea"/>
                  <a:cs typeface="+mn-cs"/>
                  <a:sym typeface="Arial"/>
                </a:defRPr>
              </a:pPr>
              <a:r>
                <a:rPr i="1" sz="3400">
                  <a:latin typeface="Times New Roman"/>
                  <a:ea typeface="Times New Roman"/>
                  <a:cs typeface="Times New Roman"/>
                  <a:sym typeface="Times New Roman"/>
                </a:rPr>
                <a:t>p</a:t>
              </a:r>
              <a:r>
                <a:rPr baseline="-19411" sz="3400">
                  <a:latin typeface="Times New Roman"/>
                  <a:ea typeface="Times New Roman"/>
                  <a:cs typeface="Times New Roman"/>
                  <a:sym typeface="Times New Roman"/>
                </a:rPr>
                <a:t>5</a:t>
              </a:r>
            </a:p>
          </p:txBody>
        </p:sp>
        <p:sp>
          <p:nvSpPr>
            <p:cNvPr id="2268" name="p6"/>
            <p:cNvSpPr txBox="1"/>
            <p:nvPr/>
          </p:nvSpPr>
          <p:spPr>
            <a:xfrm>
              <a:off x="1528515" y="3167662"/>
              <a:ext cx="762001" cy="623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defTabSz="1295400">
                <a:defRPr sz="2400">
                  <a:solidFill>
                    <a:srgbClr val="005840"/>
                  </a:solidFill>
                  <a:uFill>
                    <a:solidFill>
                      <a:srgbClr val="005840"/>
                    </a:solidFill>
                  </a:uFill>
                  <a:latin typeface="+mn-lt"/>
                  <a:ea typeface="+mn-ea"/>
                  <a:cs typeface="+mn-cs"/>
                  <a:sym typeface="Arial"/>
                </a:defRPr>
              </a:pPr>
              <a:r>
                <a:rPr i="1" sz="3400">
                  <a:latin typeface="Times New Roman"/>
                  <a:ea typeface="Times New Roman"/>
                  <a:cs typeface="Times New Roman"/>
                  <a:sym typeface="Times New Roman"/>
                </a:rPr>
                <a:t>p</a:t>
              </a:r>
              <a:r>
                <a:rPr baseline="-19411" sz="3400">
                  <a:latin typeface="Times New Roman"/>
                  <a:ea typeface="Times New Roman"/>
                  <a:cs typeface="Times New Roman"/>
                  <a:sym typeface="Times New Roman"/>
                </a:rPr>
                <a:t>6</a:t>
              </a:r>
            </a:p>
          </p:txBody>
        </p:sp>
        <p:sp>
          <p:nvSpPr>
            <p:cNvPr id="2269" name="p7"/>
            <p:cNvSpPr txBox="1"/>
            <p:nvPr/>
          </p:nvSpPr>
          <p:spPr>
            <a:xfrm>
              <a:off x="3984978" y="2517422"/>
              <a:ext cx="762001" cy="623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defTabSz="1295400">
                <a:defRPr sz="2400">
                  <a:solidFill>
                    <a:srgbClr val="005840"/>
                  </a:solidFill>
                  <a:uFill>
                    <a:solidFill>
                      <a:srgbClr val="005840"/>
                    </a:solidFill>
                  </a:uFill>
                  <a:latin typeface="+mn-lt"/>
                  <a:ea typeface="+mn-ea"/>
                  <a:cs typeface="+mn-cs"/>
                  <a:sym typeface="Arial"/>
                </a:defRPr>
              </a:pPr>
              <a:r>
                <a:rPr i="1" sz="3400">
                  <a:latin typeface="Times New Roman"/>
                  <a:ea typeface="Times New Roman"/>
                  <a:cs typeface="Times New Roman"/>
                  <a:sym typeface="Times New Roman"/>
                </a:rPr>
                <a:t>p</a:t>
              </a:r>
              <a:r>
                <a:rPr baseline="-19411" sz="3400">
                  <a:latin typeface="Times New Roman"/>
                  <a:ea typeface="Times New Roman"/>
                  <a:cs typeface="Times New Roman"/>
                  <a:sym typeface="Times New Roman"/>
                </a:rPr>
                <a:t>7</a:t>
              </a:r>
            </a:p>
          </p:txBody>
        </p:sp>
      </p:grpSp>
      <p:sp>
        <p:nvSpPr>
          <p:cNvPr id="2271" name="Line"/>
          <p:cNvSpPr/>
          <p:nvPr/>
        </p:nvSpPr>
        <p:spPr>
          <a:xfrm flipH="1">
            <a:off x="663786" y="3075093"/>
            <a:ext cx="4097868" cy="4915184"/>
          </a:xfrm>
          <a:prstGeom prst="line">
            <a:avLst/>
          </a:prstGeom>
          <a:ln w="25400">
            <a:solidFill>
              <a:srgbClr val="4180FF"/>
            </a:solidFill>
            <a:prstDash val="dash"/>
            <a:tailEnd type="triangle"/>
          </a:ln>
        </p:spPr>
        <p:txBody>
          <a:bodyPr lIns="0" tIns="0" rIns="0" bIns="0"/>
          <a:lstStyle/>
          <a:p>
            <a:pPr/>
          </a:p>
        </p:txBody>
      </p:sp>
      <p:sp>
        <p:nvSpPr>
          <p:cNvPr id="2272" name="Line"/>
          <p:cNvSpPr/>
          <p:nvPr/>
        </p:nvSpPr>
        <p:spPr>
          <a:xfrm>
            <a:off x="4761653" y="3129280"/>
            <a:ext cx="1636890" cy="6062134"/>
          </a:xfrm>
          <a:prstGeom prst="line">
            <a:avLst/>
          </a:prstGeom>
          <a:ln w="25400">
            <a:solidFill>
              <a:srgbClr val="4180FF"/>
            </a:solidFill>
            <a:prstDash val="dash"/>
            <a:tailEnd type="triangle"/>
          </a:ln>
        </p:spPr>
        <p:txBody>
          <a:bodyPr lIns="0" tIns="0" rIns="0" bIns="0"/>
          <a:lstStyle/>
          <a:p>
            <a:pPr/>
          </a:p>
        </p:txBody>
      </p:sp>
      <p:sp>
        <p:nvSpPr>
          <p:cNvPr id="2273" name="Line"/>
          <p:cNvSpPr/>
          <p:nvPr/>
        </p:nvSpPr>
        <p:spPr>
          <a:xfrm>
            <a:off x="4761653" y="3129280"/>
            <a:ext cx="7100713" cy="4806810"/>
          </a:xfrm>
          <a:prstGeom prst="line">
            <a:avLst/>
          </a:prstGeom>
          <a:ln w="25400">
            <a:solidFill>
              <a:srgbClr val="4180FF"/>
            </a:solidFill>
            <a:prstDash val="dash"/>
            <a:tailEnd type="triangle"/>
          </a:ln>
        </p:spPr>
        <p:txBody>
          <a:bodyPr lIns="0" tIns="0" rIns="0" bIns="0"/>
          <a:lstStyle/>
          <a:p>
            <a:pPr/>
          </a:p>
        </p:txBody>
      </p:sp>
      <p:grpSp>
        <p:nvGrpSpPr>
          <p:cNvPr id="2281" name="Group"/>
          <p:cNvGrpSpPr/>
          <p:nvPr/>
        </p:nvGrpSpPr>
        <p:grpSpPr>
          <a:xfrm>
            <a:off x="4562969" y="2465493"/>
            <a:ext cx="3359574" cy="2973494"/>
            <a:chOff x="0" y="0"/>
            <a:chExt cx="3359573" cy="2973493"/>
          </a:xfrm>
        </p:grpSpPr>
        <p:sp>
          <p:nvSpPr>
            <p:cNvPr id="2274" name="Circle"/>
            <p:cNvSpPr/>
            <p:nvPr/>
          </p:nvSpPr>
          <p:spPr>
            <a:xfrm>
              <a:off x="60207" y="517652"/>
              <a:ext cx="276955" cy="276885"/>
            </a:xfrm>
            <a:prstGeom prst="ellipse">
              <a:avLst/>
            </a:prstGeom>
            <a:solidFill>
              <a:srgbClr val="FF260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75" name="Circle"/>
            <p:cNvSpPr/>
            <p:nvPr/>
          </p:nvSpPr>
          <p:spPr>
            <a:xfrm>
              <a:off x="1601516" y="1011228"/>
              <a:ext cx="276955" cy="276885"/>
            </a:xfrm>
            <a:prstGeom prst="ellipse">
              <a:avLst/>
            </a:prstGeom>
            <a:solidFill>
              <a:srgbClr val="00F90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76" name="Circle"/>
            <p:cNvSpPr/>
            <p:nvPr/>
          </p:nvSpPr>
          <p:spPr>
            <a:xfrm>
              <a:off x="0" y="2166917"/>
              <a:ext cx="276955" cy="276885"/>
            </a:xfrm>
            <a:prstGeom prst="ellipse">
              <a:avLst/>
            </a:prstGeom>
            <a:solidFill>
              <a:srgbClr val="78AC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77" name="Circle"/>
            <p:cNvSpPr/>
            <p:nvPr/>
          </p:nvSpPr>
          <p:spPr>
            <a:xfrm>
              <a:off x="1601516" y="2696609"/>
              <a:ext cx="276955" cy="276885"/>
            </a:xfrm>
            <a:prstGeom prst="ellipse">
              <a:avLst/>
            </a:prstGeom>
            <a:solidFill>
              <a:srgbClr val="FF40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78" name="Circle"/>
            <p:cNvSpPr/>
            <p:nvPr/>
          </p:nvSpPr>
          <p:spPr>
            <a:xfrm>
              <a:off x="3082619" y="2263226"/>
              <a:ext cx="276955" cy="276885"/>
            </a:xfrm>
            <a:prstGeom prst="ellipse">
              <a:avLst/>
            </a:prstGeom>
            <a:solidFill>
              <a:srgbClr val="FFFB0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79" name="Circle"/>
            <p:cNvSpPr/>
            <p:nvPr/>
          </p:nvSpPr>
          <p:spPr>
            <a:xfrm>
              <a:off x="3034454" y="517652"/>
              <a:ext cx="276955" cy="276885"/>
            </a:xfrm>
            <a:prstGeom prst="ellipse">
              <a:avLst/>
            </a:prstGeom>
            <a:solidFill>
              <a:srgbClr val="00FD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280" name="Circle"/>
            <p:cNvSpPr/>
            <p:nvPr/>
          </p:nvSpPr>
          <p:spPr>
            <a:xfrm>
              <a:off x="1541309" y="0"/>
              <a:ext cx="276955" cy="276884"/>
            </a:xfrm>
            <a:prstGeom prst="ellipse">
              <a:avLst/>
            </a:prstGeom>
            <a:solidFill>
              <a:srgbClr val="FFADD6"/>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2284" name="Group"/>
          <p:cNvGrpSpPr/>
          <p:nvPr/>
        </p:nvGrpSpPr>
        <p:grpSpPr>
          <a:xfrm>
            <a:off x="8961120" y="2743200"/>
            <a:ext cx="3301881" cy="1572678"/>
            <a:chOff x="0" y="0"/>
            <a:chExt cx="3301880" cy="1572677"/>
          </a:xfrm>
        </p:grpSpPr>
        <p:sp>
          <p:nvSpPr>
            <p:cNvPr id="2282" name="minimize"/>
            <p:cNvSpPr txBox="1"/>
            <p:nvPr/>
          </p:nvSpPr>
          <p:spPr>
            <a:xfrm>
              <a:off x="489937" y="0"/>
              <a:ext cx="2189837" cy="72556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defRPr i="1" sz="4400">
                  <a:solidFill>
                    <a:srgbClr val="005840"/>
                  </a:solidFill>
                  <a:uFill>
                    <a:solidFill>
                      <a:srgbClr val="005840"/>
                    </a:solidFill>
                  </a:uFill>
                  <a:latin typeface="Times New Roman"/>
                  <a:ea typeface="Times New Roman"/>
                  <a:cs typeface="Times New Roman"/>
                  <a:sym typeface="Times New Roman"/>
                </a:defRPr>
              </a:lvl1pPr>
            </a:lstStyle>
            <a:p>
              <a:pPr/>
              <a:r>
                <a:t>minimize</a:t>
              </a:r>
            </a:p>
          </p:txBody>
        </p:sp>
        <p:sp>
          <p:nvSpPr>
            <p:cNvPr id="2283" name="f (R, T, P)"/>
            <p:cNvSpPr txBox="1"/>
            <p:nvPr/>
          </p:nvSpPr>
          <p:spPr>
            <a:xfrm>
              <a:off x="0" y="602826"/>
              <a:ext cx="3301881" cy="9698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defTabSz="1295400">
                <a:defRPr sz="2400">
                  <a:solidFill>
                    <a:srgbClr val="005840"/>
                  </a:solidFill>
                  <a:uFill>
                    <a:solidFill>
                      <a:srgbClr val="005840"/>
                    </a:solidFill>
                  </a:uFill>
                  <a:latin typeface="+mn-lt"/>
                  <a:ea typeface="+mn-ea"/>
                  <a:cs typeface="+mn-cs"/>
                  <a:sym typeface="Arial"/>
                </a:defRPr>
              </a:pPr>
              <a:r>
                <a:rPr sz="6200">
                  <a:latin typeface="Times New Roman"/>
                  <a:ea typeface="Times New Roman"/>
                  <a:cs typeface="Times New Roman"/>
                  <a:sym typeface="Times New Roman"/>
                </a:rPr>
                <a:t>f</a:t>
              </a:r>
              <a:r>
                <a:rPr i="1" sz="6200">
                  <a:latin typeface="Times New Roman"/>
                  <a:ea typeface="Times New Roman"/>
                  <a:cs typeface="Times New Roman"/>
                  <a:sym typeface="Times New Roman"/>
                </a:rPr>
                <a:t> </a:t>
              </a:r>
              <a:r>
                <a:rPr sz="6200">
                  <a:latin typeface="Times New Roman"/>
                  <a:ea typeface="Times New Roman"/>
                  <a:cs typeface="Times New Roman"/>
                  <a:sym typeface="Times New Roman"/>
                </a:rPr>
                <a:t>(</a:t>
              </a:r>
              <a:r>
                <a:rPr b="1" sz="6200">
                  <a:latin typeface="Times New Roman"/>
                  <a:ea typeface="Times New Roman"/>
                  <a:cs typeface="Times New Roman"/>
                  <a:sym typeface="Times New Roman"/>
                </a:rPr>
                <a:t>R</a:t>
              </a:r>
              <a:r>
                <a:rPr sz="6200">
                  <a:latin typeface="Times New Roman"/>
                  <a:ea typeface="Times New Roman"/>
                  <a:cs typeface="Times New Roman"/>
                  <a:sym typeface="Times New Roman"/>
                </a:rPr>
                <a:t>,</a:t>
              </a:r>
              <a:r>
                <a:rPr sz="2800">
                  <a:latin typeface="Times New Roman"/>
                  <a:ea typeface="Times New Roman"/>
                  <a:cs typeface="Times New Roman"/>
                  <a:sym typeface="Times New Roman"/>
                </a:rPr>
                <a:t> </a:t>
              </a:r>
              <a:r>
                <a:rPr b="1" sz="6200">
                  <a:latin typeface="Times New Roman"/>
                  <a:ea typeface="Times New Roman"/>
                  <a:cs typeface="Times New Roman"/>
                  <a:sym typeface="Times New Roman"/>
                </a:rPr>
                <a:t>T</a:t>
              </a:r>
              <a:r>
                <a:rPr sz="6200">
                  <a:latin typeface="Times New Roman"/>
                  <a:ea typeface="Times New Roman"/>
                  <a:cs typeface="Times New Roman"/>
                  <a:sym typeface="Times New Roman"/>
                </a:rPr>
                <a:t>,</a:t>
              </a:r>
              <a:r>
                <a:rPr sz="2800">
                  <a:latin typeface="Times New Roman"/>
                  <a:ea typeface="Times New Roman"/>
                  <a:cs typeface="Times New Roman"/>
                  <a:sym typeface="Times New Roman"/>
                </a:rPr>
                <a:t> </a:t>
              </a:r>
              <a:r>
                <a:rPr b="1" sz="6200">
                  <a:latin typeface="Times New Roman"/>
                  <a:ea typeface="Times New Roman"/>
                  <a:cs typeface="Times New Roman"/>
                  <a:sym typeface="Times New Roman"/>
                </a:rPr>
                <a:t>P</a:t>
              </a:r>
              <a:r>
                <a:rPr sz="6200">
                  <a:latin typeface="Times New Roman"/>
                  <a:ea typeface="Times New Roman"/>
                  <a:cs typeface="Times New Roman"/>
                  <a:sym typeface="Times New Roman"/>
                </a:rPr>
                <a:t>)</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2215"/>
                                        </p:tgtEl>
                                        <p:attrNameLst>
                                          <p:attrName>style.visibility</p:attrName>
                                        </p:attrNameLst>
                                      </p:cBhvr>
                                      <p:to>
                                        <p:strVal val="visible"/>
                                      </p:to>
                                    </p:set>
                                    <p:animEffect filter="fade" transition="in">
                                      <p:cBhvr>
                                        <p:cTn id="7" dur="500"/>
                                        <p:tgtEl>
                                          <p:spTgt spid="2215"/>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2216"/>
                                        </p:tgtEl>
                                        <p:attrNameLst>
                                          <p:attrName>style.visibility</p:attrName>
                                        </p:attrNameLst>
                                      </p:cBhvr>
                                      <p:to>
                                        <p:strVal val="visible"/>
                                      </p:to>
                                    </p:set>
                                    <p:animEffect filter="fade" transition="in">
                                      <p:cBhvr>
                                        <p:cTn id="11" dur="500"/>
                                        <p:tgtEl>
                                          <p:spTgt spid="2216"/>
                                        </p:tgtEl>
                                      </p:cBhvr>
                                    </p:animEffect>
                                  </p:childTnLst>
                                </p:cTn>
                              </p:par>
                            </p:childTnLst>
                          </p:cTn>
                        </p:par>
                        <p:par>
                          <p:cTn id="12" fill="hold">
                            <p:stCondLst>
                              <p:cond delay="1000"/>
                            </p:stCondLst>
                            <p:childTnLst>
                              <p:par>
                                <p:cTn id="13" presetClass="entr" nodeType="afterEffect" presetID="10" grpId="3" fill="hold">
                                  <p:stCondLst>
                                    <p:cond delay="0"/>
                                  </p:stCondLst>
                                  <p:iterate type="el" backwards="0">
                                    <p:tmAbs val="0"/>
                                  </p:iterate>
                                  <p:childTnLst>
                                    <p:set>
                                      <p:cBhvr>
                                        <p:cTn id="14" fill="hold"/>
                                        <p:tgtEl>
                                          <p:spTgt spid="2221"/>
                                        </p:tgtEl>
                                        <p:attrNameLst>
                                          <p:attrName>style.visibility</p:attrName>
                                        </p:attrNameLst>
                                      </p:cBhvr>
                                      <p:to>
                                        <p:strVal val="visible"/>
                                      </p:to>
                                    </p:set>
                                    <p:animEffect filter="fade" transition="in">
                                      <p:cBhvr>
                                        <p:cTn id="15" dur="500"/>
                                        <p:tgtEl>
                                          <p:spTgt spid="2221"/>
                                        </p:tgtEl>
                                      </p:cBhvr>
                                    </p:animEffect>
                                  </p:childTnLst>
                                </p:cTn>
                              </p:par>
                            </p:childTnLst>
                          </p:cTn>
                        </p:par>
                        <p:par>
                          <p:cTn id="16" fill="hold">
                            <p:stCondLst>
                              <p:cond delay="1500"/>
                            </p:stCondLst>
                            <p:childTnLst>
                              <p:par>
                                <p:cTn id="17" presetClass="entr" nodeType="afterEffect" presetID="10" grpId="4" fill="hold">
                                  <p:stCondLst>
                                    <p:cond delay="0"/>
                                  </p:stCondLst>
                                  <p:iterate type="el" backwards="0">
                                    <p:tmAbs val="0"/>
                                  </p:iterate>
                                  <p:childTnLst>
                                    <p:set>
                                      <p:cBhvr>
                                        <p:cTn id="18" fill="hold"/>
                                        <p:tgtEl>
                                          <p:spTgt spid="2222"/>
                                        </p:tgtEl>
                                        <p:attrNameLst>
                                          <p:attrName>style.visibility</p:attrName>
                                        </p:attrNameLst>
                                      </p:cBhvr>
                                      <p:to>
                                        <p:strVal val="visible"/>
                                      </p:to>
                                    </p:set>
                                    <p:animEffect filter="fade" transition="in">
                                      <p:cBhvr>
                                        <p:cTn id="19" dur="500"/>
                                        <p:tgtEl>
                                          <p:spTgt spid="2222"/>
                                        </p:tgtEl>
                                      </p:cBhvr>
                                    </p:animEffect>
                                  </p:childTnLst>
                                </p:cTn>
                              </p:par>
                            </p:childTnLst>
                          </p:cTn>
                        </p:par>
                        <p:par>
                          <p:cTn id="20" fill="hold">
                            <p:stCondLst>
                              <p:cond delay="2000"/>
                            </p:stCondLst>
                            <p:childTnLst>
                              <p:par>
                                <p:cTn id="21" presetClass="entr" nodeType="afterEffect" presetID="10" grpId="5" fill="hold">
                                  <p:stCondLst>
                                    <p:cond delay="0"/>
                                  </p:stCondLst>
                                  <p:iterate type="el" backwards="0">
                                    <p:tmAbs val="0"/>
                                  </p:iterate>
                                  <p:childTnLst>
                                    <p:set>
                                      <p:cBhvr>
                                        <p:cTn id="22" fill="hold"/>
                                        <p:tgtEl>
                                          <p:spTgt spid="2223"/>
                                        </p:tgtEl>
                                        <p:attrNameLst>
                                          <p:attrName>style.visibility</p:attrName>
                                        </p:attrNameLst>
                                      </p:cBhvr>
                                      <p:to>
                                        <p:strVal val="visible"/>
                                      </p:to>
                                    </p:set>
                                    <p:animEffect filter="fade" transition="in">
                                      <p:cBhvr>
                                        <p:cTn id="23" dur="500"/>
                                        <p:tgtEl>
                                          <p:spTgt spid="2223"/>
                                        </p:tgtEl>
                                      </p:cBhvr>
                                    </p:animEffect>
                                  </p:childTnLst>
                                </p:cTn>
                              </p:par>
                            </p:childTnLst>
                          </p:cTn>
                        </p:par>
                        <p:par>
                          <p:cTn id="24" fill="hold">
                            <p:stCondLst>
                              <p:cond delay="2500"/>
                            </p:stCondLst>
                            <p:childTnLst>
                              <p:par>
                                <p:cTn id="25" presetClass="entr" nodeType="afterEffect" presetID="10" grpId="6" fill="hold">
                                  <p:stCondLst>
                                    <p:cond delay="0"/>
                                  </p:stCondLst>
                                  <p:iterate type="el" backwards="0">
                                    <p:tmAbs val="0"/>
                                  </p:iterate>
                                  <p:childTnLst>
                                    <p:set>
                                      <p:cBhvr>
                                        <p:cTn id="26" fill="hold"/>
                                        <p:tgtEl>
                                          <p:spTgt spid="2224"/>
                                        </p:tgtEl>
                                        <p:attrNameLst>
                                          <p:attrName>style.visibility</p:attrName>
                                        </p:attrNameLst>
                                      </p:cBhvr>
                                      <p:to>
                                        <p:strVal val="visible"/>
                                      </p:to>
                                    </p:set>
                                    <p:animEffect filter="fade" transition="in">
                                      <p:cBhvr>
                                        <p:cTn id="27" dur="500"/>
                                        <p:tgtEl>
                                          <p:spTgt spid="2224"/>
                                        </p:tgtEl>
                                      </p:cBhvr>
                                    </p:animEffect>
                                  </p:childTnLst>
                                </p:cTn>
                              </p:par>
                            </p:childTnLst>
                          </p:cTn>
                        </p:par>
                        <p:par>
                          <p:cTn id="28" fill="hold">
                            <p:stCondLst>
                              <p:cond delay="3000"/>
                            </p:stCondLst>
                            <p:childTnLst>
                              <p:par>
                                <p:cTn id="29" presetClass="entr" nodeType="afterEffect" presetID="10" grpId="7" fill="hold">
                                  <p:stCondLst>
                                    <p:cond delay="0"/>
                                  </p:stCondLst>
                                  <p:iterate type="el" backwards="0">
                                    <p:tmAbs val="0"/>
                                  </p:iterate>
                                  <p:childTnLst>
                                    <p:set>
                                      <p:cBhvr>
                                        <p:cTn id="30" fill="hold"/>
                                        <p:tgtEl>
                                          <p:spTgt spid="2233"/>
                                        </p:tgtEl>
                                        <p:attrNameLst>
                                          <p:attrName>style.visibility</p:attrName>
                                        </p:attrNameLst>
                                      </p:cBhvr>
                                      <p:to>
                                        <p:strVal val="visible"/>
                                      </p:to>
                                    </p:set>
                                    <p:animEffect filter="fade" transition="in">
                                      <p:cBhvr>
                                        <p:cTn id="31" dur="500"/>
                                        <p:tgtEl>
                                          <p:spTgt spid="2233"/>
                                        </p:tgtEl>
                                      </p:cBhvr>
                                    </p:animEffect>
                                  </p:childTnLst>
                                </p:cTn>
                              </p:par>
                            </p:childTnLst>
                          </p:cTn>
                        </p:par>
                        <p:par>
                          <p:cTn id="32" fill="hold">
                            <p:stCondLst>
                              <p:cond delay="3500"/>
                            </p:stCondLst>
                            <p:childTnLst>
                              <p:par>
                                <p:cTn id="33" presetClass="entr" nodeType="afterEffect" presetID="10" grpId="8" fill="hold">
                                  <p:stCondLst>
                                    <p:cond delay="0"/>
                                  </p:stCondLst>
                                  <p:iterate type="el" backwards="0">
                                    <p:tmAbs val="0"/>
                                  </p:iterate>
                                  <p:childTnLst>
                                    <p:set>
                                      <p:cBhvr>
                                        <p:cTn id="34" fill="hold"/>
                                        <p:tgtEl>
                                          <p:spTgt spid="2219"/>
                                        </p:tgtEl>
                                        <p:attrNameLst>
                                          <p:attrName>style.visibility</p:attrName>
                                        </p:attrNameLst>
                                      </p:cBhvr>
                                      <p:to>
                                        <p:strVal val="visible"/>
                                      </p:to>
                                    </p:set>
                                    <p:animEffect filter="fade" transition="in">
                                      <p:cBhvr>
                                        <p:cTn id="35" dur="500"/>
                                        <p:tgtEl>
                                          <p:spTgt spid="2219"/>
                                        </p:tgtEl>
                                      </p:cBhvr>
                                    </p:animEffect>
                                  </p:childTnLst>
                                </p:cTn>
                              </p:par>
                            </p:childTnLst>
                          </p:cTn>
                        </p:par>
                        <p:par>
                          <p:cTn id="36" fill="hold">
                            <p:stCondLst>
                              <p:cond delay="4000"/>
                            </p:stCondLst>
                            <p:childTnLst>
                              <p:par>
                                <p:cTn id="37" presetClass="entr" nodeType="afterEffect" presetID="10" grpId="9" fill="hold">
                                  <p:stCondLst>
                                    <p:cond delay="0"/>
                                  </p:stCondLst>
                                  <p:iterate type="el" backwards="0">
                                    <p:tmAbs val="0"/>
                                  </p:iterate>
                                  <p:childTnLst>
                                    <p:set>
                                      <p:cBhvr>
                                        <p:cTn id="38" fill="hold"/>
                                        <p:tgtEl>
                                          <p:spTgt spid="2220"/>
                                        </p:tgtEl>
                                        <p:attrNameLst>
                                          <p:attrName>style.visibility</p:attrName>
                                        </p:attrNameLst>
                                      </p:cBhvr>
                                      <p:to>
                                        <p:strVal val="visible"/>
                                      </p:to>
                                    </p:set>
                                    <p:animEffect filter="fade" transition="in">
                                      <p:cBhvr>
                                        <p:cTn id="39" dur="500"/>
                                        <p:tgtEl>
                                          <p:spTgt spid="2220"/>
                                        </p:tgtEl>
                                      </p:cBhvr>
                                    </p:animEffect>
                                  </p:childTnLst>
                                </p:cTn>
                              </p:par>
                            </p:childTnLst>
                          </p:cTn>
                        </p:par>
                        <p:par>
                          <p:cTn id="40" fill="hold">
                            <p:stCondLst>
                              <p:cond delay="4500"/>
                            </p:stCondLst>
                            <p:childTnLst>
                              <p:par>
                                <p:cTn id="41" presetClass="entr" nodeType="afterEffect" presetID="10" grpId="10" fill="hold">
                                  <p:stCondLst>
                                    <p:cond delay="0"/>
                                  </p:stCondLst>
                                  <p:iterate type="el" backwards="0">
                                    <p:tmAbs val="0"/>
                                  </p:iterate>
                                  <p:childTnLst>
                                    <p:set>
                                      <p:cBhvr>
                                        <p:cTn id="42" fill="hold"/>
                                        <p:tgtEl>
                                          <p:spTgt spid="2225"/>
                                        </p:tgtEl>
                                        <p:attrNameLst>
                                          <p:attrName>style.visibility</p:attrName>
                                        </p:attrNameLst>
                                      </p:cBhvr>
                                      <p:to>
                                        <p:strVal val="visible"/>
                                      </p:to>
                                    </p:set>
                                    <p:animEffect filter="fade" transition="in">
                                      <p:cBhvr>
                                        <p:cTn id="43" dur="500"/>
                                        <p:tgtEl>
                                          <p:spTgt spid="2225"/>
                                        </p:tgtEl>
                                      </p:cBhvr>
                                    </p:animEffect>
                                  </p:childTnLst>
                                </p:cTn>
                              </p:par>
                            </p:childTnLst>
                          </p:cTn>
                        </p:par>
                        <p:par>
                          <p:cTn id="44" fill="hold">
                            <p:stCondLst>
                              <p:cond delay="5000"/>
                            </p:stCondLst>
                            <p:childTnLst>
                              <p:par>
                                <p:cTn id="45" presetClass="entr" nodeType="afterEffect" presetID="10" grpId="11" fill="hold">
                                  <p:stCondLst>
                                    <p:cond delay="0"/>
                                  </p:stCondLst>
                                  <p:iterate type="el" backwards="0">
                                    <p:tmAbs val="0"/>
                                  </p:iterate>
                                  <p:childTnLst>
                                    <p:set>
                                      <p:cBhvr>
                                        <p:cTn id="46" fill="hold"/>
                                        <p:tgtEl>
                                          <p:spTgt spid="2226"/>
                                        </p:tgtEl>
                                        <p:attrNameLst>
                                          <p:attrName>style.visibility</p:attrName>
                                        </p:attrNameLst>
                                      </p:cBhvr>
                                      <p:to>
                                        <p:strVal val="visible"/>
                                      </p:to>
                                    </p:set>
                                    <p:animEffect filter="fade" transition="in">
                                      <p:cBhvr>
                                        <p:cTn id="47" dur="500"/>
                                        <p:tgtEl>
                                          <p:spTgt spid="2226"/>
                                        </p:tgtEl>
                                      </p:cBhvr>
                                    </p:animEffect>
                                  </p:childTnLst>
                                </p:cTn>
                              </p:par>
                            </p:childTnLst>
                          </p:cTn>
                        </p:par>
                        <p:par>
                          <p:cTn id="48" fill="hold">
                            <p:stCondLst>
                              <p:cond delay="5500"/>
                            </p:stCondLst>
                            <p:childTnLst>
                              <p:par>
                                <p:cTn id="49" presetClass="entr" nodeType="afterEffect" presetID="10" grpId="12" fill="hold">
                                  <p:stCondLst>
                                    <p:cond delay="0"/>
                                  </p:stCondLst>
                                  <p:iterate type="el" backwards="0">
                                    <p:tmAbs val="0"/>
                                  </p:iterate>
                                  <p:childTnLst>
                                    <p:set>
                                      <p:cBhvr>
                                        <p:cTn id="50" fill="hold"/>
                                        <p:tgtEl>
                                          <p:spTgt spid="2227"/>
                                        </p:tgtEl>
                                        <p:attrNameLst>
                                          <p:attrName>style.visibility</p:attrName>
                                        </p:attrNameLst>
                                      </p:cBhvr>
                                      <p:to>
                                        <p:strVal val="visible"/>
                                      </p:to>
                                    </p:set>
                                    <p:animEffect filter="fade" transition="in">
                                      <p:cBhvr>
                                        <p:cTn id="51" dur="500"/>
                                        <p:tgtEl>
                                          <p:spTgt spid="2227"/>
                                        </p:tgtEl>
                                      </p:cBhvr>
                                    </p:animEffect>
                                  </p:childTnLst>
                                </p:cTn>
                              </p:par>
                            </p:childTnLst>
                          </p:cTn>
                        </p:par>
                        <p:par>
                          <p:cTn id="52" fill="hold">
                            <p:stCondLst>
                              <p:cond delay="6000"/>
                            </p:stCondLst>
                            <p:childTnLst>
                              <p:par>
                                <p:cTn id="53" presetClass="entr" nodeType="afterEffect" presetID="10" grpId="13" fill="hold">
                                  <p:stCondLst>
                                    <p:cond delay="0"/>
                                  </p:stCondLst>
                                  <p:iterate type="el" backwards="0">
                                    <p:tmAbs val="0"/>
                                  </p:iterate>
                                  <p:childTnLst>
                                    <p:set>
                                      <p:cBhvr>
                                        <p:cTn id="54" fill="hold"/>
                                        <p:tgtEl>
                                          <p:spTgt spid="2228"/>
                                        </p:tgtEl>
                                        <p:attrNameLst>
                                          <p:attrName>style.visibility</p:attrName>
                                        </p:attrNameLst>
                                      </p:cBhvr>
                                      <p:to>
                                        <p:strVal val="visible"/>
                                      </p:to>
                                    </p:set>
                                    <p:animEffect filter="fade" transition="in">
                                      <p:cBhvr>
                                        <p:cTn id="55" dur="500"/>
                                        <p:tgtEl>
                                          <p:spTgt spid="2228"/>
                                        </p:tgtEl>
                                      </p:cBhvr>
                                    </p:animEffect>
                                  </p:childTnLst>
                                </p:cTn>
                              </p:par>
                            </p:childTnLst>
                          </p:cTn>
                        </p:par>
                        <p:par>
                          <p:cTn id="56" fill="hold">
                            <p:stCondLst>
                              <p:cond delay="6500"/>
                            </p:stCondLst>
                            <p:childTnLst>
                              <p:par>
                                <p:cTn id="57" presetClass="entr" nodeType="afterEffect" presetID="10" grpId="14" fill="hold">
                                  <p:stCondLst>
                                    <p:cond delay="0"/>
                                  </p:stCondLst>
                                  <p:iterate type="el" backwards="0">
                                    <p:tmAbs val="0"/>
                                  </p:iterate>
                                  <p:childTnLst>
                                    <p:set>
                                      <p:cBhvr>
                                        <p:cTn id="58" fill="hold"/>
                                        <p:tgtEl>
                                          <p:spTgt spid="2234"/>
                                        </p:tgtEl>
                                        <p:attrNameLst>
                                          <p:attrName>style.visibility</p:attrName>
                                        </p:attrNameLst>
                                      </p:cBhvr>
                                      <p:to>
                                        <p:strVal val="visible"/>
                                      </p:to>
                                    </p:set>
                                    <p:animEffect filter="fade" transition="in">
                                      <p:cBhvr>
                                        <p:cTn id="59" dur="500"/>
                                        <p:tgtEl>
                                          <p:spTgt spid="2234"/>
                                        </p:tgtEl>
                                      </p:cBhvr>
                                    </p:animEffect>
                                  </p:childTnLst>
                                </p:cTn>
                              </p:par>
                            </p:childTnLst>
                          </p:cTn>
                        </p:par>
                        <p:par>
                          <p:cTn id="60" fill="hold">
                            <p:stCondLst>
                              <p:cond delay="7000"/>
                            </p:stCondLst>
                            <p:childTnLst>
                              <p:par>
                                <p:cTn id="61" presetClass="entr" nodeType="afterEffect" presetID="10" grpId="15" fill="hold">
                                  <p:stCondLst>
                                    <p:cond delay="0"/>
                                  </p:stCondLst>
                                  <p:iterate type="el" backwards="0">
                                    <p:tmAbs val="0"/>
                                  </p:iterate>
                                  <p:childTnLst>
                                    <p:set>
                                      <p:cBhvr>
                                        <p:cTn id="62" fill="hold"/>
                                        <p:tgtEl>
                                          <p:spTgt spid="2217"/>
                                        </p:tgtEl>
                                        <p:attrNameLst>
                                          <p:attrName>style.visibility</p:attrName>
                                        </p:attrNameLst>
                                      </p:cBhvr>
                                      <p:to>
                                        <p:strVal val="visible"/>
                                      </p:to>
                                    </p:set>
                                    <p:animEffect filter="fade" transition="in">
                                      <p:cBhvr>
                                        <p:cTn id="63" dur="500"/>
                                        <p:tgtEl>
                                          <p:spTgt spid="2217"/>
                                        </p:tgtEl>
                                      </p:cBhvr>
                                    </p:animEffect>
                                  </p:childTnLst>
                                </p:cTn>
                              </p:par>
                            </p:childTnLst>
                          </p:cTn>
                        </p:par>
                        <p:par>
                          <p:cTn id="64" fill="hold">
                            <p:stCondLst>
                              <p:cond delay="7500"/>
                            </p:stCondLst>
                            <p:childTnLst>
                              <p:par>
                                <p:cTn id="65" presetClass="entr" nodeType="afterEffect" presetID="10" grpId="16" fill="hold">
                                  <p:stCondLst>
                                    <p:cond delay="0"/>
                                  </p:stCondLst>
                                  <p:iterate type="el" backwards="0">
                                    <p:tmAbs val="0"/>
                                  </p:iterate>
                                  <p:childTnLst>
                                    <p:set>
                                      <p:cBhvr>
                                        <p:cTn id="66" fill="hold"/>
                                        <p:tgtEl>
                                          <p:spTgt spid="2218"/>
                                        </p:tgtEl>
                                        <p:attrNameLst>
                                          <p:attrName>style.visibility</p:attrName>
                                        </p:attrNameLst>
                                      </p:cBhvr>
                                      <p:to>
                                        <p:strVal val="visible"/>
                                      </p:to>
                                    </p:set>
                                    <p:animEffect filter="fade" transition="in">
                                      <p:cBhvr>
                                        <p:cTn id="67" dur="500"/>
                                        <p:tgtEl>
                                          <p:spTgt spid="2218"/>
                                        </p:tgtEl>
                                      </p:cBhvr>
                                    </p:animEffect>
                                  </p:childTnLst>
                                </p:cTn>
                              </p:par>
                            </p:childTnLst>
                          </p:cTn>
                        </p:par>
                        <p:par>
                          <p:cTn id="68" fill="hold">
                            <p:stCondLst>
                              <p:cond delay="8000"/>
                            </p:stCondLst>
                            <p:childTnLst>
                              <p:par>
                                <p:cTn id="69" presetClass="entr" nodeType="afterEffect" presetID="10" grpId="17" fill="hold">
                                  <p:stCondLst>
                                    <p:cond delay="0"/>
                                  </p:stCondLst>
                                  <p:iterate type="el" backwards="0">
                                    <p:tmAbs val="0"/>
                                  </p:iterate>
                                  <p:childTnLst>
                                    <p:set>
                                      <p:cBhvr>
                                        <p:cTn id="70" fill="hold"/>
                                        <p:tgtEl>
                                          <p:spTgt spid="2229"/>
                                        </p:tgtEl>
                                        <p:attrNameLst>
                                          <p:attrName>style.visibility</p:attrName>
                                        </p:attrNameLst>
                                      </p:cBhvr>
                                      <p:to>
                                        <p:strVal val="visible"/>
                                      </p:to>
                                    </p:set>
                                    <p:animEffect filter="fade" transition="in">
                                      <p:cBhvr>
                                        <p:cTn id="71" dur="500"/>
                                        <p:tgtEl>
                                          <p:spTgt spid="2229"/>
                                        </p:tgtEl>
                                      </p:cBhvr>
                                    </p:animEffect>
                                  </p:childTnLst>
                                </p:cTn>
                              </p:par>
                            </p:childTnLst>
                          </p:cTn>
                        </p:par>
                        <p:par>
                          <p:cTn id="72" fill="hold">
                            <p:stCondLst>
                              <p:cond delay="8500"/>
                            </p:stCondLst>
                            <p:childTnLst>
                              <p:par>
                                <p:cTn id="73" presetClass="entr" nodeType="afterEffect" presetID="10" grpId="18" fill="hold">
                                  <p:stCondLst>
                                    <p:cond delay="0"/>
                                  </p:stCondLst>
                                  <p:iterate type="el" backwards="0">
                                    <p:tmAbs val="0"/>
                                  </p:iterate>
                                  <p:childTnLst>
                                    <p:set>
                                      <p:cBhvr>
                                        <p:cTn id="74" fill="hold"/>
                                        <p:tgtEl>
                                          <p:spTgt spid="2230"/>
                                        </p:tgtEl>
                                        <p:attrNameLst>
                                          <p:attrName>style.visibility</p:attrName>
                                        </p:attrNameLst>
                                      </p:cBhvr>
                                      <p:to>
                                        <p:strVal val="visible"/>
                                      </p:to>
                                    </p:set>
                                    <p:animEffect filter="fade" transition="in">
                                      <p:cBhvr>
                                        <p:cTn id="75" dur="500"/>
                                        <p:tgtEl>
                                          <p:spTgt spid="2230"/>
                                        </p:tgtEl>
                                      </p:cBhvr>
                                    </p:animEffect>
                                  </p:childTnLst>
                                </p:cTn>
                              </p:par>
                            </p:childTnLst>
                          </p:cTn>
                        </p:par>
                        <p:par>
                          <p:cTn id="76" fill="hold">
                            <p:stCondLst>
                              <p:cond delay="9000"/>
                            </p:stCondLst>
                            <p:childTnLst>
                              <p:par>
                                <p:cTn id="77" presetClass="entr" nodeType="afterEffect" presetID="10" grpId="19" fill="hold">
                                  <p:stCondLst>
                                    <p:cond delay="0"/>
                                  </p:stCondLst>
                                  <p:iterate type="el" backwards="0">
                                    <p:tmAbs val="0"/>
                                  </p:iterate>
                                  <p:childTnLst>
                                    <p:set>
                                      <p:cBhvr>
                                        <p:cTn id="78" fill="hold"/>
                                        <p:tgtEl>
                                          <p:spTgt spid="2231"/>
                                        </p:tgtEl>
                                        <p:attrNameLst>
                                          <p:attrName>style.visibility</p:attrName>
                                        </p:attrNameLst>
                                      </p:cBhvr>
                                      <p:to>
                                        <p:strVal val="visible"/>
                                      </p:to>
                                    </p:set>
                                    <p:animEffect filter="fade" transition="in">
                                      <p:cBhvr>
                                        <p:cTn id="79" dur="500"/>
                                        <p:tgtEl>
                                          <p:spTgt spid="2231"/>
                                        </p:tgtEl>
                                      </p:cBhvr>
                                    </p:animEffect>
                                  </p:childTnLst>
                                </p:cTn>
                              </p:par>
                            </p:childTnLst>
                          </p:cTn>
                        </p:par>
                        <p:par>
                          <p:cTn id="80" fill="hold">
                            <p:stCondLst>
                              <p:cond delay="9500"/>
                            </p:stCondLst>
                            <p:childTnLst>
                              <p:par>
                                <p:cTn id="81" presetClass="entr" nodeType="afterEffect" presetID="10" grpId="20" fill="hold">
                                  <p:stCondLst>
                                    <p:cond delay="0"/>
                                  </p:stCondLst>
                                  <p:iterate type="el" backwards="0">
                                    <p:tmAbs val="0"/>
                                  </p:iterate>
                                  <p:childTnLst>
                                    <p:set>
                                      <p:cBhvr>
                                        <p:cTn id="82" fill="hold"/>
                                        <p:tgtEl>
                                          <p:spTgt spid="2232"/>
                                        </p:tgtEl>
                                        <p:attrNameLst>
                                          <p:attrName>style.visibility</p:attrName>
                                        </p:attrNameLst>
                                      </p:cBhvr>
                                      <p:to>
                                        <p:strVal val="visible"/>
                                      </p:to>
                                    </p:set>
                                    <p:animEffect filter="fade" transition="in">
                                      <p:cBhvr>
                                        <p:cTn id="83" dur="500"/>
                                        <p:tgtEl>
                                          <p:spTgt spid="2232"/>
                                        </p:tgtEl>
                                      </p:cBhvr>
                                    </p:animEffect>
                                  </p:childTnLst>
                                </p:cTn>
                              </p:par>
                            </p:childTnLst>
                          </p:cTn>
                        </p:par>
                        <p:par>
                          <p:cTn id="84" fill="hold">
                            <p:stCondLst>
                              <p:cond delay="10000"/>
                            </p:stCondLst>
                            <p:childTnLst>
                              <p:par>
                                <p:cTn id="85" presetClass="entr" nodeType="afterEffect" presetID="10" grpId="21" fill="hold">
                                  <p:stCondLst>
                                    <p:cond delay="0"/>
                                  </p:stCondLst>
                                  <p:iterate type="el" backwards="0">
                                    <p:tmAbs val="0"/>
                                  </p:iterate>
                                  <p:childTnLst>
                                    <p:set>
                                      <p:cBhvr>
                                        <p:cTn id="86" fill="hold"/>
                                        <p:tgtEl>
                                          <p:spTgt spid="2235"/>
                                        </p:tgtEl>
                                        <p:attrNameLst>
                                          <p:attrName>style.visibility</p:attrName>
                                        </p:attrNameLst>
                                      </p:cBhvr>
                                      <p:to>
                                        <p:strVal val="visible"/>
                                      </p:to>
                                    </p:set>
                                    <p:animEffect filter="fade" transition="in">
                                      <p:cBhvr>
                                        <p:cTn id="87" dur="500"/>
                                        <p:tgtEl>
                                          <p:spTgt spid="2235"/>
                                        </p:tgtEl>
                                      </p:cBhvr>
                                    </p:animEffect>
                                  </p:childTnLst>
                                </p:cTn>
                              </p:par>
                            </p:childTnLst>
                          </p:cTn>
                        </p:par>
                      </p:childTnLst>
                    </p:cTn>
                  </p:par>
                  <p:par>
                    <p:cTn id="88" fill="hold">
                      <p:stCondLst>
                        <p:cond delay="indefinite"/>
                      </p:stCondLst>
                      <p:childTnLst>
                        <p:par>
                          <p:cTn id="89" fill="hold">
                            <p:stCondLst>
                              <p:cond delay="0"/>
                            </p:stCondLst>
                            <p:childTnLst>
                              <p:par>
                                <p:cTn id="90" presetClass="entr" nodeType="clickEffect" presetID="10" grpId="22" fill="hold">
                                  <p:stCondLst>
                                    <p:cond delay="0"/>
                                  </p:stCondLst>
                                  <p:iterate type="el" backwards="0">
                                    <p:tmAbs val="0"/>
                                  </p:iterate>
                                  <p:childTnLst>
                                    <p:set>
                                      <p:cBhvr>
                                        <p:cTn id="91" fill="hold"/>
                                        <p:tgtEl>
                                          <p:spTgt spid="2243"/>
                                        </p:tgtEl>
                                        <p:attrNameLst>
                                          <p:attrName>style.visibility</p:attrName>
                                        </p:attrNameLst>
                                      </p:cBhvr>
                                      <p:to>
                                        <p:strVal val="visible"/>
                                      </p:to>
                                    </p:set>
                                    <p:animEffect filter="fade" transition="in">
                                      <p:cBhvr>
                                        <p:cTn id="92" dur="500"/>
                                        <p:tgtEl>
                                          <p:spTgt spid="2243"/>
                                        </p:tgtEl>
                                      </p:cBhvr>
                                    </p:animEffect>
                                  </p:childTnLst>
                                </p:cTn>
                              </p:par>
                            </p:childTnLst>
                          </p:cTn>
                        </p:par>
                        <p:par>
                          <p:cTn id="93" fill="hold">
                            <p:stCondLst>
                              <p:cond delay="500"/>
                            </p:stCondLst>
                            <p:childTnLst>
                              <p:par>
                                <p:cTn id="94" presetClass="entr" nodeType="afterEffect" presetID="10" grpId="23" fill="hold">
                                  <p:stCondLst>
                                    <p:cond delay="0"/>
                                  </p:stCondLst>
                                  <p:iterate type="el" backwards="0">
                                    <p:tmAbs val="0"/>
                                  </p:iterate>
                                  <p:childTnLst>
                                    <p:set>
                                      <p:cBhvr>
                                        <p:cTn id="95" fill="hold"/>
                                        <p:tgtEl>
                                          <p:spTgt spid="2251"/>
                                        </p:tgtEl>
                                        <p:attrNameLst>
                                          <p:attrName>style.visibility</p:attrName>
                                        </p:attrNameLst>
                                      </p:cBhvr>
                                      <p:to>
                                        <p:strVal val="visible"/>
                                      </p:to>
                                    </p:set>
                                    <p:animEffect filter="fade" transition="in">
                                      <p:cBhvr>
                                        <p:cTn id="96" dur="500"/>
                                        <p:tgtEl>
                                          <p:spTgt spid="2251"/>
                                        </p:tgtEl>
                                      </p:cBhvr>
                                    </p:animEffect>
                                  </p:childTnLst>
                                </p:cTn>
                              </p:par>
                            </p:childTnLst>
                          </p:cTn>
                        </p:par>
                        <p:par>
                          <p:cTn id="97" fill="hold">
                            <p:stCondLst>
                              <p:cond delay="1000"/>
                            </p:stCondLst>
                            <p:childTnLst>
                              <p:par>
                                <p:cTn id="98" presetClass="entr" nodeType="afterEffect" presetID="10" grpId="24" fill="hold">
                                  <p:stCondLst>
                                    <p:cond delay="0"/>
                                  </p:stCondLst>
                                  <p:iterate type="el" backwards="0">
                                    <p:tmAbs val="0"/>
                                  </p:iterate>
                                  <p:childTnLst>
                                    <p:set>
                                      <p:cBhvr>
                                        <p:cTn id="99" fill="hold"/>
                                        <p:tgtEl>
                                          <p:spTgt spid="2259"/>
                                        </p:tgtEl>
                                        <p:attrNameLst>
                                          <p:attrName>style.visibility</p:attrName>
                                        </p:attrNameLst>
                                      </p:cBhvr>
                                      <p:to>
                                        <p:strVal val="visible"/>
                                      </p:to>
                                    </p:set>
                                    <p:animEffect filter="fade" transition="in">
                                      <p:cBhvr>
                                        <p:cTn id="100" dur="500"/>
                                        <p:tgtEl>
                                          <p:spTgt spid="2259"/>
                                        </p:tgtEl>
                                      </p:cBhvr>
                                    </p:animEffect>
                                  </p:childTnLst>
                                </p:cTn>
                              </p:par>
                            </p:childTnLst>
                          </p:cTn>
                        </p:par>
                      </p:childTnLst>
                    </p:cTn>
                  </p:par>
                  <p:par>
                    <p:cTn id="101" fill="hold">
                      <p:stCondLst>
                        <p:cond delay="indefinite"/>
                      </p:stCondLst>
                      <p:childTnLst>
                        <p:par>
                          <p:cTn id="102" fill="hold">
                            <p:stCondLst>
                              <p:cond delay="0"/>
                            </p:stCondLst>
                            <p:childTnLst>
                              <p:par>
                                <p:cTn id="103" presetClass="entr" nodeType="clickEffect" presetID="10" grpId="25" fill="hold">
                                  <p:stCondLst>
                                    <p:cond delay="0"/>
                                  </p:stCondLst>
                                  <p:iterate type="el" backwards="0">
                                    <p:tmAbs val="0"/>
                                  </p:iterate>
                                  <p:childTnLst>
                                    <p:set>
                                      <p:cBhvr>
                                        <p:cTn id="104" fill="hold"/>
                                        <p:tgtEl>
                                          <p:spTgt spid="2281"/>
                                        </p:tgtEl>
                                        <p:attrNameLst>
                                          <p:attrName>style.visibility</p:attrName>
                                        </p:attrNameLst>
                                      </p:cBhvr>
                                      <p:to>
                                        <p:strVal val="visible"/>
                                      </p:to>
                                    </p:set>
                                    <p:animEffect filter="fade" transition="in">
                                      <p:cBhvr>
                                        <p:cTn id="105" dur="500"/>
                                        <p:tgtEl>
                                          <p:spTgt spid="2281"/>
                                        </p:tgtEl>
                                      </p:cBhvr>
                                    </p:animEffect>
                                  </p:childTnLst>
                                </p:cTn>
                              </p:par>
                            </p:childTnLst>
                          </p:cTn>
                        </p:par>
                        <p:par>
                          <p:cTn id="106" fill="hold">
                            <p:stCondLst>
                              <p:cond delay="500"/>
                            </p:stCondLst>
                            <p:childTnLst>
                              <p:par>
                                <p:cTn id="107" presetClass="entr" nodeType="afterEffect" presetID="10" grpId="26" fill="hold">
                                  <p:stCondLst>
                                    <p:cond delay="0"/>
                                  </p:stCondLst>
                                  <p:iterate type="el" backwards="0">
                                    <p:tmAbs val="0"/>
                                  </p:iterate>
                                  <p:childTnLst>
                                    <p:set>
                                      <p:cBhvr>
                                        <p:cTn id="108" fill="hold"/>
                                        <p:tgtEl>
                                          <p:spTgt spid="2270"/>
                                        </p:tgtEl>
                                        <p:attrNameLst>
                                          <p:attrName>style.visibility</p:attrName>
                                        </p:attrNameLst>
                                      </p:cBhvr>
                                      <p:to>
                                        <p:strVal val="visible"/>
                                      </p:to>
                                    </p:set>
                                    <p:animEffect filter="fade" transition="in">
                                      <p:cBhvr>
                                        <p:cTn id="109" dur="500"/>
                                        <p:tgtEl>
                                          <p:spTgt spid="2270"/>
                                        </p:tgtEl>
                                      </p:cBhvr>
                                    </p:animEffect>
                                  </p:childTnLst>
                                </p:cTn>
                              </p:par>
                            </p:childTnLst>
                          </p:cTn>
                        </p:par>
                      </p:childTnLst>
                    </p:cTn>
                  </p:par>
                  <p:par>
                    <p:cTn id="110" fill="hold">
                      <p:stCondLst>
                        <p:cond delay="indefinite"/>
                      </p:stCondLst>
                      <p:childTnLst>
                        <p:par>
                          <p:cTn id="111" fill="hold">
                            <p:stCondLst>
                              <p:cond delay="0"/>
                            </p:stCondLst>
                            <p:childTnLst>
                              <p:par>
                                <p:cTn id="112" presetClass="entr" nodeType="clickEffect" presetID="10" grpId="27" fill="hold">
                                  <p:stCondLst>
                                    <p:cond delay="0"/>
                                  </p:stCondLst>
                                  <p:iterate type="el" backwards="0">
                                    <p:tmAbs val="0"/>
                                  </p:iterate>
                                  <p:childTnLst>
                                    <p:set>
                                      <p:cBhvr>
                                        <p:cTn id="113" fill="hold"/>
                                        <p:tgtEl>
                                          <p:spTgt spid="2260"/>
                                        </p:tgtEl>
                                        <p:attrNameLst>
                                          <p:attrName>style.visibility</p:attrName>
                                        </p:attrNameLst>
                                      </p:cBhvr>
                                      <p:to>
                                        <p:strVal val="visible"/>
                                      </p:to>
                                    </p:set>
                                    <p:animEffect filter="fade" transition="in">
                                      <p:cBhvr>
                                        <p:cTn id="114" dur="500"/>
                                        <p:tgtEl>
                                          <p:spTgt spid="2260"/>
                                        </p:tgtEl>
                                      </p:cBhvr>
                                    </p:animEffect>
                                  </p:childTnLst>
                                </p:cTn>
                              </p:par>
                            </p:childTnLst>
                          </p:cTn>
                        </p:par>
                        <p:par>
                          <p:cTn id="115" fill="hold">
                            <p:stCondLst>
                              <p:cond delay="500"/>
                            </p:stCondLst>
                            <p:childTnLst>
                              <p:par>
                                <p:cTn id="116" presetClass="entr" nodeType="afterEffect" presetID="10" grpId="28" fill="hold">
                                  <p:stCondLst>
                                    <p:cond delay="0"/>
                                  </p:stCondLst>
                                  <p:iterate type="el" backwards="0">
                                    <p:tmAbs val="0"/>
                                  </p:iterate>
                                  <p:childTnLst>
                                    <p:set>
                                      <p:cBhvr>
                                        <p:cTn id="117" fill="hold"/>
                                        <p:tgtEl>
                                          <p:spTgt spid="2261"/>
                                        </p:tgtEl>
                                        <p:attrNameLst>
                                          <p:attrName>style.visibility</p:attrName>
                                        </p:attrNameLst>
                                      </p:cBhvr>
                                      <p:to>
                                        <p:strVal val="visible"/>
                                      </p:to>
                                    </p:set>
                                    <p:animEffect filter="fade" transition="in">
                                      <p:cBhvr>
                                        <p:cTn id="118" dur="500"/>
                                        <p:tgtEl>
                                          <p:spTgt spid="2261"/>
                                        </p:tgtEl>
                                      </p:cBhvr>
                                    </p:animEffect>
                                  </p:childTnLst>
                                </p:cTn>
                              </p:par>
                            </p:childTnLst>
                          </p:cTn>
                        </p:par>
                        <p:par>
                          <p:cTn id="119" fill="hold">
                            <p:stCondLst>
                              <p:cond delay="1000"/>
                            </p:stCondLst>
                            <p:childTnLst>
                              <p:par>
                                <p:cTn id="120" presetClass="entr" nodeType="afterEffect" presetID="10" grpId="29" fill="hold">
                                  <p:stCondLst>
                                    <p:cond delay="0"/>
                                  </p:stCondLst>
                                  <p:iterate type="el" backwards="0">
                                    <p:tmAbs val="0"/>
                                  </p:iterate>
                                  <p:childTnLst>
                                    <p:set>
                                      <p:cBhvr>
                                        <p:cTn id="121" fill="hold"/>
                                        <p:tgtEl>
                                          <p:spTgt spid="2262"/>
                                        </p:tgtEl>
                                        <p:attrNameLst>
                                          <p:attrName>style.visibility</p:attrName>
                                        </p:attrNameLst>
                                      </p:cBhvr>
                                      <p:to>
                                        <p:strVal val="visible"/>
                                      </p:to>
                                    </p:set>
                                    <p:animEffect filter="fade" transition="in">
                                      <p:cBhvr>
                                        <p:cTn id="122" dur="500"/>
                                        <p:tgtEl>
                                          <p:spTgt spid="2262"/>
                                        </p:tgtEl>
                                      </p:cBhvr>
                                    </p:animEffect>
                                  </p:childTnLst>
                                </p:cTn>
                              </p:par>
                            </p:childTnLst>
                          </p:cTn>
                        </p:par>
                      </p:childTnLst>
                    </p:cTn>
                  </p:par>
                  <p:par>
                    <p:cTn id="123" fill="hold">
                      <p:stCondLst>
                        <p:cond delay="indefinite"/>
                      </p:stCondLst>
                      <p:childTnLst>
                        <p:par>
                          <p:cTn id="124" fill="hold">
                            <p:stCondLst>
                              <p:cond delay="0"/>
                            </p:stCondLst>
                            <p:childTnLst>
                              <p:par>
                                <p:cTn id="125" presetClass="entr" nodeType="clickEffect" presetSubtype="1" presetID="22" grpId="30" fill="hold">
                                  <p:stCondLst>
                                    <p:cond delay="0"/>
                                  </p:stCondLst>
                                  <p:iterate type="el" backwards="0">
                                    <p:tmAbs val="0"/>
                                  </p:iterate>
                                  <p:childTnLst>
                                    <p:set>
                                      <p:cBhvr>
                                        <p:cTn id="126" fill="hold"/>
                                        <p:tgtEl>
                                          <p:spTgt spid="2271"/>
                                        </p:tgtEl>
                                        <p:attrNameLst>
                                          <p:attrName>style.visibility</p:attrName>
                                        </p:attrNameLst>
                                      </p:cBhvr>
                                      <p:to>
                                        <p:strVal val="visible"/>
                                      </p:to>
                                    </p:set>
                                    <p:animEffect filter="wipe(up)" transition="in">
                                      <p:cBhvr>
                                        <p:cTn id="127" dur="1000"/>
                                        <p:tgtEl>
                                          <p:spTgt spid="2271"/>
                                        </p:tgtEl>
                                      </p:cBhvr>
                                    </p:animEffect>
                                  </p:childTnLst>
                                </p:cTn>
                              </p:par>
                            </p:childTnLst>
                          </p:cTn>
                        </p:par>
                        <p:par>
                          <p:cTn id="128" fill="hold">
                            <p:stCondLst>
                              <p:cond delay="1000"/>
                            </p:stCondLst>
                            <p:childTnLst>
                              <p:par>
                                <p:cTn id="129" presetClass="entr" nodeType="afterEffect" presetSubtype="1" presetID="22" grpId="31" fill="hold">
                                  <p:stCondLst>
                                    <p:cond delay="1500"/>
                                  </p:stCondLst>
                                  <p:iterate type="el" backwards="0">
                                    <p:tmAbs val="0"/>
                                  </p:iterate>
                                  <p:childTnLst>
                                    <p:set>
                                      <p:cBhvr>
                                        <p:cTn id="130" fill="hold"/>
                                        <p:tgtEl>
                                          <p:spTgt spid="2272"/>
                                        </p:tgtEl>
                                        <p:attrNameLst>
                                          <p:attrName>style.visibility</p:attrName>
                                        </p:attrNameLst>
                                      </p:cBhvr>
                                      <p:to>
                                        <p:strVal val="visible"/>
                                      </p:to>
                                    </p:set>
                                    <p:animEffect filter="wipe(up)" transition="in">
                                      <p:cBhvr>
                                        <p:cTn id="131" dur="1000"/>
                                        <p:tgtEl>
                                          <p:spTgt spid="2272"/>
                                        </p:tgtEl>
                                      </p:cBhvr>
                                    </p:animEffect>
                                  </p:childTnLst>
                                </p:cTn>
                              </p:par>
                            </p:childTnLst>
                          </p:cTn>
                        </p:par>
                        <p:par>
                          <p:cTn id="132" fill="hold">
                            <p:stCondLst>
                              <p:cond delay="3500"/>
                            </p:stCondLst>
                            <p:childTnLst>
                              <p:par>
                                <p:cTn id="133" presetClass="entr" nodeType="afterEffect" presetSubtype="1" presetID="22" grpId="32" fill="hold">
                                  <p:stCondLst>
                                    <p:cond delay="1500"/>
                                  </p:stCondLst>
                                  <p:iterate type="el" backwards="0">
                                    <p:tmAbs val="0"/>
                                  </p:iterate>
                                  <p:childTnLst>
                                    <p:set>
                                      <p:cBhvr>
                                        <p:cTn id="134" fill="hold"/>
                                        <p:tgtEl>
                                          <p:spTgt spid="2273"/>
                                        </p:tgtEl>
                                        <p:attrNameLst>
                                          <p:attrName>style.visibility</p:attrName>
                                        </p:attrNameLst>
                                      </p:cBhvr>
                                      <p:to>
                                        <p:strVal val="visible"/>
                                      </p:to>
                                    </p:set>
                                    <p:animEffect filter="wipe(up)" transition="in">
                                      <p:cBhvr>
                                        <p:cTn id="135" dur="1000"/>
                                        <p:tgtEl>
                                          <p:spTgt spid="2273"/>
                                        </p:tgtEl>
                                      </p:cBhvr>
                                    </p:animEffect>
                                  </p:childTnLst>
                                </p:cTn>
                              </p:par>
                            </p:childTnLst>
                          </p:cTn>
                        </p:par>
                      </p:childTnLst>
                    </p:cTn>
                  </p:par>
                  <p:par>
                    <p:cTn id="136" fill="hold">
                      <p:stCondLst>
                        <p:cond delay="indefinite"/>
                      </p:stCondLst>
                      <p:childTnLst>
                        <p:par>
                          <p:cTn id="137" fill="hold">
                            <p:stCondLst>
                              <p:cond delay="0"/>
                            </p:stCondLst>
                            <p:childTnLst>
                              <p:par>
                                <p:cTn id="138" presetClass="entr" nodeType="clickEffect" presetID="10" grpId="33" fill="hold">
                                  <p:stCondLst>
                                    <p:cond delay="0"/>
                                  </p:stCondLst>
                                  <p:iterate type="el" backwards="0">
                                    <p:tmAbs val="0"/>
                                  </p:iterate>
                                  <p:childTnLst>
                                    <p:set>
                                      <p:cBhvr>
                                        <p:cTn id="139" fill="hold"/>
                                        <p:tgtEl>
                                          <p:spTgt spid="2284"/>
                                        </p:tgtEl>
                                        <p:attrNameLst>
                                          <p:attrName>style.visibility</p:attrName>
                                        </p:attrNameLst>
                                      </p:cBhvr>
                                      <p:to>
                                        <p:strVal val="visible"/>
                                      </p:to>
                                    </p:set>
                                    <p:animEffect filter="fade" transition="in">
                                      <p:cBhvr>
                                        <p:cTn id="140" dur="500"/>
                                        <p:tgtEl>
                                          <p:spTgt spid="22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70" grpId="26"/>
      <p:bldP build="whole" bldLvl="1" animBg="1" rev="0" advAuto="0" spid="2222" grpId="4"/>
      <p:bldP build="whole" bldLvl="1" animBg="1" rev="0" advAuto="0" spid="2218" grpId="16"/>
      <p:bldP build="whole" bldLvl="1" animBg="1" rev="0" advAuto="0" spid="2262" grpId="29"/>
      <p:bldP build="whole" bldLvl="1" animBg="1" rev="0" advAuto="0" spid="2229" grpId="17"/>
      <p:bldP build="whole" bldLvl="1" animBg="1" rev="0" advAuto="0" spid="2233" grpId="7"/>
      <p:bldP build="whole" bldLvl="1" animBg="1" rev="0" advAuto="0" spid="2215" grpId="1"/>
      <p:bldP build="whole" bldLvl="1" animBg="1" rev="0" advAuto="0" spid="2284" grpId="33"/>
      <p:bldP build="whole" bldLvl="1" animBg="1" rev="0" advAuto="0" spid="2219" grpId="8"/>
      <p:bldP build="whole" bldLvl="1" animBg="1" rev="0" advAuto="0" spid="2251" grpId="23"/>
      <p:bldP build="whole" bldLvl="1" animBg="1" rev="0" advAuto="0" spid="2230" grpId="18"/>
      <p:bldP build="whole" bldLvl="1" animBg="1" rev="0" advAuto="0" spid="2216" grpId="2"/>
      <p:bldP build="whole" bldLvl="1" animBg="1" rev="0" advAuto="0" spid="2272" grpId="31"/>
      <p:bldP build="whole" bldLvl="1" animBg="1" rev="0" advAuto="0" spid="2273" grpId="32"/>
      <p:bldP build="whole" bldLvl="1" animBg="1" rev="0" advAuto="0" spid="2224" grpId="6"/>
      <p:bldP build="whole" bldLvl="1" animBg="1" rev="0" advAuto="0" spid="2281" grpId="25"/>
      <p:bldP build="whole" bldLvl="1" animBg="1" rev="0" advAuto="0" spid="2231" grpId="19"/>
      <p:bldP build="whole" bldLvl="1" animBg="1" rev="0" advAuto="0" spid="2234" grpId="14"/>
      <p:bldP build="whole" bldLvl="1" animBg="1" rev="0" advAuto="0" spid="2225" grpId="10"/>
      <p:bldP build="whole" bldLvl="1" animBg="1" rev="0" advAuto="0" spid="2232" grpId="20"/>
      <p:bldP build="whole" bldLvl="1" animBg="1" rev="0" advAuto="0" spid="2227" grpId="12"/>
      <p:bldP build="whole" bldLvl="1" animBg="1" rev="0" advAuto="0" spid="2217" grpId="15"/>
      <p:bldP build="whole" bldLvl="1" animBg="1" rev="0" advAuto="0" spid="2260" grpId="27"/>
      <p:bldP build="whole" bldLvl="1" animBg="1" rev="0" advAuto="0" spid="2259" grpId="24"/>
      <p:bldP build="whole" bldLvl="1" animBg="1" rev="0" advAuto="0" spid="2235" grpId="21"/>
      <p:bldP build="whole" bldLvl="1" animBg="1" rev="0" advAuto="0" spid="2261" grpId="28"/>
      <p:bldP build="whole" bldLvl="1" animBg="1" rev="0" advAuto="0" spid="2220" grpId="9"/>
      <p:bldP build="whole" bldLvl="1" animBg="1" rev="0" advAuto="0" spid="2228" grpId="13"/>
      <p:bldP build="whole" bldLvl="1" animBg="1" rev="0" advAuto="0" spid="2223" grpId="5"/>
      <p:bldP build="whole" bldLvl="1" animBg="1" rev="0" advAuto="0" spid="2226" grpId="11"/>
      <p:bldP build="whole" bldLvl="1" animBg="1" rev="0" advAuto="0" spid="2271" grpId="30"/>
      <p:bldP build="whole" bldLvl="1" animBg="1" rev="0" advAuto="0" spid="2221" grpId="3"/>
      <p:bldP build="whole" bldLvl="1" animBg="1" rev="0" advAuto="0" spid="2243" grpId="22"/>
    </p:bldLst>
  </p:timing>
</p:sld>
</file>

<file path=ppt/slides/slide1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8" name="Line"/>
          <p:cNvSpPr/>
          <p:nvPr/>
        </p:nvSpPr>
        <p:spPr>
          <a:xfrm flipH="1" flipV="1">
            <a:off x="4203700" y="5642186"/>
            <a:ext cx="4915183" cy="1910081"/>
          </a:xfrm>
          <a:prstGeom prst="line">
            <a:avLst/>
          </a:prstGeom>
          <a:ln w="38100">
            <a:solidFill>
              <a:srgbClr val="005840"/>
            </a:solidFill>
          </a:ln>
        </p:spPr>
        <p:txBody>
          <a:bodyPr lIns="0" tIns="0" rIns="0" bIns="0"/>
          <a:lstStyle/>
          <a:p>
            <a:pPr/>
          </a:p>
        </p:txBody>
      </p:sp>
      <p:sp>
        <p:nvSpPr>
          <p:cNvPr id="2289" name="Incremental structure from motion"/>
          <p:cNvSpPr txBox="1"/>
          <p:nvPr>
            <p:ph type="title"/>
          </p:nvPr>
        </p:nvSpPr>
        <p:spPr>
          <a:prstGeom prst="rect">
            <a:avLst/>
          </a:prstGeom>
        </p:spPr>
        <p:txBody>
          <a:bodyPr/>
          <a:lstStyle/>
          <a:p>
            <a:pPr/>
            <a:r>
              <a:t>Incremental structure from motion</a:t>
            </a:r>
          </a:p>
        </p:txBody>
      </p:sp>
      <p:grpSp>
        <p:nvGrpSpPr>
          <p:cNvPr id="2424" name="Group"/>
          <p:cNvGrpSpPr/>
          <p:nvPr/>
        </p:nvGrpSpPr>
        <p:grpSpPr>
          <a:xfrm>
            <a:off x="3429000" y="2765777"/>
            <a:ext cx="5965614" cy="5284049"/>
            <a:chOff x="0" y="0"/>
            <a:chExt cx="5965613" cy="5284047"/>
          </a:xfrm>
        </p:grpSpPr>
        <p:sp>
          <p:nvSpPr>
            <p:cNvPr id="2290" name="Line"/>
            <p:cNvSpPr/>
            <p:nvPr/>
          </p:nvSpPr>
          <p:spPr>
            <a:xfrm flipH="1">
              <a:off x="5283764" y="2004906"/>
              <a:ext cx="76201" cy="1275646"/>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291" name="Line"/>
            <p:cNvSpPr/>
            <p:nvPr/>
          </p:nvSpPr>
          <p:spPr>
            <a:xfrm>
              <a:off x="5213773" y="3352800"/>
              <a:ext cx="352214" cy="1277903"/>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292" name="Line"/>
            <p:cNvSpPr/>
            <p:nvPr/>
          </p:nvSpPr>
          <p:spPr>
            <a:xfrm flipV="1">
              <a:off x="2226733" y="1768122"/>
              <a:ext cx="1704623" cy="1371601"/>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293" name="Line"/>
            <p:cNvSpPr/>
            <p:nvPr/>
          </p:nvSpPr>
          <p:spPr>
            <a:xfrm>
              <a:off x="3933613" y="1792675"/>
              <a:ext cx="1417885" cy="117405"/>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294" name="Line"/>
            <p:cNvSpPr/>
            <p:nvPr/>
          </p:nvSpPr>
          <p:spPr>
            <a:xfrm>
              <a:off x="1800013" y="408657"/>
              <a:ext cx="482601" cy="1386277"/>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295" name="Line"/>
            <p:cNvSpPr/>
            <p:nvPr/>
          </p:nvSpPr>
          <p:spPr>
            <a:xfrm>
              <a:off x="1800013" y="408657"/>
              <a:ext cx="408659" cy="2851574"/>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296" name="Line"/>
            <p:cNvSpPr/>
            <p:nvPr/>
          </p:nvSpPr>
          <p:spPr>
            <a:xfrm flipH="1">
              <a:off x="2208671" y="1794933"/>
              <a:ext cx="79023" cy="1465299"/>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297" name="Line"/>
            <p:cNvSpPr/>
            <p:nvPr/>
          </p:nvSpPr>
          <p:spPr>
            <a:xfrm>
              <a:off x="655320" y="2770293"/>
              <a:ext cx="1549401" cy="489939"/>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298" name="Line"/>
            <p:cNvSpPr/>
            <p:nvPr/>
          </p:nvSpPr>
          <p:spPr>
            <a:xfrm>
              <a:off x="655320" y="4323644"/>
              <a:ext cx="1388534" cy="568962"/>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299" name="Line"/>
            <p:cNvSpPr/>
            <p:nvPr/>
          </p:nvSpPr>
          <p:spPr>
            <a:xfrm flipH="1">
              <a:off x="901418" y="650239"/>
              <a:ext cx="3023165" cy="2209801"/>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300" name="Line"/>
            <p:cNvSpPr/>
            <p:nvPr/>
          </p:nvSpPr>
          <p:spPr>
            <a:xfrm>
              <a:off x="3351107" y="4565226"/>
              <a:ext cx="1397001" cy="164818"/>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301" name="Line"/>
            <p:cNvSpPr/>
            <p:nvPr/>
          </p:nvSpPr>
          <p:spPr>
            <a:xfrm>
              <a:off x="736600" y="3018648"/>
              <a:ext cx="4005298" cy="1711397"/>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302" name="Line"/>
            <p:cNvSpPr/>
            <p:nvPr/>
          </p:nvSpPr>
          <p:spPr>
            <a:xfrm flipV="1">
              <a:off x="492760" y="3260231"/>
              <a:ext cx="1634632" cy="898596"/>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303" name="Line"/>
            <p:cNvSpPr/>
            <p:nvPr/>
          </p:nvSpPr>
          <p:spPr>
            <a:xfrm flipV="1">
              <a:off x="3351107" y="3260231"/>
              <a:ext cx="1880730" cy="1304996"/>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304" name="Line"/>
            <p:cNvSpPr/>
            <p:nvPr/>
          </p:nvSpPr>
          <p:spPr>
            <a:xfrm flipV="1">
              <a:off x="3759200" y="979875"/>
              <a:ext cx="1307254" cy="733779"/>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305" name="Line"/>
            <p:cNvSpPr/>
            <p:nvPr/>
          </p:nvSpPr>
          <p:spPr>
            <a:xfrm flipH="1" flipV="1">
              <a:off x="2287693" y="3099928"/>
              <a:ext cx="1555610" cy="79024"/>
            </a:xfrm>
            <a:prstGeom prst="line">
              <a:avLst/>
            </a:prstGeom>
            <a:noFill/>
            <a:ln w="38100" cap="flat">
              <a:solidFill>
                <a:srgbClr val="005840"/>
              </a:solidFill>
              <a:prstDash val="solid"/>
              <a:round/>
            </a:ln>
            <a:effectLst/>
          </p:spPr>
          <p:txBody>
            <a:bodyPr wrap="square" lIns="0" tIns="0" rIns="0" bIns="0" numCol="1" anchor="t">
              <a:noAutofit/>
            </a:bodyPr>
            <a:lstStyle/>
            <a:p>
              <a:pPr/>
            </a:p>
          </p:txBody>
        </p:sp>
        <p:sp>
          <p:nvSpPr>
            <p:cNvPr id="2306" name="Line"/>
            <p:cNvSpPr/>
            <p:nvPr/>
          </p:nvSpPr>
          <p:spPr>
            <a:xfrm flipH="1">
              <a:off x="1962573" y="2034822"/>
              <a:ext cx="3348286" cy="2857501"/>
            </a:xfrm>
            <a:prstGeom prst="line">
              <a:avLst/>
            </a:prstGeom>
            <a:noFill/>
            <a:ln w="38100" cap="flat">
              <a:solidFill>
                <a:srgbClr val="005840"/>
              </a:solidFill>
              <a:prstDash val="solid"/>
              <a:round/>
            </a:ln>
            <a:effectLst/>
          </p:spPr>
          <p:txBody>
            <a:bodyPr wrap="square" lIns="0" tIns="0" rIns="0" bIns="0" numCol="1" anchor="t">
              <a:noAutofit/>
            </a:bodyPr>
            <a:lstStyle/>
            <a:p>
              <a:pPr/>
            </a:p>
          </p:txBody>
        </p:sp>
        <p:pic>
          <p:nvPicPr>
            <p:cNvPr id="2307" name="vgasull_23497540.png" descr="vgasull_23497540.png"/>
            <p:cNvPicPr>
              <a:picLocks noChangeAspect="0"/>
            </p:cNvPicPr>
            <p:nvPr/>
          </p:nvPicPr>
          <p:blipFill>
            <a:blip r:embed="rId3">
              <a:extLst/>
            </a:blip>
            <a:stretch>
              <a:fillRect/>
            </a:stretch>
          </p:blipFill>
          <p:spPr>
            <a:xfrm>
              <a:off x="1391355" y="4483947"/>
              <a:ext cx="1061157" cy="800101"/>
            </a:xfrm>
            <a:prstGeom prst="rect">
              <a:avLst/>
            </a:prstGeom>
            <a:ln w="12700" cap="flat">
              <a:noFill/>
              <a:miter lim="400000"/>
            </a:ln>
            <a:effectLst/>
          </p:spPr>
        </p:pic>
        <p:pic>
          <p:nvPicPr>
            <p:cNvPr id="2308" name="vgasull_25138094.png" descr="vgasull_25138094.png"/>
            <p:cNvPicPr>
              <a:picLocks noChangeAspect="0"/>
            </p:cNvPicPr>
            <p:nvPr/>
          </p:nvPicPr>
          <p:blipFill>
            <a:blip r:embed="rId4">
              <a:extLst/>
            </a:blip>
            <a:stretch>
              <a:fillRect/>
            </a:stretch>
          </p:blipFill>
          <p:spPr>
            <a:xfrm>
              <a:off x="4823177" y="571217"/>
              <a:ext cx="1061157" cy="800101"/>
            </a:xfrm>
            <a:prstGeom prst="rect">
              <a:avLst/>
            </a:prstGeom>
            <a:ln w="12700" cap="flat">
              <a:noFill/>
              <a:miter lim="400000"/>
            </a:ln>
            <a:effectLst/>
          </p:spPr>
        </p:pic>
        <p:pic>
          <p:nvPicPr>
            <p:cNvPr id="2309" name="12537899@N00_61998638.png" descr="12537899@N00_61998638.png"/>
            <p:cNvPicPr>
              <a:picLocks noChangeAspect="0"/>
            </p:cNvPicPr>
            <p:nvPr/>
          </p:nvPicPr>
          <p:blipFill>
            <a:blip r:embed="rId5">
              <a:extLst/>
            </a:blip>
            <a:stretch>
              <a:fillRect/>
            </a:stretch>
          </p:blipFill>
          <p:spPr>
            <a:xfrm>
              <a:off x="0" y="3914986"/>
              <a:ext cx="1061156" cy="800101"/>
            </a:xfrm>
            <a:prstGeom prst="rect">
              <a:avLst/>
            </a:prstGeom>
            <a:ln w="12700" cap="flat">
              <a:noFill/>
              <a:miter lim="400000"/>
            </a:ln>
            <a:effectLst/>
          </p:spPr>
        </p:pic>
        <p:pic>
          <p:nvPicPr>
            <p:cNvPr id="2310" name="amos_33004438.png" descr="amos_33004438.png"/>
            <p:cNvPicPr>
              <a:picLocks noChangeAspect="0"/>
            </p:cNvPicPr>
            <p:nvPr/>
          </p:nvPicPr>
          <p:blipFill>
            <a:blip r:embed="rId6">
              <a:extLst/>
            </a:blip>
            <a:stretch>
              <a:fillRect/>
            </a:stretch>
          </p:blipFill>
          <p:spPr>
            <a:xfrm>
              <a:off x="1310075" y="0"/>
              <a:ext cx="1061157" cy="800100"/>
            </a:xfrm>
            <a:prstGeom prst="rect">
              <a:avLst/>
            </a:prstGeom>
            <a:ln w="12700" cap="flat">
              <a:noFill/>
              <a:miter lim="400000"/>
            </a:ln>
            <a:effectLst/>
          </p:spPr>
        </p:pic>
        <p:pic>
          <p:nvPicPr>
            <p:cNvPr id="2311" name="antmoose_35893232.png" descr="antmoose_35893232.png"/>
            <p:cNvPicPr>
              <a:picLocks noChangeAspect="0"/>
            </p:cNvPicPr>
            <p:nvPr/>
          </p:nvPicPr>
          <p:blipFill>
            <a:blip r:embed="rId7">
              <a:extLst/>
            </a:blip>
            <a:stretch>
              <a:fillRect/>
            </a:stretch>
          </p:blipFill>
          <p:spPr>
            <a:xfrm>
              <a:off x="165100" y="1140177"/>
              <a:ext cx="1063414" cy="800101"/>
            </a:xfrm>
            <a:prstGeom prst="rect">
              <a:avLst/>
            </a:prstGeom>
            <a:ln w="12700" cap="flat">
              <a:noFill/>
              <a:miter lim="400000"/>
            </a:ln>
            <a:effectLst/>
          </p:spPr>
        </p:pic>
        <p:pic>
          <p:nvPicPr>
            <p:cNvPr id="2312" name="brodo_1608728.png" descr="brodo_1608728.png"/>
            <p:cNvPicPr>
              <a:picLocks noChangeAspect="0"/>
            </p:cNvPicPr>
            <p:nvPr/>
          </p:nvPicPr>
          <p:blipFill>
            <a:blip r:embed="rId8">
              <a:extLst/>
            </a:blip>
            <a:stretch>
              <a:fillRect/>
            </a:stretch>
          </p:blipFill>
          <p:spPr>
            <a:xfrm>
              <a:off x="2779888" y="4240107"/>
              <a:ext cx="1063415" cy="800101"/>
            </a:xfrm>
            <a:prstGeom prst="rect">
              <a:avLst/>
            </a:prstGeom>
            <a:ln w="12700" cap="flat">
              <a:noFill/>
              <a:miter lim="400000"/>
            </a:ln>
            <a:effectLst/>
          </p:spPr>
        </p:pic>
        <p:pic>
          <p:nvPicPr>
            <p:cNvPr id="2313" name="daryoush_66536317.png" descr="daryoush_66536317.png"/>
            <p:cNvPicPr>
              <a:picLocks noChangeAspect="0"/>
            </p:cNvPicPr>
            <p:nvPr/>
          </p:nvPicPr>
          <p:blipFill>
            <a:blip r:embed="rId9">
              <a:extLst/>
            </a:blip>
            <a:stretch>
              <a:fillRect/>
            </a:stretch>
          </p:blipFill>
          <p:spPr>
            <a:xfrm>
              <a:off x="4902200" y="1630115"/>
              <a:ext cx="1063414" cy="800101"/>
            </a:xfrm>
            <a:prstGeom prst="rect">
              <a:avLst/>
            </a:prstGeom>
            <a:ln w="12700" cap="flat">
              <a:noFill/>
              <a:miter lim="400000"/>
            </a:ln>
            <a:effectLst/>
          </p:spPr>
        </p:pic>
        <p:pic>
          <p:nvPicPr>
            <p:cNvPr id="2314" name="ekenzie_18947135.png" descr="ekenzie_18947135.png"/>
            <p:cNvPicPr>
              <a:picLocks noChangeAspect="0"/>
            </p:cNvPicPr>
            <p:nvPr/>
          </p:nvPicPr>
          <p:blipFill>
            <a:blip r:embed="rId10">
              <a:extLst/>
            </a:blip>
            <a:stretch>
              <a:fillRect/>
            </a:stretch>
          </p:blipFill>
          <p:spPr>
            <a:xfrm>
              <a:off x="4249702" y="4158826"/>
              <a:ext cx="715717" cy="1061157"/>
            </a:xfrm>
            <a:prstGeom prst="rect">
              <a:avLst/>
            </a:prstGeom>
            <a:ln w="12700" cap="flat">
              <a:noFill/>
              <a:miter lim="400000"/>
            </a:ln>
            <a:effectLst/>
          </p:spPr>
        </p:pic>
        <p:pic>
          <p:nvPicPr>
            <p:cNvPr id="2315" name="ewanmcdowall_60821586.png" descr="ewanmcdowall_60821586.png"/>
            <p:cNvPicPr>
              <a:picLocks noChangeAspect="0"/>
            </p:cNvPicPr>
            <p:nvPr/>
          </p:nvPicPr>
          <p:blipFill>
            <a:blip r:embed="rId11">
              <a:extLst/>
            </a:blip>
            <a:stretch>
              <a:fillRect/>
            </a:stretch>
          </p:blipFill>
          <p:spPr>
            <a:xfrm>
              <a:off x="1714500" y="2770293"/>
              <a:ext cx="1061156" cy="800101"/>
            </a:xfrm>
            <a:prstGeom prst="rect">
              <a:avLst/>
            </a:prstGeom>
            <a:ln w="12700" cap="flat">
              <a:noFill/>
              <a:miter lim="400000"/>
            </a:ln>
            <a:effectLst/>
          </p:spPr>
        </p:pic>
        <p:pic>
          <p:nvPicPr>
            <p:cNvPr id="2316" name="gauiscaecilius_668314.png" descr="gauiscaecilius_668314.png"/>
            <p:cNvPicPr>
              <a:picLocks noChangeAspect="0"/>
            </p:cNvPicPr>
            <p:nvPr/>
          </p:nvPicPr>
          <p:blipFill>
            <a:blip r:embed="rId12">
              <a:extLst/>
            </a:blip>
            <a:stretch>
              <a:fillRect/>
            </a:stretch>
          </p:blipFill>
          <p:spPr>
            <a:xfrm>
              <a:off x="3269826" y="1386275"/>
              <a:ext cx="1063415" cy="800101"/>
            </a:xfrm>
            <a:prstGeom prst="rect">
              <a:avLst/>
            </a:prstGeom>
            <a:ln w="12700" cap="flat">
              <a:noFill/>
              <a:miter lim="400000"/>
            </a:ln>
            <a:effectLst/>
          </p:spPr>
        </p:pic>
        <p:pic>
          <p:nvPicPr>
            <p:cNvPr id="2317" name="kurtnaks_31268253.png" descr="kurtnaks_31268253.png"/>
            <p:cNvPicPr>
              <a:picLocks noChangeAspect="0"/>
            </p:cNvPicPr>
            <p:nvPr/>
          </p:nvPicPr>
          <p:blipFill>
            <a:blip r:embed="rId13">
              <a:extLst/>
            </a:blip>
            <a:stretch>
              <a:fillRect/>
            </a:stretch>
          </p:blipFill>
          <p:spPr>
            <a:xfrm>
              <a:off x="3269826" y="408657"/>
              <a:ext cx="1063415" cy="708944"/>
            </a:xfrm>
            <a:prstGeom prst="rect">
              <a:avLst/>
            </a:prstGeom>
            <a:ln w="12700" cap="flat">
              <a:noFill/>
              <a:miter lim="400000"/>
            </a:ln>
            <a:effectLst/>
          </p:spPr>
        </p:pic>
        <p:pic>
          <p:nvPicPr>
            <p:cNvPr id="2318" name="mrjennings_23299087.png" descr="mrjennings_23299087.png"/>
            <p:cNvPicPr>
              <a:picLocks noChangeAspect="0"/>
            </p:cNvPicPr>
            <p:nvPr/>
          </p:nvPicPr>
          <p:blipFill>
            <a:blip r:embed="rId14">
              <a:extLst/>
            </a:blip>
            <a:stretch>
              <a:fillRect/>
            </a:stretch>
          </p:blipFill>
          <p:spPr>
            <a:xfrm>
              <a:off x="3429000" y="2691271"/>
              <a:ext cx="800100" cy="1058898"/>
            </a:xfrm>
            <a:prstGeom prst="rect">
              <a:avLst/>
            </a:prstGeom>
            <a:ln w="12700" cap="flat">
              <a:noFill/>
              <a:miter lim="400000"/>
            </a:ln>
            <a:effectLst/>
          </p:spPr>
        </p:pic>
        <p:pic>
          <p:nvPicPr>
            <p:cNvPr id="2319" name="mrjennings_62624466.png" descr="mrjennings_62624466.png"/>
            <p:cNvPicPr>
              <a:picLocks noChangeAspect="0"/>
            </p:cNvPicPr>
            <p:nvPr/>
          </p:nvPicPr>
          <p:blipFill>
            <a:blip r:embed="rId15">
              <a:extLst/>
            </a:blip>
            <a:stretch>
              <a:fillRect/>
            </a:stretch>
          </p:blipFill>
          <p:spPr>
            <a:xfrm>
              <a:off x="4741898" y="2853831"/>
              <a:ext cx="1058898" cy="800101"/>
            </a:xfrm>
            <a:prstGeom prst="rect">
              <a:avLst/>
            </a:prstGeom>
            <a:ln w="12700" cap="flat">
              <a:noFill/>
              <a:miter lim="400000"/>
            </a:ln>
            <a:effectLst/>
          </p:spPr>
        </p:pic>
        <p:pic>
          <p:nvPicPr>
            <p:cNvPr id="2320" name="mscolly_8512764.png" descr="mscolly_8512764.png"/>
            <p:cNvPicPr>
              <a:picLocks noChangeAspect="0"/>
            </p:cNvPicPr>
            <p:nvPr/>
          </p:nvPicPr>
          <p:blipFill>
            <a:blip r:embed="rId16">
              <a:extLst/>
            </a:blip>
            <a:stretch>
              <a:fillRect/>
            </a:stretch>
          </p:blipFill>
          <p:spPr>
            <a:xfrm>
              <a:off x="1800013" y="1140177"/>
              <a:ext cx="796997" cy="1061157"/>
            </a:xfrm>
            <a:prstGeom prst="rect">
              <a:avLst/>
            </a:prstGeom>
            <a:ln w="12700" cap="flat">
              <a:noFill/>
              <a:miter lim="400000"/>
            </a:ln>
            <a:effectLst/>
          </p:spPr>
        </p:pic>
        <p:pic>
          <p:nvPicPr>
            <p:cNvPr id="2321" name="daryoush_66536317.png" descr="daryoush_66536317.png"/>
            <p:cNvPicPr>
              <a:picLocks noChangeAspect="0"/>
            </p:cNvPicPr>
            <p:nvPr/>
          </p:nvPicPr>
          <p:blipFill>
            <a:blip r:embed="rId9">
              <a:extLst/>
            </a:blip>
            <a:stretch>
              <a:fillRect/>
            </a:stretch>
          </p:blipFill>
          <p:spPr>
            <a:xfrm>
              <a:off x="4902200" y="1630115"/>
              <a:ext cx="1063414" cy="800101"/>
            </a:xfrm>
            <a:prstGeom prst="rect">
              <a:avLst/>
            </a:prstGeom>
            <a:ln w="12700" cap="flat">
              <a:noFill/>
              <a:miter lim="400000"/>
            </a:ln>
            <a:effectLst/>
          </p:spPr>
        </p:pic>
        <p:pic>
          <p:nvPicPr>
            <p:cNvPr id="2322" name="gauiscaecilius_668314.png" descr="gauiscaecilius_668314.png"/>
            <p:cNvPicPr>
              <a:picLocks noChangeAspect="0"/>
            </p:cNvPicPr>
            <p:nvPr/>
          </p:nvPicPr>
          <p:blipFill>
            <a:blip r:embed="rId12">
              <a:extLst/>
            </a:blip>
            <a:stretch>
              <a:fillRect/>
            </a:stretch>
          </p:blipFill>
          <p:spPr>
            <a:xfrm>
              <a:off x="3269826" y="1386275"/>
              <a:ext cx="1063415" cy="800101"/>
            </a:xfrm>
            <a:prstGeom prst="rect">
              <a:avLst/>
            </a:prstGeom>
            <a:ln w="12700" cap="flat">
              <a:noFill/>
              <a:miter lim="400000"/>
            </a:ln>
            <a:effectLst/>
          </p:spPr>
        </p:pic>
        <p:pic>
          <p:nvPicPr>
            <p:cNvPr id="2323" name="mscolly_8512764.png" descr="mscolly_8512764.png"/>
            <p:cNvPicPr>
              <a:picLocks noChangeAspect="0"/>
            </p:cNvPicPr>
            <p:nvPr/>
          </p:nvPicPr>
          <p:blipFill>
            <a:blip r:embed="rId16">
              <a:extLst/>
            </a:blip>
            <a:stretch>
              <a:fillRect/>
            </a:stretch>
          </p:blipFill>
          <p:spPr>
            <a:xfrm>
              <a:off x="1800013" y="1140177"/>
              <a:ext cx="796997" cy="1061157"/>
            </a:xfrm>
            <a:prstGeom prst="rect">
              <a:avLst/>
            </a:prstGeom>
            <a:ln w="12700" cap="flat">
              <a:noFill/>
              <a:miter lim="400000"/>
            </a:ln>
            <a:effectLst/>
          </p:spPr>
        </p:pic>
        <p:sp>
          <p:nvSpPr>
            <p:cNvPr id="2324" name="Circle"/>
            <p:cNvSpPr/>
            <p:nvPr/>
          </p:nvSpPr>
          <p:spPr>
            <a:xfrm flipH="1">
              <a:off x="1553915" y="325119"/>
              <a:ext cx="99344" cy="99344"/>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25" name="Circle"/>
            <p:cNvSpPr/>
            <p:nvPr/>
          </p:nvSpPr>
          <p:spPr>
            <a:xfrm flipH="1">
              <a:off x="1865488" y="489937"/>
              <a:ext cx="97086" cy="9708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26" name="Circle"/>
            <p:cNvSpPr/>
            <p:nvPr/>
          </p:nvSpPr>
          <p:spPr>
            <a:xfrm flipH="1">
              <a:off x="2190608" y="164817"/>
              <a:ext cx="97086" cy="9708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27" name="Circle"/>
            <p:cNvSpPr/>
            <p:nvPr/>
          </p:nvSpPr>
          <p:spPr>
            <a:xfrm flipH="1">
              <a:off x="1962573" y="1286933"/>
              <a:ext cx="99344" cy="99343"/>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28" name="Circle"/>
            <p:cNvSpPr/>
            <p:nvPr/>
          </p:nvSpPr>
          <p:spPr>
            <a:xfrm flipH="1">
              <a:off x="2287693" y="1548835"/>
              <a:ext cx="101601" cy="99343"/>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2331" name="Group"/>
            <p:cNvGrpSpPr/>
            <p:nvPr/>
          </p:nvGrpSpPr>
          <p:grpSpPr>
            <a:xfrm flipH="1">
              <a:off x="1391355" y="571217"/>
              <a:ext cx="97086" cy="97086"/>
              <a:chOff x="0" y="0"/>
              <a:chExt cx="97084" cy="97084"/>
            </a:xfrm>
          </p:grpSpPr>
          <p:sp>
            <p:nvSpPr>
              <p:cNvPr id="2329" name="Circle"/>
              <p:cNvSpPr/>
              <p:nvPr/>
            </p:nvSpPr>
            <p:spPr>
              <a:xfrm>
                <a:off x="0" y="0"/>
                <a:ext cx="97085" cy="97085"/>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30" name="Square"/>
              <p:cNvSpPr txBox="1"/>
              <p:nvPr/>
            </p:nvSpPr>
            <p:spPr>
              <a:xfrm flipH="1">
                <a:off x="14216" y="14216"/>
                <a:ext cx="68653" cy="68652"/>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400">
                    <a:solidFill>
                      <a:srgbClr val="005840"/>
                    </a:solidFill>
                    <a:uFill>
                      <a:solidFill>
                        <a:srgbClr val="005840"/>
                      </a:solidFill>
                    </a:uFill>
                    <a:latin typeface="+mn-lt"/>
                    <a:ea typeface="+mn-ea"/>
                    <a:cs typeface="+mn-cs"/>
                    <a:sym typeface="Arial"/>
                  </a:defRPr>
                </a:pPr>
              </a:p>
            </p:txBody>
          </p:sp>
        </p:grpSp>
        <p:sp>
          <p:nvSpPr>
            <p:cNvPr id="2332" name="Circle"/>
            <p:cNvSpPr/>
            <p:nvPr/>
          </p:nvSpPr>
          <p:spPr>
            <a:xfrm flipH="1">
              <a:off x="3429000" y="571217"/>
              <a:ext cx="97085" cy="9708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33" name="Circle"/>
            <p:cNvSpPr/>
            <p:nvPr/>
          </p:nvSpPr>
          <p:spPr>
            <a:xfrm flipH="1">
              <a:off x="1962573" y="1794933"/>
              <a:ext cx="99344" cy="97085"/>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34" name="Circle"/>
            <p:cNvSpPr/>
            <p:nvPr/>
          </p:nvSpPr>
          <p:spPr>
            <a:xfrm flipH="1">
              <a:off x="4168421" y="650239"/>
              <a:ext cx="99344" cy="101601"/>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35" name="Circle"/>
            <p:cNvSpPr/>
            <p:nvPr/>
          </p:nvSpPr>
          <p:spPr>
            <a:xfrm flipH="1">
              <a:off x="3678484" y="979875"/>
              <a:ext cx="99343" cy="9708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36" name="Circle"/>
            <p:cNvSpPr/>
            <p:nvPr/>
          </p:nvSpPr>
          <p:spPr>
            <a:xfrm flipH="1">
              <a:off x="3351107" y="1548835"/>
              <a:ext cx="101601" cy="99343"/>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37" name="Circle"/>
            <p:cNvSpPr/>
            <p:nvPr/>
          </p:nvSpPr>
          <p:spPr>
            <a:xfrm flipH="1">
              <a:off x="4168421" y="1955235"/>
              <a:ext cx="99344" cy="101601"/>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38" name="Oval"/>
            <p:cNvSpPr/>
            <p:nvPr/>
          </p:nvSpPr>
          <p:spPr>
            <a:xfrm flipH="1">
              <a:off x="3678484" y="3018648"/>
              <a:ext cx="99343" cy="94828"/>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39" name="Circle"/>
            <p:cNvSpPr/>
            <p:nvPr/>
          </p:nvSpPr>
          <p:spPr>
            <a:xfrm flipH="1">
              <a:off x="4003604" y="3178951"/>
              <a:ext cx="99343" cy="99343"/>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40" name="Circle"/>
            <p:cNvSpPr/>
            <p:nvPr/>
          </p:nvSpPr>
          <p:spPr>
            <a:xfrm flipH="1">
              <a:off x="2617329" y="2853831"/>
              <a:ext cx="97085" cy="99343"/>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41" name="Circle"/>
            <p:cNvSpPr/>
            <p:nvPr/>
          </p:nvSpPr>
          <p:spPr>
            <a:xfrm flipH="1">
              <a:off x="3515925" y="3506328"/>
              <a:ext cx="97085" cy="9708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42" name="Circle"/>
            <p:cNvSpPr/>
            <p:nvPr/>
          </p:nvSpPr>
          <p:spPr>
            <a:xfrm flipH="1">
              <a:off x="2287693" y="3178951"/>
              <a:ext cx="101601" cy="99343"/>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43" name="Circle"/>
            <p:cNvSpPr/>
            <p:nvPr/>
          </p:nvSpPr>
          <p:spPr>
            <a:xfrm flipH="1">
              <a:off x="411479" y="1386275"/>
              <a:ext cx="97086" cy="97086"/>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44" name="Circle"/>
            <p:cNvSpPr/>
            <p:nvPr/>
          </p:nvSpPr>
          <p:spPr>
            <a:xfrm flipH="1">
              <a:off x="901417" y="1465297"/>
              <a:ext cx="97086" cy="101601"/>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45" name="Circle"/>
            <p:cNvSpPr/>
            <p:nvPr/>
          </p:nvSpPr>
          <p:spPr>
            <a:xfrm flipH="1">
              <a:off x="901417" y="4240107"/>
              <a:ext cx="97086" cy="97085"/>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46" name="Circle"/>
            <p:cNvSpPr/>
            <p:nvPr/>
          </p:nvSpPr>
          <p:spPr>
            <a:xfrm flipH="1">
              <a:off x="736600" y="4483947"/>
              <a:ext cx="101600" cy="99343"/>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47" name="Circle"/>
            <p:cNvSpPr/>
            <p:nvPr/>
          </p:nvSpPr>
          <p:spPr>
            <a:xfrm flipH="1">
              <a:off x="1962573" y="4648765"/>
              <a:ext cx="99344" cy="97085"/>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48" name="Circle"/>
            <p:cNvSpPr/>
            <p:nvPr/>
          </p:nvSpPr>
          <p:spPr>
            <a:xfrm flipH="1">
              <a:off x="2287693" y="3178951"/>
              <a:ext cx="101601" cy="99343"/>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49" name="Circle"/>
            <p:cNvSpPr/>
            <p:nvPr/>
          </p:nvSpPr>
          <p:spPr>
            <a:xfrm flipH="1">
              <a:off x="1553915" y="4892322"/>
              <a:ext cx="99344" cy="99343"/>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50" name="Circle"/>
            <p:cNvSpPr/>
            <p:nvPr/>
          </p:nvSpPr>
          <p:spPr>
            <a:xfrm flipH="1">
              <a:off x="1879035" y="3425049"/>
              <a:ext cx="101601" cy="97085"/>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51" name="Circle"/>
            <p:cNvSpPr/>
            <p:nvPr/>
          </p:nvSpPr>
          <p:spPr>
            <a:xfrm flipH="1">
              <a:off x="1800013" y="4892322"/>
              <a:ext cx="97085" cy="99343"/>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52" name="Circle"/>
            <p:cNvSpPr/>
            <p:nvPr/>
          </p:nvSpPr>
          <p:spPr>
            <a:xfrm flipH="1">
              <a:off x="2208671" y="3425049"/>
              <a:ext cx="97085" cy="97085"/>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53" name="Circle"/>
            <p:cNvSpPr/>
            <p:nvPr/>
          </p:nvSpPr>
          <p:spPr>
            <a:xfrm flipH="1">
              <a:off x="3025987" y="4402666"/>
              <a:ext cx="97085" cy="99344"/>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54" name="Circle"/>
            <p:cNvSpPr/>
            <p:nvPr/>
          </p:nvSpPr>
          <p:spPr>
            <a:xfrm flipH="1">
              <a:off x="4414520" y="4483947"/>
              <a:ext cx="97086" cy="99343"/>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55" name="Circle"/>
            <p:cNvSpPr/>
            <p:nvPr/>
          </p:nvSpPr>
          <p:spPr>
            <a:xfrm flipH="1">
              <a:off x="5394395" y="3260231"/>
              <a:ext cx="99343" cy="101601"/>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56" name="Circle"/>
            <p:cNvSpPr/>
            <p:nvPr/>
          </p:nvSpPr>
          <p:spPr>
            <a:xfrm flipH="1">
              <a:off x="4658359" y="4892322"/>
              <a:ext cx="101601" cy="99343"/>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57" name="Circle"/>
            <p:cNvSpPr/>
            <p:nvPr/>
          </p:nvSpPr>
          <p:spPr>
            <a:xfrm flipH="1">
              <a:off x="4985737" y="3425049"/>
              <a:ext cx="99344" cy="97085"/>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58" name="Circle"/>
            <p:cNvSpPr/>
            <p:nvPr/>
          </p:nvSpPr>
          <p:spPr>
            <a:xfrm flipH="1">
              <a:off x="4902200" y="733777"/>
              <a:ext cx="101600" cy="99344"/>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59" name="Circle"/>
            <p:cNvSpPr/>
            <p:nvPr/>
          </p:nvSpPr>
          <p:spPr>
            <a:xfrm flipH="1">
              <a:off x="5394395" y="1140177"/>
              <a:ext cx="99343" cy="99344"/>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60" name="Circle"/>
            <p:cNvSpPr/>
            <p:nvPr/>
          </p:nvSpPr>
          <p:spPr>
            <a:xfrm flipH="1">
              <a:off x="5640493" y="1955235"/>
              <a:ext cx="97086" cy="101601"/>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61" name="Circle"/>
            <p:cNvSpPr/>
            <p:nvPr/>
          </p:nvSpPr>
          <p:spPr>
            <a:xfrm flipH="1">
              <a:off x="5640493" y="1717322"/>
              <a:ext cx="97086" cy="99343"/>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62" name="Circle"/>
            <p:cNvSpPr/>
            <p:nvPr/>
          </p:nvSpPr>
          <p:spPr>
            <a:xfrm flipH="1">
              <a:off x="84102" y="3994008"/>
              <a:ext cx="97085" cy="99344"/>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63" name="Circle"/>
            <p:cNvSpPr/>
            <p:nvPr/>
          </p:nvSpPr>
          <p:spPr>
            <a:xfrm flipH="1">
              <a:off x="1800013" y="243839"/>
              <a:ext cx="97085" cy="99344"/>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64" name="Circle"/>
            <p:cNvSpPr/>
            <p:nvPr/>
          </p:nvSpPr>
          <p:spPr>
            <a:xfrm flipH="1">
              <a:off x="2127391" y="408657"/>
              <a:ext cx="97085" cy="99344"/>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65" name="Circle"/>
            <p:cNvSpPr/>
            <p:nvPr/>
          </p:nvSpPr>
          <p:spPr>
            <a:xfrm flipH="1">
              <a:off x="3515925" y="815057"/>
              <a:ext cx="97085" cy="99344"/>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66" name="Circle"/>
            <p:cNvSpPr/>
            <p:nvPr/>
          </p:nvSpPr>
          <p:spPr>
            <a:xfrm flipH="1">
              <a:off x="3924582" y="650239"/>
              <a:ext cx="97085" cy="101601"/>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67" name="Circle"/>
            <p:cNvSpPr/>
            <p:nvPr/>
          </p:nvSpPr>
          <p:spPr>
            <a:xfrm flipH="1">
              <a:off x="4003604" y="489937"/>
              <a:ext cx="99343" cy="97086"/>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68" name="Circle"/>
            <p:cNvSpPr/>
            <p:nvPr/>
          </p:nvSpPr>
          <p:spPr>
            <a:xfrm flipH="1">
              <a:off x="5556956" y="815057"/>
              <a:ext cx="97085" cy="99344"/>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69" name="Circle"/>
            <p:cNvSpPr/>
            <p:nvPr/>
          </p:nvSpPr>
          <p:spPr>
            <a:xfrm flipH="1">
              <a:off x="5231836" y="650239"/>
              <a:ext cx="97085" cy="101601"/>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70" name="Circle"/>
            <p:cNvSpPr/>
            <p:nvPr/>
          </p:nvSpPr>
          <p:spPr>
            <a:xfrm flipH="1">
              <a:off x="4985737" y="979875"/>
              <a:ext cx="99344" cy="97086"/>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71" name="Circle"/>
            <p:cNvSpPr/>
            <p:nvPr/>
          </p:nvSpPr>
          <p:spPr>
            <a:xfrm flipH="1">
              <a:off x="411479" y="1630115"/>
              <a:ext cx="97086" cy="99343"/>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72" name="Circle"/>
            <p:cNvSpPr/>
            <p:nvPr/>
          </p:nvSpPr>
          <p:spPr>
            <a:xfrm flipH="1">
              <a:off x="984955" y="1223715"/>
              <a:ext cx="97086" cy="99343"/>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73" name="Circle"/>
            <p:cNvSpPr/>
            <p:nvPr/>
          </p:nvSpPr>
          <p:spPr>
            <a:xfrm flipH="1">
              <a:off x="3594946" y="1548835"/>
              <a:ext cx="101601" cy="99343"/>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74" name="Circle"/>
            <p:cNvSpPr/>
            <p:nvPr/>
          </p:nvSpPr>
          <p:spPr>
            <a:xfrm flipH="1">
              <a:off x="3429000" y="2034822"/>
              <a:ext cx="97085" cy="99343"/>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75" name="Circle"/>
            <p:cNvSpPr/>
            <p:nvPr/>
          </p:nvSpPr>
          <p:spPr>
            <a:xfrm flipH="1">
              <a:off x="3924582" y="1794933"/>
              <a:ext cx="97085" cy="97085"/>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76" name="Circle"/>
            <p:cNvSpPr/>
            <p:nvPr/>
          </p:nvSpPr>
          <p:spPr>
            <a:xfrm flipH="1">
              <a:off x="2287693" y="1794933"/>
              <a:ext cx="101601" cy="97085"/>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77" name="Circle"/>
            <p:cNvSpPr/>
            <p:nvPr/>
          </p:nvSpPr>
          <p:spPr>
            <a:xfrm flipH="1">
              <a:off x="2371231" y="1223715"/>
              <a:ext cx="99343" cy="99343"/>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78" name="Circle"/>
            <p:cNvSpPr/>
            <p:nvPr/>
          </p:nvSpPr>
          <p:spPr>
            <a:xfrm flipH="1">
              <a:off x="1962573" y="2935110"/>
              <a:ext cx="99344" cy="99344"/>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79" name="Circle"/>
            <p:cNvSpPr/>
            <p:nvPr/>
          </p:nvSpPr>
          <p:spPr>
            <a:xfrm flipH="1">
              <a:off x="3924582" y="3425049"/>
              <a:ext cx="97085" cy="97085"/>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80" name="Circle"/>
            <p:cNvSpPr/>
            <p:nvPr/>
          </p:nvSpPr>
          <p:spPr>
            <a:xfrm flipH="1">
              <a:off x="4003604" y="2853831"/>
              <a:ext cx="99343" cy="99343"/>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81" name="Circle"/>
            <p:cNvSpPr/>
            <p:nvPr/>
          </p:nvSpPr>
          <p:spPr>
            <a:xfrm flipH="1">
              <a:off x="5156200" y="3260231"/>
              <a:ext cx="97085" cy="101601"/>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82" name="Circle"/>
            <p:cNvSpPr/>
            <p:nvPr/>
          </p:nvSpPr>
          <p:spPr>
            <a:xfrm flipH="1">
              <a:off x="5231836" y="2935110"/>
              <a:ext cx="97085" cy="99344"/>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83" name="Circle"/>
            <p:cNvSpPr/>
            <p:nvPr/>
          </p:nvSpPr>
          <p:spPr>
            <a:xfrm flipH="1">
              <a:off x="4823178" y="3260231"/>
              <a:ext cx="97085" cy="101601"/>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84" name="Circle"/>
            <p:cNvSpPr/>
            <p:nvPr/>
          </p:nvSpPr>
          <p:spPr>
            <a:xfrm flipH="1">
              <a:off x="4658359" y="4565226"/>
              <a:ext cx="101601" cy="101601"/>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85" name="Oval"/>
            <p:cNvSpPr/>
            <p:nvPr/>
          </p:nvSpPr>
          <p:spPr>
            <a:xfrm flipH="1">
              <a:off x="4741898" y="4323644"/>
              <a:ext cx="97085" cy="94828"/>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86" name="Circle"/>
            <p:cNvSpPr/>
            <p:nvPr/>
          </p:nvSpPr>
          <p:spPr>
            <a:xfrm flipH="1">
              <a:off x="3429000" y="4565226"/>
              <a:ext cx="97085" cy="101601"/>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87" name="Circle"/>
            <p:cNvSpPr/>
            <p:nvPr/>
          </p:nvSpPr>
          <p:spPr>
            <a:xfrm flipH="1">
              <a:off x="2861169" y="4648765"/>
              <a:ext cx="99343" cy="97085"/>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88" name="Circle"/>
            <p:cNvSpPr/>
            <p:nvPr/>
          </p:nvSpPr>
          <p:spPr>
            <a:xfrm flipH="1">
              <a:off x="3678484" y="4809066"/>
              <a:ext cx="99343" cy="99344"/>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89" name="Circle"/>
            <p:cNvSpPr/>
            <p:nvPr/>
          </p:nvSpPr>
          <p:spPr>
            <a:xfrm flipH="1">
              <a:off x="2208671" y="4973884"/>
              <a:ext cx="97085" cy="99343"/>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90" name="Circle"/>
            <p:cNvSpPr/>
            <p:nvPr/>
          </p:nvSpPr>
          <p:spPr>
            <a:xfrm flipH="1">
              <a:off x="1553915" y="4565226"/>
              <a:ext cx="99344" cy="101601"/>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91" name="Circle"/>
            <p:cNvSpPr/>
            <p:nvPr/>
          </p:nvSpPr>
          <p:spPr>
            <a:xfrm flipH="1">
              <a:off x="1714500" y="5057422"/>
              <a:ext cx="97085" cy="99343"/>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92" name="Circle"/>
            <p:cNvSpPr/>
            <p:nvPr/>
          </p:nvSpPr>
          <p:spPr>
            <a:xfrm flipH="1">
              <a:off x="84102" y="4483947"/>
              <a:ext cx="97085" cy="99343"/>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93" name="Circle"/>
            <p:cNvSpPr/>
            <p:nvPr/>
          </p:nvSpPr>
          <p:spPr>
            <a:xfrm flipH="1">
              <a:off x="411479" y="4075289"/>
              <a:ext cx="97086" cy="101601"/>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94" name="Circle"/>
            <p:cNvSpPr/>
            <p:nvPr/>
          </p:nvSpPr>
          <p:spPr>
            <a:xfrm flipH="1">
              <a:off x="1391355" y="164817"/>
              <a:ext cx="97086" cy="97086"/>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95" name="Circle"/>
            <p:cNvSpPr/>
            <p:nvPr/>
          </p:nvSpPr>
          <p:spPr>
            <a:xfrm flipH="1">
              <a:off x="1635195" y="571217"/>
              <a:ext cx="101601" cy="97086"/>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96" name="Circle"/>
            <p:cNvSpPr/>
            <p:nvPr/>
          </p:nvSpPr>
          <p:spPr>
            <a:xfrm flipH="1">
              <a:off x="3924582" y="896337"/>
              <a:ext cx="97085" cy="97086"/>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97" name="Circle"/>
            <p:cNvSpPr/>
            <p:nvPr/>
          </p:nvSpPr>
          <p:spPr>
            <a:xfrm flipH="1">
              <a:off x="3678484" y="489937"/>
              <a:ext cx="99343" cy="97086"/>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98" name="Circle"/>
            <p:cNvSpPr/>
            <p:nvPr/>
          </p:nvSpPr>
          <p:spPr>
            <a:xfrm flipH="1">
              <a:off x="5231836" y="815057"/>
              <a:ext cx="97085" cy="99344"/>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399" name="Circle"/>
            <p:cNvSpPr/>
            <p:nvPr/>
          </p:nvSpPr>
          <p:spPr>
            <a:xfrm flipH="1">
              <a:off x="5721773" y="1223715"/>
              <a:ext cx="97085" cy="99343"/>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00" name="Circle"/>
            <p:cNvSpPr/>
            <p:nvPr/>
          </p:nvSpPr>
          <p:spPr>
            <a:xfrm flipH="1">
              <a:off x="4823178" y="4973884"/>
              <a:ext cx="97085" cy="99343"/>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01" name="Circle"/>
            <p:cNvSpPr/>
            <p:nvPr/>
          </p:nvSpPr>
          <p:spPr>
            <a:xfrm flipH="1">
              <a:off x="4414520" y="4892322"/>
              <a:ext cx="97086" cy="99343"/>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02" name="Circle"/>
            <p:cNvSpPr/>
            <p:nvPr/>
          </p:nvSpPr>
          <p:spPr>
            <a:xfrm flipH="1">
              <a:off x="4333240" y="4240107"/>
              <a:ext cx="97085" cy="97085"/>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03" name="Oval"/>
            <p:cNvSpPr/>
            <p:nvPr/>
          </p:nvSpPr>
          <p:spPr>
            <a:xfrm flipH="1">
              <a:off x="3269826" y="4323644"/>
              <a:ext cx="99343" cy="94828"/>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04" name="Circle"/>
            <p:cNvSpPr/>
            <p:nvPr/>
          </p:nvSpPr>
          <p:spPr>
            <a:xfrm flipH="1">
              <a:off x="3594946" y="4402666"/>
              <a:ext cx="101601" cy="99344"/>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05" name="Circle"/>
            <p:cNvSpPr/>
            <p:nvPr/>
          </p:nvSpPr>
          <p:spPr>
            <a:xfrm flipH="1">
              <a:off x="3107267" y="4648765"/>
              <a:ext cx="97085" cy="97085"/>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06" name="Circle"/>
            <p:cNvSpPr/>
            <p:nvPr/>
          </p:nvSpPr>
          <p:spPr>
            <a:xfrm flipH="1">
              <a:off x="2208671" y="4727222"/>
              <a:ext cx="97085" cy="97085"/>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07" name="Circle"/>
            <p:cNvSpPr/>
            <p:nvPr/>
          </p:nvSpPr>
          <p:spPr>
            <a:xfrm flipH="1">
              <a:off x="1962573" y="5057422"/>
              <a:ext cx="99344" cy="99343"/>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08" name="Circle"/>
            <p:cNvSpPr/>
            <p:nvPr/>
          </p:nvSpPr>
          <p:spPr>
            <a:xfrm flipH="1">
              <a:off x="411479" y="4483947"/>
              <a:ext cx="97086" cy="99343"/>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09" name="Circle"/>
            <p:cNvSpPr/>
            <p:nvPr/>
          </p:nvSpPr>
          <p:spPr>
            <a:xfrm flipH="1">
              <a:off x="655320" y="4075289"/>
              <a:ext cx="99343" cy="101601"/>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10" name="Circle"/>
            <p:cNvSpPr/>
            <p:nvPr/>
          </p:nvSpPr>
          <p:spPr>
            <a:xfrm flipH="1">
              <a:off x="84102" y="4240107"/>
              <a:ext cx="97085" cy="97085"/>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11" name="Circle"/>
            <p:cNvSpPr/>
            <p:nvPr/>
          </p:nvSpPr>
          <p:spPr>
            <a:xfrm flipH="1">
              <a:off x="2208671" y="2853831"/>
              <a:ext cx="97085" cy="99343"/>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12" name="Circle"/>
            <p:cNvSpPr/>
            <p:nvPr/>
          </p:nvSpPr>
          <p:spPr>
            <a:xfrm flipH="1">
              <a:off x="2536049" y="3099928"/>
              <a:ext cx="99343" cy="97086"/>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13" name="Circle"/>
            <p:cNvSpPr/>
            <p:nvPr/>
          </p:nvSpPr>
          <p:spPr>
            <a:xfrm flipH="1">
              <a:off x="2371231" y="2034822"/>
              <a:ext cx="99343" cy="99343"/>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14" name="Circle"/>
            <p:cNvSpPr/>
            <p:nvPr/>
          </p:nvSpPr>
          <p:spPr>
            <a:xfrm flipH="1">
              <a:off x="1879035" y="1465297"/>
              <a:ext cx="101601" cy="101601"/>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15" name="Circle"/>
            <p:cNvSpPr/>
            <p:nvPr/>
          </p:nvSpPr>
          <p:spPr>
            <a:xfrm flipH="1">
              <a:off x="3515925" y="1882422"/>
              <a:ext cx="97085" cy="97085"/>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16" name="Circle"/>
            <p:cNvSpPr/>
            <p:nvPr/>
          </p:nvSpPr>
          <p:spPr>
            <a:xfrm flipH="1">
              <a:off x="4087142" y="1465297"/>
              <a:ext cx="99343" cy="101601"/>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17" name="Circle"/>
            <p:cNvSpPr/>
            <p:nvPr/>
          </p:nvSpPr>
          <p:spPr>
            <a:xfrm flipH="1">
              <a:off x="5394395" y="1955235"/>
              <a:ext cx="99343" cy="101601"/>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18" name="Circle"/>
            <p:cNvSpPr/>
            <p:nvPr/>
          </p:nvSpPr>
          <p:spPr>
            <a:xfrm flipH="1">
              <a:off x="5156200" y="1717322"/>
              <a:ext cx="97085" cy="99343"/>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19" name="Circle"/>
            <p:cNvSpPr/>
            <p:nvPr/>
          </p:nvSpPr>
          <p:spPr>
            <a:xfrm flipH="1">
              <a:off x="5803900" y="2199922"/>
              <a:ext cx="101600" cy="97085"/>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20" name="Circle"/>
            <p:cNvSpPr/>
            <p:nvPr/>
          </p:nvSpPr>
          <p:spPr>
            <a:xfrm flipH="1">
              <a:off x="3843303" y="2935110"/>
              <a:ext cx="97085" cy="99344"/>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21" name="Circle"/>
            <p:cNvSpPr/>
            <p:nvPr/>
          </p:nvSpPr>
          <p:spPr>
            <a:xfrm flipH="1">
              <a:off x="3515925" y="2770293"/>
              <a:ext cx="97085" cy="101601"/>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22" name="Circle"/>
            <p:cNvSpPr/>
            <p:nvPr/>
          </p:nvSpPr>
          <p:spPr>
            <a:xfrm flipH="1">
              <a:off x="3678484" y="3587608"/>
              <a:ext cx="99343" cy="99344"/>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23" name="Circle"/>
            <p:cNvSpPr/>
            <p:nvPr/>
          </p:nvSpPr>
          <p:spPr>
            <a:xfrm flipH="1">
              <a:off x="5556956" y="3099928"/>
              <a:ext cx="97085" cy="97086"/>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2425" name="Rectangle"/>
          <p:cNvSpPr/>
          <p:nvPr/>
        </p:nvSpPr>
        <p:spPr>
          <a:xfrm>
            <a:off x="2623537" y="2255520"/>
            <a:ext cx="8247664" cy="6716890"/>
          </a:xfrm>
          <a:prstGeom prst="rect">
            <a:avLst/>
          </a:prstGeom>
          <a:solidFill>
            <a:srgbClr val="FFFFFF">
              <a:alpha val="75000"/>
            </a:srgbClr>
          </a:solidFill>
          <a:ln w="12700">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2434" name="Group"/>
          <p:cNvGrpSpPr/>
          <p:nvPr/>
        </p:nvGrpSpPr>
        <p:grpSpPr>
          <a:xfrm>
            <a:off x="3840479" y="5130800"/>
            <a:ext cx="706686" cy="1061156"/>
            <a:chOff x="0" y="0"/>
            <a:chExt cx="706684" cy="1061155"/>
          </a:xfrm>
        </p:grpSpPr>
        <p:pic>
          <p:nvPicPr>
            <p:cNvPr id="2426" name="kurtnaks_31263284.png" descr="kurtnaks_31263284.png"/>
            <p:cNvPicPr>
              <a:picLocks noChangeAspect="0"/>
            </p:cNvPicPr>
            <p:nvPr/>
          </p:nvPicPr>
          <p:blipFill>
            <a:blip r:embed="rId17">
              <a:extLst/>
            </a:blip>
            <a:stretch>
              <a:fillRect/>
            </a:stretch>
          </p:blipFill>
          <p:spPr>
            <a:xfrm>
              <a:off x="0" y="0"/>
              <a:ext cx="706685" cy="1061156"/>
            </a:xfrm>
            <a:prstGeom prst="rect">
              <a:avLst/>
            </a:prstGeom>
            <a:ln w="12700" cap="flat">
              <a:noFill/>
              <a:miter lim="400000"/>
            </a:ln>
            <a:effectLst/>
          </p:spPr>
        </p:pic>
        <p:sp>
          <p:nvSpPr>
            <p:cNvPr id="2427" name="Circle"/>
            <p:cNvSpPr/>
            <p:nvPr/>
          </p:nvSpPr>
          <p:spPr>
            <a:xfrm flipH="1">
              <a:off x="325120" y="163688"/>
              <a:ext cx="101601" cy="99344"/>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28" name="Circle"/>
            <p:cNvSpPr/>
            <p:nvPr/>
          </p:nvSpPr>
          <p:spPr>
            <a:xfrm flipH="1">
              <a:off x="160302" y="570088"/>
              <a:ext cx="101601" cy="99344"/>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29" name="Oval"/>
            <p:cNvSpPr/>
            <p:nvPr/>
          </p:nvSpPr>
          <p:spPr>
            <a:xfrm flipH="1">
              <a:off x="408658" y="653626"/>
              <a:ext cx="99343" cy="94828"/>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30" name="Circle"/>
            <p:cNvSpPr/>
            <p:nvPr/>
          </p:nvSpPr>
          <p:spPr>
            <a:xfrm flipH="1">
              <a:off x="489937" y="405271"/>
              <a:ext cx="97086" cy="101601"/>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31" name="Circle"/>
            <p:cNvSpPr/>
            <p:nvPr/>
          </p:nvSpPr>
          <p:spPr>
            <a:xfrm flipH="1">
              <a:off x="81280" y="813929"/>
              <a:ext cx="97085" cy="99343"/>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32" name="Circle"/>
            <p:cNvSpPr/>
            <p:nvPr/>
          </p:nvSpPr>
          <p:spPr>
            <a:xfrm flipH="1">
              <a:off x="325120" y="895208"/>
              <a:ext cx="101601" cy="101601"/>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33" name="Circle"/>
            <p:cNvSpPr/>
            <p:nvPr/>
          </p:nvSpPr>
          <p:spPr>
            <a:xfrm flipH="1">
              <a:off x="573475" y="813929"/>
              <a:ext cx="97086" cy="99343"/>
            </a:xfrm>
            <a:prstGeom prst="ellipse">
              <a:avLst/>
            </a:prstGeom>
            <a:solidFill>
              <a:srgbClr val="0433FF"/>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2435" name="Rectangle"/>
          <p:cNvSpPr/>
          <p:nvPr/>
        </p:nvSpPr>
        <p:spPr>
          <a:xfrm>
            <a:off x="3607929" y="4991100"/>
            <a:ext cx="1146952" cy="1365956"/>
          </a:xfrm>
          <a:prstGeom prst="rect">
            <a:avLst/>
          </a:prstGeom>
          <a:ln w="25400">
            <a:solidFill>
              <a:srgbClr val="0433FF"/>
            </a:solidFill>
            <a:prstDash val="dash"/>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2441" name="Group"/>
          <p:cNvGrpSpPr/>
          <p:nvPr/>
        </p:nvGrpSpPr>
        <p:grpSpPr>
          <a:xfrm>
            <a:off x="8739858" y="6924604"/>
            <a:ext cx="711201" cy="1061157"/>
            <a:chOff x="0" y="0"/>
            <a:chExt cx="711200" cy="1061155"/>
          </a:xfrm>
        </p:grpSpPr>
        <p:pic>
          <p:nvPicPr>
            <p:cNvPr id="2436" name="kurtnaks_31264738.png" descr="kurtnaks_31264738.png"/>
            <p:cNvPicPr>
              <a:picLocks noChangeAspect="0"/>
            </p:cNvPicPr>
            <p:nvPr/>
          </p:nvPicPr>
          <p:blipFill>
            <a:blip r:embed="rId18">
              <a:extLst/>
            </a:blip>
            <a:stretch>
              <a:fillRect/>
            </a:stretch>
          </p:blipFill>
          <p:spPr>
            <a:xfrm>
              <a:off x="0" y="0"/>
              <a:ext cx="711200" cy="1061156"/>
            </a:xfrm>
            <a:prstGeom prst="rect">
              <a:avLst/>
            </a:prstGeom>
            <a:ln w="12700" cap="flat">
              <a:noFill/>
              <a:miter lim="400000"/>
            </a:ln>
            <a:effectLst/>
          </p:spPr>
        </p:pic>
        <p:sp>
          <p:nvSpPr>
            <p:cNvPr id="2437" name="Circle"/>
            <p:cNvSpPr/>
            <p:nvPr/>
          </p:nvSpPr>
          <p:spPr>
            <a:xfrm flipH="1">
              <a:off x="246098" y="243840"/>
              <a:ext cx="97085" cy="99343"/>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38" name="Circle"/>
            <p:cNvSpPr/>
            <p:nvPr/>
          </p:nvSpPr>
          <p:spPr>
            <a:xfrm flipH="1">
              <a:off x="573475" y="489938"/>
              <a:ext cx="99343" cy="97085"/>
            </a:xfrm>
            <a:prstGeom prst="ellipse">
              <a:avLst/>
            </a:prstGeom>
            <a:solidFill>
              <a:srgbClr val="FF26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39" name="Circle"/>
            <p:cNvSpPr/>
            <p:nvPr/>
          </p:nvSpPr>
          <p:spPr>
            <a:xfrm flipH="1">
              <a:off x="329636" y="489938"/>
              <a:ext cx="97085" cy="97085"/>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40" name="Circle"/>
            <p:cNvSpPr/>
            <p:nvPr/>
          </p:nvSpPr>
          <p:spPr>
            <a:xfrm flipH="1">
              <a:off x="83537" y="650240"/>
              <a:ext cx="99343" cy="99343"/>
            </a:xfrm>
            <a:prstGeom prst="ellipse">
              <a:avLst/>
            </a:prstGeom>
            <a:solidFill>
              <a:srgbClr val="00F900"/>
            </a:solid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2442" name="Rectangle"/>
          <p:cNvSpPr/>
          <p:nvPr/>
        </p:nvSpPr>
        <p:spPr>
          <a:xfrm>
            <a:off x="8523111" y="6789138"/>
            <a:ext cx="1146952" cy="1365956"/>
          </a:xfrm>
          <a:prstGeom prst="rect">
            <a:avLst/>
          </a:prstGeom>
          <a:ln w="25400">
            <a:solidFill>
              <a:srgbClr val="0433FF"/>
            </a:solidFill>
            <a:prstDash val="dash"/>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435"/>
                                        </p:tgtEl>
                                        <p:attrNameLst>
                                          <p:attrName>style.visibility</p:attrName>
                                        </p:attrNameLst>
                                      </p:cBhvr>
                                      <p:to>
                                        <p:strVal val="visible"/>
                                      </p:to>
                                    </p:set>
                                    <p:animEffect filter="fade" transition="in">
                                      <p:cBhvr>
                                        <p:cTn id="7" dur="500"/>
                                        <p:tgtEl>
                                          <p:spTgt spid="2435"/>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2442"/>
                                        </p:tgtEl>
                                        <p:attrNameLst>
                                          <p:attrName>style.visibility</p:attrName>
                                        </p:attrNameLst>
                                      </p:cBhvr>
                                      <p:to>
                                        <p:strVal val="visible"/>
                                      </p:to>
                                    </p:set>
                                    <p:animEffect filter="fade" transition="in">
                                      <p:cBhvr>
                                        <p:cTn id="11" dur="500"/>
                                        <p:tgtEl>
                                          <p:spTgt spid="2442"/>
                                        </p:tgtEl>
                                      </p:cBhvr>
                                    </p:animEffect>
                                  </p:childTnLst>
                                </p:cTn>
                              </p:par>
                            </p:childTnLst>
                          </p:cTn>
                        </p:par>
                        <p:par>
                          <p:cTn id="12" fill="hold">
                            <p:stCondLst>
                              <p:cond delay="1000"/>
                            </p:stCondLst>
                            <p:childTnLst>
                              <p:par>
                                <p:cTn id="13" presetClass="entr" nodeType="afterEffect" presetID="10" grpId="3" fill="hold">
                                  <p:stCondLst>
                                    <p:cond delay="0"/>
                                  </p:stCondLst>
                                  <p:iterate type="el" backwards="0">
                                    <p:tmAbs val="0"/>
                                  </p:iterate>
                                  <p:childTnLst>
                                    <p:set>
                                      <p:cBhvr>
                                        <p:cTn id="14" fill="hold"/>
                                        <p:tgtEl>
                                          <p:spTgt spid="2425"/>
                                        </p:tgtEl>
                                        <p:attrNameLst>
                                          <p:attrName>style.visibility</p:attrName>
                                        </p:attrNameLst>
                                      </p:cBhvr>
                                      <p:to>
                                        <p:strVal val="visible"/>
                                      </p:to>
                                    </p:set>
                                    <p:animEffect filter="fade" transition="in">
                                      <p:cBhvr>
                                        <p:cTn id="15" dur="500"/>
                                        <p:tgtEl>
                                          <p:spTgt spid="24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425" grpId="3"/>
      <p:bldP build="whole" bldLvl="1" animBg="1" rev="0" advAuto="0" spid="2435" grpId="1"/>
      <p:bldP build="whole" bldLvl="1" animBg="1" rev="0" advAuto="0" spid="2442" grpId="2"/>
    </p:bldLst>
  </p:timing>
</p:sld>
</file>

<file path=ppt/slides/slide1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6" name="Photo Tourism overview"/>
          <p:cNvSpPr txBox="1"/>
          <p:nvPr>
            <p:ph type="title"/>
          </p:nvPr>
        </p:nvSpPr>
        <p:spPr>
          <a:prstGeom prst="rect">
            <a:avLst/>
          </a:prstGeom>
        </p:spPr>
        <p:txBody>
          <a:bodyPr/>
          <a:lstStyle/>
          <a:p>
            <a:pPr/>
            <a:r>
              <a:t>Photo Tourism overview</a:t>
            </a:r>
          </a:p>
        </p:txBody>
      </p:sp>
      <p:grpSp>
        <p:nvGrpSpPr>
          <p:cNvPr id="2449" name="Group"/>
          <p:cNvGrpSpPr/>
          <p:nvPr/>
        </p:nvGrpSpPr>
        <p:grpSpPr>
          <a:xfrm>
            <a:off x="4762500" y="4483946"/>
            <a:ext cx="3185725" cy="1625601"/>
            <a:chOff x="0" y="0"/>
            <a:chExt cx="3185724" cy="1625600"/>
          </a:xfrm>
        </p:grpSpPr>
        <p:sp>
          <p:nvSpPr>
            <p:cNvPr id="2447" name="Rounded Rectangle"/>
            <p:cNvSpPr/>
            <p:nvPr/>
          </p:nvSpPr>
          <p:spPr>
            <a:xfrm>
              <a:off x="0" y="0"/>
              <a:ext cx="3185725" cy="1625600"/>
            </a:xfrm>
            <a:prstGeom prst="roundRect">
              <a:avLst>
                <a:gd name="adj" fmla="val 11719"/>
              </a:avLst>
            </a:prstGeom>
            <a:solidFill>
              <a:srgbClr val="FFD6D5"/>
            </a:solidFill>
            <a:ln w="38100" cap="flat">
              <a:solidFill>
                <a:srgbClr val="005840"/>
              </a:solidFill>
              <a:prstDash val="solid"/>
              <a:round/>
            </a:ln>
            <a:effectLst>
              <a:outerShdw sx="100000" sy="100000" kx="0" ky="0" algn="b" rotWithShape="0" blurRad="63500" dist="38100" dir="2700000">
                <a:srgbClr val="CBC28B">
                  <a:alpha val="50000"/>
                </a:srgbClr>
              </a:outerShdw>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48" name="Scene reconstruction"/>
            <p:cNvSpPr txBox="1"/>
            <p:nvPr/>
          </p:nvSpPr>
          <p:spPr>
            <a:xfrm>
              <a:off x="81562" y="288015"/>
              <a:ext cx="3035301" cy="10526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marL="72622" marR="72622" algn="ctr" defTabSz="1295400">
                <a:defRPr sz="3400">
                  <a:solidFill>
                    <a:srgbClr val="005840"/>
                  </a:solidFill>
                  <a:uFill>
                    <a:solidFill>
                      <a:srgbClr val="005840"/>
                    </a:solidFill>
                  </a:uFill>
                  <a:latin typeface="+mn-lt"/>
                  <a:ea typeface="+mn-ea"/>
                  <a:cs typeface="+mn-cs"/>
                  <a:sym typeface="Arial"/>
                </a:defRPr>
              </a:lvl1pPr>
            </a:lstStyle>
            <a:p>
              <a:pPr/>
              <a:r>
                <a:t>Scene reconstruction</a:t>
              </a:r>
            </a:p>
          </p:txBody>
        </p:sp>
      </p:grpSp>
      <p:grpSp>
        <p:nvGrpSpPr>
          <p:cNvPr id="2452" name="Group"/>
          <p:cNvGrpSpPr/>
          <p:nvPr/>
        </p:nvGrpSpPr>
        <p:grpSpPr>
          <a:xfrm>
            <a:off x="9969500" y="3686951"/>
            <a:ext cx="2705100" cy="3365501"/>
            <a:chOff x="0" y="0"/>
            <a:chExt cx="2705100" cy="3365500"/>
          </a:xfrm>
        </p:grpSpPr>
        <p:sp>
          <p:nvSpPr>
            <p:cNvPr id="2450" name="Rounded Rectangle"/>
            <p:cNvSpPr/>
            <p:nvPr/>
          </p:nvSpPr>
          <p:spPr>
            <a:xfrm>
              <a:off x="0" y="0"/>
              <a:ext cx="2705100" cy="3365500"/>
            </a:xfrm>
            <a:prstGeom prst="roundRect">
              <a:avLst>
                <a:gd name="adj" fmla="val 11737"/>
              </a:avLst>
            </a:prstGeom>
            <a:solidFill>
              <a:srgbClr val="A8D6FF"/>
            </a:solidFill>
            <a:ln w="38100" cap="flat">
              <a:solidFill>
                <a:srgbClr val="005840"/>
              </a:solidFill>
              <a:prstDash val="solid"/>
              <a:round/>
            </a:ln>
            <a:effectLst>
              <a:outerShdw sx="100000" sy="100000" kx="0" ky="0" algn="b" rotWithShape="0" blurRad="63500" dist="38100" dir="2700000">
                <a:srgbClr val="CBC28B">
                  <a:alpha val="50000"/>
                </a:srgbClr>
              </a:outerShdw>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51" name="Photo Explorer"/>
            <p:cNvSpPr txBox="1"/>
            <p:nvPr/>
          </p:nvSpPr>
          <p:spPr>
            <a:xfrm>
              <a:off x="136313" y="224538"/>
              <a:ext cx="2438401" cy="29093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p>
              <a:pPr marL="69515" marR="69515" algn="ctr" defTabSz="1295400">
                <a:defRPr sz="2800">
                  <a:solidFill>
                    <a:srgbClr val="005840"/>
                  </a:solidFill>
                  <a:uFill>
                    <a:solidFill>
                      <a:srgbClr val="005840"/>
                    </a:solidFill>
                  </a:uFill>
                  <a:latin typeface="+mn-lt"/>
                  <a:ea typeface="+mn-ea"/>
                  <a:cs typeface="+mn-cs"/>
                  <a:sym typeface="Arial"/>
                </a:defRPr>
              </a:pPr>
            </a:p>
            <a:p>
              <a:pPr marL="69515" marR="69515" algn="ctr" defTabSz="1295400">
                <a:defRPr sz="2800">
                  <a:solidFill>
                    <a:srgbClr val="005840"/>
                  </a:solidFill>
                  <a:uFill>
                    <a:solidFill>
                      <a:srgbClr val="005840"/>
                    </a:solidFill>
                  </a:uFill>
                  <a:latin typeface="+mn-lt"/>
                  <a:ea typeface="+mn-ea"/>
                  <a:cs typeface="+mn-cs"/>
                  <a:sym typeface="Arial"/>
                </a:defRPr>
              </a:pPr>
            </a:p>
            <a:p>
              <a:pPr marL="69515" marR="69515" algn="ctr" defTabSz="1295400">
                <a:defRPr sz="2800">
                  <a:solidFill>
                    <a:srgbClr val="005840"/>
                  </a:solidFill>
                  <a:uFill>
                    <a:solidFill>
                      <a:srgbClr val="005840"/>
                    </a:solidFill>
                  </a:uFill>
                  <a:latin typeface="+mn-lt"/>
                  <a:ea typeface="+mn-ea"/>
                  <a:cs typeface="+mn-cs"/>
                  <a:sym typeface="Arial"/>
                </a:defRPr>
              </a:pPr>
            </a:p>
            <a:p>
              <a:pPr marL="69515" marR="69515" algn="ctr" defTabSz="1295400">
                <a:defRPr sz="2800">
                  <a:solidFill>
                    <a:srgbClr val="005840"/>
                  </a:solidFill>
                  <a:uFill>
                    <a:solidFill>
                      <a:srgbClr val="005840"/>
                    </a:solidFill>
                  </a:uFill>
                  <a:latin typeface="+mn-lt"/>
                  <a:ea typeface="+mn-ea"/>
                  <a:cs typeface="+mn-cs"/>
                  <a:sym typeface="Arial"/>
                </a:defRPr>
              </a:pPr>
            </a:p>
            <a:p>
              <a:pPr marL="69515" marR="69515" algn="ctr" defTabSz="1295400">
                <a:defRPr sz="2800">
                  <a:solidFill>
                    <a:srgbClr val="005840"/>
                  </a:solidFill>
                  <a:uFill>
                    <a:solidFill>
                      <a:srgbClr val="005840"/>
                    </a:solidFill>
                  </a:uFill>
                  <a:latin typeface="+mn-lt"/>
                  <a:ea typeface="+mn-ea"/>
                  <a:cs typeface="+mn-cs"/>
                  <a:sym typeface="Arial"/>
                </a:defRPr>
              </a:pPr>
            </a:p>
            <a:p>
              <a:pPr marL="69515" marR="69515" algn="ctr" defTabSz="1295400">
                <a:defRPr sz="2800">
                  <a:solidFill>
                    <a:srgbClr val="005840"/>
                  </a:solidFill>
                  <a:uFill>
                    <a:solidFill>
                      <a:srgbClr val="005840"/>
                    </a:solidFill>
                  </a:uFill>
                  <a:latin typeface="+mn-lt"/>
                  <a:ea typeface="+mn-ea"/>
                  <a:cs typeface="+mn-cs"/>
                  <a:sym typeface="Arial"/>
                </a:defRPr>
              </a:pPr>
              <a:r>
                <a:t>Photo Explorer</a:t>
              </a:r>
            </a:p>
          </p:txBody>
        </p:sp>
      </p:grpSp>
      <p:pic>
        <p:nvPicPr>
          <p:cNvPr id="2453" name="notre-dame-explore.png" descr="notre-dame-explore.png"/>
          <p:cNvPicPr>
            <a:picLocks noChangeAspect="0"/>
          </p:cNvPicPr>
          <p:nvPr/>
        </p:nvPicPr>
        <p:blipFill>
          <a:blip r:embed="rId3">
            <a:extLst/>
          </a:blip>
          <a:stretch>
            <a:fillRect/>
          </a:stretch>
        </p:blipFill>
        <p:spPr>
          <a:xfrm>
            <a:off x="10160000" y="4052711"/>
            <a:ext cx="2273300" cy="1706881"/>
          </a:xfrm>
          <a:prstGeom prst="rect">
            <a:avLst/>
          </a:prstGeom>
          <a:ln w="12700">
            <a:miter lim="400000"/>
          </a:ln>
        </p:spPr>
      </p:pic>
      <p:pic>
        <p:nvPicPr>
          <p:cNvPr id="2454" name="notre-dame-montage.png" descr="notre-dame-montage.png"/>
          <p:cNvPicPr>
            <a:picLocks noChangeAspect="0"/>
          </p:cNvPicPr>
          <p:nvPr/>
        </p:nvPicPr>
        <p:blipFill>
          <a:blip r:embed="rId4">
            <a:extLst/>
          </a:blip>
          <a:stretch>
            <a:fillRect/>
          </a:stretch>
        </p:blipFill>
        <p:spPr>
          <a:xfrm>
            <a:off x="330200" y="4158826"/>
            <a:ext cx="2705100" cy="2246490"/>
          </a:xfrm>
          <a:prstGeom prst="rect">
            <a:avLst/>
          </a:prstGeom>
          <a:ln w="12700">
            <a:miter lim="400000"/>
          </a:ln>
        </p:spPr>
      </p:pic>
      <p:sp>
        <p:nvSpPr>
          <p:cNvPr id="2455" name="Input photographs"/>
          <p:cNvSpPr txBox="1"/>
          <p:nvPr/>
        </p:nvSpPr>
        <p:spPr>
          <a:xfrm>
            <a:off x="261902" y="6434666"/>
            <a:ext cx="2629401" cy="4472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2400">
                <a:solidFill>
                  <a:srgbClr val="005840"/>
                </a:solidFill>
                <a:uFill>
                  <a:solidFill>
                    <a:srgbClr val="005840"/>
                  </a:solidFill>
                </a:uFill>
                <a:latin typeface="+mn-lt"/>
                <a:ea typeface="+mn-ea"/>
                <a:cs typeface="+mn-cs"/>
                <a:sym typeface="Arial"/>
              </a:defRPr>
            </a:lvl1pPr>
          </a:lstStyle>
          <a:p>
            <a:pPr/>
            <a:r>
              <a:t>Input photographs</a:t>
            </a:r>
          </a:p>
        </p:txBody>
      </p:sp>
      <p:sp>
        <p:nvSpPr>
          <p:cNvPr id="2456" name="Arrow"/>
          <p:cNvSpPr/>
          <p:nvPr/>
        </p:nvSpPr>
        <p:spPr>
          <a:xfrm>
            <a:off x="8523111" y="4917440"/>
            <a:ext cx="977901" cy="778934"/>
          </a:xfrm>
          <a:prstGeom prst="rightArrow">
            <a:avLst>
              <a:gd name="adj1" fmla="val 50148"/>
              <a:gd name="adj2" fmla="val 41372"/>
            </a:avLst>
          </a:prstGeom>
          <a:solidFill>
            <a:srgbClr val="FFFED5"/>
          </a:solidFill>
          <a:ln w="25400">
            <a:solidFill>
              <a:srgbClr val="005840"/>
            </a:solidFill>
            <a:miter lim="400000"/>
          </a:ln>
          <a:effectLst>
            <a:outerShdw sx="100000" sy="100000" kx="0" ky="0" algn="b" rotWithShape="0" blurRad="63500" dist="38100" dir="2700000">
              <a:srgbClr val="CBC28B">
                <a:alpha val="50000"/>
              </a:srgbClr>
            </a:outerShdw>
          </a:effectLst>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57" name="Arrow"/>
          <p:cNvSpPr/>
          <p:nvPr/>
        </p:nvSpPr>
        <p:spPr>
          <a:xfrm>
            <a:off x="3404729" y="4917440"/>
            <a:ext cx="977901" cy="778934"/>
          </a:xfrm>
          <a:prstGeom prst="rightArrow">
            <a:avLst>
              <a:gd name="adj1" fmla="val 50148"/>
              <a:gd name="adj2" fmla="val 41372"/>
            </a:avLst>
          </a:prstGeom>
          <a:solidFill>
            <a:srgbClr val="FFFED5"/>
          </a:solidFill>
          <a:ln w="25400">
            <a:solidFill>
              <a:srgbClr val="005840"/>
            </a:solidFill>
            <a:miter lim="400000"/>
          </a:ln>
          <a:effectLst>
            <a:outerShdw sx="100000" sy="100000" kx="0" ky="0" algn="b" rotWithShape="0" blurRad="63500" dist="38100" dir="2700000">
              <a:srgbClr val="CBC28B">
                <a:alpha val="50000"/>
              </a:srgbClr>
            </a:outerShdw>
          </a:effectLst>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58" name="Rectangle"/>
          <p:cNvSpPr/>
          <p:nvPr/>
        </p:nvSpPr>
        <p:spPr>
          <a:xfrm>
            <a:off x="0" y="3508586"/>
            <a:ext cx="4445000" cy="3683001"/>
          </a:xfrm>
          <a:prstGeom prst="rect">
            <a:avLst/>
          </a:prstGeom>
          <a:solidFill>
            <a:srgbClr val="FFFFFF">
              <a:alpha val="75000"/>
            </a:srgbClr>
          </a:solidFill>
          <a:ln w="12700">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59" name="Rectangle"/>
          <p:cNvSpPr/>
          <p:nvPr/>
        </p:nvSpPr>
        <p:spPr>
          <a:xfrm>
            <a:off x="4546600" y="3616960"/>
            <a:ext cx="3467100" cy="3683001"/>
          </a:xfrm>
          <a:prstGeom prst="rect">
            <a:avLst/>
          </a:prstGeom>
          <a:solidFill>
            <a:srgbClr val="FFFFFF">
              <a:alpha val="75000"/>
            </a:srgbClr>
          </a:solidFill>
          <a:ln w="12700">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60" name="Navigation…"/>
          <p:cNvSpPr txBox="1"/>
          <p:nvPr>
            <p:ph type="body" sz="quarter" idx="1"/>
          </p:nvPr>
        </p:nvSpPr>
        <p:spPr>
          <a:xfrm>
            <a:off x="9997440" y="7226300"/>
            <a:ext cx="2512907" cy="2527300"/>
          </a:xfrm>
          <a:prstGeom prst="rect">
            <a:avLst/>
          </a:prstGeom>
        </p:spPr>
        <p:txBody>
          <a:bodyPr/>
          <a:lstStyle/>
          <a:p>
            <a:pPr marL="227676" indent="-187036">
              <a:spcBef>
                <a:spcPts val="300"/>
              </a:spcBef>
              <a:defRPr sz="2400"/>
            </a:pPr>
            <a:r>
              <a:t>Navigation</a:t>
            </a:r>
          </a:p>
          <a:p>
            <a:pPr marL="227676" indent="-187036">
              <a:spcBef>
                <a:spcPts val="300"/>
              </a:spcBef>
              <a:defRPr sz="2400"/>
            </a:pPr>
            <a:r>
              <a:t>Rendering</a:t>
            </a:r>
          </a:p>
          <a:p>
            <a:pPr marL="227676" indent="-187036">
              <a:spcBef>
                <a:spcPts val="300"/>
              </a:spcBef>
              <a:defRPr sz="2400"/>
            </a:pPr>
            <a:r>
              <a:t>Annotations</a:t>
            </a:r>
          </a:p>
        </p:txBody>
      </p:sp>
      <p:sp>
        <p:nvSpPr>
          <p:cNvPr id="2461" name="Rectangle"/>
          <p:cNvSpPr/>
          <p:nvPr/>
        </p:nvSpPr>
        <p:spPr>
          <a:xfrm>
            <a:off x="9997440" y="7717084"/>
            <a:ext cx="2460979" cy="489939"/>
          </a:xfrm>
          <a:prstGeom prst="rect">
            <a:avLst/>
          </a:prstGeom>
          <a:solidFill>
            <a:srgbClr val="FFFFFF">
              <a:alpha val="50000"/>
            </a:srgbClr>
          </a:solidFill>
          <a:ln w="12700">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62" name="Rectangle"/>
          <p:cNvSpPr/>
          <p:nvPr/>
        </p:nvSpPr>
        <p:spPr>
          <a:xfrm>
            <a:off x="10053884" y="8263466"/>
            <a:ext cx="2458721" cy="489939"/>
          </a:xfrm>
          <a:prstGeom prst="rect">
            <a:avLst/>
          </a:prstGeom>
          <a:solidFill>
            <a:srgbClr val="FFFFFF">
              <a:alpha val="50000"/>
            </a:srgbClr>
          </a:solidFill>
          <a:ln w="12700">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6" name="Object-based browsing"/>
          <p:cNvSpPr txBox="1"/>
          <p:nvPr>
            <p:ph type="title"/>
          </p:nvPr>
        </p:nvSpPr>
        <p:spPr>
          <a:prstGeom prst="rect">
            <a:avLst/>
          </a:prstGeom>
        </p:spPr>
        <p:txBody>
          <a:bodyPr/>
          <a:lstStyle/>
          <a:p>
            <a:pPr/>
            <a:r>
              <a:t>Object-based browsing</a:t>
            </a:r>
          </a:p>
        </p:txBody>
      </p:sp>
      <p:pic>
        <p:nvPicPr>
          <p:cNvPr id="2467" name="NeptuneBefore.png" descr="NeptuneBefore.png"/>
          <p:cNvPicPr>
            <a:picLocks noChangeAspect="0"/>
          </p:cNvPicPr>
          <p:nvPr/>
        </p:nvPicPr>
        <p:blipFill>
          <a:blip r:embed="rId2">
            <a:extLst/>
          </a:blip>
          <a:stretch>
            <a:fillRect/>
          </a:stretch>
        </p:blipFill>
        <p:spPr>
          <a:xfrm>
            <a:off x="219004" y="2910275"/>
            <a:ext cx="5299005" cy="3975101"/>
          </a:xfrm>
          <a:prstGeom prst="rect">
            <a:avLst/>
          </a:prstGeom>
          <a:ln w="12700">
            <a:miter lim="400000"/>
          </a:ln>
        </p:spPr>
      </p:pic>
      <p:pic>
        <p:nvPicPr>
          <p:cNvPr id="2468" name="NeptuneAfter.png" descr="NeptuneAfter.png"/>
          <p:cNvPicPr>
            <a:picLocks noChangeAspect="0"/>
          </p:cNvPicPr>
          <p:nvPr/>
        </p:nvPicPr>
        <p:blipFill>
          <a:blip r:embed="rId3">
            <a:extLst/>
          </a:blip>
          <a:stretch>
            <a:fillRect/>
          </a:stretch>
        </p:blipFill>
        <p:spPr>
          <a:xfrm>
            <a:off x="7432604" y="2910275"/>
            <a:ext cx="5296748" cy="3975101"/>
          </a:xfrm>
          <a:prstGeom prst="rect">
            <a:avLst/>
          </a:prstGeom>
          <a:ln w="12700">
            <a:miter lim="400000"/>
          </a:ln>
        </p:spPr>
      </p:pic>
      <p:sp>
        <p:nvSpPr>
          <p:cNvPr id="2469" name="Arrow"/>
          <p:cNvSpPr/>
          <p:nvPr/>
        </p:nvSpPr>
        <p:spPr>
          <a:xfrm>
            <a:off x="6064391" y="4657795"/>
            <a:ext cx="876018" cy="765388"/>
          </a:xfrm>
          <a:prstGeom prst="rightArrow">
            <a:avLst>
              <a:gd name="adj1" fmla="val 49852"/>
              <a:gd name="adj2" fmla="val 31318"/>
            </a:avLst>
          </a:prstGeom>
          <a:solidFill>
            <a:srgbClr val="D5F0FF"/>
          </a:solidFill>
          <a:ln w="25400">
            <a:solidFill>
              <a:srgbClr val="005840"/>
            </a:solidFill>
            <a:miter lim="400000"/>
          </a:ln>
          <a:effectLst>
            <a:outerShdw sx="100000" sy="100000" kx="0" ky="0" algn="b" rotWithShape="0" blurRad="63500" dist="38100" dir="2700000">
              <a:srgbClr val="CBC28B">
                <a:alpha val="50000"/>
              </a:srgbClr>
            </a:outerShdw>
          </a:effectLst>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468"/>
                                        </p:tgtEl>
                                        <p:attrNameLst>
                                          <p:attrName>style.visibility</p:attrName>
                                        </p:attrNameLst>
                                      </p:cBhvr>
                                      <p:to>
                                        <p:strVal val="visible"/>
                                      </p:to>
                                    </p:set>
                                    <p:animEffect filter="fade" transition="in">
                                      <p:cBhvr>
                                        <p:cTn id="7" dur="500"/>
                                        <p:tgtEl>
                                          <p:spTgt spid="2468"/>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2469"/>
                                        </p:tgtEl>
                                        <p:attrNameLst>
                                          <p:attrName>style.visibility</p:attrName>
                                        </p:attrNameLst>
                                      </p:cBhvr>
                                      <p:to>
                                        <p:strVal val="visible"/>
                                      </p:to>
                                    </p:set>
                                    <p:animEffect filter="fade" transition="in">
                                      <p:cBhvr>
                                        <p:cTn id="11" dur="500"/>
                                        <p:tgtEl>
                                          <p:spTgt spid="24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469" grpId="2"/>
      <p:bldP build="whole" bldLvl="1" animBg="1" rev="0" advAuto="0" spid="2468" grpId="1"/>
    </p:bldLst>
  </p:timing>
</p:sld>
</file>

<file path=ppt/slides/slide1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1" name="Object-based browsing"/>
          <p:cNvSpPr txBox="1"/>
          <p:nvPr>
            <p:ph type="title"/>
          </p:nvPr>
        </p:nvSpPr>
        <p:spPr>
          <a:prstGeom prst="rect">
            <a:avLst/>
          </a:prstGeom>
        </p:spPr>
        <p:txBody>
          <a:bodyPr/>
          <a:lstStyle/>
          <a:p>
            <a:pPr/>
            <a:r>
              <a:t>Object-based browsing</a:t>
            </a:r>
          </a:p>
        </p:txBody>
      </p:sp>
      <p:sp>
        <p:nvSpPr>
          <p:cNvPr id="2472" name="Shape"/>
          <p:cNvSpPr/>
          <p:nvPr/>
        </p:nvSpPr>
        <p:spPr>
          <a:xfrm>
            <a:off x="876017" y="4991100"/>
            <a:ext cx="4762501" cy="26035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3140" y="21600"/>
                </a:lnTo>
                <a:lnTo>
                  <a:pt x="18460" y="21600"/>
                </a:lnTo>
                <a:lnTo>
                  <a:pt x="21600" y="0"/>
                </a:lnTo>
                <a:close/>
              </a:path>
            </a:pathLst>
          </a:custGeom>
          <a:solidFill>
            <a:srgbClr val="FFFEE4"/>
          </a:solidFill>
          <a:ln w="25400">
            <a:solidFill>
              <a:srgbClr val="005840"/>
            </a:solidFill>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73" name="Shape"/>
          <p:cNvSpPr/>
          <p:nvPr/>
        </p:nvSpPr>
        <p:spPr>
          <a:xfrm>
            <a:off x="3596640" y="6100515"/>
            <a:ext cx="934721" cy="5102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3140" y="21600"/>
                </a:lnTo>
                <a:lnTo>
                  <a:pt x="18460" y="21600"/>
                </a:lnTo>
                <a:lnTo>
                  <a:pt x="21600" y="0"/>
                </a:lnTo>
                <a:close/>
              </a:path>
            </a:pathLst>
          </a:custGeom>
          <a:solidFill>
            <a:srgbClr val="FFF3D3"/>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74" name="Triangle"/>
          <p:cNvSpPr/>
          <p:nvPr/>
        </p:nvSpPr>
        <p:spPr>
          <a:xfrm>
            <a:off x="3467484" y="5740400"/>
            <a:ext cx="1190774" cy="340360"/>
          </a:xfrm>
          <a:prstGeom prst="triangle">
            <a:avLst/>
          </a:prstGeom>
          <a:solidFill>
            <a:srgbClr val="FFE7D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75" name="Shape"/>
          <p:cNvSpPr/>
          <p:nvPr/>
        </p:nvSpPr>
        <p:spPr>
          <a:xfrm>
            <a:off x="3898900" y="6286500"/>
            <a:ext cx="266418" cy="330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831" y="21600"/>
                </a:lnTo>
                <a:lnTo>
                  <a:pt x="19769" y="21600"/>
                </a:lnTo>
                <a:lnTo>
                  <a:pt x="21600" y="0"/>
                </a:lnTo>
                <a:close/>
              </a:path>
            </a:pathLst>
          </a:custGeom>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76" name="Shape"/>
          <p:cNvSpPr/>
          <p:nvPr/>
        </p:nvSpPr>
        <p:spPr>
          <a:xfrm>
            <a:off x="2921000" y="6388100"/>
            <a:ext cx="647700" cy="431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a:solidFill>
              <a:srgbClr val="00000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77" name="Shape"/>
          <p:cNvSpPr/>
          <p:nvPr/>
        </p:nvSpPr>
        <p:spPr>
          <a:xfrm>
            <a:off x="3224106" y="5524500"/>
            <a:ext cx="1612055" cy="14246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3390" y="21600"/>
                </a:lnTo>
                <a:lnTo>
                  <a:pt x="18210" y="21600"/>
                </a:lnTo>
                <a:lnTo>
                  <a:pt x="21600" y="0"/>
                </a:lnTo>
                <a:close/>
              </a:path>
            </a:pathLst>
          </a:custGeom>
          <a:solidFill>
            <a:srgbClr val="0433FF">
              <a:alpha val="11000"/>
            </a:srgbClr>
          </a:solidFill>
          <a:ln w="25400">
            <a:solidFill>
              <a:srgbClr val="005840"/>
            </a:solidFill>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2482" name="Group"/>
          <p:cNvGrpSpPr/>
          <p:nvPr/>
        </p:nvGrpSpPr>
        <p:grpSpPr>
          <a:xfrm>
            <a:off x="2426275" y="8311870"/>
            <a:ext cx="1573653" cy="1580471"/>
            <a:chOff x="0" y="0"/>
            <a:chExt cx="1573652" cy="1580469"/>
          </a:xfrm>
        </p:grpSpPr>
        <p:sp>
          <p:nvSpPr>
            <p:cNvPr id="2478" name="Line"/>
            <p:cNvSpPr/>
            <p:nvPr/>
          </p:nvSpPr>
          <p:spPr>
            <a:xfrm>
              <a:off x="393124" y="229302"/>
              <a:ext cx="751841" cy="6477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768" y="21600"/>
                  </a:lnTo>
                  <a:lnTo>
                    <a:pt x="21600" y="0"/>
                  </a:lnTo>
                </a:path>
              </a:pathLst>
            </a:custGeom>
            <a:no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2481" name="Group"/>
            <p:cNvGrpSpPr/>
            <p:nvPr/>
          </p:nvGrpSpPr>
          <p:grpSpPr>
            <a:xfrm rot="19080000">
              <a:off x="251511" y="208867"/>
              <a:ext cx="1070630" cy="1162735"/>
              <a:chOff x="0" y="0"/>
              <a:chExt cx="1070628" cy="1162733"/>
            </a:xfrm>
          </p:grpSpPr>
          <p:sp>
            <p:nvSpPr>
              <p:cNvPr id="2479" name="Line"/>
              <p:cNvSpPr/>
              <p:nvPr/>
            </p:nvSpPr>
            <p:spPr>
              <a:xfrm>
                <a:off x="582214" y="393"/>
                <a:ext cx="488415" cy="4239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8665" y="4990"/>
                      <a:pt x="16094" y="12420"/>
                      <a:pt x="21600" y="21600"/>
                    </a:cubicBezTo>
                  </a:path>
                </a:pathLst>
              </a:custGeom>
              <a:no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80" name="Shape"/>
              <p:cNvSpPr/>
              <p:nvPr/>
            </p:nvSpPr>
            <p:spPr>
              <a:xfrm>
                <a:off x="0" y="0"/>
                <a:ext cx="1070193" cy="11627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742" y="0"/>
                    </a:moveTo>
                    <a:cubicBezTo>
                      <a:pt x="15697" y="1819"/>
                      <a:pt x="19087" y="4528"/>
                      <a:pt x="21600" y="7875"/>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sp>
        <p:nvSpPr>
          <p:cNvPr id="2483" name="Circle"/>
          <p:cNvSpPr/>
          <p:nvPr/>
        </p:nvSpPr>
        <p:spPr>
          <a:xfrm>
            <a:off x="4070773" y="3138311"/>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84" name="Circle"/>
          <p:cNvSpPr/>
          <p:nvPr/>
        </p:nvSpPr>
        <p:spPr>
          <a:xfrm>
            <a:off x="4673600" y="2734168"/>
            <a:ext cx="88900"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85" name="Circle"/>
          <p:cNvSpPr/>
          <p:nvPr/>
        </p:nvSpPr>
        <p:spPr>
          <a:xfrm>
            <a:off x="5414151" y="2869635"/>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86" name="Circle"/>
          <p:cNvSpPr/>
          <p:nvPr/>
        </p:nvSpPr>
        <p:spPr>
          <a:xfrm>
            <a:off x="4743591" y="3271520"/>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87" name="Circle"/>
          <p:cNvSpPr/>
          <p:nvPr/>
        </p:nvSpPr>
        <p:spPr>
          <a:xfrm>
            <a:off x="4404924" y="2939626"/>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88" name="Circle"/>
          <p:cNvSpPr/>
          <p:nvPr/>
        </p:nvSpPr>
        <p:spPr>
          <a:xfrm>
            <a:off x="5549617" y="3271520"/>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89" name="Circle"/>
          <p:cNvSpPr/>
          <p:nvPr/>
        </p:nvSpPr>
        <p:spPr>
          <a:xfrm>
            <a:off x="4070773" y="3878862"/>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90" name="Circle"/>
          <p:cNvSpPr/>
          <p:nvPr/>
        </p:nvSpPr>
        <p:spPr>
          <a:xfrm>
            <a:off x="4070773" y="4077546"/>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91" name="Circle"/>
          <p:cNvSpPr/>
          <p:nvPr/>
        </p:nvSpPr>
        <p:spPr>
          <a:xfrm>
            <a:off x="4404924" y="4621671"/>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92" name="Circle"/>
          <p:cNvSpPr/>
          <p:nvPr/>
        </p:nvSpPr>
        <p:spPr>
          <a:xfrm>
            <a:off x="5280942" y="4621671"/>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93" name="Circle"/>
          <p:cNvSpPr/>
          <p:nvPr/>
        </p:nvSpPr>
        <p:spPr>
          <a:xfrm>
            <a:off x="5612835" y="4621671"/>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94" name="Circle"/>
          <p:cNvSpPr/>
          <p:nvPr/>
        </p:nvSpPr>
        <p:spPr>
          <a:xfrm>
            <a:off x="5928924" y="4481688"/>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95" name="Circle"/>
          <p:cNvSpPr/>
          <p:nvPr/>
        </p:nvSpPr>
        <p:spPr>
          <a:xfrm>
            <a:off x="5881511" y="4014329"/>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96" name="Circle"/>
          <p:cNvSpPr/>
          <p:nvPr/>
        </p:nvSpPr>
        <p:spPr>
          <a:xfrm>
            <a:off x="5881511" y="3675662"/>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97" name="Circle"/>
          <p:cNvSpPr/>
          <p:nvPr/>
        </p:nvSpPr>
        <p:spPr>
          <a:xfrm>
            <a:off x="4725529" y="4486204"/>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98" name="Circle"/>
          <p:cNvSpPr/>
          <p:nvPr/>
        </p:nvSpPr>
        <p:spPr>
          <a:xfrm>
            <a:off x="4791004" y="4014329"/>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499" name="Circle"/>
          <p:cNvSpPr/>
          <p:nvPr/>
        </p:nvSpPr>
        <p:spPr>
          <a:xfrm>
            <a:off x="4924213" y="4014329"/>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00" name="Circle"/>
          <p:cNvSpPr/>
          <p:nvPr/>
        </p:nvSpPr>
        <p:spPr>
          <a:xfrm>
            <a:off x="4994204" y="4147537"/>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01" name="Circle"/>
          <p:cNvSpPr/>
          <p:nvPr/>
        </p:nvSpPr>
        <p:spPr>
          <a:xfrm>
            <a:off x="4994204" y="4486204"/>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02" name="Circle"/>
          <p:cNvSpPr/>
          <p:nvPr/>
        </p:nvSpPr>
        <p:spPr>
          <a:xfrm>
            <a:off x="4806808" y="4621671"/>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03" name="Circle"/>
          <p:cNvSpPr/>
          <p:nvPr/>
        </p:nvSpPr>
        <p:spPr>
          <a:xfrm>
            <a:off x="3264746" y="3675662"/>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2506" name="Group"/>
          <p:cNvGrpSpPr/>
          <p:nvPr/>
        </p:nvGrpSpPr>
        <p:grpSpPr>
          <a:xfrm>
            <a:off x="3330222" y="3808871"/>
            <a:ext cx="88901" cy="88901"/>
            <a:chOff x="0" y="0"/>
            <a:chExt cx="88900" cy="88900"/>
          </a:xfrm>
        </p:grpSpPr>
        <p:sp>
          <p:nvSpPr>
            <p:cNvPr id="2504"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05" name="Square"/>
            <p:cNvSpPr txBox="1"/>
            <p:nvPr/>
          </p:nvSpPr>
          <p:spPr>
            <a:xfrm>
              <a:off x="13224" y="13224"/>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2509" name="Group"/>
          <p:cNvGrpSpPr/>
          <p:nvPr/>
        </p:nvGrpSpPr>
        <p:grpSpPr>
          <a:xfrm>
            <a:off x="3463431" y="3944337"/>
            <a:ext cx="88901" cy="88901"/>
            <a:chOff x="0" y="0"/>
            <a:chExt cx="88900" cy="88900"/>
          </a:xfrm>
        </p:grpSpPr>
        <p:sp>
          <p:nvSpPr>
            <p:cNvPr id="2507"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08" name="Square"/>
            <p:cNvSpPr txBox="1"/>
            <p:nvPr/>
          </p:nvSpPr>
          <p:spPr>
            <a:xfrm>
              <a:off x="13224" y="13224"/>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2512" name="Group"/>
          <p:cNvGrpSpPr/>
          <p:nvPr/>
        </p:nvGrpSpPr>
        <p:grpSpPr>
          <a:xfrm>
            <a:off x="3194755" y="3944337"/>
            <a:ext cx="88901" cy="88901"/>
            <a:chOff x="0" y="0"/>
            <a:chExt cx="88900" cy="88900"/>
          </a:xfrm>
        </p:grpSpPr>
        <p:sp>
          <p:nvSpPr>
            <p:cNvPr id="2510"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11" name="Square"/>
            <p:cNvSpPr txBox="1"/>
            <p:nvPr/>
          </p:nvSpPr>
          <p:spPr>
            <a:xfrm>
              <a:off x="13224" y="13224"/>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2515" name="Group"/>
          <p:cNvGrpSpPr/>
          <p:nvPr/>
        </p:nvGrpSpPr>
        <p:grpSpPr>
          <a:xfrm>
            <a:off x="2921000" y="3944337"/>
            <a:ext cx="88900" cy="88901"/>
            <a:chOff x="0" y="0"/>
            <a:chExt cx="88900" cy="88900"/>
          </a:xfrm>
        </p:grpSpPr>
        <p:sp>
          <p:nvSpPr>
            <p:cNvPr id="2513"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14" name="Square"/>
            <p:cNvSpPr txBox="1"/>
            <p:nvPr/>
          </p:nvSpPr>
          <p:spPr>
            <a:xfrm>
              <a:off x="18304" y="13224"/>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2518" name="Group"/>
          <p:cNvGrpSpPr/>
          <p:nvPr/>
        </p:nvGrpSpPr>
        <p:grpSpPr>
          <a:xfrm>
            <a:off x="3061546" y="4077546"/>
            <a:ext cx="88901" cy="88901"/>
            <a:chOff x="0" y="0"/>
            <a:chExt cx="88900" cy="88900"/>
          </a:xfrm>
        </p:grpSpPr>
        <p:sp>
          <p:nvSpPr>
            <p:cNvPr id="2516"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17" name="Square"/>
            <p:cNvSpPr txBox="1"/>
            <p:nvPr/>
          </p:nvSpPr>
          <p:spPr>
            <a:xfrm>
              <a:off x="13224" y="13224"/>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2521" name="Group"/>
          <p:cNvGrpSpPr/>
          <p:nvPr/>
        </p:nvGrpSpPr>
        <p:grpSpPr>
          <a:xfrm>
            <a:off x="3061546" y="4213013"/>
            <a:ext cx="88901" cy="88901"/>
            <a:chOff x="0" y="0"/>
            <a:chExt cx="88900" cy="88900"/>
          </a:xfrm>
        </p:grpSpPr>
        <p:sp>
          <p:nvSpPr>
            <p:cNvPr id="2519"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20" name="Square"/>
            <p:cNvSpPr txBox="1"/>
            <p:nvPr/>
          </p:nvSpPr>
          <p:spPr>
            <a:xfrm>
              <a:off x="13224" y="13224"/>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2524" name="Group"/>
          <p:cNvGrpSpPr/>
          <p:nvPr/>
        </p:nvGrpSpPr>
        <p:grpSpPr>
          <a:xfrm>
            <a:off x="3061546" y="4416213"/>
            <a:ext cx="88901" cy="88901"/>
            <a:chOff x="0" y="0"/>
            <a:chExt cx="88900" cy="88900"/>
          </a:xfrm>
        </p:grpSpPr>
        <p:sp>
          <p:nvSpPr>
            <p:cNvPr id="2522"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23" name="Square"/>
            <p:cNvSpPr txBox="1"/>
            <p:nvPr/>
          </p:nvSpPr>
          <p:spPr>
            <a:xfrm>
              <a:off x="13224" y="13224"/>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2527" name="Group"/>
          <p:cNvGrpSpPr/>
          <p:nvPr/>
        </p:nvGrpSpPr>
        <p:grpSpPr>
          <a:xfrm>
            <a:off x="3194755" y="4614897"/>
            <a:ext cx="88901" cy="88901"/>
            <a:chOff x="0" y="0"/>
            <a:chExt cx="88900" cy="88900"/>
          </a:xfrm>
        </p:grpSpPr>
        <p:sp>
          <p:nvSpPr>
            <p:cNvPr id="2525"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26" name="Square"/>
            <p:cNvSpPr txBox="1"/>
            <p:nvPr/>
          </p:nvSpPr>
          <p:spPr>
            <a:xfrm>
              <a:off x="13224" y="13224"/>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2530" name="Group"/>
          <p:cNvGrpSpPr/>
          <p:nvPr/>
        </p:nvGrpSpPr>
        <p:grpSpPr>
          <a:xfrm>
            <a:off x="3463431" y="4614897"/>
            <a:ext cx="88901" cy="88901"/>
            <a:chOff x="0" y="0"/>
            <a:chExt cx="88900" cy="88900"/>
          </a:xfrm>
        </p:grpSpPr>
        <p:sp>
          <p:nvSpPr>
            <p:cNvPr id="2528"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29" name="Square"/>
            <p:cNvSpPr txBox="1"/>
            <p:nvPr/>
          </p:nvSpPr>
          <p:spPr>
            <a:xfrm>
              <a:off x="13224" y="13224"/>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2533" name="Group"/>
          <p:cNvGrpSpPr/>
          <p:nvPr/>
        </p:nvGrpSpPr>
        <p:grpSpPr>
          <a:xfrm>
            <a:off x="3330222" y="4749800"/>
            <a:ext cx="88901" cy="88900"/>
            <a:chOff x="0" y="0"/>
            <a:chExt cx="88900" cy="88900"/>
          </a:xfrm>
        </p:grpSpPr>
        <p:sp>
          <p:nvSpPr>
            <p:cNvPr id="2531"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32" name="Square"/>
            <p:cNvSpPr txBox="1"/>
            <p:nvPr/>
          </p:nvSpPr>
          <p:spPr>
            <a:xfrm>
              <a:off x="13224" y="13789"/>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2536" name="Group"/>
          <p:cNvGrpSpPr/>
          <p:nvPr/>
        </p:nvGrpSpPr>
        <p:grpSpPr>
          <a:xfrm>
            <a:off x="3330222" y="4481688"/>
            <a:ext cx="88901" cy="88901"/>
            <a:chOff x="0" y="0"/>
            <a:chExt cx="88900" cy="88900"/>
          </a:xfrm>
        </p:grpSpPr>
        <p:sp>
          <p:nvSpPr>
            <p:cNvPr id="2534"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35" name="Square"/>
            <p:cNvSpPr txBox="1"/>
            <p:nvPr/>
          </p:nvSpPr>
          <p:spPr>
            <a:xfrm>
              <a:off x="13224" y="13224"/>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2539" name="Group"/>
          <p:cNvGrpSpPr/>
          <p:nvPr/>
        </p:nvGrpSpPr>
        <p:grpSpPr>
          <a:xfrm>
            <a:off x="3330222" y="4346222"/>
            <a:ext cx="88901" cy="88901"/>
            <a:chOff x="0" y="0"/>
            <a:chExt cx="88900" cy="88900"/>
          </a:xfrm>
        </p:grpSpPr>
        <p:sp>
          <p:nvSpPr>
            <p:cNvPr id="2537"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38" name="Square"/>
            <p:cNvSpPr txBox="1"/>
            <p:nvPr/>
          </p:nvSpPr>
          <p:spPr>
            <a:xfrm>
              <a:off x="13224" y="13224"/>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2542" name="Group"/>
          <p:cNvGrpSpPr/>
          <p:nvPr/>
        </p:nvGrpSpPr>
        <p:grpSpPr>
          <a:xfrm>
            <a:off x="3533422" y="4416213"/>
            <a:ext cx="88901" cy="88901"/>
            <a:chOff x="0" y="0"/>
            <a:chExt cx="88900" cy="88900"/>
          </a:xfrm>
        </p:grpSpPr>
        <p:sp>
          <p:nvSpPr>
            <p:cNvPr id="2540"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41" name="Square"/>
            <p:cNvSpPr txBox="1"/>
            <p:nvPr/>
          </p:nvSpPr>
          <p:spPr>
            <a:xfrm>
              <a:off x="13224" y="13224"/>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2545" name="Group"/>
          <p:cNvGrpSpPr/>
          <p:nvPr/>
        </p:nvGrpSpPr>
        <p:grpSpPr>
          <a:xfrm>
            <a:off x="3668888" y="4213013"/>
            <a:ext cx="88901" cy="88901"/>
            <a:chOff x="0" y="0"/>
            <a:chExt cx="88900" cy="88900"/>
          </a:xfrm>
        </p:grpSpPr>
        <p:sp>
          <p:nvSpPr>
            <p:cNvPr id="2543"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44" name="Square"/>
            <p:cNvSpPr txBox="1"/>
            <p:nvPr/>
          </p:nvSpPr>
          <p:spPr>
            <a:xfrm>
              <a:off x="13224" y="13224"/>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sp>
        <p:nvSpPr>
          <p:cNvPr id="2546" name="Circle"/>
          <p:cNvSpPr/>
          <p:nvPr/>
        </p:nvSpPr>
        <p:spPr>
          <a:xfrm>
            <a:off x="4269458" y="3002844"/>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47" name="Circle"/>
          <p:cNvSpPr/>
          <p:nvPr/>
        </p:nvSpPr>
        <p:spPr>
          <a:xfrm>
            <a:off x="4474915" y="2869635"/>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48" name="Circle"/>
          <p:cNvSpPr/>
          <p:nvPr/>
        </p:nvSpPr>
        <p:spPr>
          <a:xfrm>
            <a:off x="4876800" y="2603500"/>
            <a:ext cx="88900" cy="88900"/>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49" name="Circle"/>
          <p:cNvSpPr/>
          <p:nvPr/>
        </p:nvSpPr>
        <p:spPr>
          <a:xfrm>
            <a:off x="3867573" y="3271520"/>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50" name="Circle"/>
          <p:cNvSpPr/>
          <p:nvPr/>
        </p:nvSpPr>
        <p:spPr>
          <a:xfrm>
            <a:off x="4269458" y="3271520"/>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51" name="Circle"/>
          <p:cNvSpPr/>
          <p:nvPr/>
        </p:nvSpPr>
        <p:spPr>
          <a:xfrm>
            <a:off x="5145475" y="2734168"/>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52" name="Circle"/>
          <p:cNvSpPr/>
          <p:nvPr/>
        </p:nvSpPr>
        <p:spPr>
          <a:xfrm>
            <a:off x="5682826" y="3002844"/>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53" name="Circle"/>
          <p:cNvSpPr/>
          <p:nvPr/>
        </p:nvSpPr>
        <p:spPr>
          <a:xfrm>
            <a:off x="5951502" y="3138311"/>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54" name="Circle"/>
          <p:cNvSpPr/>
          <p:nvPr/>
        </p:nvSpPr>
        <p:spPr>
          <a:xfrm>
            <a:off x="6220178" y="3271520"/>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55" name="Circle"/>
          <p:cNvSpPr/>
          <p:nvPr/>
        </p:nvSpPr>
        <p:spPr>
          <a:xfrm>
            <a:off x="4538133" y="3271520"/>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56" name="Circle"/>
          <p:cNvSpPr/>
          <p:nvPr/>
        </p:nvSpPr>
        <p:spPr>
          <a:xfrm>
            <a:off x="4876800" y="3271520"/>
            <a:ext cx="88900"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57" name="Circle"/>
          <p:cNvSpPr/>
          <p:nvPr/>
        </p:nvSpPr>
        <p:spPr>
          <a:xfrm>
            <a:off x="5280942" y="3271520"/>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58" name="Circle"/>
          <p:cNvSpPr/>
          <p:nvPr/>
        </p:nvSpPr>
        <p:spPr>
          <a:xfrm>
            <a:off x="5612835" y="3271520"/>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59" name="Circle"/>
          <p:cNvSpPr/>
          <p:nvPr/>
        </p:nvSpPr>
        <p:spPr>
          <a:xfrm>
            <a:off x="5951502" y="3271520"/>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60" name="Circle"/>
          <p:cNvSpPr/>
          <p:nvPr/>
        </p:nvSpPr>
        <p:spPr>
          <a:xfrm>
            <a:off x="4070773" y="3406986"/>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61" name="Circle"/>
          <p:cNvSpPr/>
          <p:nvPr/>
        </p:nvSpPr>
        <p:spPr>
          <a:xfrm>
            <a:off x="4059484" y="3628249"/>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62" name="Circle"/>
          <p:cNvSpPr/>
          <p:nvPr/>
        </p:nvSpPr>
        <p:spPr>
          <a:xfrm>
            <a:off x="4070773" y="3944337"/>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63" name="Circle"/>
          <p:cNvSpPr/>
          <p:nvPr/>
        </p:nvSpPr>
        <p:spPr>
          <a:xfrm>
            <a:off x="4070773" y="4346222"/>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64" name="Circle"/>
          <p:cNvSpPr/>
          <p:nvPr/>
        </p:nvSpPr>
        <p:spPr>
          <a:xfrm>
            <a:off x="4140200" y="4621671"/>
            <a:ext cx="88900"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65" name="Circle"/>
          <p:cNvSpPr/>
          <p:nvPr/>
        </p:nvSpPr>
        <p:spPr>
          <a:xfrm>
            <a:off x="4269458" y="4621671"/>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66" name="Circle"/>
          <p:cNvSpPr/>
          <p:nvPr/>
        </p:nvSpPr>
        <p:spPr>
          <a:xfrm>
            <a:off x="4538133" y="4621671"/>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67" name="Circle"/>
          <p:cNvSpPr/>
          <p:nvPr/>
        </p:nvSpPr>
        <p:spPr>
          <a:xfrm>
            <a:off x="4743591" y="4621671"/>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68" name="Circle"/>
          <p:cNvSpPr/>
          <p:nvPr/>
        </p:nvSpPr>
        <p:spPr>
          <a:xfrm>
            <a:off x="5080000" y="4621671"/>
            <a:ext cx="88900"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69" name="Circle"/>
          <p:cNvSpPr/>
          <p:nvPr/>
        </p:nvSpPr>
        <p:spPr>
          <a:xfrm>
            <a:off x="5414151" y="4621671"/>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70" name="Circle"/>
          <p:cNvSpPr/>
          <p:nvPr/>
        </p:nvSpPr>
        <p:spPr>
          <a:xfrm>
            <a:off x="5992142" y="4481688"/>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71" name="Circle"/>
          <p:cNvSpPr/>
          <p:nvPr/>
        </p:nvSpPr>
        <p:spPr>
          <a:xfrm>
            <a:off x="5881511" y="4213013"/>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72" name="Circle"/>
          <p:cNvSpPr/>
          <p:nvPr/>
        </p:nvSpPr>
        <p:spPr>
          <a:xfrm>
            <a:off x="5881511" y="3878862"/>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73" name="Circle"/>
          <p:cNvSpPr/>
          <p:nvPr/>
        </p:nvSpPr>
        <p:spPr>
          <a:xfrm>
            <a:off x="5881511" y="3543300"/>
            <a:ext cx="88901" cy="88900"/>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74" name="Circle"/>
          <p:cNvSpPr/>
          <p:nvPr/>
        </p:nvSpPr>
        <p:spPr>
          <a:xfrm>
            <a:off x="4725529" y="4283004"/>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75" name="Circle"/>
          <p:cNvSpPr/>
          <p:nvPr/>
        </p:nvSpPr>
        <p:spPr>
          <a:xfrm>
            <a:off x="4725529" y="4014329"/>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76" name="Circle"/>
          <p:cNvSpPr/>
          <p:nvPr/>
        </p:nvSpPr>
        <p:spPr>
          <a:xfrm>
            <a:off x="4994204" y="4014329"/>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77" name="Circle"/>
          <p:cNvSpPr/>
          <p:nvPr/>
        </p:nvSpPr>
        <p:spPr>
          <a:xfrm>
            <a:off x="4994204" y="4356100"/>
            <a:ext cx="88901" cy="88900"/>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78" name="Circle"/>
          <p:cNvSpPr/>
          <p:nvPr/>
        </p:nvSpPr>
        <p:spPr>
          <a:xfrm>
            <a:off x="3598897" y="3808871"/>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79" name="Circle"/>
          <p:cNvSpPr/>
          <p:nvPr/>
        </p:nvSpPr>
        <p:spPr>
          <a:xfrm>
            <a:off x="3463431" y="3675662"/>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2582" name="Group"/>
          <p:cNvGrpSpPr/>
          <p:nvPr/>
        </p:nvGrpSpPr>
        <p:grpSpPr>
          <a:xfrm>
            <a:off x="3463431" y="4346222"/>
            <a:ext cx="88901" cy="88901"/>
            <a:chOff x="0" y="0"/>
            <a:chExt cx="88900" cy="88900"/>
          </a:xfrm>
        </p:grpSpPr>
        <p:sp>
          <p:nvSpPr>
            <p:cNvPr id="2580"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81" name="Square"/>
            <p:cNvSpPr txBox="1"/>
            <p:nvPr/>
          </p:nvSpPr>
          <p:spPr>
            <a:xfrm>
              <a:off x="13224" y="13224"/>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2585" name="Group"/>
          <p:cNvGrpSpPr/>
          <p:nvPr/>
        </p:nvGrpSpPr>
        <p:grpSpPr>
          <a:xfrm>
            <a:off x="3668888" y="4346222"/>
            <a:ext cx="88901" cy="88901"/>
            <a:chOff x="0" y="0"/>
            <a:chExt cx="88900" cy="88900"/>
          </a:xfrm>
        </p:grpSpPr>
        <p:sp>
          <p:nvSpPr>
            <p:cNvPr id="2583"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84" name="Square"/>
            <p:cNvSpPr txBox="1"/>
            <p:nvPr/>
          </p:nvSpPr>
          <p:spPr>
            <a:xfrm>
              <a:off x="13224" y="13224"/>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2588" name="Group"/>
          <p:cNvGrpSpPr/>
          <p:nvPr/>
        </p:nvGrpSpPr>
        <p:grpSpPr>
          <a:xfrm>
            <a:off x="3802097" y="4077546"/>
            <a:ext cx="88901" cy="88901"/>
            <a:chOff x="0" y="0"/>
            <a:chExt cx="88900" cy="88900"/>
          </a:xfrm>
        </p:grpSpPr>
        <p:sp>
          <p:nvSpPr>
            <p:cNvPr id="2586"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87" name="Square"/>
            <p:cNvSpPr txBox="1"/>
            <p:nvPr/>
          </p:nvSpPr>
          <p:spPr>
            <a:xfrm>
              <a:off x="13224" y="13224"/>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2591" name="Group"/>
          <p:cNvGrpSpPr/>
          <p:nvPr/>
        </p:nvGrpSpPr>
        <p:grpSpPr>
          <a:xfrm>
            <a:off x="3668888" y="3944337"/>
            <a:ext cx="88901" cy="88901"/>
            <a:chOff x="0" y="0"/>
            <a:chExt cx="88900" cy="88900"/>
          </a:xfrm>
        </p:grpSpPr>
        <p:sp>
          <p:nvSpPr>
            <p:cNvPr id="2589"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90" name="Square"/>
            <p:cNvSpPr txBox="1"/>
            <p:nvPr/>
          </p:nvSpPr>
          <p:spPr>
            <a:xfrm>
              <a:off x="13224" y="13224"/>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2594" name="Group"/>
          <p:cNvGrpSpPr/>
          <p:nvPr/>
        </p:nvGrpSpPr>
        <p:grpSpPr>
          <a:xfrm>
            <a:off x="3463431" y="4883573"/>
            <a:ext cx="88901" cy="88901"/>
            <a:chOff x="0" y="0"/>
            <a:chExt cx="88900" cy="88900"/>
          </a:xfrm>
        </p:grpSpPr>
        <p:sp>
          <p:nvSpPr>
            <p:cNvPr id="2592" name="Circle"/>
            <p:cNvSpPr/>
            <p:nvPr/>
          </p:nvSpPr>
          <p:spPr>
            <a:xfrm>
              <a:off x="0" y="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93" name="Square"/>
            <p:cNvSpPr txBox="1"/>
            <p:nvPr/>
          </p:nvSpPr>
          <p:spPr>
            <a:xfrm>
              <a:off x="13224" y="13224"/>
              <a:ext cx="63863" cy="63863"/>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sp>
        <p:nvSpPr>
          <p:cNvPr id="2595" name="Circle"/>
          <p:cNvSpPr/>
          <p:nvPr/>
        </p:nvSpPr>
        <p:spPr>
          <a:xfrm>
            <a:off x="5992142" y="4276231"/>
            <a:ext cx="88901" cy="88901"/>
          </a:xfrm>
          <a:prstGeom prst="ellipse">
            <a:avLst/>
          </a:prstGeom>
          <a:solidFill>
            <a:srgbClr val="00000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96" name="Shape"/>
          <p:cNvSpPr/>
          <p:nvPr/>
        </p:nvSpPr>
        <p:spPr>
          <a:xfrm>
            <a:off x="1955800" y="6071164"/>
            <a:ext cx="762000" cy="53961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632"/>
                </a:lnTo>
                <a:lnTo>
                  <a:pt x="7568" y="21600"/>
                </a:lnTo>
                <a:lnTo>
                  <a:pt x="19636" y="21600"/>
                </a:lnTo>
                <a:lnTo>
                  <a:pt x="21600" y="0"/>
                </a:lnTo>
                <a:close/>
              </a:path>
            </a:pathLst>
          </a:custGeom>
          <a:solidFill>
            <a:srgbClr val="E3F2FF"/>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97" name="Triangle"/>
          <p:cNvSpPr/>
          <p:nvPr/>
        </p:nvSpPr>
        <p:spPr>
          <a:xfrm>
            <a:off x="1950548" y="5766364"/>
            <a:ext cx="756700" cy="323851"/>
          </a:xfrm>
          <a:prstGeom prst="triangle">
            <a:avLst/>
          </a:prstGeom>
          <a:solidFill>
            <a:srgbClr val="E5F3ED"/>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598" name="Shape"/>
          <p:cNvSpPr/>
          <p:nvPr/>
        </p:nvSpPr>
        <p:spPr>
          <a:xfrm>
            <a:off x="2222500" y="6286500"/>
            <a:ext cx="266700" cy="330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632"/>
                </a:lnTo>
                <a:lnTo>
                  <a:pt x="7568" y="21600"/>
                </a:lnTo>
                <a:lnTo>
                  <a:pt x="19636" y="21600"/>
                </a:lnTo>
                <a:lnTo>
                  <a:pt x="21600" y="0"/>
                </a:lnTo>
                <a:close/>
              </a:path>
            </a:pathLst>
          </a:custGeom>
          <a:solidFill>
            <a:srgbClr val="E3F2FF"/>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2647" name="Group"/>
          <p:cNvGrpSpPr/>
          <p:nvPr/>
        </p:nvGrpSpPr>
        <p:grpSpPr>
          <a:xfrm>
            <a:off x="853440" y="3035300"/>
            <a:ext cx="1987692" cy="1627859"/>
            <a:chOff x="0" y="0"/>
            <a:chExt cx="1987691" cy="1627858"/>
          </a:xfrm>
        </p:grpSpPr>
        <p:sp>
          <p:nvSpPr>
            <p:cNvPr id="2599" name="Circle"/>
            <p:cNvSpPr/>
            <p:nvPr/>
          </p:nvSpPr>
          <p:spPr>
            <a:xfrm>
              <a:off x="164817" y="407811"/>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00" name="Circle"/>
            <p:cNvSpPr/>
            <p:nvPr/>
          </p:nvSpPr>
          <p:spPr>
            <a:xfrm>
              <a:off x="325119" y="304800"/>
              <a:ext cx="88901"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01" name="Circle"/>
            <p:cNvSpPr/>
            <p:nvPr/>
          </p:nvSpPr>
          <p:spPr>
            <a:xfrm>
              <a:off x="650239" y="100753"/>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02" name="Circle"/>
            <p:cNvSpPr/>
            <p:nvPr/>
          </p:nvSpPr>
          <p:spPr>
            <a:xfrm>
              <a:off x="815057" y="0"/>
              <a:ext cx="88901"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03" name="Circle"/>
            <p:cNvSpPr/>
            <p:nvPr/>
          </p:nvSpPr>
          <p:spPr>
            <a:xfrm>
              <a:off x="0" y="509411"/>
              <a:ext cx="88900"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04" name="Circle"/>
            <p:cNvSpPr/>
            <p:nvPr/>
          </p:nvSpPr>
          <p:spPr>
            <a:xfrm>
              <a:off x="325119" y="509411"/>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05" name="Circle"/>
            <p:cNvSpPr/>
            <p:nvPr/>
          </p:nvSpPr>
          <p:spPr>
            <a:xfrm>
              <a:off x="1031804" y="100753"/>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06" name="Circle"/>
            <p:cNvSpPr/>
            <p:nvPr/>
          </p:nvSpPr>
          <p:spPr>
            <a:xfrm>
              <a:off x="1248551" y="204611"/>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07" name="Circle"/>
            <p:cNvSpPr/>
            <p:nvPr/>
          </p:nvSpPr>
          <p:spPr>
            <a:xfrm>
              <a:off x="1465297" y="304800"/>
              <a:ext cx="88901"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08" name="Circle"/>
            <p:cNvSpPr/>
            <p:nvPr/>
          </p:nvSpPr>
          <p:spPr>
            <a:xfrm>
              <a:off x="1682044" y="407811"/>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09" name="Circle"/>
            <p:cNvSpPr/>
            <p:nvPr/>
          </p:nvSpPr>
          <p:spPr>
            <a:xfrm>
              <a:off x="1898791" y="509411"/>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10" name="Circle"/>
            <p:cNvSpPr/>
            <p:nvPr/>
          </p:nvSpPr>
          <p:spPr>
            <a:xfrm>
              <a:off x="541866" y="509411"/>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11" name="Circle"/>
            <p:cNvSpPr/>
            <p:nvPr/>
          </p:nvSpPr>
          <p:spPr>
            <a:xfrm>
              <a:off x="815057" y="509411"/>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12" name="Circle"/>
            <p:cNvSpPr/>
            <p:nvPr/>
          </p:nvSpPr>
          <p:spPr>
            <a:xfrm>
              <a:off x="1140177" y="509411"/>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13" name="Circle"/>
            <p:cNvSpPr/>
            <p:nvPr/>
          </p:nvSpPr>
          <p:spPr>
            <a:xfrm>
              <a:off x="1408853" y="509411"/>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14" name="Circle"/>
            <p:cNvSpPr/>
            <p:nvPr/>
          </p:nvSpPr>
          <p:spPr>
            <a:xfrm>
              <a:off x="1682044" y="509411"/>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15" name="Circle"/>
            <p:cNvSpPr/>
            <p:nvPr/>
          </p:nvSpPr>
          <p:spPr>
            <a:xfrm>
              <a:off x="706684" y="509411"/>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16" name="Circle"/>
            <p:cNvSpPr/>
            <p:nvPr/>
          </p:nvSpPr>
          <p:spPr>
            <a:xfrm>
              <a:off x="433493" y="256540"/>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17" name="Circle"/>
            <p:cNvSpPr/>
            <p:nvPr/>
          </p:nvSpPr>
          <p:spPr>
            <a:xfrm>
              <a:off x="1356924" y="509411"/>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18" name="Circle"/>
            <p:cNvSpPr/>
            <p:nvPr/>
          </p:nvSpPr>
          <p:spPr>
            <a:xfrm>
              <a:off x="164817" y="609600"/>
              <a:ext cx="88901"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19" name="Circle"/>
            <p:cNvSpPr/>
            <p:nvPr/>
          </p:nvSpPr>
          <p:spPr>
            <a:xfrm>
              <a:off x="155786" y="782602"/>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20" name="Circle"/>
            <p:cNvSpPr/>
            <p:nvPr/>
          </p:nvSpPr>
          <p:spPr>
            <a:xfrm>
              <a:off x="164817" y="972255"/>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21" name="Circle"/>
            <p:cNvSpPr/>
            <p:nvPr/>
          </p:nvSpPr>
          <p:spPr>
            <a:xfrm>
              <a:off x="164817" y="1123526"/>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22" name="Circle"/>
            <p:cNvSpPr/>
            <p:nvPr/>
          </p:nvSpPr>
          <p:spPr>
            <a:xfrm>
              <a:off x="164817" y="1328984"/>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23" name="Circle"/>
            <p:cNvSpPr/>
            <p:nvPr/>
          </p:nvSpPr>
          <p:spPr>
            <a:xfrm>
              <a:off x="151271" y="1538958"/>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24" name="Circle"/>
            <p:cNvSpPr/>
            <p:nvPr/>
          </p:nvSpPr>
          <p:spPr>
            <a:xfrm>
              <a:off x="325119" y="1538958"/>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25" name="Circle"/>
            <p:cNvSpPr/>
            <p:nvPr/>
          </p:nvSpPr>
          <p:spPr>
            <a:xfrm>
              <a:off x="476391" y="1538958"/>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26" name="Circle"/>
            <p:cNvSpPr/>
            <p:nvPr/>
          </p:nvSpPr>
          <p:spPr>
            <a:xfrm>
              <a:off x="541866" y="1538958"/>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27" name="Circle"/>
            <p:cNvSpPr/>
            <p:nvPr/>
          </p:nvSpPr>
          <p:spPr>
            <a:xfrm>
              <a:off x="706684" y="1538958"/>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28" name="Circle"/>
            <p:cNvSpPr/>
            <p:nvPr/>
          </p:nvSpPr>
          <p:spPr>
            <a:xfrm>
              <a:off x="975359" y="1538958"/>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29" name="Circle"/>
            <p:cNvSpPr/>
            <p:nvPr/>
          </p:nvSpPr>
          <p:spPr>
            <a:xfrm>
              <a:off x="1140177" y="1538958"/>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30" name="Circle"/>
            <p:cNvSpPr/>
            <p:nvPr/>
          </p:nvSpPr>
          <p:spPr>
            <a:xfrm>
              <a:off x="1248551" y="1538958"/>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31" name="Circle"/>
            <p:cNvSpPr/>
            <p:nvPr/>
          </p:nvSpPr>
          <p:spPr>
            <a:xfrm>
              <a:off x="1408853" y="1538958"/>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32" name="Circle"/>
            <p:cNvSpPr/>
            <p:nvPr/>
          </p:nvSpPr>
          <p:spPr>
            <a:xfrm>
              <a:off x="1625600" y="1538958"/>
              <a:ext cx="88900"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33" name="Circle"/>
            <p:cNvSpPr/>
            <p:nvPr/>
          </p:nvSpPr>
          <p:spPr>
            <a:xfrm>
              <a:off x="1625600" y="1231900"/>
              <a:ext cx="88900"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34" name="Circle"/>
            <p:cNvSpPr/>
            <p:nvPr/>
          </p:nvSpPr>
          <p:spPr>
            <a:xfrm>
              <a:off x="1625600" y="1076113"/>
              <a:ext cx="88900"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35" name="Circle"/>
            <p:cNvSpPr/>
            <p:nvPr/>
          </p:nvSpPr>
          <p:spPr>
            <a:xfrm>
              <a:off x="1625600" y="818726"/>
              <a:ext cx="88900"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36" name="Circle"/>
            <p:cNvSpPr/>
            <p:nvPr/>
          </p:nvSpPr>
          <p:spPr>
            <a:xfrm>
              <a:off x="1625600" y="714869"/>
              <a:ext cx="88900"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37" name="Circle"/>
            <p:cNvSpPr/>
            <p:nvPr/>
          </p:nvSpPr>
          <p:spPr>
            <a:xfrm>
              <a:off x="693137" y="1435100"/>
              <a:ext cx="88901"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38" name="Circle"/>
            <p:cNvSpPr/>
            <p:nvPr/>
          </p:nvSpPr>
          <p:spPr>
            <a:xfrm>
              <a:off x="693137" y="1279313"/>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39" name="Circle"/>
            <p:cNvSpPr/>
            <p:nvPr/>
          </p:nvSpPr>
          <p:spPr>
            <a:xfrm>
              <a:off x="693137" y="1076113"/>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40" name="Circle"/>
            <p:cNvSpPr/>
            <p:nvPr/>
          </p:nvSpPr>
          <p:spPr>
            <a:xfrm>
              <a:off x="853440" y="1076113"/>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41" name="Circle"/>
            <p:cNvSpPr/>
            <p:nvPr/>
          </p:nvSpPr>
          <p:spPr>
            <a:xfrm>
              <a:off x="909884" y="1076113"/>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42" name="Circle"/>
            <p:cNvSpPr/>
            <p:nvPr/>
          </p:nvSpPr>
          <p:spPr>
            <a:xfrm>
              <a:off x="909884" y="1177713"/>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43" name="Circle"/>
            <p:cNvSpPr/>
            <p:nvPr/>
          </p:nvSpPr>
          <p:spPr>
            <a:xfrm>
              <a:off x="909884" y="1333500"/>
              <a:ext cx="88901"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44" name="Circle"/>
            <p:cNvSpPr/>
            <p:nvPr/>
          </p:nvSpPr>
          <p:spPr>
            <a:xfrm>
              <a:off x="909884" y="1435100"/>
              <a:ext cx="88901" cy="88900"/>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45" name="Circle"/>
            <p:cNvSpPr/>
            <p:nvPr/>
          </p:nvSpPr>
          <p:spPr>
            <a:xfrm>
              <a:off x="801511" y="1538958"/>
              <a:ext cx="88901"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46" name="Circle"/>
            <p:cNvSpPr/>
            <p:nvPr/>
          </p:nvSpPr>
          <p:spPr>
            <a:xfrm>
              <a:off x="1625600" y="1380913"/>
              <a:ext cx="88900" cy="88901"/>
            </a:xfrm>
            <a:prstGeom prst="ellipse">
              <a:avLst/>
            </a:prstGeom>
            <a:solidFill>
              <a:srgbClr val="0000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2648" name="Visibility…"/>
          <p:cNvSpPr txBox="1"/>
          <p:nvPr>
            <p:ph type="body" sz="half" idx="1"/>
          </p:nvPr>
        </p:nvSpPr>
        <p:spPr>
          <a:xfrm>
            <a:off x="7102968" y="2255520"/>
            <a:ext cx="5791201" cy="5660250"/>
          </a:xfrm>
          <a:prstGeom prst="rect">
            <a:avLst/>
          </a:prstGeom>
        </p:spPr>
        <p:txBody>
          <a:bodyPr/>
          <a:lstStyle/>
          <a:p>
            <a:pPr marL="290021" indent="-249381">
              <a:defRPr sz="3200"/>
            </a:pPr>
            <a:r>
              <a:t>Visibility</a:t>
            </a:r>
          </a:p>
          <a:p>
            <a:pPr marL="290021" indent="-249381">
              <a:defRPr sz="3200"/>
            </a:pPr>
            <a:r>
              <a:t>Resolution</a:t>
            </a:r>
          </a:p>
          <a:p>
            <a:pPr marL="290021" indent="-249381">
              <a:defRPr sz="3200"/>
            </a:pPr>
            <a:r>
              <a:t>Head-on view</a:t>
            </a:r>
          </a:p>
        </p:txBody>
      </p:sp>
      <p:sp>
        <p:nvSpPr>
          <p:cNvPr id="2649" name="Shape"/>
          <p:cNvSpPr/>
          <p:nvPr/>
        </p:nvSpPr>
        <p:spPr>
          <a:xfrm>
            <a:off x="6451600" y="5229013"/>
            <a:ext cx="2400300" cy="18987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242"/>
                </a:moveTo>
                <a:lnTo>
                  <a:pt x="21600" y="0"/>
                </a:lnTo>
                <a:lnTo>
                  <a:pt x="18443" y="18772"/>
                </a:lnTo>
                <a:lnTo>
                  <a:pt x="5311" y="21600"/>
                </a:lnTo>
                <a:lnTo>
                  <a:pt x="0" y="4242"/>
                </a:lnTo>
                <a:close/>
              </a:path>
            </a:pathLst>
          </a:custGeom>
          <a:solidFill>
            <a:srgbClr val="FFFED5"/>
          </a:solidFill>
          <a:ln w="254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50" name="Line"/>
          <p:cNvSpPr/>
          <p:nvPr/>
        </p:nvSpPr>
        <p:spPr>
          <a:xfrm>
            <a:off x="8852747" y="5229013"/>
            <a:ext cx="982134" cy="3332481"/>
          </a:xfrm>
          <a:prstGeom prst="line">
            <a:avLst/>
          </a:prstGeom>
          <a:ln w="12700">
            <a:solidFill>
              <a:srgbClr val="005840"/>
            </a:solidFill>
          </a:ln>
        </p:spPr>
        <p:txBody>
          <a:bodyPr lIns="0" tIns="0" rIns="0" bIns="0"/>
          <a:lstStyle/>
          <a:p>
            <a:pPr/>
          </a:p>
        </p:txBody>
      </p:sp>
      <p:sp>
        <p:nvSpPr>
          <p:cNvPr id="2651" name="Line"/>
          <p:cNvSpPr/>
          <p:nvPr/>
        </p:nvSpPr>
        <p:spPr>
          <a:xfrm>
            <a:off x="7048782" y="7141350"/>
            <a:ext cx="2786098" cy="1420144"/>
          </a:xfrm>
          <a:prstGeom prst="line">
            <a:avLst/>
          </a:prstGeom>
          <a:ln w="12700">
            <a:solidFill>
              <a:srgbClr val="005840"/>
            </a:solidFill>
          </a:ln>
        </p:spPr>
        <p:txBody>
          <a:bodyPr lIns="0" tIns="0" rIns="0" bIns="0"/>
          <a:lstStyle/>
          <a:p>
            <a:pPr/>
          </a:p>
        </p:txBody>
      </p:sp>
      <p:sp>
        <p:nvSpPr>
          <p:cNvPr id="2652" name="Line"/>
          <p:cNvSpPr/>
          <p:nvPr/>
        </p:nvSpPr>
        <p:spPr>
          <a:xfrm>
            <a:off x="8523111" y="6868159"/>
            <a:ext cx="1311770" cy="1693335"/>
          </a:xfrm>
          <a:prstGeom prst="line">
            <a:avLst/>
          </a:prstGeom>
          <a:ln w="12700">
            <a:solidFill>
              <a:srgbClr val="005840"/>
            </a:solidFill>
          </a:ln>
        </p:spPr>
        <p:txBody>
          <a:bodyPr lIns="0" tIns="0" rIns="0" bIns="0"/>
          <a:lstStyle/>
          <a:p>
            <a:pPr/>
          </a:p>
        </p:txBody>
      </p:sp>
      <p:sp>
        <p:nvSpPr>
          <p:cNvPr id="2653" name="Shape"/>
          <p:cNvSpPr/>
          <p:nvPr/>
        </p:nvSpPr>
        <p:spPr>
          <a:xfrm>
            <a:off x="7211342" y="5992142"/>
            <a:ext cx="1038579" cy="8218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242"/>
                </a:moveTo>
                <a:lnTo>
                  <a:pt x="21600" y="0"/>
                </a:lnTo>
                <a:lnTo>
                  <a:pt x="18443" y="18772"/>
                </a:lnTo>
                <a:lnTo>
                  <a:pt x="5311" y="21600"/>
                </a:lnTo>
                <a:lnTo>
                  <a:pt x="0" y="4242"/>
                </a:lnTo>
                <a:close/>
              </a:path>
            </a:pathLst>
          </a:custGeom>
          <a:solidFill>
            <a:srgbClr val="FFF3D3"/>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54" name="Triangle"/>
          <p:cNvSpPr/>
          <p:nvPr/>
        </p:nvSpPr>
        <p:spPr>
          <a:xfrm>
            <a:off x="7127804" y="5667022"/>
            <a:ext cx="1201139" cy="508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13920"/>
                </a:lnTo>
                <a:lnTo>
                  <a:pt x="8811" y="0"/>
                </a:lnTo>
                <a:lnTo>
                  <a:pt x="0" y="21600"/>
                </a:lnTo>
                <a:close/>
              </a:path>
            </a:pathLst>
          </a:custGeom>
          <a:solidFill>
            <a:srgbClr val="FFE7D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55" name="Shape"/>
          <p:cNvSpPr/>
          <p:nvPr/>
        </p:nvSpPr>
        <p:spPr>
          <a:xfrm>
            <a:off x="7615484" y="6355644"/>
            <a:ext cx="292101" cy="4191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348"/>
                </a:moveTo>
                <a:lnTo>
                  <a:pt x="20250" y="0"/>
                </a:lnTo>
                <a:lnTo>
                  <a:pt x="21600" y="20191"/>
                </a:lnTo>
                <a:lnTo>
                  <a:pt x="6750" y="21600"/>
                </a:lnTo>
                <a:lnTo>
                  <a:pt x="0" y="2348"/>
                </a:lnTo>
                <a:close/>
              </a:path>
            </a:pathLst>
          </a:custGeom>
          <a:solidFill>
            <a:srgbClr val="FFF3D3"/>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56" name="Shape"/>
          <p:cNvSpPr/>
          <p:nvPr/>
        </p:nvSpPr>
        <p:spPr>
          <a:xfrm>
            <a:off x="6553200" y="6375400"/>
            <a:ext cx="765387" cy="5102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a:solidFill>
              <a:srgbClr val="00000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57" name="Triangle"/>
          <p:cNvSpPr/>
          <p:nvPr/>
        </p:nvSpPr>
        <p:spPr>
          <a:xfrm>
            <a:off x="6388100" y="6211146"/>
            <a:ext cx="600569" cy="819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826" y="0"/>
                </a:moveTo>
                <a:lnTo>
                  <a:pt x="21600" y="21600"/>
                </a:lnTo>
                <a:lnTo>
                  <a:pt x="0" y="20172"/>
                </a:lnTo>
                <a:lnTo>
                  <a:pt x="9826" y="0"/>
                </a:lnTo>
                <a:close/>
              </a:path>
            </a:pathLst>
          </a:custGeom>
          <a:solidFill>
            <a:srgbClr val="FFFFFF"/>
          </a:solidFill>
          <a:ln w="12700">
            <a:solidFill>
              <a:srgbClr val="FFFFFF"/>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58" name="Line"/>
          <p:cNvSpPr/>
          <p:nvPr/>
        </p:nvSpPr>
        <p:spPr>
          <a:xfrm>
            <a:off x="6451600" y="5610578"/>
            <a:ext cx="600569" cy="1530774"/>
          </a:xfrm>
          <a:prstGeom prst="line">
            <a:avLst/>
          </a:prstGeom>
          <a:ln w="25400">
            <a:solidFill>
              <a:srgbClr val="005840"/>
            </a:solidFill>
          </a:ln>
        </p:spPr>
        <p:txBody>
          <a:bodyPr lIns="0" tIns="0" rIns="0" bIns="0"/>
          <a:lstStyle/>
          <a:p>
            <a:pPr/>
          </a:p>
        </p:txBody>
      </p:sp>
      <p:grpSp>
        <p:nvGrpSpPr>
          <p:cNvPr id="2698" name="Group"/>
          <p:cNvGrpSpPr/>
          <p:nvPr/>
        </p:nvGrpSpPr>
        <p:grpSpPr>
          <a:xfrm>
            <a:off x="6940408" y="5630897"/>
            <a:ext cx="1395308" cy="1203397"/>
            <a:chOff x="0" y="0"/>
            <a:chExt cx="1395306" cy="1203395"/>
          </a:xfrm>
        </p:grpSpPr>
        <p:sp>
          <p:nvSpPr>
            <p:cNvPr id="2659" name="Circle"/>
            <p:cNvSpPr/>
            <p:nvPr/>
          </p:nvSpPr>
          <p:spPr>
            <a:xfrm>
              <a:off x="273191" y="363502"/>
              <a:ext cx="65476"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60" name="Circle"/>
            <p:cNvSpPr/>
            <p:nvPr/>
          </p:nvSpPr>
          <p:spPr>
            <a:xfrm>
              <a:off x="164817" y="477802"/>
              <a:ext cx="65477"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61" name="Circle"/>
            <p:cNvSpPr/>
            <p:nvPr/>
          </p:nvSpPr>
          <p:spPr>
            <a:xfrm>
              <a:off x="381564" y="255129"/>
              <a:ext cx="65476"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62" name="Circle"/>
            <p:cNvSpPr/>
            <p:nvPr/>
          </p:nvSpPr>
          <p:spPr>
            <a:xfrm>
              <a:off x="492195" y="144497"/>
              <a:ext cx="65477" cy="65477"/>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63" name="Circle"/>
            <p:cNvSpPr/>
            <p:nvPr/>
          </p:nvSpPr>
          <p:spPr>
            <a:xfrm>
              <a:off x="641491" y="0"/>
              <a:ext cx="65476"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64" name="Circle"/>
            <p:cNvSpPr/>
            <p:nvPr/>
          </p:nvSpPr>
          <p:spPr>
            <a:xfrm>
              <a:off x="564444" y="72249"/>
              <a:ext cx="65477"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65" name="Circle"/>
            <p:cNvSpPr/>
            <p:nvPr/>
          </p:nvSpPr>
          <p:spPr>
            <a:xfrm>
              <a:off x="756355" y="45155"/>
              <a:ext cx="65476" cy="65477"/>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66" name="Circle"/>
            <p:cNvSpPr/>
            <p:nvPr/>
          </p:nvSpPr>
          <p:spPr>
            <a:xfrm>
              <a:off x="873759" y="90311"/>
              <a:ext cx="65477"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67" name="Circle"/>
            <p:cNvSpPr/>
            <p:nvPr/>
          </p:nvSpPr>
          <p:spPr>
            <a:xfrm>
              <a:off x="1329831" y="327378"/>
              <a:ext cx="65476"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68" name="Circle"/>
            <p:cNvSpPr/>
            <p:nvPr/>
          </p:nvSpPr>
          <p:spPr>
            <a:xfrm>
              <a:off x="1110826" y="219004"/>
              <a:ext cx="65477" cy="65477"/>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69" name="Circle"/>
            <p:cNvSpPr/>
            <p:nvPr/>
          </p:nvSpPr>
          <p:spPr>
            <a:xfrm>
              <a:off x="1201138" y="363502"/>
              <a:ext cx="65476"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70" name="Circle"/>
            <p:cNvSpPr/>
            <p:nvPr/>
          </p:nvSpPr>
          <p:spPr>
            <a:xfrm>
              <a:off x="982133" y="388902"/>
              <a:ext cx="65477"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71" name="Circle"/>
            <p:cNvSpPr/>
            <p:nvPr/>
          </p:nvSpPr>
          <p:spPr>
            <a:xfrm>
              <a:off x="819573" y="399626"/>
              <a:ext cx="65476" cy="65477"/>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72" name="Circle"/>
            <p:cNvSpPr/>
            <p:nvPr/>
          </p:nvSpPr>
          <p:spPr>
            <a:xfrm>
              <a:off x="654755" y="428978"/>
              <a:ext cx="65476"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73" name="Circle"/>
            <p:cNvSpPr/>
            <p:nvPr/>
          </p:nvSpPr>
          <p:spPr>
            <a:xfrm>
              <a:off x="510258" y="444782"/>
              <a:ext cx="65476" cy="65477"/>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74" name="Circle"/>
            <p:cNvSpPr/>
            <p:nvPr/>
          </p:nvSpPr>
          <p:spPr>
            <a:xfrm>
              <a:off x="336408" y="465102"/>
              <a:ext cx="65477"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75" name="Circle"/>
            <p:cNvSpPr/>
            <p:nvPr/>
          </p:nvSpPr>
          <p:spPr>
            <a:xfrm>
              <a:off x="641491" y="731802"/>
              <a:ext cx="65476"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76" name="Circle"/>
            <p:cNvSpPr/>
            <p:nvPr/>
          </p:nvSpPr>
          <p:spPr>
            <a:xfrm>
              <a:off x="783449" y="693137"/>
              <a:ext cx="65476" cy="65477"/>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77" name="Circle"/>
            <p:cNvSpPr/>
            <p:nvPr/>
          </p:nvSpPr>
          <p:spPr>
            <a:xfrm>
              <a:off x="900853" y="675075"/>
              <a:ext cx="65477" cy="65477"/>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78" name="Circle"/>
            <p:cNvSpPr/>
            <p:nvPr/>
          </p:nvSpPr>
          <p:spPr>
            <a:xfrm>
              <a:off x="909884" y="810542"/>
              <a:ext cx="65477"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79" name="Circle"/>
            <p:cNvSpPr/>
            <p:nvPr/>
          </p:nvSpPr>
          <p:spPr>
            <a:xfrm>
              <a:off x="918916" y="964070"/>
              <a:ext cx="65476" cy="65477"/>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80" name="Circle"/>
            <p:cNvSpPr/>
            <p:nvPr/>
          </p:nvSpPr>
          <p:spPr>
            <a:xfrm>
              <a:off x="927946" y="1065670"/>
              <a:ext cx="65477" cy="65477"/>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81" name="Circle"/>
            <p:cNvSpPr/>
            <p:nvPr/>
          </p:nvSpPr>
          <p:spPr>
            <a:xfrm>
              <a:off x="708941" y="1092764"/>
              <a:ext cx="65477" cy="65477"/>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82" name="Circle"/>
            <p:cNvSpPr/>
            <p:nvPr/>
          </p:nvSpPr>
          <p:spPr>
            <a:xfrm>
              <a:off x="690880" y="984391"/>
              <a:ext cx="65476" cy="65477"/>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83" name="Circle"/>
            <p:cNvSpPr/>
            <p:nvPr/>
          </p:nvSpPr>
          <p:spPr>
            <a:xfrm>
              <a:off x="666891" y="855697"/>
              <a:ext cx="65476" cy="65477"/>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84" name="Circle"/>
            <p:cNvSpPr/>
            <p:nvPr/>
          </p:nvSpPr>
          <p:spPr>
            <a:xfrm>
              <a:off x="577991" y="1119857"/>
              <a:ext cx="65476" cy="65477"/>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85" name="Circle"/>
            <p:cNvSpPr/>
            <p:nvPr/>
          </p:nvSpPr>
          <p:spPr>
            <a:xfrm>
              <a:off x="489091" y="1137920"/>
              <a:ext cx="65476"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86" name="Circle"/>
            <p:cNvSpPr/>
            <p:nvPr/>
          </p:nvSpPr>
          <p:spPr>
            <a:xfrm>
              <a:off x="435750" y="1020515"/>
              <a:ext cx="65477" cy="65477"/>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87" name="Circle"/>
            <p:cNvSpPr/>
            <p:nvPr/>
          </p:nvSpPr>
          <p:spPr>
            <a:xfrm>
              <a:off x="354471" y="810542"/>
              <a:ext cx="65476"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88" name="Circle"/>
            <p:cNvSpPr/>
            <p:nvPr/>
          </p:nvSpPr>
          <p:spPr>
            <a:xfrm>
              <a:off x="291253" y="642902"/>
              <a:ext cx="65477"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89" name="Circle"/>
            <p:cNvSpPr/>
            <p:nvPr/>
          </p:nvSpPr>
          <p:spPr>
            <a:xfrm>
              <a:off x="1056640" y="1038578"/>
              <a:ext cx="65476"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90" name="Circle"/>
            <p:cNvSpPr/>
            <p:nvPr/>
          </p:nvSpPr>
          <p:spPr>
            <a:xfrm>
              <a:off x="1146950" y="873760"/>
              <a:ext cx="65477"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91" name="Circle"/>
            <p:cNvSpPr/>
            <p:nvPr/>
          </p:nvSpPr>
          <p:spPr>
            <a:xfrm>
              <a:off x="1183075" y="693702"/>
              <a:ext cx="65477"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92" name="Circle"/>
            <p:cNvSpPr/>
            <p:nvPr/>
          </p:nvSpPr>
          <p:spPr>
            <a:xfrm>
              <a:off x="1203395" y="573475"/>
              <a:ext cx="65477" cy="65477"/>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93" name="Circle"/>
            <p:cNvSpPr/>
            <p:nvPr/>
          </p:nvSpPr>
          <p:spPr>
            <a:xfrm>
              <a:off x="0" y="711200"/>
              <a:ext cx="65476"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94" name="Circle"/>
            <p:cNvSpPr/>
            <p:nvPr/>
          </p:nvSpPr>
          <p:spPr>
            <a:xfrm>
              <a:off x="45155" y="891822"/>
              <a:ext cx="65476" cy="65477"/>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95" name="Circle"/>
            <p:cNvSpPr/>
            <p:nvPr/>
          </p:nvSpPr>
          <p:spPr>
            <a:xfrm>
              <a:off x="309316" y="939236"/>
              <a:ext cx="65476" cy="65476"/>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96" name="Circle"/>
            <p:cNvSpPr/>
            <p:nvPr/>
          </p:nvSpPr>
          <p:spPr>
            <a:xfrm>
              <a:off x="318346" y="1128888"/>
              <a:ext cx="65477" cy="65477"/>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697" name="Circle"/>
            <p:cNvSpPr/>
            <p:nvPr/>
          </p:nvSpPr>
          <p:spPr>
            <a:xfrm>
              <a:off x="54186" y="1065670"/>
              <a:ext cx="65477" cy="65477"/>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2731" name="Group"/>
          <p:cNvGrpSpPr/>
          <p:nvPr/>
        </p:nvGrpSpPr>
        <p:grpSpPr>
          <a:xfrm>
            <a:off x="3382151" y="5696373"/>
            <a:ext cx="1286934" cy="1097281"/>
            <a:chOff x="0" y="0"/>
            <a:chExt cx="1286933" cy="1097279"/>
          </a:xfrm>
        </p:grpSpPr>
        <p:sp>
          <p:nvSpPr>
            <p:cNvPr id="2699" name="Circle"/>
            <p:cNvSpPr/>
            <p:nvPr/>
          </p:nvSpPr>
          <p:spPr>
            <a:xfrm>
              <a:off x="279964" y="196426"/>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00" name="Circle"/>
            <p:cNvSpPr/>
            <p:nvPr/>
          </p:nvSpPr>
          <p:spPr>
            <a:xfrm>
              <a:off x="478648" y="88053"/>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01" name="Circle"/>
            <p:cNvSpPr/>
            <p:nvPr/>
          </p:nvSpPr>
          <p:spPr>
            <a:xfrm>
              <a:off x="60959" y="327377"/>
              <a:ext cx="79024"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02" name="Circle"/>
            <p:cNvSpPr/>
            <p:nvPr/>
          </p:nvSpPr>
          <p:spPr>
            <a:xfrm>
              <a:off x="334150" y="340924"/>
              <a:ext cx="79024"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03" name="Circle"/>
            <p:cNvSpPr/>
            <p:nvPr/>
          </p:nvSpPr>
          <p:spPr>
            <a:xfrm>
              <a:off x="647982" y="0"/>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04" name="Circle"/>
            <p:cNvSpPr/>
            <p:nvPr/>
          </p:nvSpPr>
          <p:spPr>
            <a:xfrm>
              <a:off x="846666" y="115146"/>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05" name="Circle"/>
            <p:cNvSpPr/>
            <p:nvPr/>
          </p:nvSpPr>
          <p:spPr>
            <a:xfrm>
              <a:off x="1031804" y="219004"/>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06" name="Circle"/>
            <p:cNvSpPr/>
            <p:nvPr/>
          </p:nvSpPr>
          <p:spPr>
            <a:xfrm>
              <a:off x="1207911" y="327377"/>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07" name="Circle"/>
            <p:cNvSpPr/>
            <p:nvPr/>
          </p:nvSpPr>
          <p:spPr>
            <a:xfrm>
              <a:off x="553155" y="340924"/>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08" name="Circle"/>
            <p:cNvSpPr/>
            <p:nvPr/>
          </p:nvSpPr>
          <p:spPr>
            <a:xfrm>
              <a:off x="770748" y="340924"/>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09" name="Circle"/>
            <p:cNvSpPr/>
            <p:nvPr/>
          </p:nvSpPr>
          <p:spPr>
            <a:xfrm>
              <a:off x="935848" y="340924"/>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10" name="Circle"/>
            <p:cNvSpPr/>
            <p:nvPr/>
          </p:nvSpPr>
          <p:spPr>
            <a:xfrm>
              <a:off x="1045350" y="347697"/>
              <a:ext cx="79024"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11" name="Circle"/>
            <p:cNvSpPr/>
            <p:nvPr/>
          </p:nvSpPr>
          <p:spPr>
            <a:xfrm>
              <a:off x="211948" y="546382"/>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12" name="Circle"/>
            <p:cNvSpPr/>
            <p:nvPr/>
          </p:nvSpPr>
          <p:spPr>
            <a:xfrm>
              <a:off x="259644" y="708941"/>
              <a:ext cx="79023" cy="79024"/>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13" name="Circle"/>
            <p:cNvSpPr/>
            <p:nvPr/>
          </p:nvSpPr>
          <p:spPr>
            <a:xfrm>
              <a:off x="164817" y="851181"/>
              <a:ext cx="79024"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14" name="Circle"/>
            <p:cNvSpPr/>
            <p:nvPr/>
          </p:nvSpPr>
          <p:spPr>
            <a:xfrm>
              <a:off x="171591" y="1018257"/>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15" name="Circle"/>
            <p:cNvSpPr/>
            <p:nvPr/>
          </p:nvSpPr>
          <p:spPr>
            <a:xfrm>
              <a:off x="300284" y="873760"/>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16" name="Circle"/>
            <p:cNvSpPr/>
            <p:nvPr/>
          </p:nvSpPr>
          <p:spPr>
            <a:xfrm>
              <a:off x="388337" y="873760"/>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17" name="Circle"/>
            <p:cNvSpPr/>
            <p:nvPr/>
          </p:nvSpPr>
          <p:spPr>
            <a:xfrm>
              <a:off x="498968" y="873760"/>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18" name="Circle"/>
            <p:cNvSpPr/>
            <p:nvPr/>
          </p:nvSpPr>
          <p:spPr>
            <a:xfrm>
              <a:off x="719948" y="873760"/>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19" name="Circle"/>
            <p:cNvSpPr/>
            <p:nvPr/>
          </p:nvSpPr>
          <p:spPr>
            <a:xfrm>
              <a:off x="860213" y="873760"/>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20" name="Circle"/>
            <p:cNvSpPr/>
            <p:nvPr/>
          </p:nvSpPr>
          <p:spPr>
            <a:xfrm>
              <a:off x="975359" y="873760"/>
              <a:ext cx="79024"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21" name="Circle"/>
            <p:cNvSpPr/>
            <p:nvPr/>
          </p:nvSpPr>
          <p:spPr>
            <a:xfrm>
              <a:off x="1002453" y="745066"/>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22" name="Circle"/>
            <p:cNvSpPr/>
            <p:nvPr/>
          </p:nvSpPr>
          <p:spPr>
            <a:xfrm>
              <a:off x="1045350" y="600568"/>
              <a:ext cx="79024"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23" name="Circle"/>
            <p:cNvSpPr/>
            <p:nvPr/>
          </p:nvSpPr>
          <p:spPr>
            <a:xfrm>
              <a:off x="1075548" y="471875"/>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24" name="Circle"/>
            <p:cNvSpPr/>
            <p:nvPr/>
          </p:nvSpPr>
          <p:spPr>
            <a:xfrm>
              <a:off x="492195" y="702168"/>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25" name="Circle"/>
            <p:cNvSpPr/>
            <p:nvPr/>
          </p:nvSpPr>
          <p:spPr>
            <a:xfrm>
              <a:off x="478648" y="546382"/>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26" name="Circle"/>
            <p:cNvSpPr/>
            <p:nvPr/>
          </p:nvSpPr>
          <p:spPr>
            <a:xfrm>
              <a:off x="745066" y="546382"/>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27" name="Circle"/>
            <p:cNvSpPr/>
            <p:nvPr/>
          </p:nvSpPr>
          <p:spPr>
            <a:xfrm>
              <a:off x="738293" y="708941"/>
              <a:ext cx="79023" cy="79024"/>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2730" name="Group"/>
            <p:cNvGrpSpPr/>
            <p:nvPr/>
          </p:nvGrpSpPr>
          <p:grpSpPr>
            <a:xfrm>
              <a:off x="0" y="792479"/>
              <a:ext cx="79023" cy="79024"/>
              <a:chOff x="0" y="0"/>
              <a:chExt cx="79022" cy="79022"/>
            </a:xfrm>
          </p:grpSpPr>
          <p:sp>
            <p:nvSpPr>
              <p:cNvPr id="2728" name="Circle"/>
              <p:cNvSpPr/>
              <p:nvPr/>
            </p:nvSpPr>
            <p:spPr>
              <a:xfrm>
                <a:off x="0" y="0"/>
                <a:ext cx="79023" cy="79023"/>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29" name="Square"/>
              <p:cNvSpPr txBox="1"/>
              <p:nvPr/>
            </p:nvSpPr>
            <p:spPr>
              <a:xfrm>
                <a:off x="11571" y="11571"/>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sp>
        <p:nvSpPr>
          <p:cNvPr id="2732" name="Line"/>
          <p:cNvSpPr/>
          <p:nvPr/>
        </p:nvSpPr>
        <p:spPr>
          <a:xfrm>
            <a:off x="6502400" y="5610578"/>
            <a:ext cx="3332480" cy="2950916"/>
          </a:xfrm>
          <a:prstGeom prst="line">
            <a:avLst/>
          </a:prstGeom>
          <a:ln w="12700">
            <a:solidFill>
              <a:srgbClr val="005840"/>
            </a:solidFill>
          </a:ln>
        </p:spPr>
        <p:txBody>
          <a:bodyPr lIns="0" tIns="0" rIns="0" bIns="0"/>
          <a:lstStyle/>
          <a:p>
            <a:pPr/>
          </a:p>
        </p:txBody>
      </p:sp>
      <p:sp>
        <p:nvSpPr>
          <p:cNvPr id="2733" name="Line"/>
          <p:cNvSpPr/>
          <p:nvPr/>
        </p:nvSpPr>
        <p:spPr>
          <a:xfrm>
            <a:off x="1587217" y="7608711"/>
            <a:ext cx="1582704" cy="1582703"/>
          </a:xfrm>
          <a:prstGeom prst="line">
            <a:avLst/>
          </a:prstGeom>
          <a:ln w="12700">
            <a:solidFill>
              <a:srgbClr val="005840"/>
            </a:solidFill>
          </a:ln>
        </p:spPr>
        <p:txBody>
          <a:bodyPr lIns="0" tIns="0" rIns="0" bIns="0"/>
          <a:lstStyle/>
          <a:p>
            <a:pPr/>
          </a:p>
        </p:txBody>
      </p:sp>
      <p:sp>
        <p:nvSpPr>
          <p:cNvPr id="2734" name="Line"/>
          <p:cNvSpPr/>
          <p:nvPr/>
        </p:nvSpPr>
        <p:spPr>
          <a:xfrm flipH="1">
            <a:off x="3169920" y="7552266"/>
            <a:ext cx="1803965" cy="1639148"/>
          </a:xfrm>
          <a:prstGeom prst="line">
            <a:avLst/>
          </a:prstGeom>
          <a:ln w="12700">
            <a:solidFill>
              <a:srgbClr val="005840"/>
            </a:solidFill>
          </a:ln>
        </p:spPr>
        <p:txBody>
          <a:bodyPr lIns="0" tIns="0" rIns="0" bIns="0"/>
          <a:lstStyle/>
          <a:p>
            <a:pPr/>
          </a:p>
        </p:txBody>
      </p:sp>
      <p:sp>
        <p:nvSpPr>
          <p:cNvPr id="2735" name="Line"/>
          <p:cNvSpPr/>
          <p:nvPr/>
        </p:nvSpPr>
        <p:spPr>
          <a:xfrm flipH="1">
            <a:off x="3169920" y="4991100"/>
            <a:ext cx="2458721" cy="4206241"/>
          </a:xfrm>
          <a:prstGeom prst="line">
            <a:avLst/>
          </a:prstGeom>
          <a:ln w="12700">
            <a:solidFill>
              <a:srgbClr val="005840"/>
            </a:solidFill>
          </a:ln>
        </p:spPr>
        <p:txBody>
          <a:bodyPr lIns="0" tIns="0" rIns="0" bIns="0"/>
          <a:lstStyle/>
          <a:p>
            <a:pPr/>
          </a:p>
        </p:txBody>
      </p:sp>
      <p:sp>
        <p:nvSpPr>
          <p:cNvPr id="2736" name="Line"/>
          <p:cNvSpPr/>
          <p:nvPr/>
        </p:nvSpPr>
        <p:spPr>
          <a:xfrm>
            <a:off x="876017" y="4991100"/>
            <a:ext cx="2298701" cy="4152054"/>
          </a:xfrm>
          <a:prstGeom prst="line">
            <a:avLst/>
          </a:prstGeom>
          <a:ln w="12700">
            <a:solidFill>
              <a:srgbClr val="005840"/>
            </a:solidFill>
          </a:ln>
        </p:spPr>
        <p:txBody>
          <a:bodyPr lIns="0" tIns="0" rIns="0" bIns="0"/>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473"/>
                                        </p:tgtEl>
                                        <p:attrNameLst>
                                          <p:attrName>style.visibility</p:attrName>
                                        </p:attrNameLst>
                                      </p:cBhvr>
                                      <p:to>
                                        <p:strVal val="visible"/>
                                      </p:to>
                                    </p:set>
                                    <p:animEffect filter="fade" transition="in">
                                      <p:cBhvr>
                                        <p:cTn id="7" dur="500"/>
                                        <p:tgtEl>
                                          <p:spTgt spid="2473"/>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2474"/>
                                        </p:tgtEl>
                                        <p:attrNameLst>
                                          <p:attrName>style.visibility</p:attrName>
                                        </p:attrNameLst>
                                      </p:cBhvr>
                                      <p:to>
                                        <p:strVal val="visible"/>
                                      </p:to>
                                    </p:set>
                                    <p:animEffect filter="fade" transition="in">
                                      <p:cBhvr>
                                        <p:cTn id="11" dur="500"/>
                                        <p:tgtEl>
                                          <p:spTgt spid="2474"/>
                                        </p:tgtEl>
                                      </p:cBhvr>
                                    </p:animEffect>
                                  </p:childTnLst>
                                </p:cTn>
                              </p:par>
                            </p:childTnLst>
                          </p:cTn>
                        </p:par>
                        <p:par>
                          <p:cTn id="12" fill="hold">
                            <p:stCondLst>
                              <p:cond delay="1000"/>
                            </p:stCondLst>
                            <p:childTnLst>
                              <p:par>
                                <p:cTn id="13" presetClass="entr" nodeType="afterEffect" presetID="10" grpId="3" fill="hold">
                                  <p:stCondLst>
                                    <p:cond delay="0"/>
                                  </p:stCondLst>
                                  <p:iterate type="el" backwards="0">
                                    <p:tmAbs val="0"/>
                                  </p:iterate>
                                  <p:childTnLst>
                                    <p:set>
                                      <p:cBhvr>
                                        <p:cTn id="14" fill="hold"/>
                                        <p:tgtEl>
                                          <p:spTgt spid="2475"/>
                                        </p:tgtEl>
                                        <p:attrNameLst>
                                          <p:attrName>style.visibility</p:attrName>
                                        </p:attrNameLst>
                                      </p:cBhvr>
                                      <p:to>
                                        <p:strVal val="visible"/>
                                      </p:to>
                                    </p:set>
                                    <p:animEffect filter="fade" transition="in">
                                      <p:cBhvr>
                                        <p:cTn id="15" dur="500"/>
                                        <p:tgtEl>
                                          <p:spTgt spid="2475"/>
                                        </p:tgtEl>
                                      </p:cBhvr>
                                    </p:animEffect>
                                  </p:childTnLst>
                                </p:cTn>
                              </p:par>
                            </p:childTnLst>
                          </p:cTn>
                        </p:par>
                        <p:par>
                          <p:cTn id="16" fill="hold">
                            <p:stCondLst>
                              <p:cond delay="1500"/>
                            </p:stCondLst>
                            <p:childTnLst>
                              <p:par>
                                <p:cTn id="17" presetClass="entr" nodeType="afterEffect" presetID="10" grpId="4" fill="hold">
                                  <p:stCondLst>
                                    <p:cond delay="0"/>
                                  </p:stCondLst>
                                  <p:iterate type="el" backwards="0">
                                    <p:tmAbs val="0"/>
                                  </p:iterate>
                                  <p:childTnLst>
                                    <p:set>
                                      <p:cBhvr>
                                        <p:cTn id="18" fill="hold"/>
                                        <p:tgtEl>
                                          <p:spTgt spid="2476"/>
                                        </p:tgtEl>
                                        <p:attrNameLst>
                                          <p:attrName>style.visibility</p:attrName>
                                        </p:attrNameLst>
                                      </p:cBhvr>
                                      <p:to>
                                        <p:strVal val="visible"/>
                                      </p:to>
                                    </p:set>
                                    <p:animEffect filter="fade" transition="in">
                                      <p:cBhvr>
                                        <p:cTn id="19" dur="500"/>
                                        <p:tgtEl>
                                          <p:spTgt spid="2476"/>
                                        </p:tgtEl>
                                      </p:cBhvr>
                                    </p:animEffect>
                                  </p:childTnLst>
                                </p:cTn>
                              </p:par>
                            </p:childTnLst>
                          </p:cTn>
                        </p:par>
                        <p:par>
                          <p:cTn id="20" fill="hold">
                            <p:stCondLst>
                              <p:cond delay="2000"/>
                            </p:stCondLst>
                            <p:childTnLst>
                              <p:par>
                                <p:cTn id="21" presetClass="entr" nodeType="afterEffect" presetID="10" grpId="5" fill="hold">
                                  <p:stCondLst>
                                    <p:cond delay="0"/>
                                  </p:stCondLst>
                                  <p:iterate type="el" backwards="0">
                                    <p:tmAbs val="0"/>
                                  </p:iterate>
                                  <p:childTnLst>
                                    <p:set>
                                      <p:cBhvr>
                                        <p:cTn id="22" fill="hold"/>
                                        <p:tgtEl>
                                          <p:spTgt spid="2596"/>
                                        </p:tgtEl>
                                        <p:attrNameLst>
                                          <p:attrName>style.visibility</p:attrName>
                                        </p:attrNameLst>
                                      </p:cBhvr>
                                      <p:to>
                                        <p:strVal val="visible"/>
                                      </p:to>
                                    </p:set>
                                    <p:animEffect filter="fade" transition="in">
                                      <p:cBhvr>
                                        <p:cTn id="23" dur="500"/>
                                        <p:tgtEl>
                                          <p:spTgt spid="2596"/>
                                        </p:tgtEl>
                                      </p:cBhvr>
                                    </p:animEffect>
                                  </p:childTnLst>
                                </p:cTn>
                              </p:par>
                            </p:childTnLst>
                          </p:cTn>
                        </p:par>
                        <p:par>
                          <p:cTn id="24" fill="hold">
                            <p:stCondLst>
                              <p:cond delay="2500"/>
                            </p:stCondLst>
                            <p:childTnLst>
                              <p:par>
                                <p:cTn id="25" presetClass="entr" nodeType="afterEffect" presetID="10" grpId="6" fill="hold">
                                  <p:stCondLst>
                                    <p:cond delay="0"/>
                                  </p:stCondLst>
                                  <p:iterate type="el" backwards="0">
                                    <p:tmAbs val="0"/>
                                  </p:iterate>
                                  <p:childTnLst>
                                    <p:set>
                                      <p:cBhvr>
                                        <p:cTn id="26" fill="hold"/>
                                        <p:tgtEl>
                                          <p:spTgt spid="2597"/>
                                        </p:tgtEl>
                                        <p:attrNameLst>
                                          <p:attrName>style.visibility</p:attrName>
                                        </p:attrNameLst>
                                      </p:cBhvr>
                                      <p:to>
                                        <p:strVal val="visible"/>
                                      </p:to>
                                    </p:set>
                                    <p:animEffect filter="fade" transition="in">
                                      <p:cBhvr>
                                        <p:cTn id="27" dur="500"/>
                                        <p:tgtEl>
                                          <p:spTgt spid="2597"/>
                                        </p:tgtEl>
                                      </p:cBhvr>
                                    </p:animEffect>
                                  </p:childTnLst>
                                </p:cTn>
                              </p:par>
                            </p:childTnLst>
                          </p:cTn>
                        </p:par>
                        <p:par>
                          <p:cTn id="28" fill="hold">
                            <p:stCondLst>
                              <p:cond delay="3000"/>
                            </p:stCondLst>
                            <p:childTnLst>
                              <p:par>
                                <p:cTn id="29" presetClass="entr" nodeType="afterEffect" presetID="10" grpId="7" fill="hold">
                                  <p:stCondLst>
                                    <p:cond delay="0"/>
                                  </p:stCondLst>
                                  <p:iterate type="el" backwards="0">
                                    <p:tmAbs val="0"/>
                                  </p:iterate>
                                  <p:childTnLst>
                                    <p:set>
                                      <p:cBhvr>
                                        <p:cTn id="30" fill="hold"/>
                                        <p:tgtEl>
                                          <p:spTgt spid="2598"/>
                                        </p:tgtEl>
                                        <p:attrNameLst>
                                          <p:attrName>style.visibility</p:attrName>
                                        </p:attrNameLst>
                                      </p:cBhvr>
                                      <p:to>
                                        <p:strVal val="visible"/>
                                      </p:to>
                                    </p:set>
                                    <p:animEffect filter="fade" transition="in">
                                      <p:cBhvr>
                                        <p:cTn id="31" dur="500"/>
                                        <p:tgtEl>
                                          <p:spTgt spid="2598"/>
                                        </p:tgtEl>
                                      </p:cBhvr>
                                    </p:animEffect>
                                  </p:childTnLst>
                                </p:cTn>
                              </p:par>
                            </p:childTnLst>
                          </p:cTn>
                        </p:par>
                        <p:par>
                          <p:cTn id="32" fill="hold">
                            <p:stCondLst>
                              <p:cond delay="3500"/>
                            </p:stCondLst>
                            <p:childTnLst>
                              <p:par>
                                <p:cTn id="33" presetClass="entr" nodeType="afterEffect" presetID="10" grpId="8" fill="hold">
                                  <p:stCondLst>
                                    <p:cond delay="0"/>
                                  </p:stCondLst>
                                  <p:iterate type="el" backwards="0">
                                    <p:tmAbs val="0"/>
                                  </p:iterate>
                                  <p:childTnLst>
                                    <p:set>
                                      <p:cBhvr>
                                        <p:cTn id="34" fill="hold"/>
                                        <p:tgtEl>
                                          <p:spTgt spid="2472"/>
                                        </p:tgtEl>
                                        <p:attrNameLst>
                                          <p:attrName>style.visibility</p:attrName>
                                        </p:attrNameLst>
                                      </p:cBhvr>
                                      <p:to>
                                        <p:strVal val="visible"/>
                                      </p:to>
                                    </p:set>
                                    <p:animEffect filter="fade" transition="in">
                                      <p:cBhvr>
                                        <p:cTn id="35" dur="500"/>
                                        <p:tgtEl>
                                          <p:spTgt spid="2472"/>
                                        </p:tgtEl>
                                      </p:cBhvr>
                                    </p:animEffect>
                                  </p:childTnLst>
                                </p:cTn>
                              </p:par>
                            </p:childTnLst>
                          </p:cTn>
                        </p:par>
                        <p:par>
                          <p:cTn id="36" fill="hold">
                            <p:stCondLst>
                              <p:cond delay="4000"/>
                            </p:stCondLst>
                            <p:childTnLst>
                              <p:par>
                                <p:cTn id="37" presetClass="entr" nodeType="afterEffect" presetID="10" grpId="9" fill="hold">
                                  <p:stCondLst>
                                    <p:cond delay="0"/>
                                  </p:stCondLst>
                                  <p:iterate type="el" backwards="0">
                                    <p:tmAbs val="0"/>
                                  </p:iterate>
                                  <p:childTnLst>
                                    <p:set>
                                      <p:cBhvr>
                                        <p:cTn id="38" fill="hold"/>
                                        <p:tgtEl>
                                          <p:spTgt spid="2733"/>
                                        </p:tgtEl>
                                        <p:attrNameLst>
                                          <p:attrName>style.visibility</p:attrName>
                                        </p:attrNameLst>
                                      </p:cBhvr>
                                      <p:to>
                                        <p:strVal val="visible"/>
                                      </p:to>
                                    </p:set>
                                    <p:animEffect filter="fade" transition="in">
                                      <p:cBhvr>
                                        <p:cTn id="39" dur="500"/>
                                        <p:tgtEl>
                                          <p:spTgt spid="2733"/>
                                        </p:tgtEl>
                                      </p:cBhvr>
                                    </p:animEffect>
                                  </p:childTnLst>
                                </p:cTn>
                              </p:par>
                            </p:childTnLst>
                          </p:cTn>
                        </p:par>
                        <p:par>
                          <p:cTn id="40" fill="hold">
                            <p:stCondLst>
                              <p:cond delay="4500"/>
                            </p:stCondLst>
                            <p:childTnLst>
                              <p:par>
                                <p:cTn id="41" presetClass="entr" nodeType="afterEffect" presetID="10" grpId="10" fill="hold">
                                  <p:stCondLst>
                                    <p:cond delay="0"/>
                                  </p:stCondLst>
                                  <p:iterate type="el" backwards="0">
                                    <p:tmAbs val="0"/>
                                  </p:iterate>
                                  <p:childTnLst>
                                    <p:set>
                                      <p:cBhvr>
                                        <p:cTn id="42" fill="hold"/>
                                        <p:tgtEl>
                                          <p:spTgt spid="2734"/>
                                        </p:tgtEl>
                                        <p:attrNameLst>
                                          <p:attrName>style.visibility</p:attrName>
                                        </p:attrNameLst>
                                      </p:cBhvr>
                                      <p:to>
                                        <p:strVal val="visible"/>
                                      </p:to>
                                    </p:set>
                                    <p:animEffect filter="fade" transition="in">
                                      <p:cBhvr>
                                        <p:cTn id="43" dur="500"/>
                                        <p:tgtEl>
                                          <p:spTgt spid="2734"/>
                                        </p:tgtEl>
                                      </p:cBhvr>
                                    </p:animEffect>
                                  </p:childTnLst>
                                </p:cTn>
                              </p:par>
                            </p:childTnLst>
                          </p:cTn>
                        </p:par>
                        <p:par>
                          <p:cTn id="44" fill="hold">
                            <p:stCondLst>
                              <p:cond delay="5000"/>
                            </p:stCondLst>
                            <p:childTnLst>
                              <p:par>
                                <p:cTn id="45" presetClass="entr" nodeType="afterEffect" presetID="10" grpId="11" fill="hold">
                                  <p:stCondLst>
                                    <p:cond delay="0"/>
                                  </p:stCondLst>
                                  <p:iterate type="el" backwards="0">
                                    <p:tmAbs val="0"/>
                                  </p:iterate>
                                  <p:childTnLst>
                                    <p:set>
                                      <p:cBhvr>
                                        <p:cTn id="46" fill="hold"/>
                                        <p:tgtEl>
                                          <p:spTgt spid="2735"/>
                                        </p:tgtEl>
                                        <p:attrNameLst>
                                          <p:attrName>style.visibility</p:attrName>
                                        </p:attrNameLst>
                                      </p:cBhvr>
                                      <p:to>
                                        <p:strVal val="visible"/>
                                      </p:to>
                                    </p:set>
                                    <p:animEffect filter="fade" transition="in">
                                      <p:cBhvr>
                                        <p:cTn id="47" dur="500"/>
                                        <p:tgtEl>
                                          <p:spTgt spid="2735"/>
                                        </p:tgtEl>
                                      </p:cBhvr>
                                    </p:animEffect>
                                  </p:childTnLst>
                                </p:cTn>
                              </p:par>
                            </p:childTnLst>
                          </p:cTn>
                        </p:par>
                        <p:par>
                          <p:cTn id="48" fill="hold">
                            <p:stCondLst>
                              <p:cond delay="5500"/>
                            </p:stCondLst>
                            <p:childTnLst>
                              <p:par>
                                <p:cTn id="49" presetClass="entr" nodeType="afterEffect" presetID="10" grpId="12" fill="hold">
                                  <p:stCondLst>
                                    <p:cond delay="0"/>
                                  </p:stCondLst>
                                  <p:iterate type="el" backwards="0">
                                    <p:tmAbs val="0"/>
                                  </p:iterate>
                                  <p:childTnLst>
                                    <p:set>
                                      <p:cBhvr>
                                        <p:cTn id="50" fill="hold"/>
                                        <p:tgtEl>
                                          <p:spTgt spid="2736"/>
                                        </p:tgtEl>
                                        <p:attrNameLst>
                                          <p:attrName>style.visibility</p:attrName>
                                        </p:attrNameLst>
                                      </p:cBhvr>
                                      <p:to>
                                        <p:strVal val="visible"/>
                                      </p:to>
                                    </p:set>
                                    <p:animEffect filter="fade" transition="in">
                                      <p:cBhvr>
                                        <p:cTn id="51" dur="500"/>
                                        <p:tgtEl>
                                          <p:spTgt spid="2736"/>
                                        </p:tgtEl>
                                      </p:cBhvr>
                                    </p:animEffect>
                                  </p:childTnLst>
                                </p:cTn>
                              </p:par>
                            </p:childTnLst>
                          </p:cTn>
                        </p:par>
                      </p:childTnLst>
                    </p:cTn>
                  </p:par>
                  <p:par>
                    <p:cTn id="52" fill="hold">
                      <p:stCondLst>
                        <p:cond delay="indefinite"/>
                      </p:stCondLst>
                      <p:childTnLst>
                        <p:par>
                          <p:cTn id="53" fill="hold">
                            <p:stCondLst>
                              <p:cond delay="0"/>
                            </p:stCondLst>
                            <p:childTnLst>
                              <p:par>
                                <p:cTn id="54" presetClass="entr" nodeType="clickEffect" presetID="10" grpId="13" fill="hold">
                                  <p:stCondLst>
                                    <p:cond delay="0"/>
                                  </p:stCondLst>
                                  <p:iterate type="el" backwards="0">
                                    <p:tmAbs val="0"/>
                                  </p:iterate>
                                  <p:childTnLst>
                                    <p:set>
                                      <p:cBhvr>
                                        <p:cTn id="55" fill="hold"/>
                                        <p:tgtEl>
                                          <p:spTgt spid="2482"/>
                                        </p:tgtEl>
                                        <p:attrNameLst>
                                          <p:attrName>style.visibility</p:attrName>
                                        </p:attrNameLst>
                                      </p:cBhvr>
                                      <p:to>
                                        <p:strVal val="visible"/>
                                      </p:to>
                                    </p:set>
                                    <p:animEffect filter="fade" transition="in">
                                      <p:cBhvr>
                                        <p:cTn id="56" dur="500"/>
                                        <p:tgtEl>
                                          <p:spTgt spid="2482"/>
                                        </p:tgtEl>
                                      </p:cBhvr>
                                    </p:animEffect>
                                  </p:childTnLst>
                                </p:cTn>
                              </p:par>
                            </p:childTnLst>
                          </p:cTn>
                        </p:par>
                      </p:childTnLst>
                    </p:cTn>
                  </p:par>
                  <p:par>
                    <p:cTn id="57" fill="hold">
                      <p:stCondLst>
                        <p:cond delay="indefinite"/>
                      </p:stCondLst>
                      <p:childTnLst>
                        <p:par>
                          <p:cTn id="58" fill="hold">
                            <p:stCondLst>
                              <p:cond delay="0"/>
                            </p:stCondLst>
                            <p:childTnLst>
                              <p:par>
                                <p:cTn id="59" presetClass="entr" nodeType="clickEffect" presetSubtype="1" presetID="22" grpId="14" fill="hold">
                                  <p:stCondLst>
                                    <p:cond delay="0"/>
                                  </p:stCondLst>
                                  <p:iterate type="el" backwards="0">
                                    <p:tmAbs val="0"/>
                                  </p:iterate>
                                  <p:childTnLst>
                                    <p:set>
                                      <p:cBhvr>
                                        <p:cTn id="60" fill="hold"/>
                                        <p:tgtEl>
                                          <p:spTgt spid="2477"/>
                                        </p:tgtEl>
                                        <p:attrNameLst>
                                          <p:attrName>style.visibility</p:attrName>
                                        </p:attrNameLst>
                                      </p:cBhvr>
                                      <p:to>
                                        <p:strVal val="visible"/>
                                      </p:to>
                                    </p:set>
                                    <p:animEffect filter="wipe(up)" transition="in">
                                      <p:cBhvr>
                                        <p:cTn id="61" dur="500"/>
                                        <p:tgtEl>
                                          <p:spTgt spid="2477"/>
                                        </p:tgtEl>
                                      </p:cBhvr>
                                    </p:animEffect>
                                  </p:childTnLst>
                                </p:cTn>
                              </p:par>
                            </p:childTnLst>
                          </p:cTn>
                        </p:par>
                      </p:childTnLst>
                    </p:cTn>
                  </p:par>
                  <p:par>
                    <p:cTn id="62" fill="hold">
                      <p:stCondLst>
                        <p:cond delay="indefinite"/>
                      </p:stCondLst>
                      <p:childTnLst>
                        <p:par>
                          <p:cTn id="63" fill="hold">
                            <p:stCondLst>
                              <p:cond delay="0"/>
                            </p:stCondLst>
                            <p:childTnLst>
                              <p:par>
                                <p:cTn id="64" presetClass="entr" nodeType="clickEffect" presetID="10" grpId="15" fill="hold">
                                  <p:stCondLst>
                                    <p:cond delay="0"/>
                                  </p:stCondLst>
                                  <p:iterate type="el" backwards="0">
                                    <p:tmAbs val="0"/>
                                  </p:iterate>
                                  <p:childTnLst>
                                    <p:set>
                                      <p:cBhvr>
                                        <p:cTn id="65" fill="hold"/>
                                        <p:tgtEl>
                                          <p:spTgt spid="2731"/>
                                        </p:tgtEl>
                                        <p:attrNameLst>
                                          <p:attrName>style.visibility</p:attrName>
                                        </p:attrNameLst>
                                      </p:cBhvr>
                                      <p:to>
                                        <p:strVal val="visible"/>
                                      </p:to>
                                    </p:set>
                                    <p:animEffect filter="fade" transition="in">
                                      <p:cBhvr>
                                        <p:cTn id="66" dur="500"/>
                                        <p:tgtEl>
                                          <p:spTgt spid="2731"/>
                                        </p:tgtEl>
                                      </p:cBhvr>
                                    </p:animEffect>
                                  </p:childTnLst>
                                </p:cTn>
                              </p:par>
                            </p:childTnLst>
                          </p:cTn>
                        </p:par>
                      </p:childTnLst>
                    </p:cTn>
                  </p:par>
                  <p:par>
                    <p:cTn id="67" fill="hold">
                      <p:stCondLst>
                        <p:cond delay="indefinite"/>
                      </p:stCondLst>
                      <p:childTnLst>
                        <p:par>
                          <p:cTn id="68" fill="hold">
                            <p:stCondLst>
                              <p:cond delay="0"/>
                            </p:stCondLst>
                            <p:childTnLst>
                              <p:par>
                                <p:cTn id="69" presetClass="entr" nodeType="clickEffect" presetID="10" grpId="16" fill="hold">
                                  <p:stCondLst>
                                    <p:cond delay="0"/>
                                  </p:stCondLst>
                                  <p:iterate type="el" backwards="0">
                                    <p:tmAbs val="0"/>
                                  </p:iterate>
                                  <p:childTnLst>
                                    <p:set>
                                      <p:cBhvr>
                                        <p:cTn id="70" fill="hold"/>
                                        <p:tgtEl>
                                          <p:spTgt spid="2649"/>
                                        </p:tgtEl>
                                        <p:attrNameLst>
                                          <p:attrName>style.visibility</p:attrName>
                                        </p:attrNameLst>
                                      </p:cBhvr>
                                      <p:to>
                                        <p:strVal val="visible"/>
                                      </p:to>
                                    </p:set>
                                    <p:animEffect filter="fade" transition="in">
                                      <p:cBhvr>
                                        <p:cTn id="71" dur="500"/>
                                        <p:tgtEl>
                                          <p:spTgt spid="2649"/>
                                        </p:tgtEl>
                                      </p:cBhvr>
                                    </p:animEffect>
                                  </p:childTnLst>
                                </p:cTn>
                              </p:par>
                            </p:childTnLst>
                          </p:cTn>
                        </p:par>
                        <p:par>
                          <p:cTn id="72" fill="hold">
                            <p:stCondLst>
                              <p:cond delay="500"/>
                            </p:stCondLst>
                            <p:childTnLst>
                              <p:par>
                                <p:cTn id="73" presetClass="entr" nodeType="afterEffect" presetID="10" grpId="17" fill="hold">
                                  <p:stCondLst>
                                    <p:cond delay="0"/>
                                  </p:stCondLst>
                                  <p:iterate type="el" backwards="0">
                                    <p:tmAbs val="0"/>
                                  </p:iterate>
                                  <p:childTnLst>
                                    <p:set>
                                      <p:cBhvr>
                                        <p:cTn id="74" fill="hold"/>
                                        <p:tgtEl>
                                          <p:spTgt spid="2650"/>
                                        </p:tgtEl>
                                        <p:attrNameLst>
                                          <p:attrName>style.visibility</p:attrName>
                                        </p:attrNameLst>
                                      </p:cBhvr>
                                      <p:to>
                                        <p:strVal val="visible"/>
                                      </p:to>
                                    </p:set>
                                    <p:animEffect filter="fade" transition="in">
                                      <p:cBhvr>
                                        <p:cTn id="75" dur="500"/>
                                        <p:tgtEl>
                                          <p:spTgt spid="2650"/>
                                        </p:tgtEl>
                                      </p:cBhvr>
                                    </p:animEffect>
                                  </p:childTnLst>
                                </p:cTn>
                              </p:par>
                            </p:childTnLst>
                          </p:cTn>
                        </p:par>
                        <p:par>
                          <p:cTn id="76" fill="hold">
                            <p:stCondLst>
                              <p:cond delay="1000"/>
                            </p:stCondLst>
                            <p:childTnLst>
                              <p:par>
                                <p:cTn id="77" presetClass="entr" nodeType="afterEffect" presetID="10" grpId="18" fill="hold">
                                  <p:stCondLst>
                                    <p:cond delay="0"/>
                                  </p:stCondLst>
                                  <p:iterate type="el" backwards="0">
                                    <p:tmAbs val="0"/>
                                  </p:iterate>
                                  <p:childTnLst>
                                    <p:set>
                                      <p:cBhvr>
                                        <p:cTn id="78" fill="hold"/>
                                        <p:tgtEl>
                                          <p:spTgt spid="2651"/>
                                        </p:tgtEl>
                                        <p:attrNameLst>
                                          <p:attrName>style.visibility</p:attrName>
                                        </p:attrNameLst>
                                      </p:cBhvr>
                                      <p:to>
                                        <p:strVal val="visible"/>
                                      </p:to>
                                    </p:set>
                                    <p:animEffect filter="fade" transition="in">
                                      <p:cBhvr>
                                        <p:cTn id="79" dur="500"/>
                                        <p:tgtEl>
                                          <p:spTgt spid="2651"/>
                                        </p:tgtEl>
                                      </p:cBhvr>
                                    </p:animEffect>
                                  </p:childTnLst>
                                </p:cTn>
                              </p:par>
                            </p:childTnLst>
                          </p:cTn>
                        </p:par>
                        <p:par>
                          <p:cTn id="80" fill="hold">
                            <p:stCondLst>
                              <p:cond delay="1500"/>
                            </p:stCondLst>
                            <p:childTnLst>
                              <p:par>
                                <p:cTn id="81" presetClass="entr" nodeType="afterEffect" presetID="10" grpId="19" fill="hold">
                                  <p:stCondLst>
                                    <p:cond delay="0"/>
                                  </p:stCondLst>
                                  <p:iterate type="el" backwards="0">
                                    <p:tmAbs val="0"/>
                                  </p:iterate>
                                  <p:childTnLst>
                                    <p:set>
                                      <p:cBhvr>
                                        <p:cTn id="82" fill="hold"/>
                                        <p:tgtEl>
                                          <p:spTgt spid="2652"/>
                                        </p:tgtEl>
                                        <p:attrNameLst>
                                          <p:attrName>style.visibility</p:attrName>
                                        </p:attrNameLst>
                                      </p:cBhvr>
                                      <p:to>
                                        <p:strVal val="visible"/>
                                      </p:to>
                                    </p:set>
                                    <p:animEffect filter="fade" transition="in">
                                      <p:cBhvr>
                                        <p:cTn id="83" dur="500"/>
                                        <p:tgtEl>
                                          <p:spTgt spid="2652"/>
                                        </p:tgtEl>
                                      </p:cBhvr>
                                    </p:animEffect>
                                  </p:childTnLst>
                                </p:cTn>
                              </p:par>
                            </p:childTnLst>
                          </p:cTn>
                        </p:par>
                        <p:par>
                          <p:cTn id="84" fill="hold">
                            <p:stCondLst>
                              <p:cond delay="2000"/>
                            </p:stCondLst>
                            <p:childTnLst>
                              <p:par>
                                <p:cTn id="85" presetClass="entr" nodeType="afterEffect" presetID="10" grpId="20" fill="hold">
                                  <p:stCondLst>
                                    <p:cond delay="0"/>
                                  </p:stCondLst>
                                  <p:iterate type="el" backwards="0">
                                    <p:tmAbs val="0"/>
                                  </p:iterate>
                                  <p:childTnLst>
                                    <p:set>
                                      <p:cBhvr>
                                        <p:cTn id="86" fill="hold"/>
                                        <p:tgtEl>
                                          <p:spTgt spid="2653"/>
                                        </p:tgtEl>
                                        <p:attrNameLst>
                                          <p:attrName>style.visibility</p:attrName>
                                        </p:attrNameLst>
                                      </p:cBhvr>
                                      <p:to>
                                        <p:strVal val="visible"/>
                                      </p:to>
                                    </p:set>
                                    <p:animEffect filter="fade" transition="in">
                                      <p:cBhvr>
                                        <p:cTn id="87" dur="500"/>
                                        <p:tgtEl>
                                          <p:spTgt spid="2653"/>
                                        </p:tgtEl>
                                      </p:cBhvr>
                                    </p:animEffect>
                                  </p:childTnLst>
                                </p:cTn>
                              </p:par>
                            </p:childTnLst>
                          </p:cTn>
                        </p:par>
                        <p:par>
                          <p:cTn id="88" fill="hold">
                            <p:stCondLst>
                              <p:cond delay="2500"/>
                            </p:stCondLst>
                            <p:childTnLst>
                              <p:par>
                                <p:cTn id="89" presetClass="entr" nodeType="afterEffect" presetID="10" grpId="21" fill="hold">
                                  <p:stCondLst>
                                    <p:cond delay="0"/>
                                  </p:stCondLst>
                                  <p:iterate type="el" backwards="0">
                                    <p:tmAbs val="0"/>
                                  </p:iterate>
                                  <p:childTnLst>
                                    <p:set>
                                      <p:cBhvr>
                                        <p:cTn id="90" fill="hold"/>
                                        <p:tgtEl>
                                          <p:spTgt spid="2654"/>
                                        </p:tgtEl>
                                        <p:attrNameLst>
                                          <p:attrName>style.visibility</p:attrName>
                                        </p:attrNameLst>
                                      </p:cBhvr>
                                      <p:to>
                                        <p:strVal val="visible"/>
                                      </p:to>
                                    </p:set>
                                    <p:animEffect filter="fade" transition="in">
                                      <p:cBhvr>
                                        <p:cTn id="91" dur="500"/>
                                        <p:tgtEl>
                                          <p:spTgt spid="2654"/>
                                        </p:tgtEl>
                                      </p:cBhvr>
                                    </p:animEffect>
                                  </p:childTnLst>
                                </p:cTn>
                              </p:par>
                            </p:childTnLst>
                          </p:cTn>
                        </p:par>
                        <p:par>
                          <p:cTn id="92" fill="hold">
                            <p:stCondLst>
                              <p:cond delay="3000"/>
                            </p:stCondLst>
                            <p:childTnLst>
                              <p:par>
                                <p:cTn id="93" presetClass="entr" nodeType="afterEffect" presetID="10" grpId="22" fill="hold">
                                  <p:stCondLst>
                                    <p:cond delay="0"/>
                                  </p:stCondLst>
                                  <p:iterate type="el" backwards="0">
                                    <p:tmAbs val="0"/>
                                  </p:iterate>
                                  <p:childTnLst>
                                    <p:set>
                                      <p:cBhvr>
                                        <p:cTn id="94" fill="hold"/>
                                        <p:tgtEl>
                                          <p:spTgt spid="2655"/>
                                        </p:tgtEl>
                                        <p:attrNameLst>
                                          <p:attrName>style.visibility</p:attrName>
                                        </p:attrNameLst>
                                      </p:cBhvr>
                                      <p:to>
                                        <p:strVal val="visible"/>
                                      </p:to>
                                    </p:set>
                                    <p:animEffect filter="fade" transition="in">
                                      <p:cBhvr>
                                        <p:cTn id="95" dur="500"/>
                                        <p:tgtEl>
                                          <p:spTgt spid="2655"/>
                                        </p:tgtEl>
                                      </p:cBhvr>
                                    </p:animEffect>
                                  </p:childTnLst>
                                </p:cTn>
                              </p:par>
                            </p:childTnLst>
                          </p:cTn>
                        </p:par>
                        <p:par>
                          <p:cTn id="96" fill="hold">
                            <p:stCondLst>
                              <p:cond delay="3500"/>
                            </p:stCondLst>
                            <p:childTnLst>
                              <p:par>
                                <p:cTn id="97" presetClass="entr" nodeType="afterEffect" presetID="10" grpId="23" fill="hold">
                                  <p:stCondLst>
                                    <p:cond delay="0"/>
                                  </p:stCondLst>
                                  <p:iterate type="el" backwards="0">
                                    <p:tmAbs val="0"/>
                                  </p:iterate>
                                  <p:childTnLst>
                                    <p:set>
                                      <p:cBhvr>
                                        <p:cTn id="98" fill="hold"/>
                                        <p:tgtEl>
                                          <p:spTgt spid="2656"/>
                                        </p:tgtEl>
                                        <p:attrNameLst>
                                          <p:attrName>style.visibility</p:attrName>
                                        </p:attrNameLst>
                                      </p:cBhvr>
                                      <p:to>
                                        <p:strVal val="visible"/>
                                      </p:to>
                                    </p:set>
                                    <p:animEffect filter="fade" transition="in">
                                      <p:cBhvr>
                                        <p:cTn id="99" dur="500"/>
                                        <p:tgtEl>
                                          <p:spTgt spid="2656"/>
                                        </p:tgtEl>
                                      </p:cBhvr>
                                    </p:animEffect>
                                  </p:childTnLst>
                                </p:cTn>
                              </p:par>
                            </p:childTnLst>
                          </p:cTn>
                        </p:par>
                        <p:par>
                          <p:cTn id="100" fill="hold">
                            <p:stCondLst>
                              <p:cond delay="4000"/>
                            </p:stCondLst>
                            <p:childTnLst>
                              <p:par>
                                <p:cTn id="101" presetClass="entr" nodeType="afterEffect" presetID="10" grpId="24" fill="hold">
                                  <p:stCondLst>
                                    <p:cond delay="0"/>
                                  </p:stCondLst>
                                  <p:iterate type="el" backwards="0">
                                    <p:tmAbs val="0"/>
                                  </p:iterate>
                                  <p:childTnLst>
                                    <p:set>
                                      <p:cBhvr>
                                        <p:cTn id="102" fill="hold"/>
                                        <p:tgtEl>
                                          <p:spTgt spid="2658"/>
                                        </p:tgtEl>
                                        <p:attrNameLst>
                                          <p:attrName>style.visibility</p:attrName>
                                        </p:attrNameLst>
                                      </p:cBhvr>
                                      <p:to>
                                        <p:strVal val="visible"/>
                                      </p:to>
                                    </p:set>
                                    <p:animEffect filter="fade" transition="in">
                                      <p:cBhvr>
                                        <p:cTn id="103" dur="500"/>
                                        <p:tgtEl>
                                          <p:spTgt spid="2658"/>
                                        </p:tgtEl>
                                      </p:cBhvr>
                                    </p:animEffect>
                                  </p:childTnLst>
                                </p:cTn>
                              </p:par>
                            </p:childTnLst>
                          </p:cTn>
                        </p:par>
                        <p:par>
                          <p:cTn id="104" fill="hold">
                            <p:stCondLst>
                              <p:cond delay="4500"/>
                            </p:stCondLst>
                            <p:childTnLst>
                              <p:par>
                                <p:cTn id="105" presetClass="entr" nodeType="afterEffect" presetID="10" grpId="25" fill="hold">
                                  <p:stCondLst>
                                    <p:cond delay="0"/>
                                  </p:stCondLst>
                                  <p:iterate type="el" backwards="0">
                                    <p:tmAbs val="0"/>
                                  </p:iterate>
                                  <p:childTnLst>
                                    <p:set>
                                      <p:cBhvr>
                                        <p:cTn id="106" fill="hold"/>
                                        <p:tgtEl>
                                          <p:spTgt spid="2732"/>
                                        </p:tgtEl>
                                        <p:attrNameLst>
                                          <p:attrName>style.visibility</p:attrName>
                                        </p:attrNameLst>
                                      </p:cBhvr>
                                      <p:to>
                                        <p:strVal val="visible"/>
                                      </p:to>
                                    </p:set>
                                    <p:animEffect filter="fade" transition="in">
                                      <p:cBhvr>
                                        <p:cTn id="107" dur="500"/>
                                        <p:tgtEl>
                                          <p:spTgt spid="2732"/>
                                        </p:tgtEl>
                                      </p:cBhvr>
                                    </p:animEffect>
                                  </p:childTnLst>
                                </p:cTn>
                              </p:par>
                            </p:childTnLst>
                          </p:cTn>
                        </p:par>
                        <p:par>
                          <p:cTn id="108" fill="hold">
                            <p:stCondLst>
                              <p:cond delay="5000"/>
                            </p:stCondLst>
                            <p:childTnLst>
                              <p:par>
                                <p:cTn id="109" presetClass="entr" nodeType="afterEffect" presetID="10" grpId="26" fill="hold">
                                  <p:stCondLst>
                                    <p:cond delay="0"/>
                                  </p:stCondLst>
                                  <p:iterate type="el" backwards="0">
                                    <p:tmAbs val="0"/>
                                  </p:iterate>
                                  <p:childTnLst>
                                    <p:set>
                                      <p:cBhvr>
                                        <p:cTn id="110" fill="hold"/>
                                        <p:tgtEl>
                                          <p:spTgt spid="2698"/>
                                        </p:tgtEl>
                                        <p:attrNameLst>
                                          <p:attrName>style.visibility</p:attrName>
                                        </p:attrNameLst>
                                      </p:cBhvr>
                                      <p:to>
                                        <p:strVal val="visible"/>
                                      </p:to>
                                    </p:set>
                                    <p:animEffect filter="fade" transition="in">
                                      <p:cBhvr>
                                        <p:cTn id="111" dur="500"/>
                                        <p:tgtEl>
                                          <p:spTgt spid="2698"/>
                                        </p:tgtEl>
                                      </p:cBhvr>
                                    </p:animEffect>
                                  </p:childTnLst>
                                </p:cTn>
                              </p:par>
                            </p:childTnLst>
                          </p:cTn>
                        </p:par>
                      </p:childTnLst>
                    </p:cTn>
                  </p:par>
                  <p:par>
                    <p:cTn id="112" fill="hold">
                      <p:stCondLst>
                        <p:cond delay="indefinite"/>
                      </p:stCondLst>
                      <p:childTnLst>
                        <p:par>
                          <p:cTn id="113" fill="hold">
                            <p:stCondLst>
                              <p:cond delay="0"/>
                            </p:stCondLst>
                            <p:childTnLst>
                              <p:par>
                                <p:cTn id="114" presetClass="entr" nodeType="clickEffect" presetID="10" grpId="27" fill="hold">
                                  <p:stCondLst>
                                    <p:cond delay="0"/>
                                  </p:stCondLst>
                                  <p:iterate type="el" backwards="0">
                                    <p:tmAbs val="0"/>
                                  </p:iterate>
                                  <p:childTnLst>
                                    <p:set>
                                      <p:cBhvr>
                                        <p:cTn id="115" fill="hold"/>
                                        <p:tgtEl>
                                          <p:spTgt spid="2648">
                                            <p:bg/>
                                          </p:spTgt>
                                        </p:tgtEl>
                                        <p:attrNameLst>
                                          <p:attrName>style.visibility</p:attrName>
                                        </p:attrNameLst>
                                      </p:cBhvr>
                                      <p:to>
                                        <p:strVal val="visible"/>
                                      </p:to>
                                    </p:set>
                                    <p:animEffect filter="fade" transition="in">
                                      <p:cBhvr>
                                        <p:cTn id="116" dur="500"/>
                                        <p:tgtEl>
                                          <p:spTgt spid="2648">
                                            <p:bg/>
                                          </p:spTgt>
                                        </p:tgtEl>
                                      </p:cBhvr>
                                    </p:animEffect>
                                  </p:childTnLst>
                                </p:cTn>
                              </p:par>
                              <p:par>
                                <p:cTn id="117" presetClass="entr" nodeType="withEffect" presetSubtype="0" presetID="10" grpId="27" fill="hold">
                                  <p:stCondLst>
                                    <p:cond delay="0"/>
                                  </p:stCondLst>
                                  <p:iterate type="el" backwards="0">
                                    <p:tmAbs val="0"/>
                                  </p:iterate>
                                  <p:childTnLst>
                                    <p:set>
                                      <p:cBhvr>
                                        <p:cTn id="118" fill="hold"/>
                                        <p:tgtEl>
                                          <p:spTgt spid="2648">
                                            <p:txEl>
                                              <p:pRg st="0" end="0"/>
                                            </p:txEl>
                                          </p:spTgt>
                                        </p:tgtEl>
                                        <p:attrNameLst>
                                          <p:attrName>style.visibility</p:attrName>
                                        </p:attrNameLst>
                                      </p:cBhvr>
                                      <p:to>
                                        <p:strVal val="visible"/>
                                      </p:to>
                                    </p:set>
                                    <p:animEffect filter="fade" transition="in">
                                      <p:cBhvr>
                                        <p:cTn id="119" dur="500"/>
                                        <p:tgtEl>
                                          <p:spTgt spid="2648">
                                            <p:txEl>
                                              <p:pRg st="0" end="0"/>
                                            </p:txEl>
                                          </p:spTgt>
                                        </p:tgtEl>
                                      </p:cBhvr>
                                    </p:animEffect>
                                  </p:childTnLst>
                                </p:cTn>
                              </p:par>
                            </p:childTnLst>
                          </p:cTn>
                        </p:par>
                      </p:childTnLst>
                    </p:cTn>
                  </p:par>
                  <p:par>
                    <p:cTn id="120" fill="hold">
                      <p:stCondLst>
                        <p:cond delay="indefinite"/>
                      </p:stCondLst>
                      <p:childTnLst>
                        <p:par>
                          <p:cTn id="121" fill="hold">
                            <p:stCondLst>
                              <p:cond delay="0"/>
                            </p:stCondLst>
                            <p:childTnLst>
                              <p:par>
                                <p:cTn id="122" presetClass="entr" nodeType="clickEffect" presetID="10" grpId="27" fill="hold">
                                  <p:stCondLst>
                                    <p:cond delay="0"/>
                                  </p:stCondLst>
                                  <p:iterate type="el" backwards="0">
                                    <p:tmAbs val="0"/>
                                  </p:iterate>
                                  <p:childTnLst>
                                    <p:set>
                                      <p:cBhvr>
                                        <p:cTn id="123" fill="hold"/>
                                        <p:tgtEl>
                                          <p:spTgt spid="2648">
                                            <p:txEl>
                                              <p:pRg st="1" end="1"/>
                                            </p:txEl>
                                          </p:spTgt>
                                        </p:tgtEl>
                                        <p:attrNameLst>
                                          <p:attrName>style.visibility</p:attrName>
                                        </p:attrNameLst>
                                      </p:cBhvr>
                                      <p:to>
                                        <p:strVal val="visible"/>
                                      </p:to>
                                    </p:set>
                                    <p:animEffect filter="fade" transition="in">
                                      <p:cBhvr>
                                        <p:cTn id="124" dur="500"/>
                                        <p:tgtEl>
                                          <p:spTgt spid="2648">
                                            <p:txEl>
                                              <p:pRg st="1" end="1"/>
                                            </p:txEl>
                                          </p:spTgt>
                                        </p:tgtEl>
                                      </p:cBhvr>
                                    </p:animEffect>
                                  </p:childTnLst>
                                </p:cTn>
                              </p:par>
                            </p:childTnLst>
                          </p:cTn>
                        </p:par>
                      </p:childTnLst>
                    </p:cTn>
                  </p:par>
                  <p:par>
                    <p:cTn id="125" fill="hold">
                      <p:stCondLst>
                        <p:cond delay="indefinite"/>
                      </p:stCondLst>
                      <p:childTnLst>
                        <p:par>
                          <p:cTn id="126" fill="hold">
                            <p:stCondLst>
                              <p:cond delay="0"/>
                            </p:stCondLst>
                            <p:childTnLst>
                              <p:par>
                                <p:cTn id="127" presetClass="entr" nodeType="clickEffect" presetID="10" grpId="27" fill="hold">
                                  <p:stCondLst>
                                    <p:cond delay="0"/>
                                  </p:stCondLst>
                                  <p:iterate type="el" backwards="0">
                                    <p:tmAbs val="0"/>
                                  </p:iterate>
                                  <p:childTnLst>
                                    <p:set>
                                      <p:cBhvr>
                                        <p:cTn id="128" fill="hold"/>
                                        <p:tgtEl>
                                          <p:spTgt spid="2648">
                                            <p:txEl>
                                              <p:pRg st="2" end="2"/>
                                            </p:txEl>
                                          </p:spTgt>
                                        </p:tgtEl>
                                        <p:attrNameLst>
                                          <p:attrName>style.visibility</p:attrName>
                                        </p:attrNameLst>
                                      </p:cBhvr>
                                      <p:to>
                                        <p:strVal val="visible"/>
                                      </p:to>
                                    </p:set>
                                    <p:animEffect filter="fade" transition="in">
                                      <p:cBhvr>
                                        <p:cTn id="129" dur="500"/>
                                        <p:tgtEl>
                                          <p:spTgt spid="2648">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58" grpId="24"/>
      <p:bldP build="whole" bldLvl="1" animBg="1" rev="0" advAuto="0" spid="2732" grpId="25"/>
      <p:bldP build="whole" bldLvl="1" animBg="1" rev="0" advAuto="0" spid="2731" grpId="15"/>
      <p:bldP build="whole" bldLvl="1" animBg="1" rev="0" advAuto="0" spid="2473" grpId="1"/>
      <p:bldP build="whole" bldLvl="1" animBg="1" rev="0" advAuto="0" spid="2655" grpId="22"/>
      <p:bldP build="whole" bldLvl="1" animBg="1" rev="0" advAuto="0" spid="2654" grpId="21"/>
      <p:bldP build="whole" bldLvl="1" animBg="1" rev="0" advAuto="0" spid="2653" grpId="20"/>
      <p:bldP build="whole" bldLvl="1" animBg="1" rev="0" advAuto="0" spid="2733" grpId="9"/>
      <p:bldP build="whole" bldLvl="1" animBg="1" rev="0" advAuto="0" spid="2651" grpId="18"/>
      <p:bldP build="whole" bldLvl="1" animBg="1" rev="0" advAuto="0" spid="2650" grpId="17"/>
      <p:bldP build="whole" bldLvl="1" animBg="1" rev="0" advAuto="0" spid="2649" grpId="16"/>
      <p:bldP build="whole" bldLvl="1" animBg="1" rev="0" advAuto="0" spid="2472" grpId="8"/>
      <p:bldP build="whole" bldLvl="1" animBg="1" rev="0" advAuto="0" spid="2652" grpId="19"/>
      <p:bldP build="whole" bldLvl="1" animBg="1" rev="0" advAuto="0" spid="2476" grpId="4"/>
      <p:bldP build="whole" bldLvl="1" animBg="1" rev="0" advAuto="0" spid="2475" grpId="3"/>
      <p:bldP build="whole" bldLvl="1" animBg="1" rev="0" advAuto="0" spid="2474" grpId="2"/>
      <p:bldP build="whole" bldLvl="1" animBg="1" rev="0" advAuto="0" spid="2656" grpId="23"/>
      <p:bldP build="whole" bldLvl="1" animBg="1" rev="0" advAuto="0" spid="2734" grpId="10"/>
      <p:bldP build="whole" bldLvl="1" animBg="1" rev="0" advAuto="0" spid="2598" grpId="7"/>
      <p:bldP build="whole" bldLvl="1" animBg="1" rev="0" advAuto="0" spid="2597" grpId="6"/>
      <p:bldP build="whole" bldLvl="1" animBg="1" rev="0" advAuto="0" spid="2596" grpId="5"/>
      <p:bldP build="whole" bldLvl="1" animBg="1" rev="0" advAuto="0" spid="2477" grpId="14"/>
      <p:bldP build="whole" bldLvl="1" animBg="1" rev="0" advAuto="0" spid="2698" grpId="26"/>
      <p:bldP build="whole" bldLvl="1" animBg="1" rev="0" advAuto="0" spid="2735" grpId="11"/>
      <p:bldP build="p" bldLvl="1" animBg="1" rev="0" advAuto="0" spid="2648" grpId="27"/>
      <p:bldP build="whole" bldLvl="1" animBg="1" rev="0" advAuto="0" spid="2482" grpId="13"/>
      <p:bldP build="whole" bldLvl="1" animBg="1" rev="0" advAuto="0" spid="2736" grpId="12"/>
    </p:bldLst>
  </p:timing>
</p:sld>
</file>

<file path=ppt/slides/slide1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40" name="Relation-based browsing"/>
          <p:cNvSpPr txBox="1"/>
          <p:nvPr>
            <p:ph type="title"/>
          </p:nvPr>
        </p:nvSpPr>
        <p:spPr>
          <a:prstGeom prst="rect">
            <a:avLst/>
          </a:prstGeom>
        </p:spPr>
        <p:txBody>
          <a:bodyPr/>
          <a:lstStyle/>
          <a:p>
            <a:pPr/>
            <a:r>
              <a:t>Relation-based browsing</a:t>
            </a:r>
          </a:p>
        </p:txBody>
      </p:sp>
      <p:pic>
        <p:nvPicPr>
          <p:cNvPr id="2741" name="LeftPane.png" descr="LeftPane.png"/>
          <p:cNvPicPr>
            <a:picLocks noChangeAspect="0"/>
          </p:cNvPicPr>
          <p:nvPr/>
        </p:nvPicPr>
        <p:blipFill>
          <a:blip r:embed="rId2">
            <a:extLst/>
          </a:blip>
          <a:stretch>
            <a:fillRect/>
          </a:stretch>
        </p:blipFill>
        <p:spPr>
          <a:xfrm>
            <a:off x="2707075" y="2036515"/>
            <a:ext cx="2804161" cy="7071361"/>
          </a:xfrm>
          <a:prstGeom prst="rect">
            <a:avLst/>
          </a:prstGeom>
          <a:ln w="12700">
            <a:miter lim="400000"/>
          </a:ln>
        </p:spPr>
      </p:pic>
      <p:sp>
        <p:nvSpPr>
          <p:cNvPr id="2742" name="Zoom in"/>
          <p:cNvSpPr txBox="1"/>
          <p:nvPr/>
        </p:nvSpPr>
        <p:spPr>
          <a:xfrm>
            <a:off x="5685084" y="6515946"/>
            <a:ext cx="997873" cy="360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800">
                <a:solidFill>
                  <a:srgbClr val="005840"/>
                </a:solidFill>
                <a:uFill>
                  <a:solidFill>
                    <a:srgbClr val="005840"/>
                  </a:solidFill>
                </a:uFill>
                <a:latin typeface="+mn-lt"/>
                <a:ea typeface="+mn-ea"/>
                <a:cs typeface="+mn-cs"/>
                <a:sym typeface="Arial"/>
              </a:defRPr>
            </a:lvl1pPr>
          </a:lstStyle>
          <a:p>
            <a:pPr/>
            <a:r>
              <a:t>Zoom in</a:t>
            </a:r>
          </a:p>
        </p:txBody>
      </p:sp>
      <p:sp>
        <p:nvSpPr>
          <p:cNvPr id="2743" name="Zoom out"/>
          <p:cNvSpPr txBox="1"/>
          <p:nvPr/>
        </p:nvSpPr>
        <p:spPr>
          <a:xfrm>
            <a:off x="5696373" y="8211538"/>
            <a:ext cx="1137734" cy="360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800">
                <a:solidFill>
                  <a:srgbClr val="005840"/>
                </a:solidFill>
                <a:uFill>
                  <a:solidFill>
                    <a:srgbClr val="005840"/>
                  </a:solidFill>
                </a:uFill>
                <a:latin typeface="+mn-lt"/>
                <a:ea typeface="+mn-ea"/>
                <a:cs typeface="+mn-cs"/>
                <a:sym typeface="Arial"/>
              </a:defRPr>
            </a:lvl1pPr>
          </a:lstStyle>
          <a:p>
            <a:pPr/>
            <a:r>
              <a:t>Zoom out</a:t>
            </a:r>
          </a:p>
        </p:txBody>
      </p:sp>
      <p:sp>
        <p:nvSpPr>
          <p:cNvPr id="2744" name="Move left"/>
          <p:cNvSpPr txBox="1"/>
          <p:nvPr/>
        </p:nvSpPr>
        <p:spPr>
          <a:xfrm>
            <a:off x="1422400" y="7389707"/>
            <a:ext cx="1099559" cy="360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800">
                <a:solidFill>
                  <a:srgbClr val="005840"/>
                </a:solidFill>
                <a:uFill>
                  <a:solidFill>
                    <a:srgbClr val="005840"/>
                  </a:solidFill>
                </a:uFill>
                <a:latin typeface="+mn-lt"/>
                <a:ea typeface="+mn-ea"/>
                <a:cs typeface="+mn-cs"/>
                <a:sym typeface="Arial"/>
              </a:defRPr>
            </a:lvl1pPr>
          </a:lstStyle>
          <a:p>
            <a:pPr/>
            <a:r>
              <a:t>Move left</a:t>
            </a:r>
          </a:p>
        </p:txBody>
      </p:sp>
      <p:sp>
        <p:nvSpPr>
          <p:cNvPr id="2745" name="Move right"/>
          <p:cNvSpPr txBox="1"/>
          <p:nvPr/>
        </p:nvSpPr>
        <p:spPr>
          <a:xfrm>
            <a:off x="5473700" y="7335520"/>
            <a:ext cx="1239309" cy="360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800">
                <a:solidFill>
                  <a:srgbClr val="005840"/>
                </a:solidFill>
                <a:uFill>
                  <a:solidFill>
                    <a:srgbClr val="005840"/>
                  </a:solidFill>
                </a:uFill>
                <a:latin typeface="+mn-lt"/>
                <a:ea typeface="+mn-ea"/>
                <a:cs typeface="+mn-cs"/>
                <a:sym typeface="Arial"/>
              </a:defRPr>
            </a:lvl1pPr>
          </a:lstStyle>
          <a:p>
            <a:pPr/>
            <a:r>
              <a:t>Move right</a:t>
            </a:r>
          </a:p>
        </p:txBody>
      </p:sp>
      <p:sp>
        <p:nvSpPr>
          <p:cNvPr id="2746" name="Find all details"/>
          <p:cNvSpPr txBox="1"/>
          <p:nvPr/>
        </p:nvSpPr>
        <p:spPr>
          <a:xfrm>
            <a:off x="139982" y="5804746"/>
            <a:ext cx="1633332" cy="36082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800">
                <a:solidFill>
                  <a:srgbClr val="005840"/>
                </a:solidFill>
                <a:uFill>
                  <a:solidFill>
                    <a:srgbClr val="005840"/>
                  </a:solidFill>
                </a:uFill>
                <a:latin typeface="+mn-lt"/>
                <a:ea typeface="+mn-ea"/>
                <a:cs typeface="+mn-cs"/>
                <a:sym typeface="Arial"/>
              </a:defRPr>
            </a:lvl1pPr>
          </a:lstStyle>
          <a:p>
            <a:pPr/>
            <a:r>
              <a:t>Find all details</a:t>
            </a:r>
          </a:p>
        </p:txBody>
      </p:sp>
      <p:sp>
        <p:nvSpPr>
          <p:cNvPr id="2747" name="Find all zoom outs"/>
          <p:cNvSpPr txBox="1"/>
          <p:nvPr/>
        </p:nvSpPr>
        <p:spPr>
          <a:xfrm>
            <a:off x="5655733" y="5696373"/>
            <a:ext cx="2027131" cy="36082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800">
                <a:solidFill>
                  <a:srgbClr val="005840"/>
                </a:solidFill>
                <a:uFill>
                  <a:solidFill>
                    <a:srgbClr val="005840"/>
                  </a:solidFill>
                </a:uFill>
                <a:latin typeface="+mn-lt"/>
                <a:ea typeface="+mn-ea"/>
                <a:cs typeface="+mn-cs"/>
                <a:sym typeface="Arial"/>
              </a:defRPr>
            </a:lvl1pPr>
          </a:lstStyle>
          <a:p>
            <a:pPr/>
            <a:r>
              <a:t>Find all zoom outs</a:t>
            </a:r>
          </a:p>
        </p:txBody>
      </p:sp>
      <p:sp>
        <p:nvSpPr>
          <p:cNvPr id="2748" name="Find all similar images"/>
          <p:cNvSpPr txBox="1"/>
          <p:nvPr/>
        </p:nvSpPr>
        <p:spPr>
          <a:xfrm>
            <a:off x="5547360" y="4824871"/>
            <a:ext cx="2433320" cy="360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800">
                <a:solidFill>
                  <a:srgbClr val="005840"/>
                </a:solidFill>
                <a:uFill>
                  <a:solidFill>
                    <a:srgbClr val="005840"/>
                  </a:solidFill>
                </a:uFill>
                <a:latin typeface="+mn-lt"/>
                <a:ea typeface="+mn-ea"/>
                <a:cs typeface="+mn-cs"/>
                <a:sym typeface="Arial"/>
              </a:defRPr>
            </a:lvl1pPr>
          </a:lstStyle>
          <a:p>
            <a:pPr/>
            <a:r>
              <a:t>Find all similar images</a:t>
            </a:r>
          </a:p>
        </p:txBody>
      </p:sp>
      <p:grpSp>
        <p:nvGrpSpPr>
          <p:cNvPr id="2754" name="Group"/>
          <p:cNvGrpSpPr/>
          <p:nvPr/>
        </p:nvGrpSpPr>
        <p:grpSpPr>
          <a:xfrm>
            <a:off x="2052320" y="5041617"/>
            <a:ext cx="3657601" cy="3500968"/>
            <a:chOff x="0" y="0"/>
            <a:chExt cx="3657600" cy="3500966"/>
          </a:xfrm>
        </p:grpSpPr>
        <p:sp>
          <p:nvSpPr>
            <p:cNvPr id="2749" name="Line"/>
            <p:cNvSpPr/>
            <p:nvPr/>
          </p:nvSpPr>
          <p:spPr>
            <a:xfrm>
              <a:off x="0" y="982133"/>
              <a:ext cx="654756" cy="2259"/>
            </a:xfrm>
            <a:prstGeom prst="line">
              <a:avLst/>
            </a:prstGeom>
            <a:noFill/>
            <a:ln w="38100" cap="flat">
              <a:solidFill>
                <a:srgbClr val="000000"/>
              </a:solidFill>
              <a:prstDash val="solid"/>
              <a:round/>
              <a:tailEnd type="triangle" w="med" len="med"/>
            </a:ln>
            <a:effectLst>
              <a:outerShdw sx="100000" sy="100000" kx="0" ky="0" algn="b" rotWithShape="0" blurRad="63500" dist="25400" dir="1593903">
                <a:srgbClr val="CBCBCB">
                  <a:alpha val="50000"/>
                </a:srgbClr>
              </a:outerShdw>
            </a:effectLst>
          </p:spPr>
          <p:txBody>
            <a:bodyPr wrap="square" lIns="0" tIns="0" rIns="0" bIns="0" numCol="1" anchor="t">
              <a:noAutofit/>
            </a:bodyPr>
            <a:lstStyle/>
            <a:p>
              <a:pPr/>
            </a:p>
          </p:txBody>
        </p:sp>
        <p:sp>
          <p:nvSpPr>
            <p:cNvPr id="2750" name="Line"/>
            <p:cNvSpPr/>
            <p:nvPr/>
          </p:nvSpPr>
          <p:spPr>
            <a:xfrm flipH="1">
              <a:off x="2348088" y="873760"/>
              <a:ext cx="1146952" cy="114301"/>
            </a:xfrm>
            <a:prstGeom prst="line">
              <a:avLst/>
            </a:prstGeom>
            <a:noFill/>
            <a:ln w="38100" cap="flat">
              <a:solidFill>
                <a:srgbClr val="000000"/>
              </a:solidFill>
              <a:prstDash val="solid"/>
              <a:round/>
              <a:tailEnd type="triangle" w="med" len="med"/>
            </a:ln>
            <a:effectLst>
              <a:outerShdw sx="100000" sy="100000" kx="0" ky="0" algn="b" rotWithShape="0" blurRad="63500" dist="25400" dir="1593903">
                <a:srgbClr val="CBCBCB">
                  <a:alpha val="50000"/>
                </a:srgbClr>
              </a:outerShdw>
            </a:effectLst>
          </p:spPr>
          <p:txBody>
            <a:bodyPr wrap="square" lIns="0" tIns="0" rIns="0" bIns="0" numCol="1" anchor="t">
              <a:noAutofit/>
            </a:bodyPr>
            <a:lstStyle/>
            <a:p>
              <a:pPr/>
            </a:p>
          </p:txBody>
        </p:sp>
        <p:sp>
          <p:nvSpPr>
            <p:cNvPr id="2751" name="Line"/>
            <p:cNvSpPr/>
            <p:nvPr/>
          </p:nvSpPr>
          <p:spPr>
            <a:xfrm flipH="1">
              <a:off x="1691075" y="0"/>
              <a:ext cx="1858152" cy="708943"/>
            </a:xfrm>
            <a:prstGeom prst="line">
              <a:avLst/>
            </a:prstGeom>
            <a:noFill/>
            <a:ln w="38100" cap="flat">
              <a:solidFill>
                <a:srgbClr val="000000"/>
              </a:solidFill>
              <a:prstDash val="solid"/>
              <a:round/>
              <a:tailEnd type="triangle" w="med" len="med"/>
            </a:ln>
            <a:effectLst>
              <a:outerShdw sx="100000" sy="100000" kx="0" ky="0" algn="b" rotWithShape="0" blurRad="63500" dist="25400" dir="1593903">
                <a:srgbClr val="CBCBCB">
                  <a:alpha val="50000"/>
                </a:srgbClr>
              </a:outerShdw>
            </a:effectLst>
          </p:spPr>
          <p:txBody>
            <a:bodyPr wrap="square" lIns="0" tIns="0" rIns="0" bIns="0" numCol="1" anchor="t">
              <a:noAutofit/>
            </a:bodyPr>
            <a:lstStyle/>
            <a:p>
              <a:pPr/>
            </a:p>
          </p:txBody>
        </p:sp>
        <p:sp>
          <p:nvSpPr>
            <p:cNvPr id="2752" name="Line"/>
            <p:cNvSpPr/>
            <p:nvPr/>
          </p:nvSpPr>
          <p:spPr>
            <a:xfrm flipH="1" flipV="1">
              <a:off x="2564835" y="1636889"/>
              <a:ext cx="1092766" cy="56445"/>
            </a:xfrm>
            <a:prstGeom prst="line">
              <a:avLst/>
            </a:prstGeom>
            <a:noFill/>
            <a:ln w="38100" cap="flat">
              <a:solidFill>
                <a:srgbClr val="000000"/>
              </a:solidFill>
              <a:prstDash val="solid"/>
              <a:round/>
              <a:tailEnd type="triangle" w="med" len="med"/>
            </a:ln>
            <a:effectLst>
              <a:outerShdw sx="100000" sy="100000" kx="0" ky="0" algn="b" rotWithShape="0" blurRad="63500" dist="25400" dir="1593903">
                <a:srgbClr val="CBCBCB">
                  <a:alpha val="50000"/>
                </a:srgbClr>
              </a:outerShdw>
            </a:effectLst>
          </p:spPr>
          <p:txBody>
            <a:bodyPr wrap="square" lIns="0" tIns="0" rIns="0" bIns="0" numCol="1" anchor="t">
              <a:noAutofit/>
            </a:bodyPr>
            <a:lstStyle/>
            <a:p>
              <a:pPr/>
            </a:p>
          </p:txBody>
        </p:sp>
        <p:sp>
          <p:nvSpPr>
            <p:cNvPr id="2753" name="Line"/>
            <p:cNvSpPr/>
            <p:nvPr/>
          </p:nvSpPr>
          <p:spPr>
            <a:xfrm flipH="1">
              <a:off x="2621279" y="3386666"/>
              <a:ext cx="1036321" cy="114301"/>
            </a:xfrm>
            <a:prstGeom prst="line">
              <a:avLst/>
            </a:prstGeom>
            <a:noFill/>
            <a:ln w="38100" cap="flat">
              <a:solidFill>
                <a:srgbClr val="000000"/>
              </a:solidFill>
              <a:prstDash val="solid"/>
              <a:round/>
              <a:tailEnd type="triangle" w="med" len="med"/>
            </a:ln>
            <a:effectLst>
              <a:outerShdw sx="100000" sy="100000" kx="0" ky="0" algn="b" rotWithShape="0" blurRad="63500" dist="25400" dir="1593903">
                <a:srgbClr val="CBCBCB">
                  <a:alpha val="50000"/>
                </a:srgbClr>
              </a:outerShdw>
            </a:effectLst>
          </p:spPr>
          <p:txBody>
            <a:bodyPr wrap="square" lIns="0" tIns="0" rIns="0" bIns="0" numCol="1" anchor="t">
              <a:noAutofit/>
            </a:bodyPr>
            <a:lstStyle/>
            <a:p>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742"/>
                                        </p:tgtEl>
                                        <p:attrNameLst>
                                          <p:attrName>style.visibility</p:attrName>
                                        </p:attrNameLst>
                                      </p:cBhvr>
                                      <p:to>
                                        <p:strVal val="visible"/>
                                      </p:to>
                                    </p:set>
                                    <p:animEffect filter="fade" transition="in">
                                      <p:cBhvr>
                                        <p:cTn id="7" dur="500"/>
                                        <p:tgtEl>
                                          <p:spTgt spid="2742"/>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2743"/>
                                        </p:tgtEl>
                                        <p:attrNameLst>
                                          <p:attrName>style.visibility</p:attrName>
                                        </p:attrNameLst>
                                      </p:cBhvr>
                                      <p:to>
                                        <p:strVal val="visible"/>
                                      </p:to>
                                    </p:set>
                                    <p:animEffect filter="fade" transition="in">
                                      <p:cBhvr>
                                        <p:cTn id="11" dur="500"/>
                                        <p:tgtEl>
                                          <p:spTgt spid="2743"/>
                                        </p:tgtEl>
                                      </p:cBhvr>
                                    </p:animEffect>
                                  </p:childTnLst>
                                </p:cTn>
                              </p:par>
                            </p:childTnLst>
                          </p:cTn>
                        </p:par>
                        <p:par>
                          <p:cTn id="12" fill="hold">
                            <p:stCondLst>
                              <p:cond delay="1000"/>
                            </p:stCondLst>
                            <p:childTnLst>
                              <p:par>
                                <p:cTn id="13" presetClass="entr" nodeType="afterEffect" presetID="10" grpId="3" fill="hold">
                                  <p:stCondLst>
                                    <p:cond delay="0"/>
                                  </p:stCondLst>
                                  <p:iterate type="el" backwards="0">
                                    <p:tmAbs val="0"/>
                                  </p:iterate>
                                  <p:childTnLst>
                                    <p:set>
                                      <p:cBhvr>
                                        <p:cTn id="14" fill="hold"/>
                                        <p:tgtEl>
                                          <p:spTgt spid="2744"/>
                                        </p:tgtEl>
                                        <p:attrNameLst>
                                          <p:attrName>style.visibility</p:attrName>
                                        </p:attrNameLst>
                                      </p:cBhvr>
                                      <p:to>
                                        <p:strVal val="visible"/>
                                      </p:to>
                                    </p:set>
                                    <p:animEffect filter="fade" transition="in">
                                      <p:cBhvr>
                                        <p:cTn id="15" dur="500"/>
                                        <p:tgtEl>
                                          <p:spTgt spid="2744"/>
                                        </p:tgtEl>
                                      </p:cBhvr>
                                    </p:animEffect>
                                  </p:childTnLst>
                                </p:cTn>
                              </p:par>
                            </p:childTnLst>
                          </p:cTn>
                        </p:par>
                        <p:par>
                          <p:cTn id="16" fill="hold">
                            <p:stCondLst>
                              <p:cond delay="1500"/>
                            </p:stCondLst>
                            <p:childTnLst>
                              <p:par>
                                <p:cTn id="17" presetClass="entr" nodeType="afterEffect" presetID="10" grpId="4" fill="hold">
                                  <p:stCondLst>
                                    <p:cond delay="0"/>
                                  </p:stCondLst>
                                  <p:iterate type="el" backwards="0">
                                    <p:tmAbs val="0"/>
                                  </p:iterate>
                                  <p:childTnLst>
                                    <p:set>
                                      <p:cBhvr>
                                        <p:cTn id="18" fill="hold"/>
                                        <p:tgtEl>
                                          <p:spTgt spid="2745"/>
                                        </p:tgtEl>
                                        <p:attrNameLst>
                                          <p:attrName>style.visibility</p:attrName>
                                        </p:attrNameLst>
                                      </p:cBhvr>
                                      <p:to>
                                        <p:strVal val="visible"/>
                                      </p:to>
                                    </p:set>
                                    <p:animEffect filter="fade" transition="in">
                                      <p:cBhvr>
                                        <p:cTn id="19" dur="500"/>
                                        <p:tgtEl>
                                          <p:spTgt spid="2745"/>
                                        </p:tgtEl>
                                      </p:cBhvr>
                                    </p:animEffect>
                                  </p:childTnLst>
                                </p:cTn>
                              </p:par>
                            </p:childTnLst>
                          </p:cTn>
                        </p:par>
                        <p:par>
                          <p:cTn id="20" fill="hold">
                            <p:stCondLst>
                              <p:cond delay="2000"/>
                            </p:stCondLst>
                            <p:childTnLst>
                              <p:par>
                                <p:cTn id="21" presetClass="entr" nodeType="afterEffect" presetID="10" grpId="5" fill="hold">
                                  <p:stCondLst>
                                    <p:cond delay="0"/>
                                  </p:stCondLst>
                                  <p:iterate type="el" backwards="0">
                                    <p:tmAbs val="0"/>
                                  </p:iterate>
                                  <p:childTnLst>
                                    <p:set>
                                      <p:cBhvr>
                                        <p:cTn id="22" fill="hold"/>
                                        <p:tgtEl>
                                          <p:spTgt spid="2746"/>
                                        </p:tgtEl>
                                        <p:attrNameLst>
                                          <p:attrName>style.visibility</p:attrName>
                                        </p:attrNameLst>
                                      </p:cBhvr>
                                      <p:to>
                                        <p:strVal val="visible"/>
                                      </p:to>
                                    </p:set>
                                    <p:animEffect filter="fade" transition="in">
                                      <p:cBhvr>
                                        <p:cTn id="23" dur="500"/>
                                        <p:tgtEl>
                                          <p:spTgt spid="2746"/>
                                        </p:tgtEl>
                                      </p:cBhvr>
                                    </p:animEffect>
                                  </p:childTnLst>
                                </p:cTn>
                              </p:par>
                            </p:childTnLst>
                          </p:cTn>
                        </p:par>
                        <p:par>
                          <p:cTn id="24" fill="hold">
                            <p:stCondLst>
                              <p:cond delay="2500"/>
                            </p:stCondLst>
                            <p:childTnLst>
                              <p:par>
                                <p:cTn id="25" presetClass="entr" nodeType="afterEffect" presetID="10" grpId="6" fill="hold">
                                  <p:stCondLst>
                                    <p:cond delay="0"/>
                                  </p:stCondLst>
                                  <p:iterate type="el" backwards="0">
                                    <p:tmAbs val="0"/>
                                  </p:iterate>
                                  <p:childTnLst>
                                    <p:set>
                                      <p:cBhvr>
                                        <p:cTn id="26" fill="hold"/>
                                        <p:tgtEl>
                                          <p:spTgt spid="2747"/>
                                        </p:tgtEl>
                                        <p:attrNameLst>
                                          <p:attrName>style.visibility</p:attrName>
                                        </p:attrNameLst>
                                      </p:cBhvr>
                                      <p:to>
                                        <p:strVal val="visible"/>
                                      </p:to>
                                    </p:set>
                                    <p:animEffect filter="fade" transition="in">
                                      <p:cBhvr>
                                        <p:cTn id="27" dur="500"/>
                                        <p:tgtEl>
                                          <p:spTgt spid="2747"/>
                                        </p:tgtEl>
                                      </p:cBhvr>
                                    </p:animEffect>
                                  </p:childTnLst>
                                </p:cTn>
                              </p:par>
                            </p:childTnLst>
                          </p:cTn>
                        </p:par>
                        <p:par>
                          <p:cTn id="28" fill="hold">
                            <p:stCondLst>
                              <p:cond delay="3000"/>
                            </p:stCondLst>
                            <p:childTnLst>
                              <p:par>
                                <p:cTn id="29" presetClass="entr" nodeType="afterEffect" presetID="10" grpId="7" fill="hold">
                                  <p:stCondLst>
                                    <p:cond delay="0"/>
                                  </p:stCondLst>
                                  <p:iterate type="el" backwards="0">
                                    <p:tmAbs val="0"/>
                                  </p:iterate>
                                  <p:childTnLst>
                                    <p:set>
                                      <p:cBhvr>
                                        <p:cTn id="30" fill="hold"/>
                                        <p:tgtEl>
                                          <p:spTgt spid="2748"/>
                                        </p:tgtEl>
                                        <p:attrNameLst>
                                          <p:attrName>style.visibility</p:attrName>
                                        </p:attrNameLst>
                                      </p:cBhvr>
                                      <p:to>
                                        <p:strVal val="visible"/>
                                      </p:to>
                                    </p:set>
                                    <p:animEffect filter="fade" transition="in">
                                      <p:cBhvr>
                                        <p:cTn id="31" dur="500"/>
                                        <p:tgtEl>
                                          <p:spTgt spid="2748"/>
                                        </p:tgtEl>
                                      </p:cBhvr>
                                    </p:animEffect>
                                  </p:childTnLst>
                                </p:cTn>
                              </p:par>
                            </p:childTnLst>
                          </p:cTn>
                        </p:par>
                        <p:par>
                          <p:cTn id="32" fill="hold">
                            <p:stCondLst>
                              <p:cond delay="3500"/>
                            </p:stCondLst>
                            <p:childTnLst>
                              <p:par>
                                <p:cTn id="33" presetClass="entr" nodeType="afterEffect" presetID="10" grpId="8" fill="hold">
                                  <p:stCondLst>
                                    <p:cond delay="0"/>
                                  </p:stCondLst>
                                  <p:iterate type="el" backwards="0">
                                    <p:tmAbs val="0"/>
                                  </p:iterate>
                                  <p:childTnLst>
                                    <p:set>
                                      <p:cBhvr>
                                        <p:cTn id="34" fill="hold"/>
                                        <p:tgtEl>
                                          <p:spTgt spid="2754"/>
                                        </p:tgtEl>
                                        <p:attrNameLst>
                                          <p:attrName>style.visibility</p:attrName>
                                        </p:attrNameLst>
                                      </p:cBhvr>
                                      <p:to>
                                        <p:strVal val="visible"/>
                                      </p:to>
                                    </p:set>
                                    <p:animEffect filter="fade" transition="in">
                                      <p:cBhvr>
                                        <p:cTn id="35" dur="500"/>
                                        <p:tgtEl>
                                          <p:spTgt spid="27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42" grpId="1"/>
      <p:bldP build="whole" bldLvl="1" animBg="1" rev="0" advAuto="0" spid="2745" grpId="4"/>
      <p:bldP build="whole" bldLvl="1" animBg="1" rev="0" advAuto="0" spid="2747" grpId="6"/>
      <p:bldP build="whole" bldLvl="1" animBg="1" rev="0" advAuto="0" spid="2746" grpId="5"/>
      <p:bldP build="whole" bldLvl="1" animBg="1" rev="0" advAuto="0" spid="2748" grpId="7"/>
      <p:bldP build="whole" bldLvl="1" animBg="1" rev="0" advAuto="0" spid="2744" grpId="3"/>
      <p:bldP build="whole" bldLvl="1" animBg="1" rev="0" advAuto="0" spid="2743" grpId="2"/>
      <p:bldP build="whole" bldLvl="1" animBg="1" rev="0" advAuto="0" spid="2754" grpId="8"/>
    </p:bldLst>
  </p:timing>
</p:sld>
</file>

<file path=ppt/slides/slide1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56" name="Relation-based browsing"/>
          <p:cNvSpPr txBox="1"/>
          <p:nvPr>
            <p:ph type="title"/>
          </p:nvPr>
        </p:nvSpPr>
        <p:spPr>
          <a:prstGeom prst="rect">
            <a:avLst/>
          </a:prstGeom>
        </p:spPr>
        <p:txBody>
          <a:bodyPr/>
          <a:lstStyle/>
          <a:p>
            <a:pPr/>
            <a:r>
              <a:t>Relation-based browsing</a:t>
            </a:r>
          </a:p>
        </p:txBody>
      </p:sp>
      <p:sp>
        <p:nvSpPr>
          <p:cNvPr id="2757" name="Rectangle"/>
          <p:cNvSpPr/>
          <p:nvPr/>
        </p:nvSpPr>
        <p:spPr>
          <a:xfrm>
            <a:off x="2217137" y="2255520"/>
            <a:ext cx="3683001" cy="2171701"/>
          </a:xfrm>
          <a:prstGeom prst="rect">
            <a:avLst/>
          </a:prstGeom>
          <a:solidFill>
            <a:srgbClr val="FFFFF2"/>
          </a:solidFill>
          <a:ln w="25400">
            <a:solidFill>
              <a:srgbClr val="005840"/>
            </a:solidFill>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58" name="Shape"/>
          <p:cNvSpPr/>
          <p:nvPr/>
        </p:nvSpPr>
        <p:spPr>
          <a:xfrm>
            <a:off x="4034649" y="3506329"/>
            <a:ext cx="708943" cy="7066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a:solidFill>
              <a:srgbClr val="00000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59" name="Rectangle"/>
          <p:cNvSpPr/>
          <p:nvPr/>
        </p:nvSpPr>
        <p:spPr>
          <a:xfrm>
            <a:off x="4838417" y="3364088"/>
            <a:ext cx="778935" cy="706686"/>
          </a:xfrm>
          <a:prstGeom prst="rect">
            <a:avLst/>
          </a:prstGeom>
          <a:solidFill>
            <a:srgbClr val="FFF3D3"/>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60" name="Triangle"/>
          <p:cNvSpPr/>
          <p:nvPr/>
        </p:nvSpPr>
        <p:spPr>
          <a:xfrm>
            <a:off x="4792529" y="2813191"/>
            <a:ext cx="866195" cy="542926"/>
          </a:xfrm>
          <a:prstGeom prst="triangle">
            <a:avLst/>
          </a:prstGeom>
          <a:solidFill>
            <a:srgbClr val="FFE7D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61" name="Rectangle"/>
          <p:cNvSpPr/>
          <p:nvPr/>
        </p:nvSpPr>
        <p:spPr>
          <a:xfrm>
            <a:off x="5098062" y="3716302"/>
            <a:ext cx="212232" cy="354472"/>
          </a:xfrm>
          <a:prstGeom prst="rect">
            <a:avLst/>
          </a:prstGeom>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2776" name="Group"/>
          <p:cNvGrpSpPr/>
          <p:nvPr/>
        </p:nvGrpSpPr>
        <p:grpSpPr>
          <a:xfrm>
            <a:off x="3998524" y="2781300"/>
            <a:ext cx="1670757" cy="1499447"/>
            <a:chOff x="0" y="0"/>
            <a:chExt cx="1670755" cy="1499446"/>
          </a:xfrm>
        </p:grpSpPr>
        <p:sp>
          <p:nvSpPr>
            <p:cNvPr id="2762" name="Circle"/>
            <p:cNvSpPr/>
            <p:nvPr/>
          </p:nvSpPr>
          <p:spPr>
            <a:xfrm>
              <a:off x="1207911"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63" name="Circle"/>
            <p:cNvSpPr/>
            <p:nvPr/>
          </p:nvSpPr>
          <p:spPr>
            <a:xfrm>
              <a:off x="1067929" y="92371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64" name="Circle"/>
            <p:cNvSpPr/>
            <p:nvPr/>
          </p:nvSpPr>
          <p:spPr>
            <a:xfrm>
              <a:off x="1300479" y="919197"/>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65" name="Circle"/>
            <p:cNvSpPr/>
            <p:nvPr/>
          </p:nvSpPr>
          <p:spPr>
            <a:xfrm>
              <a:off x="810542" y="124460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66" name="Circle"/>
            <p:cNvSpPr/>
            <p:nvPr/>
          </p:nvSpPr>
          <p:spPr>
            <a:xfrm>
              <a:off x="1067929" y="1251091"/>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67" name="Circle"/>
            <p:cNvSpPr/>
            <p:nvPr/>
          </p:nvSpPr>
          <p:spPr>
            <a:xfrm>
              <a:off x="1291449" y="125786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68" name="Circle"/>
            <p:cNvSpPr/>
            <p:nvPr/>
          </p:nvSpPr>
          <p:spPr>
            <a:xfrm>
              <a:off x="1591733" y="125786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69" name="Circle"/>
            <p:cNvSpPr/>
            <p:nvPr/>
          </p:nvSpPr>
          <p:spPr>
            <a:xfrm>
              <a:off x="817315" y="54666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70" name="Circle"/>
            <p:cNvSpPr/>
            <p:nvPr/>
          </p:nvSpPr>
          <p:spPr>
            <a:xfrm>
              <a:off x="1591733" y="54666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71" name="Circle"/>
            <p:cNvSpPr/>
            <p:nvPr/>
          </p:nvSpPr>
          <p:spPr>
            <a:xfrm>
              <a:off x="417688" y="723900"/>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72" name="Circle"/>
            <p:cNvSpPr/>
            <p:nvPr/>
          </p:nvSpPr>
          <p:spPr>
            <a:xfrm>
              <a:off x="742808" y="1054100"/>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73" name="Circle"/>
            <p:cNvSpPr/>
            <p:nvPr/>
          </p:nvSpPr>
          <p:spPr>
            <a:xfrm>
              <a:off x="309315" y="93980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74" name="Circle"/>
            <p:cNvSpPr/>
            <p:nvPr/>
          </p:nvSpPr>
          <p:spPr>
            <a:xfrm>
              <a:off x="0" y="112465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75" name="Circle"/>
            <p:cNvSpPr/>
            <p:nvPr/>
          </p:nvSpPr>
          <p:spPr>
            <a:xfrm>
              <a:off x="357575" y="142042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2789" name="Group"/>
          <p:cNvGrpSpPr/>
          <p:nvPr/>
        </p:nvGrpSpPr>
        <p:grpSpPr>
          <a:xfrm>
            <a:off x="3095413" y="2975751"/>
            <a:ext cx="754099" cy="1106312"/>
            <a:chOff x="27093" y="0"/>
            <a:chExt cx="754097" cy="1106311"/>
          </a:xfrm>
        </p:grpSpPr>
        <p:sp>
          <p:nvSpPr>
            <p:cNvPr id="2777" name="Rectangle"/>
            <p:cNvSpPr/>
            <p:nvPr/>
          </p:nvSpPr>
          <p:spPr>
            <a:xfrm>
              <a:off x="90311" y="489937"/>
              <a:ext cx="625405" cy="580250"/>
            </a:xfrm>
            <a:prstGeom prst="rect">
              <a:avLst/>
            </a:prstGeom>
            <a:solidFill>
              <a:srgbClr val="E3F2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78" name="Triangle"/>
            <p:cNvSpPr/>
            <p:nvPr/>
          </p:nvSpPr>
          <p:spPr>
            <a:xfrm>
              <a:off x="53691" y="38382"/>
              <a:ext cx="694130" cy="443654"/>
            </a:xfrm>
            <a:prstGeom prst="triangle">
              <a:avLst/>
            </a:prstGeom>
            <a:solidFill>
              <a:srgbClr val="E5F3ED"/>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79" name="Rectangle"/>
            <p:cNvSpPr/>
            <p:nvPr/>
          </p:nvSpPr>
          <p:spPr>
            <a:xfrm>
              <a:off x="298026" y="778933"/>
              <a:ext cx="171592" cy="291254"/>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80" name="Circle"/>
            <p:cNvSpPr/>
            <p:nvPr/>
          </p:nvSpPr>
          <p:spPr>
            <a:xfrm>
              <a:off x="365759" y="0"/>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81" name="Circle"/>
            <p:cNvSpPr/>
            <p:nvPr/>
          </p:nvSpPr>
          <p:spPr>
            <a:xfrm>
              <a:off x="51928" y="1027289"/>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82" name="Circle"/>
            <p:cNvSpPr/>
            <p:nvPr/>
          </p:nvSpPr>
          <p:spPr>
            <a:xfrm>
              <a:off x="424462" y="74280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83" name="Circle"/>
            <p:cNvSpPr/>
            <p:nvPr/>
          </p:nvSpPr>
          <p:spPr>
            <a:xfrm>
              <a:off x="259079" y="1020515"/>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84" name="Circle"/>
            <p:cNvSpPr/>
            <p:nvPr/>
          </p:nvSpPr>
          <p:spPr>
            <a:xfrm>
              <a:off x="428977" y="102728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85" name="Circle"/>
            <p:cNvSpPr/>
            <p:nvPr/>
          </p:nvSpPr>
          <p:spPr>
            <a:xfrm>
              <a:off x="677333" y="1020515"/>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86" name="Circle"/>
            <p:cNvSpPr/>
            <p:nvPr/>
          </p:nvSpPr>
          <p:spPr>
            <a:xfrm>
              <a:off x="27093" y="44026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87" name="Circle"/>
            <p:cNvSpPr/>
            <p:nvPr/>
          </p:nvSpPr>
          <p:spPr>
            <a:xfrm>
              <a:off x="702168" y="43123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88" name="Circle"/>
            <p:cNvSpPr/>
            <p:nvPr/>
          </p:nvSpPr>
          <p:spPr>
            <a:xfrm>
              <a:off x="261902" y="74280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2790" name="Rectangle"/>
          <p:cNvSpPr/>
          <p:nvPr/>
        </p:nvSpPr>
        <p:spPr>
          <a:xfrm>
            <a:off x="3066062" y="2743200"/>
            <a:ext cx="2621281" cy="1530774"/>
          </a:xfrm>
          <a:prstGeom prst="rect">
            <a:avLst/>
          </a:prstGeom>
          <a:ln w="25400">
            <a:solidFill>
              <a:srgbClr val="FF2600"/>
            </a:solidFill>
            <a:prstDash val="dash"/>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91" name="Image A"/>
          <p:cNvSpPr txBox="1"/>
          <p:nvPr/>
        </p:nvSpPr>
        <p:spPr>
          <a:xfrm>
            <a:off x="3497297" y="4441049"/>
            <a:ext cx="917630" cy="3235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A</a:t>
            </a:r>
          </a:p>
        </p:txBody>
      </p:sp>
      <p:sp>
        <p:nvSpPr>
          <p:cNvPr id="2792" name="Rectangle"/>
          <p:cNvSpPr/>
          <p:nvPr/>
        </p:nvSpPr>
        <p:spPr>
          <a:xfrm>
            <a:off x="2192302" y="5314808"/>
            <a:ext cx="3683001" cy="2171701"/>
          </a:xfrm>
          <a:prstGeom prst="rect">
            <a:avLst/>
          </a:prstGeom>
          <a:solidFill>
            <a:srgbClr val="FFFFF2"/>
          </a:solidFill>
          <a:ln w="25400">
            <a:solidFill>
              <a:srgbClr val="005840"/>
            </a:solidFill>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93" name="Shape"/>
          <p:cNvSpPr/>
          <p:nvPr/>
        </p:nvSpPr>
        <p:spPr>
          <a:xfrm>
            <a:off x="3409244" y="6473049"/>
            <a:ext cx="708943" cy="7066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a:solidFill>
              <a:srgbClr val="00000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94" name="Rectangle"/>
          <p:cNvSpPr/>
          <p:nvPr/>
        </p:nvSpPr>
        <p:spPr>
          <a:xfrm>
            <a:off x="4213013" y="6330808"/>
            <a:ext cx="778934" cy="706686"/>
          </a:xfrm>
          <a:prstGeom prst="rect">
            <a:avLst/>
          </a:prstGeom>
          <a:solidFill>
            <a:srgbClr val="FFF3D3"/>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95" name="Triangle"/>
          <p:cNvSpPr/>
          <p:nvPr/>
        </p:nvSpPr>
        <p:spPr>
          <a:xfrm>
            <a:off x="4169100" y="5778500"/>
            <a:ext cx="866195" cy="542925"/>
          </a:xfrm>
          <a:prstGeom prst="triangle">
            <a:avLst/>
          </a:prstGeom>
          <a:solidFill>
            <a:srgbClr val="FFE7D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96" name="Rectangle"/>
          <p:cNvSpPr/>
          <p:nvPr/>
        </p:nvSpPr>
        <p:spPr>
          <a:xfrm>
            <a:off x="4472658" y="6680200"/>
            <a:ext cx="212232" cy="354472"/>
          </a:xfrm>
          <a:prstGeom prst="rect">
            <a:avLst/>
          </a:prstGeom>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2811" name="Group"/>
          <p:cNvGrpSpPr/>
          <p:nvPr/>
        </p:nvGrpSpPr>
        <p:grpSpPr>
          <a:xfrm>
            <a:off x="3373120" y="5748302"/>
            <a:ext cx="1670756" cy="1499165"/>
            <a:chOff x="0" y="0"/>
            <a:chExt cx="1670755" cy="1499164"/>
          </a:xfrm>
        </p:grpSpPr>
        <p:sp>
          <p:nvSpPr>
            <p:cNvPr id="2797" name="Circle"/>
            <p:cNvSpPr/>
            <p:nvPr/>
          </p:nvSpPr>
          <p:spPr>
            <a:xfrm>
              <a:off x="1198879" y="0"/>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98" name="Circle"/>
            <p:cNvSpPr/>
            <p:nvPr/>
          </p:nvSpPr>
          <p:spPr>
            <a:xfrm>
              <a:off x="1067929" y="923431"/>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799" name="Circle"/>
            <p:cNvSpPr/>
            <p:nvPr/>
          </p:nvSpPr>
          <p:spPr>
            <a:xfrm>
              <a:off x="1300479" y="918915"/>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00" name="Circle"/>
            <p:cNvSpPr/>
            <p:nvPr/>
          </p:nvSpPr>
          <p:spPr>
            <a:xfrm>
              <a:off x="810542" y="124629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01" name="Circle"/>
            <p:cNvSpPr/>
            <p:nvPr/>
          </p:nvSpPr>
          <p:spPr>
            <a:xfrm>
              <a:off x="1067929" y="125080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02" name="Circle"/>
            <p:cNvSpPr/>
            <p:nvPr/>
          </p:nvSpPr>
          <p:spPr>
            <a:xfrm>
              <a:off x="1291449" y="12575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03" name="Circle"/>
            <p:cNvSpPr/>
            <p:nvPr/>
          </p:nvSpPr>
          <p:spPr>
            <a:xfrm>
              <a:off x="1591733" y="12575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04" name="Circle"/>
            <p:cNvSpPr/>
            <p:nvPr/>
          </p:nvSpPr>
          <p:spPr>
            <a:xfrm>
              <a:off x="817879" y="546382"/>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05" name="Circle"/>
            <p:cNvSpPr/>
            <p:nvPr/>
          </p:nvSpPr>
          <p:spPr>
            <a:xfrm>
              <a:off x="1591733" y="5463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06" name="Circle"/>
            <p:cNvSpPr/>
            <p:nvPr/>
          </p:nvSpPr>
          <p:spPr>
            <a:xfrm>
              <a:off x="417688" y="722488"/>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07" name="Circle"/>
            <p:cNvSpPr/>
            <p:nvPr/>
          </p:nvSpPr>
          <p:spPr>
            <a:xfrm>
              <a:off x="742808" y="1047609"/>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08" name="Circle"/>
            <p:cNvSpPr/>
            <p:nvPr/>
          </p:nvSpPr>
          <p:spPr>
            <a:xfrm>
              <a:off x="309315" y="93923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09" name="Circle"/>
            <p:cNvSpPr/>
            <p:nvPr/>
          </p:nvSpPr>
          <p:spPr>
            <a:xfrm>
              <a:off x="0" y="112437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10" name="Circle"/>
            <p:cNvSpPr/>
            <p:nvPr/>
          </p:nvSpPr>
          <p:spPr>
            <a:xfrm>
              <a:off x="354470" y="1420142"/>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2824" name="Group"/>
          <p:cNvGrpSpPr/>
          <p:nvPr/>
        </p:nvGrpSpPr>
        <p:grpSpPr>
          <a:xfrm>
            <a:off x="2397760" y="5965049"/>
            <a:ext cx="754098" cy="1106312"/>
            <a:chOff x="27093" y="0"/>
            <a:chExt cx="754097" cy="1106311"/>
          </a:xfrm>
        </p:grpSpPr>
        <p:sp>
          <p:nvSpPr>
            <p:cNvPr id="2812" name="Rectangle"/>
            <p:cNvSpPr/>
            <p:nvPr/>
          </p:nvSpPr>
          <p:spPr>
            <a:xfrm>
              <a:off x="90311" y="489937"/>
              <a:ext cx="625405" cy="580250"/>
            </a:xfrm>
            <a:prstGeom prst="rect">
              <a:avLst/>
            </a:prstGeom>
            <a:solidFill>
              <a:srgbClr val="E3F2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13" name="Triangle"/>
            <p:cNvSpPr/>
            <p:nvPr/>
          </p:nvSpPr>
          <p:spPr>
            <a:xfrm>
              <a:off x="53691" y="38382"/>
              <a:ext cx="694130" cy="443654"/>
            </a:xfrm>
            <a:prstGeom prst="triangle">
              <a:avLst/>
            </a:prstGeom>
            <a:solidFill>
              <a:srgbClr val="E5F3ED"/>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14" name="Rectangle"/>
            <p:cNvSpPr/>
            <p:nvPr/>
          </p:nvSpPr>
          <p:spPr>
            <a:xfrm>
              <a:off x="298026" y="778933"/>
              <a:ext cx="171592" cy="291254"/>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15" name="Circle"/>
            <p:cNvSpPr/>
            <p:nvPr/>
          </p:nvSpPr>
          <p:spPr>
            <a:xfrm>
              <a:off x="365760"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16" name="Circle"/>
            <p:cNvSpPr/>
            <p:nvPr/>
          </p:nvSpPr>
          <p:spPr>
            <a:xfrm>
              <a:off x="51928" y="1027289"/>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17" name="Circle"/>
            <p:cNvSpPr/>
            <p:nvPr/>
          </p:nvSpPr>
          <p:spPr>
            <a:xfrm>
              <a:off x="424462" y="742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18" name="Circle"/>
            <p:cNvSpPr/>
            <p:nvPr/>
          </p:nvSpPr>
          <p:spPr>
            <a:xfrm>
              <a:off x="255128" y="1020515"/>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19" name="Circle"/>
            <p:cNvSpPr/>
            <p:nvPr/>
          </p:nvSpPr>
          <p:spPr>
            <a:xfrm>
              <a:off x="423333" y="102728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20" name="Circle"/>
            <p:cNvSpPr/>
            <p:nvPr/>
          </p:nvSpPr>
          <p:spPr>
            <a:xfrm>
              <a:off x="677333"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21" name="Circle"/>
            <p:cNvSpPr/>
            <p:nvPr/>
          </p:nvSpPr>
          <p:spPr>
            <a:xfrm>
              <a:off x="27093" y="44026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22" name="Circle"/>
            <p:cNvSpPr/>
            <p:nvPr/>
          </p:nvSpPr>
          <p:spPr>
            <a:xfrm>
              <a:off x="702168" y="431235"/>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23" name="Circle"/>
            <p:cNvSpPr/>
            <p:nvPr/>
          </p:nvSpPr>
          <p:spPr>
            <a:xfrm>
              <a:off x="261902" y="742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2825" name="Rectangle"/>
          <p:cNvSpPr/>
          <p:nvPr/>
        </p:nvSpPr>
        <p:spPr>
          <a:xfrm>
            <a:off x="2354862" y="5732497"/>
            <a:ext cx="2729654" cy="1528517"/>
          </a:xfrm>
          <a:prstGeom prst="rect">
            <a:avLst/>
          </a:prstGeom>
          <a:ln w="25400">
            <a:solidFill>
              <a:srgbClr val="FF2600"/>
            </a:solidFill>
            <a:prstDash val="dash"/>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26" name="Image B"/>
          <p:cNvSpPr txBox="1"/>
          <p:nvPr/>
        </p:nvSpPr>
        <p:spPr>
          <a:xfrm>
            <a:off x="3497297" y="7498080"/>
            <a:ext cx="928842" cy="3235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B</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792"/>
                                        </p:tgtEl>
                                        <p:attrNameLst>
                                          <p:attrName>style.visibility</p:attrName>
                                        </p:attrNameLst>
                                      </p:cBhvr>
                                      <p:to>
                                        <p:strVal val="visible"/>
                                      </p:to>
                                    </p:set>
                                    <p:animEffect filter="fade" transition="in">
                                      <p:cBhvr>
                                        <p:cTn id="7" dur="500"/>
                                        <p:tgtEl>
                                          <p:spTgt spid="2792"/>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2793"/>
                                        </p:tgtEl>
                                        <p:attrNameLst>
                                          <p:attrName>style.visibility</p:attrName>
                                        </p:attrNameLst>
                                      </p:cBhvr>
                                      <p:to>
                                        <p:strVal val="visible"/>
                                      </p:to>
                                    </p:set>
                                    <p:animEffect filter="fade" transition="in">
                                      <p:cBhvr>
                                        <p:cTn id="11" dur="500"/>
                                        <p:tgtEl>
                                          <p:spTgt spid="2793"/>
                                        </p:tgtEl>
                                      </p:cBhvr>
                                    </p:animEffect>
                                  </p:childTnLst>
                                </p:cTn>
                              </p:par>
                            </p:childTnLst>
                          </p:cTn>
                        </p:par>
                        <p:par>
                          <p:cTn id="12" fill="hold">
                            <p:stCondLst>
                              <p:cond delay="1000"/>
                            </p:stCondLst>
                            <p:childTnLst>
                              <p:par>
                                <p:cTn id="13" presetClass="entr" nodeType="afterEffect" presetID="10" grpId="3" fill="hold">
                                  <p:stCondLst>
                                    <p:cond delay="0"/>
                                  </p:stCondLst>
                                  <p:iterate type="el" backwards="0">
                                    <p:tmAbs val="0"/>
                                  </p:iterate>
                                  <p:childTnLst>
                                    <p:set>
                                      <p:cBhvr>
                                        <p:cTn id="14" fill="hold"/>
                                        <p:tgtEl>
                                          <p:spTgt spid="2794"/>
                                        </p:tgtEl>
                                        <p:attrNameLst>
                                          <p:attrName>style.visibility</p:attrName>
                                        </p:attrNameLst>
                                      </p:cBhvr>
                                      <p:to>
                                        <p:strVal val="visible"/>
                                      </p:to>
                                    </p:set>
                                    <p:animEffect filter="fade" transition="in">
                                      <p:cBhvr>
                                        <p:cTn id="15" dur="500"/>
                                        <p:tgtEl>
                                          <p:spTgt spid="2794"/>
                                        </p:tgtEl>
                                      </p:cBhvr>
                                    </p:animEffect>
                                  </p:childTnLst>
                                </p:cTn>
                              </p:par>
                            </p:childTnLst>
                          </p:cTn>
                        </p:par>
                        <p:par>
                          <p:cTn id="16" fill="hold">
                            <p:stCondLst>
                              <p:cond delay="1500"/>
                            </p:stCondLst>
                            <p:childTnLst>
                              <p:par>
                                <p:cTn id="17" presetClass="entr" nodeType="afterEffect" presetID="10" grpId="4" fill="hold">
                                  <p:stCondLst>
                                    <p:cond delay="0"/>
                                  </p:stCondLst>
                                  <p:iterate type="el" backwards="0">
                                    <p:tmAbs val="0"/>
                                  </p:iterate>
                                  <p:childTnLst>
                                    <p:set>
                                      <p:cBhvr>
                                        <p:cTn id="18" fill="hold"/>
                                        <p:tgtEl>
                                          <p:spTgt spid="2795"/>
                                        </p:tgtEl>
                                        <p:attrNameLst>
                                          <p:attrName>style.visibility</p:attrName>
                                        </p:attrNameLst>
                                      </p:cBhvr>
                                      <p:to>
                                        <p:strVal val="visible"/>
                                      </p:to>
                                    </p:set>
                                    <p:animEffect filter="fade" transition="in">
                                      <p:cBhvr>
                                        <p:cTn id="19" dur="500"/>
                                        <p:tgtEl>
                                          <p:spTgt spid="2795"/>
                                        </p:tgtEl>
                                      </p:cBhvr>
                                    </p:animEffect>
                                  </p:childTnLst>
                                </p:cTn>
                              </p:par>
                            </p:childTnLst>
                          </p:cTn>
                        </p:par>
                        <p:par>
                          <p:cTn id="20" fill="hold">
                            <p:stCondLst>
                              <p:cond delay="2000"/>
                            </p:stCondLst>
                            <p:childTnLst>
                              <p:par>
                                <p:cTn id="21" presetClass="entr" nodeType="afterEffect" presetID="10" grpId="5" fill="hold">
                                  <p:stCondLst>
                                    <p:cond delay="0"/>
                                  </p:stCondLst>
                                  <p:iterate type="el" backwards="0">
                                    <p:tmAbs val="0"/>
                                  </p:iterate>
                                  <p:childTnLst>
                                    <p:set>
                                      <p:cBhvr>
                                        <p:cTn id="22" fill="hold"/>
                                        <p:tgtEl>
                                          <p:spTgt spid="2796"/>
                                        </p:tgtEl>
                                        <p:attrNameLst>
                                          <p:attrName>style.visibility</p:attrName>
                                        </p:attrNameLst>
                                      </p:cBhvr>
                                      <p:to>
                                        <p:strVal val="visible"/>
                                      </p:to>
                                    </p:set>
                                    <p:animEffect filter="fade" transition="in">
                                      <p:cBhvr>
                                        <p:cTn id="23" dur="500"/>
                                        <p:tgtEl>
                                          <p:spTgt spid="2796"/>
                                        </p:tgtEl>
                                      </p:cBhvr>
                                    </p:animEffect>
                                  </p:childTnLst>
                                </p:cTn>
                              </p:par>
                            </p:childTnLst>
                          </p:cTn>
                        </p:par>
                        <p:par>
                          <p:cTn id="24" fill="hold">
                            <p:stCondLst>
                              <p:cond delay="2500"/>
                            </p:stCondLst>
                            <p:childTnLst>
                              <p:par>
                                <p:cTn id="25" presetClass="entr" nodeType="afterEffect" presetID="10" grpId="6" fill="hold">
                                  <p:stCondLst>
                                    <p:cond delay="0"/>
                                  </p:stCondLst>
                                  <p:iterate type="el" backwards="0">
                                    <p:tmAbs val="0"/>
                                  </p:iterate>
                                  <p:childTnLst>
                                    <p:set>
                                      <p:cBhvr>
                                        <p:cTn id="26" fill="hold"/>
                                        <p:tgtEl>
                                          <p:spTgt spid="2811"/>
                                        </p:tgtEl>
                                        <p:attrNameLst>
                                          <p:attrName>style.visibility</p:attrName>
                                        </p:attrNameLst>
                                      </p:cBhvr>
                                      <p:to>
                                        <p:strVal val="visible"/>
                                      </p:to>
                                    </p:set>
                                    <p:animEffect filter="fade" transition="in">
                                      <p:cBhvr>
                                        <p:cTn id="27" dur="500"/>
                                        <p:tgtEl>
                                          <p:spTgt spid="2811"/>
                                        </p:tgtEl>
                                      </p:cBhvr>
                                    </p:animEffect>
                                  </p:childTnLst>
                                </p:cTn>
                              </p:par>
                            </p:childTnLst>
                          </p:cTn>
                        </p:par>
                        <p:par>
                          <p:cTn id="28" fill="hold">
                            <p:stCondLst>
                              <p:cond delay="3000"/>
                            </p:stCondLst>
                            <p:childTnLst>
                              <p:par>
                                <p:cTn id="29" presetClass="entr" nodeType="afterEffect" presetID="10" grpId="7" fill="hold">
                                  <p:stCondLst>
                                    <p:cond delay="0"/>
                                  </p:stCondLst>
                                  <p:iterate type="el" backwards="0">
                                    <p:tmAbs val="0"/>
                                  </p:iterate>
                                  <p:childTnLst>
                                    <p:set>
                                      <p:cBhvr>
                                        <p:cTn id="30" fill="hold"/>
                                        <p:tgtEl>
                                          <p:spTgt spid="2824"/>
                                        </p:tgtEl>
                                        <p:attrNameLst>
                                          <p:attrName>style.visibility</p:attrName>
                                        </p:attrNameLst>
                                      </p:cBhvr>
                                      <p:to>
                                        <p:strVal val="visible"/>
                                      </p:to>
                                    </p:set>
                                    <p:animEffect filter="fade" transition="in">
                                      <p:cBhvr>
                                        <p:cTn id="31" dur="500"/>
                                        <p:tgtEl>
                                          <p:spTgt spid="2824"/>
                                        </p:tgtEl>
                                      </p:cBhvr>
                                    </p:animEffect>
                                  </p:childTnLst>
                                </p:cTn>
                              </p:par>
                            </p:childTnLst>
                          </p:cTn>
                        </p:par>
                        <p:par>
                          <p:cTn id="32" fill="hold">
                            <p:stCondLst>
                              <p:cond delay="3500"/>
                            </p:stCondLst>
                            <p:childTnLst>
                              <p:par>
                                <p:cTn id="33" presetClass="entr" nodeType="afterEffect" presetID="10" grpId="8" fill="hold">
                                  <p:stCondLst>
                                    <p:cond delay="0"/>
                                  </p:stCondLst>
                                  <p:iterate type="el" backwards="0">
                                    <p:tmAbs val="0"/>
                                  </p:iterate>
                                  <p:childTnLst>
                                    <p:set>
                                      <p:cBhvr>
                                        <p:cTn id="34" fill="hold"/>
                                        <p:tgtEl>
                                          <p:spTgt spid="2826"/>
                                        </p:tgtEl>
                                        <p:attrNameLst>
                                          <p:attrName>style.visibility</p:attrName>
                                        </p:attrNameLst>
                                      </p:cBhvr>
                                      <p:to>
                                        <p:strVal val="visible"/>
                                      </p:to>
                                    </p:set>
                                    <p:animEffect filter="fade" transition="in">
                                      <p:cBhvr>
                                        <p:cTn id="35" dur="500"/>
                                        <p:tgtEl>
                                          <p:spTgt spid="2826"/>
                                        </p:tgtEl>
                                      </p:cBhvr>
                                    </p:animEffect>
                                  </p:childTnLst>
                                </p:cTn>
                              </p:par>
                            </p:childTnLst>
                          </p:cTn>
                        </p:par>
                      </p:childTnLst>
                    </p:cTn>
                  </p:par>
                  <p:par>
                    <p:cTn id="36" fill="hold">
                      <p:stCondLst>
                        <p:cond delay="indefinite"/>
                      </p:stCondLst>
                      <p:childTnLst>
                        <p:par>
                          <p:cTn id="37" fill="hold">
                            <p:stCondLst>
                              <p:cond delay="0"/>
                            </p:stCondLst>
                            <p:childTnLst>
                              <p:par>
                                <p:cTn id="38" presetClass="entr" nodeType="clickEffect" presetID="10" grpId="9" fill="hold">
                                  <p:stCondLst>
                                    <p:cond delay="0"/>
                                  </p:stCondLst>
                                  <p:iterate type="el" backwards="0">
                                    <p:tmAbs val="0"/>
                                  </p:iterate>
                                  <p:childTnLst>
                                    <p:set>
                                      <p:cBhvr>
                                        <p:cTn id="39" fill="hold"/>
                                        <p:tgtEl>
                                          <p:spTgt spid="2790"/>
                                        </p:tgtEl>
                                        <p:attrNameLst>
                                          <p:attrName>style.visibility</p:attrName>
                                        </p:attrNameLst>
                                      </p:cBhvr>
                                      <p:to>
                                        <p:strVal val="visible"/>
                                      </p:to>
                                    </p:set>
                                    <p:animEffect filter="fade" transition="in">
                                      <p:cBhvr>
                                        <p:cTn id="40" dur="500"/>
                                        <p:tgtEl>
                                          <p:spTgt spid="2790"/>
                                        </p:tgtEl>
                                      </p:cBhvr>
                                    </p:animEffect>
                                  </p:childTnLst>
                                </p:cTn>
                              </p:par>
                            </p:childTnLst>
                          </p:cTn>
                        </p:par>
                      </p:childTnLst>
                    </p:cTn>
                  </p:par>
                  <p:par>
                    <p:cTn id="41" fill="hold">
                      <p:stCondLst>
                        <p:cond delay="indefinite"/>
                      </p:stCondLst>
                      <p:childTnLst>
                        <p:par>
                          <p:cTn id="42" fill="hold">
                            <p:stCondLst>
                              <p:cond delay="0"/>
                            </p:stCondLst>
                            <p:childTnLst>
                              <p:par>
                                <p:cTn id="43" presetClass="entr" nodeType="clickEffect" presetID="10" grpId="10" fill="hold">
                                  <p:stCondLst>
                                    <p:cond delay="0"/>
                                  </p:stCondLst>
                                  <p:iterate type="el" backwards="0">
                                    <p:tmAbs val="0"/>
                                  </p:iterate>
                                  <p:childTnLst>
                                    <p:set>
                                      <p:cBhvr>
                                        <p:cTn id="44" fill="hold"/>
                                        <p:tgtEl>
                                          <p:spTgt spid="2825"/>
                                        </p:tgtEl>
                                        <p:attrNameLst>
                                          <p:attrName>style.visibility</p:attrName>
                                        </p:attrNameLst>
                                      </p:cBhvr>
                                      <p:to>
                                        <p:strVal val="visible"/>
                                      </p:to>
                                    </p:set>
                                    <p:animEffect filter="fade" transition="in">
                                      <p:cBhvr>
                                        <p:cTn id="45" dur="500"/>
                                        <p:tgtEl>
                                          <p:spTgt spid="28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92" grpId="1"/>
      <p:bldP build="whole" bldLvl="1" animBg="1" rev="0" advAuto="0" spid="2793" grpId="2"/>
      <p:bldP build="whole" bldLvl="1" animBg="1" rev="0" advAuto="0" spid="2790" grpId="9"/>
      <p:bldP build="whole" bldLvl="1" animBg="1" rev="0" advAuto="0" spid="2794" grpId="3"/>
      <p:bldP build="whole" bldLvl="1" animBg="1" rev="0" advAuto="0" spid="2811" grpId="6"/>
      <p:bldP build="whole" bldLvl="1" animBg="1" rev="0" advAuto="0" spid="2824" grpId="7"/>
      <p:bldP build="whole" bldLvl="1" animBg="1" rev="0" advAuto="0" spid="2795" grpId="4"/>
      <p:bldP build="whole" bldLvl="1" animBg="1" rev="0" advAuto="0" spid="2826" grpId="8"/>
      <p:bldP build="whole" bldLvl="1" animBg="1" rev="0" advAuto="0" spid="2825" grpId="10"/>
      <p:bldP build="whole" bldLvl="1" animBg="1" rev="0" advAuto="0" spid="2796" grpId="5"/>
    </p:bldLst>
  </p:timing>
</p:sld>
</file>

<file path=ppt/slides/slide1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0" name="Relation-based browsing"/>
          <p:cNvSpPr txBox="1"/>
          <p:nvPr>
            <p:ph type="title"/>
          </p:nvPr>
        </p:nvSpPr>
        <p:spPr>
          <a:prstGeom prst="rect">
            <a:avLst/>
          </a:prstGeom>
        </p:spPr>
        <p:txBody>
          <a:bodyPr/>
          <a:lstStyle/>
          <a:p>
            <a:pPr/>
            <a:r>
              <a:t>Relation-based browsing</a:t>
            </a:r>
          </a:p>
        </p:txBody>
      </p:sp>
      <p:sp>
        <p:nvSpPr>
          <p:cNvPr id="2831" name="Rectangle"/>
          <p:cNvSpPr/>
          <p:nvPr/>
        </p:nvSpPr>
        <p:spPr>
          <a:xfrm>
            <a:off x="2212622" y="2255520"/>
            <a:ext cx="3683001" cy="2171701"/>
          </a:xfrm>
          <a:prstGeom prst="rect">
            <a:avLst/>
          </a:prstGeom>
          <a:solidFill>
            <a:srgbClr val="FFFFF2"/>
          </a:solidFill>
          <a:ln w="25400">
            <a:solidFill>
              <a:srgbClr val="005840"/>
            </a:solidFill>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32" name="Shape"/>
          <p:cNvSpPr/>
          <p:nvPr/>
        </p:nvSpPr>
        <p:spPr>
          <a:xfrm>
            <a:off x="4030133" y="3506329"/>
            <a:ext cx="708943" cy="7066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a:solidFill>
              <a:srgbClr val="00000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33" name="Rectangle"/>
          <p:cNvSpPr/>
          <p:nvPr/>
        </p:nvSpPr>
        <p:spPr>
          <a:xfrm>
            <a:off x="4833902" y="3364088"/>
            <a:ext cx="778934" cy="706686"/>
          </a:xfrm>
          <a:prstGeom prst="rect">
            <a:avLst/>
          </a:prstGeom>
          <a:solidFill>
            <a:srgbClr val="FFF3D3"/>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34" name="Triangle"/>
          <p:cNvSpPr/>
          <p:nvPr/>
        </p:nvSpPr>
        <p:spPr>
          <a:xfrm>
            <a:off x="4788013" y="2813191"/>
            <a:ext cx="866196" cy="542926"/>
          </a:xfrm>
          <a:prstGeom prst="triangle">
            <a:avLst/>
          </a:prstGeom>
          <a:solidFill>
            <a:srgbClr val="FFE7D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35" name="Rectangle"/>
          <p:cNvSpPr/>
          <p:nvPr/>
        </p:nvSpPr>
        <p:spPr>
          <a:xfrm>
            <a:off x="5092700" y="3716302"/>
            <a:ext cx="212232" cy="354472"/>
          </a:xfrm>
          <a:prstGeom prst="rect">
            <a:avLst/>
          </a:prstGeom>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2850" name="Group"/>
          <p:cNvGrpSpPr/>
          <p:nvPr/>
        </p:nvGrpSpPr>
        <p:grpSpPr>
          <a:xfrm>
            <a:off x="3994008" y="2781300"/>
            <a:ext cx="1670757" cy="1499447"/>
            <a:chOff x="0" y="0"/>
            <a:chExt cx="1670755" cy="1499446"/>
          </a:xfrm>
        </p:grpSpPr>
        <p:sp>
          <p:nvSpPr>
            <p:cNvPr id="2836" name="Circle"/>
            <p:cNvSpPr/>
            <p:nvPr/>
          </p:nvSpPr>
          <p:spPr>
            <a:xfrm>
              <a:off x="1212991"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37" name="Circle"/>
            <p:cNvSpPr/>
            <p:nvPr/>
          </p:nvSpPr>
          <p:spPr>
            <a:xfrm>
              <a:off x="1067929" y="92371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38" name="Circle"/>
            <p:cNvSpPr/>
            <p:nvPr/>
          </p:nvSpPr>
          <p:spPr>
            <a:xfrm>
              <a:off x="1300479" y="919197"/>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39" name="Circle"/>
            <p:cNvSpPr/>
            <p:nvPr/>
          </p:nvSpPr>
          <p:spPr>
            <a:xfrm>
              <a:off x="806591" y="124460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40" name="Circle"/>
            <p:cNvSpPr/>
            <p:nvPr/>
          </p:nvSpPr>
          <p:spPr>
            <a:xfrm>
              <a:off x="1067929" y="1251091"/>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41" name="Circle"/>
            <p:cNvSpPr/>
            <p:nvPr/>
          </p:nvSpPr>
          <p:spPr>
            <a:xfrm>
              <a:off x="1291449" y="125786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42" name="Circle"/>
            <p:cNvSpPr/>
            <p:nvPr/>
          </p:nvSpPr>
          <p:spPr>
            <a:xfrm>
              <a:off x="1591733" y="125786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43" name="Circle"/>
            <p:cNvSpPr/>
            <p:nvPr/>
          </p:nvSpPr>
          <p:spPr>
            <a:xfrm>
              <a:off x="817315" y="54666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44" name="Circle"/>
            <p:cNvSpPr/>
            <p:nvPr/>
          </p:nvSpPr>
          <p:spPr>
            <a:xfrm>
              <a:off x="1591733" y="54666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45" name="Circle"/>
            <p:cNvSpPr/>
            <p:nvPr/>
          </p:nvSpPr>
          <p:spPr>
            <a:xfrm>
              <a:off x="417688" y="723900"/>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46" name="Circle"/>
            <p:cNvSpPr/>
            <p:nvPr/>
          </p:nvSpPr>
          <p:spPr>
            <a:xfrm>
              <a:off x="742808" y="1054100"/>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47" name="Circle"/>
            <p:cNvSpPr/>
            <p:nvPr/>
          </p:nvSpPr>
          <p:spPr>
            <a:xfrm>
              <a:off x="309315" y="93980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48" name="Circle"/>
            <p:cNvSpPr/>
            <p:nvPr/>
          </p:nvSpPr>
          <p:spPr>
            <a:xfrm>
              <a:off x="0" y="112465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49" name="Circle"/>
            <p:cNvSpPr/>
            <p:nvPr/>
          </p:nvSpPr>
          <p:spPr>
            <a:xfrm>
              <a:off x="354470" y="1420424"/>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2863" name="Group"/>
          <p:cNvGrpSpPr/>
          <p:nvPr/>
        </p:nvGrpSpPr>
        <p:grpSpPr>
          <a:xfrm>
            <a:off x="3090897" y="2975751"/>
            <a:ext cx="754099" cy="1106312"/>
            <a:chOff x="27093" y="0"/>
            <a:chExt cx="754098" cy="1106311"/>
          </a:xfrm>
        </p:grpSpPr>
        <p:sp>
          <p:nvSpPr>
            <p:cNvPr id="2851" name="Rectangle"/>
            <p:cNvSpPr/>
            <p:nvPr/>
          </p:nvSpPr>
          <p:spPr>
            <a:xfrm>
              <a:off x="90311" y="489937"/>
              <a:ext cx="625405" cy="580250"/>
            </a:xfrm>
            <a:prstGeom prst="rect">
              <a:avLst/>
            </a:prstGeom>
            <a:solidFill>
              <a:srgbClr val="E3F2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52" name="Triangle"/>
            <p:cNvSpPr/>
            <p:nvPr/>
          </p:nvSpPr>
          <p:spPr>
            <a:xfrm>
              <a:off x="53691" y="38382"/>
              <a:ext cx="694130" cy="443654"/>
            </a:xfrm>
            <a:prstGeom prst="triangle">
              <a:avLst/>
            </a:prstGeom>
            <a:solidFill>
              <a:srgbClr val="E5F3ED"/>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53" name="Rectangle"/>
            <p:cNvSpPr/>
            <p:nvPr/>
          </p:nvSpPr>
          <p:spPr>
            <a:xfrm>
              <a:off x="298026" y="778933"/>
              <a:ext cx="171592" cy="291254"/>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54" name="Circle"/>
            <p:cNvSpPr/>
            <p:nvPr/>
          </p:nvSpPr>
          <p:spPr>
            <a:xfrm>
              <a:off x="365760"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55" name="Circle"/>
            <p:cNvSpPr/>
            <p:nvPr/>
          </p:nvSpPr>
          <p:spPr>
            <a:xfrm>
              <a:off x="51929" y="102728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56" name="Circle"/>
            <p:cNvSpPr/>
            <p:nvPr/>
          </p:nvSpPr>
          <p:spPr>
            <a:xfrm>
              <a:off x="424462" y="74280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57" name="Circle"/>
            <p:cNvSpPr/>
            <p:nvPr/>
          </p:nvSpPr>
          <p:spPr>
            <a:xfrm>
              <a:off x="255129" y="1020515"/>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58" name="Circle"/>
            <p:cNvSpPr/>
            <p:nvPr/>
          </p:nvSpPr>
          <p:spPr>
            <a:xfrm>
              <a:off x="428977" y="102728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59" name="Circle"/>
            <p:cNvSpPr/>
            <p:nvPr/>
          </p:nvSpPr>
          <p:spPr>
            <a:xfrm>
              <a:off x="677333" y="1020515"/>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60" name="Circle"/>
            <p:cNvSpPr/>
            <p:nvPr/>
          </p:nvSpPr>
          <p:spPr>
            <a:xfrm>
              <a:off x="27093" y="44026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61" name="Circle"/>
            <p:cNvSpPr/>
            <p:nvPr/>
          </p:nvSpPr>
          <p:spPr>
            <a:xfrm>
              <a:off x="702169" y="43123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62" name="Circle"/>
            <p:cNvSpPr/>
            <p:nvPr/>
          </p:nvSpPr>
          <p:spPr>
            <a:xfrm>
              <a:off x="261902" y="74280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2864" name="Rectangle"/>
          <p:cNvSpPr/>
          <p:nvPr/>
        </p:nvSpPr>
        <p:spPr>
          <a:xfrm>
            <a:off x="3061546" y="2743200"/>
            <a:ext cx="2621281" cy="1530774"/>
          </a:xfrm>
          <a:prstGeom prst="rect">
            <a:avLst/>
          </a:prstGeom>
          <a:ln w="25400">
            <a:solidFill>
              <a:srgbClr val="FF2600"/>
            </a:solidFill>
            <a:prstDash val="dash"/>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65" name="Image A"/>
          <p:cNvSpPr txBox="1"/>
          <p:nvPr/>
        </p:nvSpPr>
        <p:spPr>
          <a:xfrm>
            <a:off x="3492782" y="4441049"/>
            <a:ext cx="917629" cy="3235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A</a:t>
            </a:r>
          </a:p>
        </p:txBody>
      </p:sp>
      <p:grpSp>
        <p:nvGrpSpPr>
          <p:cNvPr id="2900" name="Group"/>
          <p:cNvGrpSpPr/>
          <p:nvPr/>
        </p:nvGrpSpPr>
        <p:grpSpPr>
          <a:xfrm>
            <a:off x="2187786" y="5314808"/>
            <a:ext cx="3683001" cy="2506825"/>
            <a:chOff x="0" y="0"/>
            <a:chExt cx="3683000" cy="2506823"/>
          </a:xfrm>
        </p:grpSpPr>
        <p:sp>
          <p:nvSpPr>
            <p:cNvPr id="2866" name="Rectangle"/>
            <p:cNvSpPr/>
            <p:nvPr/>
          </p:nvSpPr>
          <p:spPr>
            <a:xfrm>
              <a:off x="0" y="0"/>
              <a:ext cx="3683000" cy="2171700"/>
            </a:xfrm>
            <a:prstGeom prst="rect">
              <a:avLst/>
            </a:prstGeom>
            <a:solidFill>
              <a:srgbClr val="FFFFF2"/>
            </a:solidFill>
            <a:ln w="25400" cap="flat">
              <a:solidFill>
                <a:srgbClr val="005840"/>
              </a:solidFill>
              <a:prstDash val="solid"/>
              <a:miter lim="400000"/>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67" name="Shape"/>
            <p:cNvSpPr/>
            <p:nvPr/>
          </p:nvSpPr>
          <p:spPr>
            <a:xfrm>
              <a:off x="1219199" y="1158240"/>
              <a:ext cx="708944" cy="7066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68" name="Rectangle"/>
            <p:cNvSpPr/>
            <p:nvPr/>
          </p:nvSpPr>
          <p:spPr>
            <a:xfrm>
              <a:off x="2022968" y="1016000"/>
              <a:ext cx="778935" cy="706685"/>
            </a:xfrm>
            <a:prstGeom prst="rect">
              <a:avLst/>
            </a:prstGeom>
            <a:solidFill>
              <a:srgbClr val="FFF3D3"/>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69" name="Triangle"/>
            <p:cNvSpPr/>
            <p:nvPr/>
          </p:nvSpPr>
          <p:spPr>
            <a:xfrm>
              <a:off x="1977080" y="463691"/>
              <a:ext cx="866196" cy="542926"/>
            </a:xfrm>
            <a:prstGeom prst="triangle">
              <a:avLst/>
            </a:prstGeom>
            <a:solidFill>
              <a:srgbClr val="FFE7D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70" name="Rectangle"/>
            <p:cNvSpPr/>
            <p:nvPr/>
          </p:nvSpPr>
          <p:spPr>
            <a:xfrm>
              <a:off x="2282613" y="1365391"/>
              <a:ext cx="212232" cy="354472"/>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2885" name="Group"/>
            <p:cNvGrpSpPr/>
            <p:nvPr/>
          </p:nvGrpSpPr>
          <p:grpSpPr>
            <a:xfrm>
              <a:off x="1183075" y="433493"/>
              <a:ext cx="1670756" cy="1499165"/>
              <a:chOff x="0" y="0"/>
              <a:chExt cx="1670755" cy="1499164"/>
            </a:xfrm>
          </p:grpSpPr>
          <p:sp>
            <p:nvSpPr>
              <p:cNvPr id="2871" name="Circle"/>
              <p:cNvSpPr/>
              <p:nvPr/>
            </p:nvSpPr>
            <p:spPr>
              <a:xfrm>
                <a:off x="1196621" y="0"/>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72" name="Circle"/>
              <p:cNvSpPr/>
              <p:nvPr/>
            </p:nvSpPr>
            <p:spPr>
              <a:xfrm>
                <a:off x="1067928" y="923431"/>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73" name="Circle"/>
              <p:cNvSpPr/>
              <p:nvPr/>
            </p:nvSpPr>
            <p:spPr>
              <a:xfrm>
                <a:off x="1300479" y="918915"/>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74" name="Circle"/>
              <p:cNvSpPr/>
              <p:nvPr/>
            </p:nvSpPr>
            <p:spPr>
              <a:xfrm>
                <a:off x="810541" y="1246293"/>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75" name="Circle"/>
              <p:cNvSpPr/>
              <p:nvPr/>
            </p:nvSpPr>
            <p:spPr>
              <a:xfrm>
                <a:off x="1067928" y="125080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76" name="Circle"/>
              <p:cNvSpPr/>
              <p:nvPr/>
            </p:nvSpPr>
            <p:spPr>
              <a:xfrm>
                <a:off x="1291448" y="12575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77" name="Circle"/>
              <p:cNvSpPr/>
              <p:nvPr/>
            </p:nvSpPr>
            <p:spPr>
              <a:xfrm>
                <a:off x="1591733" y="12575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78" name="Circle"/>
              <p:cNvSpPr/>
              <p:nvPr/>
            </p:nvSpPr>
            <p:spPr>
              <a:xfrm>
                <a:off x="817315" y="5463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79" name="Circle"/>
              <p:cNvSpPr/>
              <p:nvPr/>
            </p:nvSpPr>
            <p:spPr>
              <a:xfrm>
                <a:off x="1591733" y="5463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80" name="Circle"/>
              <p:cNvSpPr/>
              <p:nvPr/>
            </p:nvSpPr>
            <p:spPr>
              <a:xfrm>
                <a:off x="417688" y="722488"/>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81" name="Circle"/>
              <p:cNvSpPr/>
              <p:nvPr/>
            </p:nvSpPr>
            <p:spPr>
              <a:xfrm>
                <a:off x="742808" y="1047609"/>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82" name="Circle"/>
              <p:cNvSpPr/>
              <p:nvPr/>
            </p:nvSpPr>
            <p:spPr>
              <a:xfrm>
                <a:off x="309315" y="93923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83" name="Circle"/>
              <p:cNvSpPr/>
              <p:nvPr/>
            </p:nvSpPr>
            <p:spPr>
              <a:xfrm>
                <a:off x="0" y="112437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84" name="Circle"/>
              <p:cNvSpPr/>
              <p:nvPr/>
            </p:nvSpPr>
            <p:spPr>
              <a:xfrm>
                <a:off x="354470" y="1420142"/>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2898" name="Group"/>
            <p:cNvGrpSpPr/>
            <p:nvPr/>
          </p:nvGrpSpPr>
          <p:grpSpPr>
            <a:xfrm>
              <a:off x="207715" y="650240"/>
              <a:ext cx="756921" cy="1106312"/>
              <a:chOff x="27093" y="0"/>
              <a:chExt cx="756919" cy="1106311"/>
            </a:xfrm>
          </p:grpSpPr>
          <p:sp>
            <p:nvSpPr>
              <p:cNvPr id="2886" name="Rectangle"/>
              <p:cNvSpPr/>
              <p:nvPr/>
            </p:nvSpPr>
            <p:spPr>
              <a:xfrm>
                <a:off x="90311" y="489937"/>
                <a:ext cx="625405" cy="580250"/>
              </a:xfrm>
              <a:prstGeom prst="rect">
                <a:avLst/>
              </a:prstGeom>
              <a:solidFill>
                <a:srgbClr val="E3F2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87" name="Triangle"/>
              <p:cNvSpPr/>
              <p:nvPr/>
            </p:nvSpPr>
            <p:spPr>
              <a:xfrm>
                <a:off x="53691" y="38382"/>
                <a:ext cx="694130" cy="443654"/>
              </a:xfrm>
              <a:prstGeom prst="triangle">
                <a:avLst/>
              </a:prstGeom>
              <a:solidFill>
                <a:srgbClr val="E5F3ED"/>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88" name="Rectangle"/>
              <p:cNvSpPr/>
              <p:nvPr/>
            </p:nvSpPr>
            <p:spPr>
              <a:xfrm>
                <a:off x="298026" y="778933"/>
                <a:ext cx="171592" cy="291254"/>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89" name="Circle"/>
              <p:cNvSpPr/>
              <p:nvPr/>
            </p:nvSpPr>
            <p:spPr>
              <a:xfrm>
                <a:off x="365760"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90" name="Circle"/>
              <p:cNvSpPr/>
              <p:nvPr/>
            </p:nvSpPr>
            <p:spPr>
              <a:xfrm>
                <a:off x="57291" y="102728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91" name="Circle"/>
              <p:cNvSpPr/>
              <p:nvPr/>
            </p:nvSpPr>
            <p:spPr>
              <a:xfrm>
                <a:off x="424462" y="742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92" name="Circle"/>
              <p:cNvSpPr/>
              <p:nvPr/>
            </p:nvSpPr>
            <p:spPr>
              <a:xfrm>
                <a:off x="255129"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93" name="Circle"/>
              <p:cNvSpPr/>
              <p:nvPr/>
            </p:nvSpPr>
            <p:spPr>
              <a:xfrm>
                <a:off x="428977" y="1027289"/>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94" name="Circle"/>
              <p:cNvSpPr/>
              <p:nvPr/>
            </p:nvSpPr>
            <p:spPr>
              <a:xfrm>
                <a:off x="677333"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95" name="Circle"/>
              <p:cNvSpPr/>
              <p:nvPr/>
            </p:nvSpPr>
            <p:spPr>
              <a:xfrm>
                <a:off x="27093" y="44026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96" name="Circle"/>
              <p:cNvSpPr/>
              <p:nvPr/>
            </p:nvSpPr>
            <p:spPr>
              <a:xfrm>
                <a:off x="704991" y="43123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897" name="Circle"/>
              <p:cNvSpPr/>
              <p:nvPr/>
            </p:nvSpPr>
            <p:spPr>
              <a:xfrm>
                <a:off x="261902" y="742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2899" name="Image B"/>
            <p:cNvSpPr txBox="1"/>
            <p:nvPr/>
          </p:nvSpPr>
          <p:spPr>
            <a:xfrm>
              <a:off x="1304995" y="2183271"/>
              <a:ext cx="928841" cy="3235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B</a:t>
              </a:r>
            </a:p>
          </p:txBody>
        </p:sp>
      </p:grpSp>
      <p:sp>
        <p:nvSpPr>
          <p:cNvPr id="2901" name="Rectangle"/>
          <p:cNvSpPr/>
          <p:nvPr/>
        </p:nvSpPr>
        <p:spPr>
          <a:xfrm>
            <a:off x="2352604" y="5732497"/>
            <a:ext cx="2729654" cy="1528517"/>
          </a:xfrm>
          <a:prstGeom prst="rect">
            <a:avLst/>
          </a:prstGeom>
          <a:ln w="25400">
            <a:solidFill>
              <a:srgbClr val="FF2600"/>
            </a:solidFill>
            <a:prstDash val="dash"/>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Tree>
  </p:cSld>
  <p:clrMapOvr>
    <a:masterClrMapping/>
  </p:clrMapOvr>
  <p:transition xmlns:p14="http://schemas.microsoft.com/office/powerpoint/2010/main" spd="med" advClick="0" advTm="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ID="10" grpId="1" fill="hold">
                                  <p:stCondLst>
                                    <p:cond delay="0"/>
                                  </p:stCondLst>
                                  <p:iterate type="el" backwards="0">
                                    <p:tmAbs val="0"/>
                                  </p:iterate>
                                  <p:childTnLst>
                                    <p:animEffect filter="fade" transition="out">
                                      <p:cBhvr>
                                        <p:cTn id="6" dur="1000" fill="hold"/>
                                        <p:tgtEl>
                                          <p:spTgt spid="2901"/>
                                        </p:tgtEl>
                                      </p:cBhvr>
                                    </p:animEffect>
                                    <p:set>
                                      <p:cBhvr>
                                        <p:cTn id="7" fill="hold">
                                          <p:stCondLst>
                                            <p:cond delay="999"/>
                                          </p:stCondLst>
                                        </p:cTn>
                                        <p:tgtEl>
                                          <p:spTgt spid="2901"/>
                                        </p:tgtEl>
                                        <p:attrNameLst>
                                          <p:attrName>style.visibility</p:attrName>
                                        </p:attrNameLst>
                                      </p:cBhvr>
                                      <p:to>
                                        <p:strVal val="hidden"/>
                                      </p:to>
                                    </p:set>
                                  </p:childTnLst>
                                </p:cTn>
                              </p:par>
                            </p:childTnLst>
                          </p:cTn>
                        </p:par>
                        <p:par>
                          <p:cTn id="8" fill="hold">
                            <p:stCondLst>
                              <p:cond delay="1000"/>
                            </p:stCondLst>
                            <p:childTnLst>
                              <p:par>
                                <p:cTn id="9" presetClass="exit" nodeType="afterEffect" presetID="10" grpId="2" fill="hold">
                                  <p:stCondLst>
                                    <p:cond delay="0"/>
                                  </p:stCondLst>
                                  <p:iterate type="el" backwards="0">
                                    <p:tmAbs val="0"/>
                                  </p:iterate>
                                  <p:childTnLst>
                                    <p:animEffect filter="fade" transition="out">
                                      <p:cBhvr>
                                        <p:cTn id="10" dur="1000" fill="hold"/>
                                        <p:tgtEl>
                                          <p:spTgt spid="2864"/>
                                        </p:tgtEl>
                                      </p:cBhvr>
                                    </p:animEffect>
                                    <p:set>
                                      <p:cBhvr>
                                        <p:cTn id="11" fill="hold">
                                          <p:stCondLst>
                                            <p:cond delay="999"/>
                                          </p:stCondLst>
                                        </p:cTn>
                                        <p:tgtEl>
                                          <p:spTgt spid="286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01" grpId="1"/>
      <p:bldP build="whole" bldLvl="1" animBg="1" rev="0" advAuto="0" spid="2864" grpId="2"/>
    </p:bldLst>
  </p:timing>
</p:sld>
</file>

<file path=ppt/slides/slide1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5" name="Rectangle"/>
          <p:cNvSpPr/>
          <p:nvPr/>
        </p:nvSpPr>
        <p:spPr>
          <a:xfrm>
            <a:off x="2187786" y="5355449"/>
            <a:ext cx="3683001" cy="2171701"/>
          </a:xfrm>
          <a:prstGeom prst="rect">
            <a:avLst/>
          </a:prstGeom>
          <a:solidFill>
            <a:srgbClr val="FFFFF2"/>
          </a:solidFill>
          <a:ln w="25400">
            <a:solidFill>
              <a:srgbClr val="005840"/>
            </a:solidFill>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06" name="Relation-based browsing"/>
          <p:cNvSpPr txBox="1"/>
          <p:nvPr>
            <p:ph type="title"/>
          </p:nvPr>
        </p:nvSpPr>
        <p:spPr>
          <a:prstGeom prst="rect">
            <a:avLst/>
          </a:prstGeom>
        </p:spPr>
        <p:txBody>
          <a:bodyPr/>
          <a:lstStyle/>
          <a:p>
            <a:pPr/>
            <a:r>
              <a:t>Relation-based browsing</a:t>
            </a:r>
          </a:p>
        </p:txBody>
      </p:sp>
      <p:sp>
        <p:nvSpPr>
          <p:cNvPr id="2907" name="Rectangle"/>
          <p:cNvSpPr/>
          <p:nvPr/>
        </p:nvSpPr>
        <p:spPr>
          <a:xfrm>
            <a:off x="2212622" y="2262293"/>
            <a:ext cx="3683001" cy="2171701"/>
          </a:xfrm>
          <a:prstGeom prst="rect">
            <a:avLst/>
          </a:prstGeom>
          <a:solidFill>
            <a:srgbClr val="FFFFF2"/>
          </a:solidFill>
          <a:ln w="25400">
            <a:solidFill>
              <a:srgbClr val="005840"/>
            </a:solidFill>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08" name="Shape"/>
          <p:cNvSpPr/>
          <p:nvPr/>
        </p:nvSpPr>
        <p:spPr>
          <a:xfrm>
            <a:off x="4030133" y="3513102"/>
            <a:ext cx="708943" cy="7066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a:solidFill>
              <a:srgbClr val="00000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09" name="Rectangle"/>
          <p:cNvSpPr/>
          <p:nvPr/>
        </p:nvSpPr>
        <p:spPr>
          <a:xfrm>
            <a:off x="4833902" y="3370862"/>
            <a:ext cx="778934" cy="706685"/>
          </a:xfrm>
          <a:prstGeom prst="rect">
            <a:avLst/>
          </a:prstGeom>
          <a:solidFill>
            <a:srgbClr val="FFF3D3"/>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10" name="Triangle"/>
          <p:cNvSpPr/>
          <p:nvPr/>
        </p:nvSpPr>
        <p:spPr>
          <a:xfrm>
            <a:off x="4788013" y="2819964"/>
            <a:ext cx="866196" cy="542926"/>
          </a:xfrm>
          <a:prstGeom prst="triangle">
            <a:avLst/>
          </a:prstGeom>
          <a:solidFill>
            <a:srgbClr val="FFE7D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11" name="Rectangle"/>
          <p:cNvSpPr/>
          <p:nvPr/>
        </p:nvSpPr>
        <p:spPr>
          <a:xfrm>
            <a:off x="5092700" y="3723075"/>
            <a:ext cx="212232" cy="354472"/>
          </a:xfrm>
          <a:prstGeom prst="rect">
            <a:avLst/>
          </a:prstGeom>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2926" name="Group"/>
          <p:cNvGrpSpPr/>
          <p:nvPr/>
        </p:nvGrpSpPr>
        <p:grpSpPr>
          <a:xfrm>
            <a:off x="3994008" y="2788355"/>
            <a:ext cx="1670757" cy="1494368"/>
            <a:chOff x="0" y="0"/>
            <a:chExt cx="1670755" cy="1494366"/>
          </a:xfrm>
        </p:grpSpPr>
        <p:sp>
          <p:nvSpPr>
            <p:cNvPr id="2912" name="Circle"/>
            <p:cNvSpPr/>
            <p:nvPr/>
          </p:nvSpPr>
          <p:spPr>
            <a:xfrm>
              <a:off x="1212991"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13" name="Circle"/>
            <p:cNvSpPr/>
            <p:nvPr/>
          </p:nvSpPr>
          <p:spPr>
            <a:xfrm>
              <a:off x="1067929" y="923431"/>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14" name="Circle"/>
            <p:cNvSpPr/>
            <p:nvPr/>
          </p:nvSpPr>
          <p:spPr>
            <a:xfrm>
              <a:off x="1300479" y="918915"/>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15" name="Circle"/>
            <p:cNvSpPr/>
            <p:nvPr/>
          </p:nvSpPr>
          <p:spPr>
            <a:xfrm>
              <a:off x="806591" y="124629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16" name="Circle"/>
            <p:cNvSpPr/>
            <p:nvPr/>
          </p:nvSpPr>
          <p:spPr>
            <a:xfrm>
              <a:off x="1067929" y="125080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17" name="Circle"/>
            <p:cNvSpPr/>
            <p:nvPr/>
          </p:nvSpPr>
          <p:spPr>
            <a:xfrm>
              <a:off x="1291449" y="126294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18" name="Circle"/>
            <p:cNvSpPr/>
            <p:nvPr/>
          </p:nvSpPr>
          <p:spPr>
            <a:xfrm>
              <a:off x="1591733" y="126294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19" name="Circle"/>
            <p:cNvSpPr/>
            <p:nvPr/>
          </p:nvSpPr>
          <p:spPr>
            <a:xfrm>
              <a:off x="817315" y="5463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20" name="Circle"/>
            <p:cNvSpPr/>
            <p:nvPr/>
          </p:nvSpPr>
          <p:spPr>
            <a:xfrm>
              <a:off x="1591733" y="5463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21" name="Circle"/>
            <p:cNvSpPr/>
            <p:nvPr/>
          </p:nvSpPr>
          <p:spPr>
            <a:xfrm>
              <a:off x="417688" y="722489"/>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22" name="Circle"/>
            <p:cNvSpPr/>
            <p:nvPr/>
          </p:nvSpPr>
          <p:spPr>
            <a:xfrm>
              <a:off x="742808" y="1047609"/>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23" name="Circle"/>
            <p:cNvSpPr/>
            <p:nvPr/>
          </p:nvSpPr>
          <p:spPr>
            <a:xfrm>
              <a:off x="309315" y="93923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24" name="Circle"/>
            <p:cNvSpPr/>
            <p:nvPr/>
          </p:nvSpPr>
          <p:spPr>
            <a:xfrm>
              <a:off x="0" y="112437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25" name="Circle"/>
            <p:cNvSpPr/>
            <p:nvPr/>
          </p:nvSpPr>
          <p:spPr>
            <a:xfrm>
              <a:off x="354470" y="1415344"/>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2927" name="Shape"/>
          <p:cNvSpPr/>
          <p:nvPr/>
        </p:nvSpPr>
        <p:spPr>
          <a:xfrm>
            <a:off x="2578382" y="6245013"/>
            <a:ext cx="1295965" cy="12914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a:solidFill>
              <a:srgbClr val="00000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28" name="Rectangle"/>
          <p:cNvSpPr/>
          <p:nvPr/>
        </p:nvSpPr>
        <p:spPr>
          <a:xfrm>
            <a:off x="4051300" y="5985369"/>
            <a:ext cx="1422400" cy="1291450"/>
          </a:xfrm>
          <a:prstGeom prst="rect">
            <a:avLst/>
          </a:prstGeom>
          <a:solidFill>
            <a:srgbClr val="FFF3D3"/>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29" name="Rectangle"/>
          <p:cNvSpPr/>
          <p:nvPr/>
        </p:nvSpPr>
        <p:spPr>
          <a:xfrm>
            <a:off x="4520071" y="6629400"/>
            <a:ext cx="388339" cy="647983"/>
          </a:xfrm>
          <a:prstGeom prst="rect">
            <a:avLst/>
          </a:prstGeom>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30" name="Circle"/>
          <p:cNvSpPr/>
          <p:nvPr/>
        </p:nvSpPr>
        <p:spPr>
          <a:xfrm>
            <a:off x="4463626" y="6608516"/>
            <a:ext cx="94828" cy="94827"/>
          </a:xfrm>
          <a:prstGeom prst="ellipse">
            <a:avLst/>
          </a:prstGeom>
          <a:solidFill>
            <a:srgbClr val="00584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31" name="Circle"/>
          <p:cNvSpPr/>
          <p:nvPr/>
        </p:nvSpPr>
        <p:spPr>
          <a:xfrm>
            <a:off x="4888088" y="6599484"/>
            <a:ext cx="94828" cy="94828"/>
          </a:xfrm>
          <a:prstGeom prst="ellipse">
            <a:avLst/>
          </a:prstGeom>
          <a:solidFill>
            <a:srgbClr val="00584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32" name="Circle"/>
          <p:cNvSpPr/>
          <p:nvPr/>
        </p:nvSpPr>
        <p:spPr>
          <a:xfrm>
            <a:off x="3994008" y="7197795"/>
            <a:ext cx="94828" cy="94828"/>
          </a:xfrm>
          <a:prstGeom prst="ellipse">
            <a:avLst/>
          </a:prstGeom>
          <a:solidFill>
            <a:srgbClr val="00584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33" name="Circle"/>
          <p:cNvSpPr/>
          <p:nvPr/>
        </p:nvSpPr>
        <p:spPr>
          <a:xfrm>
            <a:off x="4463626" y="7200900"/>
            <a:ext cx="94828" cy="94827"/>
          </a:xfrm>
          <a:prstGeom prst="ellipse">
            <a:avLst/>
          </a:prstGeom>
          <a:solidFill>
            <a:srgbClr val="00584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34" name="Circle"/>
          <p:cNvSpPr/>
          <p:nvPr/>
        </p:nvSpPr>
        <p:spPr>
          <a:xfrm>
            <a:off x="4872284" y="7218116"/>
            <a:ext cx="94828" cy="94827"/>
          </a:xfrm>
          <a:prstGeom prst="ellipse">
            <a:avLst/>
          </a:prstGeom>
          <a:solidFill>
            <a:srgbClr val="00584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35" name="Circle"/>
          <p:cNvSpPr/>
          <p:nvPr/>
        </p:nvSpPr>
        <p:spPr>
          <a:xfrm>
            <a:off x="5422900" y="7218116"/>
            <a:ext cx="94827" cy="94827"/>
          </a:xfrm>
          <a:prstGeom prst="ellipse">
            <a:avLst/>
          </a:prstGeom>
          <a:solidFill>
            <a:srgbClr val="00584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36" name="Circle"/>
          <p:cNvSpPr/>
          <p:nvPr/>
        </p:nvSpPr>
        <p:spPr>
          <a:xfrm>
            <a:off x="3276035" y="6242755"/>
            <a:ext cx="94828" cy="94828"/>
          </a:xfrm>
          <a:prstGeom prst="ellipse">
            <a:avLst/>
          </a:prstGeom>
          <a:solidFill>
            <a:srgbClr val="00584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37" name="Circle"/>
          <p:cNvSpPr/>
          <p:nvPr/>
        </p:nvSpPr>
        <p:spPr>
          <a:xfrm>
            <a:off x="3869831" y="6836550"/>
            <a:ext cx="94827" cy="94828"/>
          </a:xfrm>
          <a:prstGeom prst="ellipse">
            <a:avLst/>
          </a:prstGeom>
          <a:solidFill>
            <a:srgbClr val="00584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38" name="Circle"/>
          <p:cNvSpPr/>
          <p:nvPr/>
        </p:nvSpPr>
        <p:spPr>
          <a:xfrm>
            <a:off x="3093155" y="6741724"/>
            <a:ext cx="94828" cy="94828"/>
          </a:xfrm>
          <a:prstGeom prst="ellipse">
            <a:avLst/>
          </a:prstGeom>
          <a:solidFill>
            <a:srgbClr val="00584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39" name="Circle"/>
          <p:cNvSpPr/>
          <p:nvPr/>
        </p:nvSpPr>
        <p:spPr>
          <a:xfrm>
            <a:off x="2512906" y="6976533"/>
            <a:ext cx="94828" cy="94828"/>
          </a:xfrm>
          <a:prstGeom prst="ellipse">
            <a:avLst/>
          </a:prstGeom>
          <a:solidFill>
            <a:srgbClr val="00584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40" name="Circle"/>
          <p:cNvSpPr/>
          <p:nvPr/>
        </p:nvSpPr>
        <p:spPr>
          <a:xfrm>
            <a:off x="3379893" y="7069102"/>
            <a:ext cx="94827" cy="94828"/>
          </a:xfrm>
          <a:prstGeom prst="ellipse">
            <a:avLst/>
          </a:prstGeom>
          <a:solidFill>
            <a:srgbClr val="00584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2953" name="Group"/>
          <p:cNvGrpSpPr/>
          <p:nvPr/>
        </p:nvGrpSpPr>
        <p:grpSpPr>
          <a:xfrm>
            <a:off x="3090897" y="2982524"/>
            <a:ext cx="754099" cy="1109699"/>
            <a:chOff x="27093" y="0"/>
            <a:chExt cx="754098" cy="1109697"/>
          </a:xfrm>
        </p:grpSpPr>
        <p:sp>
          <p:nvSpPr>
            <p:cNvPr id="2941" name="Rectangle"/>
            <p:cNvSpPr/>
            <p:nvPr/>
          </p:nvSpPr>
          <p:spPr>
            <a:xfrm>
              <a:off x="90311" y="489937"/>
              <a:ext cx="625405" cy="580250"/>
            </a:xfrm>
            <a:prstGeom prst="rect">
              <a:avLst/>
            </a:prstGeom>
            <a:solidFill>
              <a:srgbClr val="E3F2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42" name="Triangle"/>
            <p:cNvSpPr/>
            <p:nvPr/>
          </p:nvSpPr>
          <p:spPr>
            <a:xfrm>
              <a:off x="53691" y="38382"/>
              <a:ext cx="694130" cy="443654"/>
            </a:xfrm>
            <a:prstGeom prst="triangle">
              <a:avLst/>
            </a:prstGeom>
            <a:solidFill>
              <a:srgbClr val="E5F3ED"/>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43" name="Rectangle"/>
            <p:cNvSpPr/>
            <p:nvPr/>
          </p:nvSpPr>
          <p:spPr>
            <a:xfrm>
              <a:off x="298026" y="778933"/>
              <a:ext cx="171592" cy="291254"/>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44" name="Circle"/>
            <p:cNvSpPr/>
            <p:nvPr/>
          </p:nvSpPr>
          <p:spPr>
            <a:xfrm>
              <a:off x="365760"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45" name="Circle"/>
            <p:cNvSpPr/>
            <p:nvPr/>
          </p:nvSpPr>
          <p:spPr>
            <a:xfrm>
              <a:off x="51929" y="103067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46" name="Circle"/>
            <p:cNvSpPr/>
            <p:nvPr/>
          </p:nvSpPr>
          <p:spPr>
            <a:xfrm>
              <a:off x="424462" y="742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47" name="Circle"/>
            <p:cNvSpPr/>
            <p:nvPr/>
          </p:nvSpPr>
          <p:spPr>
            <a:xfrm>
              <a:off x="255129"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48" name="Circle"/>
            <p:cNvSpPr/>
            <p:nvPr/>
          </p:nvSpPr>
          <p:spPr>
            <a:xfrm>
              <a:off x="428977" y="103067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49" name="Circle"/>
            <p:cNvSpPr/>
            <p:nvPr/>
          </p:nvSpPr>
          <p:spPr>
            <a:xfrm>
              <a:off x="677333"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50" name="Circle"/>
            <p:cNvSpPr/>
            <p:nvPr/>
          </p:nvSpPr>
          <p:spPr>
            <a:xfrm>
              <a:off x="27093" y="44026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51" name="Circle"/>
            <p:cNvSpPr/>
            <p:nvPr/>
          </p:nvSpPr>
          <p:spPr>
            <a:xfrm>
              <a:off x="702169" y="43377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52" name="Circle"/>
            <p:cNvSpPr/>
            <p:nvPr/>
          </p:nvSpPr>
          <p:spPr>
            <a:xfrm>
              <a:off x="261902" y="742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2954" name="Rectangle"/>
          <p:cNvSpPr/>
          <p:nvPr/>
        </p:nvSpPr>
        <p:spPr>
          <a:xfrm>
            <a:off x="3989493" y="3296355"/>
            <a:ext cx="1693334" cy="819575"/>
          </a:xfrm>
          <a:prstGeom prst="rect">
            <a:avLst/>
          </a:prstGeom>
          <a:ln w="25400">
            <a:solidFill>
              <a:srgbClr val="FF2600"/>
            </a:solidFill>
            <a:prstDash val="dash"/>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55" name="Image A"/>
          <p:cNvSpPr txBox="1"/>
          <p:nvPr/>
        </p:nvSpPr>
        <p:spPr>
          <a:xfrm>
            <a:off x="3492782" y="4447822"/>
            <a:ext cx="917629" cy="3235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A</a:t>
            </a:r>
          </a:p>
        </p:txBody>
      </p:sp>
      <p:sp>
        <p:nvSpPr>
          <p:cNvPr id="2956" name="Image C"/>
          <p:cNvSpPr txBox="1"/>
          <p:nvPr/>
        </p:nvSpPr>
        <p:spPr>
          <a:xfrm>
            <a:off x="3492782" y="7554524"/>
            <a:ext cx="940053" cy="3235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C</a:t>
            </a:r>
          </a:p>
        </p:txBody>
      </p:sp>
      <p:sp>
        <p:nvSpPr>
          <p:cNvPr id="2957" name="Triangle"/>
          <p:cNvSpPr/>
          <p:nvPr/>
        </p:nvSpPr>
        <p:spPr>
          <a:xfrm>
            <a:off x="3962986" y="5016782"/>
            <a:ext cx="1583788" cy="990601"/>
          </a:xfrm>
          <a:prstGeom prst="triangle">
            <a:avLst/>
          </a:prstGeom>
          <a:solidFill>
            <a:srgbClr val="FFE7D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58" name="Rectangle"/>
          <p:cNvSpPr/>
          <p:nvPr/>
        </p:nvSpPr>
        <p:spPr>
          <a:xfrm>
            <a:off x="4138506" y="4721013"/>
            <a:ext cx="1193801" cy="647701"/>
          </a:xfrm>
          <a:prstGeom prst="rect">
            <a:avLst/>
          </a:prstGeom>
          <a:solidFill>
            <a:srgbClr val="FFFFFF"/>
          </a:solidFill>
          <a:ln w="12700">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59" name="Line"/>
          <p:cNvSpPr/>
          <p:nvPr/>
        </p:nvSpPr>
        <p:spPr>
          <a:xfrm>
            <a:off x="2187786" y="5350933"/>
            <a:ext cx="3683001" cy="2259"/>
          </a:xfrm>
          <a:prstGeom prst="line">
            <a:avLst/>
          </a:prstGeom>
          <a:ln w="25400">
            <a:solidFill>
              <a:srgbClr val="005840"/>
            </a:solidFill>
          </a:ln>
        </p:spPr>
        <p:txBody>
          <a:bodyPr lIns="0" tIns="0" rIns="0" bIns="0"/>
          <a:lstStyle/>
          <a:p>
            <a:pPr/>
          </a:p>
        </p:txBody>
      </p:sp>
      <p:sp>
        <p:nvSpPr>
          <p:cNvPr id="2960" name="Circle"/>
          <p:cNvSpPr/>
          <p:nvPr/>
        </p:nvSpPr>
        <p:spPr>
          <a:xfrm>
            <a:off x="3924300" y="5919893"/>
            <a:ext cx="94827" cy="94827"/>
          </a:xfrm>
          <a:prstGeom prst="ellipse">
            <a:avLst/>
          </a:prstGeom>
          <a:solidFill>
            <a:srgbClr val="00584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61" name="Rectangle"/>
          <p:cNvSpPr/>
          <p:nvPr/>
        </p:nvSpPr>
        <p:spPr>
          <a:xfrm>
            <a:off x="2517422" y="5881511"/>
            <a:ext cx="3059290" cy="1476587"/>
          </a:xfrm>
          <a:prstGeom prst="rect">
            <a:avLst/>
          </a:prstGeom>
          <a:ln w="25400">
            <a:solidFill>
              <a:srgbClr val="FF2600"/>
            </a:solidFill>
            <a:prstDash val="dash"/>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62" name="Circle"/>
          <p:cNvSpPr/>
          <p:nvPr/>
        </p:nvSpPr>
        <p:spPr>
          <a:xfrm>
            <a:off x="5497688" y="5919893"/>
            <a:ext cx="94828" cy="94827"/>
          </a:xfrm>
          <a:prstGeom prst="ellipse">
            <a:avLst/>
          </a:prstGeom>
          <a:solidFill>
            <a:srgbClr val="00584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2997" name="Group"/>
          <p:cNvGrpSpPr/>
          <p:nvPr/>
        </p:nvGrpSpPr>
        <p:grpSpPr>
          <a:xfrm>
            <a:off x="8249920" y="2255520"/>
            <a:ext cx="3683001" cy="2506824"/>
            <a:chOff x="0" y="0"/>
            <a:chExt cx="3683000" cy="2506823"/>
          </a:xfrm>
        </p:grpSpPr>
        <p:sp>
          <p:nvSpPr>
            <p:cNvPr id="2963" name="Rectangle"/>
            <p:cNvSpPr/>
            <p:nvPr/>
          </p:nvSpPr>
          <p:spPr>
            <a:xfrm>
              <a:off x="0" y="0"/>
              <a:ext cx="3683000" cy="2171700"/>
            </a:xfrm>
            <a:prstGeom prst="rect">
              <a:avLst/>
            </a:prstGeom>
            <a:solidFill>
              <a:srgbClr val="FFFFF2"/>
            </a:solidFill>
            <a:ln w="25400" cap="flat">
              <a:solidFill>
                <a:srgbClr val="005840"/>
              </a:solidFill>
              <a:prstDash val="solid"/>
              <a:miter lim="400000"/>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64" name="Shape"/>
            <p:cNvSpPr/>
            <p:nvPr/>
          </p:nvSpPr>
          <p:spPr>
            <a:xfrm>
              <a:off x="1219200" y="1160779"/>
              <a:ext cx="708943" cy="70668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65" name="Rectangle"/>
            <p:cNvSpPr/>
            <p:nvPr/>
          </p:nvSpPr>
          <p:spPr>
            <a:xfrm>
              <a:off x="2022968" y="1016000"/>
              <a:ext cx="778935" cy="706685"/>
            </a:xfrm>
            <a:prstGeom prst="rect">
              <a:avLst/>
            </a:prstGeom>
            <a:solidFill>
              <a:srgbClr val="FFF3D3"/>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66" name="Triangle"/>
            <p:cNvSpPr/>
            <p:nvPr/>
          </p:nvSpPr>
          <p:spPr>
            <a:xfrm>
              <a:off x="1977079" y="465102"/>
              <a:ext cx="866196" cy="542926"/>
            </a:xfrm>
            <a:prstGeom prst="triangle">
              <a:avLst/>
            </a:prstGeom>
            <a:solidFill>
              <a:srgbClr val="FFE7D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67" name="Rectangle"/>
            <p:cNvSpPr/>
            <p:nvPr/>
          </p:nvSpPr>
          <p:spPr>
            <a:xfrm>
              <a:off x="2282613" y="1368213"/>
              <a:ext cx="212232" cy="354472"/>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2982" name="Group"/>
            <p:cNvGrpSpPr/>
            <p:nvPr/>
          </p:nvGrpSpPr>
          <p:grpSpPr>
            <a:xfrm>
              <a:off x="1183075" y="433493"/>
              <a:ext cx="1670757" cy="1499165"/>
              <a:chOff x="0" y="0"/>
              <a:chExt cx="1670756" cy="1499164"/>
            </a:xfrm>
          </p:grpSpPr>
          <p:sp>
            <p:nvSpPr>
              <p:cNvPr id="2968" name="Circle"/>
              <p:cNvSpPr/>
              <p:nvPr/>
            </p:nvSpPr>
            <p:spPr>
              <a:xfrm>
                <a:off x="1196622"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69" name="Circle"/>
              <p:cNvSpPr/>
              <p:nvPr/>
            </p:nvSpPr>
            <p:spPr>
              <a:xfrm>
                <a:off x="1067929" y="91778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70" name="Circle"/>
              <p:cNvSpPr/>
              <p:nvPr/>
            </p:nvSpPr>
            <p:spPr>
              <a:xfrm>
                <a:off x="1300480" y="9189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71" name="Circle"/>
              <p:cNvSpPr/>
              <p:nvPr/>
            </p:nvSpPr>
            <p:spPr>
              <a:xfrm>
                <a:off x="810542" y="124629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72" name="Circle"/>
              <p:cNvSpPr/>
              <p:nvPr/>
            </p:nvSpPr>
            <p:spPr>
              <a:xfrm>
                <a:off x="1067929" y="1250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73" name="Circle"/>
              <p:cNvSpPr/>
              <p:nvPr/>
            </p:nvSpPr>
            <p:spPr>
              <a:xfrm>
                <a:off x="1291449" y="12575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74" name="Circle"/>
              <p:cNvSpPr/>
              <p:nvPr/>
            </p:nvSpPr>
            <p:spPr>
              <a:xfrm>
                <a:off x="1591733" y="1257582"/>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75" name="Circle"/>
              <p:cNvSpPr/>
              <p:nvPr/>
            </p:nvSpPr>
            <p:spPr>
              <a:xfrm>
                <a:off x="817316" y="5463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76" name="Circle"/>
              <p:cNvSpPr/>
              <p:nvPr/>
            </p:nvSpPr>
            <p:spPr>
              <a:xfrm>
                <a:off x="1591733" y="546382"/>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77" name="Circle"/>
              <p:cNvSpPr/>
              <p:nvPr/>
            </p:nvSpPr>
            <p:spPr>
              <a:xfrm>
                <a:off x="417689" y="72248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78" name="Circle"/>
              <p:cNvSpPr/>
              <p:nvPr/>
            </p:nvSpPr>
            <p:spPr>
              <a:xfrm>
                <a:off x="742808" y="1047608"/>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79" name="Circle"/>
              <p:cNvSpPr/>
              <p:nvPr/>
            </p:nvSpPr>
            <p:spPr>
              <a:xfrm>
                <a:off x="309316" y="93923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80" name="Circle"/>
              <p:cNvSpPr/>
              <p:nvPr/>
            </p:nvSpPr>
            <p:spPr>
              <a:xfrm>
                <a:off x="0" y="112437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81" name="Circle"/>
              <p:cNvSpPr/>
              <p:nvPr/>
            </p:nvSpPr>
            <p:spPr>
              <a:xfrm>
                <a:off x="354471" y="142014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2995" name="Group"/>
            <p:cNvGrpSpPr/>
            <p:nvPr/>
          </p:nvGrpSpPr>
          <p:grpSpPr>
            <a:xfrm>
              <a:off x="207715" y="650239"/>
              <a:ext cx="754099" cy="1106313"/>
              <a:chOff x="27092" y="0"/>
              <a:chExt cx="754098" cy="1106311"/>
            </a:xfrm>
          </p:grpSpPr>
          <p:sp>
            <p:nvSpPr>
              <p:cNvPr id="2983" name="Rectangle"/>
              <p:cNvSpPr/>
              <p:nvPr/>
            </p:nvSpPr>
            <p:spPr>
              <a:xfrm>
                <a:off x="90310" y="485139"/>
                <a:ext cx="625406" cy="580250"/>
              </a:xfrm>
              <a:prstGeom prst="rect">
                <a:avLst/>
              </a:prstGeom>
              <a:solidFill>
                <a:srgbClr val="E3F2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84" name="Triangle"/>
              <p:cNvSpPr/>
              <p:nvPr/>
            </p:nvSpPr>
            <p:spPr>
              <a:xfrm>
                <a:off x="53691" y="40639"/>
                <a:ext cx="694130" cy="443655"/>
              </a:xfrm>
              <a:prstGeom prst="triangle">
                <a:avLst/>
              </a:prstGeom>
              <a:solidFill>
                <a:srgbClr val="E5F3ED"/>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85" name="Rectangle"/>
              <p:cNvSpPr/>
              <p:nvPr/>
            </p:nvSpPr>
            <p:spPr>
              <a:xfrm>
                <a:off x="298025" y="777239"/>
                <a:ext cx="171593" cy="291255"/>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86" name="Circle"/>
              <p:cNvSpPr/>
              <p:nvPr/>
            </p:nvSpPr>
            <p:spPr>
              <a:xfrm>
                <a:off x="370557"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87" name="Circle"/>
              <p:cNvSpPr/>
              <p:nvPr/>
            </p:nvSpPr>
            <p:spPr>
              <a:xfrm>
                <a:off x="51928" y="102728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88" name="Circle"/>
              <p:cNvSpPr/>
              <p:nvPr/>
            </p:nvSpPr>
            <p:spPr>
              <a:xfrm>
                <a:off x="424461" y="739139"/>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89" name="Circle"/>
              <p:cNvSpPr/>
              <p:nvPr/>
            </p:nvSpPr>
            <p:spPr>
              <a:xfrm>
                <a:off x="255128"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90" name="Circle"/>
              <p:cNvSpPr/>
              <p:nvPr/>
            </p:nvSpPr>
            <p:spPr>
              <a:xfrm>
                <a:off x="428977" y="102728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91" name="Circle"/>
              <p:cNvSpPr/>
              <p:nvPr/>
            </p:nvSpPr>
            <p:spPr>
              <a:xfrm>
                <a:off x="677333"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92" name="Circle"/>
              <p:cNvSpPr/>
              <p:nvPr/>
            </p:nvSpPr>
            <p:spPr>
              <a:xfrm>
                <a:off x="27092" y="440266"/>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93" name="Circle"/>
              <p:cNvSpPr/>
              <p:nvPr/>
            </p:nvSpPr>
            <p:spPr>
              <a:xfrm>
                <a:off x="702168" y="43123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2994" name="Circle"/>
              <p:cNvSpPr/>
              <p:nvPr/>
            </p:nvSpPr>
            <p:spPr>
              <a:xfrm>
                <a:off x="261901" y="739139"/>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2996" name="Image B"/>
            <p:cNvSpPr txBox="1"/>
            <p:nvPr/>
          </p:nvSpPr>
          <p:spPr>
            <a:xfrm>
              <a:off x="1300479" y="2183270"/>
              <a:ext cx="928842" cy="32355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B</a:t>
              </a:r>
            </a:p>
          </p:txBody>
        </p:sp>
      </p:grpSp>
      <p:sp>
        <p:nvSpPr>
          <p:cNvPr id="2998" name="Line"/>
          <p:cNvSpPr/>
          <p:nvPr/>
        </p:nvSpPr>
        <p:spPr>
          <a:xfrm flipH="1">
            <a:off x="5944729" y="3670300"/>
            <a:ext cx="2235201" cy="2258"/>
          </a:xfrm>
          <a:prstGeom prst="line">
            <a:avLst/>
          </a:prstGeom>
          <a:ln w="12700">
            <a:solidFill>
              <a:srgbClr val="005840"/>
            </a:solidFill>
            <a:tailEnd type="triangle"/>
          </a:ln>
        </p:spPr>
        <p:txBody>
          <a:bodyPr lIns="0" tIns="0" rIns="0" bIns="0"/>
          <a:lstStyle/>
          <a:p>
            <a:pPr/>
          </a:p>
        </p:txBody>
      </p:sp>
      <p:sp>
        <p:nvSpPr>
          <p:cNvPr id="2999" name="to the right of"/>
          <p:cNvSpPr txBox="1"/>
          <p:nvPr/>
        </p:nvSpPr>
        <p:spPr>
          <a:xfrm>
            <a:off x="6337582" y="3447626"/>
            <a:ext cx="1358161" cy="323554"/>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to the right of</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2999"/>
                                        </p:tgtEl>
                                        <p:attrNameLst>
                                          <p:attrName>style.visibility</p:attrName>
                                        </p:attrNameLst>
                                      </p:cBhvr>
                                      <p:to>
                                        <p:strVal val="visible"/>
                                      </p:to>
                                    </p:set>
                                    <p:animEffect filter="fade" transition="in">
                                      <p:cBhvr>
                                        <p:cTn id="7" dur="500"/>
                                        <p:tgtEl>
                                          <p:spTgt spid="2999"/>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2998"/>
                                        </p:tgtEl>
                                        <p:attrNameLst>
                                          <p:attrName>style.visibility</p:attrName>
                                        </p:attrNameLst>
                                      </p:cBhvr>
                                      <p:to>
                                        <p:strVal val="visible"/>
                                      </p:to>
                                    </p:set>
                                    <p:animEffect filter="fade" transition="in">
                                      <p:cBhvr>
                                        <p:cTn id="11" dur="500"/>
                                        <p:tgtEl>
                                          <p:spTgt spid="2998"/>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ID="10" grpId="3" fill="hold">
                                  <p:stCondLst>
                                    <p:cond delay="0"/>
                                  </p:stCondLst>
                                  <p:iterate type="el" backwards="0">
                                    <p:tmAbs val="0"/>
                                  </p:iterate>
                                  <p:childTnLst>
                                    <p:set>
                                      <p:cBhvr>
                                        <p:cTn id="15" fill="hold"/>
                                        <p:tgtEl>
                                          <p:spTgt spid="2905"/>
                                        </p:tgtEl>
                                        <p:attrNameLst>
                                          <p:attrName>style.visibility</p:attrName>
                                        </p:attrNameLst>
                                      </p:cBhvr>
                                      <p:to>
                                        <p:strVal val="visible"/>
                                      </p:to>
                                    </p:set>
                                    <p:animEffect filter="fade" transition="in">
                                      <p:cBhvr>
                                        <p:cTn id="16" dur="500"/>
                                        <p:tgtEl>
                                          <p:spTgt spid="2905"/>
                                        </p:tgtEl>
                                      </p:cBhvr>
                                    </p:animEffect>
                                  </p:childTnLst>
                                </p:cTn>
                              </p:par>
                            </p:childTnLst>
                          </p:cTn>
                        </p:par>
                        <p:par>
                          <p:cTn id="17" fill="hold">
                            <p:stCondLst>
                              <p:cond delay="500"/>
                            </p:stCondLst>
                            <p:childTnLst>
                              <p:par>
                                <p:cTn id="18" presetClass="entr" nodeType="afterEffect" presetID="10" grpId="4" fill="hold">
                                  <p:stCondLst>
                                    <p:cond delay="0"/>
                                  </p:stCondLst>
                                  <p:iterate type="el" backwards="0">
                                    <p:tmAbs val="0"/>
                                  </p:iterate>
                                  <p:childTnLst>
                                    <p:set>
                                      <p:cBhvr>
                                        <p:cTn id="19" fill="hold"/>
                                        <p:tgtEl>
                                          <p:spTgt spid="2927"/>
                                        </p:tgtEl>
                                        <p:attrNameLst>
                                          <p:attrName>style.visibility</p:attrName>
                                        </p:attrNameLst>
                                      </p:cBhvr>
                                      <p:to>
                                        <p:strVal val="visible"/>
                                      </p:to>
                                    </p:set>
                                    <p:animEffect filter="fade" transition="in">
                                      <p:cBhvr>
                                        <p:cTn id="20" dur="500"/>
                                        <p:tgtEl>
                                          <p:spTgt spid="2927"/>
                                        </p:tgtEl>
                                      </p:cBhvr>
                                    </p:animEffect>
                                  </p:childTnLst>
                                </p:cTn>
                              </p:par>
                            </p:childTnLst>
                          </p:cTn>
                        </p:par>
                        <p:par>
                          <p:cTn id="21" fill="hold">
                            <p:stCondLst>
                              <p:cond delay="1000"/>
                            </p:stCondLst>
                            <p:childTnLst>
                              <p:par>
                                <p:cTn id="22" presetClass="entr" nodeType="afterEffect" presetID="10" grpId="5" fill="hold">
                                  <p:stCondLst>
                                    <p:cond delay="0"/>
                                  </p:stCondLst>
                                  <p:iterate type="el" backwards="0">
                                    <p:tmAbs val="0"/>
                                  </p:iterate>
                                  <p:childTnLst>
                                    <p:set>
                                      <p:cBhvr>
                                        <p:cTn id="23" fill="hold"/>
                                        <p:tgtEl>
                                          <p:spTgt spid="2928"/>
                                        </p:tgtEl>
                                        <p:attrNameLst>
                                          <p:attrName>style.visibility</p:attrName>
                                        </p:attrNameLst>
                                      </p:cBhvr>
                                      <p:to>
                                        <p:strVal val="visible"/>
                                      </p:to>
                                    </p:set>
                                    <p:animEffect filter="fade" transition="in">
                                      <p:cBhvr>
                                        <p:cTn id="24" dur="500"/>
                                        <p:tgtEl>
                                          <p:spTgt spid="2928"/>
                                        </p:tgtEl>
                                      </p:cBhvr>
                                    </p:animEffect>
                                  </p:childTnLst>
                                </p:cTn>
                              </p:par>
                            </p:childTnLst>
                          </p:cTn>
                        </p:par>
                        <p:par>
                          <p:cTn id="25" fill="hold">
                            <p:stCondLst>
                              <p:cond delay="1500"/>
                            </p:stCondLst>
                            <p:childTnLst>
                              <p:par>
                                <p:cTn id="26" presetClass="entr" nodeType="afterEffect" presetID="10" grpId="6" fill="hold">
                                  <p:stCondLst>
                                    <p:cond delay="0"/>
                                  </p:stCondLst>
                                  <p:iterate type="el" backwards="0">
                                    <p:tmAbs val="0"/>
                                  </p:iterate>
                                  <p:childTnLst>
                                    <p:set>
                                      <p:cBhvr>
                                        <p:cTn id="27" fill="hold"/>
                                        <p:tgtEl>
                                          <p:spTgt spid="2929"/>
                                        </p:tgtEl>
                                        <p:attrNameLst>
                                          <p:attrName>style.visibility</p:attrName>
                                        </p:attrNameLst>
                                      </p:cBhvr>
                                      <p:to>
                                        <p:strVal val="visible"/>
                                      </p:to>
                                    </p:set>
                                    <p:animEffect filter="fade" transition="in">
                                      <p:cBhvr>
                                        <p:cTn id="28" dur="500"/>
                                        <p:tgtEl>
                                          <p:spTgt spid="2929"/>
                                        </p:tgtEl>
                                      </p:cBhvr>
                                    </p:animEffect>
                                  </p:childTnLst>
                                </p:cTn>
                              </p:par>
                            </p:childTnLst>
                          </p:cTn>
                        </p:par>
                        <p:par>
                          <p:cTn id="29" fill="hold">
                            <p:stCondLst>
                              <p:cond delay="2000"/>
                            </p:stCondLst>
                            <p:childTnLst>
                              <p:par>
                                <p:cTn id="30" presetClass="entr" nodeType="afterEffect" presetID="10" grpId="7" fill="hold">
                                  <p:stCondLst>
                                    <p:cond delay="0"/>
                                  </p:stCondLst>
                                  <p:iterate type="el" backwards="0">
                                    <p:tmAbs val="0"/>
                                  </p:iterate>
                                  <p:childTnLst>
                                    <p:set>
                                      <p:cBhvr>
                                        <p:cTn id="31" fill="hold"/>
                                        <p:tgtEl>
                                          <p:spTgt spid="2930"/>
                                        </p:tgtEl>
                                        <p:attrNameLst>
                                          <p:attrName>style.visibility</p:attrName>
                                        </p:attrNameLst>
                                      </p:cBhvr>
                                      <p:to>
                                        <p:strVal val="visible"/>
                                      </p:to>
                                    </p:set>
                                    <p:animEffect filter="fade" transition="in">
                                      <p:cBhvr>
                                        <p:cTn id="32" dur="500"/>
                                        <p:tgtEl>
                                          <p:spTgt spid="2930"/>
                                        </p:tgtEl>
                                      </p:cBhvr>
                                    </p:animEffect>
                                  </p:childTnLst>
                                </p:cTn>
                              </p:par>
                            </p:childTnLst>
                          </p:cTn>
                        </p:par>
                        <p:par>
                          <p:cTn id="33" fill="hold">
                            <p:stCondLst>
                              <p:cond delay="2500"/>
                            </p:stCondLst>
                            <p:childTnLst>
                              <p:par>
                                <p:cTn id="34" presetClass="entr" nodeType="afterEffect" presetID="10" grpId="8" fill="hold">
                                  <p:stCondLst>
                                    <p:cond delay="0"/>
                                  </p:stCondLst>
                                  <p:iterate type="el" backwards="0">
                                    <p:tmAbs val="0"/>
                                  </p:iterate>
                                  <p:childTnLst>
                                    <p:set>
                                      <p:cBhvr>
                                        <p:cTn id="35" fill="hold"/>
                                        <p:tgtEl>
                                          <p:spTgt spid="2931"/>
                                        </p:tgtEl>
                                        <p:attrNameLst>
                                          <p:attrName>style.visibility</p:attrName>
                                        </p:attrNameLst>
                                      </p:cBhvr>
                                      <p:to>
                                        <p:strVal val="visible"/>
                                      </p:to>
                                    </p:set>
                                    <p:animEffect filter="fade" transition="in">
                                      <p:cBhvr>
                                        <p:cTn id="36" dur="500"/>
                                        <p:tgtEl>
                                          <p:spTgt spid="2931"/>
                                        </p:tgtEl>
                                      </p:cBhvr>
                                    </p:animEffect>
                                  </p:childTnLst>
                                </p:cTn>
                              </p:par>
                            </p:childTnLst>
                          </p:cTn>
                        </p:par>
                        <p:par>
                          <p:cTn id="37" fill="hold">
                            <p:stCondLst>
                              <p:cond delay="3000"/>
                            </p:stCondLst>
                            <p:childTnLst>
                              <p:par>
                                <p:cTn id="38" presetClass="entr" nodeType="afterEffect" presetID="10" grpId="9" fill="hold">
                                  <p:stCondLst>
                                    <p:cond delay="0"/>
                                  </p:stCondLst>
                                  <p:iterate type="el" backwards="0">
                                    <p:tmAbs val="0"/>
                                  </p:iterate>
                                  <p:childTnLst>
                                    <p:set>
                                      <p:cBhvr>
                                        <p:cTn id="39" fill="hold"/>
                                        <p:tgtEl>
                                          <p:spTgt spid="2932"/>
                                        </p:tgtEl>
                                        <p:attrNameLst>
                                          <p:attrName>style.visibility</p:attrName>
                                        </p:attrNameLst>
                                      </p:cBhvr>
                                      <p:to>
                                        <p:strVal val="visible"/>
                                      </p:to>
                                    </p:set>
                                    <p:animEffect filter="fade" transition="in">
                                      <p:cBhvr>
                                        <p:cTn id="40" dur="500"/>
                                        <p:tgtEl>
                                          <p:spTgt spid="2932"/>
                                        </p:tgtEl>
                                      </p:cBhvr>
                                    </p:animEffect>
                                  </p:childTnLst>
                                </p:cTn>
                              </p:par>
                            </p:childTnLst>
                          </p:cTn>
                        </p:par>
                        <p:par>
                          <p:cTn id="41" fill="hold">
                            <p:stCondLst>
                              <p:cond delay="3500"/>
                            </p:stCondLst>
                            <p:childTnLst>
                              <p:par>
                                <p:cTn id="42" presetClass="entr" nodeType="afterEffect" presetID="10" grpId="10" fill="hold">
                                  <p:stCondLst>
                                    <p:cond delay="0"/>
                                  </p:stCondLst>
                                  <p:iterate type="el" backwards="0">
                                    <p:tmAbs val="0"/>
                                  </p:iterate>
                                  <p:childTnLst>
                                    <p:set>
                                      <p:cBhvr>
                                        <p:cTn id="43" fill="hold"/>
                                        <p:tgtEl>
                                          <p:spTgt spid="2933"/>
                                        </p:tgtEl>
                                        <p:attrNameLst>
                                          <p:attrName>style.visibility</p:attrName>
                                        </p:attrNameLst>
                                      </p:cBhvr>
                                      <p:to>
                                        <p:strVal val="visible"/>
                                      </p:to>
                                    </p:set>
                                    <p:animEffect filter="fade" transition="in">
                                      <p:cBhvr>
                                        <p:cTn id="44" dur="500"/>
                                        <p:tgtEl>
                                          <p:spTgt spid="2933"/>
                                        </p:tgtEl>
                                      </p:cBhvr>
                                    </p:animEffect>
                                  </p:childTnLst>
                                </p:cTn>
                              </p:par>
                            </p:childTnLst>
                          </p:cTn>
                        </p:par>
                        <p:par>
                          <p:cTn id="45" fill="hold">
                            <p:stCondLst>
                              <p:cond delay="4000"/>
                            </p:stCondLst>
                            <p:childTnLst>
                              <p:par>
                                <p:cTn id="46" presetClass="entr" nodeType="afterEffect" presetID="10" grpId="11" fill="hold">
                                  <p:stCondLst>
                                    <p:cond delay="0"/>
                                  </p:stCondLst>
                                  <p:iterate type="el" backwards="0">
                                    <p:tmAbs val="0"/>
                                  </p:iterate>
                                  <p:childTnLst>
                                    <p:set>
                                      <p:cBhvr>
                                        <p:cTn id="47" fill="hold"/>
                                        <p:tgtEl>
                                          <p:spTgt spid="2934"/>
                                        </p:tgtEl>
                                        <p:attrNameLst>
                                          <p:attrName>style.visibility</p:attrName>
                                        </p:attrNameLst>
                                      </p:cBhvr>
                                      <p:to>
                                        <p:strVal val="visible"/>
                                      </p:to>
                                    </p:set>
                                    <p:animEffect filter="fade" transition="in">
                                      <p:cBhvr>
                                        <p:cTn id="48" dur="500"/>
                                        <p:tgtEl>
                                          <p:spTgt spid="2934"/>
                                        </p:tgtEl>
                                      </p:cBhvr>
                                    </p:animEffect>
                                  </p:childTnLst>
                                </p:cTn>
                              </p:par>
                            </p:childTnLst>
                          </p:cTn>
                        </p:par>
                        <p:par>
                          <p:cTn id="49" fill="hold">
                            <p:stCondLst>
                              <p:cond delay="4500"/>
                            </p:stCondLst>
                            <p:childTnLst>
                              <p:par>
                                <p:cTn id="50" presetClass="entr" nodeType="afterEffect" presetID="10" grpId="12" fill="hold">
                                  <p:stCondLst>
                                    <p:cond delay="0"/>
                                  </p:stCondLst>
                                  <p:iterate type="el" backwards="0">
                                    <p:tmAbs val="0"/>
                                  </p:iterate>
                                  <p:childTnLst>
                                    <p:set>
                                      <p:cBhvr>
                                        <p:cTn id="51" fill="hold"/>
                                        <p:tgtEl>
                                          <p:spTgt spid="2935"/>
                                        </p:tgtEl>
                                        <p:attrNameLst>
                                          <p:attrName>style.visibility</p:attrName>
                                        </p:attrNameLst>
                                      </p:cBhvr>
                                      <p:to>
                                        <p:strVal val="visible"/>
                                      </p:to>
                                    </p:set>
                                    <p:animEffect filter="fade" transition="in">
                                      <p:cBhvr>
                                        <p:cTn id="52" dur="500"/>
                                        <p:tgtEl>
                                          <p:spTgt spid="2935"/>
                                        </p:tgtEl>
                                      </p:cBhvr>
                                    </p:animEffect>
                                  </p:childTnLst>
                                </p:cTn>
                              </p:par>
                            </p:childTnLst>
                          </p:cTn>
                        </p:par>
                        <p:par>
                          <p:cTn id="53" fill="hold">
                            <p:stCondLst>
                              <p:cond delay="5000"/>
                            </p:stCondLst>
                            <p:childTnLst>
                              <p:par>
                                <p:cTn id="54" presetClass="entr" nodeType="afterEffect" presetID="10" grpId="13" fill="hold">
                                  <p:stCondLst>
                                    <p:cond delay="0"/>
                                  </p:stCondLst>
                                  <p:iterate type="el" backwards="0">
                                    <p:tmAbs val="0"/>
                                  </p:iterate>
                                  <p:childTnLst>
                                    <p:set>
                                      <p:cBhvr>
                                        <p:cTn id="55" fill="hold"/>
                                        <p:tgtEl>
                                          <p:spTgt spid="2960"/>
                                        </p:tgtEl>
                                        <p:attrNameLst>
                                          <p:attrName>style.visibility</p:attrName>
                                        </p:attrNameLst>
                                      </p:cBhvr>
                                      <p:to>
                                        <p:strVal val="visible"/>
                                      </p:to>
                                    </p:set>
                                    <p:animEffect filter="fade" transition="in">
                                      <p:cBhvr>
                                        <p:cTn id="56" dur="500"/>
                                        <p:tgtEl>
                                          <p:spTgt spid="2960"/>
                                        </p:tgtEl>
                                      </p:cBhvr>
                                    </p:animEffect>
                                  </p:childTnLst>
                                </p:cTn>
                              </p:par>
                            </p:childTnLst>
                          </p:cTn>
                        </p:par>
                        <p:par>
                          <p:cTn id="57" fill="hold">
                            <p:stCondLst>
                              <p:cond delay="5500"/>
                            </p:stCondLst>
                            <p:childTnLst>
                              <p:par>
                                <p:cTn id="58" presetClass="entr" nodeType="afterEffect" presetID="10" grpId="14" fill="hold">
                                  <p:stCondLst>
                                    <p:cond delay="0"/>
                                  </p:stCondLst>
                                  <p:iterate type="el" backwards="0">
                                    <p:tmAbs val="0"/>
                                  </p:iterate>
                                  <p:childTnLst>
                                    <p:set>
                                      <p:cBhvr>
                                        <p:cTn id="59" fill="hold"/>
                                        <p:tgtEl>
                                          <p:spTgt spid="2962"/>
                                        </p:tgtEl>
                                        <p:attrNameLst>
                                          <p:attrName>style.visibility</p:attrName>
                                        </p:attrNameLst>
                                      </p:cBhvr>
                                      <p:to>
                                        <p:strVal val="visible"/>
                                      </p:to>
                                    </p:set>
                                    <p:animEffect filter="fade" transition="in">
                                      <p:cBhvr>
                                        <p:cTn id="60" dur="500"/>
                                        <p:tgtEl>
                                          <p:spTgt spid="2962"/>
                                        </p:tgtEl>
                                      </p:cBhvr>
                                    </p:animEffect>
                                  </p:childTnLst>
                                </p:cTn>
                              </p:par>
                            </p:childTnLst>
                          </p:cTn>
                        </p:par>
                        <p:par>
                          <p:cTn id="61" fill="hold">
                            <p:stCondLst>
                              <p:cond delay="6000"/>
                            </p:stCondLst>
                            <p:childTnLst>
                              <p:par>
                                <p:cTn id="62" presetClass="entr" nodeType="afterEffect" presetID="10" grpId="15" fill="hold">
                                  <p:stCondLst>
                                    <p:cond delay="0"/>
                                  </p:stCondLst>
                                  <p:iterate type="el" backwards="0">
                                    <p:tmAbs val="0"/>
                                  </p:iterate>
                                  <p:childTnLst>
                                    <p:set>
                                      <p:cBhvr>
                                        <p:cTn id="63" fill="hold"/>
                                        <p:tgtEl>
                                          <p:spTgt spid="2936"/>
                                        </p:tgtEl>
                                        <p:attrNameLst>
                                          <p:attrName>style.visibility</p:attrName>
                                        </p:attrNameLst>
                                      </p:cBhvr>
                                      <p:to>
                                        <p:strVal val="visible"/>
                                      </p:to>
                                    </p:set>
                                    <p:animEffect filter="fade" transition="in">
                                      <p:cBhvr>
                                        <p:cTn id="64" dur="500"/>
                                        <p:tgtEl>
                                          <p:spTgt spid="2936"/>
                                        </p:tgtEl>
                                      </p:cBhvr>
                                    </p:animEffect>
                                  </p:childTnLst>
                                </p:cTn>
                              </p:par>
                            </p:childTnLst>
                          </p:cTn>
                        </p:par>
                        <p:par>
                          <p:cTn id="65" fill="hold">
                            <p:stCondLst>
                              <p:cond delay="6500"/>
                            </p:stCondLst>
                            <p:childTnLst>
                              <p:par>
                                <p:cTn id="66" presetClass="entr" nodeType="afterEffect" presetID="10" grpId="16" fill="hold">
                                  <p:stCondLst>
                                    <p:cond delay="0"/>
                                  </p:stCondLst>
                                  <p:iterate type="el" backwards="0">
                                    <p:tmAbs val="0"/>
                                  </p:iterate>
                                  <p:childTnLst>
                                    <p:set>
                                      <p:cBhvr>
                                        <p:cTn id="67" fill="hold"/>
                                        <p:tgtEl>
                                          <p:spTgt spid="2937"/>
                                        </p:tgtEl>
                                        <p:attrNameLst>
                                          <p:attrName>style.visibility</p:attrName>
                                        </p:attrNameLst>
                                      </p:cBhvr>
                                      <p:to>
                                        <p:strVal val="visible"/>
                                      </p:to>
                                    </p:set>
                                    <p:animEffect filter="fade" transition="in">
                                      <p:cBhvr>
                                        <p:cTn id="68" dur="500"/>
                                        <p:tgtEl>
                                          <p:spTgt spid="2937"/>
                                        </p:tgtEl>
                                      </p:cBhvr>
                                    </p:animEffect>
                                  </p:childTnLst>
                                </p:cTn>
                              </p:par>
                            </p:childTnLst>
                          </p:cTn>
                        </p:par>
                        <p:par>
                          <p:cTn id="69" fill="hold">
                            <p:stCondLst>
                              <p:cond delay="7000"/>
                            </p:stCondLst>
                            <p:childTnLst>
                              <p:par>
                                <p:cTn id="70" presetClass="entr" nodeType="afterEffect" presetID="10" grpId="17" fill="hold">
                                  <p:stCondLst>
                                    <p:cond delay="0"/>
                                  </p:stCondLst>
                                  <p:iterate type="el" backwards="0">
                                    <p:tmAbs val="0"/>
                                  </p:iterate>
                                  <p:childTnLst>
                                    <p:set>
                                      <p:cBhvr>
                                        <p:cTn id="71" fill="hold"/>
                                        <p:tgtEl>
                                          <p:spTgt spid="2938"/>
                                        </p:tgtEl>
                                        <p:attrNameLst>
                                          <p:attrName>style.visibility</p:attrName>
                                        </p:attrNameLst>
                                      </p:cBhvr>
                                      <p:to>
                                        <p:strVal val="visible"/>
                                      </p:to>
                                    </p:set>
                                    <p:animEffect filter="fade" transition="in">
                                      <p:cBhvr>
                                        <p:cTn id="72" dur="500"/>
                                        <p:tgtEl>
                                          <p:spTgt spid="2938"/>
                                        </p:tgtEl>
                                      </p:cBhvr>
                                    </p:animEffect>
                                  </p:childTnLst>
                                </p:cTn>
                              </p:par>
                            </p:childTnLst>
                          </p:cTn>
                        </p:par>
                        <p:par>
                          <p:cTn id="73" fill="hold">
                            <p:stCondLst>
                              <p:cond delay="7500"/>
                            </p:stCondLst>
                            <p:childTnLst>
                              <p:par>
                                <p:cTn id="74" presetClass="entr" nodeType="afterEffect" presetID="10" grpId="18" fill="hold">
                                  <p:stCondLst>
                                    <p:cond delay="0"/>
                                  </p:stCondLst>
                                  <p:iterate type="el" backwards="0">
                                    <p:tmAbs val="0"/>
                                  </p:iterate>
                                  <p:childTnLst>
                                    <p:set>
                                      <p:cBhvr>
                                        <p:cTn id="75" fill="hold"/>
                                        <p:tgtEl>
                                          <p:spTgt spid="2939"/>
                                        </p:tgtEl>
                                        <p:attrNameLst>
                                          <p:attrName>style.visibility</p:attrName>
                                        </p:attrNameLst>
                                      </p:cBhvr>
                                      <p:to>
                                        <p:strVal val="visible"/>
                                      </p:to>
                                    </p:set>
                                    <p:animEffect filter="fade" transition="in">
                                      <p:cBhvr>
                                        <p:cTn id="76" dur="500"/>
                                        <p:tgtEl>
                                          <p:spTgt spid="2939"/>
                                        </p:tgtEl>
                                      </p:cBhvr>
                                    </p:animEffect>
                                  </p:childTnLst>
                                </p:cTn>
                              </p:par>
                            </p:childTnLst>
                          </p:cTn>
                        </p:par>
                        <p:par>
                          <p:cTn id="77" fill="hold">
                            <p:stCondLst>
                              <p:cond delay="8000"/>
                            </p:stCondLst>
                            <p:childTnLst>
                              <p:par>
                                <p:cTn id="78" presetClass="entr" nodeType="afterEffect" presetID="10" grpId="19" fill="hold">
                                  <p:stCondLst>
                                    <p:cond delay="0"/>
                                  </p:stCondLst>
                                  <p:iterate type="el" backwards="0">
                                    <p:tmAbs val="0"/>
                                  </p:iterate>
                                  <p:childTnLst>
                                    <p:set>
                                      <p:cBhvr>
                                        <p:cTn id="79" fill="hold"/>
                                        <p:tgtEl>
                                          <p:spTgt spid="2940"/>
                                        </p:tgtEl>
                                        <p:attrNameLst>
                                          <p:attrName>style.visibility</p:attrName>
                                        </p:attrNameLst>
                                      </p:cBhvr>
                                      <p:to>
                                        <p:strVal val="visible"/>
                                      </p:to>
                                    </p:set>
                                    <p:animEffect filter="fade" transition="in">
                                      <p:cBhvr>
                                        <p:cTn id="80" dur="500"/>
                                        <p:tgtEl>
                                          <p:spTgt spid="2940"/>
                                        </p:tgtEl>
                                      </p:cBhvr>
                                    </p:animEffect>
                                  </p:childTnLst>
                                </p:cTn>
                              </p:par>
                            </p:childTnLst>
                          </p:cTn>
                        </p:par>
                        <p:par>
                          <p:cTn id="81" fill="hold">
                            <p:stCondLst>
                              <p:cond delay="8500"/>
                            </p:stCondLst>
                            <p:childTnLst>
                              <p:par>
                                <p:cTn id="82" presetClass="entr" nodeType="afterEffect" presetID="10" grpId="20" fill="hold">
                                  <p:stCondLst>
                                    <p:cond delay="0"/>
                                  </p:stCondLst>
                                  <p:iterate type="el" backwards="0">
                                    <p:tmAbs val="0"/>
                                  </p:iterate>
                                  <p:childTnLst>
                                    <p:set>
                                      <p:cBhvr>
                                        <p:cTn id="83" fill="hold"/>
                                        <p:tgtEl>
                                          <p:spTgt spid="2959"/>
                                        </p:tgtEl>
                                        <p:attrNameLst>
                                          <p:attrName>style.visibility</p:attrName>
                                        </p:attrNameLst>
                                      </p:cBhvr>
                                      <p:to>
                                        <p:strVal val="visible"/>
                                      </p:to>
                                    </p:set>
                                    <p:animEffect filter="fade" transition="in">
                                      <p:cBhvr>
                                        <p:cTn id="84" dur="500"/>
                                        <p:tgtEl>
                                          <p:spTgt spid="2959"/>
                                        </p:tgtEl>
                                      </p:cBhvr>
                                    </p:animEffect>
                                  </p:childTnLst>
                                </p:cTn>
                              </p:par>
                            </p:childTnLst>
                          </p:cTn>
                        </p:par>
                        <p:par>
                          <p:cTn id="85" fill="hold">
                            <p:stCondLst>
                              <p:cond delay="9000"/>
                            </p:stCondLst>
                            <p:childTnLst>
                              <p:par>
                                <p:cTn id="86" presetClass="entr" nodeType="afterEffect" presetID="10" grpId="21" fill="hold">
                                  <p:stCondLst>
                                    <p:cond delay="0"/>
                                  </p:stCondLst>
                                  <p:iterate type="el" backwards="0">
                                    <p:tmAbs val="0"/>
                                  </p:iterate>
                                  <p:childTnLst>
                                    <p:set>
                                      <p:cBhvr>
                                        <p:cTn id="87" fill="hold"/>
                                        <p:tgtEl>
                                          <p:spTgt spid="2957"/>
                                        </p:tgtEl>
                                        <p:attrNameLst>
                                          <p:attrName>style.visibility</p:attrName>
                                        </p:attrNameLst>
                                      </p:cBhvr>
                                      <p:to>
                                        <p:strVal val="visible"/>
                                      </p:to>
                                    </p:set>
                                    <p:animEffect filter="fade" transition="in">
                                      <p:cBhvr>
                                        <p:cTn id="88" dur="500"/>
                                        <p:tgtEl>
                                          <p:spTgt spid="2957"/>
                                        </p:tgtEl>
                                      </p:cBhvr>
                                    </p:animEffect>
                                  </p:childTnLst>
                                </p:cTn>
                              </p:par>
                            </p:childTnLst>
                          </p:cTn>
                        </p:par>
                        <p:par>
                          <p:cTn id="89" fill="hold">
                            <p:stCondLst>
                              <p:cond delay="9500"/>
                            </p:stCondLst>
                            <p:childTnLst>
                              <p:par>
                                <p:cTn id="90" presetClass="entr" nodeType="afterEffect" presetID="10" grpId="22" fill="hold">
                                  <p:stCondLst>
                                    <p:cond delay="0"/>
                                  </p:stCondLst>
                                  <p:iterate type="el" backwards="0">
                                    <p:tmAbs val="0"/>
                                  </p:iterate>
                                  <p:childTnLst>
                                    <p:set>
                                      <p:cBhvr>
                                        <p:cTn id="91" fill="hold"/>
                                        <p:tgtEl>
                                          <p:spTgt spid="2956"/>
                                        </p:tgtEl>
                                        <p:attrNameLst>
                                          <p:attrName>style.visibility</p:attrName>
                                        </p:attrNameLst>
                                      </p:cBhvr>
                                      <p:to>
                                        <p:strVal val="visible"/>
                                      </p:to>
                                    </p:set>
                                    <p:animEffect filter="fade" transition="in">
                                      <p:cBhvr>
                                        <p:cTn id="92" dur="500"/>
                                        <p:tgtEl>
                                          <p:spTgt spid="2956"/>
                                        </p:tgtEl>
                                      </p:cBhvr>
                                    </p:animEffect>
                                  </p:childTnLst>
                                </p:cTn>
                              </p:par>
                            </p:childTnLst>
                          </p:cTn>
                        </p:par>
                      </p:childTnLst>
                    </p:cTn>
                  </p:par>
                  <p:par>
                    <p:cTn id="93" fill="hold">
                      <p:stCondLst>
                        <p:cond delay="indefinite"/>
                      </p:stCondLst>
                      <p:childTnLst>
                        <p:par>
                          <p:cTn id="94" fill="hold">
                            <p:stCondLst>
                              <p:cond delay="0"/>
                            </p:stCondLst>
                            <p:childTnLst>
                              <p:par>
                                <p:cTn id="95" presetClass="entr" nodeType="clickEffect" presetID="10" grpId="23" fill="hold">
                                  <p:stCondLst>
                                    <p:cond delay="0"/>
                                  </p:stCondLst>
                                  <p:iterate type="el" backwards="0">
                                    <p:tmAbs val="0"/>
                                  </p:iterate>
                                  <p:childTnLst>
                                    <p:set>
                                      <p:cBhvr>
                                        <p:cTn id="96" fill="hold"/>
                                        <p:tgtEl>
                                          <p:spTgt spid="2961"/>
                                        </p:tgtEl>
                                        <p:attrNameLst>
                                          <p:attrName>style.visibility</p:attrName>
                                        </p:attrNameLst>
                                      </p:cBhvr>
                                      <p:to>
                                        <p:strVal val="visible"/>
                                      </p:to>
                                    </p:set>
                                    <p:animEffect filter="fade" transition="in">
                                      <p:cBhvr>
                                        <p:cTn id="97" dur="500"/>
                                        <p:tgtEl>
                                          <p:spTgt spid="2961"/>
                                        </p:tgtEl>
                                      </p:cBhvr>
                                    </p:animEffect>
                                  </p:childTnLst>
                                </p:cTn>
                              </p:par>
                            </p:childTnLst>
                          </p:cTn>
                        </p:par>
                      </p:childTnLst>
                    </p:cTn>
                  </p:par>
                  <p:par>
                    <p:cTn id="98" fill="hold">
                      <p:stCondLst>
                        <p:cond delay="indefinite"/>
                      </p:stCondLst>
                      <p:childTnLst>
                        <p:par>
                          <p:cTn id="99" fill="hold">
                            <p:stCondLst>
                              <p:cond delay="0"/>
                            </p:stCondLst>
                            <p:childTnLst>
                              <p:par>
                                <p:cTn id="100" presetClass="entr" nodeType="clickEffect" presetID="10" grpId="24" fill="hold">
                                  <p:stCondLst>
                                    <p:cond delay="0"/>
                                  </p:stCondLst>
                                  <p:iterate type="el" backwards="0">
                                    <p:tmAbs val="0"/>
                                  </p:iterate>
                                  <p:childTnLst>
                                    <p:set>
                                      <p:cBhvr>
                                        <p:cTn id="101" fill="hold"/>
                                        <p:tgtEl>
                                          <p:spTgt spid="2954"/>
                                        </p:tgtEl>
                                        <p:attrNameLst>
                                          <p:attrName>style.visibility</p:attrName>
                                        </p:attrNameLst>
                                      </p:cBhvr>
                                      <p:to>
                                        <p:strVal val="visible"/>
                                      </p:to>
                                    </p:set>
                                    <p:animEffect filter="fade" transition="in">
                                      <p:cBhvr>
                                        <p:cTn id="102" dur="500"/>
                                        <p:tgtEl>
                                          <p:spTgt spid="29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56" grpId="22"/>
      <p:bldP build="whole" bldLvl="1" animBg="1" rev="0" advAuto="0" spid="2961" grpId="23"/>
      <p:bldP build="whole" bldLvl="1" animBg="1" rev="0" advAuto="0" spid="2999" grpId="1"/>
      <p:bldP build="whole" bldLvl="1" animBg="1" rev="0" advAuto="0" spid="2954" grpId="24"/>
      <p:bldP build="whole" bldLvl="1" animBg="1" rev="0" advAuto="0" spid="2905" grpId="3"/>
      <p:bldP build="whole" bldLvl="1" animBg="1" rev="0" advAuto="0" spid="2962" grpId="14"/>
      <p:bldP build="whole" bldLvl="1" animBg="1" rev="0" advAuto="0" spid="2960" grpId="13"/>
      <p:bldP build="whole" bldLvl="1" animBg="1" rev="0" advAuto="0" spid="2940" grpId="19"/>
      <p:bldP build="whole" bldLvl="1" animBg="1" rev="0" advAuto="0" spid="2998" grpId="2"/>
      <p:bldP build="whole" bldLvl="1" animBg="1" rev="0" advAuto="0" spid="2938" grpId="17"/>
      <p:bldP build="whole" bldLvl="1" animBg="1" rev="0" advAuto="0" spid="2935" grpId="12"/>
      <p:bldP build="whole" bldLvl="1" animBg="1" rev="0" advAuto="0" spid="2934" grpId="11"/>
      <p:bldP build="whole" bldLvl="1" animBg="1" rev="0" advAuto="0" spid="2936" grpId="15"/>
      <p:bldP build="whole" bldLvl="1" animBg="1" rev="0" advAuto="0" spid="2932" grpId="9"/>
      <p:bldP build="whole" bldLvl="1" animBg="1" rev="0" advAuto="0" spid="2959" grpId="20"/>
      <p:bldP build="whole" bldLvl="1" animBg="1" rev="0" advAuto="0" spid="2930" grpId="7"/>
      <p:bldP build="whole" bldLvl="1" animBg="1" rev="0" advAuto="0" spid="2929" grpId="6"/>
      <p:bldP build="whole" bldLvl="1" animBg="1" rev="0" advAuto="0" spid="2931" grpId="8"/>
      <p:bldP build="whole" bldLvl="1" animBg="1" rev="0" advAuto="0" spid="2927" grpId="4"/>
      <p:bldP build="whole" bldLvl="1" animBg="1" rev="0" advAuto="0" spid="2933" grpId="10"/>
      <p:bldP build="whole" bldLvl="1" animBg="1" rev="0" advAuto="0" spid="2937" grpId="16"/>
      <p:bldP build="whole" bldLvl="1" animBg="1" rev="0" advAuto="0" spid="2939" grpId="18"/>
      <p:bldP build="whole" bldLvl="1" animBg="1" rev="0" advAuto="0" spid="2928" grpId="5"/>
      <p:bldP build="whole" bldLvl="1" animBg="1" rev="0" advAuto="0" spid="2957" grpId="21"/>
    </p:bldLst>
  </p:timing>
</p:sld>
</file>

<file path=ppt/slides/slide1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03" name="Relation-based browsing"/>
          <p:cNvSpPr txBox="1"/>
          <p:nvPr>
            <p:ph type="title"/>
          </p:nvPr>
        </p:nvSpPr>
        <p:spPr>
          <a:prstGeom prst="rect">
            <a:avLst/>
          </a:prstGeom>
        </p:spPr>
        <p:txBody>
          <a:bodyPr/>
          <a:lstStyle/>
          <a:p>
            <a:pPr/>
            <a:r>
              <a:t>Relation-based browsing</a:t>
            </a:r>
          </a:p>
        </p:txBody>
      </p:sp>
      <p:sp>
        <p:nvSpPr>
          <p:cNvPr id="3004" name="Rectangle"/>
          <p:cNvSpPr/>
          <p:nvPr/>
        </p:nvSpPr>
        <p:spPr>
          <a:xfrm>
            <a:off x="2212622" y="2262293"/>
            <a:ext cx="3683001" cy="2171701"/>
          </a:xfrm>
          <a:prstGeom prst="rect">
            <a:avLst/>
          </a:prstGeom>
          <a:solidFill>
            <a:srgbClr val="FFFFF2"/>
          </a:solidFill>
          <a:ln w="25400">
            <a:solidFill>
              <a:srgbClr val="005840"/>
            </a:solidFill>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05" name="Shape"/>
          <p:cNvSpPr/>
          <p:nvPr/>
        </p:nvSpPr>
        <p:spPr>
          <a:xfrm>
            <a:off x="4030133" y="3513102"/>
            <a:ext cx="708943" cy="7066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a:solidFill>
              <a:srgbClr val="00000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06" name="Rectangle"/>
          <p:cNvSpPr/>
          <p:nvPr/>
        </p:nvSpPr>
        <p:spPr>
          <a:xfrm>
            <a:off x="4833902" y="3370862"/>
            <a:ext cx="778934" cy="706685"/>
          </a:xfrm>
          <a:prstGeom prst="rect">
            <a:avLst/>
          </a:prstGeom>
          <a:solidFill>
            <a:srgbClr val="FFF3D3"/>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07" name="Triangle"/>
          <p:cNvSpPr/>
          <p:nvPr/>
        </p:nvSpPr>
        <p:spPr>
          <a:xfrm>
            <a:off x="4788013" y="2819964"/>
            <a:ext cx="866196" cy="542926"/>
          </a:xfrm>
          <a:prstGeom prst="triangle">
            <a:avLst/>
          </a:prstGeom>
          <a:solidFill>
            <a:srgbClr val="FFE7D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08" name="Rectangle"/>
          <p:cNvSpPr/>
          <p:nvPr/>
        </p:nvSpPr>
        <p:spPr>
          <a:xfrm>
            <a:off x="5092700" y="3723075"/>
            <a:ext cx="212232" cy="354472"/>
          </a:xfrm>
          <a:prstGeom prst="rect">
            <a:avLst/>
          </a:prstGeom>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3023" name="Group"/>
          <p:cNvGrpSpPr/>
          <p:nvPr/>
        </p:nvGrpSpPr>
        <p:grpSpPr>
          <a:xfrm>
            <a:off x="3994008" y="2788355"/>
            <a:ext cx="1670757" cy="1494368"/>
            <a:chOff x="0" y="0"/>
            <a:chExt cx="1670755" cy="1494366"/>
          </a:xfrm>
        </p:grpSpPr>
        <p:sp>
          <p:nvSpPr>
            <p:cNvPr id="3009" name="Circle"/>
            <p:cNvSpPr/>
            <p:nvPr/>
          </p:nvSpPr>
          <p:spPr>
            <a:xfrm>
              <a:off x="1212991"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10" name="Circle"/>
            <p:cNvSpPr/>
            <p:nvPr/>
          </p:nvSpPr>
          <p:spPr>
            <a:xfrm>
              <a:off x="1067929" y="923431"/>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11" name="Circle"/>
            <p:cNvSpPr/>
            <p:nvPr/>
          </p:nvSpPr>
          <p:spPr>
            <a:xfrm>
              <a:off x="1300479" y="918915"/>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12" name="Circle"/>
            <p:cNvSpPr/>
            <p:nvPr/>
          </p:nvSpPr>
          <p:spPr>
            <a:xfrm>
              <a:off x="806591" y="124629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13" name="Circle"/>
            <p:cNvSpPr/>
            <p:nvPr/>
          </p:nvSpPr>
          <p:spPr>
            <a:xfrm>
              <a:off x="1067929" y="125080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14" name="Circle"/>
            <p:cNvSpPr/>
            <p:nvPr/>
          </p:nvSpPr>
          <p:spPr>
            <a:xfrm>
              <a:off x="1291449" y="126294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15" name="Circle"/>
            <p:cNvSpPr/>
            <p:nvPr/>
          </p:nvSpPr>
          <p:spPr>
            <a:xfrm>
              <a:off x="1591733" y="126294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16" name="Circle"/>
            <p:cNvSpPr/>
            <p:nvPr/>
          </p:nvSpPr>
          <p:spPr>
            <a:xfrm>
              <a:off x="817315" y="5463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17" name="Circle"/>
            <p:cNvSpPr/>
            <p:nvPr/>
          </p:nvSpPr>
          <p:spPr>
            <a:xfrm>
              <a:off x="1591733" y="5463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18" name="Circle"/>
            <p:cNvSpPr/>
            <p:nvPr/>
          </p:nvSpPr>
          <p:spPr>
            <a:xfrm>
              <a:off x="417688" y="722489"/>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19" name="Circle"/>
            <p:cNvSpPr/>
            <p:nvPr/>
          </p:nvSpPr>
          <p:spPr>
            <a:xfrm>
              <a:off x="742808" y="1047609"/>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20" name="Circle"/>
            <p:cNvSpPr/>
            <p:nvPr/>
          </p:nvSpPr>
          <p:spPr>
            <a:xfrm>
              <a:off x="309315" y="93923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21" name="Circle"/>
            <p:cNvSpPr/>
            <p:nvPr/>
          </p:nvSpPr>
          <p:spPr>
            <a:xfrm>
              <a:off x="0" y="112437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22" name="Circle"/>
            <p:cNvSpPr/>
            <p:nvPr/>
          </p:nvSpPr>
          <p:spPr>
            <a:xfrm>
              <a:off x="354470" y="1415344"/>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3036" name="Group"/>
          <p:cNvGrpSpPr/>
          <p:nvPr/>
        </p:nvGrpSpPr>
        <p:grpSpPr>
          <a:xfrm>
            <a:off x="3090897" y="2982524"/>
            <a:ext cx="754099" cy="1109699"/>
            <a:chOff x="27093" y="0"/>
            <a:chExt cx="754098" cy="1109697"/>
          </a:xfrm>
        </p:grpSpPr>
        <p:sp>
          <p:nvSpPr>
            <p:cNvPr id="3024" name="Rectangle"/>
            <p:cNvSpPr/>
            <p:nvPr/>
          </p:nvSpPr>
          <p:spPr>
            <a:xfrm>
              <a:off x="90311" y="489937"/>
              <a:ext cx="625405" cy="580250"/>
            </a:xfrm>
            <a:prstGeom prst="rect">
              <a:avLst/>
            </a:prstGeom>
            <a:solidFill>
              <a:srgbClr val="E3F2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25" name="Triangle"/>
            <p:cNvSpPr/>
            <p:nvPr/>
          </p:nvSpPr>
          <p:spPr>
            <a:xfrm>
              <a:off x="53691" y="38382"/>
              <a:ext cx="694130" cy="443654"/>
            </a:xfrm>
            <a:prstGeom prst="triangle">
              <a:avLst/>
            </a:prstGeom>
            <a:solidFill>
              <a:srgbClr val="E5F3ED"/>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26" name="Rectangle"/>
            <p:cNvSpPr/>
            <p:nvPr/>
          </p:nvSpPr>
          <p:spPr>
            <a:xfrm>
              <a:off x="298026" y="778933"/>
              <a:ext cx="171592" cy="291254"/>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27" name="Circle"/>
            <p:cNvSpPr/>
            <p:nvPr/>
          </p:nvSpPr>
          <p:spPr>
            <a:xfrm>
              <a:off x="365760"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28" name="Circle"/>
            <p:cNvSpPr/>
            <p:nvPr/>
          </p:nvSpPr>
          <p:spPr>
            <a:xfrm>
              <a:off x="51929" y="103067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29" name="Circle"/>
            <p:cNvSpPr/>
            <p:nvPr/>
          </p:nvSpPr>
          <p:spPr>
            <a:xfrm>
              <a:off x="424462" y="742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30" name="Circle"/>
            <p:cNvSpPr/>
            <p:nvPr/>
          </p:nvSpPr>
          <p:spPr>
            <a:xfrm>
              <a:off x="255129"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31" name="Circle"/>
            <p:cNvSpPr/>
            <p:nvPr/>
          </p:nvSpPr>
          <p:spPr>
            <a:xfrm>
              <a:off x="428977" y="103067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32" name="Circle"/>
            <p:cNvSpPr/>
            <p:nvPr/>
          </p:nvSpPr>
          <p:spPr>
            <a:xfrm>
              <a:off x="677333"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33" name="Circle"/>
            <p:cNvSpPr/>
            <p:nvPr/>
          </p:nvSpPr>
          <p:spPr>
            <a:xfrm>
              <a:off x="27093" y="44026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34" name="Circle"/>
            <p:cNvSpPr/>
            <p:nvPr/>
          </p:nvSpPr>
          <p:spPr>
            <a:xfrm>
              <a:off x="702169" y="43377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35" name="Circle"/>
            <p:cNvSpPr/>
            <p:nvPr/>
          </p:nvSpPr>
          <p:spPr>
            <a:xfrm>
              <a:off x="261902" y="742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3037" name="Rectangle"/>
          <p:cNvSpPr/>
          <p:nvPr/>
        </p:nvSpPr>
        <p:spPr>
          <a:xfrm>
            <a:off x="3989493" y="3296355"/>
            <a:ext cx="1693334" cy="819575"/>
          </a:xfrm>
          <a:prstGeom prst="rect">
            <a:avLst/>
          </a:prstGeom>
          <a:ln w="25400">
            <a:solidFill>
              <a:srgbClr val="FF2600"/>
            </a:solidFill>
            <a:prstDash val="dash"/>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38" name="Image A"/>
          <p:cNvSpPr txBox="1"/>
          <p:nvPr/>
        </p:nvSpPr>
        <p:spPr>
          <a:xfrm>
            <a:off x="3492782" y="4447822"/>
            <a:ext cx="917629" cy="3235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A</a:t>
            </a:r>
          </a:p>
        </p:txBody>
      </p:sp>
      <p:sp>
        <p:nvSpPr>
          <p:cNvPr id="3039" name="Image C"/>
          <p:cNvSpPr txBox="1"/>
          <p:nvPr/>
        </p:nvSpPr>
        <p:spPr>
          <a:xfrm>
            <a:off x="3492782" y="7554524"/>
            <a:ext cx="940053" cy="3235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C</a:t>
            </a:r>
          </a:p>
        </p:txBody>
      </p:sp>
      <p:grpSp>
        <p:nvGrpSpPr>
          <p:cNvPr id="3060" name="Group"/>
          <p:cNvGrpSpPr/>
          <p:nvPr/>
        </p:nvGrpSpPr>
        <p:grpSpPr>
          <a:xfrm>
            <a:off x="2187786" y="4721013"/>
            <a:ext cx="3683001" cy="2815450"/>
            <a:chOff x="0" y="0"/>
            <a:chExt cx="3683000" cy="2815448"/>
          </a:xfrm>
        </p:grpSpPr>
        <p:sp>
          <p:nvSpPr>
            <p:cNvPr id="3040" name="Rectangle"/>
            <p:cNvSpPr/>
            <p:nvPr/>
          </p:nvSpPr>
          <p:spPr>
            <a:xfrm>
              <a:off x="0" y="634435"/>
              <a:ext cx="3683000" cy="2171701"/>
            </a:xfrm>
            <a:prstGeom prst="rect">
              <a:avLst/>
            </a:prstGeom>
            <a:solidFill>
              <a:srgbClr val="FFFFF2"/>
            </a:solidFill>
            <a:ln w="25400" cap="flat">
              <a:solidFill>
                <a:srgbClr val="005840"/>
              </a:solidFill>
              <a:prstDash val="solid"/>
              <a:miter lim="400000"/>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41" name="Shape"/>
            <p:cNvSpPr/>
            <p:nvPr/>
          </p:nvSpPr>
          <p:spPr>
            <a:xfrm>
              <a:off x="390595" y="1524000"/>
              <a:ext cx="1295966" cy="12914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42" name="Rectangle"/>
            <p:cNvSpPr/>
            <p:nvPr/>
          </p:nvSpPr>
          <p:spPr>
            <a:xfrm>
              <a:off x="1863513" y="1264355"/>
              <a:ext cx="1422401" cy="1291450"/>
            </a:xfrm>
            <a:prstGeom prst="rect">
              <a:avLst/>
            </a:prstGeom>
            <a:solidFill>
              <a:srgbClr val="FFF3D3"/>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43" name="Rectangle"/>
            <p:cNvSpPr/>
            <p:nvPr/>
          </p:nvSpPr>
          <p:spPr>
            <a:xfrm>
              <a:off x="2332284" y="1908386"/>
              <a:ext cx="388339" cy="647983"/>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44" name="Circle"/>
            <p:cNvSpPr/>
            <p:nvPr/>
          </p:nvSpPr>
          <p:spPr>
            <a:xfrm>
              <a:off x="2275839" y="1887502"/>
              <a:ext cx="94828" cy="94828"/>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45" name="Circle"/>
            <p:cNvSpPr/>
            <p:nvPr/>
          </p:nvSpPr>
          <p:spPr>
            <a:xfrm>
              <a:off x="2700302" y="1878471"/>
              <a:ext cx="94827" cy="94828"/>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46" name="Circle"/>
            <p:cNvSpPr/>
            <p:nvPr/>
          </p:nvSpPr>
          <p:spPr>
            <a:xfrm>
              <a:off x="1806222" y="2476782"/>
              <a:ext cx="94827" cy="94827"/>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47" name="Circle"/>
            <p:cNvSpPr/>
            <p:nvPr/>
          </p:nvSpPr>
          <p:spPr>
            <a:xfrm>
              <a:off x="2275839" y="2479886"/>
              <a:ext cx="94828" cy="94828"/>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48" name="Circle"/>
            <p:cNvSpPr/>
            <p:nvPr/>
          </p:nvSpPr>
          <p:spPr>
            <a:xfrm>
              <a:off x="2684497" y="2497102"/>
              <a:ext cx="94828" cy="94828"/>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49" name="Circle"/>
            <p:cNvSpPr/>
            <p:nvPr/>
          </p:nvSpPr>
          <p:spPr>
            <a:xfrm>
              <a:off x="3235113" y="2497102"/>
              <a:ext cx="94827" cy="94828"/>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50" name="Circle"/>
            <p:cNvSpPr/>
            <p:nvPr/>
          </p:nvSpPr>
          <p:spPr>
            <a:xfrm>
              <a:off x="1088248" y="1521742"/>
              <a:ext cx="94828" cy="94828"/>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51" name="Circle"/>
            <p:cNvSpPr/>
            <p:nvPr/>
          </p:nvSpPr>
          <p:spPr>
            <a:xfrm>
              <a:off x="1682044" y="2115537"/>
              <a:ext cx="94828" cy="94828"/>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52" name="Circle"/>
            <p:cNvSpPr/>
            <p:nvPr/>
          </p:nvSpPr>
          <p:spPr>
            <a:xfrm>
              <a:off x="905368" y="2020711"/>
              <a:ext cx="94828" cy="94828"/>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53" name="Circle"/>
            <p:cNvSpPr/>
            <p:nvPr/>
          </p:nvSpPr>
          <p:spPr>
            <a:xfrm>
              <a:off x="325119" y="2255520"/>
              <a:ext cx="94828" cy="94828"/>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54" name="Circle"/>
            <p:cNvSpPr/>
            <p:nvPr/>
          </p:nvSpPr>
          <p:spPr>
            <a:xfrm>
              <a:off x="1192106" y="2348089"/>
              <a:ext cx="94828" cy="94827"/>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55" name="Triangle"/>
            <p:cNvSpPr/>
            <p:nvPr/>
          </p:nvSpPr>
          <p:spPr>
            <a:xfrm>
              <a:off x="1775199" y="295768"/>
              <a:ext cx="1583788" cy="990601"/>
            </a:xfrm>
            <a:prstGeom prst="triangle">
              <a:avLst/>
            </a:prstGeom>
            <a:solidFill>
              <a:srgbClr val="FFE7D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56" name="Rectangle"/>
            <p:cNvSpPr/>
            <p:nvPr/>
          </p:nvSpPr>
          <p:spPr>
            <a:xfrm>
              <a:off x="1950719" y="0"/>
              <a:ext cx="1193801" cy="647700"/>
            </a:xfrm>
            <a:prstGeom prst="rect">
              <a:avLst/>
            </a:prstGeom>
            <a:solidFill>
              <a:srgbClr val="FFFFFF"/>
            </a:solidFill>
            <a:ln w="12700" cap="flat">
              <a:noFill/>
              <a:miter lim="400000"/>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57" name="Line"/>
            <p:cNvSpPr/>
            <p:nvPr/>
          </p:nvSpPr>
          <p:spPr>
            <a:xfrm>
              <a:off x="0" y="629920"/>
              <a:ext cx="3683000" cy="2258"/>
            </a:xfrm>
            <a:prstGeom prst="line">
              <a:avLst/>
            </a:prstGeom>
            <a:noFill/>
            <a:ln w="25400" cap="flat">
              <a:solidFill>
                <a:srgbClr val="005840"/>
              </a:solidFill>
              <a:prstDash val="solid"/>
              <a:round/>
            </a:ln>
            <a:effectLst/>
          </p:spPr>
          <p:txBody>
            <a:bodyPr wrap="square" lIns="0" tIns="0" rIns="0" bIns="0" numCol="1" anchor="t">
              <a:noAutofit/>
            </a:bodyPr>
            <a:lstStyle/>
            <a:p>
              <a:pPr/>
            </a:p>
          </p:txBody>
        </p:sp>
        <p:sp>
          <p:nvSpPr>
            <p:cNvPr id="3058" name="Circle"/>
            <p:cNvSpPr/>
            <p:nvPr/>
          </p:nvSpPr>
          <p:spPr>
            <a:xfrm>
              <a:off x="1736513" y="1198879"/>
              <a:ext cx="94827" cy="94828"/>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59" name="Circle"/>
            <p:cNvSpPr/>
            <p:nvPr/>
          </p:nvSpPr>
          <p:spPr>
            <a:xfrm>
              <a:off x="3309901" y="1198879"/>
              <a:ext cx="94828" cy="94828"/>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3095" name="Group"/>
          <p:cNvGrpSpPr/>
          <p:nvPr/>
        </p:nvGrpSpPr>
        <p:grpSpPr>
          <a:xfrm>
            <a:off x="8249920" y="2255520"/>
            <a:ext cx="3683001" cy="2506824"/>
            <a:chOff x="0" y="0"/>
            <a:chExt cx="3683000" cy="2506823"/>
          </a:xfrm>
        </p:grpSpPr>
        <p:sp>
          <p:nvSpPr>
            <p:cNvPr id="3061" name="Rectangle"/>
            <p:cNvSpPr/>
            <p:nvPr/>
          </p:nvSpPr>
          <p:spPr>
            <a:xfrm>
              <a:off x="0" y="0"/>
              <a:ext cx="3683000" cy="2171700"/>
            </a:xfrm>
            <a:prstGeom prst="rect">
              <a:avLst/>
            </a:prstGeom>
            <a:solidFill>
              <a:srgbClr val="FFFFF2"/>
            </a:solidFill>
            <a:ln w="25400" cap="flat">
              <a:solidFill>
                <a:srgbClr val="005840"/>
              </a:solidFill>
              <a:prstDash val="solid"/>
              <a:miter lim="400000"/>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62" name="Shape"/>
            <p:cNvSpPr/>
            <p:nvPr/>
          </p:nvSpPr>
          <p:spPr>
            <a:xfrm>
              <a:off x="1219200" y="1160779"/>
              <a:ext cx="708943" cy="70668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63" name="Rectangle"/>
            <p:cNvSpPr/>
            <p:nvPr/>
          </p:nvSpPr>
          <p:spPr>
            <a:xfrm>
              <a:off x="2022968" y="1016000"/>
              <a:ext cx="778935" cy="706685"/>
            </a:xfrm>
            <a:prstGeom prst="rect">
              <a:avLst/>
            </a:prstGeom>
            <a:solidFill>
              <a:srgbClr val="FFF3D3"/>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64" name="Triangle"/>
            <p:cNvSpPr/>
            <p:nvPr/>
          </p:nvSpPr>
          <p:spPr>
            <a:xfrm>
              <a:off x="1977079" y="465102"/>
              <a:ext cx="866196" cy="542926"/>
            </a:xfrm>
            <a:prstGeom prst="triangle">
              <a:avLst/>
            </a:prstGeom>
            <a:solidFill>
              <a:srgbClr val="FFE7D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65" name="Rectangle"/>
            <p:cNvSpPr/>
            <p:nvPr/>
          </p:nvSpPr>
          <p:spPr>
            <a:xfrm>
              <a:off x="2282613" y="1368213"/>
              <a:ext cx="212232" cy="354472"/>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3080" name="Group"/>
            <p:cNvGrpSpPr/>
            <p:nvPr/>
          </p:nvGrpSpPr>
          <p:grpSpPr>
            <a:xfrm>
              <a:off x="1183075" y="433493"/>
              <a:ext cx="1670757" cy="1499165"/>
              <a:chOff x="0" y="0"/>
              <a:chExt cx="1670756" cy="1499164"/>
            </a:xfrm>
          </p:grpSpPr>
          <p:sp>
            <p:nvSpPr>
              <p:cNvPr id="3066" name="Circle"/>
              <p:cNvSpPr/>
              <p:nvPr/>
            </p:nvSpPr>
            <p:spPr>
              <a:xfrm>
                <a:off x="1196622"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67" name="Circle"/>
              <p:cNvSpPr/>
              <p:nvPr/>
            </p:nvSpPr>
            <p:spPr>
              <a:xfrm>
                <a:off x="1067929" y="91778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68" name="Circle"/>
              <p:cNvSpPr/>
              <p:nvPr/>
            </p:nvSpPr>
            <p:spPr>
              <a:xfrm>
                <a:off x="1300480" y="9189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69" name="Circle"/>
              <p:cNvSpPr/>
              <p:nvPr/>
            </p:nvSpPr>
            <p:spPr>
              <a:xfrm>
                <a:off x="810542" y="124629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70" name="Circle"/>
              <p:cNvSpPr/>
              <p:nvPr/>
            </p:nvSpPr>
            <p:spPr>
              <a:xfrm>
                <a:off x="1067929" y="1250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71" name="Circle"/>
              <p:cNvSpPr/>
              <p:nvPr/>
            </p:nvSpPr>
            <p:spPr>
              <a:xfrm>
                <a:off x="1291449" y="12575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72" name="Circle"/>
              <p:cNvSpPr/>
              <p:nvPr/>
            </p:nvSpPr>
            <p:spPr>
              <a:xfrm>
                <a:off x="1591733" y="1257582"/>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73" name="Circle"/>
              <p:cNvSpPr/>
              <p:nvPr/>
            </p:nvSpPr>
            <p:spPr>
              <a:xfrm>
                <a:off x="817316" y="5463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74" name="Circle"/>
              <p:cNvSpPr/>
              <p:nvPr/>
            </p:nvSpPr>
            <p:spPr>
              <a:xfrm>
                <a:off x="1591733" y="546382"/>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75" name="Circle"/>
              <p:cNvSpPr/>
              <p:nvPr/>
            </p:nvSpPr>
            <p:spPr>
              <a:xfrm>
                <a:off x="417689" y="72248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76" name="Circle"/>
              <p:cNvSpPr/>
              <p:nvPr/>
            </p:nvSpPr>
            <p:spPr>
              <a:xfrm>
                <a:off x="742808" y="1047608"/>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77" name="Circle"/>
              <p:cNvSpPr/>
              <p:nvPr/>
            </p:nvSpPr>
            <p:spPr>
              <a:xfrm>
                <a:off x="309316" y="93923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78" name="Circle"/>
              <p:cNvSpPr/>
              <p:nvPr/>
            </p:nvSpPr>
            <p:spPr>
              <a:xfrm>
                <a:off x="0" y="112437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79" name="Circle"/>
              <p:cNvSpPr/>
              <p:nvPr/>
            </p:nvSpPr>
            <p:spPr>
              <a:xfrm>
                <a:off x="354471" y="142014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3093" name="Group"/>
            <p:cNvGrpSpPr/>
            <p:nvPr/>
          </p:nvGrpSpPr>
          <p:grpSpPr>
            <a:xfrm>
              <a:off x="207715" y="650239"/>
              <a:ext cx="754099" cy="1106313"/>
              <a:chOff x="27092" y="0"/>
              <a:chExt cx="754098" cy="1106311"/>
            </a:xfrm>
          </p:grpSpPr>
          <p:sp>
            <p:nvSpPr>
              <p:cNvPr id="3081" name="Rectangle"/>
              <p:cNvSpPr/>
              <p:nvPr/>
            </p:nvSpPr>
            <p:spPr>
              <a:xfrm>
                <a:off x="90310" y="485139"/>
                <a:ext cx="625406" cy="580250"/>
              </a:xfrm>
              <a:prstGeom prst="rect">
                <a:avLst/>
              </a:prstGeom>
              <a:solidFill>
                <a:srgbClr val="E3F2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82" name="Triangle"/>
              <p:cNvSpPr/>
              <p:nvPr/>
            </p:nvSpPr>
            <p:spPr>
              <a:xfrm>
                <a:off x="53691" y="40639"/>
                <a:ext cx="694130" cy="443655"/>
              </a:xfrm>
              <a:prstGeom prst="triangle">
                <a:avLst/>
              </a:prstGeom>
              <a:solidFill>
                <a:srgbClr val="E5F3ED"/>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83" name="Rectangle"/>
              <p:cNvSpPr/>
              <p:nvPr/>
            </p:nvSpPr>
            <p:spPr>
              <a:xfrm>
                <a:off x="298025" y="777239"/>
                <a:ext cx="171593" cy="291255"/>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84" name="Circle"/>
              <p:cNvSpPr/>
              <p:nvPr/>
            </p:nvSpPr>
            <p:spPr>
              <a:xfrm>
                <a:off x="370557"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85" name="Circle"/>
              <p:cNvSpPr/>
              <p:nvPr/>
            </p:nvSpPr>
            <p:spPr>
              <a:xfrm>
                <a:off x="51928" y="102728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86" name="Circle"/>
              <p:cNvSpPr/>
              <p:nvPr/>
            </p:nvSpPr>
            <p:spPr>
              <a:xfrm>
                <a:off x="424461" y="739139"/>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87" name="Circle"/>
              <p:cNvSpPr/>
              <p:nvPr/>
            </p:nvSpPr>
            <p:spPr>
              <a:xfrm>
                <a:off x="255128"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88" name="Circle"/>
              <p:cNvSpPr/>
              <p:nvPr/>
            </p:nvSpPr>
            <p:spPr>
              <a:xfrm>
                <a:off x="428977" y="102728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89" name="Circle"/>
              <p:cNvSpPr/>
              <p:nvPr/>
            </p:nvSpPr>
            <p:spPr>
              <a:xfrm>
                <a:off x="677333"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90" name="Circle"/>
              <p:cNvSpPr/>
              <p:nvPr/>
            </p:nvSpPr>
            <p:spPr>
              <a:xfrm>
                <a:off x="27092" y="440266"/>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91" name="Circle"/>
              <p:cNvSpPr/>
              <p:nvPr/>
            </p:nvSpPr>
            <p:spPr>
              <a:xfrm>
                <a:off x="702168" y="43123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92" name="Circle"/>
              <p:cNvSpPr/>
              <p:nvPr/>
            </p:nvSpPr>
            <p:spPr>
              <a:xfrm>
                <a:off x="261901" y="739139"/>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3094" name="Image B"/>
            <p:cNvSpPr txBox="1"/>
            <p:nvPr/>
          </p:nvSpPr>
          <p:spPr>
            <a:xfrm>
              <a:off x="1300479" y="2183270"/>
              <a:ext cx="928842" cy="32355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B</a:t>
              </a:r>
            </a:p>
          </p:txBody>
        </p:sp>
      </p:grpSp>
      <p:sp>
        <p:nvSpPr>
          <p:cNvPr id="3096" name="Rectangle"/>
          <p:cNvSpPr/>
          <p:nvPr/>
        </p:nvSpPr>
        <p:spPr>
          <a:xfrm>
            <a:off x="2517422" y="5881511"/>
            <a:ext cx="3059290" cy="1476587"/>
          </a:xfrm>
          <a:prstGeom prst="rect">
            <a:avLst/>
          </a:prstGeom>
          <a:ln w="25400">
            <a:solidFill>
              <a:srgbClr val="FF2600"/>
            </a:solidFill>
            <a:prstDash val="dash"/>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097" name="Line"/>
          <p:cNvSpPr/>
          <p:nvPr/>
        </p:nvSpPr>
        <p:spPr>
          <a:xfrm flipH="1">
            <a:off x="5944729" y="3670300"/>
            <a:ext cx="2235201" cy="2258"/>
          </a:xfrm>
          <a:prstGeom prst="line">
            <a:avLst/>
          </a:prstGeom>
          <a:ln w="12700">
            <a:solidFill>
              <a:srgbClr val="005840"/>
            </a:solidFill>
            <a:tailEnd type="triangle"/>
          </a:ln>
        </p:spPr>
        <p:txBody>
          <a:bodyPr lIns="0" tIns="0" rIns="0" bIns="0"/>
          <a:lstStyle/>
          <a:p>
            <a:pPr/>
          </a:p>
        </p:txBody>
      </p:sp>
      <p:sp>
        <p:nvSpPr>
          <p:cNvPr id="3098" name="to the right of"/>
          <p:cNvSpPr txBox="1"/>
          <p:nvPr/>
        </p:nvSpPr>
        <p:spPr>
          <a:xfrm>
            <a:off x="6337582" y="3447626"/>
            <a:ext cx="1358161" cy="323554"/>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to the right of</a:t>
            </a:r>
          </a:p>
        </p:txBody>
      </p:sp>
    </p:spTree>
  </p:cSld>
  <p:clrMapOvr>
    <a:masterClrMapping/>
  </p:clrMapOvr>
  <p:transition xmlns:p14="http://schemas.microsoft.com/office/powerpoint/2010/main" spd="med" advClick="0" advTm="0"/>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xit" nodeType="afterEffect" presetID="10" grpId="1" fill="hold">
                                  <p:stCondLst>
                                    <p:cond delay="0"/>
                                  </p:stCondLst>
                                  <p:iterate type="el" backwards="0">
                                    <p:tmAbs val="0"/>
                                  </p:iterate>
                                  <p:childTnLst>
                                    <p:animEffect filter="fade" transition="out">
                                      <p:cBhvr>
                                        <p:cTn id="6" dur="500" fill="hold"/>
                                        <p:tgtEl>
                                          <p:spTgt spid="3096"/>
                                        </p:tgtEl>
                                      </p:cBhvr>
                                    </p:animEffect>
                                    <p:set>
                                      <p:cBhvr>
                                        <p:cTn id="7" fill="hold">
                                          <p:stCondLst>
                                            <p:cond delay="499"/>
                                          </p:stCondLst>
                                        </p:cTn>
                                        <p:tgtEl>
                                          <p:spTgt spid="3096"/>
                                        </p:tgtEl>
                                        <p:attrNameLst>
                                          <p:attrName>style.visibility</p:attrName>
                                        </p:attrNameLst>
                                      </p:cBhvr>
                                      <p:to>
                                        <p:strVal val="hidden"/>
                                      </p:to>
                                    </p:set>
                                  </p:childTnLst>
                                </p:cTn>
                              </p:par>
                            </p:childTnLst>
                          </p:cTn>
                        </p:par>
                        <p:par>
                          <p:cTn id="8" fill="hold">
                            <p:stCondLst>
                              <p:cond delay="500"/>
                            </p:stCondLst>
                            <p:childTnLst>
                              <p:par>
                                <p:cTn id="9" presetClass="exit" nodeType="afterEffect" presetID="10" grpId="2" fill="hold">
                                  <p:stCondLst>
                                    <p:cond delay="0"/>
                                  </p:stCondLst>
                                  <p:iterate type="el" backwards="0">
                                    <p:tmAbs val="0"/>
                                  </p:iterate>
                                  <p:childTnLst>
                                    <p:animEffect filter="fade" transition="out">
                                      <p:cBhvr>
                                        <p:cTn id="10" dur="500" fill="hold"/>
                                        <p:tgtEl>
                                          <p:spTgt spid="3037"/>
                                        </p:tgtEl>
                                      </p:cBhvr>
                                    </p:animEffect>
                                    <p:set>
                                      <p:cBhvr>
                                        <p:cTn id="11" fill="hold">
                                          <p:stCondLst>
                                            <p:cond delay="499"/>
                                          </p:stCondLst>
                                        </p:cTn>
                                        <p:tgtEl>
                                          <p:spTgt spid="303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37" grpId="2"/>
      <p:bldP build="whole" bldLvl="1" animBg="1" rev="0" advAuto="0" spid="3096" grpId="1"/>
    </p:bldLst>
  </p:timing>
</p:sld>
</file>

<file path=ppt/slides/slide1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2" name="Relation-based browsing"/>
          <p:cNvSpPr txBox="1"/>
          <p:nvPr>
            <p:ph type="title"/>
          </p:nvPr>
        </p:nvSpPr>
        <p:spPr>
          <a:prstGeom prst="rect">
            <a:avLst/>
          </a:prstGeom>
        </p:spPr>
        <p:txBody>
          <a:bodyPr/>
          <a:lstStyle/>
          <a:p>
            <a:pPr/>
            <a:r>
              <a:t>Relation-based browsing</a:t>
            </a:r>
          </a:p>
        </p:txBody>
      </p:sp>
      <p:sp>
        <p:nvSpPr>
          <p:cNvPr id="3103" name="Rectangle"/>
          <p:cNvSpPr/>
          <p:nvPr/>
        </p:nvSpPr>
        <p:spPr>
          <a:xfrm>
            <a:off x="2212622" y="2262293"/>
            <a:ext cx="3683001" cy="2171701"/>
          </a:xfrm>
          <a:prstGeom prst="rect">
            <a:avLst/>
          </a:prstGeom>
          <a:solidFill>
            <a:srgbClr val="FFFFF2"/>
          </a:solidFill>
          <a:ln w="25400">
            <a:solidFill>
              <a:srgbClr val="005840"/>
            </a:solidFill>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04" name="Shape"/>
          <p:cNvSpPr/>
          <p:nvPr/>
        </p:nvSpPr>
        <p:spPr>
          <a:xfrm>
            <a:off x="4030133" y="3513102"/>
            <a:ext cx="708943" cy="7066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a:solidFill>
              <a:srgbClr val="00000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05" name="Rectangle"/>
          <p:cNvSpPr/>
          <p:nvPr/>
        </p:nvSpPr>
        <p:spPr>
          <a:xfrm>
            <a:off x="4833902" y="3370862"/>
            <a:ext cx="778934" cy="706685"/>
          </a:xfrm>
          <a:prstGeom prst="rect">
            <a:avLst/>
          </a:prstGeom>
          <a:solidFill>
            <a:srgbClr val="FFF3D3"/>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06" name="Triangle"/>
          <p:cNvSpPr/>
          <p:nvPr/>
        </p:nvSpPr>
        <p:spPr>
          <a:xfrm>
            <a:off x="4788013" y="2819964"/>
            <a:ext cx="866196" cy="542926"/>
          </a:xfrm>
          <a:prstGeom prst="triangle">
            <a:avLst/>
          </a:prstGeom>
          <a:solidFill>
            <a:srgbClr val="FFE7D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07" name="Rectangle"/>
          <p:cNvSpPr/>
          <p:nvPr/>
        </p:nvSpPr>
        <p:spPr>
          <a:xfrm>
            <a:off x="5092700" y="3723075"/>
            <a:ext cx="212232" cy="354472"/>
          </a:xfrm>
          <a:prstGeom prst="rect">
            <a:avLst/>
          </a:prstGeom>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3122" name="Group"/>
          <p:cNvGrpSpPr/>
          <p:nvPr/>
        </p:nvGrpSpPr>
        <p:grpSpPr>
          <a:xfrm>
            <a:off x="3994008" y="2788355"/>
            <a:ext cx="1670757" cy="1494368"/>
            <a:chOff x="0" y="0"/>
            <a:chExt cx="1670755" cy="1494366"/>
          </a:xfrm>
        </p:grpSpPr>
        <p:sp>
          <p:nvSpPr>
            <p:cNvPr id="3108" name="Circle"/>
            <p:cNvSpPr/>
            <p:nvPr/>
          </p:nvSpPr>
          <p:spPr>
            <a:xfrm>
              <a:off x="1212991"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09" name="Circle"/>
            <p:cNvSpPr/>
            <p:nvPr/>
          </p:nvSpPr>
          <p:spPr>
            <a:xfrm>
              <a:off x="1067929" y="923431"/>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10" name="Circle"/>
            <p:cNvSpPr/>
            <p:nvPr/>
          </p:nvSpPr>
          <p:spPr>
            <a:xfrm>
              <a:off x="1300479" y="918915"/>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11" name="Circle"/>
            <p:cNvSpPr/>
            <p:nvPr/>
          </p:nvSpPr>
          <p:spPr>
            <a:xfrm>
              <a:off x="806591" y="124629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12" name="Circle"/>
            <p:cNvSpPr/>
            <p:nvPr/>
          </p:nvSpPr>
          <p:spPr>
            <a:xfrm>
              <a:off x="1067929" y="125080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13" name="Circle"/>
            <p:cNvSpPr/>
            <p:nvPr/>
          </p:nvSpPr>
          <p:spPr>
            <a:xfrm>
              <a:off x="1291449" y="126294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14" name="Circle"/>
            <p:cNvSpPr/>
            <p:nvPr/>
          </p:nvSpPr>
          <p:spPr>
            <a:xfrm>
              <a:off x="1591733" y="126294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15" name="Circle"/>
            <p:cNvSpPr/>
            <p:nvPr/>
          </p:nvSpPr>
          <p:spPr>
            <a:xfrm>
              <a:off x="817315" y="5463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16" name="Circle"/>
            <p:cNvSpPr/>
            <p:nvPr/>
          </p:nvSpPr>
          <p:spPr>
            <a:xfrm>
              <a:off x="1591733" y="5463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17" name="Circle"/>
            <p:cNvSpPr/>
            <p:nvPr/>
          </p:nvSpPr>
          <p:spPr>
            <a:xfrm>
              <a:off x="417688" y="722489"/>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18" name="Circle"/>
            <p:cNvSpPr/>
            <p:nvPr/>
          </p:nvSpPr>
          <p:spPr>
            <a:xfrm>
              <a:off x="742808" y="1047609"/>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19" name="Circle"/>
            <p:cNvSpPr/>
            <p:nvPr/>
          </p:nvSpPr>
          <p:spPr>
            <a:xfrm>
              <a:off x="309315" y="93923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20" name="Circle"/>
            <p:cNvSpPr/>
            <p:nvPr/>
          </p:nvSpPr>
          <p:spPr>
            <a:xfrm>
              <a:off x="0" y="112437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21" name="Circle"/>
            <p:cNvSpPr/>
            <p:nvPr/>
          </p:nvSpPr>
          <p:spPr>
            <a:xfrm>
              <a:off x="354470" y="1415344"/>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3123" name="Rectangle"/>
          <p:cNvSpPr/>
          <p:nvPr/>
        </p:nvSpPr>
        <p:spPr>
          <a:xfrm>
            <a:off x="2187786" y="5531555"/>
            <a:ext cx="3683001" cy="2171701"/>
          </a:xfrm>
          <a:prstGeom prst="rect">
            <a:avLst/>
          </a:prstGeom>
          <a:solidFill>
            <a:srgbClr val="FFFFF2"/>
          </a:solidFill>
          <a:ln w="25400">
            <a:solidFill>
              <a:srgbClr val="005840"/>
            </a:solidFill>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24" name="Shape"/>
          <p:cNvSpPr/>
          <p:nvPr/>
        </p:nvSpPr>
        <p:spPr>
          <a:xfrm>
            <a:off x="3614702" y="6667217"/>
            <a:ext cx="370276" cy="37027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a:solidFill>
              <a:srgbClr val="00000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25" name="Rectangle"/>
          <p:cNvSpPr/>
          <p:nvPr/>
        </p:nvSpPr>
        <p:spPr>
          <a:xfrm>
            <a:off x="4034649" y="6594968"/>
            <a:ext cx="406401" cy="368019"/>
          </a:xfrm>
          <a:prstGeom prst="rect">
            <a:avLst/>
          </a:prstGeom>
          <a:solidFill>
            <a:srgbClr val="FFF3D3"/>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26" name="Triangle"/>
          <p:cNvSpPr/>
          <p:nvPr/>
        </p:nvSpPr>
        <p:spPr>
          <a:xfrm>
            <a:off x="4010883" y="6305973"/>
            <a:ext cx="451674" cy="281094"/>
          </a:xfrm>
          <a:prstGeom prst="triangle">
            <a:avLst/>
          </a:prstGeom>
          <a:solidFill>
            <a:srgbClr val="FFE7D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27" name="Rectangle"/>
          <p:cNvSpPr/>
          <p:nvPr/>
        </p:nvSpPr>
        <p:spPr>
          <a:xfrm>
            <a:off x="4170115" y="6777849"/>
            <a:ext cx="110632" cy="185138"/>
          </a:xfrm>
          <a:prstGeom prst="rect">
            <a:avLst/>
          </a:prstGeom>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3142" name="Group"/>
          <p:cNvGrpSpPr/>
          <p:nvPr/>
        </p:nvGrpSpPr>
        <p:grpSpPr>
          <a:xfrm>
            <a:off x="3596640" y="6273800"/>
            <a:ext cx="891823" cy="835943"/>
            <a:chOff x="0" y="0"/>
            <a:chExt cx="891822" cy="835942"/>
          </a:xfrm>
        </p:grpSpPr>
        <p:sp>
          <p:nvSpPr>
            <p:cNvPr id="3128" name="Circle"/>
            <p:cNvSpPr/>
            <p:nvPr/>
          </p:nvSpPr>
          <p:spPr>
            <a:xfrm>
              <a:off x="605084"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29" name="Circle"/>
            <p:cNvSpPr/>
            <p:nvPr/>
          </p:nvSpPr>
          <p:spPr>
            <a:xfrm>
              <a:off x="530577" y="4701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30" name="Circle"/>
            <p:cNvSpPr/>
            <p:nvPr/>
          </p:nvSpPr>
          <p:spPr>
            <a:xfrm>
              <a:off x="657013" y="467924"/>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31" name="Circle"/>
            <p:cNvSpPr/>
            <p:nvPr/>
          </p:nvSpPr>
          <p:spPr>
            <a:xfrm>
              <a:off x="390595" y="64854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32" name="Circle"/>
            <p:cNvSpPr/>
            <p:nvPr/>
          </p:nvSpPr>
          <p:spPr>
            <a:xfrm>
              <a:off x="530577" y="64628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33" name="Circle"/>
            <p:cNvSpPr/>
            <p:nvPr/>
          </p:nvSpPr>
          <p:spPr>
            <a:xfrm>
              <a:off x="654755" y="64770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34" name="Circle"/>
            <p:cNvSpPr/>
            <p:nvPr/>
          </p:nvSpPr>
          <p:spPr>
            <a:xfrm>
              <a:off x="803768" y="64854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35" name="Circle"/>
            <p:cNvSpPr/>
            <p:nvPr/>
          </p:nvSpPr>
          <p:spPr>
            <a:xfrm>
              <a:off x="399626" y="28730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36" name="Circle"/>
            <p:cNvSpPr/>
            <p:nvPr/>
          </p:nvSpPr>
          <p:spPr>
            <a:xfrm>
              <a:off x="812800" y="278271"/>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37" name="Circle"/>
            <p:cNvSpPr/>
            <p:nvPr/>
          </p:nvSpPr>
          <p:spPr>
            <a:xfrm>
              <a:off x="219004" y="393417"/>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38" name="Circle"/>
            <p:cNvSpPr/>
            <p:nvPr/>
          </p:nvSpPr>
          <p:spPr>
            <a:xfrm>
              <a:off x="356729" y="53340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39" name="Circle"/>
            <p:cNvSpPr/>
            <p:nvPr/>
          </p:nvSpPr>
          <p:spPr>
            <a:xfrm>
              <a:off x="162559" y="506307"/>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40" name="Circle"/>
            <p:cNvSpPr/>
            <p:nvPr/>
          </p:nvSpPr>
          <p:spPr>
            <a:xfrm>
              <a:off x="0" y="603391"/>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41" name="Circle"/>
            <p:cNvSpPr/>
            <p:nvPr/>
          </p:nvSpPr>
          <p:spPr>
            <a:xfrm>
              <a:off x="185137" y="75692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3155" name="Group"/>
          <p:cNvGrpSpPr/>
          <p:nvPr/>
        </p:nvGrpSpPr>
        <p:grpSpPr>
          <a:xfrm>
            <a:off x="3090897" y="2982524"/>
            <a:ext cx="754099" cy="1109699"/>
            <a:chOff x="27093" y="0"/>
            <a:chExt cx="754098" cy="1109697"/>
          </a:xfrm>
        </p:grpSpPr>
        <p:sp>
          <p:nvSpPr>
            <p:cNvPr id="3143" name="Rectangle"/>
            <p:cNvSpPr/>
            <p:nvPr/>
          </p:nvSpPr>
          <p:spPr>
            <a:xfrm>
              <a:off x="90311" y="489937"/>
              <a:ext cx="625405" cy="580250"/>
            </a:xfrm>
            <a:prstGeom prst="rect">
              <a:avLst/>
            </a:prstGeom>
            <a:solidFill>
              <a:srgbClr val="E3F2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44" name="Triangle"/>
            <p:cNvSpPr/>
            <p:nvPr/>
          </p:nvSpPr>
          <p:spPr>
            <a:xfrm>
              <a:off x="53691" y="38382"/>
              <a:ext cx="694130" cy="443654"/>
            </a:xfrm>
            <a:prstGeom prst="triangle">
              <a:avLst/>
            </a:prstGeom>
            <a:solidFill>
              <a:srgbClr val="E5F3ED"/>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45" name="Rectangle"/>
            <p:cNvSpPr/>
            <p:nvPr/>
          </p:nvSpPr>
          <p:spPr>
            <a:xfrm>
              <a:off x="298026" y="778933"/>
              <a:ext cx="171592" cy="291254"/>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46" name="Circle"/>
            <p:cNvSpPr/>
            <p:nvPr/>
          </p:nvSpPr>
          <p:spPr>
            <a:xfrm>
              <a:off x="365760"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47" name="Circle"/>
            <p:cNvSpPr/>
            <p:nvPr/>
          </p:nvSpPr>
          <p:spPr>
            <a:xfrm>
              <a:off x="51929" y="103067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48" name="Circle"/>
            <p:cNvSpPr/>
            <p:nvPr/>
          </p:nvSpPr>
          <p:spPr>
            <a:xfrm>
              <a:off x="424462" y="742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49" name="Circle"/>
            <p:cNvSpPr/>
            <p:nvPr/>
          </p:nvSpPr>
          <p:spPr>
            <a:xfrm>
              <a:off x="255129"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50" name="Circle"/>
            <p:cNvSpPr/>
            <p:nvPr/>
          </p:nvSpPr>
          <p:spPr>
            <a:xfrm>
              <a:off x="428977" y="103067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51" name="Circle"/>
            <p:cNvSpPr/>
            <p:nvPr/>
          </p:nvSpPr>
          <p:spPr>
            <a:xfrm>
              <a:off x="677333"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52" name="Circle"/>
            <p:cNvSpPr/>
            <p:nvPr/>
          </p:nvSpPr>
          <p:spPr>
            <a:xfrm>
              <a:off x="27093" y="44026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53" name="Circle"/>
            <p:cNvSpPr/>
            <p:nvPr/>
          </p:nvSpPr>
          <p:spPr>
            <a:xfrm>
              <a:off x="702169" y="43377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54" name="Circle"/>
            <p:cNvSpPr/>
            <p:nvPr/>
          </p:nvSpPr>
          <p:spPr>
            <a:xfrm>
              <a:off x="261902" y="742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3168" name="Group"/>
          <p:cNvGrpSpPr/>
          <p:nvPr/>
        </p:nvGrpSpPr>
        <p:grpSpPr>
          <a:xfrm>
            <a:off x="3149600" y="6389511"/>
            <a:ext cx="422205" cy="602828"/>
            <a:chOff x="2257" y="0"/>
            <a:chExt cx="422204" cy="602827"/>
          </a:xfrm>
        </p:grpSpPr>
        <p:sp>
          <p:nvSpPr>
            <p:cNvPr id="3156" name="Rectangle"/>
            <p:cNvSpPr/>
            <p:nvPr/>
          </p:nvSpPr>
          <p:spPr>
            <a:xfrm>
              <a:off x="47413" y="259644"/>
              <a:ext cx="318347" cy="295770"/>
            </a:xfrm>
            <a:prstGeom prst="rect">
              <a:avLst/>
            </a:prstGeom>
            <a:solidFill>
              <a:srgbClr val="E3F2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57" name="Triangle"/>
            <p:cNvSpPr/>
            <p:nvPr/>
          </p:nvSpPr>
          <p:spPr>
            <a:xfrm>
              <a:off x="27526" y="29351"/>
              <a:ext cx="355864" cy="225214"/>
            </a:xfrm>
            <a:prstGeom prst="triangle">
              <a:avLst/>
            </a:prstGeom>
            <a:solidFill>
              <a:srgbClr val="E5F3ED"/>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58" name="Rectangle"/>
            <p:cNvSpPr/>
            <p:nvPr/>
          </p:nvSpPr>
          <p:spPr>
            <a:xfrm>
              <a:off x="153528" y="406400"/>
              <a:ext cx="88054" cy="149014"/>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59" name="Circle"/>
            <p:cNvSpPr/>
            <p:nvPr/>
          </p:nvSpPr>
          <p:spPr>
            <a:xfrm>
              <a:off x="173848"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60" name="Circle"/>
            <p:cNvSpPr/>
            <p:nvPr/>
          </p:nvSpPr>
          <p:spPr>
            <a:xfrm>
              <a:off x="15804" y="523804"/>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61" name="Circle"/>
            <p:cNvSpPr/>
            <p:nvPr/>
          </p:nvSpPr>
          <p:spPr>
            <a:xfrm>
              <a:off x="205457" y="37930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62" name="Circle"/>
            <p:cNvSpPr/>
            <p:nvPr/>
          </p:nvSpPr>
          <p:spPr>
            <a:xfrm>
              <a:off x="117404" y="521546"/>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63" name="Circle"/>
            <p:cNvSpPr/>
            <p:nvPr/>
          </p:nvSpPr>
          <p:spPr>
            <a:xfrm>
              <a:off x="207715" y="523804"/>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64" name="Circle"/>
            <p:cNvSpPr/>
            <p:nvPr/>
          </p:nvSpPr>
          <p:spPr>
            <a:xfrm>
              <a:off x="334150" y="521546"/>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65" name="Circle"/>
            <p:cNvSpPr/>
            <p:nvPr/>
          </p:nvSpPr>
          <p:spPr>
            <a:xfrm>
              <a:off x="2257" y="22352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66" name="Circle"/>
            <p:cNvSpPr/>
            <p:nvPr/>
          </p:nvSpPr>
          <p:spPr>
            <a:xfrm>
              <a:off x="345439" y="219004"/>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67" name="Circle"/>
            <p:cNvSpPr/>
            <p:nvPr/>
          </p:nvSpPr>
          <p:spPr>
            <a:xfrm>
              <a:off x="116557" y="37930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3169" name="Image A"/>
          <p:cNvSpPr txBox="1"/>
          <p:nvPr/>
        </p:nvSpPr>
        <p:spPr>
          <a:xfrm>
            <a:off x="3492782" y="4447822"/>
            <a:ext cx="917629" cy="3235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A</a:t>
            </a:r>
          </a:p>
        </p:txBody>
      </p:sp>
      <p:sp>
        <p:nvSpPr>
          <p:cNvPr id="3170" name="Image C"/>
          <p:cNvSpPr txBox="1"/>
          <p:nvPr/>
        </p:nvSpPr>
        <p:spPr>
          <a:xfrm>
            <a:off x="8586329" y="6865902"/>
            <a:ext cx="940053" cy="3235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C</a:t>
            </a:r>
          </a:p>
        </p:txBody>
      </p:sp>
      <p:sp>
        <p:nvSpPr>
          <p:cNvPr id="3171" name="Image D"/>
          <p:cNvSpPr txBox="1"/>
          <p:nvPr/>
        </p:nvSpPr>
        <p:spPr>
          <a:xfrm>
            <a:off x="3492782" y="7689991"/>
            <a:ext cx="940053" cy="3235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D</a:t>
            </a:r>
          </a:p>
        </p:txBody>
      </p:sp>
      <p:grpSp>
        <p:nvGrpSpPr>
          <p:cNvPr id="3192" name="Group"/>
          <p:cNvGrpSpPr/>
          <p:nvPr/>
        </p:nvGrpSpPr>
        <p:grpSpPr>
          <a:xfrm>
            <a:off x="8150577" y="5445760"/>
            <a:ext cx="1846863" cy="1404339"/>
            <a:chOff x="0" y="0"/>
            <a:chExt cx="1846862" cy="1404338"/>
          </a:xfrm>
        </p:grpSpPr>
        <p:sp>
          <p:nvSpPr>
            <p:cNvPr id="3172" name="Rectangle"/>
            <p:cNvSpPr/>
            <p:nvPr/>
          </p:nvSpPr>
          <p:spPr>
            <a:xfrm>
              <a:off x="0" y="316454"/>
              <a:ext cx="1846863" cy="1081127"/>
            </a:xfrm>
            <a:prstGeom prst="rect">
              <a:avLst/>
            </a:prstGeom>
            <a:solidFill>
              <a:srgbClr val="FFFFF2"/>
            </a:solidFill>
            <a:ln w="25400" cap="flat">
              <a:solidFill>
                <a:srgbClr val="005840"/>
              </a:solidFill>
              <a:prstDash val="solid"/>
              <a:miter lim="400000"/>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73" name="Shape"/>
            <p:cNvSpPr/>
            <p:nvPr/>
          </p:nvSpPr>
          <p:spPr>
            <a:xfrm>
              <a:off x="195776" y="760167"/>
              <a:ext cx="649571" cy="6441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74" name="Rectangle"/>
            <p:cNvSpPr/>
            <p:nvPr/>
          </p:nvSpPr>
          <p:spPr>
            <a:xfrm>
              <a:off x="931353" y="630656"/>
              <a:ext cx="712944" cy="644172"/>
            </a:xfrm>
            <a:prstGeom prst="rect">
              <a:avLst/>
            </a:prstGeom>
            <a:solidFill>
              <a:srgbClr val="FFF3D3"/>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75" name="Rectangle"/>
            <p:cNvSpPr/>
            <p:nvPr/>
          </p:nvSpPr>
          <p:spPr>
            <a:xfrm>
              <a:off x="1168999" y="951616"/>
              <a:ext cx="194646" cy="323212"/>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76" name="Circle"/>
            <p:cNvSpPr/>
            <p:nvPr/>
          </p:nvSpPr>
          <p:spPr>
            <a:xfrm>
              <a:off x="1140708" y="941480"/>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77" name="Circle"/>
            <p:cNvSpPr/>
            <p:nvPr/>
          </p:nvSpPr>
          <p:spPr>
            <a:xfrm>
              <a:off x="1353460" y="936976"/>
              <a:ext cx="67217"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78" name="Circle"/>
            <p:cNvSpPr/>
            <p:nvPr/>
          </p:nvSpPr>
          <p:spPr>
            <a:xfrm>
              <a:off x="905325" y="1235411"/>
              <a:ext cx="67218" cy="6689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79" name="Circle"/>
            <p:cNvSpPr/>
            <p:nvPr/>
          </p:nvSpPr>
          <p:spPr>
            <a:xfrm>
              <a:off x="1140708" y="1239916"/>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80" name="Circle"/>
            <p:cNvSpPr/>
            <p:nvPr/>
          </p:nvSpPr>
          <p:spPr>
            <a:xfrm>
              <a:off x="1345538" y="1245547"/>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81" name="Circle"/>
            <p:cNvSpPr/>
            <p:nvPr/>
          </p:nvSpPr>
          <p:spPr>
            <a:xfrm>
              <a:off x="1619398" y="1245547"/>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82" name="Circle"/>
            <p:cNvSpPr/>
            <p:nvPr/>
          </p:nvSpPr>
          <p:spPr>
            <a:xfrm>
              <a:off x="545458" y="759040"/>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83" name="Circle"/>
            <p:cNvSpPr/>
            <p:nvPr/>
          </p:nvSpPr>
          <p:spPr>
            <a:xfrm>
              <a:off x="843084" y="1055223"/>
              <a:ext cx="67218" cy="6689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84" name="Circle"/>
            <p:cNvSpPr/>
            <p:nvPr/>
          </p:nvSpPr>
          <p:spPr>
            <a:xfrm>
              <a:off x="453794" y="1007924"/>
              <a:ext cx="67217"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85" name="Circle"/>
            <p:cNvSpPr/>
            <p:nvPr/>
          </p:nvSpPr>
          <p:spPr>
            <a:xfrm>
              <a:off x="162959" y="1125046"/>
              <a:ext cx="67217"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86" name="Circle"/>
            <p:cNvSpPr/>
            <p:nvPr/>
          </p:nvSpPr>
          <p:spPr>
            <a:xfrm>
              <a:off x="597514" y="1171219"/>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87" name="Triangle"/>
            <p:cNvSpPr/>
            <p:nvPr/>
          </p:nvSpPr>
          <p:spPr>
            <a:xfrm>
              <a:off x="889776" y="147528"/>
              <a:ext cx="793835" cy="493265"/>
            </a:xfrm>
            <a:prstGeom prst="triangle">
              <a:avLst/>
            </a:prstGeom>
            <a:solidFill>
              <a:srgbClr val="FFE7D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88" name="Rectangle"/>
            <p:cNvSpPr/>
            <p:nvPr/>
          </p:nvSpPr>
          <p:spPr>
            <a:xfrm>
              <a:off x="977751" y="0"/>
              <a:ext cx="597515" cy="324338"/>
            </a:xfrm>
            <a:prstGeom prst="rect">
              <a:avLst/>
            </a:prstGeom>
            <a:solidFill>
              <a:srgbClr val="FFFFFF"/>
            </a:solidFill>
            <a:ln w="12700" cap="flat">
              <a:noFill/>
              <a:miter lim="400000"/>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89" name="Line"/>
            <p:cNvSpPr/>
            <p:nvPr/>
          </p:nvSpPr>
          <p:spPr>
            <a:xfrm>
              <a:off x="0" y="314202"/>
              <a:ext cx="1846863" cy="2259"/>
            </a:xfrm>
            <a:prstGeom prst="line">
              <a:avLst/>
            </a:prstGeom>
            <a:noFill/>
            <a:ln w="25400" cap="flat">
              <a:solidFill>
                <a:srgbClr val="005840"/>
              </a:solidFill>
              <a:prstDash val="solid"/>
              <a:round/>
            </a:ln>
            <a:effectLst/>
          </p:spPr>
          <p:txBody>
            <a:bodyPr wrap="square" lIns="0" tIns="0" rIns="0" bIns="0" numCol="1" anchor="t">
              <a:noAutofit/>
            </a:bodyPr>
            <a:lstStyle/>
            <a:p>
              <a:pPr/>
            </a:p>
          </p:txBody>
        </p:sp>
        <p:sp>
          <p:nvSpPr>
            <p:cNvPr id="3190" name="Circle"/>
            <p:cNvSpPr/>
            <p:nvPr/>
          </p:nvSpPr>
          <p:spPr>
            <a:xfrm>
              <a:off x="867980" y="597997"/>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91" name="Circle"/>
            <p:cNvSpPr/>
            <p:nvPr/>
          </p:nvSpPr>
          <p:spPr>
            <a:xfrm>
              <a:off x="1659007" y="597997"/>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3227" name="Group"/>
          <p:cNvGrpSpPr/>
          <p:nvPr/>
        </p:nvGrpSpPr>
        <p:grpSpPr>
          <a:xfrm>
            <a:off x="8249920" y="2255520"/>
            <a:ext cx="3683001" cy="2506824"/>
            <a:chOff x="0" y="0"/>
            <a:chExt cx="3683000" cy="2506823"/>
          </a:xfrm>
        </p:grpSpPr>
        <p:sp>
          <p:nvSpPr>
            <p:cNvPr id="3193" name="Rectangle"/>
            <p:cNvSpPr/>
            <p:nvPr/>
          </p:nvSpPr>
          <p:spPr>
            <a:xfrm>
              <a:off x="0" y="0"/>
              <a:ext cx="3683000" cy="2171700"/>
            </a:xfrm>
            <a:prstGeom prst="rect">
              <a:avLst/>
            </a:prstGeom>
            <a:solidFill>
              <a:srgbClr val="FFFFF2"/>
            </a:solidFill>
            <a:ln w="25400" cap="flat">
              <a:solidFill>
                <a:srgbClr val="005840"/>
              </a:solidFill>
              <a:prstDash val="solid"/>
              <a:miter lim="400000"/>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94" name="Shape"/>
            <p:cNvSpPr/>
            <p:nvPr/>
          </p:nvSpPr>
          <p:spPr>
            <a:xfrm>
              <a:off x="1219200" y="1160779"/>
              <a:ext cx="708943" cy="70668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95" name="Rectangle"/>
            <p:cNvSpPr/>
            <p:nvPr/>
          </p:nvSpPr>
          <p:spPr>
            <a:xfrm>
              <a:off x="2022968" y="1016000"/>
              <a:ext cx="778935" cy="706685"/>
            </a:xfrm>
            <a:prstGeom prst="rect">
              <a:avLst/>
            </a:prstGeom>
            <a:solidFill>
              <a:srgbClr val="FFF3D3"/>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96" name="Triangle"/>
            <p:cNvSpPr/>
            <p:nvPr/>
          </p:nvSpPr>
          <p:spPr>
            <a:xfrm>
              <a:off x="1977079" y="465102"/>
              <a:ext cx="866196" cy="542926"/>
            </a:xfrm>
            <a:prstGeom prst="triangle">
              <a:avLst/>
            </a:prstGeom>
            <a:solidFill>
              <a:srgbClr val="FFE7D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97" name="Rectangle"/>
            <p:cNvSpPr/>
            <p:nvPr/>
          </p:nvSpPr>
          <p:spPr>
            <a:xfrm>
              <a:off x="2282613" y="1368213"/>
              <a:ext cx="212232" cy="354472"/>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3212" name="Group"/>
            <p:cNvGrpSpPr/>
            <p:nvPr/>
          </p:nvGrpSpPr>
          <p:grpSpPr>
            <a:xfrm>
              <a:off x="1183075" y="433493"/>
              <a:ext cx="1670757" cy="1499165"/>
              <a:chOff x="0" y="0"/>
              <a:chExt cx="1670756" cy="1499164"/>
            </a:xfrm>
          </p:grpSpPr>
          <p:sp>
            <p:nvSpPr>
              <p:cNvPr id="3198" name="Circle"/>
              <p:cNvSpPr/>
              <p:nvPr/>
            </p:nvSpPr>
            <p:spPr>
              <a:xfrm>
                <a:off x="1196622"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199" name="Circle"/>
              <p:cNvSpPr/>
              <p:nvPr/>
            </p:nvSpPr>
            <p:spPr>
              <a:xfrm>
                <a:off x="1067929" y="91778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00" name="Circle"/>
              <p:cNvSpPr/>
              <p:nvPr/>
            </p:nvSpPr>
            <p:spPr>
              <a:xfrm>
                <a:off x="1300480" y="9189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01" name="Circle"/>
              <p:cNvSpPr/>
              <p:nvPr/>
            </p:nvSpPr>
            <p:spPr>
              <a:xfrm>
                <a:off x="810542" y="124629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02" name="Circle"/>
              <p:cNvSpPr/>
              <p:nvPr/>
            </p:nvSpPr>
            <p:spPr>
              <a:xfrm>
                <a:off x="1067929" y="1250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03" name="Circle"/>
              <p:cNvSpPr/>
              <p:nvPr/>
            </p:nvSpPr>
            <p:spPr>
              <a:xfrm>
                <a:off x="1291449" y="12575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04" name="Circle"/>
              <p:cNvSpPr/>
              <p:nvPr/>
            </p:nvSpPr>
            <p:spPr>
              <a:xfrm>
                <a:off x="1591733" y="1257582"/>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05" name="Circle"/>
              <p:cNvSpPr/>
              <p:nvPr/>
            </p:nvSpPr>
            <p:spPr>
              <a:xfrm>
                <a:off x="817316" y="5463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06" name="Circle"/>
              <p:cNvSpPr/>
              <p:nvPr/>
            </p:nvSpPr>
            <p:spPr>
              <a:xfrm>
                <a:off x="1591733" y="546382"/>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07" name="Circle"/>
              <p:cNvSpPr/>
              <p:nvPr/>
            </p:nvSpPr>
            <p:spPr>
              <a:xfrm>
                <a:off x="417689" y="72248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08" name="Circle"/>
              <p:cNvSpPr/>
              <p:nvPr/>
            </p:nvSpPr>
            <p:spPr>
              <a:xfrm>
                <a:off x="742808" y="1047608"/>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09" name="Circle"/>
              <p:cNvSpPr/>
              <p:nvPr/>
            </p:nvSpPr>
            <p:spPr>
              <a:xfrm>
                <a:off x="309316" y="93923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10" name="Circle"/>
              <p:cNvSpPr/>
              <p:nvPr/>
            </p:nvSpPr>
            <p:spPr>
              <a:xfrm>
                <a:off x="0" y="112437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11" name="Circle"/>
              <p:cNvSpPr/>
              <p:nvPr/>
            </p:nvSpPr>
            <p:spPr>
              <a:xfrm>
                <a:off x="354471" y="142014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3225" name="Group"/>
            <p:cNvGrpSpPr/>
            <p:nvPr/>
          </p:nvGrpSpPr>
          <p:grpSpPr>
            <a:xfrm>
              <a:off x="207715" y="650239"/>
              <a:ext cx="754099" cy="1106313"/>
              <a:chOff x="27092" y="0"/>
              <a:chExt cx="754098" cy="1106311"/>
            </a:xfrm>
          </p:grpSpPr>
          <p:sp>
            <p:nvSpPr>
              <p:cNvPr id="3213" name="Rectangle"/>
              <p:cNvSpPr/>
              <p:nvPr/>
            </p:nvSpPr>
            <p:spPr>
              <a:xfrm>
                <a:off x="90310" y="485139"/>
                <a:ext cx="625406" cy="580250"/>
              </a:xfrm>
              <a:prstGeom prst="rect">
                <a:avLst/>
              </a:prstGeom>
              <a:solidFill>
                <a:srgbClr val="E3F2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14" name="Triangle"/>
              <p:cNvSpPr/>
              <p:nvPr/>
            </p:nvSpPr>
            <p:spPr>
              <a:xfrm>
                <a:off x="53691" y="40639"/>
                <a:ext cx="694130" cy="443655"/>
              </a:xfrm>
              <a:prstGeom prst="triangle">
                <a:avLst/>
              </a:prstGeom>
              <a:solidFill>
                <a:srgbClr val="E5F3ED"/>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15" name="Rectangle"/>
              <p:cNvSpPr/>
              <p:nvPr/>
            </p:nvSpPr>
            <p:spPr>
              <a:xfrm>
                <a:off x="298025" y="777239"/>
                <a:ext cx="171593" cy="291255"/>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16" name="Circle"/>
              <p:cNvSpPr/>
              <p:nvPr/>
            </p:nvSpPr>
            <p:spPr>
              <a:xfrm>
                <a:off x="370557"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17" name="Circle"/>
              <p:cNvSpPr/>
              <p:nvPr/>
            </p:nvSpPr>
            <p:spPr>
              <a:xfrm>
                <a:off x="51928" y="102728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18" name="Circle"/>
              <p:cNvSpPr/>
              <p:nvPr/>
            </p:nvSpPr>
            <p:spPr>
              <a:xfrm>
                <a:off x="424461" y="739139"/>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19" name="Circle"/>
              <p:cNvSpPr/>
              <p:nvPr/>
            </p:nvSpPr>
            <p:spPr>
              <a:xfrm>
                <a:off x="255128"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20" name="Circle"/>
              <p:cNvSpPr/>
              <p:nvPr/>
            </p:nvSpPr>
            <p:spPr>
              <a:xfrm>
                <a:off x="428977" y="102728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21" name="Circle"/>
              <p:cNvSpPr/>
              <p:nvPr/>
            </p:nvSpPr>
            <p:spPr>
              <a:xfrm>
                <a:off x="677333"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22" name="Circle"/>
              <p:cNvSpPr/>
              <p:nvPr/>
            </p:nvSpPr>
            <p:spPr>
              <a:xfrm>
                <a:off x="27092" y="440266"/>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23" name="Circle"/>
              <p:cNvSpPr/>
              <p:nvPr/>
            </p:nvSpPr>
            <p:spPr>
              <a:xfrm>
                <a:off x="702168" y="43123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24" name="Circle"/>
              <p:cNvSpPr/>
              <p:nvPr/>
            </p:nvSpPr>
            <p:spPr>
              <a:xfrm>
                <a:off x="261901" y="739139"/>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3226" name="Image B"/>
            <p:cNvSpPr txBox="1"/>
            <p:nvPr/>
          </p:nvSpPr>
          <p:spPr>
            <a:xfrm>
              <a:off x="1300479" y="2183270"/>
              <a:ext cx="928842" cy="32355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B</a:t>
              </a:r>
            </a:p>
          </p:txBody>
        </p:sp>
      </p:grpSp>
      <p:sp>
        <p:nvSpPr>
          <p:cNvPr id="3228" name="Line"/>
          <p:cNvSpPr/>
          <p:nvPr/>
        </p:nvSpPr>
        <p:spPr>
          <a:xfrm flipH="1" flipV="1">
            <a:off x="5956017" y="4438791"/>
            <a:ext cx="2074899" cy="1257583"/>
          </a:xfrm>
          <a:prstGeom prst="line">
            <a:avLst/>
          </a:prstGeom>
          <a:ln w="12700">
            <a:solidFill>
              <a:srgbClr val="005840"/>
            </a:solidFill>
            <a:tailEnd type="triangle"/>
          </a:ln>
        </p:spPr>
        <p:txBody>
          <a:bodyPr lIns="0" tIns="0" rIns="0" bIns="0"/>
          <a:lstStyle/>
          <a:p>
            <a:pPr/>
          </a:p>
        </p:txBody>
      </p:sp>
      <p:sp>
        <p:nvSpPr>
          <p:cNvPr id="3229" name="Line"/>
          <p:cNvSpPr/>
          <p:nvPr/>
        </p:nvSpPr>
        <p:spPr>
          <a:xfrm flipH="1">
            <a:off x="5944729" y="3670300"/>
            <a:ext cx="2235201" cy="2258"/>
          </a:xfrm>
          <a:prstGeom prst="line">
            <a:avLst/>
          </a:prstGeom>
          <a:ln w="12700">
            <a:solidFill>
              <a:srgbClr val="005840"/>
            </a:solidFill>
            <a:tailEnd type="triangle"/>
          </a:ln>
        </p:spPr>
        <p:txBody>
          <a:bodyPr lIns="0" tIns="0" rIns="0" bIns="0"/>
          <a:lstStyle/>
          <a:p>
            <a:pPr/>
          </a:p>
        </p:txBody>
      </p:sp>
      <p:sp>
        <p:nvSpPr>
          <p:cNvPr id="3230" name="to the right of"/>
          <p:cNvSpPr txBox="1"/>
          <p:nvPr/>
        </p:nvSpPr>
        <p:spPr>
          <a:xfrm>
            <a:off x="6337582" y="3447626"/>
            <a:ext cx="1358161" cy="323554"/>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to the right of</a:t>
            </a:r>
          </a:p>
        </p:txBody>
      </p:sp>
      <p:sp>
        <p:nvSpPr>
          <p:cNvPr id="3231" name="is detail of"/>
          <p:cNvSpPr txBox="1"/>
          <p:nvPr/>
        </p:nvSpPr>
        <p:spPr>
          <a:xfrm>
            <a:off x="6414346" y="4876800"/>
            <a:ext cx="1086997" cy="323553"/>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is detail of</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3231"/>
                                        </p:tgtEl>
                                        <p:attrNameLst>
                                          <p:attrName>style.visibility</p:attrName>
                                        </p:attrNameLst>
                                      </p:cBhvr>
                                      <p:to>
                                        <p:strVal val="visible"/>
                                      </p:to>
                                    </p:set>
                                    <p:animEffect filter="fade" transition="in">
                                      <p:cBhvr>
                                        <p:cTn id="7" dur="500"/>
                                        <p:tgtEl>
                                          <p:spTgt spid="3231"/>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3228"/>
                                        </p:tgtEl>
                                        <p:attrNameLst>
                                          <p:attrName>style.visibility</p:attrName>
                                        </p:attrNameLst>
                                      </p:cBhvr>
                                      <p:to>
                                        <p:strVal val="visible"/>
                                      </p:to>
                                    </p:set>
                                    <p:animEffect filter="fade" transition="in">
                                      <p:cBhvr>
                                        <p:cTn id="11" dur="500"/>
                                        <p:tgtEl>
                                          <p:spTgt spid="3228"/>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ID="10" grpId="3" fill="hold">
                                  <p:stCondLst>
                                    <p:cond delay="0"/>
                                  </p:stCondLst>
                                  <p:iterate type="el" backwards="0">
                                    <p:tmAbs val="0"/>
                                  </p:iterate>
                                  <p:childTnLst>
                                    <p:set>
                                      <p:cBhvr>
                                        <p:cTn id="15" fill="hold"/>
                                        <p:tgtEl>
                                          <p:spTgt spid="3123"/>
                                        </p:tgtEl>
                                        <p:attrNameLst>
                                          <p:attrName>style.visibility</p:attrName>
                                        </p:attrNameLst>
                                      </p:cBhvr>
                                      <p:to>
                                        <p:strVal val="visible"/>
                                      </p:to>
                                    </p:set>
                                    <p:animEffect filter="fade" transition="in">
                                      <p:cBhvr>
                                        <p:cTn id="16" dur="500"/>
                                        <p:tgtEl>
                                          <p:spTgt spid="3123"/>
                                        </p:tgtEl>
                                      </p:cBhvr>
                                    </p:animEffect>
                                  </p:childTnLst>
                                </p:cTn>
                              </p:par>
                            </p:childTnLst>
                          </p:cTn>
                        </p:par>
                        <p:par>
                          <p:cTn id="17" fill="hold">
                            <p:stCondLst>
                              <p:cond delay="500"/>
                            </p:stCondLst>
                            <p:childTnLst>
                              <p:par>
                                <p:cTn id="18" presetClass="entr" nodeType="afterEffect" presetID="10" grpId="4" fill="hold">
                                  <p:stCondLst>
                                    <p:cond delay="0"/>
                                  </p:stCondLst>
                                  <p:iterate type="el" backwards="0">
                                    <p:tmAbs val="0"/>
                                  </p:iterate>
                                  <p:childTnLst>
                                    <p:set>
                                      <p:cBhvr>
                                        <p:cTn id="19" fill="hold"/>
                                        <p:tgtEl>
                                          <p:spTgt spid="3124"/>
                                        </p:tgtEl>
                                        <p:attrNameLst>
                                          <p:attrName>style.visibility</p:attrName>
                                        </p:attrNameLst>
                                      </p:cBhvr>
                                      <p:to>
                                        <p:strVal val="visible"/>
                                      </p:to>
                                    </p:set>
                                    <p:animEffect filter="fade" transition="in">
                                      <p:cBhvr>
                                        <p:cTn id="20" dur="500"/>
                                        <p:tgtEl>
                                          <p:spTgt spid="3124"/>
                                        </p:tgtEl>
                                      </p:cBhvr>
                                    </p:animEffect>
                                  </p:childTnLst>
                                </p:cTn>
                              </p:par>
                            </p:childTnLst>
                          </p:cTn>
                        </p:par>
                        <p:par>
                          <p:cTn id="21" fill="hold">
                            <p:stCondLst>
                              <p:cond delay="1000"/>
                            </p:stCondLst>
                            <p:childTnLst>
                              <p:par>
                                <p:cTn id="22" presetClass="entr" nodeType="afterEffect" presetID="10" grpId="5" fill="hold">
                                  <p:stCondLst>
                                    <p:cond delay="0"/>
                                  </p:stCondLst>
                                  <p:iterate type="el" backwards="0">
                                    <p:tmAbs val="0"/>
                                  </p:iterate>
                                  <p:childTnLst>
                                    <p:set>
                                      <p:cBhvr>
                                        <p:cTn id="23" fill="hold"/>
                                        <p:tgtEl>
                                          <p:spTgt spid="3125"/>
                                        </p:tgtEl>
                                        <p:attrNameLst>
                                          <p:attrName>style.visibility</p:attrName>
                                        </p:attrNameLst>
                                      </p:cBhvr>
                                      <p:to>
                                        <p:strVal val="visible"/>
                                      </p:to>
                                    </p:set>
                                    <p:animEffect filter="fade" transition="in">
                                      <p:cBhvr>
                                        <p:cTn id="24" dur="500"/>
                                        <p:tgtEl>
                                          <p:spTgt spid="3125"/>
                                        </p:tgtEl>
                                      </p:cBhvr>
                                    </p:animEffect>
                                  </p:childTnLst>
                                </p:cTn>
                              </p:par>
                            </p:childTnLst>
                          </p:cTn>
                        </p:par>
                        <p:par>
                          <p:cTn id="25" fill="hold">
                            <p:stCondLst>
                              <p:cond delay="1500"/>
                            </p:stCondLst>
                            <p:childTnLst>
                              <p:par>
                                <p:cTn id="26" presetClass="entr" nodeType="afterEffect" presetID="10" grpId="6" fill="hold">
                                  <p:stCondLst>
                                    <p:cond delay="0"/>
                                  </p:stCondLst>
                                  <p:iterate type="el" backwards="0">
                                    <p:tmAbs val="0"/>
                                  </p:iterate>
                                  <p:childTnLst>
                                    <p:set>
                                      <p:cBhvr>
                                        <p:cTn id="27" fill="hold"/>
                                        <p:tgtEl>
                                          <p:spTgt spid="3126"/>
                                        </p:tgtEl>
                                        <p:attrNameLst>
                                          <p:attrName>style.visibility</p:attrName>
                                        </p:attrNameLst>
                                      </p:cBhvr>
                                      <p:to>
                                        <p:strVal val="visible"/>
                                      </p:to>
                                    </p:set>
                                    <p:animEffect filter="fade" transition="in">
                                      <p:cBhvr>
                                        <p:cTn id="28" dur="500"/>
                                        <p:tgtEl>
                                          <p:spTgt spid="3126"/>
                                        </p:tgtEl>
                                      </p:cBhvr>
                                    </p:animEffect>
                                  </p:childTnLst>
                                </p:cTn>
                              </p:par>
                            </p:childTnLst>
                          </p:cTn>
                        </p:par>
                        <p:par>
                          <p:cTn id="29" fill="hold">
                            <p:stCondLst>
                              <p:cond delay="2000"/>
                            </p:stCondLst>
                            <p:childTnLst>
                              <p:par>
                                <p:cTn id="30" presetClass="entr" nodeType="afterEffect" presetID="10" grpId="7" fill="hold">
                                  <p:stCondLst>
                                    <p:cond delay="0"/>
                                  </p:stCondLst>
                                  <p:iterate type="el" backwards="0">
                                    <p:tmAbs val="0"/>
                                  </p:iterate>
                                  <p:childTnLst>
                                    <p:set>
                                      <p:cBhvr>
                                        <p:cTn id="31" fill="hold"/>
                                        <p:tgtEl>
                                          <p:spTgt spid="3127"/>
                                        </p:tgtEl>
                                        <p:attrNameLst>
                                          <p:attrName>style.visibility</p:attrName>
                                        </p:attrNameLst>
                                      </p:cBhvr>
                                      <p:to>
                                        <p:strVal val="visible"/>
                                      </p:to>
                                    </p:set>
                                    <p:animEffect filter="fade" transition="in">
                                      <p:cBhvr>
                                        <p:cTn id="32" dur="500"/>
                                        <p:tgtEl>
                                          <p:spTgt spid="3127"/>
                                        </p:tgtEl>
                                      </p:cBhvr>
                                    </p:animEffect>
                                  </p:childTnLst>
                                </p:cTn>
                              </p:par>
                            </p:childTnLst>
                          </p:cTn>
                        </p:par>
                        <p:par>
                          <p:cTn id="33" fill="hold">
                            <p:stCondLst>
                              <p:cond delay="2500"/>
                            </p:stCondLst>
                            <p:childTnLst>
                              <p:par>
                                <p:cTn id="34" presetClass="entr" nodeType="afterEffect" presetID="10" grpId="8" fill="hold">
                                  <p:stCondLst>
                                    <p:cond delay="0"/>
                                  </p:stCondLst>
                                  <p:iterate type="el" backwards="0">
                                    <p:tmAbs val="0"/>
                                  </p:iterate>
                                  <p:childTnLst>
                                    <p:set>
                                      <p:cBhvr>
                                        <p:cTn id="35" fill="hold"/>
                                        <p:tgtEl>
                                          <p:spTgt spid="3142"/>
                                        </p:tgtEl>
                                        <p:attrNameLst>
                                          <p:attrName>style.visibility</p:attrName>
                                        </p:attrNameLst>
                                      </p:cBhvr>
                                      <p:to>
                                        <p:strVal val="visible"/>
                                      </p:to>
                                    </p:set>
                                    <p:animEffect filter="fade" transition="in">
                                      <p:cBhvr>
                                        <p:cTn id="36" dur="500"/>
                                        <p:tgtEl>
                                          <p:spTgt spid="3142"/>
                                        </p:tgtEl>
                                      </p:cBhvr>
                                    </p:animEffect>
                                  </p:childTnLst>
                                </p:cTn>
                              </p:par>
                            </p:childTnLst>
                          </p:cTn>
                        </p:par>
                        <p:par>
                          <p:cTn id="37" fill="hold">
                            <p:stCondLst>
                              <p:cond delay="3000"/>
                            </p:stCondLst>
                            <p:childTnLst>
                              <p:par>
                                <p:cTn id="38" presetClass="entr" nodeType="afterEffect" presetID="10" grpId="9" fill="hold">
                                  <p:stCondLst>
                                    <p:cond delay="0"/>
                                  </p:stCondLst>
                                  <p:iterate type="el" backwards="0">
                                    <p:tmAbs val="0"/>
                                  </p:iterate>
                                  <p:childTnLst>
                                    <p:set>
                                      <p:cBhvr>
                                        <p:cTn id="39" fill="hold"/>
                                        <p:tgtEl>
                                          <p:spTgt spid="3168"/>
                                        </p:tgtEl>
                                        <p:attrNameLst>
                                          <p:attrName>style.visibility</p:attrName>
                                        </p:attrNameLst>
                                      </p:cBhvr>
                                      <p:to>
                                        <p:strVal val="visible"/>
                                      </p:to>
                                    </p:set>
                                    <p:animEffect filter="fade" transition="in">
                                      <p:cBhvr>
                                        <p:cTn id="40" dur="500"/>
                                        <p:tgtEl>
                                          <p:spTgt spid="3168"/>
                                        </p:tgtEl>
                                      </p:cBhvr>
                                    </p:animEffect>
                                  </p:childTnLst>
                                </p:cTn>
                              </p:par>
                            </p:childTnLst>
                          </p:cTn>
                        </p:par>
                        <p:par>
                          <p:cTn id="41" fill="hold">
                            <p:stCondLst>
                              <p:cond delay="3500"/>
                            </p:stCondLst>
                            <p:childTnLst>
                              <p:par>
                                <p:cTn id="42" presetClass="entr" nodeType="afterEffect" presetID="10" grpId="10" fill="hold">
                                  <p:stCondLst>
                                    <p:cond delay="0"/>
                                  </p:stCondLst>
                                  <p:iterate type="el" backwards="0">
                                    <p:tmAbs val="0"/>
                                  </p:iterate>
                                  <p:childTnLst>
                                    <p:set>
                                      <p:cBhvr>
                                        <p:cTn id="43" fill="hold"/>
                                        <p:tgtEl>
                                          <p:spTgt spid="3171"/>
                                        </p:tgtEl>
                                        <p:attrNameLst>
                                          <p:attrName>style.visibility</p:attrName>
                                        </p:attrNameLst>
                                      </p:cBhvr>
                                      <p:to>
                                        <p:strVal val="visible"/>
                                      </p:to>
                                    </p:set>
                                    <p:animEffect filter="fade" transition="in">
                                      <p:cBhvr>
                                        <p:cTn id="44" dur="500"/>
                                        <p:tgtEl>
                                          <p:spTgt spid="31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27" grpId="7"/>
      <p:bldP build="whole" bldLvl="1" animBg="1" rev="0" advAuto="0" spid="3124" grpId="4"/>
      <p:bldP build="whole" bldLvl="1" animBg="1" rev="0" advAuto="0" spid="3142" grpId="8"/>
      <p:bldP build="whole" bldLvl="1" animBg="1" rev="0" advAuto="0" spid="3231" grpId="1"/>
      <p:bldP build="whole" bldLvl="1" animBg="1" rev="0" advAuto="0" spid="3168" grpId="9"/>
      <p:bldP build="whole" bldLvl="1" animBg="1" rev="0" advAuto="0" spid="3123" grpId="3"/>
      <p:bldP build="whole" bldLvl="1" animBg="1" rev="0" advAuto="0" spid="3125" grpId="5"/>
      <p:bldP build="whole" bldLvl="1" animBg="1" rev="0" advAuto="0" spid="3171" grpId="10"/>
      <p:bldP build="whole" bldLvl="1" animBg="1" rev="0" advAuto="0" spid="3126" grpId="6"/>
      <p:bldP build="whole" bldLvl="1" animBg="1" rev="0" advAuto="0" spid="3228" grpId="2"/>
    </p:bldLst>
  </p:timing>
</p:sld>
</file>

<file path=ppt/slides/slide1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35" name="Relation-based browsing"/>
          <p:cNvSpPr txBox="1"/>
          <p:nvPr>
            <p:ph type="title"/>
          </p:nvPr>
        </p:nvSpPr>
        <p:spPr>
          <a:prstGeom prst="rect">
            <a:avLst/>
          </a:prstGeom>
        </p:spPr>
        <p:txBody>
          <a:bodyPr/>
          <a:lstStyle/>
          <a:p>
            <a:pPr/>
            <a:r>
              <a:t>Relation-based browsing</a:t>
            </a:r>
          </a:p>
        </p:txBody>
      </p:sp>
      <p:sp>
        <p:nvSpPr>
          <p:cNvPr id="3236" name="Rectangle"/>
          <p:cNvSpPr/>
          <p:nvPr/>
        </p:nvSpPr>
        <p:spPr>
          <a:xfrm>
            <a:off x="2212622" y="2262293"/>
            <a:ext cx="3683001" cy="2171701"/>
          </a:xfrm>
          <a:prstGeom prst="rect">
            <a:avLst/>
          </a:prstGeom>
          <a:solidFill>
            <a:srgbClr val="FFFFF2"/>
          </a:solidFill>
          <a:ln w="25400">
            <a:solidFill>
              <a:srgbClr val="005840"/>
            </a:solidFill>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37" name="Shape"/>
          <p:cNvSpPr/>
          <p:nvPr/>
        </p:nvSpPr>
        <p:spPr>
          <a:xfrm>
            <a:off x="4030133" y="3513102"/>
            <a:ext cx="708943" cy="7066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a:solidFill>
              <a:srgbClr val="00000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38" name="Rectangle"/>
          <p:cNvSpPr/>
          <p:nvPr/>
        </p:nvSpPr>
        <p:spPr>
          <a:xfrm>
            <a:off x="4833902" y="3370862"/>
            <a:ext cx="778934" cy="706685"/>
          </a:xfrm>
          <a:prstGeom prst="rect">
            <a:avLst/>
          </a:prstGeom>
          <a:solidFill>
            <a:srgbClr val="FFF3D3"/>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39" name="Triangle"/>
          <p:cNvSpPr/>
          <p:nvPr/>
        </p:nvSpPr>
        <p:spPr>
          <a:xfrm>
            <a:off x="4788013" y="2819964"/>
            <a:ext cx="866196" cy="542926"/>
          </a:xfrm>
          <a:prstGeom prst="triangle">
            <a:avLst/>
          </a:prstGeom>
          <a:solidFill>
            <a:srgbClr val="FFE7D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40" name="Rectangle"/>
          <p:cNvSpPr/>
          <p:nvPr/>
        </p:nvSpPr>
        <p:spPr>
          <a:xfrm>
            <a:off x="5092700" y="3723075"/>
            <a:ext cx="212232" cy="354472"/>
          </a:xfrm>
          <a:prstGeom prst="rect">
            <a:avLst/>
          </a:prstGeom>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3255" name="Group"/>
          <p:cNvGrpSpPr/>
          <p:nvPr/>
        </p:nvGrpSpPr>
        <p:grpSpPr>
          <a:xfrm>
            <a:off x="3994008" y="2788355"/>
            <a:ext cx="1670757" cy="1494368"/>
            <a:chOff x="0" y="0"/>
            <a:chExt cx="1670755" cy="1494366"/>
          </a:xfrm>
        </p:grpSpPr>
        <p:sp>
          <p:nvSpPr>
            <p:cNvPr id="3241" name="Circle"/>
            <p:cNvSpPr/>
            <p:nvPr/>
          </p:nvSpPr>
          <p:spPr>
            <a:xfrm>
              <a:off x="1212991"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42" name="Circle"/>
            <p:cNvSpPr/>
            <p:nvPr/>
          </p:nvSpPr>
          <p:spPr>
            <a:xfrm>
              <a:off x="1067929" y="923431"/>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43" name="Circle"/>
            <p:cNvSpPr/>
            <p:nvPr/>
          </p:nvSpPr>
          <p:spPr>
            <a:xfrm>
              <a:off x="1300479" y="918915"/>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44" name="Circle"/>
            <p:cNvSpPr/>
            <p:nvPr/>
          </p:nvSpPr>
          <p:spPr>
            <a:xfrm>
              <a:off x="806591" y="124629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45" name="Circle"/>
            <p:cNvSpPr/>
            <p:nvPr/>
          </p:nvSpPr>
          <p:spPr>
            <a:xfrm>
              <a:off x="1067929" y="125080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46" name="Circle"/>
            <p:cNvSpPr/>
            <p:nvPr/>
          </p:nvSpPr>
          <p:spPr>
            <a:xfrm>
              <a:off x="1291449" y="126294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47" name="Circle"/>
            <p:cNvSpPr/>
            <p:nvPr/>
          </p:nvSpPr>
          <p:spPr>
            <a:xfrm>
              <a:off x="1591733" y="126294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48" name="Circle"/>
            <p:cNvSpPr/>
            <p:nvPr/>
          </p:nvSpPr>
          <p:spPr>
            <a:xfrm>
              <a:off x="817315" y="5463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49" name="Circle"/>
            <p:cNvSpPr/>
            <p:nvPr/>
          </p:nvSpPr>
          <p:spPr>
            <a:xfrm>
              <a:off x="1591733" y="5463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50" name="Circle"/>
            <p:cNvSpPr/>
            <p:nvPr/>
          </p:nvSpPr>
          <p:spPr>
            <a:xfrm>
              <a:off x="417688" y="722489"/>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51" name="Circle"/>
            <p:cNvSpPr/>
            <p:nvPr/>
          </p:nvSpPr>
          <p:spPr>
            <a:xfrm>
              <a:off x="742808" y="1047609"/>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52" name="Circle"/>
            <p:cNvSpPr/>
            <p:nvPr/>
          </p:nvSpPr>
          <p:spPr>
            <a:xfrm>
              <a:off x="309315" y="93923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53" name="Circle"/>
            <p:cNvSpPr/>
            <p:nvPr/>
          </p:nvSpPr>
          <p:spPr>
            <a:xfrm>
              <a:off x="0" y="112437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54" name="Circle"/>
            <p:cNvSpPr/>
            <p:nvPr/>
          </p:nvSpPr>
          <p:spPr>
            <a:xfrm>
              <a:off x="354470" y="1415344"/>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3268" name="Group"/>
          <p:cNvGrpSpPr/>
          <p:nvPr/>
        </p:nvGrpSpPr>
        <p:grpSpPr>
          <a:xfrm>
            <a:off x="3090897" y="2982524"/>
            <a:ext cx="754099" cy="1109699"/>
            <a:chOff x="27093" y="0"/>
            <a:chExt cx="754098" cy="1109697"/>
          </a:xfrm>
        </p:grpSpPr>
        <p:sp>
          <p:nvSpPr>
            <p:cNvPr id="3256" name="Rectangle"/>
            <p:cNvSpPr/>
            <p:nvPr/>
          </p:nvSpPr>
          <p:spPr>
            <a:xfrm>
              <a:off x="90311" y="489937"/>
              <a:ext cx="625405" cy="580250"/>
            </a:xfrm>
            <a:prstGeom prst="rect">
              <a:avLst/>
            </a:prstGeom>
            <a:solidFill>
              <a:srgbClr val="E3F2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57" name="Triangle"/>
            <p:cNvSpPr/>
            <p:nvPr/>
          </p:nvSpPr>
          <p:spPr>
            <a:xfrm>
              <a:off x="53691" y="38382"/>
              <a:ext cx="694130" cy="443654"/>
            </a:xfrm>
            <a:prstGeom prst="triangle">
              <a:avLst/>
            </a:prstGeom>
            <a:solidFill>
              <a:srgbClr val="E5F3ED"/>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58" name="Rectangle"/>
            <p:cNvSpPr/>
            <p:nvPr/>
          </p:nvSpPr>
          <p:spPr>
            <a:xfrm>
              <a:off x="298026" y="778933"/>
              <a:ext cx="171592" cy="291254"/>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59" name="Circle"/>
            <p:cNvSpPr/>
            <p:nvPr/>
          </p:nvSpPr>
          <p:spPr>
            <a:xfrm>
              <a:off x="365760"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60" name="Circle"/>
            <p:cNvSpPr/>
            <p:nvPr/>
          </p:nvSpPr>
          <p:spPr>
            <a:xfrm>
              <a:off x="51929" y="103067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61" name="Circle"/>
            <p:cNvSpPr/>
            <p:nvPr/>
          </p:nvSpPr>
          <p:spPr>
            <a:xfrm>
              <a:off x="424462" y="742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62" name="Circle"/>
            <p:cNvSpPr/>
            <p:nvPr/>
          </p:nvSpPr>
          <p:spPr>
            <a:xfrm>
              <a:off x="255129"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63" name="Circle"/>
            <p:cNvSpPr/>
            <p:nvPr/>
          </p:nvSpPr>
          <p:spPr>
            <a:xfrm>
              <a:off x="428977" y="103067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64" name="Circle"/>
            <p:cNvSpPr/>
            <p:nvPr/>
          </p:nvSpPr>
          <p:spPr>
            <a:xfrm>
              <a:off x="677333"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65" name="Circle"/>
            <p:cNvSpPr/>
            <p:nvPr/>
          </p:nvSpPr>
          <p:spPr>
            <a:xfrm>
              <a:off x="27093" y="44026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66" name="Circle"/>
            <p:cNvSpPr/>
            <p:nvPr/>
          </p:nvSpPr>
          <p:spPr>
            <a:xfrm>
              <a:off x="702169" y="43377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67" name="Circle"/>
            <p:cNvSpPr/>
            <p:nvPr/>
          </p:nvSpPr>
          <p:spPr>
            <a:xfrm>
              <a:off x="261902" y="742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3302" name="Group"/>
          <p:cNvGrpSpPr/>
          <p:nvPr/>
        </p:nvGrpSpPr>
        <p:grpSpPr>
          <a:xfrm>
            <a:off x="2187786" y="5531555"/>
            <a:ext cx="3683001" cy="2171701"/>
            <a:chOff x="0" y="0"/>
            <a:chExt cx="3683000" cy="2171700"/>
          </a:xfrm>
        </p:grpSpPr>
        <p:sp>
          <p:nvSpPr>
            <p:cNvPr id="3269" name="Rectangle"/>
            <p:cNvSpPr/>
            <p:nvPr/>
          </p:nvSpPr>
          <p:spPr>
            <a:xfrm>
              <a:off x="0" y="0"/>
              <a:ext cx="3683000" cy="2171700"/>
            </a:xfrm>
            <a:prstGeom prst="rect">
              <a:avLst/>
            </a:prstGeom>
            <a:solidFill>
              <a:srgbClr val="FFFFF2"/>
            </a:solidFill>
            <a:ln w="25400" cap="flat">
              <a:solidFill>
                <a:srgbClr val="005840"/>
              </a:solidFill>
              <a:prstDash val="solid"/>
              <a:miter lim="400000"/>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70" name="Shape"/>
            <p:cNvSpPr/>
            <p:nvPr/>
          </p:nvSpPr>
          <p:spPr>
            <a:xfrm>
              <a:off x="1426915" y="1135662"/>
              <a:ext cx="370276" cy="3702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71" name="Rectangle"/>
            <p:cNvSpPr/>
            <p:nvPr/>
          </p:nvSpPr>
          <p:spPr>
            <a:xfrm>
              <a:off x="1846862" y="1063412"/>
              <a:ext cx="406401" cy="368019"/>
            </a:xfrm>
            <a:prstGeom prst="rect">
              <a:avLst/>
            </a:prstGeom>
            <a:solidFill>
              <a:srgbClr val="FFF3D3"/>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72" name="Triangle"/>
            <p:cNvSpPr/>
            <p:nvPr/>
          </p:nvSpPr>
          <p:spPr>
            <a:xfrm>
              <a:off x="1823097" y="774417"/>
              <a:ext cx="451673" cy="281095"/>
            </a:xfrm>
            <a:prstGeom prst="triangle">
              <a:avLst/>
            </a:prstGeom>
            <a:solidFill>
              <a:srgbClr val="FFE7D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73" name="Rectangle"/>
            <p:cNvSpPr/>
            <p:nvPr/>
          </p:nvSpPr>
          <p:spPr>
            <a:xfrm>
              <a:off x="1982328" y="1246293"/>
              <a:ext cx="110632" cy="185139"/>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3288" name="Group"/>
            <p:cNvGrpSpPr/>
            <p:nvPr/>
          </p:nvGrpSpPr>
          <p:grpSpPr>
            <a:xfrm>
              <a:off x="1408853" y="742244"/>
              <a:ext cx="891823" cy="835943"/>
              <a:chOff x="0" y="0"/>
              <a:chExt cx="891822" cy="835942"/>
            </a:xfrm>
          </p:grpSpPr>
          <p:sp>
            <p:nvSpPr>
              <p:cNvPr id="3274" name="Circle"/>
              <p:cNvSpPr/>
              <p:nvPr/>
            </p:nvSpPr>
            <p:spPr>
              <a:xfrm>
                <a:off x="605084"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75" name="Circle"/>
              <p:cNvSpPr/>
              <p:nvPr/>
            </p:nvSpPr>
            <p:spPr>
              <a:xfrm>
                <a:off x="530577" y="4701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76" name="Circle"/>
              <p:cNvSpPr/>
              <p:nvPr/>
            </p:nvSpPr>
            <p:spPr>
              <a:xfrm>
                <a:off x="657013" y="467924"/>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77" name="Circle"/>
              <p:cNvSpPr/>
              <p:nvPr/>
            </p:nvSpPr>
            <p:spPr>
              <a:xfrm>
                <a:off x="390595" y="64854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78" name="Circle"/>
              <p:cNvSpPr/>
              <p:nvPr/>
            </p:nvSpPr>
            <p:spPr>
              <a:xfrm>
                <a:off x="530577" y="64628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79" name="Circle"/>
              <p:cNvSpPr/>
              <p:nvPr/>
            </p:nvSpPr>
            <p:spPr>
              <a:xfrm>
                <a:off x="654755" y="64770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80" name="Circle"/>
              <p:cNvSpPr/>
              <p:nvPr/>
            </p:nvSpPr>
            <p:spPr>
              <a:xfrm>
                <a:off x="803768" y="64854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81" name="Circle"/>
              <p:cNvSpPr/>
              <p:nvPr/>
            </p:nvSpPr>
            <p:spPr>
              <a:xfrm>
                <a:off x="399626" y="28730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82" name="Circle"/>
              <p:cNvSpPr/>
              <p:nvPr/>
            </p:nvSpPr>
            <p:spPr>
              <a:xfrm>
                <a:off x="812800" y="278271"/>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83" name="Circle"/>
              <p:cNvSpPr/>
              <p:nvPr/>
            </p:nvSpPr>
            <p:spPr>
              <a:xfrm>
                <a:off x="219004" y="393417"/>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84" name="Circle"/>
              <p:cNvSpPr/>
              <p:nvPr/>
            </p:nvSpPr>
            <p:spPr>
              <a:xfrm>
                <a:off x="356729" y="53340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85" name="Circle"/>
              <p:cNvSpPr/>
              <p:nvPr/>
            </p:nvSpPr>
            <p:spPr>
              <a:xfrm>
                <a:off x="162559" y="506307"/>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86" name="Circle"/>
              <p:cNvSpPr/>
              <p:nvPr/>
            </p:nvSpPr>
            <p:spPr>
              <a:xfrm>
                <a:off x="0" y="603391"/>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87" name="Circle"/>
              <p:cNvSpPr/>
              <p:nvPr/>
            </p:nvSpPr>
            <p:spPr>
              <a:xfrm>
                <a:off x="185137" y="75692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3301" name="Group"/>
            <p:cNvGrpSpPr/>
            <p:nvPr/>
          </p:nvGrpSpPr>
          <p:grpSpPr>
            <a:xfrm>
              <a:off x="961813" y="857955"/>
              <a:ext cx="422205" cy="602828"/>
              <a:chOff x="2257" y="0"/>
              <a:chExt cx="422204" cy="602827"/>
            </a:xfrm>
          </p:grpSpPr>
          <p:sp>
            <p:nvSpPr>
              <p:cNvPr id="3289" name="Rectangle"/>
              <p:cNvSpPr/>
              <p:nvPr/>
            </p:nvSpPr>
            <p:spPr>
              <a:xfrm>
                <a:off x="47413" y="259644"/>
                <a:ext cx="318347" cy="295770"/>
              </a:xfrm>
              <a:prstGeom prst="rect">
                <a:avLst/>
              </a:prstGeom>
              <a:solidFill>
                <a:srgbClr val="E3F2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90" name="Triangle"/>
              <p:cNvSpPr/>
              <p:nvPr/>
            </p:nvSpPr>
            <p:spPr>
              <a:xfrm>
                <a:off x="27526" y="29351"/>
                <a:ext cx="355864" cy="225214"/>
              </a:xfrm>
              <a:prstGeom prst="triangle">
                <a:avLst/>
              </a:prstGeom>
              <a:solidFill>
                <a:srgbClr val="E5F3ED"/>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91" name="Rectangle"/>
              <p:cNvSpPr/>
              <p:nvPr/>
            </p:nvSpPr>
            <p:spPr>
              <a:xfrm>
                <a:off x="153528" y="406400"/>
                <a:ext cx="88054" cy="149014"/>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92" name="Circle"/>
              <p:cNvSpPr/>
              <p:nvPr/>
            </p:nvSpPr>
            <p:spPr>
              <a:xfrm>
                <a:off x="173848"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93" name="Circle"/>
              <p:cNvSpPr/>
              <p:nvPr/>
            </p:nvSpPr>
            <p:spPr>
              <a:xfrm>
                <a:off x="15804" y="523804"/>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94" name="Circle"/>
              <p:cNvSpPr/>
              <p:nvPr/>
            </p:nvSpPr>
            <p:spPr>
              <a:xfrm>
                <a:off x="205457" y="37930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95" name="Circle"/>
              <p:cNvSpPr/>
              <p:nvPr/>
            </p:nvSpPr>
            <p:spPr>
              <a:xfrm>
                <a:off x="117404" y="521546"/>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96" name="Circle"/>
              <p:cNvSpPr/>
              <p:nvPr/>
            </p:nvSpPr>
            <p:spPr>
              <a:xfrm>
                <a:off x="207715" y="523804"/>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97" name="Circle"/>
              <p:cNvSpPr/>
              <p:nvPr/>
            </p:nvSpPr>
            <p:spPr>
              <a:xfrm>
                <a:off x="334150" y="521546"/>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98" name="Circle"/>
              <p:cNvSpPr/>
              <p:nvPr/>
            </p:nvSpPr>
            <p:spPr>
              <a:xfrm>
                <a:off x="2257" y="22352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299" name="Circle"/>
              <p:cNvSpPr/>
              <p:nvPr/>
            </p:nvSpPr>
            <p:spPr>
              <a:xfrm>
                <a:off x="345439" y="219004"/>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00" name="Circle"/>
              <p:cNvSpPr/>
              <p:nvPr/>
            </p:nvSpPr>
            <p:spPr>
              <a:xfrm>
                <a:off x="116557" y="37930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sp>
        <p:nvSpPr>
          <p:cNvPr id="3303" name="Image A"/>
          <p:cNvSpPr txBox="1"/>
          <p:nvPr/>
        </p:nvSpPr>
        <p:spPr>
          <a:xfrm>
            <a:off x="3492782" y="4447822"/>
            <a:ext cx="917629" cy="3235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A</a:t>
            </a:r>
          </a:p>
        </p:txBody>
      </p:sp>
      <p:sp>
        <p:nvSpPr>
          <p:cNvPr id="3304" name="Image C"/>
          <p:cNvSpPr txBox="1"/>
          <p:nvPr/>
        </p:nvSpPr>
        <p:spPr>
          <a:xfrm>
            <a:off x="8586329" y="6865902"/>
            <a:ext cx="940053" cy="3235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C</a:t>
            </a:r>
          </a:p>
        </p:txBody>
      </p:sp>
      <p:sp>
        <p:nvSpPr>
          <p:cNvPr id="3305" name="Image D"/>
          <p:cNvSpPr txBox="1"/>
          <p:nvPr/>
        </p:nvSpPr>
        <p:spPr>
          <a:xfrm>
            <a:off x="3492782" y="7689991"/>
            <a:ext cx="940053" cy="3235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D</a:t>
            </a:r>
          </a:p>
        </p:txBody>
      </p:sp>
      <p:grpSp>
        <p:nvGrpSpPr>
          <p:cNvPr id="3326" name="Group"/>
          <p:cNvGrpSpPr/>
          <p:nvPr/>
        </p:nvGrpSpPr>
        <p:grpSpPr>
          <a:xfrm>
            <a:off x="8150577" y="5445760"/>
            <a:ext cx="1846863" cy="1404339"/>
            <a:chOff x="0" y="0"/>
            <a:chExt cx="1846862" cy="1404338"/>
          </a:xfrm>
        </p:grpSpPr>
        <p:sp>
          <p:nvSpPr>
            <p:cNvPr id="3306" name="Rectangle"/>
            <p:cNvSpPr/>
            <p:nvPr/>
          </p:nvSpPr>
          <p:spPr>
            <a:xfrm>
              <a:off x="0" y="316454"/>
              <a:ext cx="1846863" cy="1081127"/>
            </a:xfrm>
            <a:prstGeom prst="rect">
              <a:avLst/>
            </a:prstGeom>
            <a:solidFill>
              <a:srgbClr val="FFFFF2"/>
            </a:solidFill>
            <a:ln w="25400" cap="flat">
              <a:solidFill>
                <a:srgbClr val="005840"/>
              </a:solidFill>
              <a:prstDash val="solid"/>
              <a:miter lim="400000"/>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07" name="Shape"/>
            <p:cNvSpPr/>
            <p:nvPr/>
          </p:nvSpPr>
          <p:spPr>
            <a:xfrm>
              <a:off x="195776" y="760167"/>
              <a:ext cx="649571" cy="6441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08" name="Rectangle"/>
            <p:cNvSpPr/>
            <p:nvPr/>
          </p:nvSpPr>
          <p:spPr>
            <a:xfrm>
              <a:off x="931353" y="630656"/>
              <a:ext cx="712944" cy="644172"/>
            </a:xfrm>
            <a:prstGeom prst="rect">
              <a:avLst/>
            </a:prstGeom>
            <a:solidFill>
              <a:srgbClr val="FFF3D3"/>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09" name="Rectangle"/>
            <p:cNvSpPr/>
            <p:nvPr/>
          </p:nvSpPr>
          <p:spPr>
            <a:xfrm>
              <a:off x="1168999" y="951616"/>
              <a:ext cx="194646" cy="323212"/>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10" name="Circle"/>
            <p:cNvSpPr/>
            <p:nvPr/>
          </p:nvSpPr>
          <p:spPr>
            <a:xfrm>
              <a:off x="1140708" y="941480"/>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11" name="Circle"/>
            <p:cNvSpPr/>
            <p:nvPr/>
          </p:nvSpPr>
          <p:spPr>
            <a:xfrm>
              <a:off x="1353460" y="936976"/>
              <a:ext cx="67217"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12" name="Circle"/>
            <p:cNvSpPr/>
            <p:nvPr/>
          </p:nvSpPr>
          <p:spPr>
            <a:xfrm>
              <a:off x="905325" y="1235411"/>
              <a:ext cx="67218" cy="6689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13" name="Circle"/>
            <p:cNvSpPr/>
            <p:nvPr/>
          </p:nvSpPr>
          <p:spPr>
            <a:xfrm>
              <a:off x="1140708" y="1239916"/>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14" name="Circle"/>
            <p:cNvSpPr/>
            <p:nvPr/>
          </p:nvSpPr>
          <p:spPr>
            <a:xfrm>
              <a:off x="1345538" y="1245547"/>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15" name="Circle"/>
            <p:cNvSpPr/>
            <p:nvPr/>
          </p:nvSpPr>
          <p:spPr>
            <a:xfrm>
              <a:off x="1619398" y="1245547"/>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16" name="Circle"/>
            <p:cNvSpPr/>
            <p:nvPr/>
          </p:nvSpPr>
          <p:spPr>
            <a:xfrm>
              <a:off x="545458" y="759040"/>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17" name="Circle"/>
            <p:cNvSpPr/>
            <p:nvPr/>
          </p:nvSpPr>
          <p:spPr>
            <a:xfrm>
              <a:off x="843084" y="1055223"/>
              <a:ext cx="67218" cy="6689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18" name="Circle"/>
            <p:cNvSpPr/>
            <p:nvPr/>
          </p:nvSpPr>
          <p:spPr>
            <a:xfrm>
              <a:off x="453794" y="1007924"/>
              <a:ext cx="67217"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19" name="Circle"/>
            <p:cNvSpPr/>
            <p:nvPr/>
          </p:nvSpPr>
          <p:spPr>
            <a:xfrm>
              <a:off x="162959" y="1125046"/>
              <a:ext cx="67217"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20" name="Circle"/>
            <p:cNvSpPr/>
            <p:nvPr/>
          </p:nvSpPr>
          <p:spPr>
            <a:xfrm>
              <a:off x="597514" y="1171219"/>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21" name="Triangle"/>
            <p:cNvSpPr/>
            <p:nvPr/>
          </p:nvSpPr>
          <p:spPr>
            <a:xfrm>
              <a:off x="889776" y="147528"/>
              <a:ext cx="793835" cy="493265"/>
            </a:xfrm>
            <a:prstGeom prst="triangle">
              <a:avLst/>
            </a:prstGeom>
            <a:solidFill>
              <a:srgbClr val="FFE7D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22" name="Rectangle"/>
            <p:cNvSpPr/>
            <p:nvPr/>
          </p:nvSpPr>
          <p:spPr>
            <a:xfrm>
              <a:off x="977751" y="0"/>
              <a:ext cx="597515" cy="324338"/>
            </a:xfrm>
            <a:prstGeom prst="rect">
              <a:avLst/>
            </a:prstGeom>
            <a:solidFill>
              <a:srgbClr val="FFFFFF"/>
            </a:solidFill>
            <a:ln w="12700" cap="flat">
              <a:noFill/>
              <a:miter lim="400000"/>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23" name="Line"/>
            <p:cNvSpPr/>
            <p:nvPr/>
          </p:nvSpPr>
          <p:spPr>
            <a:xfrm>
              <a:off x="0" y="314202"/>
              <a:ext cx="1846863" cy="2259"/>
            </a:xfrm>
            <a:prstGeom prst="line">
              <a:avLst/>
            </a:prstGeom>
            <a:noFill/>
            <a:ln w="25400" cap="flat">
              <a:solidFill>
                <a:srgbClr val="005840"/>
              </a:solidFill>
              <a:prstDash val="solid"/>
              <a:round/>
            </a:ln>
            <a:effectLst/>
          </p:spPr>
          <p:txBody>
            <a:bodyPr wrap="square" lIns="0" tIns="0" rIns="0" bIns="0" numCol="1" anchor="t">
              <a:noAutofit/>
            </a:bodyPr>
            <a:lstStyle/>
            <a:p>
              <a:pPr/>
            </a:p>
          </p:txBody>
        </p:sp>
        <p:sp>
          <p:nvSpPr>
            <p:cNvPr id="3324" name="Circle"/>
            <p:cNvSpPr/>
            <p:nvPr/>
          </p:nvSpPr>
          <p:spPr>
            <a:xfrm>
              <a:off x="867980" y="597997"/>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25" name="Circle"/>
            <p:cNvSpPr/>
            <p:nvPr/>
          </p:nvSpPr>
          <p:spPr>
            <a:xfrm>
              <a:off x="1659007" y="597997"/>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3361" name="Group"/>
          <p:cNvGrpSpPr/>
          <p:nvPr/>
        </p:nvGrpSpPr>
        <p:grpSpPr>
          <a:xfrm>
            <a:off x="8249920" y="2255520"/>
            <a:ext cx="3683001" cy="2506824"/>
            <a:chOff x="0" y="0"/>
            <a:chExt cx="3683000" cy="2506823"/>
          </a:xfrm>
        </p:grpSpPr>
        <p:sp>
          <p:nvSpPr>
            <p:cNvPr id="3327" name="Rectangle"/>
            <p:cNvSpPr/>
            <p:nvPr/>
          </p:nvSpPr>
          <p:spPr>
            <a:xfrm>
              <a:off x="0" y="0"/>
              <a:ext cx="3683000" cy="2171700"/>
            </a:xfrm>
            <a:prstGeom prst="rect">
              <a:avLst/>
            </a:prstGeom>
            <a:solidFill>
              <a:srgbClr val="FFFFF2"/>
            </a:solidFill>
            <a:ln w="25400" cap="flat">
              <a:solidFill>
                <a:srgbClr val="005840"/>
              </a:solidFill>
              <a:prstDash val="solid"/>
              <a:miter lim="400000"/>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28" name="Shape"/>
            <p:cNvSpPr/>
            <p:nvPr/>
          </p:nvSpPr>
          <p:spPr>
            <a:xfrm>
              <a:off x="1219200" y="1160779"/>
              <a:ext cx="708943" cy="70668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29" name="Rectangle"/>
            <p:cNvSpPr/>
            <p:nvPr/>
          </p:nvSpPr>
          <p:spPr>
            <a:xfrm>
              <a:off x="2022968" y="1016000"/>
              <a:ext cx="778935" cy="706685"/>
            </a:xfrm>
            <a:prstGeom prst="rect">
              <a:avLst/>
            </a:prstGeom>
            <a:solidFill>
              <a:srgbClr val="FFF3D3"/>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30" name="Triangle"/>
            <p:cNvSpPr/>
            <p:nvPr/>
          </p:nvSpPr>
          <p:spPr>
            <a:xfrm>
              <a:off x="1977079" y="465102"/>
              <a:ext cx="866196" cy="542926"/>
            </a:xfrm>
            <a:prstGeom prst="triangle">
              <a:avLst/>
            </a:prstGeom>
            <a:solidFill>
              <a:srgbClr val="FFE7D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31" name="Rectangle"/>
            <p:cNvSpPr/>
            <p:nvPr/>
          </p:nvSpPr>
          <p:spPr>
            <a:xfrm>
              <a:off x="2282613" y="1368213"/>
              <a:ext cx="212232" cy="354472"/>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3346" name="Group"/>
            <p:cNvGrpSpPr/>
            <p:nvPr/>
          </p:nvGrpSpPr>
          <p:grpSpPr>
            <a:xfrm>
              <a:off x="1183075" y="433493"/>
              <a:ext cx="1670757" cy="1499165"/>
              <a:chOff x="0" y="0"/>
              <a:chExt cx="1670756" cy="1499164"/>
            </a:xfrm>
          </p:grpSpPr>
          <p:sp>
            <p:nvSpPr>
              <p:cNvPr id="3332" name="Circle"/>
              <p:cNvSpPr/>
              <p:nvPr/>
            </p:nvSpPr>
            <p:spPr>
              <a:xfrm>
                <a:off x="1196622"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33" name="Circle"/>
              <p:cNvSpPr/>
              <p:nvPr/>
            </p:nvSpPr>
            <p:spPr>
              <a:xfrm>
                <a:off x="1067929" y="91778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34" name="Circle"/>
              <p:cNvSpPr/>
              <p:nvPr/>
            </p:nvSpPr>
            <p:spPr>
              <a:xfrm>
                <a:off x="1300480" y="9189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35" name="Circle"/>
              <p:cNvSpPr/>
              <p:nvPr/>
            </p:nvSpPr>
            <p:spPr>
              <a:xfrm>
                <a:off x="810542" y="124629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36" name="Circle"/>
              <p:cNvSpPr/>
              <p:nvPr/>
            </p:nvSpPr>
            <p:spPr>
              <a:xfrm>
                <a:off x="1067929" y="1250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37" name="Circle"/>
              <p:cNvSpPr/>
              <p:nvPr/>
            </p:nvSpPr>
            <p:spPr>
              <a:xfrm>
                <a:off x="1291449" y="12575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38" name="Circle"/>
              <p:cNvSpPr/>
              <p:nvPr/>
            </p:nvSpPr>
            <p:spPr>
              <a:xfrm>
                <a:off x="1591733" y="1257582"/>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39" name="Circle"/>
              <p:cNvSpPr/>
              <p:nvPr/>
            </p:nvSpPr>
            <p:spPr>
              <a:xfrm>
                <a:off x="817316" y="5463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40" name="Circle"/>
              <p:cNvSpPr/>
              <p:nvPr/>
            </p:nvSpPr>
            <p:spPr>
              <a:xfrm>
                <a:off x="1591733" y="546382"/>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41" name="Circle"/>
              <p:cNvSpPr/>
              <p:nvPr/>
            </p:nvSpPr>
            <p:spPr>
              <a:xfrm>
                <a:off x="417689" y="72248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42" name="Circle"/>
              <p:cNvSpPr/>
              <p:nvPr/>
            </p:nvSpPr>
            <p:spPr>
              <a:xfrm>
                <a:off x="742808" y="1047608"/>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43" name="Circle"/>
              <p:cNvSpPr/>
              <p:nvPr/>
            </p:nvSpPr>
            <p:spPr>
              <a:xfrm>
                <a:off x="309316" y="93923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44" name="Circle"/>
              <p:cNvSpPr/>
              <p:nvPr/>
            </p:nvSpPr>
            <p:spPr>
              <a:xfrm>
                <a:off x="0" y="112437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45" name="Circle"/>
              <p:cNvSpPr/>
              <p:nvPr/>
            </p:nvSpPr>
            <p:spPr>
              <a:xfrm>
                <a:off x="354471" y="142014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3359" name="Group"/>
            <p:cNvGrpSpPr/>
            <p:nvPr/>
          </p:nvGrpSpPr>
          <p:grpSpPr>
            <a:xfrm>
              <a:off x="207715" y="650239"/>
              <a:ext cx="754099" cy="1106313"/>
              <a:chOff x="27092" y="0"/>
              <a:chExt cx="754098" cy="1106311"/>
            </a:xfrm>
          </p:grpSpPr>
          <p:sp>
            <p:nvSpPr>
              <p:cNvPr id="3347" name="Rectangle"/>
              <p:cNvSpPr/>
              <p:nvPr/>
            </p:nvSpPr>
            <p:spPr>
              <a:xfrm>
                <a:off x="90310" y="485139"/>
                <a:ext cx="625406" cy="580250"/>
              </a:xfrm>
              <a:prstGeom prst="rect">
                <a:avLst/>
              </a:prstGeom>
              <a:solidFill>
                <a:srgbClr val="E3F2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48" name="Triangle"/>
              <p:cNvSpPr/>
              <p:nvPr/>
            </p:nvSpPr>
            <p:spPr>
              <a:xfrm>
                <a:off x="53691" y="40639"/>
                <a:ext cx="694130" cy="443655"/>
              </a:xfrm>
              <a:prstGeom prst="triangle">
                <a:avLst/>
              </a:prstGeom>
              <a:solidFill>
                <a:srgbClr val="E5F3ED"/>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49" name="Rectangle"/>
              <p:cNvSpPr/>
              <p:nvPr/>
            </p:nvSpPr>
            <p:spPr>
              <a:xfrm>
                <a:off x="298025" y="777239"/>
                <a:ext cx="171593" cy="291255"/>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50" name="Circle"/>
              <p:cNvSpPr/>
              <p:nvPr/>
            </p:nvSpPr>
            <p:spPr>
              <a:xfrm>
                <a:off x="370557"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51" name="Circle"/>
              <p:cNvSpPr/>
              <p:nvPr/>
            </p:nvSpPr>
            <p:spPr>
              <a:xfrm>
                <a:off x="51928" y="102728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52" name="Circle"/>
              <p:cNvSpPr/>
              <p:nvPr/>
            </p:nvSpPr>
            <p:spPr>
              <a:xfrm>
                <a:off x="424461" y="739139"/>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53" name="Circle"/>
              <p:cNvSpPr/>
              <p:nvPr/>
            </p:nvSpPr>
            <p:spPr>
              <a:xfrm>
                <a:off x="255128"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54" name="Circle"/>
              <p:cNvSpPr/>
              <p:nvPr/>
            </p:nvSpPr>
            <p:spPr>
              <a:xfrm>
                <a:off x="428977" y="102728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55" name="Circle"/>
              <p:cNvSpPr/>
              <p:nvPr/>
            </p:nvSpPr>
            <p:spPr>
              <a:xfrm>
                <a:off x="677333"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56" name="Circle"/>
              <p:cNvSpPr/>
              <p:nvPr/>
            </p:nvSpPr>
            <p:spPr>
              <a:xfrm>
                <a:off x="27092" y="440266"/>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57" name="Circle"/>
              <p:cNvSpPr/>
              <p:nvPr/>
            </p:nvSpPr>
            <p:spPr>
              <a:xfrm>
                <a:off x="702168" y="43123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58" name="Circle"/>
              <p:cNvSpPr/>
              <p:nvPr/>
            </p:nvSpPr>
            <p:spPr>
              <a:xfrm>
                <a:off x="261901" y="739139"/>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3360" name="Image B"/>
            <p:cNvSpPr txBox="1"/>
            <p:nvPr/>
          </p:nvSpPr>
          <p:spPr>
            <a:xfrm>
              <a:off x="1300479" y="2183270"/>
              <a:ext cx="928842" cy="32355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B</a:t>
              </a:r>
            </a:p>
          </p:txBody>
        </p:sp>
      </p:grpSp>
      <p:sp>
        <p:nvSpPr>
          <p:cNvPr id="3362" name="Line"/>
          <p:cNvSpPr/>
          <p:nvPr/>
        </p:nvSpPr>
        <p:spPr>
          <a:xfrm flipH="1">
            <a:off x="5944729" y="3670300"/>
            <a:ext cx="2235201" cy="2258"/>
          </a:xfrm>
          <a:prstGeom prst="line">
            <a:avLst/>
          </a:prstGeom>
          <a:ln w="12700">
            <a:solidFill>
              <a:srgbClr val="005840"/>
            </a:solidFill>
            <a:tailEnd type="triangle"/>
          </a:ln>
        </p:spPr>
        <p:txBody>
          <a:bodyPr lIns="0" tIns="0" rIns="0" bIns="0"/>
          <a:lstStyle/>
          <a:p>
            <a:pPr/>
          </a:p>
        </p:txBody>
      </p:sp>
      <p:sp>
        <p:nvSpPr>
          <p:cNvPr id="3363" name="to the right of"/>
          <p:cNvSpPr txBox="1"/>
          <p:nvPr/>
        </p:nvSpPr>
        <p:spPr>
          <a:xfrm>
            <a:off x="6337582" y="3447626"/>
            <a:ext cx="1358161" cy="323554"/>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to the right of</a:t>
            </a:r>
          </a:p>
        </p:txBody>
      </p:sp>
      <p:sp>
        <p:nvSpPr>
          <p:cNvPr id="3364" name="Line"/>
          <p:cNvSpPr/>
          <p:nvPr/>
        </p:nvSpPr>
        <p:spPr>
          <a:xfrm flipH="1" flipV="1">
            <a:off x="5956017" y="4438791"/>
            <a:ext cx="2074899" cy="1257583"/>
          </a:xfrm>
          <a:prstGeom prst="line">
            <a:avLst/>
          </a:prstGeom>
          <a:ln w="12700">
            <a:solidFill>
              <a:srgbClr val="005840"/>
            </a:solidFill>
            <a:tailEnd type="triangle"/>
          </a:ln>
        </p:spPr>
        <p:txBody>
          <a:bodyPr lIns="0" tIns="0" rIns="0" bIns="0"/>
          <a:lstStyle/>
          <a:p>
            <a:pPr/>
          </a:p>
        </p:txBody>
      </p:sp>
      <p:sp>
        <p:nvSpPr>
          <p:cNvPr id="3365" name="is detail of"/>
          <p:cNvSpPr txBox="1"/>
          <p:nvPr/>
        </p:nvSpPr>
        <p:spPr>
          <a:xfrm>
            <a:off x="6414346" y="4876800"/>
            <a:ext cx="1086997" cy="323553"/>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is detail of</a:t>
            </a:r>
          </a:p>
        </p:txBody>
      </p:sp>
    </p:spTree>
  </p:cSld>
  <p:clrMapOvr>
    <a:masterClrMapping/>
  </p:clrMapOvr>
  <p:transition xmlns:p14="http://schemas.microsoft.com/office/powerpoint/2010/main" spd="med" advClick="0" advTm="0"/>
</p:sld>
</file>

<file path=ppt/slides/slide1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69" name="Relation-based browsing"/>
          <p:cNvSpPr txBox="1"/>
          <p:nvPr>
            <p:ph type="title"/>
          </p:nvPr>
        </p:nvSpPr>
        <p:spPr>
          <a:prstGeom prst="rect">
            <a:avLst/>
          </a:prstGeom>
        </p:spPr>
        <p:txBody>
          <a:bodyPr/>
          <a:lstStyle/>
          <a:p>
            <a:pPr/>
            <a:r>
              <a:t>Relation-based browsing</a:t>
            </a:r>
          </a:p>
        </p:txBody>
      </p:sp>
      <p:sp>
        <p:nvSpPr>
          <p:cNvPr id="3370" name="Rectangle"/>
          <p:cNvSpPr/>
          <p:nvPr/>
        </p:nvSpPr>
        <p:spPr>
          <a:xfrm>
            <a:off x="2212622" y="2262293"/>
            <a:ext cx="3683001" cy="2171701"/>
          </a:xfrm>
          <a:prstGeom prst="rect">
            <a:avLst/>
          </a:prstGeom>
          <a:solidFill>
            <a:srgbClr val="FFFFF2"/>
          </a:solidFill>
          <a:ln w="25400">
            <a:solidFill>
              <a:srgbClr val="005840"/>
            </a:solidFill>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71" name="Shape"/>
          <p:cNvSpPr/>
          <p:nvPr/>
        </p:nvSpPr>
        <p:spPr>
          <a:xfrm>
            <a:off x="4030133" y="3513102"/>
            <a:ext cx="708943" cy="7066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a:solidFill>
              <a:srgbClr val="00000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72" name="Rectangle"/>
          <p:cNvSpPr/>
          <p:nvPr/>
        </p:nvSpPr>
        <p:spPr>
          <a:xfrm>
            <a:off x="4833902" y="3370862"/>
            <a:ext cx="778934" cy="706685"/>
          </a:xfrm>
          <a:prstGeom prst="rect">
            <a:avLst/>
          </a:prstGeom>
          <a:solidFill>
            <a:srgbClr val="FFF3D3"/>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73" name="Triangle"/>
          <p:cNvSpPr/>
          <p:nvPr/>
        </p:nvSpPr>
        <p:spPr>
          <a:xfrm>
            <a:off x="4788013" y="2819964"/>
            <a:ext cx="866196" cy="542926"/>
          </a:xfrm>
          <a:prstGeom prst="triangle">
            <a:avLst/>
          </a:prstGeom>
          <a:solidFill>
            <a:srgbClr val="FFE7D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74" name="Rectangle"/>
          <p:cNvSpPr/>
          <p:nvPr/>
        </p:nvSpPr>
        <p:spPr>
          <a:xfrm>
            <a:off x="5092700" y="3723075"/>
            <a:ext cx="212232" cy="354472"/>
          </a:xfrm>
          <a:prstGeom prst="rect">
            <a:avLst/>
          </a:prstGeom>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3389" name="Group"/>
          <p:cNvGrpSpPr/>
          <p:nvPr/>
        </p:nvGrpSpPr>
        <p:grpSpPr>
          <a:xfrm>
            <a:off x="3994008" y="2788355"/>
            <a:ext cx="1670757" cy="1494368"/>
            <a:chOff x="0" y="0"/>
            <a:chExt cx="1670755" cy="1494366"/>
          </a:xfrm>
        </p:grpSpPr>
        <p:sp>
          <p:nvSpPr>
            <p:cNvPr id="3375" name="Circle"/>
            <p:cNvSpPr/>
            <p:nvPr/>
          </p:nvSpPr>
          <p:spPr>
            <a:xfrm>
              <a:off x="1212991"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76" name="Circle"/>
            <p:cNvSpPr/>
            <p:nvPr/>
          </p:nvSpPr>
          <p:spPr>
            <a:xfrm>
              <a:off x="1067929" y="923431"/>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77" name="Circle"/>
            <p:cNvSpPr/>
            <p:nvPr/>
          </p:nvSpPr>
          <p:spPr>
            <a:xfrm>
              <a:off x="1300479" y="918915"/>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78" name="Circle"/>
            <p:cNvSpPr/>
            <p:nvPr/>
          </p:nvSpPr>
          <p:spPr>
            <a:xfrm>
              <a:off x="806591" y="124629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79" name="Circle"/>
            <p:cNvSpPr/>
            <p:nvPr/>
          </p:nvSpPr>
          <p:spPr>
            <a:xfrm>
              <a:off x="1067929" y="125080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80" name="Circle"/>
            <p:cNvSpPr/>
            <p:nvPr/>
          </p:nvSpPr>
          <p:spPr>
            <a:xfrm>
              <a:off x="1291449" y="126294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81" name="Circle"/>
            <p:cNvSpPr/>
            <p:nvPr/>
          </p:nvSpPr>
          <p:spPr>
            <a:xfrm>
              <a:off x="1591733" y="1262944"/>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82" name="Circle"/>
            <p:cNvSpPr/>
            <p:nvPr/>
          </p:nvSpPr>
          <p:spPr>
            <a:xfrm>
              <a:off x="817315" y="5463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83" name="Circle"/>
            <p:cNvSpPr/>
            <p:nvPr/>
          </p:nvSpPr>
          <p:spPr>
            <a:xfrm>
              <a:off x="1591733" y="5463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84" name="Circle"/>
            <p:cNvSpPr/>
            <p:nvPr/>
          </p:nvSpPr>
          <p:spPr>
            <a:xfrm>
              <a:off x="417688" y="722489"/>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85" name="Circle"/>
            <p:cNvSpPr/>
            <p:nvPr/>
          </p:nvSpPr>
          <p:spPr>
            <a:xfrm>
              <a:off x="742808" y="1047609"/>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86" name="Circle"/>
            <p:cNvSpPr/>
            <p:nvPr/>
          </p:nvSpPr>
          <p:spPr>
            <a:xfrm>
              <a:off x="309315" y="93923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87" name="Circle"/>
            <p:cNvSpPr/>
            <p:nvPr/>
          </p:nvSpPr>
          <p:spPr>
            <a:xfrm>
              <a:off x="0" y="112437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88" name="Circle"/>
            <p:cNvSpPr/>
            <p:nvPr/>
          </p:nvSpPr>
          <p:spPr>
            <a:xfrm>
              <a:off x="354470" y="1415344"/>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3402" name="Group"/>
          <p:cNvGrpSpPr/>
          <p:nvPr/>
        </p:nvGrpSpPr>
        <p:grpSpPr>
          <a:xfrm>
            <a:off x="3090897" y="2982524"/>
            <a:ext cx="754099" cy="1109699"/>
            <a:chOff x="27093" y="0"/>
            <a:chExt cx="754098" cy="1109697"/>
          </a:xfrm>
        </p:grpSpPr>
        <p:sp>
          <p:nvSpPr>
            <p:cNvPr id="3390" name="Rectangle"/>
            <p:cNvSpPr/>
            <p:nvPr/>
          </p:nvSpPr>
          <p:spPr>
            <a:xfrm>
              <a:off x="90311" y="489937"/>
              <a:ext cx="625405" cy="580250"/>
            </a:xfrm>
            <a:prstGeom prst="rect">
              <a:avLst/>
            </a:prstGeom>
            <a:solidFill>
              <a:srgbClr val="E3F2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91" name="Triangle"/>
            <p:cNvSpPr/>
            <p:nvPr/>
          </p:nvSpPr>
          <p:spPr>
            <a:xfrm>
              <a:off x="53691" y="38382"/>
              <a:ext cx="694130" cy="443654"/>
            </a:xfrm>
            <a:prstGeom prst="triangle">
              <a:avLst/>
            </a:prstGeom>
            <a:solidFill>
              <a:srgbClr val="E5F3ED"/>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92" name="Rectangle"/>
            <p:cNvSpPr/>
            <p:nvPr/>
          </p:nvSpPr>
          <p:spPr>
            <a:xfrm>
              <a:off x="298026" y="778933"/>
              <a:ext cx="171592" cy="291254"/>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93" name="Circle"/>
            <p:cNvSpPr/>
            <p:nvPr/>
          </p:nvSpPr>
          <p:spPr>
            <a:xfrm>
              <a:off x="365760"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94" name="Circle"/>
            <p:cNvSpPr/>
            <p:nvPr/>
          </p:nvSpPr>
          <p:spPr>
            <a:xfrm>
              <a:off x="51929" y="103067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95" name="Circle"/>
            <p:cNvSpPr/>
            <p:nvPr/>
          </p:nvSpPr>
          <p:spPr>
            <a:xfrm>
              <a:off x="424462" y="742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96" name="Circle"/>
            <p:cNvSpPr/>
            <p:nvPr/>
          </p:nvSpPr>
          <p:spPr>
            <a:xfrm>
              <a:off x="255129"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97" name="Circle"/>
            <p:cNvSpPr/>
            <p:nvPr/>
          </p:nvSpPr>
          <p:spPr>
            <a:xfrm>
              <a:off x="428977" y="103067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98" name="Circle"/>
            <p:cNvSpPr/>
            <p:nvPr/>
          </p:nvSpPr>
          <p:spPr>
            <a:xfrm>
              <a:off x="677333"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399" name="Circle"/>
            <p:cNvSpPr/>
            <p:nvPr/>
          </p:nvSpPr>
          <p:spPr>
            <a:xfrm>
              <a:off x="27093" y="44026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00" name="Circle"/>
            <p:cNvSpPr/>
            <p:nvPr/>
          </p:nvSpPr>
          <p:spPr>
            <a:xfrm>
              <a:off x="702169" y="43377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01" name="Circle"/>
            <p:cNvSpPr/>
            <p:nvPr/>
          </p:nvSpPr>
          <p:spPr>
            <a:xfrm>
              <a:off x="261902" y="742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3436" name="Group"/>
          <p:cNvGrpSpPr/>
          <p:nvPr/>
        </p:nvGrpSpPr>
        <p:grpSpPr>
          <a:xfrm>
            <a:off x="1736231" y="6077937"/>
            <a:ext cx="4601352" cy="2704819"/>
            <a:chOff x="0" y="0"/>
            <a:chExt cx="4601351" cy="2704817"/>
          </a:xfrm>
        </p:grpSpPr>
        <p:sp>
          <p:nvSpPr>
            <p:cNvPr id="3403" name="Rectangle"/>
            <p:cNvSpPr/>
            <p:nvPr/>
          </p:nvSpPr>
          <p:spPr>
            <a:xfrm>
              <a:off x="0" y="0"/>
              <a:ext cx="4601352" cy="2704818"/>
            </a:xfrm>
            <a:prstGeom prst="rect">
              <a:avLst/>
            </a:prstGeom>
            <a:solidFill>
              <a:srgbClr val="FFFFF2"/>
            </a:solidFill>
            <a:ln w="25400" cap="flat">
              <a:solidFill>
                <a:srgbClr val="005840"/>
              </a:solidFill>
              <a:prstDash val="solid"/>
              <a:miter lim="400000"/>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04" name="Shape"/>
            <p:cNvSpPr/>
            <p:nvPr/>
          </p:nvSpPr>
          <p:spPr>
            <a:xfrm>
              <a:off x="1781895" y="1417212"/>
              <a:ext cx="462392" cy="4620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05" name="Rectangle"/>
            <p:cNvSpPr/>
            <p:nvPr/>
          </p:nvSpPr>
          <p:spPr>
            <a:xfrm>
              <a:off x="2306314" y="1327051"/>
              <a:ext cx="507503" cy="459256"/>
            </a:xfrm>
            <a:prstGeom prst="rect">
              <a:avLst/>
            </a:prstGeom>
            <a:solidFill>
              <a:srgbClr val="FFF3D3"/>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06" name="Triangle"/>
            <p:cNvSpPr/>
            <p:nvPr/>
          </p:nvSpPr>
          <p:spPr>
            <a:xfrm>
              <a:off x="2276637" y="970562"/>
              <a:ext cx="564038" cy="350782"/>
            </a:xfrm>
            <a:prstGeom prst="triangle">
              <a:avLst/>
            </a:prstGeom>
            <a:solidFill>
              <a:srgbClr val="FFE7D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07" name="Rectangle"/>
            <p:cNvSpPr/>
            <p:nvPr/>
          </p:nvSpPr>
          <p:spPr>
            <a:xfrm>
              <a:off x="2475481" y="1555269"/>
              <a:ext cx="138155" cy="231038"/>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3422" name="Group"/>
            <p:cNvGrpSpPr/>
            <p:nvPr/>
          </p:nvGrpSpPr>
          <p:grpSpPr>
            <a:xfrm>
              <a:off x="1759339" y="918510"/>
              <a:ext cx="1113687" cy="1050936"/>
              <a:chOff x="0" y="0"/>
              <a:chExt cx="1113685" cy="1050934"/>
            </a:xfrm>
          </p:grpSpPr>
          <p:sp>
            <p:nvSpPr>
              <p:cNvPr id="3408" name="Circle"/>
              <p:cNvSpPr/>
              <p:nvPr/>
            </p:nvSpPr>
            <p:spPr>
              <a:xfrm>
                <a:off x="755614" y="0"/>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09" name="Circle"/>
              <p:cNvSpPr/>
              <p:nvPr/>
            </p:nvSpPr>
            <p:spPr>
              <a:xfrm>
                <a:off x="662573" y="594497"/>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10" name="Circle"/>
              <p:cNvSpPr/>
              <p:nvPr/>
            </p:nvSpPr>
            <p:spPr>
              <a:xfrm>
                <a:off x="820461" y="591679"/>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11" name="Circle"/>
              <p:cNvSpPr/>
              <p:nvPr/>
            </p:nvSpPr>
            <p:spPr>
              <a:xfrm>
                <a:off x="487766" y="817081"/>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12" name="Circle"/>
              <p:cNvSpPr/>
              <p:nvPr/>
            </p:nvSpPr>
            <p:spPr>
              <a:xfrm>
                <a:off x="662573" y="814263"/>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13" name="Circle"/>
              <p:cNvSpPr/>
              <p:nvPr/>
            </p:nvSpPr>
            <p:spPr>
              <a:xfrm>
                <a:off x="817643" y="811445"/>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14" name="Circle"/>
              <p:cNvSpPr/>
              <p:nvPr/>
            </p:nvSpPr>
            <p:spPr>
              <a:xfrm>
                <a:off x="1003726" y="817081"/>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15" name="Circle"/>
              <p:cNvSpPr/>
              <p:nvPr/>
            </p:nvSpPr>
            <p:spPr>
              <a:xfrm>
                <a:off x="499043" y="366278"/>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16" name="Circle"/>
              <p:cNvSpPr/>
              <p:nvPr/>
            </p:nvSpPr>
            <p:spPr>
              <a:xfrm>
                <a:off x="1015004" y="356851"/>
                <a:ext cx="98682" cy="98615"/>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17" name="Circle"/>
              <p:cNvSpPr/>
              <p:nvPr/>
            </p:nvSpPr>
            <p:spPr>
              <a:xfrm>
                <a:off x="273487" y="498701"/>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18" name="Circle"/>
              <p:cNvSpPr/>
              <p:nvPr/>
            </p:nvSpPr>
            <p:spPr>
              <a:xfrm>
                <a:off x="445474" y="676204"/>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19" name="Circle"/>
              <p:cNvSpPr/>
              <p:nvPr/>
            </p:nvSpPr>
            <p:spPr>
              <a:xfrm>
                <a:off x="200181" y="639577"/>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20" name="Circle"/>
              <p:cNvSpPr/>
              <p:nvPr/>
            </p:nvSpPr>
            <p:spPr>
              <a:xfrm>
                <a:off x="0" y="760730"/>
                <a:ext cx="98681"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21" name="Circle"/>
              <p:cNvSpPr/>
              <p:nvPr/>
            </p:nvSpPr>
            <p:spPr>
              <a:xfrm>
                <a:off x="231196" y="952321"/>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3435" name="Group"/>
            <p:cNvGrpSpPr/>
            <p:nvPr/>
          </p:nvGrpSpPr>
          <p:grpSpPr>
            <a:xfrm>
              <a:off x="1201086" y="1070656"/>
              <a:ext cx="527240" cy="752278"/>
              <a:chOff x="2819" y="0"/>
              <a:chExt cx="527238" cy="752277"/>
            </a:xfrm>
          </p:grpSpPr>
          <p:sp>
            <p:nvSpPr>
              <p:cNvPr id="3423" name="Rectangle"/>
              <p:cNvSpPr/>
              <p:nvPr/>
            </p:nvSpPr>
            <p:spPr>
              <a:xfrm>
                <a:off x="59208" y="324014"/>
                <a:ext cx="393701" cy="369096"/>
              </a:xfrm>
              <a:prstGeom prst="rect">
                <a:avLst/>
              </a:prstGeom>
              <a:solidFill>
                <a:srgbClr val="E3F2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24" name="Triangle"/>
              <p:cNvSpPr/>
              <p:nvPr/>
            </p:nvSpPr>
            <p:spPr>
              <a:xfrm>
                <a:off x="34373" y="36627"/>
                <a:ext cx="444394" cy="281048"/>
              </a:xfrm>
              <a:prstGeom prst="triangle">
                <a:avLst/>
              </a:prstGeom>
              <a:solidFill>
                <a:srgbClr val="E5F3ED"/>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25" name="Rectangle"/>
              <p:cNvSpPr/>
              <p:nvPr/>
            </p:nvSpPr>
            <p:spPr>
              <a:xfrm>
                <a:off x="191723" y="507154"/>
                <a:ext cx="109959" cy="185957"/>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26" name="Circle"/>
              <p:cNvSpPr/>
              <p:nvPr/>
            </p:nvSpPr>
            <p:spPr>
              <a:xfrm>
                <a:off x="217098" y="0"/>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27" name="Circle"/>
              <p:cNvSpPr/>
              <p:nvPr/>
            </p:nvSpPr>
            <p:spPr>
              <a:xfrm>
                <a:off x="19736" y="653663"/>
                <a:ext cx="98682" cy="98615"/>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28" name="Circle"/>
              <p:cNvSpPr/>
              <p:nvPr/>
            </p:nvSpPr>
            <p:spPr>
              <a:xfrm>
                <a:off x="256571" y="473343"/>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29" name="Circle"/>
              <p:cNvSpPr/>
              <p:nvPr/>
            </p:nvSpPr>
            <p:spPr>
              <a:xfrm>
                <a:off x="146611" y="650846"/>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30" name="Circle"/>
              <p:cNvSpPr/>
              <p:nvPr/>
            </p:nvSpPr>
            <p:spPr>
              <a:xfrm>
                <a:off x="259390" y="653663"/>
                <a:ext cx="98682" cy="98615"/>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31" name="Circle"/>
              <p:cNvSpPr/>
              <p:nvPr/>
            </p:nvSpPr>
            <p:spPr>
              <a:xfrm>
                <a:off x="417279" y="650846"/>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32" name="Circle"/>
              <p:cNvSpPr/>
              <p:nvPr/>
            </p:nvSpPr>
            <p:spPr>
              <a:xfrm>
                <a:off x="2819" y="278934"/>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33" name="Circle"/>
              <p:cNvSpPr/>
              <p:nvPr/>
            </p:nvSpPr>
            <p:spPr>
              <a:xfrm>
                <a:off x="431377" y="273299"/>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34" name="Circle"/>
              <p:cNvSpPr/>
              <p:nvPr/>
            </p:nvSpPr>
            <p:spPr>
              <a:xfrm>
                <a:off x="152250" y="473343"/>
                <a:ext cx="98682" cy="9861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sp>
        <p:nvSpPr>
          <p:cNvPr id="3437" name="Image A"/>
          <p:cNvSpPr txBox="1"/>
          <p:nvPr/>
        </p:nvSpPr>
        <p:spPr>
          <a:xfrm>
            <a:off x="3492782" y="4447822"/>
            <a:ext cx="917629" cy="3235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A</a:t>
            </a:r>
          </a:p>
        </p:txBody>
      </p:sp>
      <p:sp>
        <p:nvSpPr>
          <p:cNvPr id="3438" name="Image C"/>
          <p:cNvSpPr txBox="1"/>
          <p:nvPr/>
        </p:nvSpPr>
        <p:spPr>
          <a:xfrm>
            <a:off x="8586329" y="6865902"/>
            <a:ext cx="940053" cy="3235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C</a:t>
            </a:r>
          </a:p>
        </p:txBody>
      </p:sp>
      <p:sp>
        <p:nvSpPr>
          <p:cNvPr id="3439" name="Image D"/>
          <p:cNvSpPr txBox="1"/>
          <p:nvPr/>
        </p:nvSpPr>
        <p:spPr>
          <a:xfrm>
            <a:off x="3510844" y="8888871"/>
            <a:ext cx="940053" cy="3235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D</a:t>
            </a:r>
          </a:p>
        </p:txBody>
      </p:sp>
      <p:grpSp>
        <p:nvGrpSpPr>
          <p:cNvPr id="3460" name="Group"/>
          <p:cNvGrpSpPr/>
          <p:nvPr/>
        </p:nvGrpSpPr>
        <p:grpSpPr>
          <a:xfrm>
            <a:off x="8150577" y="5445760"/>
            <a:ext cx="1846863" cy="1404339"/>
            <a:chOff x="0" y="0"/>
            <a:chExt cx="1846862" cy="1404338"/>
          </a:xfrm>
        </p:grpSpPr>
        <p:sp>
          <p:nvSpPr>
            <p:cNvPr id="3440" name="Rectangle"/>
            <p:cNvSpPr/>
            <p:nvPr/>
          </p:nvSpPr>
          <p:spPr>
            <a:xfrm>
              <a:off x="0" y="316454"/>
              <a:ext cx="1846863" cy="1081127"/>
            </a:xfrm>
            <a:prstGeom prst="rect">
              <a:avLst/>
            </a:prstGeom>
            <a:solidFill>
              <a:srgbClr val="FFFFF2"/>
            </a:solidFill>
            <a:ln w="25400" cap="flat">
              <a:solidFill>
                <a:srgbClr val="005840"/>
              </a:solidFill>
              <a:prstDash val="solid"/>
              <a:miter lim="400000"/>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41" name="Shape"/>
            <p:cNvSpPr/>
            <p:nvPr/>
          </p:nvSpPr>
          <p:spPr>
            <a:xfrm>
              <a:off x="195776" y="760167"/>
              <a:ext cx="649571" cy="6441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42" name="Rectangle"/>
            <p:cNvSpPr/>
            <p:nvPr/>
          </p:nvSpPr>
          <p:spPr>
            <a:xfrm>
              <a:off x="931353" y="630656"/>
              <a:ext cx="712944" cy="644172"/>
            </a:xfrm>
            <a:prstGeom prst="rect">
              <a:avLst/>
            </a:prstGeom>
            <a:solidFill>
              <a:srgbClr val="FFF3D3"/>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43" name="Rectangle"/>
            <p:cNvSpPr/>
            <p:nvPr/>
          </p:nvSpPr>
          <p:spPr>
            <a:xfrm>
              <a:off x="1168999" y="951616"/>
              <a:ext cx="194646" cy="323212"/>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44" name="Circle"/>
            <p:cNvSpPr/>
            <p:nvPr/>
          </p:nvSpPr>
          <p:spPr>
            <a:xfrm>
              <a:off x="1140708" y="941480"/>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45" name="Circle"/>
            <p:cNvSpPr/>
            <p:nvPr/>
          </p:nvSpPr>
          <p:spPr>
            <a:xfrm>
              <a:off x="1353460" y="936976"/>
              <a:ext cx="67217"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46" name="Circle"/>
            <p:cNvSpPr/>
            <p:nvPr/>
          </p:nvSpPr>
          <p:spPr>
            <a:xfrm>
              <a:off x="905325" y="1235411"/>
              <a:ext cx="67218" cy="6689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47" name="Circle"/>
            <p:cNvSpPr/>
            <p:nvPr/>
          </p:nvSpPr>
          <p:spPr>
            <a:xfrm>
              <a:off x="1140708" y="1239916"/>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48" name="Circle"/>
            <p:cNvSpPr/>
            <p:nvPr/>
          </p:nvSpPr>
          <p:spPr>
            <a:xfrm>
              <a:off x="1345538" y="1245547"/>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49" name="Circle"/>
            <p:cNvSpPr/>
            <p:nvPr/>
          </p:nvSpPr>
          <p:spPr>
            <a:xfrm>
              <a:off x="1619398" y="1245547"/>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50" name="Circle"/>
            <p:cNvSpPr/>
            <p:nvPr/>
          </p:nvSpPr>
          <p:spPr>
            <a:xfrm>
              <a:off x="545458" y="759040"/>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51" name="Circle"/>
            <p:cNvSpPr/>
            <p:nvPr/>
          </p:nvSpPr>
          <p:spPr>
            <a:xfrm>
              <a:off x="843084" y="1055223"/>
              <a:ext cx="67218" cy="6689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52" name="Circle"/>
            <p:cNvSpPr/>
            <p:nvPr/>
          </p:nvSpPr>
          <p:spPr>
            <a:xfrm>
              <a:off x="453794" y="1007924"/>
              <a:ext cx="67217"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53" name="Circle"/>
            <p:cNvSpPr/>
            <p:nvPr/>
          </p:nvSpPr>
          <p:spPr>
            <a:xfrm>
              <a:off x="162959" y="1125046"/>
              <a:ext cx="67217"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54" name="Circle"/>
            <p:cNvSpPr/>
            <p:nvPr/>
          </p:nvSpPr>
          <p:spPr>
            <a:xfrm>
              <a:off x="597514" y="1171219"/>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55" name="Triangle"/>
            <p:cNvSpPr/>
            <p:nvPr/>
          </p:nvSpPr>
          <p:spPr>
            <a:xfrm>
              <a:off x="889776" y="147528"/>
              <a:ext cx="793835" cy="493265"/>
            </a:xfrm>
            <a:prstGeom prst="triangle">
              <a:avLst/>
            </a:prstGeom>
            <a:solidFill>
              <a:srgbClr val="FFE7D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56" name="Rectangle"/>
            <p:cNvSpPr/>
            <p:nvPr/>
          </p:nvSpPr>
          <p:spPr>
            <a:xfrm>
              <a:off x="977751" y="0"/>
              <a:ext cx="597515" cy="324338"/>
            </a:xfrm>
            <a:prstGeom prst="rect">
              <a:avLst/>
            </a:prstGeom>
            <a:solidFill>
              <a:srgbClr val="FFFFFF"/>
            </a:solidFill>
            <a:ln w="12700" cap="flat">
              <a:noFill/>
              <a:miter lim="400000"/>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57" name="Line"/>
            <p:cNvSpPr/>
            <p:nvPr/>
          </p:nvSpPr>
          <p:spPr>
            <a:xfrm>
              <a:off x="0" y="314202"/>
              <a:ext cx="1846863" cy="2259"/>
            </a:xfrm>
            <a:prstGeom prst="line">
              <a:avLst/>
            </a:prstGeom>
            <a:noFill/>
            <a:ln w="25400" cap="flat">
              <a:solidFill>
                <a:srgbClr val="005840"/>
              </a:solidFill>
              <a:prstDash val="solid"/>
              <a:round/>
            </a:ln>
            <a:effectLst/>
          </p:spPr>
          <p:txBody>
            <a:bodyPr wrap="square" lIns="0" tIns="0" rIns="0" bIns="0" numCol="1" anchor="t">
              <a:noAutofit/>
            </a:bodyPr>
            <a:lstStyle/>
            <a:p>
              <a:pPr/>
            </a:p>
          </p:txBody>
        </p:sp>
        <p:sp>
          <p:nvSpPr>
            <p:cNvPr id="3458" name="Circle"/>
            <p:cNvSpPr/>
            <p:nvPr/>
          </p:nvSpPr>
          <p:spPr>
            <a:xfrm>
              <a:off x="867980" y="597997"/>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59" name="Circle"/>
            <p:cNvSpPr/>
            <p:nvPr/>
          </p:nvSpPr>
          <p:spPr>
            <a:xfrm>
              <a:off x="1659007" y="597997"/>
              <a:ext cx="67218" cy="66892"/>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3495" name="Group"/>
          <p:cNvGrpSpPr/>
          <p:nvPr/>
        </p:nvGrpSpPr>
        <p:grpSpPr>
          <a:xfrm>
            <a:off x="8249920" y="2255520"/>
            <a:ext cx="3683001" cy="2506824"/>
            <a:chOff x="0" y="0"/>
            <a:chExt cx="3683000" cy="2506823"/>
          </a:xfrm>
        </p:grpSpPr>
        <p:sp>
          <p:nvSpPr>
            <p:cNvPr id="3461" name="Rectangle"/>
            <p:cNvSpPr/>
            <p:nvPr/>
          </p:nvSpPr>
          <p:spPr>
            <a:xfrm>
              <a:off x="0" y="0"/>
              <a:ext cx="3683000" cy="2171700"/>
            </a:xfrm>
            <a:prstGeom prst="rect">
              <a:avLst/>
            </a:prstGeom>
            <a:solidFill>
              <a:srgbClr val="FFFFF2"/>
            </a:solidFill>
            <a:ln w="25400" cap="flat">
              <a:solidFill>
                <a:srgbClr val="005840"/>
              </a:solidFill>
              <a:prstDash val="solid"/>
              <a:miter lim="400000"/>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62" name="Shape"/>
            <p:cNvSpPr/>
            <p:nvPr/>
          </p:nvSpPr>
          <p:spPr>
            <a:xfrm>
              <a:off x="1219200" y="1160779"/>
              <a:ext cx="708943" cy="70668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63" name="Rectangle"/>
            <p:cNvSpPr/>
            <p:nvPr/>
          </p:nvSpPr>
          <p:spPr>
            <a:xfrm>
              <a:off x="2022968" y="1016000"/>
              <a:ext cx="778935" cy="706685"/>
            </a:xfrm>
            <a:prstGeom prst="rect">
              <a:avLst/>
            </a:prstGeom>
            <a:solidFill>
              <a:srgbClr val="FFF3D3"/>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64" name="Triangle"/>
            <p:cNvSpPr/>
            <p:nvPr/>
          </p:nvSpPr>
          <p:spPr>
            <a:xfrm>
              <a:off x="1977079" y="465102"/>
              <a:ext cx="866196" cy="542926"/>
            </a:xfrm>
            <a:prstGeom prst="triangle">
              <a:avLst/>
            </a:prstGeom>
            <a:solidFill>
              <a:srgbClr val="FFE7D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65" name="Rectangle"/>
            <p:cNvSpPr/>
            <p:nvPr/>
          </p:nvSpPr>
          <p:spPr>
            <a:xfrm>
              <a:off x="2282613" y="1368213"/>
              <a:ext cx="212232" cy="354472"/>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3480" name="Group"/>
            <p:cNvGrpSpPr/>
            <p:nvPr/>
          </p:nvGrpSpPr>
          <p:grpSpPr>
            <a:xfrm>
              <a:off x="1183075" y="433493"/>
              <a:ext cx="1670757" cy="1499165"/>
              <a:chOff x="0" y="0"/>
              <a:chExt cx="1670756" cy="1499164"/>
            </a:xfrm>
          </p:grpSpPr>
          <p:sp>
            <p:nvSpPr>
              <p:cNvPr id="3466" name="Circle"/>
              <p:cNvSpPr/>
              <p:nvPr/>
            </p:nvSpPr>
            <p:spPr>
              <a:xfrm>
                <a:off x="1196622"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67" name="Circle"/>
              <p:cNvSpPr/>
              <p:nvPr/>
            </p:nvSpPr>
            <p:spPr>
              <a:xfrm>
                <a:off x="1067929" y="917786"/>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68" name="Circle"/>
              <p:cNvSpPr/>
              <p:nvPr/>
            </p:nvSpPr>
            <p:spPr>
              <a:xfrm>
                <a:off x="1300480" y="9189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69" name="Circle"/>
              <p:cNvSpPr/>
              <p:nvPr/>
            </p:nvSpPr>
            <p:spPr>
              <a:xfrm>
                <a:off x="810542" y="124629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70" name="Circle"/>
              <p:cNvSpPr/>
              <p:nvPr/>
            </p:nvSpPr>
            <p:spPr>
              <a:xfrm>
                <a:off x="1067929" y="125080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71" name="Circle"/>
              <p:cNvSpPr/>
              <p:nvPr/>
            </p:nvSpPr>
            <p:spPr>
              <a:xfrm>
                <a:off x="1291449" y="12575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72" name="Circle"/>
              <p:cNvSpPr/>
              <p:nvPr/>
            </p:nvSpPr>
            <p:spPr>
              <a:xfrm>
                <a:off x="1591733" y="1257582"/>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73" name="Circle"/>
              <p:cNvSpPr/>
              <p:nvPr/>
            </p:nvSpPr>
            <p:spPr>
              <a:xfrm>
                <a:off x="817316" y="54638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74" name="Circle"/>
              <p:cNvSpPr/>
              <p:nvPr/>
            </p:nvSpPr>
            <p:spPr>
              <a:xfrm>
                <a:off x="1591733" y="546382"/>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75" name="Circle"/>
              <p:cNvSpPr/>
              <p:nvPr/>
            </p:nvSpPr>
            <p:spPr>
              <a:xfrm>
                <a:off x="417689" y="722488"/>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76" name="Circle"/>
              <p:cNvSpPr/>
              <p:nvPr/>
            </p:nvSpPr>
            <p:spPr>
              <a:xfrm>
                <a:off x="742808" y="1047608"/>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77" name="Circle"/>
              <p:cNvSpPr/>
              <p:nvPr/>
            </p:nvSpPr>
            <p:spPr>
              <a:xfrm>
                <a:off x="309316" y="93923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78" name="Circle"/>
              <p:cNvSpPr/>
              <p:nvPr/>
            </p:nvSpPr>
            <p:spPr>
              <a:xfrm>
                <a:off x="0" y="1124373"/>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79" name="Circle"/>
              <p:cNvSpPr/>
              <p:nvPr/>
            </p:nvSpPr>
            <p:spPr>
              <a:xfrm>
                <a:off x="354471" y="1420142"/>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3493" name="Group"/>
            <p:cNvGrpSpPr/>
            <p:nvPr/>
          </p:nvGrpSpPr>
          <p:grpSpPr>
            <a:xfrm>
              <a:off x="207715" y="650239"/>
              <a:ext cx="754099" cy="1106313"/>
              <a:chOff x="27092" y="0"/>
              <a:chExt cx="754098" cy="1106311"/>
            </a:xfrm>
          </p:grpSpPr>
          <p:sp>
            <p:nvSpPr>
              <p:cNvPr id="3481" name="Rectangle"/>
              <p:cNvSpPr/>
              <p:nvPr/>
            </p:nvSpPr>
            <p:spPr>
              <a:xfrm>
                <a:off x="90310" y="485139"/>
                <a:ext cx="625406" cy="580250"/>
              </a:xfrm>
              <a:prstGeom prst="rect">
                <a:avLst/>
              </a:prstGeom>
              <a:solidFill>
                <a:srgbClr val="E3F2FF"/>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82" name="Triangle"/>
              <p:cNvSpPr/>
              <p:nvPr/>
            </p:nvSpPr>
            <p:spPr>
              <a:xfrm>
                <a:off x="53691" y="40639"/>
                <a:ext cx="694130" cy="443655"/>
              </a:xfrm>
              <a:prstGeom prst="triangle">
                <a:avLst/>
              </a:prstGeom>
              <a:solidFill>
                <a:srgbClr val="E5F3ED"/>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83" name="Rectangle"/>
              <p:cNvSpPr/>
              <p:nvPr/>
            </p:nvSpPr>
            <p:spPr>
              <a:xfrm>
                <a:off x="298025" y="777239"/>
                <a:ext cx="171593" cy="291255"/>
              </a:xfrm>
              <a:prstGeom prst="rect">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84" name="Circle"/>
              <p:cNvSpPr/>
              <p:nvPr/>
            </p:nvSpPr>
            <p:spPr>
              <a:xfrm>
                <a:off x="370557" y="0"/>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85" name="Circle"/>
              <p:cNvSpPr/>
              <p:nvPr/>
            </p:nvSpPr>
            <p:spPr>
              <a:xfrm>
                <a:off x="51928" y="102728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86" name="Circle"/>
              <p:cNvSpPr/>
              <p:nvPr/>
            </p:nvSpPr>
            <p:spPr>
              <a:xfrm>
                <a:off x="424461" y="739139"/>
                <a:ext cx="79023"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87" name="Circle"/>
              <p:cNvSpPr/>
              <p:nvPr/>
            </p:nvSpPr>
            <p:spPr>
              <a:xfrm>
                <a:off x="255128"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88" name="Circle"/>
              <p:cNvSpPr/>
              <p:nvPr/>
            </p:nvSpPr>
            <p:spPr>
              <a:xfrm>
                <a:off x="428977" y="1027289"/>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89" name="Circle"/>
              <p:cNvSpPr/>
              <p:nvPr/>
            </p:nvSpPr>
            <p:spPr>
              <a:xfrm>
                <a:off x="677333" y="102051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90" name="Circle"/>
              <p:cNvSpPr/>
              <p:nvPr/>
            </p:nvSpPr>
            <p:spPr>
              <a:xfrm>
                <a:off x="27092" y="440266"/>
                <a:ext cx="79024"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91" name="Circle"/>
              <p:cNvSpPr/>
              <p:nvPr/>
            </p:nvSpPr>
            <p:spPr>
              <a:xfrm>
                <a:off x="702168" y="431235"/>
                <a:ext cx="79023" cy="79023"/>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492" name="Circle"/>
              <p:cNvSpPr/>
              <p:nvPr/>
            </p:nvSpPr>
            <p:spPr>
              <a:xfrm>
                <a:off x="261901" y="739139"/>
                <a:ext cx="79024" cy="79024"/>
              </a:xfrm>
              <a:prstGeom prst="ellipse">
                <a:avLst/>
              </a:prstGeom>
              <a:solidFill>
                <a:srgbClr val="00584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sp>
          <p:nvSpPr>
            <p:cNvPr id="3494" name="Image B"/>
            <p:cNvSpPr txBox="1"/>
            <p:nvPr/>
          </p:nvSpPr>
          <p:spPr>
            <a:xfrm>
              <a:off x="1300479" y="2183270"/>
              <a:ext cx="928842" cy="32355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Image B</a:t>
              </a:r>
            </a:p>
          </p:txBody>
        </p:sp>
      </p:grpSp>
      <p:sp>
        <p:nvSpPr>
          <p:cNvPr id="3496" name="Line"/>
          <p:cNvSpPr/>
          <p:nvPr/>
        </p:nvSpPr>
        <p:spPr>
          <a:xfrm flipH="1">
            <a:off x="5944729" y="3670300"/>
            <a:ext cx="2235201" cy="2258"/>
          </a:xfrm>
          <a:prstGeom prst="line">
            <a:avLst/>
          </a:prstGeom>
          <a:ln w="12700">
            <a:solidFill>
              <a:srgbClr val="005840"/>
            </a:solidFill>
            <a:tailEnd type="triangle"/>
          </a:ln>
        </p:spPr>
        <p:txBody>
          <a:bodyPr lIns="0" tIns="0" rIns="0" bIns="0"/>
          <a:lstStyle/>
          <a:p>
            <a:pPr/>
          </a:p>
        </p:txBody>
      </p:sp>
      <p:sp>
        <p:nvSpPr>
          <p:cNvPr id="3497" name="to the right of"/>
          <p:cNvSpPr txBox="1"/>
          <p:nvPr/>
        </p:nvSpPr>
        <p:spPr>
          <a:xfrm>
            <a:off x="6337582" y="3447626"/>
            <a:ext cx="1358161" cy="323554"/>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to the right of</a:t>
            </a:r>
          </a:p>
        </p:txBody>
      </p:sp>
      <p:sp>
        <p:nvSpPr>
          <p:cNvPr id="3498" name="Line"/>
          <p:cNvSpPr/>
          <p:nvPr/>
        </p:nvSpPr>
        <p:spPr>
          <a:xfrm flipH="1" flipV="1">
            <a:off x="5956017" y="4438791"/>
            <a:ext cx="2074899" cy="1257583"/>
          </a:xfrm>
          <a:prstGeom prst="line">
            <a:avLst/>
          </a:prstGeom>
          <a:ln w="12700">
            <a:solidFill>
              <a:srgbClr val="005840"/>
            </a:solidFill>
            <a:tailEnd type="triangle"/>
          </a:ln>
        </p:spPr>
        <p:txBody>
          <a:bodyPr lIns="0" tIns="0" rIns="0" bIns="0"/>
          <a:lstStyle/>
          <a:p>
            <a:pPr/>
          </a:p>
        </p:txBody>
      </p:sp>
      <p:sp>
        <p:nvSpPr>
          <p:cNvPr id="3499" name="is detail of"/>
          <p:cNvSpPr txBox="1"/>
          <p:nvPr/>
        </p:nvSpPr>
        <p:spPr>
          <a:xfrm>
            <a:off x="6414346" y="4876800"/>
            <a:ext cx="1086997" cy="323553"/>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is detail of</a:t>
            </a:r>
          </a:p>
        </p:txBody>
      </p:sp>
      <p:sp>
        <p:nvSpPr>
          <p:cNvPr id="3500" name="Line"/>
          <p:cNvSpPr/>
          <p:nvPr/>
        </p:nvSpPr>
        <p:spPr>
          <a:xfrm flipH="1" flipV="1">
            <a:off x="2878666" y="4495235"/>
            <a:ext cx="546383" cy="1528517"/>
          </a:xfrm>
          <a:prstGeom prst="line">
            <a:avLst/>
          </a:prstGeom>
          <a:ln w="12700">
            <a:solidFill>
              <a:srgbClr val="005840"/>
            </a:solidFill>
            <a:tailEnd type="triangle"/>
          </a:ln>
        </p:spPr>
        <p:txBody>
          <a:bodyPr lIns="0" tIns="0" rIns="0" bIns="0"/>
          <a:lstStyle/>
          <a:p>
            <a:pPr/>
          </a:p>
        </p:txBody>
      </p:sp>
      <p:sp>
        <p:nvSpPr>
          <p:cNvPr id="3501" name="is zoom-out of"/>
          <p:cNvSpPr txBox="1"/>
          <p:nvPr/>
        </p:nvSpPr>
        <p:spPr>
          <a:xfrm>
            <a:off x="2350346" y="5149991"/>
            <a:ext cx="1448252" cy="323553"/>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is zoom-out of</a:t>
            </a:r>
          </a:p>
        </p:txBody>
      </p:sp>
      <p:sp>
        <p:nvSpPr>
          <p:cNvPr id="3502" name="Line"/>
          <p:cNvSpPr/>
          <p:nvPr/>
        </p:nvSpPr>
        <p:spPr>
          <a:xfrm flipH="1">
            <a:off x="4752622" y="4549422"/>
            <a:ext cx="602827" cy="1420143"/>
          </a:xfrm>
          <a:prstGeom prst="line">
            <a:avLst/>
          </a:prstGeom>
          <a:ln w="12700">
            <a:solidFill>
              <a:srgbClr val="005840"/>
            </a:solidFill>
            <a:tailEnd type="triangle"/>
          </a:ln>
        </p:spPr>
        <p:txBody>
          <a:bodyPr lIns="0" tIns="0" rIns="0" bIns="0"/>
          <a:lstStyle/>
          <a:p>
            <a:pPr/>
          </a:p>
        </p:txBody>
      </p:sp>
      <p:sp>
        <p:nvSpPr>
          <p:cNvPr id="3503" name="is detail of"/>
          <p:cNvSpPr txBox="1"/>
          <p:nvPr/>
        </p:nvSpPr>
        <p:spPr>
          <a:xfrm>
            <a:off x="4368800" y="5149991"/>
            <a:ext cx="1086996" cy="323553"/>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is detail of</a:t>
            </a:r>
          </a:p>
        </p:txBody>
      </p:sp>
      <p:sp>
        <p:nvSpPr>
          <p:cNvPr id="3504" name="Line"/>
          <p:cNvSpPr/>
          <p:nvPr/>
        </p:nvSpPr>
        <p:spPr>
          <a:xfrm flipH="1">
            <a:off x="5944729" y="3011875"/>
            <a:ext cx="2235201" cy="2259"/>
          </a:xfrm>
          <a:prstGeom prst="line">
            <a:avLst/>
          </a:prstGeom>
          <a:ln w="12700">
            <a:solidFill>
              <a:srgbClr val="005840"/>
            </a:solidFill>
            <a:headEnd type="triangle"/>
          </a:ln>
        </p:spPr>
        <p:txBody>
          <a:bodyPr lIns="0" tIns="0" rIns="0" bIns="0"/>
          <a:lstStyle/>
          <a:p>
            <a:pPr/>
          </a:p>
        </p:txBody>
      </p:sp>
      <p:sp>
        <p:nvSpPr>
          <p:cNvPr id="3505" name="to the left of"/>
          <p:cNvSpPr txBox="1"/>
          <p:nvPr/>
        </p:nvSpPr>
        <p:spPr>
          <a:xfrm>
            <a:off x="6418862" y="2792871"/>
            <a:ext cx="1233939" cy="323553"/>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to the left of</a:t>
            </a:r>
          </a:p>
        </p:txBody>
      </p:sp>
      <p:sp>
        <p:nvSpPr>
          <p:cNvPr id="3506" name="Line"/>
          <p:cNvSpPr/>
          <p:nvPr/>
        </p:nvSpPr>
        <p:spPr>
          <a:xfrm flipV="1">
            <a:off x="6436924" y="6188569"/>
            <a:ext cx="1636890" cy="982134"/>
          </a:xfrm>
          <a:prstGeom prst="line">
            <a:avLst/>
          </a:prstGeom>
          <a:ln w="12700">
            <a:solidFill>
              <a:srgbClr val="005840"/>
            </a:solidFill>
            <a:tailEnd type="triangle"/>
          </a:ln>
        </p:spPr>
        <p:txBody>
          <a:bodyPr lIns="0" tIns="0" rIns="0" bIns="0"/>
          <a:lstStyle/>
          <a:p>
            <a:pPr/>
          </a:p>
        </p:txBody>
      </p:sp>
      <p:sp>
        <p:nvSpPr>
          <p:cNvPr id="3507" name="is zoom-out of"/>
          <p:cNvSpPr txBox="1"/>
          <p:nvPr/>
        </p:nvSpPr>
        <p:spPr>
          <a:xfrm>
            <a:off x="6502400" y="6461760"/>
            <a:ext cx="1448251" cy="323553"/>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is zoom-out of</a:t>
            </a:r>
          </a:p>
        </p:txBody>
      </p:sp>
      <p:sp>
        <p:nvSpPr>
          <p:cNvPr id="3508" name="Line"/>
          <p:cNvSpPr/>
          <p:nvPr/>
        </p:nvSpPr>
        <p:spPr>
          <a:xfrm flipH="1">
            <a:off x="6502400" y="6951698"/>
            <a:ext cx="1584961" cy="984392"/>
          </a:xfrm>
          <a:prstGeom prst="line">
            <a:avLst/>
          </a:prstGeom>
          <a:ln w="12700">
            <a:solidFill>
              <a:srgbClr val="005840"/>
            </a:solidFill>
            <a:tailEnd type="triangle"/>
          </a:ln>
        </p:spPr>
        <p:txBody>
          <a:bodyPr lIns="0" tIns="0" rIns="0" bIns="0"/>
          <a:lstStyle/>
          <a:p>
            <a:pPr/>
          </a:p>
        </p:txBody>
      </p:sp>
      <p:sp>
        <p:nvSpPr>
          <p:cNvPr id="3509" name="is detail of"/>
          <p:cNvSpPr txBox="1"/>
          <p:nvPr/>
        </p:nvSpPr>
        <p:spPr>
          <a:xfrm>
            <a:off x="6721404" y="7272302"/>
            <a:ext cx="1086996" cy="323553"/>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is detail of</a:t>
            </a:r>
          </a:p>
        </p:txBody>
      </p:sp>
      <p:sp>
        <p:nvSpPr>
          <p:cNvPr id="3510" name="Line"/>
          <p:cNvSpPr/>
          <p:nvPr/>
        </p:nvSpPr>
        <p:spPr>
          <a:xfrm flipH="1" flipV="1">
            <a:off x="8414738" y="4603608"/>
            <a:ext cx="381565" cy="1038579"/>
          </a:xfrm>
          <a:prstGeom prst="line">
            <a:avLst/>
          </a:prstGeom>
          <a:ln w="12700">
            <a:solidFill>
              <a:srgbClr val="005840"/>
            </a:solidFill>
            <a:tailEnd type="triangle"/>
          </a:ln>
        </p:spPr>
        <p:txBody>
          <a:bodyPr lIns="0" tIns="0" rIns="0" bIns="0"/>
          <a:lstStyle/>
          <a:p>
            <a:pPr/>
          </a:p>
        </p:txBody>
      </p:sp>
      <p:sp>
        <p:nvSpPr>
          <p:cNvPr id="3511" name="Line"/>
          <p:cNvSpPr/>
          <p:nvPr/>
        </p:nvSpPr>
        <p:spPr>
          <a:xfrm flipH="1">
            <a:off x="9670062" y="4603608"/>
            <a:ext cx="1365957" cy="1092766"/>
          </a:xfrm>
          <a:prstGeom prst="line">
            <a:avLst/>
          </a:prstGeom>
          <a:ln w="12700">
            <a:solidFill>
              <a:srgbClr val="005840"/>
            </a:solidFill>
            <a:tailEnd type="triangle"/>
          </a:ln>
        </p:spPr>
        <p:txBody>
          <a:bodyPr lIns="0" tIns="0" rIns="0" bIns="0"/>
          <a:lstStyle/>
          <a:p>
            <a:pPr/>
          </a:p>
        </p:txBody>
      </p:sp>
      <p:sp>
        <p:nvSpPr>
          <p:cNvPr id="3512" name="is detail of"/>
          <p:cNvSpPr txBox="1"/>
          <p:nvPr/>
        </p:nvSpPr>
        <p:spPr>
          <a:xfrm>
            <a:off x="7999307" y="4927600"/>
            <a:ext cx="1086996" cy="323553"/>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is detail of</a:t>
            </a:r>
          </a:p>
        </p:txBody>
      </p:sp>
      <p:sp>
        <p:nvSpPr>
          <p:cNvPr id="3513" name="is zoom-out of"/>
          <p:cNvSpPr txBox="1"/>
          <p:nvPr/>
        </p:nvSpPr>
        <p:spPr>
          <a:xfrm>
            <a:off x="9507502" y="4991100"/>
            <a:ext cx="1448252" cy="323553"/>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is zoom-out of</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3501"/>
                                        </p:tgtEl>
                                        <p:attrNameLst>
                                          <p:attrName>style.visibility</p:attrName>
                                        </p:attrNameLst>
                                      </p:cBhvr>
                                      <p:to>
                                        <p:strVal val="visible"/>
                                      </p:to>
                                    </p:set>
                                    <p:animEffect filter="fade" transition="in">
                                      <p:cBhvr>
                                        <p:cTn id="7" dur="500"/>
                                        <p:tgtEl>
                                          <p:spTgt spid="3501"/>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3500"/>
                                        </p:tgtEl>
                                        <p:attrNameLst>
                                          <p:attrName>style.visibility</p:attrName>
                                        </p:attrNameLst>
                                      </p:cBhvr>
                                      <p:to>
                                        <p:strVal val="visible"/>
                                      </p:to>
                                    </p:set>
                                    <p:animEffect filter="fade" transition="in">
                                      <p:cBhvr>
                                        <p:cTn id="11" dur="500"/>
                                        <p:tgtEl>
                                          <p:spTgt spid="3500"/>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ID="10" grpId="3" fill="hold">
                                  <p:stCondLst>
                                    <p:cond delay="0"/>
                                  </p:stCondLst>
                                  <p:iterate type="el" backwards="0">
                                    <p:tmAbs val="0"/>
                                  </p:iterate>
                                  <p:childTnLst>
                                    <p:set>
                                      <p:cBhvr>
                                        <p:cTn id="15" fill="hold"/>
                                        <p:tgtEl>
                                          <p:spTgt spid="3503"/>
                                        </p:tgtEl>
                                        <p:attrNameLst>
                                          <p:attrName>style.visibility</p:attrName>
                                        </p:attrNameLst>
                                      </p:cBhvr>
                                      <p:to>
                                        <p:strVal val="visible"/>
                                      </p:to>
                                    </p:set>
                                    <p:animEffect filter="fade" transition="in">
                                      <p:cBhvr>
                                        <p:cTn id="16" dur="500"/>
                                        <p:tgtEl>
                                          <p:spTgt spid="3503"/>
                                        </p:tgtEl>
                                      </p:cBhvr>
                                    </p:animEffect>
                                  </p:childTnLst>
                                </p:cTn>
                              </p:par>
                            </p:childTnLst>
                          </p:cTn>
                        </p:par>
                        <p:par>
                          <p:cTn id="17" fill="hold">
                            <p:stCondLst>
                              <p:cond delay="500"/>
                            </p:stCondLst>
                            <p:childTnLst>
                              <p:par>
                                <p:cTn id="18" presetClass="entr" nodeType="afterEffect" presetID="10" grpId="4" fill="hold">
                                  <p:stCondLst>
                                    <p:cond delay="0"/>
                                  </p:stCondLst>
                                  <p:iterate type="el" backwards="0">
                                    <p:tmAbs val="0"/>
                                  </p:iterate>
                                  <p:childTnLst>
                                    <p:set>
                                      <p:cBhvr>
                                        <p:cTn id="19" fill="hold"/>
                                        <p:tgtEl>
                                          <p:spTgt spid="3502"/>
                                        </p:tgtEl>
                                        <p:attrNameLst>
                                          <p:attrName>style.visibility</p:attrName>
                                        </p:attrNameLst>
                                      </p:cBhvr>
                                      <p:to>
                                        <p:strVal val="visible"/>
                                      </p:to>
                                    </p:set>
                                    <p:animEffect filter="fade" transition="in">
                                      <p:cBhvr>
                                        <p:cTn id="20" dur="500"/>
                                        <p:tgtEl>
                                          <p:spTgt spid="3502"/>
                                        </p:tgtEl>
                                      </p:cBhvr>
                                    </p:animEffect>
                                  </p:childTnLst>
                                </p:cTn>
                              </p:par>
                            </p:childTnLst>
                          </p:cTn>
                        </p:par>
                        <p:par>
                          <p:cTn id="21" fill="hold">
                            <p:stCondLst>
                              <p:cond delay="1000"/>
                            </p:stCondLst>
                            <p:childTnLst>
                              <p:par>
                                <p:cTn id="22" presetClass="entr" nodeType="afterEffect" presetID="10" grpId="5" fill="hold">
                                  <p:stCondLst>
                                    <p:cond delay="0"/>
                                  </p:stCondLst>
                                  <p:iterate type="el" backwards="0">
                                    <p:tmAbs val="0"/>
                                  </p:iterate>
                                  <p:childTnLst>
                                    <p:set>
                                      <p:cBhvr>
                                        <p:cTn id="23" fill="hold"/>
                                        <p:tgtEl>
                                          <p:spTgt spid="3504"/>
                                        </p:tgtEl>
                                        <p:attrNameLst>
                                          <p:attrName>style.visibility</p:attrName>
                                        </p:attrNameLst>
                                      </p:cBhvr>
                                      <p:to>
                                        <p:strVal val="visible"/>
                                      </p:to>
                                    </p:set>
                                    <p:animEffect filter="fade" transition="in">
                                      <p:cBhvr>
                                        <p:cTn id="24" dur="500"/>
                                        <p:tgtEl>
                                          <p:spTgt spid="3504"/>
                                        </p:tgtEl>
                                      </p:cBhvr>
                                    </p:animEffect>
                                  </p:childTnLst>
                                </p:cTn>
                              </p:par>
                            </p:childTnLst>
                          </p:cTn>
                        </p:par>
                        <p:par>
                          <p:cTn id="25" fill="hold">
                            <p:stCondLst>
                              <p:cond delay="1500"/>
                            </p:stCondLst>
                            <p:childTnLst>
                              <p:par>
                                <p:cTn id="26" presetClass="entr" nodeType="afterEffect" presetID="10" grpId="6" fill="hold">
                                  <p:stCondLst>
                                    <p:cond delay="0"/>
                                  </p:stCondLst>
                                  <p:iterate type="el" backwards="0">
                                    <p:tmAbs val="0"/>
                                  </p:iterate>
                                  <p:childTnLst>
                                    <p:set>
                                      <p:cBhvr>
                                        <p:cTn id="27" fill="hold"/>
                                        <p:tgtEl>
                                          <p:spTgt spid="3505"/>
                                        </p:tgtEl>
                                        <p:attrNameLst>
                                          <p:attrName>style.visibility</p:attrName>
                                        </p:attrNameLst>
                                      </p:cBhvr>
                                      <p:to>
                                        <p:strVal val="visible"/>
                                      </p:to>
                                    </p:set>
                                    <p:animEffect filter="fade" transition="in">
                                      <p:cBhvr>
                                        <p:cTn id="28" dur="500"/>
                                        <p:tgtEl>
                                          <p:spTgt spid="3505"/>
                                        </p:tgtEl>
                                      </p:cBhvr>
                                    </p:animEffect>
                                  </p:childTnLst>
                                </p:cTn>
                              </p:par>
                            </p:childTnLst>
                          </p:cTn>
                        </p:par>
                        <p:par>
                          <p:cTn id="29" fill="hold">
                            <p:stCondLst>
                              <p:cond delay="2000"/>
                            </p:stCondLst>
                            <p:childTnLst>
                              <p:par>
                                <p:cTn id="30" presetClass="entr" nodeType="afterEffect" presetID="10" grpId="7" fill="hold">
                                  <p:stCondLst>
                                    <p:cond delay="0"/>
                                  </p:stCondLst>
                                  <p:iterate type="el" backwards="0">
                                    <p:tmAbs val="0"/>
                                  </p:iterate>
                                  <p:childTnLst>
                                    <p:set>
                                      <p:cBhvr>
                                        <p:cTn id="31" fill="hold"/>
                                        <p:tgtEl>
                                          <p:spTgt spid="3507"/>
                                        </p:tgtEl>
                                        <p:attrNameLst>
                                          <p:attrName>style.visibility</p:attrName>
                                        </p:attrNameLst>
                                      </p:cBhvr>
                                      <p:to>
                                        <p:strVal val="visible"/>
                                      </p:to>
                                    </p:set>
                                    <p:animEffect filter="fade" transition="in">
                                      <p:cBhvr>
                                        <p:cTn id="32" dur="500"/>
                                        <p:tgtEl>
                                          <p:spTgt spid="3507"/>
                                        </p:tgtEl>
                                      </p:cBhvr>
                                    </p:animEffect>
                                  </p:childTnLst>
                                </p:cTn>
                              </p:par>
                            </p:childTnLst>
                          </p:cTn>
                        </p:par>
                        <p:par>
                          <p:cTn id="33" fill="hold">
                            <p:stCondLst>
                              <p:cond delay="2500"/>
                            </p:stCondLst>
                            <p:childTnLst>
                              <p:par>
                                <p:cTn id="34" presetClass="entr" nodeType="afterEffect" presetID="10" grpId="8" fill="hold">
                                  <p:stCondLst>
                                    <p:cond delay="0"/>
                                  </p:stCondLst>
                                  <p:iterate type="el" backwards="0">
                                    <p:tmAbs val="0"/>
                                  </p:iterate>
                                  <p:childTnLst>
                                    <p:set>
                                      <p:cBhvr>
                                        <p:cTn id="35" fill="hold"/>
                                        <p:tgtEl>
                                          <p:spTgt spid="3509"/>
                                        </p:tgtEl>
                                        <p:attrNameLst>
                                          <p:attrName>style.visibility</p:attrName>
                                        </p:attrNameLst>
                                      </p:cBhvr>
                                      <p:to>
                                        <p:strVal val="visible"/>
                                      </p:to>
                                    </p:set>
                                    <p:animEffect filter="fade" transition="in">
                                      <p:cBhvr>
                                        <p:cTn id="36" dur="500"/>
                                        <p:tgtEl>
                                          <p:spTgt spid="3509"/>
                                        </p:tgtEl>
                                      </p:cBhvr>
                                    </p:animEffect>
                                  </p:childTnLst>
                                </p:cTn>
                              </p:par>
                            </p:childTnLst>
                          </p:cTn>
                        </p:par>
                        <p:par>
                          <p:cTn id="37" fill="hold">
                            <p:stCondLst>
                              <p:cond delay="3000"/>
                            </p:stCondLst>
                            <p:childTnLst>
                              <p:par>
                                <p:cTn id="38" presetClass="entr" nodeType="afterEffect" presetID="10" grpId="9" fill="hold">
                                  <p:stCondLst>
                                    <p:cond delay="0"/>
                                  </p:stCondLst>
                                  <p:iterate type="el" backwards="0">
                                    <p:tmAbs val="0"/>
                                  </p:iterate>
                                  <p:childTnLst>
                                    <p:set>
                                      <p:cBhvr>
                                        <p:cTn id="39" fill="hold"/>
                                        <p:tgtEl>
                                          <p:spTgt spid="3512"/>
                                        </p:tgtEl>
                                        <p:attrNameLst>
                                          <p:attrName>style.visibility</p:attrName>
                                        </p:attrNameLst>
                                      </p:cBhvr>
                                      <p:to>
                                        <p:strVal val="visible"/>
                                      </p:to>
                                    </p:set>
                                    <p:animEffect filter="fade" transition="in">
                                      <p:cBhvr>
                                        <p:cTn id="40" dur="500"/>
                                        <p:tgtEl>
                                          <p:spTgt spid="3512"/>
                                        </p:tgtEl>
                                      </p:cBhvr>
                                    </p:animEffect>
                                  </p:childTnLst>
                                </p:cTn>
                              </p:par>
                            </p:childTnLst>
                          </p:cTn>
                        </p:par>
                        <p:par>
                          <p:cTn id="41" fill="hold">
                            <p:stCondLst>
                              <p:cond delay="3500"/>
                            </p:stCondLst>
                            <p:childTnLst>
                              <p:par>
                                <p:cTn id="42" presetClass="entr" nodeType="afterEffect" presetID="10" grpId="10" fill="hold">
                                  <p:stCondLst>
                                    <p:cond delay="0"/>
                                  </p:stCondLst>
                                  <p:iterate type="el" backwards="0">
                                    <p:tmAbs val="0"/>
                                  </p:iterate>
                                  <p:childTnLst>
                                    <p:set>
                                      <p:cBhvr>
                                        <p:cTn id="43" fill="hold"/>
                                        <p:tgtEl>
                                          <p:spTgt spid="3513"/>
                                        </p:tgtEl>
                                        <p:attrNameLst>
                                          <p:attrName>style.visibility</p:attrName>
                                        </p:attrNameLst>
                                      </p:cBhvr>
                                      <p:to>
                                        <p:strVal val="visible"/>
                                      </p:to>
                                    </p:set>
                                    <p:animEffect filter="fade" transition="in">
                                      <p:cBhvr>
                                        <p:cTn id="44" dur="500"/>
                                        <p:tgtEl>
                                          <p:spTgt spid="3513"/>
                                        </p:tgtEl>
                                      </p:cBhvr>
                                    </p:animEffect>
                                  </p:childTnLst>
                                </p:cTn>
                              </p:par>
                            </p:childTnLst>
                          </p:cTn>
                        </p:par>
                        <p:par>
                          <p:cTn id="45" fill="hold">
                            <p:stCondLst>
                              <p:cond delay="4000"/>
                            </p:stCondLst>
                            <p:childTnLst>
                              <p:par>
                                <p:cTn id="46" presetClass="entr" nodeType="afterEffect" presetID="10" grpId="11" fill="hold">
                                  <p:stCondLst>
                                    <p:cond delay="0"/>
                                  </p:stCondLst>
                                  <p:iterate type="el" backwards="0">
                                    <p:tmAbs val="0"/>
                                  </p:iterate>
                                  <p:childTnLst>
                                    <p:set>
                                      <p:cBhvr>
                                        <p:cTn id="47" fill="hold"/>
                                        <p:tgtEl>
                                          <p:spTgt spid="3506"/>
                                        </p:tgtEl>
                                        <p:attrNameLst>
                                          <p:attrName>style.visibility</p:attrName>
                                        </p:attrNameLst>
                                      </p:cBhvr>
                                      <p:to>
                                        <p:strVal val="visible"/>
                                      </p:to>
                                    </p:set>
                                    <p:animEffect filter="fade" transition="in">
                                      <p:cBhvr>
                                        <p:cTn id="48" dur="500"/>
                                        <p:tgtEl>
                                          <p:spTgt spid="3506"/>
                                        </p:tgtEl>
                                      </p:cBhvr>
                                    </p:animEffect>
                                  </p:childTnLst>
                                </p:cTn>
                              </p:par>
                            </p:childTnLst>
                          </p:cTn>
                        </p:par>
                        <p:par>
                          <p:cTn id="49" fill="hold">
                            <p:stCondLst>
                              <p:cond delay="4500"/>
                            </p:stCondLst>
                            <p:childTnLst>
                              <p:par>
                                <p:cTn id="50" presetClass="entr" nodeType="afterEffect" presetID="10" grpId="12" fill="hold">
                                  <p:stCondLst>
                                    <p:cond delay="0"/>
                                  </p:stCondLst>
                                  <p:iterate type="el" backwards="0">
                                    <p:tmAbs val="0"/>
                                  </p:iterate>
                                  <p:childTnLst>
                                    <p:set>
                                      <p:cBhvr>
                                        <p:cTn id="51" fill="hold"/>
                                        <p:tgtEl>
                                          <p:spTgt spid="3508"/>
                                        </p:tgtEl>
                                        <p:attrNameLst>
                                          <p:attrName>style.visibility</p:attrName>
                                        </p:attrNameLst>
                                      </p:cBhvr>
                                      <p:to>
                                        <p:strVal val="visible"/>
                                      </p:to>
                                    </p:set>
                                    <p:animEffect filter="fade" transition="in">
                                      <p:cBhvr>
                                        <p:cTn id="52" dur="500"/>
                                        <p:tgtEl>
                                          <p:spTgt spid="3508"/>
                                        </p:tgtEl>
                                      </p:cBhvr>
                                    </p:animEffect>
                                  </p:childTnLst>
                                </p:cTn>
                              </p:par>
                            </p:childTnLst>
                          </p:cTn>
                        </p:par>
                        <p:par>
                          <p:cTn id="53" fill="hold">
                            <p:stCondLst>
                              <p:cond delay="5000"/>
                            </p:stCondLst>
                            <p:childTnLst>
                              <p:par>
                                <p:cTn id="54" presetClass="entr" nodeType="afterEffect" presetID="10" grpId="13" fill="hold">
                                  <p:stCondLst>
                                    <p:cond delay="0"/>
                                  </p:stCondLst>
                                  <p:iterate type="el" backwards="0">
                                    <p:tmAbs val="0"/>
                                  </p:iterate>
                                  <p:childTnLst>
                                    <p:set>
                                      <p:cBhvr>
                                        <p:cTn id="55" fill="hold"/>
                                        <p:tgtEl>
                                          <p:spTgt spid="3510"/>
                                        </p:tgtEl>
                                        <p:attrNameLst>
                                          <p:attrName>style.visibility</p:attrName>
                                        </p:attrNameLst>
                                      </p:cBhvr>
                                      <p:to>
                                        <p:strVal val="visible"/>
                                      </p:to>
                                    </p:set>
                                    <p:animEffect filter="fade" transition="in">
                                      <p:cBhvr>
                                        <p:cTn id="56" dur="500"/>
                                        <p:tgtEl>
                                          <p:spTgt spid="3510"/>
                                        </p:tgtEl>
                                      </p:cBhvr>
                                    </p:animEffect>
                                  </p:childTnLst>
                                </p:cTn>
                              </p:par>
                            </p:childTnLst>
                          </p:cTn>
                        </p:par>
                        <p:par>
                          <p:cTn id="57" fill="hold">
                            <p:stCondLst>
                              <p:cond delay="5500"/>
                            </p:stCondLst>
                            <p:childTnLst>
                              <p:par>
                                <p:cTn id="58" presetClass="entr" nodeType="afterEffect" presetID="10" grpId="14" fill="hold">
                                  <p:stCondLst>
                                    <p:cond delay="0"/>
                                  </p:stCondLst>
                                  <p:iterate type="el" backwards="0">
                                    <p:tmAbs val="0"/>
                                  </p:iterate>
                                  <p:childTnLst>
                                    <p:set>
                                      <p:cBhvr>
                                        <p:cTn id="59" fill="hold"/>
                                        <p:tgtEl>
                                          <p:spTgt spid="3511"/>
                                        </p:tgtEl>
                                        <p:attrNameLst>
                                          <p:attrName>style.visibility</p:attrName>
                                        </p:attrNameLst>
                                      </p:cBhvr>
                                      <p:to>
                                        <p:strVal val="visible"/>
                                      </p:to>
                                    </p:set>
                                    <p:animEffect filter="fade" transition="in">
                                      <p:cBhvr>
                                        <p:cTn id="60" dur="500"/>
                                        <p:tgtEl>
                                          <p:spTgt spid="35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05" grpId="6"/>
      <p:bldP build="whole" bldLvl="1" animBg="1" rev="0" advAuto="0" spid="3507" grpId="7"/>
      <p:bldP build="whole" bldLvl="1" animBg="1" rev="0" advAuto="0" spid="3513" grpId="10"/>
      <p:bldP build="whole" bldLvl="1" animBg="1" rev="0" advAuto="0" spid="3509" grpId="8"/>
      <p:bldP build="whole" bldLvl="1" animBg="1" rev="0" advAuto="0" spid="3511" grpId="14"/>
      <p:bldP build="whole" bldLvl="1" animBg="1" rev="0" advAuto="0" spid="3500" grpId="2"/>
      <p:bldP build="whole" bldLvl="1" animBg="1" rev="0" advAuto="0" spid="3512" grpId="9"/>
      <p:bldP build="whole" bldLvl="1" animBg="1" rev="0" advAuto="0" spid="3502" grpId="4"/>
      <p:bldP build="whole" bldLvl="1" animBg="1" rev="0" advAuto="0" spid="3504" grpId="5"/>
      <p:bldP build="whole" bldLvl="1" animBg="1" rev="0" advAuto="0" spid="3508" grpId="12"/>
      <p:bldP build="whole" bldLvl="1" animBg="1" rev="0" advAuto="0" spid="3506" grpId="11"/>
      <p:bldP build="whole" bldLvl="1" animBg="1" rev="0" advAuto="0" spid="3510" grpId="13"/>
      <p:bldP build="whole" bldLvl="1" animBg="1" rev="0" advAuto="0" spid="3501" grpId="1"/>
      <p:bldP build="whole" bldLvl="1" animBg="1" rev="0" advAuto="0" spid="3503" grpId="3"/>
    </p:bldLst>
  </p:timing>
</p:sld>
</file>

<file path=ppt/slides/slide1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17" name="Rendering"/>
          <p:cNvSpPr txBox="1"/>
          <p:nvPr>
            <p:ph type="title"/>
          </p:nvPr>
        </p:nvSpPr>
        <p:spPr>
          <a:prstGeom prst="rect">
            <a:avLst/>
          </a:prstGeom>
        </p:spPr>
        <p:txBody>
          <a:bodyPr/>
          <a:lstStyle/>
          <a:p>
            <a:pPr/>
            <a:r>
              <a:t>Rendering</a:t>
            </a:r>
          </a:p>
        </p:txBody>
      </p:sp>
      <p:pic>
        <p:nvPicPr>
          <p:cNvPr id="3518" name="TreviRender.png" descr="TreviRender.png"/>
          <p:cNvPicPr>
            <a:picLocks noChangeAspect="0"/>
          </p:cNvPicPr>
          <p:nvPr/>
        </p:nvPicPr>
        <p:blipFill>
          <a:blip r:embed="rId3">
            <a:extLst/>
          </a:blip>
          <a:stretch>
            <a:fillRect/>
          </a:stretch>
        </p:blipFill>
        <p:spPr>
          <a:xfrm>
            <a:off x="1422400" y="1928142"/>
            <a:ext cx="9940996" cy="7457441"/>
          </a:xfrm>
          <a:prstGeom prst="rect">
            <a:avLst/>
          </a:prstGeom>
          <a:ln w="12700">
            <a:miter lim="400000"/>
          </a:ln>
        </p:spPr>
      </p:pic>
    </p:spTree>
  </p:cSld>
  <p:clrMapOvr>
    <a:masterClrMapping/>
  </p:clrMapOvr>
  <p:transition xmlns:p14="http://schemas.microsoft.com/office/powerpoint/2010/main" spd="med" advClick="1"/>
</p:sld>
</file>

<file path=ppt/slides/slide1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22" name="projector000.png" descr="projector000.png"/>
          <p:cNvPicPr>
            <a:picLocks noChangeAspect="0"/>
          </p:cNvPicPr>
          <p:nvPr/>
        </p:nvPicPr>
        <p:blipFill>
          <a:blip r:embed="rId3">
            <a:extLst/>
          </a:blip>
          <a:stretch>
            <a:fillRect/>
          </a:stretch>
        </p:blipFill>
        <p:spPr>
          <a:xfrm>
            <a:off x="1749777" y="2018453"/>
            <a:ext cx="9710704" cy="7283592"/>
          </a:xfrm>
          <a:prstGeom prst="rect">
            <a:avLst/>
          </a:prstGeom>
          <a:ln w="12700">
            <a:miter lim="400000"/>
          </a:ln>
        </p:spPr>
      </p:pic>
      <p:pic>
        <p:nvPicPr>
          <p:cNvPr id="3523" name="projector001.png" descr="projector001.png"/>
          <p:cNvPicPr>
            <a:picLocks noChangeAspect="0"/>
          </p:cNvPicPr>
          <p:nvPr/>
        </p:nvPicPr>
        <p:blipFill>
          <a:blip r:embed="rId4">
            <a:extLst/>
          </a:blip>
          <a:stretch>
            <a:fillRect/>
          </a:stretch>
        </p:blipFill>
        <p:spPr>
          <a:xfrm>
            <a:off x="1749777" y="2018453"/>
            <a:ext cx="9710704" cy="7283592"/>
          </a:xfrm>
          <a:prstGeom prst="rect">
            <a:avLst/>
          </a:prstGeom>
          <a:ln w="12700">
            <a:miter lim="400000"/>
          </a:ln>
        </p:spPr>
      </p:pic>
      <p:pic>
        <p:nvPicPr>
          <p:cNvPr id="3524" name="projector004.png" descr="projector004.png"/>
          <p:cNvPicPr>
            <a:picLocks noChangeAspect="0"/>
          </p:cNvPicPr>
          <p:nvPr/>
        </p:nvPicPr>
        <p:blipFill>
          <a:blip r:embed="rId5">
            <a:extLst/>
          </a:blip>
          <a:stretch>
            <a:fillRect/>
          </a:stretch>
        </p:blipFill>
        <p:spPr>
          <a:xfrm>
            <a:off x="1749777" y="2018453"/>
            <a:ext cx="9710704" cy="7283592"/>
          </a:xfrm>
          <a:prstGeom prst="rect">
            <a:avLst/>
          </a:prstGeom>
          <a:ln w="12700">
            <a:miter lim="400000"/>
          </a:ln>
        </p:spPr>
      </p:pic>
      <p:pic>
        <p:nvPicPr>
          <p:cNvPr id="3525" name="projector006.png" descr="projector006.png"/>
          <p:cNvPicPr>
            <a:picLocks noChangeAspect="0"/>
          </p:cNvPicPr>
          <p:nvPr/>
        </p:nvPicPr>
        <p:blipFill>
          <a:blip r:embed="rId6">
            <a:extLst/>
          </a:blip>
          <a:stretch>
            <a:fillRect/>
          </a:stretch>
        </p:blipFill>
        <p:spPr>
          <a:xfrm>
            <a:off x="1749777" y="2018453"/>
            <a:ext cx="9710704" cy="7283592"/>
          </a:xfrm>
          <a:prstGeom prst="rect">
            <a:avLst/>
          </a:prstGeom>
          <a:ln w="12700">
            <a:miter lim="400000"/>
          </a:ln>
        </p:spPr>
      </p:pic>
      <p:pic>
        <p:nvPicPr>
          <p:cNvPr id="3526" name="projector008.png" descr="projector008.png"/>
          <p:cNvPicPr>
            <a:picLocks noChangeAspect="0"/>
          </p:cNvPicPr>
          <p:nvPr/>
        </p:nvPicPr>
        <p:blipFill>
          <a:blip r:embed="rId7">
            <a:extLst/>
          </a:blip>
          <a:stretch>
            <a:fillRect/>
          </a:stretch>
        </p:blipFill>
        <p:spPr>
          <a:xfrm>
            <a:off x="1749777" y="2018453"/>
            <a:ext cx="9710704" cy="7283592"/>
          </a:xfrm>
          <a:prstGeom prst="rect">
            <a:avLst/>
          </a:prstGeom>
          <a:ln w="12700">
            <a:miter lim="400000"/>
          </a:ln>
        </p:spPr>
      </p:pic>
      <p:sp>
        <p:nvSpPr>
          <p:cNvPr id="3527" name="Rendering"/>
          <p:cNvSpPr txBox="1"/>
          <p:nvPr/>
        </p:nvSpPr>
        <p:spPr>
          <a:xfrm>
            <a:off x="431800" y="617297"/>
            <a:ext cx="12026900" cy="841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799" marR="57799" defTabSz="1295400">
              <a:buClr>
                <a:srgbClr val="005840"/>
              </a:buClr>
              <a:buFont typeface="Arial"/>
              <a:defRPr b="1" sz="5200">
                <a:solidFill>
                  <a:srgbClr val="005840"/>
                </a:solidFill>
                <a:effectLst>
                  <a:outerShdw sx="100000" sy="100000" kx="0" ky="0" algn="b" rotWithShape="0" blurRad="12700" dist="25400" dir="2700000">
                    <a:srgbClr val="CBCBCB"/>
                  </a:outerShdw>
                </a:effectLst>
                <a:uFill>
                  <a:solidFill>
                    <a:srgbClr val="005840"/>
                  </a:solidFill>
                </a:uFill>
                <a:latin typeface="+mn-lt"/>
                <a:ea typeface="+mn-ea"/>
                <a:cs typeface="+mn-cs"/>
                <a:sym typeface="Arial"/>
              </a:defRPr>
            </a:lvl1pPr>
          </a:lstStyle>
          <a:p>
            <a:pPr/>
            <a:r>
              <a:t>Rendering</a:t>
            </a:r>
          </a:p>
        </p:txBody>
      </p:sp>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3523"/>
                                        </p:tgtEl>
                                        <p:attrNameLst>
                                          <p:attrName>style.visibility</p:attrName>
                                        </p:attrNameLst>
                                      </p:cBhvr>
                                      <p:to>
                                        <p:strVal val="visible"/>
                                      </p:to>
                                    </p:set>
                                    <p:animEffect filter="fade" transition="in">
                                      <p:cBhvr>
                                        <p:cTn id="7" dur="500"/>
                                        <p:tgtEl>
                                          <p:spTgt spid="3523"/>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3524"/>
                                        </p:tgtEl>
                                        <p:attrNameLst>
                                          <p:attrName>style.visibility</p:attrName>
                                        </p:attrNameLst>
                                      </p:cBhvr>
                                      <p:to>
                                        <p:strVal val="visible"/>
                                      </p:to>
                                    </p:set>
                                    <p:animEffect filter="fade" transition="in">
                                      <p:cBhvr>
                                        <p:cTn id="12" dur="500"/>
                                        <p:tgtEl>
                                          <p:spTgt spid="3524"/>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3" fill="hold">
                                  <p:stCondLst>
                                    <p:cond delay="0"/>
                                  </p:stCondLst>
                                  <p:iterate type="el" backwards="0">
                                    <p:tmAbs val="0"/>
                                  </p:iterate>
                                  <p:childTnLst>
                                    <p:set>
                                      <p:cBhvr>
                                        <p:cTn id="16" fill="hold"/>
                                        <p:tgtEl>
                                          <p:spTgt spid="3525"/>
                                        </p:tgtEl>
                                        <p:attrNameLst>
                                          <p:attrName>style.visibility</p:attrName>
                                        </p:attrNameLst>
                                      </p:cBhvr>
                                      <p:to>
                                        <p:strVal val="visible"/>
                                      </p:to>
                                    </p:set>
                                    <p:animEffect filter="fade" transition="in">
                                      <p:cBhvr>
                                        <p:cTn id="17" dur="500"/>
                                        <p:tgtEl>
                                          <p:spTgt spid="3525"/>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ID="10" grpId="4" fill="hold">
                                  <p:stCondLst>
                                    <p:cond delay="0"/>
                                  </p:stCondLst>
                                  <p:iterate type="el" backwards="0">
                                    <p:tmAbs val="0"/>
                                  </p:iterate>
                                  <p:childTnLst>
                                    <p:set>
                                      <p:cBhvr>
                                        <p:cTn id="21" fill="hold"/>
                                        <p:tgtEl>
                                          <p:spTgt spid="3526"/>
                                        </p:tgtEl>
                                        <p:attrNameLst>
                                          <p:attrName>style.visibility</p:attrName>
                                        </p:attrNameLst>
                                      </p:cBhvr>
                                      <p:to>
                                        <p:strVal val="visible"/>
                                      </p:to>
                                    </p:set>
                                    <p:animEffect filter="fade" transition="in">
                                      <p:cBhvr>
                                        <p:cTn id="22" dur="500"/>
                                        <p:tgtEl>
                                          <p:spTgt spid="35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25" grpId="3"/>
      <p:bldP build="whole" bldLvl="1" animBg="1" rev="0" advAuto="0" spid="3524" grpId="2"/>
      <p:bldP build="whole" bldLvl="1" animBg="1" rev="0" advAuto="0" spid="3526" grpId="4"/>
      <p:bldP build="whole" bldLvl="1" animBg="1" rev="0" advAuto="0" spid="3523" grpId="1"/>
    </p:bldLst>
  </p:timing>
</p:sld>
</file>

<file path=ppt/slides/slide1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531" name="Rendering transitions"/>
          <p:cNvSpPr txBox="1"/>
          <p:nvPr>
            <p:ph type="title"/>
          </p:nvPr>
        </p:nvSpPr>
        <p:spPr>
          <a:prstGeom prst="rect">
            <a:avLst/>
          </a:prstGeom>
        </p:spPr>
        <p:txBody>
          <a:bodyPr/>
          <a:lstStyle/>
          <a:p>
            <a:pPr/>
            <a:r>
              <a:t>Rendering transitions</a:t>
            </a:r>
          </a:p>
        </p:txBody>
      </p:sp>
      <p:pic>
        <p:nvPicPr>
          <p:cNvPr id="3532" name="PragueMorphBegin.png" descr="PragueMorphBegin.png"/>
          <p:cNvPicPr>
            <a:picLocks noChangeAspect="0"/>
          </p:cNvPicPr>
          <p:nvPr/>
        </p:nvPicPr>
        <p:blipFill>
          <a:blip r:embed="rId2">
            <a:extLst/>
          </a:blip>
          <a:stretch>
            <a:fillRect/>
          </a:stretch>
        </p:blipFill>
        <p:spPr>
          <a:xfrm>
            <a:off x="7319716" y="3784035"/>
            <a:ext cx="3278294" cy="2451101"/>
          </a:xfrm>
          <a:prstGeom prst="rect">
            <a:avLst/>
          </a:prstGeom>
          <a:ln w="12700">
            <a:miter lim="400000"/>
          </a:ln>
        </p:spPr>
      </p:pic>
      <p:pic>
        <p:nvPicPr>
          <p:cNvPr id="3533" name="PragueMorphEnd.png" descr="PragueMorphEnd.png"/>
          <p:cNvPicPr>
            <a:picLocks noChangeAspect="0"/>
          </p:cNvPicPr>
          <p:nvPr/>
        </p:nvPicPr>
        <p:blipFill>
          <a:blip r:embed="rId3">
            <a:extLst/>
          </a:blip>
          <a:stretch>
            <a:fillRect/>
          </a:stretch>
        </p:blipFill>
        <p:spPr>
          <a:xfrm>
            <a:off x="2296160" y="3784035"/>
            <a:ext cx="3276036" cy="2451101"/>
          </a:xfrm>
          <a:prstGeom prst="rect">
            <a:avLst/>
          </a:prstGeom>
          <a:ln w="12700">
            <a:miter lim="400000"/>
          </a:ln>
        </p:spPr>
      </p:pic>
      <p:sp>
        <p:nvSpPr>
          <p:cNvPr id="3534" name="Arrow"/>
          <p:cNvSpPr/>
          <p:nvPr/>
        </p:nvSpPr>
        <p:spPr>
          <a:xfrm>
            <a:off x="6064391" y="4657795"/>
            <a:ext cx="876018" cy="765388"/>
          </a:xfrm>
          <a:prstGeom prst="rightArrow">
            <a:avLst>
              <a:gd name="adj1" fmla="val 49852"/>
              <a:gd name="adj2" fmla="val 31318"/>
            </a:avLst>
          </a:prstGeom>
          <a:solidFill>
            <a:srgbClr val="D5F0FF"/>
          </a:solidFill>
          <a:ln w="25400">
            <a:solidFill>
              <a:srgbClr val="005840"/>
            </a:solidFill>
            <a:miter lim="400000"/>
          </a:ln>
          <a:effectLst>
            <a:outerShdw sx="100000" sy="100000" kx="0" ky="0" algn="b" rotWithShape="0" blurRad="63500" dist="38100" dir="2700000">
              <a:srgbClr val="CBC28B">
                <a:alpha val="50000"/>
              </a:srgbClr>
            </a:outerShdw>
          </a:effectLst>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Tree>
  </p:cSld>
  <p:clrMapOvr>
    <a:masterClrMapping/>
  </p:clrMapOvr>
  <p:transition xmlns:p14="http://schemas.microsoft.com/office/powerpoint/2010/main" spd="med" advClick="1"/>
</p:sld>
</file>

<file path=ppt/slides/slide1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536" name="Rendering transitions"/>
          <p:cNvSpPr txBox="1"/>
          <p:nvPr>
            <p:ph type="title"/>
          </p:nvPr>
        </p:nvSpPr>
        <p:spPr>
          <a:prstGeom prst="rect">
            <a:avLst/>
          </a:prstGeom>
        </p:spPr>
        <p:txBody>
          <a:bodyPr/>
          <a:lstStyle/>
          <a:p>
            <a:pPr/>
            <a:r>
              <a:t>Rendering transitions</a:t>
            </a:r>
          </a:p>
        </p:txBody>
      </p:sp>
      <p:pic>
        <p:nvPicPr>
          <p:cNvPr id="3537" name="PragueMorphBegin.png" descr="PragueMorphBegin.png"/>
          <p:cNvPicPr>
            <a:picLocks noChangeAspect="0"/>
          </p:cNvPicPr>
          <p:nvPr/>
        </p:nvPicPr>
        <p:blipFill>
          <a:blip r:embed="rId2">
            <a:extLst/>
          </a:blip>
          <a:stretch>
            <a:fillRect/>
          </a:stretch>
        </p:blipFill>
        <p:spPr>
          <a:xfrm>
            <a:off x="7319716" y="3784035"/>
            <a:ext cx="3278294" cy="2451101"/>
          </a:xfrm>
          <a:prstGeom prst="rect">
            <a:avLst/>
          </a:prstGeom>
          <a:ln w="12700">
            <a:miter lim="400000"/>
          </a:ln>
        </p:spPr>
      </p:pic>
      <p:pic>
        <p:nvPicPr>
          <p:cNvPr id="3538" name="PragueMorphEnd.png" descr="PragueMorphEnd.png"/>
          <p:cNvPicPr>
            <a:picLocks noChangeAspect="0"/>
          </p:cNvPicPr>
          <p:nvPr/>
        </p:nvPicPr>
        <p:blipFill>
          <a:blip r:embed="rId3">
            <a:extLst/>
          </a:blip>
          <a:stretch>
            <a:fillRect/>
          </a:stretch>
        </p:blipFill>
        <p:spPr>
          <a:xfrm>
            <a:off x="2296160" y="3784035"/>
            <a:ext cx="3276036" cy="2451101"/>
          </a:xfrm>
          <a:prstGeom prst="rect">
            <a:avLst/>
          </a:prstGeom>
          <a:ln w="12700">
            <a:miter lim="400000"/>
          </a:ln>
        </p:spPr>
      </p:pic>
      <p:sp>
        <p:nvSpPr>
          <p:cNvPr id="3539" name="Arrow"/>
          <p:cNvSpPr/>
          <p:nvPr/>
        </p:nvSpPr>
        <p:spPr>
          <a:xfrm>
            <a:off x="6064391" y="4657795"/>
            <a:ext cx="876018" cy="765388"/>
          </a:xfrm>
          <a:prstGeom prst="rightArrow">
            <a:avLst>
              <a:gd name="adj1" fmla="val 49852"/>
              <a:gd name="adj2" fmla="val 31318"/>
            </a:avLst>
          </a:prstGeom>
          <a:solidFill>
            <a:srgbClr val="D5F0FF"/>
          </a:solidFill>
          <a:ln w="25400">
            <a:solidFill>
              <a:srgbClr val="005840"/>
            </a:solidFill>
            <a:miter lim="400000"/>
          </a:ln>
          <a:effectLst>
            <a:outerShdw sx="100000" sy="100000" kx="0" ky="0" algn="b" rotWithShape="0" blurRad="63500" dist="38100" dir="2700000">
              <a:srgbClr val="CBC28B">
                <a:alpha val="50000"/>
              </a:srgbClr>
            </a:outerShdw>
          </a:effectLst>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Tree>
  </p:cSld>
  <p:clrMapOvr>
    <a:masterClrMapping/>
  </p:clrMapOvr>
  <p:transition xmlns:p14="http://schemas.microsoft.com/office/powerpoint/2010/main" spd="med" advClick="0" advTm="0"/>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xit" nodeType="afterEffect" presetID="10" grpId="1" fill="hold">
                                  <p:stCondLst>
                                    <p:cond delay="0"/>
                                  </p:stCondLst>
                                  <p:iterate type="el" backwards="0">
                                    <p:tmAbs val="0"/>
                                  </p:iterate>
                                  <p:childTnLst>
                                    <p:animEffect filter="fade" transition="out">
                                      <p:cBhvr>
                                        <p:cTn id="6" dur="500" fill="hold"/>
                                        <p:tgtEl>
                                          <p:spTgt spid="3539"/>
                                        </p:tgtEl>
                                      </p:cBhvr>
                                    </p:animEffect>
                                    <p:set>
                                      <p:cBhvr>
                                        <p:cTn id="7" fill="hold">
                                          <p:stCondLst>
                                            <p:cond delay="499"/>
                                          </p:stCondLst>
                                        </p:cTn>
                                        <p:tgtEl>
                                          <p:spTgt spid="353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39" grpId="1"/>
    </p:bldLst>
  </p:timing>
</p:sld>
</file>

<file path=ppt/slides/slide1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541" name="Rendering transitions"/>
          <p:cNvSpPr txBox="1"/>
          <p:nvPr>
            <p:ph type="title"/>
          </p:nvPr>
        </p:nvSpPr>
        <p:spPr>
          <a:prstGeom prst="rect">
            <a:avLst/>
          </a:prstGeom>
        </p:spPr>
        <p:txBody>
          <a:bodyPr/>
          <a:lstStyle/>
          <a:p>
            <a:pPr/>
            <a:r>
              <a:t>Rendering transitions</a:t>
            </a:r>
          </a:p>
        </p:txBody>
      </p:sp>
      <p:pic>
        <p:nvPicPr>
          <p:cNvPr id="3542" name="PragueMorphBegin.png" descr="PragueMorphBegin.png"/>
          <p:cNvPicPr>
            <a:picLocks noChangeAspect="0"/>
          </p:cNvPicPr>
          <p:nvPr/>
        </p:nvPicPr>
        <p:blipFill>
          <a:blip r:embed="rId2">
            <a:extLst/>
          </a:blip>
          <a:stretch>
            <a:fillRect/>
          </a:stretch>
        </p:blipFill>
        <p:spPr>
          <a:xfrm>
            <a:off x="9505244" y="3784035"/>
            <a:ext cx="3278294" cy="2451101"/>
          </a:xfrm>
          <a:prstGeom prst="rect">
            <a:avLst/>
          </a:prstGeom>
          <a:ln w="12700">
            <a:miter lim="400000"/>
          </a:ln>
        </p:spPr>
      </p:pic>
      <p:pic>
        <p:nvPicPr>
          <p:cNvPr id="3543" name="PragueMorphEnd.png" descr="PragueMorphEnd.png"/>
          <p:cNvPicPr>
            <a:picLocks noChangeAspect="0"/>
          </p:cNvPicPr>
          <p:nvPr/>
        </p:nvPicPr>
        <p:blipFill>
          <a:blip r:embed="rId3">
            <a:extLst/>
          </a:blip>
          <a:stretch>
            <a:fillRect/>
          </a:stretch>
        </p:blipFill>
        <p:spPr>
          <a:xfrm>
            <a:off x="221262" y="3784035"/>
            <a:ext cx="3276036" cy="2451101"/>
          </a:xfrm>
          <a:prstGeom prst="rect">
            <a:avLst/>
          </a:prstGeom>
          <a:ln w="12700">
            <a:miter lim="400000"/>
          </a:ln>
        </p:spPr>
      </p:pic>
      <p:sp>
        <p:nvSpPr>
          <p:cNvPr id="3544" name="Arrow"/>
          <p:cNvSpPr/>
          <p:nvPr/>
        </p:nvSpPr>
        <p:spPr>
          <a:xfrm>
            <a:off x="3662115" y="4762500"/>
            <a:ext cx="657014" cy="573476"/>
          </a:xfrm>
          <a:prstGeom prst="rightArrow">
            <a:avLst>
              <a:gd name="adj1" fmla="val 49852"/>
              <a:gd name="adj2" fmla="val 31349"/>
            </a:avLst>
          </a:prstGeom>
          <a:solidFill>
            <a:srgbClr val="D5F0FF"/>
          </a:solidFill>
          <a:ln w="25400">
            <a:solidFill>
              <a:srgbClr val="005840"/>
            </a:solidFill>
            <a:miter lim="400000"/>
          </a:ln>
          <a:effectLst>
            <a:outerShdw sx="100000" sy="100000" kx="0" ky="0" algn="b" rotWithShape="0" blurRad="63500" dist="38100" dir="2700000">
              <a:srgbClr val="CBC28B">
                <a:alpha val="50000"/>
              </a:srgbClr>
            </a:outerShdw>
          </a:effectLst>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45" name="Arrow"/>
          <p:cNvSpPr/>
          <p:nvPr/>
        </p:nvSpPr>
        <p:spPr>
          <a:xfrm>
            <a:off x="8737600" y="4762500"/>
            <a:ext cx="657014" cy="573476"/>
          </a:xfrm>
          <a:prstGeom prst="rightArrow">
            <a:avLst>
              <a:gd name="adj1" fmla="val 49852"/>
              <a:gd name="adj2" fmla="val 31349"/>
            </a:avLst>
          </a:prstGeom>
          <a:solidFill>
            <a:srgbClr val="D5F0FF"/>
          </a:solidFill>
          <a:ln w="25400">
            <a:solidFill>
              <a:srgbClr val="005840"/>
            </a:solidFill>
            <a:miter lim="400000"/>
          </a:ln>
          <a:effectLst>
            <a:outerShdw sx="100000" sy="100000" kx="0" ky="0" algn="b" rotWithShape="0" blurRad="63500" dist="38100" dir="2700000">
              <a:srgbClr val="CBC28B">
                <a:alpha val="50000"/>
              </a:srgbClr>
            </a:outerShdw>
          </a:effectLst>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3544"/>
                                        </p:tgtEl>
                                        <p:attrNameLst>
                                          <p:attrName>style.visibility</p:attrName>
                                        </p:attrNameLst>
                                      </p:cBhvr>
                                      <p:to>
                                        <p:strVal val="visible"/>
                                      </p:to>
                                    </p:set>
                                    <p:animEffect filter="fade" transition="in">
                                      <p:cBhvr>
                                        <p:cTn id="7" dur="500"/>
                                        <p:tgtEl>
                                          <p:spTgt spid="3544"/>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3545"/>
                                        </p:tgtEl>
                                        <p:attrNameLst>
                                          <p:attrName>style.visibility</p:attrName>
                                        </p:attrNameLst>
                                      </p:cBhvr>
                                      <p:to>
                                        <p:strVal val="visible"/>
                                      </p:to>
                                    </p:set>
                                    <p:animEffect filter="fade" transition="in">
                                      <p:cBhvr>
                                        <p:cTn id="11" dur="500"/>
                                        <p:tgtEl>
                                          <p:spTgt spid="35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44" grpId="1"/>
      <p:bldP build="whole" bldLvl="1" animBg="1" rev="0" advAuto="0" spid="3545" grpId="2"/>
    </p:bldLst>
  </p:timing>
</p:sld>
</file>

<file path=ppt/slides/slide1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47" name="Rendering transitions"/>
          <p:cNvSpPr txBox="1"/>
          <p:nvPr>
            <p:ph type="title"/>
          </p:nvPr>
        </p:nvSpPr>
        <p:spPr>
          <a:prstGeom prst="rect">
            <a:avLst/>
          </a:prstGeom>
        </p:spPr>
        <p:txBody>
          <a:bodyPr/>
          <a:lstStyle/>
          <a:p>
            <a:pPr/>
            <a:r>
              <a:t>Rendering transitions</a:t>
            </a:r>
          </a:p>
        </p:txBody>
      </p:sp>
      <p:sp>
        <p:nvSpPr>
          <p:cNvPr id="3548" name="Shape"/>
          <p:cNvSpPr/>
          <p:nvPr/>
        </p:nvSpPr>
        <p:spPr>
          <a:xfrm>
            <a:off x="3075093" y="5019040"/>
            <a:ext cx="2819401" cy="1739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3140" y="21600"/>
                </a:lnTo>
                <a:lnTo>
                  <a:pt x="18460" y="21600"/>
                </a:lnTo>
                <a:lnTo>
                  <a:pt x="21600" y="0"/>
                </a:lnTo>
                <a:close/>
              </a:path>
            </a:pathLst>
          </a:custGeom>
          <a:solidFill>
            <a:srgbClr val="FFFEE4"/>
          </a:solidFill>
          <a:ln w="25400">
            <a:solidFill>
              <a:srgbClr val="005840"/>
            </a:solidFill>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49" name="Shape"/>
          <p:cNvSpPr/>
          <p:nvPr/>
        </p:nvSpPr>
        <p:spPr>
          <a:xfrm>
            <a:off x="4612640" y="5592515"/>
            <a:ext cx="934721" cy="5102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3140" y="21600"/>
                </a:lnTo>
                <a:lnTo>
                  <a:pt x="18460" y="21600"/>
                </a:lnTo>
                <a:lnTo>
                  <a:pt x="21600" y="0"/>
                </a:lnTo>
                <a:close/>
              </a:path>
            </a:pathLst>
          </a:custGeom>
          <a:solidFill>
            <a:srgbClr val="FFF3D3"/>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50" name="Triangle"/>
          <p:cNvSpPr/>
          <p:nvPr/>
        </p:nvSpPr>
        <p:spPr>
          <a:xfrm>
            <a:off x="4483484" y="5235786"/>
            <a:ext cx="1190774" cy="340361"/>
          </a:xfrm>
          <a:prstGeom prst="triangle">
            <a:avLst/>
          </a:prstGeom>
          <a:solidFill>
            <a:srgbClr val="FFE7D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51" name="Shape"/>
          <p:cNvSpPr/>
          <p:nvPr/>
        </p:nvSpPr>
        <p:spPr>
          <a:xfrm>
            <a:off x="4917440" y="5777653"/>
            <a:ext cx="266418" cy="330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831" y="21600"/>
                </a:lnTo>
                <a:lnTo>
                  <a:pt x="19769" y="21600"/>
                </a:lnTo>
                <a:lnTo>
                  <a:pt x="21600" y="0"/>
                </a:lnTo>
                <a:close/>
              </a:path>
            </a:pathLst>
          </a:custGeom>
          <a:solidFill>
            <a:srgbClr val="FFF3D3"/>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52" name="Shape"/>
          <p:cNvSpPr/>
          <p:nvPr/>
        </p:nvSpPr>
        <p:spPr>
          <a:xfrm>
            <a:off x="3833706" y="5886026"/>
            <a:ext cx="647701" cy="431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a:solidFill>
              <a:srgbClr val="00000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53" name="Circle"/>
          <p:cNvSpPr/>
          <p:nvPr/>
        </p:nvSpPr>
        <p:spPr>
          <a:xfrm>
            <a:off x="5242560" y="3718560"/>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54" name="Circle"/>
          <p:cNvSpPr/>
          <p:nvPr/>
        </p:nvSpPr>
        <p:spPr>
          <a:xfrm>
            <a:off x="5134186" y="3610186"/>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55" name="Circle"/>
          <p:cNvSpPr/>
          <p:nvPr/>
        </p:nvSpPr>
        <p:spPr>
          <a:xfrm>
            <a:off x="4973884" y="3610186"/>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3558" name="Group"/>
          <p:cNvGrpSpPr/>
          <p:nvPr/>
        </p:nvGrpSpPr>
        <p:grpSpPr>
          <a:xfrm>
            <a:off x="5025813" y="3718560"/>
            <a:ext cx="79023" cy="79023"/>
            <a:chOff x="0" y="0"/>
            <a:chExt cx="79022" cy="79022"/>
          </a:xfrm>
        </p:grpSpPr>
        <p:sp>
          <p:nvSpPr>
            <p:cNvPr id="3556"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57" name="Square"/>
            <p:cNvSpPr txBox="1"/>
            <p:nvPr/>
          </p:nvSpPr>
          <p:spPr>
            <a:xfrm>
              <a:off x="11571" y="11571"/>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3561" name="Group"/>
          <p:cNvGrpSpPr/>
          <p:nvPr/>
        </p:nvGrpSpPr>
        <p:grpSpPr>
          <a:xfrm>
            <a:off x="5134186" y="3826933"/>
            <a:ext cx="79023" cy="79023"/>
            <a:chOff x="0" y="0"/>
            <a:chExt cx="79022" cy="79022"/>
          </a:xfrm>
        </p:grpSpPr>
        <p:sp>
          <p:nvSpPr>
            <p:cNvPr id="3559"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60" name="Square"/>
            <p:cNvSpPr txBox="1"/>
            <p:nvPr/>
          </p:nvSpPr>
          <p:spPr>
            <a:xfrm>
              <a:off x="11571" y="11571"/>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3564" name="Group"/>
          <p:cNvGrpSpPr/>
          <p:nvPr/>
        </p:nvGrpSpPr>
        <p:grpSpPr>
          <a:xfrm>
            <a:off x="4917440" y="3826933"/>
            <a:ext cx="79023" cy="79023"/>
            <a:chOff x="0" y="0"/>
            <a:chExt cx="79022" cy="79022"/>
          </a:xfrm>
        </p:grpSpPr>
        <p:sp>
          <p:nvSpPr>
            <p:cNvPr id="3562"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63" name="Square"/>
            <p:cNvSpPr txBox="1"/>
            <p:nvPr/>
          </p:nvSpPr>
          <p:spPr>
            <a:xfrm>
              <a:off x="11571" y="11571"/>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3567" name="Group"/>
          <p:cNvGrpSpPr/>
          <p:nvPr/>
        </p:nvGrpSpPr>
        <p:grpSpPr>
          <a:xfrm>
            <a:off x="4700693" y="3826933"/>
            <a:ext cx="79023" cy="79023"/>
            <a:chOff x="0" y="0"/>
            <a:chExt cx="79022" cy="79022"/>
          </a:xfrm>
        </p:grpSpPr>
        <p:sp>
          <p:nvSpPr>
            <p:cNvPr id="3565"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66" name="Square"/>
            <p:cNvSpPr txBox="1"/>
            <p:nvPr/>
          </p:nvSpPr>
          <p:spPr>
            <a:xfrm>
              <a:off x="11571" y="11571"/>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3570" name="Group"/>
          <p:cNvGrpSpPr/>
          <p:nvPr/>
        </p:nvGrpSpPr>
        <p:grpSpPr>
          <a:xfrm>
            <a:off x="4809066" y="3935306"/>
            <a:ext cx="79024" cy="79023"/>
            <a:chOff x="0" y="0"/>
            <a:chExt cx="79022" cy="79022"/>
          </a:xfrm>
        </p:grpSpPr>
        <p:sp>
          <p:nvSpPr>
            <p:cNvPr id="3568"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69" name="Square"/>
            <p:cNvSpPr txBox="1"/>
            <p:nvPr/>
          </p:nvSpPr>
          <p:spPr>
            <a:xfrm>
              <a:off x="11571" y="11571"/>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3573" name="Group"/>
          <p:cNvGrpSpPr/>
          <p:nvPr/>
        </p:nvGrpSpPr>
        <p:grpSpPr>
          <a:xfrm>
            <a:off x="4809066" y="4043679"/>
            <a:ext cx="79024" cy="79024"/>
            <a:chOff x="0" y="0"/>
            <a:chExt cx="79022" cy="79022"/>
          </a:xfrm>
        </p:grpSpPr>
        <p:sp>
          <p:nvSpPr>
            <p:cNvPr id="3571"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72" name="Square"/>
            <p:cNvSpPr txBox="1"/>
            <p:nvPr/>
          </p:nvSpPr>
          <p:spPr>
            <a:xfrm>
              <a:off x="11571" y="11571"/>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3576" name="Group"/>
          <p:cNvGrpSpPr/>
          <p:nvPr/>
        </p:nvGrpSpPr>
        <p:grpSpPr>
          <a:xfrm>
            <a:off x="4809066" y="4203700"/>
            <a:ext cx="79024" cy="79023"/>
            <a:chOff x="0" y="0"/>
            <a:chExt cx="79022" cy="79022"/>
          </a:xfrm>
        </p:grpSpPr>
        <p:sp>
          <p:nvSpPr>
            <p:cNvPr id="3574"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75" name="Square"/>
            <p:cNvSpPr txBox="1"/>
            <p:nvPr/>
          </p:nvSpPr>
          <p:spPr>
            <a:xfrm>
              <a:off x="11571" y="16369"/>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3579" name="Group"/>
          <p:cNvGrpSpPr/>
          <p:nvPr/>
        </p:nvGrpSpPr>
        <p:grpSpPr>
          <a:xfrm>
            <a:off x="4917440" y="4368800"/>
            <a:ext cx="79023" cy="79023"/>
            <a:chOff x="0" y="0"/>
            <a:chExt cx="79022" cy="79022"/>
          </a:xfrm>
        </p:grpSpPr>
        <p:sp>
          <p:nvSpPr>
            <p:cNvPr id="3577"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78" name="Square"/>
            <p:cNvSpPr txBox="1"/>
            <p:nvPr/>
          </p:nvSpPr>
          <p:spPr>
            <a:xfrm>
              <a:off x="11571" y="11571"/>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3582" name="Group"/>
          <p:cNvGrpSpPr/>
          <p:nvPr/>
        </p:nvGrpSpPr>
        <p:grpSpPr>
          <a:xfrm>
            <a:off x="5134186" y="4368800"/>
            <a:ext cx="79023" cy="79023"/>
            <a:chOff x="0" y="0"/>
            <a:chExt cx="79022" cy="79022"/>
          </a:xfrm>
        </p:grpSpPr>
        <p:sp>
          <p:nvSpPr>
            <p:cNvPr id="3580"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81" name="Square"/>
            <p:cNvSpPr txBox="1"/>
            <p:nvPr/>
          </p:nvSpPr>
          <p:spPr>
            <a:xfrm>
              <a:off x="11571" y="11571"/>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3585" name="Group"/>
          <p:cNvGrpSpPr/>
          <p:nvPr/>
        </p:nvGrpSpPr>
        <p:grpSpPr>
          <a:xfrm>
            <a:off x="5025813" y="4477173"/>
            <a:ext cx="79023" cy="79023"/>
            <a:chOff x="0" y="0"/>
            <a:chExt cx="79022" cy="79022"/>
          </a:xfrm>
        </p:grpSpPr>
        <p:sp>
          <p:nvSpPr>
            <p:cNvPr id="3583"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84" name="Square"/>
            <p:cNvSpPr txBox="1"/>
            <p:nvPr/>
          </p:nvSpPr>
          <p:spPr>
            <a:xfrm>
              <a:off x="11571" y="11571"/>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3588" name="Group"/>
          <p:cNvGrpSpPr/>
          <p:nvPr/>
        </p:nvGrpSpPr>
        <p:grpSpPr>
          <a:xfrm>
            <a:off x="5025813" y="4260426"/>
            <a:ext cx="79023" cy="79023"/>
            <a:chOff x="0" y="0"/>
            <a:chExt cx="79022" cy="79022"/>
          </a:xfrm>
        </p:grpSpPr>
        <p:sp>
          <p:nvSpPr>
            <p:cNvPr id="3586"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87" name="Square"/>
            <p:cNvSpPr txBox="1"/>
            <p:nvPr/>
          </p:nvSpPr>
          <p:spPr>
            <a:xfrm>
              <a:off x="11571" y="11571"/>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3591" name="Group"/>
          <p:cNvGrpSpPr/>
          <p:nvPr/>
        </p:nvGrpSpPr>
        <p:grpSpPr>
          <a:xfrm>
            <a:off x="5025813" y="4152053"/>
            <a:ext cx="79023" cy="79023"/>
            <a:chOff x="0" y="0"/>
            <a:chExt cx="79022" cy="79022"/>
          </a:xfrm>
        </p:grpSpPr>
        <p:sp>
          <p:nvSpPr>
            <p:cNvPr id="3589"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90" name="Square"/>
            <p:cNvSpPr txBox="1"/>
            <p:nvPr/>
          </p:nvSpPr>
          <p:spPr>
            <a:xfrm>
              <a:off x="11571" y="11571"/>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3594" name="Group"/>
          <p:cNvGrpSpPr/>
          <p:nvPr/>
        </p:nvGrpSpPr>
        <p:grpSpPr>
          <a:xfrm>
            <a:off x="5134186" y="4152053"/>
            <a:ext cx="79023" cy="79023"/>
            <a:chOff x="0" y="0"/>
            <a:chExt cx="79022" cy="79022"/>
          </a:xfrm>
        </p:grpSpPr>
        <p:sp>
          <p:nvSpPr>
            <p:cNvPr id="3592"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93" name="Square"/>
            <p:cNvSpPr txBox="1"/>
            <p:nvPr/>
          </p:nvSpPr>
          <p:spPr>
            <a:xfrm>
              <a:off x="11571" y="11571"/>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3597" name="Group"/>
          <p:cNvGrpSpPr/>
          <p:nvPr/>
        </p:nvGrpSpPr>
        <p:grpSpPr>
          <a:xfrm>
            <a:off x="5190631" y="4203700"/>
            <a:ext cx="79023" cy="79023"/>
            <a:chOff x="0" y="0"/>
            <a:chExt cx="79022" cy="79022"/>
          </a:xfrm>
        </p:grpSpPr>
        <p:sp>
          <p:nvSpPr>
            <p:cNvPr id="3595"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96" name="Square"/>
            <p:cNvSpPr txBox="1"/>
            <p:nvPr/>
          </p:nvSpPr>
          <p:spPr>
            <a:xfrm>
              <a:off x="11571" y="16369"/>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3600" name="Group"/>
          <p:cNvGrpSpPr/>
          <p:nvPr/>
        </p:nvGrpSpPr>
        <p:grpSpPr>
          <a:xfrm>
            <a:off x="5299004" y="4152053"/>
            <a:ext cx="79023" cy="79023"/>
            <a:chOff x="0" y="0"/>
            <a:chExt cx="79022" cy="79022"/>
          </a:xfrm>
        </p:grpSpPr>
        <p:sp>
          <p:nvSpPr>
            <p:cNvPr id="3598"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599" name="Square"/>
            <p:cNvSpPr txBox="1"/>
            <p:nvPr/>
          </p:nvSpPr>
          <p:spPr>
            <a:xfrm>
              <a:off x="11571" y="11571"/>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3603" name="Group"/>
          <p:cNvGrpSpPr/>
          <p:nvPr/>
        </p:nvGrpSpPr>
        <p:grpSpPr>
          <a:xfrm>
            <a:off x="5299004" y="4043679"/>
            <a:ext cx="79023" cy="79024"/>
            <a:chOff x="0" y="0"/>
            <a:chExt cx="79022" cy="79022"/>
          </a:xfrm>
        </p:grpSpPr>
        <p:sp>
          <p:nvSpPr>
            <p:cNvPr id="3601"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02" name="Square"/>
            <p:cNvSpPr txBox="1"/>
            <p:nvPr/>
          </p:nvSpPr>
          <p:spPr>
            <a:xfrm>
              <a:off x="11571" y="11571"/>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3606" name="Group"/>
          <p:cNvGrpSpPr/>
          <p:nvPr/>
        </p:nvGrpSpPr>
        <p:grpSpPr>
          <a:xfrm>
            <a:off x="5407378" y="3935306"/>
            <a:ext cx="79023" cy="79023"/>
            <a:chOff x="0" y="0"/>
            <a:chExt cx="79022" cy="79022"/>
          </a:xfrm>
        </p:grpSpPr>
        <p:sp>
          <p:nvSpPr>
            <p:cNvPr id="3604"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05" name="Square"/>
            <p:cNvSpPr txBox="1"/>
            <p:nvPr/>
          </p:nvSpPr>
          <p:spPr>
            <a:xfrm>
              <a:off x="11571" y="11571"/>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3609" name="Group"/>
          <p:cNvGrpSpPr/>
          <p:nvPr/>
        </p:nvGrpSpPr>
        <p:grpSpPr>
          <a:xfrm>
            <a:off x="5299004" y="3826933"/>
            <a:ext cx="79023" cy="79023"/>
            <a:chOff x="0" y="0"/>
            <a:chExt cx="79022" cy="79022"/>
          </a:xfrm>
        </p:grpSpPr>
        <p:sp>
          <p:nvSpPr>
            <p:cNvPr id="3607"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08" name="Square"/>
            <p:cNvSpPr txBox="1"/>
            <p:nvPr/>
          </p:nvSpPr>
          <p:spPr>
            <a:xfrm>
              <a:off x="11571" y="11571"/>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grpSp>
        <p:nvGrpSpPr>
          <p:cNvPr id="3612" name="Group"/>
          <p:cNvGrpSpPr/>
          <p:nvPr/>
        </p:nvGrpSpPr>
        <p:grpSpPr>
          <a:xfrm>
            <a:off x="5134186" y="4585546"/>
            <a:ext cx="79023" cy="79024"/>
            <a:chOff x="0" y="0"/>
            <a:chExt cx="79022" cy="79022"/>
          </a:xfrm>
        </p:grpSpPr>
        <p:sp>
          <p:nvSpPr>
            <p:cNvPr id="3610" name="Circle"/>
            <p:cNvSpPr/>
            <p:nvPr/>
          </p:nvSpPr>
          <p:spPr>
            <a:xfrm>
              <a:off x="0" y="0"/>
              <a:ext cx="79023" cy="79023"/>
            </a:xfrm>
            <a:prstGeom prst="ellipse">
              <a:avLst/>
            </a:prstGeom>
            <a:solidFill>
              <a:srgbClr val="005840"/>
            </a:solid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11" name="Square"/>
            <p:cNvSpPr txBox="1"/>
            <p:nvPr/>
          </p:nvSpPr>
          <p:spPr>
            <a:xfrm>
              <a:off x="11571" y="11571"/>
              <a:ext cx="55880" cy="55880"/>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defRPr sz="2200">
                  <a:solidFill>
                    <a:srgbClr val="005840"/>
                  </a:solidFill>
                  <a:uFill>
                    <a:solidFill>
                      <a:srgbClr val="005840"/>
                    </a:solidFill>
                  </a:uFill>
                  <a:latin typeface="+mn-lt"/>
                  <a:ea typeface="+mn-ea"/>
                  <a:cs typeface="+mn-cs"/>
                  <a:sym typeface="Arial"/>
                </a:defRPr>
              </a:pPr>
            </a:p>
          </p:txBody>
        </p:sp>
      </p:grpSp>
      <p:sp>
        <p:nvSpPr>
          <p:cNvPr id="3613" name="Circle"/>
          <p:cNvSpPr/>
          <p:nvPr/>
        </p:nvSpPr>
        <p:spPr>
          <a:xfrm>
            <a:off x="5624124" y="3176693"/>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14" name="Circle"/>
          <p:cNvSpPr/>
          <p:nvPr/>
        </p:nvSpPr>
        <p:spPr>
          <a:xfrm>
            <a:off x="5784426" y="3068320"/>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15" name="Circle"/>
          <p:cNvSpPr/>
          <p:nvPr/>
        </p:nvSpPr>
        <p:spPr>
          <a:xfrm>
            <a:off x="5949244" y="2959946"/>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16" name="Circle"/>
          <p:cNvSpPr/>
          <p:nvPr/>
        </p:nvSpPr>
        <p:spPr>
          <a:xfrm>
            <a:off x="6109546" y="2851573"/>
            <a:ext cx="79024"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17" name="Circle"/>
          <p:cNvSpPr/>
          <p:nvPr/>
        </p:nvSpPr>
        <p:spPr>
          <a:xfrm>
            <a:off x="6274364" y="2743200"/>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18" name="Circle"/>
          <p:cNvSpPr/>
          <p:nvPr/>
        </p:nvSpPr>
        <p:spPr>
          <a:xfrm>
            <a:off x="5459306" y="3285066"/>
            <a:ext cx="79023" cy="79024"/>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19" name="Circle"/>
          <p:cNvSpPr/>
          <p:nvPr/>
        </p:nvSpPr>
        <p:spPr>
          <a:xfrm>
            <a:off x="5784426" y="3285066"/>
            <a:ext cx="79023" cy="79024"/>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20" name="Circle"/>
          <p:cNvSpPr/>
          <p:nvPr/>
        </p:nvSpPr>
        <p:spPr>
          <a:xfrm>
            <a:off x="6491111" y="2851573"/>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21" name="Circle"/>
          <p:cNvSpPr/>
          <p:nvPr/>
        </p:nvSpPr>
        <p:spPr>
          <a:xfrm>
            <a:off x="6707858" y="2959946"/>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22" name="Circle"/>
          <p:cNvSpPr/>
          <p:nvPr/>
        </p:nvSpPr>
        <p:spPr>
          <a:xfrm>
            <a:off x="6924604" y="3068320"/>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23" name="Circle"/>
          <p:cNvSpPr/>
          <p:nvPr/>
        </p:nvSpPr>
        <p:spPr>
          <a:xfrm>
            <a:off x="7141350" y="3176693"/>
            <a:ext cx="79024"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24" name="Circle"/>
          <p:cNvSpPr/>
          <p:nvPr/>
        </p:nvSpPr>
        <p:spPr>
          <a:xfrm>
            <a:off x="7358098" y="3285066"/>
            <a:ext cx="79023" cy="79024"/>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25" name="Circle"/>
          <p:cNvSpPr/>
          <p:nvPr/>
        </p:nvSpPr>
        <p:spPr>
          <a:xfrm>
            <a:off x="6001173" y="3285066"/>
            <a:ext cx="79023" cy="79024"/>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26" name="Circle"/>
          <p:cNvSpPr/>
          <p:nvPr/>
        </p:nvSpPr>
        <p:spPr>
          <a:xfrm>
            <a:off x="6274364" y="3285066"/>
            <a:ext cx="79023" cy="79024"/>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27" name="Circle"/>
          <p:cNvSpPr/>
          <p:nvPr/>
        </p:nvSpPr>
        <p:spPr>
          <a:xfrm>
            <a:off x="6599484" y="3285066"/>
            <a:ext cx="79023" cy="79024"/>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28" name="Circle"/>
          <p:cNvSpPr/>
          <p:nvPr/>
        </p:nvSpPr>
        <p:spPr>
          <a:xfrm>
            <a:off x="6868159" y="3285066"/>
            <a:ext cx="79024" cy="79024"/>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29" name="Circle"/>
          <p:cNvSpPr/>
          <p:nvPr/>
        </p:nvSpPr>
        <p:spPr>
          <a:xfrm>
            <a:off x="7141350" y="3285066"/>
            <a:ext cx="79024" cy="79024"/>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30" name="Circle"/>
          <p:cNvSpPr/>
          <p:nvPr/>
        </p:nvSpPr>
        <p:spPr>
          <a:xfrm>
            <a:off x="6165991" y="3285066"/>
            <a:ext cx="79023" cy="79024"/>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31" name="Circle"/>
          <p:cNvSpPr/>
          <p:nvPr/>
        </p:nvSpPr>
        <p:spPr>
          <a:xfrm>
            <a:off x="5892800" y="3022600"/>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32" name="Circle"/>
          <p:cNvSpPr/>
          <p:nvPr/>
        </p:nvSpPr>
        <p:spPr>
          <a:xfrm>
            <a:off x="6816231" y="3285066"/>
            <a:ext cx="79023" cy="79024"/>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33" name="Circle"/>
          <p:cNvSpPr/>
          <p:nvPr/>
        </p:nvSpPr>
        <p:spPr>
          <a:xfrm>
            <a:off x="5624124" y="3393440"/>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34" name="Circle"/>
          <p:cNvSpPr/>
          <p:nvPr/>
        </p:nvSpPr>
        <p:spPr>
          <a:xfrm>
            <a:off x="5615093" y="3571804"/>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35" name="Circle"/>
          <p:cNvSpPr/>
          <p:nvPr/>
        </p:nvSpPr>
        <p:spPr>
          <a:xfrm>
            <a:off x="5624124" y="3771900"/>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36" name="Circle"/>
          <p:cNvSpPr/>
          <p:nvPr/>
        </p:nvSpPr>
        <p:spPr>
          <a:xfrm>
            <a:off x="5624124" y="3826933"/>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37" name="Circle"/>
          <p:cNvSpPr/>
          <p:nvPr/>
        </p:nvSpPr>
        <p:spPr>
          <a:xfrm>
            <a:off x="5624124" y="3935306"/>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38" name="Circle"/>
          <p:cNvSpPr/>
          <p:nvPr/>
        </p:nvSpPr>
        <p:spPr>
          <a:xfrm>
            <a:off x="5624124" y="4152053"/>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39" name="Circle"/>
          <p:cNvSpPr/>
          <p:nvPr/>
        </p:nvSpPr>
        <p:spPr>
          <a:xfrm>
            <a:off x="5676053" y="4373315"/>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40" name="Circle"/>
          <p:cNvSpPr/>
          <p:nvPr/>
        </p:nvSpPr>
        <p:spPr>
          <a:xfrm>
            <a:off x="5784426" y="4373315"/>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41" name="Circle"/>
          <p:cNvSpPr/>
          <p:nvPr/>
        </p:nvSpPr>
        <p:spPr>
          <a:xfrm>
            <a:off x="5892800" y="4373315"/>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42" name="Circle"/>
          <p:cNvSpPr/>
          <p:nvPr/>
        </p:nvSpPr>
        <p:spPr>
          <a:xfrm>
            <a:off x="6001173" y="4373315"/>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43" name="Circle"/>
          <p:cNvSpPr/>
          <p:nvPr/>
        </p:nvSpPr>
        <p:spPr>
          <a:xfrm>
            <a:off x="6165991" y="4373315"/>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44" name="Circle"/>
          <p:cNvSpPr/>
          <p:nvPr/>
        </p:nvSpPr>
        <p:spPr>
          <a:xfrm>
            <a:off x="6434666" y="4373315"/>
            <a:ext cx="79024"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45" name="Circle"/>
          <p:cNvSpPr/>
          <p:nvPr/>
        </p:nvSpPr>
        <p:spPr>
          <a:xfrm>
            <a:off x="6599484" y="4373315"/>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46" name="Circle"/>
          <p:cNvSpPr/>
          <p:nvPr/>
        </p:nvSpPr>
        <p:spPr>
          <a:xfrm>
            <a:off x="6707858" y="4373315"/>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47" name="Circle"/>
          <p:cNvSpPr/>
          <p:nvPr/>
        </p:nvSpPr>
        <p:spPr>
          <a:xfrm>
            <a:off x="6868159" y="4373315"/>
            <a:ext cx="79024"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48" name="Circle"/>
          <p:cNvSpPr/>
          <p:nvPr/>
        </p:nvSpPr>
        <p:spPr>
          <a:xfrm>
            <a:off x="7032977" y="4373315"/>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49" name="Circle"/>
          <p:cNvSpPr/>
          <p:nvPr/>
        </p:nvSpPr>
        <p:spPr>
          <a:xfrm>
            <a:off x="7084907" y="4373315"/>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50" name="Circle"/>
          <p:cNvSpPr/>
          <p:nvPr/>
        </p:nvSpPr>
        <p:spPr>
          <a:xfrm>
            <a:off x="7084907" y="4043679"/>
            <a:ext cx="79023" cy="79024"/>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51" name="Circle"/>
          <p:cNvSpPr/>
          <p:nvPr/>
        </p:nvSpPr>
        <p:spPr>
          <a:xfrm>
            <a:off x="7084907" y="3886200"/>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52" name="Circle"/>
          <p:cNvSpPr/>
          <p:nvPr/>
        </p:nvSpPr>
        <p:spPr>
          <a:xfrm>
            <a:off x="7084907" y="3771900"/>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53" name="Circle"/>
          <p:cNvSpPr/>
          <p:nvPr/>
        </p:nvSpPr>
        <p:spPr>
          <a:xfrm>
            <a:off x="7084907" y="3610186"/>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54" name="Circle"/>
          <p:cNvSpPr/>
          <p:nvPr/>
        </p:nvSpPr>
        <p:spPr>
          <a:xfrm>
            <a:off x="7084907" y="3501813"/>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55" name="Circle"/>
          <p:cNvSpPr/>
          <p:nvPr/>
        </p:nvSpPr>
        <p:spPr>
          <a:xfrm>
            <a:off x="6152444" y="4264942"/>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56" name="Circle"/>
          <p:cNvSpPr/>
          <p:nvPr/>
        </p:nvSpPr>
        <p:spPr>
          <a:xfrm>
            <a:off x="6152444" y="4102100"/>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57" name="Circle"/>
          <p:cNvSpPr/>
          <p:nvPr/>
        </p:nvSpPr>
        <p:spPr>
          <a:xfrm>
            <a:off x="6152444" y="3886200"/>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58" name="Circle"/>
          <p:cNvSpPr/>
          <p:nvPr/>
        </p:nvSpPr>
        <p:spPr>
          <a:xfrm>
            <a:off x="6204373" y="3886200"/>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59" name="Circle"/>
          <p:cNvSpPr/>
          <p:nvPr/>
        </p:nvSpPr>
        <p:spPr>
          <a:xfrm>
            <a:off x="6312746" y="3886200"/>
            <a:ext cx="79024"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60" name="Circle"/>
          <p:cNvSpPr/>
          <p:nvPr/>
        </p:nvSpPr>
        <p:spPr>
          <a:xfrm>
            <a:off x="6369191" y="3886200"/>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61" name="Circle"/>
          <p:cNvSpPr/>
          <p:nvPr/>
        </p:nvSpPr>
        <p:spPr>
          <a:xfrm>
            <a:off x="6369191" y="3987800"/>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62" name="Circle"/>
          <p:cNvSpPr/>
          <p:nvPr/>
        </p:nvSpPr>
        <p:spPr>
          <a:xfrm>
            <a:off x="6369191" y="4156569"/>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63" name="Circle"/>
          <p:cNvSpPr/>
          <p:nvPr/>
        </p:nvSpPr>
        <p:spPr>
          <a:xfrm>
            <a:off x="6369191" y="4264942"/>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64" name="Circle"/>
          <p:cNvSpPr/>
          <p:nvPr/>
        </p:nvSpPr>
        <p:spPr>
          <a:xfrm>
            <a:off x="6217920" y="4373315"/>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65" name="Circle"/>
          <p:cNvSpPr/>
          <p:nvPr/>
        </p:nvSpPr>
        <p:spPr>
          <a:xfrm>
            <a:off x="7084907" y="4203700"/>
            <a:ext cx="79023" cy="79023"/>
          </a:xfrm>
          <a:prstGeom prst="ellipse">
            <a:avLst/>
          </a:prstGeom>
          <a:solidFill>
            <a:srgbClr val="005840"/>
          </a:solidFill>
          <a:ln w="12700"/>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66" name="Line"/>
          <p:cNvSpPr/>
          <p:nvPr/>
        </p:nvSpPr>
        <p:spPr>
          <a:xfrm>
            <a:off x="3075093" y="5019040"/>
            <a:ext cx="431801" cy="3797301"/>
          </a:xfrm>
          <a:prstGeom prst="line">
            <a:avLst/>
          </a:prstGeom>
          <a:ln w="12700">
            <a:solidFill>
              <a:srgbClr val="005840"/>
            </a:solidFill>
          </a:ln>
        </p:spPr>
        <p:txBody>
          <a:bodyPr lIns="0" tIns="0" rIns="0" bIns="0"/>
          <a:lstStyle/>
          <a:p>
            <a:pPr/>
          </a:p>
        </p:txBody>
      </p:sp>
      <p:sp>
        <p:nvSpPr>
          <p:cNvPr id="3667" name="Line"/>
          <p:cNvSpPr/>
          <p:nvPr/>
        </p:nvSpPr>
        <p:spPr>
          <a:xfrm flipH="1">
            <a:off x="3508587" y="5019040"/>
            <a:ext cx="2387601" cy="3797301"/>
          </a:xfrm>
          <a:prstGeom prst="line">
            <a:avLst/>
          </a:prstGeom>
          <a:ln w="12700">
            <a:solidFill>
              <a:srgbClr val="005840"/>
            </a:solidFill>
          </a:ln>
        </p:spPr>
        <p:txBody>
          <a:bodyPr lIns="0" tIns="0" rIns="0" bIns="0"/>
          <a:lstStyle/>
          <a:p>
            <a:pPr/>
          </a:p>
        </p:txBody>
      </p:sp>
      <p:sp>
        <p:nvSpPr>
          <p:cNvPr id="3668" name="Line"/>
          <p:cNvSpPr/>
          <p:nvPr/>
        </p:nvSpPr>
        <p:spPr>
          <a:xfrm>
            <a:off x="3508586" y="6753013"/>
            <a:ext cx="2259" cy="2057401"/>
          </a:xfrm>
          <a:prstGeom prst="line">
            <a:avLst/>
          </a:prstGeom>
          <a:ln w="12700">
            <a:solidFill>
              <a:srgbClr val="005840"/>
            </a:solidFill>
          </a:ln>
        </p:spPr>
        <p:txBody>
          <a:bodyPr lIns="0" tIns="0" rIns="0" bIns="0"/>
          <a:lstStyle/>
          <a:p>
            <a:pPr/>
          </a:p>
        </p:txBody>
      </p:sp>
      <p:sp>
        <p:nvSpPr>
          <p:cNvPr id="3669" name="Line"/>
          <p:cNvSpPr/>
          <p:nvPr/>
        </p:nvSpPr>
        <p:spPr>
          <a:xfrm flipV="1">
            <a:off x="3508586" y="6753013"/>
            <a:ext cx="1955801" cy="2057401"/>
          </a:xfrm>
          <a:prstGeom prst="line">
            <a:avLst/>
          </a:prstGeom>
          <a:ln w="12700">
            <a:solidFill>
              <a:srgbClr val="005840"/>
            </a:solidFill>
          </a:ln>
        </p:spPr>
        <p:txBody>
          <a:bodyPr lIns="0" tIns="0" rIns="0" bIns="0"/>
          <a:lstStyle/>
          <a:p>
            <a:pPr/>
          </a:p>
        </p:txBody>
      </p:sp>
      <p:sp>
        <p:nvSpPr>
          <p:cNvPr id="3670" name="Shape"/>
          <p:cNvSpPr/>
          <p:nvPr/>
        </p:nvSpPr>
        <p:spPr>
          <a:xfrm>
            <a:off x="6326293" y="5019040"/>
            <a:ext cx="2819401" cy="1739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3140" y="21600"/>
                </a:lnTo>
                <a:lnTo>
                  <a:pt x="18460" y="21600"/>
                </a:lnTo>
                <a:lnTo>
                  <a:pt x="21600" y="0"/>
                </a:lnTo>
                <a:close/>
              </a:path>
            </a:pathLst>
          </a:custGeom>
          <a:solidFill>
            <a:srgbClr val="EFF0FF"/>
          </a:solidFill>
          <a:ln w="25400">
            <a:solidFill>
              <a:srgbClr val="005840"/>
            </a:solidFill>
            <a:miter lim="400000"/>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71" name="Shape"/>
          <p:cNvSpPr/>
          <p:nvPr/>
        </p:nvSpPr>
        <p:spPr>
          <a:xfrm>
            <a:off x="6671733" y="5592515"/>
            <a:ext cx="934721" cy="5102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3140" y="21600"/>
                </a:lnTo>
                <a:lnTo>
                  <a:pt x="18460" y="21600"/>
                </a:lnTo>
                <a:lnTo>
                  <a:pt x="21600" y="0"/>
                </a:lnTo>
                <a:close/>
              </a:path>
            </a:pathLst>
          </a:custGeom>
          <a:solidFill>
            <a:srgbClr val="FFF3D3"/>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72" name="Triangle"/>
          <p:cNvSpPr/>
          <p:nvPr/>
        </p:nvSpPr>
        <p:spPr>
          <a:xfrm>
            <a:off x="6542578" y="5235786"/>
            <a:ext cx="1190774" cy="340361"/>
          </a:xfrm>
          <a:prstGeom prst="triangle">
            <a:avLst/>
          </a:prstGeom>
          <a:solidFill>
            <a:srgbClr val="FFE7D0"/>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73" name="Shape"/>
          <p:cNvSpPr/>
          <p:nvPr/>
        </p:nvSpPr>
        <p:spPr>
          <a:xfrm>
            <a:off x="6976533" y="5777653"/>
            <a:ext cx="266419" cy="330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831" y="21600"/>
                </a:lnTo>
                <a:lnTo>
                  <a:pt x="19769" y="21600"/>
                </a:lnTo>
                <a:lnTo>
                  <a:pt x="21600" y="0"/>
                </a:lnTo>
                <a:close/>
              </a:path>
            </a:pathLst>
          </a:custGeom>
          <a:solidFill>
            <a:srgbClr val="FFF3D3"/>
          </a:solidFill>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74" name="Line"/>
          <p:cNvSpPr/>
          <p:nvPr/>
        </p:nvSpPr>
        <p:spPr>
          <a:xfrm>
            <a:off x="6326293" y="5019040"/>
            <a:ext cx="3035301" cy="3683001"/>
          </a:xfrm>
          <a:prstGeom prst="line">
            <a:avLst/>
          </a:prstGeom>
          <a:ln w="12700">
            <a:solidFill>
              <a:srgbClr val="005840"/>
            </a:solidFill>
          </a:ln>
        </p:spPr>
        <p:txBody>
          <a:bodyPr lIns="0" tIns="0" rIns="0" bIns="0"/>
          <a:lstStyle/>
          <a:p>
            <a:pPr/>
          </a:p>
        </p:txBody>
      </p:sp>
      <p:sp>
        <p:nvSpPr>
          <p:cNvPr id="3675" name="Line"/>
          <p:cNvSpPr/>
          <p:nvPr/>
        </p:nvSpPr>
        <p:spPr>
          <a:xfrm>
            <a:off x="9144000" y="5019040"/>
            <a:ext cx="215900" cy="3683001"/>
          </a:xfrm>
          <a:prstGeom prst="line">
            <a:avLst/>
          </a:prstGeom>
          <a:ln w="12700">
            <a:solidFill>
              <a:srgbClr val="005840"/>
            </a:solidFill>
          </a:ln>
        </p:spPr>
        <p:txBody>
          <a:bodyPr lIns="0" tIns="0" rIns="0" bIns="0"/>
          <a:lstStyle/>
          <a:p>
            <a:pPr/>
          </a:p>
        </p:txBody>
      </p:sp>
      <p:sp>
        <p:nvSpPr>
          <p:cNvPr id="3676" name="Line"/>
          <p:cNvSpPr/>
          <p:nvPr/>
        </p:nvSpPr>
        <p:spPr>
          <a:xfrm>
            <a:off x="6759786" y="6753013"/>
            <a:ext cx="2603501" cy="1955801"/>
          </a:xfrm>
          <a:prstGeom prst="line">
            <a:avLst/>
          </a:prstGeom>
          <a:ln w="12700">
            <a:solidFill>
              <a:srgbClr val="005840"/>
            </a:solidFill>
          </a:ln>
        </p:spPr>
        <p:txBody>
          <a:bodyPr lIns="0" tIns="0" rIns="0" bIns="0"/>
          <a:lstStyle/>
          <a:p>
            <a:pPr/>
          </a:p>
        </p:txBody>
      </p:sp>
      <p:sp>
        <p:nvSpPr>
          <p:cNvPr id="3677" name="Line"/>
          <p:cNvSpPr/>
          <p:nvPr/>
        </p:nvSpPr>
        <p:spPr>
          <a:xfrm flipH="1" flipV="1">
            <a:off x="8710507" y="6753013"/>
            <a:ext cx="647701" cy="1955801"/>
          </a:xfrm>
          <a:prstGeom prst="line">
            <a:avLst/>
          </a:prstGeom>
          <a:ln w="12700">
            <a:solidFill>
              <a:srgbClr val="005840"/>
            </a:solidFill>
          </a:ln>
        </p:spPr>
        <p:txBody>
          <a:bodyPr lIns="0" tIns="0" rIns="0" bIns="0"/>
          <a:lstStyle/>
          <a:p>
            <a:pPr/>
          </a:p>
        </p:txBody>
      </p:sp>
      <p:sp>
        <p:nvSpPr>
          <p:cNvPr id="3678" name="Rectangle"/>
          <p:cNvSpPr/>
          <p:nvPr/>
        </p:nvSpPr>
        <p:spPr>
          <a:xfrm>
            <a:off x="4375573" y="2418080"/>
            <a:ext cx="3467101" cy="2273301"/>
          </a:xfrm>
          <a:prstGeom prst="rect">
            <a:avLst/>
          </a:prstGeom>
          <a:ln w="12700">
            <a:solidFill>
              <a:srgbClr val="005840"/>
            </a:solidFill>
          </a:ln>
        </p:spPr>
        <p:txBody>
          <a:bodyPr lIns="50800" tIns="50800" rIns="50800" bIns="50800" anchor="ct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79" name="Camera A"/>
          <p:cNvSpPr txBox="1"/>
          <p:nvPr/>
        </p:nvSpPr>
        <p:spPr>
          <a:xfrm>
            <a:off x="4267200" y="7945120"/>
            <a:ext cx="1445225" cy="4226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2400">
                <a:solidFill>
                  <a:srgbClr val="005840"/>
                </a:solidFill>
                <a:uFill>
                  <a:solidFill>
                    <a:srgbClr val="005840"/>
                  </a:solidFill>
                </a:uFill>
                <a:latin typeface="+mn-lt"/>
                <a:ea typeface="+mn-ea"/>
                <a:cs typeface="+mn-cs"/>
                <a:sym typeface="Arial"/>
              </a:defRPr>
            </a:pPr>
            <a:r>
              <a:rPr sz="2200"/>
              <a:t>Camera </a:t>
            </a:r>
            <a:r>
              <a:rPr b="1" sz="2200"/>
              <a:t>A</a:t>
            </a:r>
          </a:p>
        </p:txBody>
      </p:sp>
      <p:sp>
        <p:nvSpPr>
          <p:cNvPr id="3680" name="Camera B"/>
          <p:cNvSpPr txBox="1"/>
          <p:nvPr/>
        </p:nvSpPr>
        <p:spPr>
          <a:xfrm>
            <a:off x="6976533" y="7945120"/>
            <a:ext cx="1445226" cy="4226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2400">
                <a:solidFill>
                  <a:srgbClr val="005840"/>
                </a:solidFill>
                <a:uFill>
                  <a:solidFill>
                    <a:srgbClr val="005840"/>
                  </a:solidFill>
                </a:uFill>
                <a:latin typeface="+mn-lt"/>
                <a:ea typeface="+mn-ea"/>
                <a:cs typeface="+mn-cs"/>
                <a:sym typeface="Arial"/>
              </a:defRPr>
            </a:pPr>
            <a:r>
              <a:rPr sz="2200"/>
              <a:t>Camera </a:t>
            </a:r>
            <a:r>
              <a:rPr b="1" sz="2200"/>
              <a:t>B</a:t>
            </a:r>
          </a:p>
        </p:txBody>
      </p:sp>
      <p:grpSp>
        <p:nvGrpSpPr>
          <p:cNvPr id="3685" name="Group"/>
          <p:cNvGrpSpPr/>
          <p:nvPr/>
        </p:nvGrpSpPr>
        <p:grpSpPr>
          <a:xfrm rot="1200000">
            <a:off x="2756753" y="7940084"/>
            <a:ext cx="1573729" cy="1580538"/>
            <a:chOff x="0" y="0"/>
            <a:chExt cx="1573727" cy="1580537"/>
          </a:xfrm>
        </p:grpSpPr>
        <p:sp>
          <p:nvSpPr>
            <p:cNvPr id="3681" name="Line"/>
            <p:cNvSpPr/>
            <p:nvPr/>
          </p:nvSpPr>
          <p:spPr>
            <a:xfrm>
              <a:off x="389603" y="229073"/>
              <a:ext cx="751841" cy="6477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768" y="21600"/>
                  </a:lnTo>
                  <a:lnTo>
                    <a:pt x="21600" y="0"/>
                  </a:lnTo>
                </a:path>
              </a:pathLst>
            </a:custGeom>
            <a:no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3684" name="Group"/>
            <p:cNvGrpSpPr/>
            <p:nvPr/>
          </p:nvGrpSpPr>
          <p:grpSpPr>
            <a:xfrm rot="19080000">
              <a:off x="251498" y="208902"/>
              <a:ext cx="1070732" cy="1162734"/>
              <a:chOff x="0" y="0"/>
              <a:chExt cx="1070730" cy="1162733"/>
            </a:xfrm>
          </p:grpSpPr>
          <p:sp>
            <p:nvSpPr>
              <p:cNvPr id="3682" name="Line"/>
              <p:cNvSpPr/>
              <p:nvPr/>
            </p:nvSpPr>
            <p:spPr>
              <a:xfrm>
                <a:off x="582316" y="217"/>
                <a:ext cx="488415" cy="4239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8665" y="4990"/>
                      <a:pt x="16094" y="12420"/>
                      <a:pt x="21600" y="21600"/>
                    </a:cubicBezTo>
                  </a:path>
                </a:pathLst>
              </a:custGeom>
              <a:noFill/>
              <a:ln w="254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83" name="Shape"/>
              <p:cNvSpPr/>
              <p:nvPr/>
            </p:nvSpPr>
            <p:spPr>
              <a:xfrm>
                <a:off x="0" y="0"/>
                <a:ext cx="1070193" cy="11627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742" y="0"/>
                    </a:moveTo>
                    <a:cubicBezTo>
                      <a:pt x="15697" y="1819"/>
                      <a:pt x="19087" y="4528"/>
                      <a:pt x="21600" y="7875"/>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grpSp>
        <p:nvGrpSpPr>
          <p:cNvPr id="3692" name="Group"/>
          <p:cNvGrpSpPr/>
          <p:nvPr/>
        </p:nvGrpSpPr>
        <p:grpSpPr>
          <a:xfrm>
            <a:off x="7274559" y="5899574"/>
            <a:ext cx="221264" cy="325121"/>
            <a:chOff x="0" y="0"/>
            <a:chExt cx="221262" cy="325120"/>
          </a:xfrm>
        </p:grpSpPr>
        <p:sp>
          <p:nvSpPr>
            <p:cNvPr id="3686" name="Oval"/>
            <p:cNvSpPr/>
            <p:nvPr/>
          </p:nvSpPr>
          <p:spPr>
            <a:xfrm>
              <a:off x="27658" y="0"/>
              <a:ext cx="165947" cy="96332"/>
            </a:xfrm>
            <a:prstGeom prst="ellipse">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87" name="Line"/>
            <p:cNvSpPr/>
            <p:nvPr/>
          </p:nvSpPr>
          <p:spPr>
            <a:xfrm>
              <a:off x="110631" y="100345"/>
              <a:ext cx="2259" cy="128443"/>
            </a:xfrm>
            <a:prstGeom prst="line">
              <a:avLst/>
            </a:prstGeom>
            <a:noFill/>
            <a:ln w="12700" cap="flat">
              <a:solidFill>
                <a:srgbClr val="005840"/>
              </a:solidFill>
              <a:prstDash val="solid"/>
              <a:round/>
            </a:ln>
            <a:effectLst/>
          </p:spPr>
          <p:txBody>
            <a:bodyPr wrap="square" lIns="0" tIns="0" rIns="0" bIns="0" numCol="1" anchor="t">
              <a:noAutofit/>
            </a:bodyPr>
            <a:lstStyle/>
            <a:p>
              <a:pPr/>
            </a:p>
          </p:txBody>
        </p:sp>
        <p:sp>
          <p:nvSpPr>
            <p:cNvPr id="3688" name="Line"/>
            <p:cNvSpPr/>
            <p:nvPr/>
          </p:nvSpPr>
          <p:spPr>
            <a:xfrm flipH="1" flipV="1">
              <a:off x="0" y="132455"/>
              <a:ext cx="110632" cy="32112"/>
            </a:xfrm>
            <a:prstGeom prst="line">
              <a:avLst/>
            </a:prstGeom>
            <a:noFill/>
            <a:ln w="12700" cap="flat">
              <a:solidFill>
                <a:srgbClr val="005840"/>
              </a:solidFill>
              <a:prstDash val="solid"/>
              <a:round/>
            </a:ln>
            <a:effectLst/>
          </p:spPr>
          <p:txBody>
            <a:bodyPr wrap="square" lIns="0" tIns="0" rIns="0" bIns="0" numCol="1" anchor="t">
              <a:noAutofit/>
            </a:bodyPr>
            <a:lstStyle/>
            <a:p>
              <a:pPr/>
            </a:p>
          </p:txBody>
        </p:sp>
        <p:sp>
          <p:nvSpPr>
            <p:cNvPr id="3689" name="Line"/>
            <p:cNvSpPr/>
            <p:nvPr/>
          </p:nvSpPr>
          <p:spPr>
            <a:xfrm flipV="1">
              <a:off x="110631" y="132455"/>
              <a:ext cx="110632" cy="32112"/>
            </a:xfrm>
            <a:prstGeom prst="line">
              <a:avLst/>
            </a:prstGeom>
            <a:noFill/>
            <a:ln w="12700" cap="flat">
              <a:solidFill>
                <a:srgbClr val="005840"/>
              </a:solidFill>
              <a:prstDash val="solid"/>
              <a:round/>
            </a:ln>
            <a:effectLst/>
          </p:spPr>
          <p:txBody>
            <a:bodyPr wrap="square" lIns="0" tIns="0" rIns="0" bIns="0" numCol="1" anchor="t">
              <a:noAutofit/>
            </a:bodyPr>
            <a:lstStyle/>
            <a:p>
              <a:pPr/>
            </a:p>
          </p:txBody>
        </p:sp>
        <p:sp>
          <p:nvSpPr>
            <p:cNvPr id="3690" name="Line"/>
            <p:cNvSpPr/>
            <p:nvPr/>
          </p:nvSpPr>
          <p:spPr>
            <a:xfrm flipH="1">
              <a:off x="0" y="228787"/>
              <a:ext cx="110632" cy="96334"/>
            </a:xfrm>
            <a:prstGeom prst="line">
              <a:avLst/>
            </a:prstGeom>
            <a:noFill/>
            <a:ln w="12700" cap="flat">
              <a:solidFill>
                <a:srgbClr val="005840"/>
              </a:solidFill>
              <a:prstDash val="solid"/>
              <a:round/>
            </a:ln>
            <a:effectLst/>
          </p:spPr>
          <p:txBody>
            <a:bodyPr wrap="square" lIns="0" tIns="0" rIns="0" bIns="0" numCol="1" anchor="t">
              <a:noAutofit/>
            </a:bodyPr>
            <a:lstStyle/>
            <a:p>
              <a:pPr/>
            </a:p>
          </p:txBody>
        </p:sp>
        <p:sp>
          <p:nvSpPr>
            <p:cNvPr id="3691" name="Line"/>
            <p:cNvSpPr/>
            <p:nvPr/>
          </p:nvSpPr>
          <p:spPr>
            <a:xfrm>
              <a:off x="110631" y="228787"/>
              <a:ext cx="110632" cy="96334"/>
            </a:xfrm>
            <a:prstGeom prst="line">
              <a:avLst/>
            </a:prstGeom>
            <a:noFill/>
            <a:ln w="12700" cap="flat">
              <a:solidFill>
                <a:srgbClr val="005840"/>
              </a:solidFill>
              <a:prstDash val="solid"/>
              <a:round/>
            </a:ln>
            <a:effectLst/>
          </p:spPr>
          <p:txBody>
            <a:bodyPr wrap="square" lIns="0" tIns="0" rIns="0" bIns="0" numCol="1" anchor="t">
              <a:noAutofit/>
            </a:bodyPr>
            <a:lstStyle/>
            <a:p>
              <a:pPr/>
            </a:p>
          </p:txBody>
        </p:sp>
      </p:grpSp>
      <p:grpSp>
        <p:nvGrpSpPr>
          <p:cNvPr id="3699" name="Group"/>
          <p:cNvGrpSpPr/>
          <p:nvPr/>
        </p:nvGrpSpPr>
        <p:grpSpPr>
          <a:xfrm>
            <a:off x="4050453" y="2418080"/>
            <a:ext cx="3365501" cy="2387601"/>
            <a:chOff x="0" y="0"/>
            <a:chExt cx="3365500" cy="2387600"/>
          </a:xfrm>
        </p:grpSpPr>
        <p:sp>
          <p:nvSpPr>
            <p:cNvPr id="3693" name="Rectangle"/>
            <p:cNvSpPr/>
            <p:nvPr/>
          </p:nvSpPr>
          <p:spPr>
            <a:xfrm>
              <a:off x="0" y="0"/>
              <a:ext cx="3365500" cy="2387600"/>
            </a:xfrm>
            <a:prstGeom prst="rect">
              <a:avLst/>
            </a:prstGeom>
            <a:solidFill>
              <a:srgbClr val="FFFEE4"/>
            </a:solidFill>
            <a:ln w="25400" cap="flat">
              <a:solidFill>
                <a:srgbClr val="005840"/>
              </a:solidFill>
              <a:prstDash val="solid"/>
              <a:miter lim="400000"/>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94" name="Shape"/>
            <p:cNvSpPr/>
            <p:nvPr/>
          </p:nvSpPr>
          <p:spPr>
            <a:xfrm>
              <a:off x="758613" y="1126631"/>
              <a:ext cx="708943" cy="7066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D4FDD5"/>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95" name="Triangle"/>
            <p:cNvSpPr/>
            <p:nvPr/>
          </p:nvSpPr>
          <p:spPr>
            <a:xfrm>
              <a:off x="1516473" y="433493"/>
              <a:ext cx="1624850" cy="542926"/>
            </a:xfrm>
            <a:prstGeom prst="triangle">
              <a:avLst/>
            </a:prstGeom>
            <a:solidFill>
              <a:srgbClr val="FFE7D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3698" name="Group"/>
            <p:cNvGrpSpPr/>
            <p:nvPr/>
          </p:nvGrpSpPr>
          <p:grpSpPr>
            <a:xfrm>
              <a:off x="1601046" y="984391"/>
              <a:ext cx="1458525" cy="950525"/>
              <a:chOff x="0" y="0"/>
              <a:chExt cx="1458524" cy="950524"/>
            </a:xfrm>
          </p:grpSpPr>
          <p:sp>
            <p:nvSpPr>
              <p:cNvPr id="3696" name="Rectangle"/>
              <p:cNvSpPr/>
              <p:nvPr/>
            </p:nvSpPr>
            <p:spPr>
              <a:xfrm>
                <a:off x="0" y="0"/>
                <a:ext cx="1458525" cy="950525"/>
              </a:xfrm>
              <a:prstGeom prst="rect">
                <a:avLst/>
              </a:prstGeom>
              <a:solidFill>
                <a:srgbClr val="FFF3D3"/>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697" name="Rectangle"/>
              <p:cNvSpPr/>
              <p:nvPr/>
            </p:nvSpPr>
            <p:spPr>
              <a:xfrm>
                <a:off x="487397" y="474133"/>
                <a:ext cx="295770" cy="476392"/>
              </a:xfrm>
              <a:prstGeom prst="rect">
                <a:avLst/>
              </a:prstGeom>
              <a:solidFill>
                <a:srgbClr val="FFF3D3"/>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grpSp>
        <p:nvGrpSpPr>
          <p:cNvPr id="3712" name="Group"/>
          <p:cNvGrpSpPr/>
          <p:nvPr/>
        </p:nvGrpSpPr>
        <p:grpSpPr>
          <a:xfrm>
            <a:off x="5350933" y="2418080"/>
            <a:ext cx="3365501" cy="2387601"/>
            <a:chOff x="0" y="0"/>
            <a:chExt cx="3365500" cy="2387600"/>
          </a:xfrm>
        </p:grpSpPr>
        <p:sp>
          <p:nvSpPr>
            <p:cNvPr id="3700" name="Rectangle"/>
            <p:cNvSpPr/>
            <p:nvPr/>
          </p:nvSpPr>
          <p:spPr>
            <a:xfrm>
              <a:off x="0" y="0"/>
              <a:ext cx="3365500" cy="2387600"/>
            </a:xfrm>
            <a:prstGeom prst="rect">
              <a:avLst/>
            </a:prstGeom>
            <a:solidFill>
              <a:srgbClr val="EFF0FF"/>
            </a:solidFill>
            <a:ln w="25400" cap="flat">
              <a:solidFill>
                <a:srgbClr val="005840"/>
              </a:solidFill>
              <a:prstDash val="solid"/>
              <a:miter lim="400000"/>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701" name="Triangle"/>
            <p:cNvSpPr/>
            <p:nvPr/>
          </p:nvSpPr>
          <p:spPr>
            <a:xfrm>
              <a:off x="215993" y="433493"/>
              <a:ext cx="1624850" cy="542926"/>
            </a:xfrm>
            <a:prstGeom prst="triangle">
              <a:avLst/>
            </a:prstGeom>
            <a:solidFill>
              <a:srgbClr val="FFE7D0"/>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nvGrpSpPr>
            <p:cNvPr id="3704" name="Group"/>
            <p:cNvGrpSpPr/>
            <p:nvPr/>
          </p:nvGrpSpPr>
          <p:grpSpPr>
            <a:xfrm>
              <a:off x="300566" y="984391"/>
              <a:ext cx="1458525" cy="950525"/>
              <a:chOff x="0" y="0"/>
              <a:chExt cx="1458524" cy="950524"/>
            </a:xfrm>
          </p:grpSpPr>
          <p:sp>
            <p:nvSpPr>
              <p:cNvPr id="3702" name="Rectangle"/>
              <p:cNvSpPr/>
              <p:nvPr/>
            </p:nvSpPr>
            <p:spPr>
              <a:xfrm>
                <a:off x="0" y="0"/>
                <a:ext cx="1458525" cy="950525"/>
              </a:xfrm>
              <a:prstGeom prst="rect">
                <a:avLst/>
              </a:prstGeom>
              <a:solidFill>
                <a:srgbClr val="FFF3D3"/>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703" name="Rectangle"/>
              <p:cNvSpPr/>
              <p:nvPr/>
            </p:nvSpPr>
            <p:spPr>
              <a:xfrm>
                <a:off x="487397" y="474133"/>
                <a:ext cx="295770" cy="476392"/>
              </a:xfrm>
              <a:prstGeom prst="rect">
                <a:avLst/>
              </a:prstGeom>
              <a:solidFill>
                <a:srgbClr val="FFF3D3"/>
              </a:solid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grpSp>
        <p:grpSp>
          <p:nvGrpSpPr>
            <p:cNvPr id="3711" name="Group"/>
            <p:cNvGrpSpPr/>
            <p:nvPr/>
          </p:nvGrpSpPr>
          <p:grpSpPr>
            <a:xfrm>
              <a:off x="1408853" y="1300480"/>
              <a:ext cx="304801" cy="772161"/>
              <a:chOff x="0" y="0"/>
              <a:chExt cx="304799" cy="772160"/>
            </a:xfrm>
          </p:grpSpPr>
          <p:sp>
            <p:nvSpPr>
              <p:cNvPr id="3705" name="Circle"/>
              <p:cNvSpPr/>
              <p:nvPr/>
            </p:nvSpPr>
            <p:spPr>
              <a:xfrm>
                <a:off x="38100" y="0"/>
                <a:ext cx="228600" cy="228789"/>
              </a:xfrm>
              <a:prstGeom prst="ellipse">
                <a:avLst/>
              </a:prstGeom>
              <a:noFill/>
              <a:ln w="12700" cap="flat">
                <a:solidFill>
                  <a:srgbClr val="005840"/>
                </a:solidFill>
                <a:prstDash val="solid"/>
                <a:round/>
              </a:ln>
              <a:effectLst/>
            </p:spPr>
            <p:txBody>
              <a:bodyPr wrap="square" lIns="50800" tIns="50800" rIns="50800" bIns="50800" numCol="1" anchor="ctr">
                <a:noAutofit/>
              </a:bodyPr>
              <a:lstStyle/>
              <a:p>
                <a:pPr marL="57799" marR="57799" defTabSz="1295400">
                  <a:defRPr sz="2400">
                    <a:solidFill>
                      <a:srgbClr val="005840"/>
                    </a:solidFill>
                    <a:uFill>
                      <a:solidFill>
                        <a:srgbClr val="005840"/>
                      </a:solidFill>
                    </a:uFill>
                    <a:latin typeface="+mn-lt"/>
                    <a:ea typeface="+mn-ea"/>
                    <a:cs typeface="+mn-cs"/>
                    <a:sym typeface="Arial"/>
                  </a:defRPr>
                </a:pPr>
              </a:p>
            </p:txBody>
          </p:sp>
          <p:sp>
            <p:nvSpPr>
              <p:cNvPr id="3706" name="Line"/>
              <p:cNvSpPr/>
              <p:nvPr/>
            </p:nvSpPr>
            <p:spPr>
              <a:xfrm>
                <a:off x="152400" y="238320"/>
                <a:ext cx="2258" cy="305052"/>
              </a:xfrm>
              <a:prstGeom prst="line">
                <a:avLst/>
              </a:prstGeom>
              <a:noFill/>
              <a:ln w="12700" cap="flat">
                <a:solidFill>
                  <a:srgbClr val="005840"/>
                </a:solidFill>
                <a:prstDash val="solid"/>
                <a:round/>
              </a:ln>
              <a:effectLst/>
            </p:spPr>
            <p:txBody>
              <a:bodyPr wrap="square" lIns="0" tIns="0" rIns="0" bIns="0" numCol="1" anchor="t">
                <a:noAutofit/>
              </a:bodyPr>
              <a:lstStyle/>
              <a:p>
                <a:pPr/>
              </a:p>
            </p:txBody>
          </p:sp>
          <p:sp>
            <p:nvSpPr>
              <p:cNvPr id="3707" name="Line"/>
              <p:cNvSpPr/>
              <p:nvPr/>
            </p:nvSpPr>
            <p:spPr>
              <a:xfrm flipH="1" flipV="1">
                <a:off x="0" y="314583"/>
                <a:ext cx="152400" cy="76264"/>
              </a:xfrm>
              <a:prstGeom prst="line">
                <a:avLst/>
              </a:prstGeom>
              <a:noFill/>
              <a:ln w="12700" cap="flat">
                <a:solidFill>
                  <a:srgbClr val="005840"/>
                </a:solidFill>
                <a:prstDash val="solid"/>
                <a:round/>
              </a:ln>
              <a:effectLst/>
            </p:spPr>
            <p:txBody>
              <a:bodyPr wrap="square" lIns="0" tIns="0" rIns="0" bIns="0" numCol="1" anchor="t">
                <a:noAutofit/>
              </a:bodyPr>
              <a:lstStyle/>
              <a:p>
                <a:pPr/>
              </a:p>
            </p:txBody>
          </p:sp>
          <p:sp>
            <p:nvSpPr>
              <p:cNvPr id="3708" name="Line"/>
              <p:cNvSpPr/>
              <p:nvPr/>
            </p:nvSpPr>
            <p:spPr>
              <a:xfrm flipV="1">
                <a:off x="152400" y="314583"/>
                <a:ext cx="152400" cy="76264"/>
              </a:xfrm>
              <a:prstGeom prst="line">
                <a:avLst/>
              </a:prstGeom>
              <a:noFill/>
              <a:ln w="12700" cap="flat">
                <a:solidFill>
                  <a:srgbClr val="005840"/>
                </a:solidFill>
                <a:prstDash val="solid"/>
                <a:round/>
              </a:ln>
              <a:effectLst/>
            </p:spPr>
            <p:txBody>
              <a:bodyPr wrap="square" lIns="0" tIns="0" rIns="0" bIns="0" numCol="1" anchor="t">
                <a:noAutofit/>
              </a:bodyPr>
              <a:lstStyle/>
              <a:p>
                <a:pPr/>
              </a:p>
            </p:txBody>
          </p:sp>
          <p:sp>
            <p:nvSpPr>
              <p:cNvPr id="3709" name="Line"/>
              <p:cNvSpPr/>
              <p:nvPr/>
            </p:nvSpPr>
            <p:spPr>
              <a:xfrm flipH="1">
                <a:off x="0" y="543371"/>
                <a:ext cx="152400" cy="228790"/>
              </a:xfrm>
              <a:prstGeom prst="line">
                <a:avLst/>
              </a:prstGeom>
              <a:noFill/>
              <a:ln w="12700" cap="flat">
                <a:solidFill>
                  <a:srgbClr val="005840"/>
                </a:solidFill>
                <a:prstDash val="solid"/>
                <a:round/>
              </a:ln>
              <a:effectLst/>
            </p:spPr>
            <p:txBody>
              <a:bodyPr wrap="square" lIns="0" tIns="0" rIns="0" bIns="0" numCol="1" anchor="t">
                <a:noAutofit/>
              </a:bodyPr>
              <a:lstStyle/>
              <a:p>
                <a:pPr/>
              </a:p>
            </p:txBody>
          </p:sp>
          <p:sp>
            <p:nvSpPr>
              <p:cNvPr id="3710" name="Line"/>
              <p:cNvSpPr/>
              <p:nvPr/>
            </p:nvSpPr>
            <p:spPr>
              <a:xfrm>
                <a:off x="152400" y="543371"/>
                <a:ext cx="152400" cy="228790"/>
              </a:xfrm>
              <a:prstGeom prst="line">
                <a:avLst/>
              </a:prstGeom>
              <a:noFill/>
              <a:ln w="12700" cap="flat">
                <a:solidFill>
                  <a:srgbClr val="005840"/>
                </a:solidFill>
                <a:prstDash val="solid"/>
                <a:round/>
              </a:ln>
              <a:effectLst/>
            </p:spPr>
            <p:txBody>
              <a:bodyPr wrap="square" lIns="0" tIns="0" rIns="0" bIns="0" numCol="1" anchor="t">
                <a:noAutofit/>
              </a:bodyPr>
              <a:lstStyle/>
              <a:p>
                <a:pPr/>
              </a:p>
            </p:txBody>
          </p:sp>
        </p:gr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xit" nodeType="afterEffect" presetID="10" grpId="1" fill="hold">
                                  <p:stCondLst>
                                    <p:cond delay="0"/>
                                  </p:stCondLst>
                                  <p:iterate type="el" backwards="0">
                                    <p:tmAbs val="0"/>
                                  </p:iterate>
                                  <p:childTnLst>
                                    <p:animEffect filter="fade" transition="out">
                                      <p:cBhvr>
                                        <p:cTn id="6" dur="500" fill="hold"/>
                                        <p:tgtEl>
                                          <p:spTgt spid="3613"/>
                                        </p:tgtEl>
                                      </p:cBhvr>
                                    </p:animEffect>
                                    <p:set>
                                      <p:cBhvr>
                                        <p:cTn id="7" fill="hold">
                                          <p:stCondLst>
                                            <p:cond delay="499"/>
                                          </p:stCondLst>
                                        </p:cTn>
                                        <p:tgtEl>
                                          <p:spTgt spid="3613"/>
                                        </p:tgtEl>
                                        <p:attrNameLst>
                                          <p:attrName>style.visibility</p:attrName>
                                        </p:attrNameLst>
                                      </p:cBhvr>
                                      <p:to>
                                        <p:strVal val="hidden"/>
                                      </p:to>
                                    </p:set>
                                  </p:childTnLst>
                                </p:cTn>
                              </p:par>
                            </p:childTnLst>
                          </p:cTn>
                        </p:par>
                        <p:par>
                          <p:cTn id="8" fill="hold">
                            <p:stCondLst>
                              <p:cond delay="500"/>
                            </p:stCondLst>
                            <p:childTnLst>
                              <p:par>
                                <p:cTn id="9" presetClass="exit" nodeType="afterEffect" presetID="10" grpId="2" fill="hold">
                                  <p:stCondLst>
                                    <p:cond delay="0"/>
                                  </p:stCondLst>
                                  <p:iterate type="el" backwards="0">
                                    <p:tmAbs val="0"/>
                                  </p:iterate>
                                  <p:childTnLst>
                                    <p:animEffect filter="fade" transition="out">
                                      <p:cBhvr>
                                        <p:cTn id="10" dur="500" fill="hold"/>
                                        <p:tgtEl>
                                          <p:spTgt spid="3614"/>
                                        </p:tgtEl>
                                      </p:cBhvr>
                                    </p:animEffect>
                                    <p:set>
                                      <p:cBhvr>
                                        <p:cTn id="11" fill="hold">
                                          <p:stCondLst>
                                            <p:cond delay="499"/>
                                          </p:stCondLst>
                                        </p:cTn>
                                        <p:tgtEl>
                                          <p:spTgt spid="3614"/>
                                        </p:tgtEl>
                                        <p:attrNameLst>
                                          <p:attrName>style.visibility</p:attrName>
                                        </p:attrNameLst>
                                      </p:cBhvr>
                                      <p:to>
                                        <p:strVal val="hidden"/>
                                      </p:to>
                                    </p:set>
                                  </p:childTnLst>
                                </p:cTn>
                              </p:par>
                            </p:childTnLst>
                          </p:cTn>
                        </p:par>
                        <p:par>
                          <p:cTn id="12" fill="hold">
                            <p:stCondLst>
                              <p:cond delay="1000"/>
                            </p:stCondLst>
                            <p:childTnLst>
                              <p:par>
                                <p:cTn id="13" presetClass="exit" nodeType="afterEffect" presetID="10" grpId="3" fill="hold">
                                  <p:stCondLst>
                                    <p:cond delay="0"/>
                                  </p:stCondLst>
                                  <p:iterate type="el" backwards="0">
                                    <p:tmAbs val="0"/>
                                  </p:iterate>
                                  <p:childTnLst>
                                    <p:animEffect filter="fade" transition="out">
                                      <p:cBhvr>
                                        <p:cTn id="14" dur="500" fill="hold"/>
                                        <p:tgtEl>
                                          <p:spTgt spid="3615"/>
                                        </p:tgtEl>
                                      </p:cBhvr>
                                    </p:animEffect>
                                    <p:set>
                                      <p:cBhvr>
                                        <p:cTn id="15" fill="hold">
                                          <p:stCondLst>
                                            <p:cond delay="499"/>
                                          </p:stCondLst>
                                        </p:cTn>
                                        <p:tgtEl>
                                          <p:spTgt spid="3615"/>
                                        </p:tgtEl>
                                        <p:attrNameLst>
                                          <p:attrName>style.visibility</p:attrName>
                                        </p:attrNameLst>
                                      </p:cBhvr>
                                      <p:to>
                                        <p:strVal val="hidden"/>
                                      </p:to>
                                    </p:set>
                                  </p:childTnLst>
                                </p:cTn>
                              </p:par>
                            </p:childTnLst>
                          </p:cTn>
                        </p:par>
                        <p:par>
                          <p:cTn id="16" fill="hold">
                            <p:stCondLst>
                              <p:cond delay="1500"/>
                            </p:stCondLst>
                            <p:childTnLst>
                              <p:par>
                                <p:cTn id="17" presetClass="exit" nodeType="afterEffect" presetID="10" grpId="4" fill="hold">
                                  <p:stCondLst>
                                    <p:cond delay="0"/>
                                  </p:stCondLst>
                                  <p:iterate type="el" backwards="0">
                                    <p:tmAbs val="0"/>
                                  </p:iterate>
                                  <p:childTnLst>
                                    <p:animEffect filter="fade" transition="out">
                                      <p:cBhvr>
                                        <p:cTn id="18" dur="500" fill="hold"/>
                                        <p:tgtEl>
                                          <p:spTgt spid="3616"/>
                                        </p:tgtEl>
                                      </p:cBhvr>
                                    </p:animEffect>
                                    <p:set>
                                      <p:cBhvr>
                                        <p:cTn id="19" fill="hold">
                                          <p:stCondLst>
                                            <p:cond delay="499"/>
                                          </p:stCondLst>
                                        </p:cTn>
                                        <p:tgtEl>
                                          <p:spTgt spid="3616"/>
                                        </p:tgtEl>
                                        <p:attrNameLst>
                                          <p:attrName>style.visibility</p:attrName>
                                        </p:attrNameLst>
                                      </p:cBhvr>
                                      <p:to>
                                        <p:strVal val="hidden"/>
                                      </p:to>
                                    </p:set>
                                  </p:childTnLst>
                                </p:cTn>
                              </p:par>
                            </p:childTnLst>
                          </p:cTn>
                        </p:par>
                        <p:par>
                          <p:cTn id="20" fill="hold">
                            <p:stCondLst>
                              <p:cond delay="2000"/>
                            </p:stCondLst>
                            <p:childTnLst>
                              <p:par>
                                <p:cTn id="21" presetClass="exit" nodeType="afterEffect" presetID="10" grpId="5" fill="hold">
                                  <p:stCondLst>
                                    <p:cond delay="0"/>
                                  </p:stCondLst>
                                  <p:iterate type="el" backwards="0">
                                    <p:tmAbs val="0"/>
                                  </p:iterate>
                                  <p:childTnLst>
                                    <p:animEffect filter="fade" transition="out">
                                      <p:cBhvr>
                                        <p:cTn id="22" dur="500" fill="hold"/>
                                        <p:tgtEl>
                                          <p:spTgt spid="3617"/>
                                        </p:tgtEl>
                                      </p:cBhvr>
                                    </p:animEffect>
                                    <p:set>
                                      <p:cBhvr>
                                        <p:cTn id="23" fill="hold">
                                          <p:stCondLst>
                                            <p:cond delay="499"/>
                                          </p:stCondLst>
                                        </p:cTn>
                                        <p:tgtEl>
                                          <p:spTgt spid="3617"/>
                                        </p:tgtEl>
                                        <p:attrNameLst>
                                          <p:attrName>style.visibility</p:attrName>
                                        </p:attrNameLst>
                                      </p:cBhvr>
                                      <p:to>
                                        <p:strVal val="hidden"/>
                                      </p:to>
                                    </p:set>
                                  </p:childTnLst>
                                </p:cTn>
                              </p:par>
                            </p:childTnLst>
                          </p:cTn>
                        </p:par>
                        <p:par>
                          <p:cTn id="24" fill="hold">
                            <p:stCondLst>
                              <p:cond delay="2500"/>
                            </p:stCondLst>
                            <p:childTnLst>
                              <p:par>
                                <p:cTn id="25" presetClass="exit" nodeType="afterEffect" presetID="10" grpId="6" fill="hold">
                                  <p:stCondLst>
                                    <p:cond delay="0"/>
                                  </p:stCondLst>
                                  <p:iterate type="el" backwards="0">
                                    <p:tmAbs val="0"/>
                                  </p:iterate>
                                  <p:childTnLst>
                                    <p:animEffect filter="fade" transition="out">
                                      <p:cBhvr>
                                        <p:cTn id="26" dur="500" fill="hold"/>
                                        <p:tgtEl>
                                          <p:spTgt spid="3618"/>
                                        </p:tgtEl>
                                      </p:cBhvr>
                                    </p:animEffect>
                                    <p:set>
                                      <p:cBhvr>
                                        <p:cTn id="27" fill="hold">
                                          <p:stCondLst>
                                            <p:cond delay="499"/>
                                          </p:stCondLst>
                                        </p:cTn>
                                        <p:tgtEl>
                                          <p:spTgt spid="3618"/>
                                        </p:tgtEl>
                                        <p:attrNameLst>
                                          <p:attrName>style.visibility</p:attrName>
                                        </p:attrNameLst>
                                      </p:cBhvr>
                                      <p:to>
                                        <p:strVal val="hidden"/>
                                      </p:to>
                                    </p:set>
                                  </p:childTnLst>
                                </p:cTn>
                              </p:par>
                            </p:childTnLst>
                          </p:cTn>
                        </p:par>
                        <p:par>
                          <p:cTn id="28" fill="hold">
                            <p:stCondLst>
                              <p:cond delay="3000"/>
                            </p:stCondLst>
                            <p:childTnLst>
                              <p:par>
                                <p:cTn id="29" presetClass="exit" nodeType="afterEffect" presetID="10" grpId="7" fill="hold">
                                  <p:stCondLst>
                                    <p:cond delay="0"/>
                                  </p:stCondLst>
                                  <p:iterate type="el" backwards="0">
                                    <p:tmAbs val="0"/>
                                  </p:iterate>
                                  <p:childTnLst>
                                    <p:animEffect filter="fade" transition="out">
                                      <p:cBhvr>
                                        <p:cTn id="30" dur="500" fill="hold"/>
                                        <p:tgtEl>
                                          <p:spTgt spid="3619"/>
                                        </p:tgtEl>
                                      </p:cBhvr>
                                    </p:animEffect>
                                    <p:set>
                                      <p:cBhvr>
                                        <p:cTn id="31" fill="hold">
                                          <p:stCondLst>
                                            <p:cond delay="499"/>
                                          </p:stCondLst>
                                        </p:cTn>
                                        <p:tgtEl>
                                          <p:spTgt spid="3619"/>
                                        </p:tgtEl>
                                        <p:attrNameLst>
                                          <p:attrName>style.visibility</p:attrName>
                                        </p:attrNameLst>
                                      </p:cBhvr>
                                      <p:to>
                                        <p:strVal val="hidden"/>
                                      </p:to>
                                    </p:set>
                                  </p:childTnLst>
                                </p:cTn>
                              </p:par>
                            </p:childTnLst>
                          </p:cTn>
                        </p:par>
                        <p:par>
                          <p:cTn id="32" fill="hold">
                            <p:stCondLst>
                              <p:cond delay="3500"/>
                            </p:stCondLst>
                            <p:childTnLst>
                              <p:par>
                                <p:cTn id="33" presetClass="exit" nodeType="afterEffect" presetID="10" grpId="8" fill="hold">
                                  <p:stCondLst>
                                    <p:cond delay="0"/>
                                  </p:stCondLst>
                                  <p:iterate type="el" backwards="0">
                                    <p:tmAbs val="0"/>
                                  </p:iterate>
                                  <p:childTnLst>
                                    <p:animEffect filter="fade" transition="out">
                                      <p:cBhvr>
                                        <p:cTn id="34" dur="500" fill="hold"/>
                                        <p:tgtEl>
                                          <p:spTgt spid="3620"/>
                                        </p:tgtEl>
                                      </p:cBhvr>
                                    </p:animEffect>
                                    <p:set>
                                      <p:cBhvr>
                                        <p:cTn id="35" fill="hold">
                                          <p:stCondLst>
                                            <p:cond delay="499"/>
                                          </p:stCondLst>
                                        </p:cTn>
                                        <p:tgtEl>
                                          <p:spTgt spid="3620"/>
                                        </p:tgtEl>
                                        <p:attrNameLst>
                                          <p:attrName>style.visibility</p:attrName>
                                        </p:attrNameLst>
                                      </p:cBhvr>
                                      <p:to>
                                        <p:strVal val="hidden"/>
                                      </p:to>
                                    </p:set>
                                  </p:childTnLst>
                                </p:cTn>
                              </p:par>
                            </p:childTnLst>
                          </p:cTn>
                        </p:par>
                        <p:par>
                          <p:cTn id="36" fill="hold">
                            <p:stCondLst>
                              <p:cond delay="4000"/>
                            </p:stCondLst>
                            <p:childTnLst>
                              <p:par>
                                <p:cTn id="37" presetClass="exit" nodeType="afterEffect" presetID="10" grpId="9" fill="hold">
                                  <p:stCondLst>
                                    <p:cond delay="0"/>
                                  </p:stCondLst>
                                  <p:iterate type="el" backwards="0">
                                    <p:tmAbs val="0"/>
                                  </p:iterate>
                                  <p:childTnLst>
                                    <p:animEffect filter="fade" transition="out">
                                      <p:cBhvr>
                                        <p:cTn id="38" dur="500" fill="hold"/>
                                        <p:tgtEl>
                                          <p:spTgt spid="3621"/>
                                        </p:tgtEl>
                                      </p:cBhvr>
                                    </p:animEffect>
                                    <p:set>
                                      <p:cBhvr>
                                        <p:cTn id="39" fill="hold">
                                          <p:stCondLst>
                                            <p:cond delay="499"/>
                                          </p:stCondLst>
                                        </p:cTn>
                                        <p:tgtEl>
                                          <p:spTgt spid="3621"/>
                                        </p:tgtEl>
                                        <p:attrNameLst>
                                          <p:attrName>style.visibility</p:attrName>
                                        </p:attrNameLst>
                                      </p:cBhvr>
                                      <p:to>
                                        <p:strVal val="hidden"/>
                                      </p:to>
                                    </p:set>
                                  </p:childTnLst>
                                </p:cTn>
                              </p:par>
                            </p:childTnLst>
                          </p:cTn>
                        </p:par>
                        <p:par>
                          <p:cTn id="40" fill="hold">
                            <p:stCondLst>
                              <p:cond delay="4500"/>
                            </p:stCondLst>
                            <p:childTnLst>
                              <p:par>
                                <p:cTn id="41" presetClass="exit" nodeType="afterEffect" presetID="10" grpId="10" fill="hold">
                                  <p:stCondLst>
                                    <p:cond delay="0"/>
                                  </p:stCondLst>
                                  <p:iterate type="el" backwards="0">
                                    <p:tmAbs val="0"/>
                                  </p:iterate>
                                  <p:childTnLst>
                                    <p:animEffect filter="fade" transition="out">
                                      <p:cBhvr>
                                        <p:cTn id="42" dur="500" fill="hold"/>
                                        <p:tgtEl>
                                          <p:spTgt spid="3622"/>
                                        </p:tgtEl>
                                      </p:cBhvr>
                                    </p:animEffect>
                                    <p:set>
                                      <p:cBhvr>
                                        <p:cTn id="43" fill="hold">
                                          <p:stCondLst>
                                            <p:cond delay="499"/>
                                          </p:stCondLst>
                                        </p:cTn>
                                        <p:tgtEl>
                                          <p:spTgt spid="3622"/>
                                        </p:tgtEl>
                                        <p:attrNameLst>
                                          <p:attrName>style.visibility</p:attrName>
                                        </p:attrNameLst>
                                      </p:cBhvr>
                                      <p:to>
                                        <p:strVal val="hidden"/>
                                      </p:to>
                                    </p:set>
                                  </p:childTnLst>
                                </p:cTn>
                              </p:par>
                            </p:childTnLst>
                          </p:cTn>
                        </p:par>
                        <p:par>
                          <p:cTn id="44" fill="hold">
                            <p:stCondLst>
                              <p:cond delay="5000"/>
                            </p:stCondLst>
                            <p:childTnLst>
                              <p:par>
                                <p:cTn id="45" presetClass="exit" nodeType="afterEffect" presetID="10" grpId="11" fill="hold">
                                  <p:stCondLst>
                                    <p:cond delay="0"/>
                                  </p:stCondLst>
                                  <p:iterate type="el" backwards="0">
                                    <p:tmAbs val="0"/>
                                  </p:iterate>
                                  <p:childTnLst>
                                    <p:animEffect filter="fade" transition="out">
                                      <p:cBhvr>
                                        <p:cTn id="46" dur="500" fill="hold"/>
                                        <p:tgtEl>
                                          <p:spTgt spid="3623"/>
                                        </p:tgtEl>
                                      </p:cBhvr>
                                    </p:animEffect>
                                    <p:set>
                                      <p:cBhvr>
                                        <p:cTn id="47" fill="hold">
                                          <p:stCondLst>
                                            <p:cond delay="499"/>
                                          </p:stCondLst>
                                        </p:cTn>
                                        <p:tgtEl>
                                          <p:spTgt spid="3623"/>
                                        </p:tgtEl>
                                        <p:attrNameLst>
                                          <p:attrName>style.visibility</p:attrName>
                                        </p:attrNameLst>
                                      </p:cBhvr>
                                      <p:to>
                                        <p:strVal val="hidden"/>
                                      </p:to>
                                    </p:set>
                                  </p:childTnLst>
                                </p:cTn>
                              </p:par>
                            </p:childTnLst>
                          </p:cTn>
                        </p:par>
                        <p:par>
                          <p:cTn id="48" fill="hold">
                            <p:stCondLst>
                              <p:cond delay="5500"/>
                            </p:stCondLst>
                            <p:childTnLst>
                              <p:par>
                                <p:cTn id="49" presetClass="exit" nodeType="afterEffect" presetID="10" grpId="12" fill="hold">
                                  <p:stCondLst>
                                    <p:cond delay="0"/>
                                  </p:stCondLst>
                                  <p:iterate type="el" backwards="0">
                                    <p:tmAbs val="0"/>
                                  </p:iterate>
                                  <p:childTnLst>
                                    <p:animEffect filter="fade" transition="out">
                                      <p:cBhvr>
                                        <p:cTn id="50" dur="500" fill="hold"/>
                                        <p:tgtEl>
                                          <p:spTgt spid="3624"/>
                                        </p:tgtEl>
                                      </p:cBhvr>
                                    </p:animEffect>
                                    <p:set>
                                      <p:cBhvr>
                                        <p:cTn id="51" fill="hold">
                                          <p:stCondLst>
                                            <p:cond delay="499"/>
                                          </p:stCondLst>
                                        </p:cTn>
                                        <p:tgtEl>
                                          <p:spTgt spid="3624"/>
                                        </p:tgtEl>
                                        <p:attrNameLst>
                                          <p:attrName>style.visibility</p:attrName>
                                        </p:attrNameLst>
                                      </p:cBhvr>
                                      <p:to>
                                        <p:strVal val="hidden"/>
                                      </p:to>
                                    </p:set>
                                  </p:childTnLst>
                                </p:cTn>
                              </p:par>
                            </p:childTnLst>
                          </p:cTn>
                        </p:par>
                        <p:par>
                          <p:cTn id="52" fill="hold">
                            <p:stCondLst>
                              <p:cond delay="6000"/>
                            </p:stCondLst>
                            <p:childTnLst>
                              <p:par>
                                <p:cTn id="53" presetClass="exit" nodeType="afterEffect" presetID="10" grpId="13" fill="hold">
                                  <p:stCondLst>
                                    <p:cond delay="0"/>
                                  </p:stCondLst>
                                  <p:iterate type="el" backwards="0">
                                    <p:tmAbs val="0"/>
                                  </p:iterate>
                                  <p:childTnLst>
                                    <p:animEffect filter="fade" transition="out">
                                      <p:cBhvr>
                                        <p:cTn id="54" dur="500" fill="hold"/>
                                        <p:tgtEl>
                                          <p:spTgt spid="3625"/>
                                        </p:tgtEl>
                                      </p:cBhvr>
                                    </p:animEffect>
                                    <p:set>
                                      <p:cBhvr>
                                        <p:cTn id="55" fill="hold">
                                          <p:stCondLst>
                                            <p:cond delay="499"/>
                                          </p:stCondLst>
                                        </p:cTn>
                                        <p:tgtEl>
                                          <p:spTgt spid="3625"/>
                                        </p:tgtEl>
                                        <p:attrNameLst>
                                          <p:attrName>style.visibility</p:attrName>
                                        </p:attrNameLst>
                                      </p:cBhvr>
                                      <p:to>
                                        <p:strVal val="hidden"/>
                                      </p:to>
                                    </p:set>
                                  </p:childTnLst>
                                </p:cTn>
                              </p:par>
                            </p:childTnLst>
                          </p:cTn>
                        </p:par>
                        <p:par>
                          <p:cTn id="56" fill="hold">
                            <p:stCondLst>
                              <p:cond delay="6500"/>
                            </p:stCondLst>
                            <p:childTnLst>
                              <p:par>
                                <p:cTn id="57" presetClass="exit" nodeType="afterEffect" presetID="10" grpId="14" fill="hold">
                                  <p:stCondLst>
                                    <p:cond delay="0"/>
                                  </p:stCondLst>
                                  <p:iterate type="el" backwards="0">
                                    <p:tmAbs val="0"/>
                                  </p:iterate>
                                  <p:childTnLst>
                                    <p:animEffect filter="fade" transition="out">
                                      <p:cBhvr>
                                        <p:cTn id="58" dur="500" fill="hold"/>
                                        <p:tgtEl>
                                          <p:spTgt spid="3626"/>
                                        </p:tgtEl>
                                      </p:cBhvr>
                                    </p:animEffect>
                                    <p:set>
                                      <p:cBhvr>
                                        <p:cTn id="59" fill="hold">
                                          <p:stCondLst>
                                            <p:cond delay="499"/>
                                          </p:stCondLst>
                                        </p:cTn>
                                        <p:tgtEl>
                                          <p:spTgt spid="3626"/>
                                        </p:tgtEl>
                                        <p:attrNameLst>
                                          <p:attrName>style.visibility</p:attrName>
                                        </p:attrNameLst>
                                      </p:cBhvr>
                                      <p:to>
                                        <p:strVal val="hidden"/>
                                      </p:to>
                                    </p:set>
                                  </p:childTnLst>
                                </p:cTn>
                              </p:par>
                            </p:childTnLst>
                          </p:cTn>
                        </p:par>
                        <p:par>
                          <p:cTn id="60" fill="hold">
                            <p:stCondLst>
                              <p:cond delay="7000"/>
                            </p:stCondLst>
                            <p:childTnLst>
                              <p:par>
                                <p:cTn id="61" presetClass="exit" nodeType="afterEffect" presetID="10" grpId="15" fill="hold">
                                  <p:stCondLst>
                                    <p:cond delay="0"/>
                                  </p:stCondLst>
                                  <p:iterate type="el" backwards="0">
                                    <p:tmAbs val="0"/>
                                  </p:iterate>
                                  <p:childTnLst>
                                    <p:animEffect filter="fade" transition="out">
                                      <p:cBhvr>
                                        <p:cTn id="62" dur="500" fill="hold"/>
                                        <p:tgtEl>
                                          <p:spTgt spid="3627"/>
                                        </p:tgtEl>
                                      </p:cBhvr>
                                    </p:animEffect>
                                    <p:set>
                                      <p:cBhvr>
                                        <p:cTn id="63" fill="hold">
                                          <p:stCondLst>
                                            <p:cond delay="499"/>
                                          </p:stCondLst>
                                        </p:cTn>
                                        <p:tgtEl>
                                          <p:spTgt spid="3627"/>
                                        </p:tgtEl>
                                        <p:attrNameLst>
                                          <p:attrName>style.visibility</p:attrName>
                                        </p:attrNameLst>
                                      </p:cBhvr>
                                      <p:to>
                                        <p:strVal val="hidden"/>
                                      </p:to>
                                    </p:set>
                                  </p:childTnLst>
                                </p:cTn>
                              </p:par>
                            </p:childTnLst>
                          </p:cTn>
                        </p:par>
                        <p:par>
                          <p:cTn id="64" fill="hold">
                            <p:stCondLst>
                              <p:cond delay="7500"/>
                            </p:stCondLst>
                            <p:childTnLst>
                              <p:par>
                                <p:cTn id="65" presetClass="exit" nodeType="afterEffect" presetID="10" grpId="16" fill="hold">
                                  <p:stCondLst>
                                    <p:cond delay="0"/>
                                  </p:stCondLst>
                                  <p:iterate type="el" backwards="0">
                                    <p:tmAbs val="0"/>
                                  </p:iterate>
                                  <p:childTnLst>
                                    <p:animEffect filter="fade" transition="out">
                                      <p:cBhvr>
                                        <p:cTn id="66" dur="500" fill="hold"/>
                                        <p:tgtEl>
                                          <p:spTgt spid="3628"/>
                                        </p:tgtEl>
                                      </p:cBhvr>
                                    </p:animEffect>
                                    <p:set>
                                      <p:cBhvr>
                                        <p:cTn id="67" fill="hold">
                                          <p:stCondLst>
                                            <p:cond delay="499"/>
                                          </p:stCondLst>
                                        </p:cTn>
                                        <p:tgtEl>
                                          <p:spTgt spid="3628"/>
                                        </p:tgtEl>
                                        <p:attrNameLst>
                                          <p:attrName>style.visibility</p:attrName>
                                        </p:attrNameLst>
                                      </p:cBhvr>
                                      <p:to>
                                        <p:strVal val="hidden"/>
                                      </p:to>
                                    </p:set>
                                  </p:childTnLst>
                                </p:cTn>
                              </p:par>
                            </p:childTnLst>
                          </p:cTn>
                        </p:par>
                        <p:par>
                          <p:cTn id="68" fill="hold">
                            <p:stCondLst>
                              <p:cond delay="8000"/>
                            </p:stCondLst>
                            <p:childTnLst>
                              <p:par>
                                <p:cTn id="69" presetClass="exit" nodeType="afterEffect" presetID="10" grpId="17" fill="hold">
                                  <p:stCondLst>
                                    <p:cond delay="0"/>
                                  </p:stCondLst>
                                  <p:iterate type="el" backwards="0">
                                    <p:tmAbs val="0"/>
                                  </p:iterate>
                                  <p:childTnLst>
                                    <p:animEffect filter="fade" transition="out">
                                      <p:cBhvr>
                                        <p:cTn id="70" dur="500" fill="hold"/>
                                        <p:tgtEl>
                                          <p:spTgt spid="3629"/>
                                        </p:tgtEl>
                                      </p:cBhvr>
                                    </p:animEffect>
                                    <p:set>
                                      <p:cBhvr>
                                        <p:cTn id="71" fill="hold">
                                          <p:stCondLst>
                                            <p:cond delay="499"/>
                                          </p:stCondLst>
                                        </p:cTn>
                                        <p:tgtEl>
                                          <p:spTgt spid="3629"/>
                                        </p:tgtEl>
                                        <p:attrNameLst>
                                          <p:attrName>style.visibility</p:attrName>
                                        </p:attrNameLst>
                                      </p:cBhvr>
                                      <p:to>
                                        <p:strVal val="hidden"/>
                                      </p:to>
                                    </p:set>
                                  </p:childTnLst>
                                </p:cTn>
                              </p:par>
                            </p:childTnLst>
                          </p:cTn>
                        </p:par>
                        <p:par>
                          <p:cTn id="72" fill="hold">
                            <p:stCondLst>
                              <p:cond delay="8500"/>
                            </p:stCondLst>
                            <p:childTnLst>
                              <p:par>
                                <p:cTn id="73" presetClass="exit" nodeType="afterEffect" presetID="10" grpId="18" fill="hold">
                                  <p:stCondLst>
                                    <p:cond delay="0"/>
                                  </p:stCondLst>
                                  <p:iterate type="el" backwards="0">
                                    <p:tmAbs val="0"/>
                                  </p:iterate>
                                  <p:childTnLst>
                                    <p:animEffect filter="fade" transition="out">
                                      <p:cBhvr>
                                        <p:cTn id="74" dur="500" fill="hold"/>
                                        <p:tgtEl>
                                          <p:spTgt spid="3630"/>
                                        </p:tgtEl>
                                      </p:cBhvr>
                                    </p:animEffect>
                                    <p:set>
                                      <p:cBhvr>
                                        <p:cTn id="75" fill="hold">
                                          <p:stCondLst>
                                            <p:cond delay="499"/>
                                          </p:stCondLst>
                                        </p:cTn>
                                        <p:tgtEl>
                                          <p:spTgt spid="3630"/>
                                        </p:tgtEl>
                                        <p:attrNameLst>
                                          <p:attrName>style.visibility</p:attrName>
                                        </p:attrNameLst>
                                      </p:cBhvr>
                                      <p:to>
                                        <p:strVal val="hidden"/>
                                      </p:to>
                                    </p:set>
                                  </p:childTnLst>
                                </p:cTn>
                              </p:par>
                            </p:childTnLst>
                          </p:cTn>
                        </p:par>
                        <p:par>
                          <p:cTn id="76" fill="hold">
                            <p:stCondLst>
                              <p:cond delay="9000"/>
                            </p:stCondLst>
                            <p:childTnLst>
                              <p:par>
                                <p:cTn id="77" presetClass="exit" nodeType="afterEffect" presetID="10" grpId="19" fill="hold">
                                  <p:stCondLst>
                                    <p:cond delay="0"/>
                                  </p:stCondLst>
                                  <p:iterate type="el" backwards="0">
                                    <p:tmAbs val="0"/>
                                  </p:iterate>
                                  <p:childTnLst>
                                    <p:animEffect filter="fade" transition="out">
                                      <p:cBhvr>
                                        <p:cTn id="78" dur="500" fill="hold"/>
                                        <p:tgtEl>
                                          <p:spTgt spid="3631"/>
                                        </p:tgtEl>
                                      </p:cBhvr>
                                    </p:animEffect>
                                    <p:set>
                                      <p:cBhvr>
                                        <p:cTn id="79" fill="hold">
                                          <p:stCondLst>
                                            <p:cond delay="499"/>
                                          </p:stCondLst>
                                        </p:cTn>
                                        <p:tgtEl>
                                          <p:spTgt spid="3631"/>
                                        </p:tgtEl>
                                        <p:attrNameLst>
                                          <p:attrName>style.visibility</p:attrName>
                                        </p:attrNameLst>
                                      </p:cBhvr>
                                      <p:to>
                                        <p:strVal val="hidden"/>
                                      </p:to>
                                    </p:set>
                                  </p:childTnLst>
                                </p:cTn>
                              </p:par>
                            </p:childTnLst>
                          </p:cTn>
                        </p:par>
                        <p:par>
                          <p:cTn id="80" fill="hold">
                            <p:stCondLst>
                              <p:cond delay="9500"/>
                            </p:stCondLst>
                            <p:childTnLst>
                              <p:par>
                                <p:cTn id="81" presetClass="exit" nodeType="afterEffect" presetID="10" grpId="20" fill="hold">
                                  <p:stCondLst>
                                    <p:cond delay="0"/>
                                  </p:stCondLst>
                                  <p:iterate type="el" backwards="0">
                                    <p:tmAbs val="0"/>
                                  </p:iterate>
                                  <p:childTnLst>
                                    <p:animEffect filter="fade" transition="out">
                                      <p:cBhvr>
                                        <p:cTn id="82" dur="500" fill="hold"/>
                                        <p:tgtEl>
                                          <p:spTgt spid="3632"/>
                                        </p:tgtEl>
                                      </p:cBhvr>
                                    </p:animEffect>
                                    <p:set>
                                      <p:cBhvr>
                                        <p:cTn id="83" fill="hold">
                                          <p:stCondLst>
                                            <p:cond delay="499"/>
                                          </p:stCondLst>
                                        </p:cTn>
                                        <p:tgtEl>
                                          <p:spTgt spid="3632"/>
                                        </p:tgtEl>
                                        <p:attrNameLst>
                                          <p:attrName>style.visibility</p:attrName>
                                        </p:attrNameLst>
                                      </p:cBhvr>
                                      <p:to>
                                        <p:strVal val="hidden"/>
                                      </p:to>
                                    </p:set>
                                  </p:childTnLst>
                                </p:cTn>
                              </p:par>
                            </p:childTnLst>
                          </p:cTn>
                        </p:par>
                        <p:par>
                          <p:cTn id="84" fill="hold">
                            <p:stCondLst>
                              <p:cond delay="10000"/>
                            </p:stCondLst>
                            <p:childTnLst>
                              <p:par>
                                <p:cTn id="85" presetClass="exit" nodeType="afterEffect" presetID="10" grpId="21" fill="hold">
                                  <p:stCondLst>
                                    <p:cond delay="0"/>
                                  </p:stCondLst>
                                  <p:iterate type="el" backwards="0">
                                    <p:tmAbs val="0"/>
                                  </p:iterate>
                                  <p:childTnLst>
                                    <p:animEffect filter="fade" transition="out">
                                      <p:cBhvr>
                                        <p:cTn id="86" dur="500" fill="hold"/>
                                        <p:tgtEl>
                                          <p:spTgt spid="3633"/>
                                        </p:tgtEl>
                                      </p:cBhvr>
                                    </p:animEffect>
                                    <p:set>
                                      <p:cBhvr>
                                        <p:cTn id="87" fill="hold">
                                          <p:stCondLst>
                                            <p:cond delay="499"/>
                                          </p:stCondLst>
                                        </p:cTn>
                                        <p:tgtEl>
                                          <p:spTgt spid="3633"/>
                                        </p:tgtEl>
                                        <p:attrNameLst>
                                          <p:attrName>style.visibility</p:attrName>
                                        </p:attrNameLst>
                                      </p:cBhvr>
                                      <p:to>
                                        <p:strVal val="hidden"/>
                                      </p:to>
                                    </p:set>
                                  </p:childTnLst>
                                </p:cTn>
                              </p:par>
                            </p:childTnLst>
                          </p:cTn>
                        </p:par>
                        <p:par>
                          <p:cTn id="88" fill="hold">
                            <p:stCondLst>
                              <p:cond delay="10500"/>
                            </p:stCondLst>
                            <p:childTnLst>
                              <p:par>
                                <p:cTn id="89" presetClass="exit" nodeType="afterEffect" presetID="10" grpId="22" fill="hold">
                                  <p:stCondLst>
                                    <p:cond delay="0"/>
                                  </p:stCondLst>
                                  <p:iterate type="el" backwards="0">
                                    <p:tmAbs val="0"/>
                                  </p:iterate>
                                  <p:childTnLst>
                                    <p:animEffect filter="fade" transition="out">
                                      <p:cBhvr>
                                        <p:cTn id="90" dur="500" fill="hold"/>
                                        <p:tgtEl>
                                          <p:spTgt spid="3634"/>
                                        </p:tgtEl>
                                      </p:cBhvr>
                                    </p:animEffect>
                                    <p:set>
                                      <p:cBhvr>
                                        <p:cTn id="91" fill="hold">
                                          <p:stCondLst>
                                            <p:cond delay="499"/>
                                          </p:stCondLst>
                                        </p:cTn>
                                        <p:tgtEl>
                                          <p:spTgt spid="3634"/>
                                        </p:tgtEl>
                                        <p:attrNameLst>
                                          <p:attrName>style.visibility</p:attrName>
                                        </p:attrNameLst>
                                      </p:cBhvr>
                                      <p:to>
                                        <p:strVal val="hidden"/>
                                      </p:to>
                                    </p:set>
                                  </p:childTnLst>
                                </p:cTn>
                              </p:par>
                            </p:childTnLst>
                          </p:cTn>
                        </p:par>
                        <p:par>
                          <p:cTn id="92" fill="hold">
                            <p:stCondLst>
                              <p:cond delay="11000"/>
                            </p:stCondLst>
                            <p:childTnLst>
                              <p:par>
                                <p:cTn id="93" presetClass="exit" nodeType="afterEffect" presetID="10" grpId="23" fill="hold">
                                  <p:stCondLst>
                                    <p:cond delay="0"/>
                                  </p:stCondLst>
                                  <p:iterate type="el" backwards="0">
                                    <p:tmAbs val="0"/>
                                  </p:iterate>
                                  <p:childTnLst>
                                    <p:animEffect filter="fade" transition="out">
                                      <p:cBhvr>
                                        <p:cTn id="94" dur="500" fill="hold"/>
                                        <p:tgtEl>
                                          <p:spTgt spid="3635"/>
                                        </p:tgtEl>
                                      </p:cBhvr>
                                    </p:animEffect>
                                    <p:set>
                                      <p:cBhvr>
                                        <p:cTn id="95" fill="hold">
                                          <p:stCondLst>
                                            <p:cond delay="499"/>
                                          </p:stCondLst>
                                        </p:cTn>
                                        <p:tgtEl>
                                          <p:spTgt spid="3635"/>
                                        </p:tgtEl>
                                        <p:attrNameLst>
                                          <p:attrName>style.visibility</p:attrName>
                                        </p:attrNameLst>
                                      </p:cBhvr>
                                      <p:to>
                                        <p:strVal val="hidden"/>
                                      </p:to>
                                    </p:set>
                                  </p:childTnLst>
                                </p:cTn>
                              </p:par>
                            </p:childTnLst>
                          </p:cTn>
                        </p:par>
                        <p:par>
                          <p:cTn id="96" fill="hold">
                            <p:stCondLst>
                              <p:cond delay="11500"/>
                            </p:stCondLst>
                            <p:childTnLst>
                              <p:par>
                                <p:cTn id="97" presetClass="exit" nodeType="afterEffect" presetID="10" grpId="24" fill="hold">
                                  <p:stCondLst>
                                    <p:cond delay="0"/>
                                  </p:stCondLst>
                                  <p:iterate type="el" backwards="0">
                                    <p:tmAbs val="0"/>
                                  </p:iterate>
                                  <p:childTnLst>
                                    <p:animEffect filter="fade" transition="out">
                                      <p:cBhvr>
                                        <p:cTn id="98" dur="500" fill="hold"/>
                                        <p:tgtEl>
                                          <p:spTgt spid="3636"/>
                                        </p:tgtEl>
                                      </p:cBhvr>
                                    </p:animEffect>
                                    <p:set>
                                      <p:cBhvr>
                                        <p:cTn id="99" fill="hold">
                                          <p:stCondLst>
                                            <p:cond delay="499"/>
                                          </p:stCondLst>
                                        </p:cTn>
                                        <p:tgtEl>
                                          <p:spTgt spid="3636"/>
                                        </p:tgtEl>
                                        <p:attrNameLst>
                                          <p:attrName>style.visibility</p:attrName>
                                        </p:attrNameLst>
                                      </p:cBhvr>
                                      <p:to>
                                        <p:strVal val="hidden"/>
                                      </p:to>
                                    </p:set>
                                  </p:childTnLst>
                                </p:cTn>
                              </p:par>
                            </p:childTnLst>
                          </p:cTn>
                        </p:par>
                        <p:par>
                          <p:cTn id="100" fill="hold">
                            <p:stCondLst>
                              <p:cond delay="12000"/>
                            </p:stCondLst>
                            <p:childTnLst>
                              <p:par>
                                <p:cTn id="101" presetClass="exit" nodeType="afterEffect" presetID="10" grpId="25" fill="hold">
                                  <p:stCondLst>
                                    <p:cond delay="0"/>
                                  </p:stCondLst>
                                  <p:iterate type="el" backwards="0">
                                    <p:tmAbs val="0"/>
                                  </p:iterate>
                                  <p:childTnLst>
                                    <p:animEffect filter="fade" transition="out">
                                      <p:cBhvr>
                                        <p:cTn id="102" dur="500" fill="hold"/>
                                        <p:tgtEl>
                                          <p:spTgt spid="3637"/>
                                        </p:tgtEl>
                                      </p:cBhvr>
                                    </p:animEffect>
                                    <p:set>
                                      <p:cBhvr>
                                        <p:cTn id="103" fill="hold">
                                          <p:stCondLst>
                                            <p:cond delay="499"/>
                                          </p:stCondLst>
                                        </p:cTn>
                                        <p:tgtEl>
                                          <p:spTgt spid="3637"/>
                                        </p:tgtEl>
                                        <p:attrNameLst>
                                          <p:attrName>style.visibility</p:attrName>
                                        </p:attrNameLst>
                                      </p:cBhvr>
                                      <p:to>
                                        <p:strVal val="hidden"/>
                                      </p:to>
                                    </p:set>
                                  </p:childTnLst>
                                </p:cTn>
                              </p:par>
                            </p:childTnLst>
                          </p:cTn>
                        </p:par>
                        <p:par>
                          <p:cTn id="104" fill="hold">
                            <p:stCondLst>
                              <p:cond delay="12500"/>
                            </p:stCondLst>
                            <p:childTnLst>
                              <p:par>
                                <p:cTn id="105" presetClass="exit" nodeType="afterEffect" presetID="10" grpId="26" fill="hold">
                                  <p:stCondLst>
                                    <p:cond delay="0"/>
                                  </p:stCondLst>
                                  <p:iterate type="el" backwards="0">
                                    <p:tmAbs val="0"/>
                                  </p:iterate>
                                  <p:childTnLst>
                                    <p:animEffect filter="fade" transition="out">
                                      <p:cBhvr>
                                        <p:cTn id="106" dur="500" fill="hold"/>
                                        <p:tgtEl>
                                          <p:spTgt spid="3638"/>
                                        </p:tgtEl>
                                      </p:cBhvr>
                                    </p:animEffect>
                                    <p:set>
                                      <p:cBhvr>
                                        <p:cTn id="107" fill="hold">
                                          <p:stCondLst>
                                            <p:cond delay="499"/>
                                          </p:stCondLst>
                                        </p:cTn>
                                        <p:tgtEl>
                                          <p:spTgt spid="3638"/>
                                        </p:tgtEl>
                                        <p:attrNameLst>
                                          <p:attrName>style.visibility</p:attrName>
                                        </p:attrNameLst>
                                      </p:cBhvr>
                                      <p:to>
                                        <p:strVal val="hidden"/>
                                      </p:to>
                                    </p:set>
                                  </p:childTnLst>
                                </p:cTn>
                              </p:par>
                            </p:childTnLst>
                          </p:cTn>
                        </p:par>
                        <p:par>
                          <p:cTn id="108" fill="hold">
                            <p:stCondLst>
                              <p:cond delay="13000"/>
                            </p:stCondLst>
                            <p:childTnLst>
                              <p:par>
                                <p:cTn id="109" presetClass="exit" nodeType="afterEffect" presetID="10" grpId="27" fill="hold">
                                  <p:stCondLst>
                                    <p:cond delay="0"/>
                                  </p:stCondLst>
                                  <p:iterate type="el" backwards="0">
                                    <p:tmAbs val="0"/>
                                  </p:iterate>
                                  <p:childTnLst>
                                    <p:animEffect filter="fade" transition="out">
                                      <p:cBhvr>
                                        <p:cTn id="110" dur="500" fill="hold"/>
                                        <p:tgtEl>
                                          <p:spTgt spid="3639"/>
                                        </p:tgtEl>
                                      </p:cBhvr>
                                    </p:animEffect>
                                    <p:set>
                                      <p:cBhvr>
                                        <p:cTn id="111" fill="hold">
                                          <p:stCondLst>
                                            <p:cond delay="499"/>
                                          </p:stCondLst>
                                        </p:cTn>
                                        <p:tgtEl>
                                          <p:spTgt spid="3639"/>
                                        </p:tgtEl>
                                        <p:attrNameLst>
                                          <p:attrName>style.visibility</p:attrName>
                                        </p:attrNameLst>
                                      </p:cBhvr>
                                      <p:to>
                                        <p:strVal val="hidden"/>
                                      </p:to>
                                    </p:set>
                                  </p:childTnLst>
                                </p:cTn>
                              </p:par>
                            </p:childTnLst>
                          </p:cTn>
                        </p:par>
                        <p:par>
                          <p:cTn id="112" fill="hold">
                            <p:stCondLst>
                              <p:cond delay="13500"/>
                            </p:stCondLst>
                            <p:childTnLst>
                              <p:par>
                                <p:cTn id="113" presetClass="exit" nodeType="afterEffect" presetID="10" grpId="28" fill="hold">
                                  <p:stCondLst>
                                    <p:cond delay="0"/>
                                  </p:stCondLst>
                                  <p:iterate type="el" backwards="0">
                                    <p:tmAbs val="0"/>
                                  </p:iterate>
                                  <p:childTnLst>
                                    <p:animEffect filter="fade" transition="out">
                                      <p:cBhvr>
                                        <p:cTn id="114" dur="500" fill="hold"/>
                                        <p:tgtEl>
                                          <p:spTgt spid="3640"/>
                                        </p:tgtEl>
                                      </p:cBhvr>
                                    </p:animEffect>
                                    <p:set>
                                      <p:cBhvr>
                                        <p:cTn id="115" fill="hold">
                                          <p:stCondLst>
                                            <p:cond delay="499"/>
                                          </p:stCondLst>
                                        </p:cTn>
                                        <p:tgtEl>
                                          <p:spTgt spid="3640"/>
                                        </p:tgtEl>
                                        <p:attrNameLst>
                                          <p:attrName>style.visibility</p:attrName>
                                        </p:attrNameLst>
                                      </p:cBhvr>
                                      <p:to>
                                        <p:strVal val="hidden"/>
                                      </p:to>
                                    </p:set>
                                  </p:childTnLst>
                                </p:cTn>
                              </p:par>
                            </p:childTnLst>
                          </p:cTn>
                        </p:par>
                        <p:par>
                          <p:cTn id="116" fill="hold">
                            <p:stCondLst>
                              <p:cond delay="14000"/>
                            </p:stCondLst>
                            <p:childTnLst>
                              <p:par>
                                <p:cTn id="117" presetClass="exit" nodeType="afterEffect" presetID="10" grpId="29" fill="hold">
                                  <p:stCondLst>
                                    <p:cond delay="0"/>
                                  </p:stCondLst>
                                  <p:iterate type="el" backwards="0">
                                    <p:tmAbs val="0"/>
                                  </p:iterate>
                                  <p:childTnLst>
                                    <p:animEffect filter="fade" transition="out">
                                      <p:cBhvr>
                                        <p:cTn id="118" dur="500" fill="hold"/>
                                        <p:tgtEl>
                                          <p:spTgt spid="3641"/>
                                        </p:tgtEl>
                                      </p:cBhvr>
                                    </p:animEffect>
                                    <p:set>
                                      <p:cBhvr>
                                        <p:cTn id="119" fill="hold">
                                          <p:stCondLst>
                                            <p:cond delay="499"/>
                                          </p:stCondLst>
                                        </p:cTn>
                                        <p:tgtEl>
                                          <p:spTgt spid="3641"/>
                                        </p:tgtEl>
                                        <p:attrNameLst>
                                          <p:attrName>style.visibility</p:attrName>
                                        </p:attrNameLst>
                                      </p:cBhvr>
                                      <p:to>
                                        <p:strVal val="hidden"/>
                                      </p:to>
                                    </p:set>
                                  </p:childTnLst>
                                </p:cTn>
                              </p:par>
                            </p:childTnLst>
                          </p:cTn>
                        </p:par>
                        <p:par>
                          <p:cTn id="120" fill="hold">
                            <p:stCondLst>
                              <p:cond delay="14500"/>
                            </p:stCondLst>
                            <p:childTnLst>
                              <p:par>
                                <p:cTn id="121" presetClass="exit" nodeType="afterEffect" presetID="10" grpId="30" fill="hold">
                                  <p:stCondLst>
                                    <p:cond delay="0"/>
                                  </p:stCondLst>
                                  <p:iterate type="el" backwards="0">
                                    <p:tmAbs val="0"/>
                                  </p:iterate>
                                  <p:childTnLst>
                                    <p:animEffect filter="fade" transition="out">
                                      <p:cBhvr>
                                        <p:cTn id="122" dur="500" fill="hold"/>
                                        <p:tgtEl>
                                          <p:spTgt spid="3642"/>
                                        </p:tgtEl>
                                      </p:cBhvr>
                                    </p:animEffect>
                                    <p:set>
                                      <p:cBhvr>
                                        <p:cTn id="123" fill="hold">
                                          <p:stCondLst>
                                            <p:cond delay="499"/>
                                          </p:stCondLst>
                                        </p:cTn>
                                        <p:tgtEl>
                                          <p:spTgt spid="3642"/>
                                        </p:tgtEl>
                                        <p:attrNameLst>
                                          <p:attrName>style.visibility</p:attrName>
                                        </p:attrNameLst>
                                      </p:cBhvr>
                                      <p:to>
                                        <p:strVal val="hidden"/>
                                      </p:to>
                                    </p:set>
                                  </p:childTnLst>
                                </p:cTn>
                              </p:par>
                            </p:childTnLst>
                          </p:cTn>
                        </p:par>
                        <p:par>
                          <p:cTn id="124" fill="hold">
                            <p:stCondLst>
                              <p:cond delay="15000"/>
                            </p:stCondLst>
                            <p:childTnLst>
                              <p:par>
                                <p:cTn id="125" presetClass="exit" nodeType="afterEffect" presetID="10" grpId="31" fill="hold">
                                  <p:stCondLst>
                                    <p:cond delay="0"/>
                                  </p:stCondLst>
                                  <p:iterate type="el" backwards="0">
                                    <p:tmAbs val="0"/>
                                  </p:iterate>
                                  <p:childTnLst>
                                    <p:animEffect filter="fade" transition="out">
                                      <p:cBhvr>
                                        <p:cTn id="126" dur="500" fill="hold"/>
                                        <p:tgtEl>
                                          <p:spTgt spid="3643"/>
                                        </p:tgtEl>
                                      </p:cBhvr>
                                    </p:animEffect>
                                    <p:set>
                                      <p:cBhvr>
                                        <p:cTn id="127" fill="hold">
                                          <p:stCondLst>
                                            <p:cond delay="499"/>
                                          </p:stCondLst>
                                        </p:cTn>
                                        <p:tgtEl>
                                          <p:spTgt spid="3643"/>
                                        </p:tgtEl>
                                        <p:attrNameLst>
                                          <p:attrName>style.visibility</p:attrName>
                                        </p:attrNameLst>
                                      </p:cBhvr>
                                      <p:to>
                                        <p:strVal val="hidden"/>
                                      </p:to>
                                    </p:set>
                                  </p:childTnLst>
                                </p:cTn>
                              </p:par>
                            </p:childTnLst>
                          </p:cTn>
                        </p:par>
                        <p:par>
                          <p:cTn id="128" fill="hold">
                            <p:stCondLst>
                              <p:cond delay="15500"/>
                            </p:stCondLst>
                            <p:childTnLst>
                              <p:par>
                                <p:cTn id="129" presetClass="exit" nodeType="afterEffect" presetID="10" grpId="32" fill="hold">
                                  <p:stCondLst>
                                    <p:cond delay="0"/>
                                  </p:stCondLst>
                                  <p:iterate type="el" backwards="0">
                                    <p:tmAbs val="0"/>
                                  </p:iterate>
                                  <p:childTnLst>
                                    <p:animEffect filter="fade" transition="out">
                                      <p:cBhvr>
                                        <p:cTn id="130" dur="500" fill="hold"/>
                                        <p:tgtEl>
                                          <p:spTgt spid="3644"/>
                                        </p:tgtEl>
                                      </p:cBhvr>
                                    </p:animEffect>
                                    <p:set>
                                      <p:cBhvr>
                                        <p:cTn id="131" fill="hold">
                                          <p:stCondLst>
                                            <p:cond delay="499"/>
                                          </p:stCondLst>
                                        </p:cTn>
                                        <p:tgtEl>
                                          <p:spTgt spid="3644"/>
                                        </p:tgtEl>
                                        <p:attrNameLst>
                                          <p:attrName>style.visibility</p:attrName>
                                        </p:attrNameLst>
                                      </p:cBhvr>
                                      <p:to>
                                        <p:strVal val="hidden"/>
                                      </p:to>
                                    </p:set>
                                  </p:childTnLst>
                                </p:cTn>
                              </p:par>
                            </p:childTnLst>
                          </p:cTn>
                        </p:par>
                        <p:par>
                          <p:cTn id="132" fill="hold">
                            <p:stCondLst>
                              <p:cond delay="16000"/>
                            </p:stCondLst>
                            <p:childTnLst>
                              <p:par>
                                <p:cTn id="133" presetClass="exit" nodeType="afterEffect" presetID="10" grpId="33" fill="hold">
                                  <p:stCondLst>
                                    <p:cond delay="0"/>
                                  </p:stCondLst>
                                  <p:iterate type="el" backwards="0">
                                    <p:tmAbs val="0"/>
                                  </p:iterate>
                                  <p:childTnLst>
                                    <p:animEffect filter="fade" transition="out">
                                      <p:cBhvr>
                                        <p:cTn id="134" dur="500" fill="hold"/>
                                        <p:tgtEl>
                                          <p:spTgt spid="3645"/>
                                        </p:tgtEl>
                                      </p:cBhvr>
                                    </p:animEffect>
                                    <p:set>
                                      <p:cBhvr>
                                        <p:cTn id="135" fill="hold">
                                          <p:stCondLst>
                                            <p:cond delay="499"/>
                                          </p:stCondLst>
                                        </p:cTn>
                                        <p:tgtEl>
                                          <p:spTgt spid="3645"/>
                                        </p:tgtEl>
                                        <p:attrNameLst>
                                          <p:attrName>style.visibility</p:attrName>
                                        </p:attrNameLst>
                                      </p:cBhvr>
                                      <p:to>
                                        <p:strVal val="hidden"/>
                                      </p:to>
                                    </p:set>
                                  </p:childTnLst>
                                </p:cTn>
                              </p:par>
                            </p:childTnLst>
                          </p:cTn>
                        </p:par>
                        <p:par>
                          <p:cTn id="136" fill="hold">
                            <p:stCondLst>
                              <p:cond delay="16500"/>
                            </p:stCondLst>
                            <p:childTnLst>
                              <p:par>
                                <p:cTn id="137" presetClass="exit" nodeType="afterEffect" presetID="10" grpId="34" fill="hold">
                                  <p:stCondLst>
                                    <p:cond delay="0"/>
                                  </p:stCondLst>
                                  <p:iterate type="el" backwards="0">
                                    <p:tmAbs val="0"/>
                                  </p:iterate>
                                  <p:childTnLst>
                                    <p:animEffect filter="fade" transition="out">
                                      <p:cBhvr>
                                        <p:cTn id="138" dur="500" fill="hold"/>
                                        <p:tgtEl>
                                          <p:spTgt spid="3646"/>
                                        </p:tgtEl>
                                      </p:cBhvr>
                                    </p:animEffect>
                                    <p:set>
                                      <p:cBhvr>
                                        <p:cTn id="139" fill="hold">
                                          <p:stCondLst>
                                            <p:cond delay="499"/>
                                          </p:stCondLst>
                                        </p:cTn>
                                        <p:tgtEl>
                                          <p:spTgt spid="3646"/>
                                        </p:tgtEl>
                                        <p:attrNameLst>
                                          <p:attrName>style.visibility</p:attrName>
                                        </p:attrNameLst>
                                      </p:cBhvr>
                                      <p:to>
                                        <p:strVal val="hidden"/>
                                      </p:to>
                                    </p:set>
                                  </p:childTnLst>
                                </p:cTn>
                              </p:par>
                            </p:childTnLst>
                          </p:cTn>
                        </p:par>
                        <p:par>
                          <p:cTn id="140" fill="hold">
                            <p:stCondLst>
                              <p:cond delay="17000"/>
                            </p:stCondLst>
                            <p:childTnLst>
                              <p:par>
                                <p:cTn id="141" presetClass="exit" nodeType="afterEffect" presetID="10" grpId="35" fill="hold">
                                  <p:stCondLst>
                                    <p:cond delay="0"/>
                                  </p:stCondLst>
                                  <p:iterate type="el" backwards="0">
                                    <p:tmAbs val="0"/>
                                  </p:iterate>
                                  <p:childTnLst>
                                    <p:animEffect filter="fade" transition="out">
                                      <p:cBhvr>
                                        <p:cTn id="142" dur="500" fill="hold"/>
                                        <p:tgtEl>
                                          <p:spTgt spid="3647"/>
                                        </p:tgtEl>
                                      </p:cBhvr>
                                    </p:animEffect>
                                    <p:set>
                                      <p:cBhvr>
                                        <p:cTn id="143" fill="hold">
                                          <p:stCondLst>
                                            <p:cond delay="499"/>
                                          </p:stCondLst>
                                        </p:cTn>
                                        <p:tgtEl>
                                          <p:spTgt spid="3647"/>
                                        </p:tgtEl>
                                        <p:attrNameLst>
                                          <p:attrName>style.visibility</p:attrName>
                                        </p:attrNameLst>
                                      </p:cBhvr>
                                      <p:to>
                                        <p:strVal val="hidden"/>
                                      </p:to>
                                    </p:set>
                                  </p:childTnLst>
                                </p:cTn>
                              </p:par>
                            </p:childTnLst>
                          </p:cTn>
                        </p:par>
                        <p:par>
                          <p:cTn id="144" fill="hold">
                            <p:stCondLst>
                              <p:cond delay="17500"/>
                            </p:stCondLst>
                            <p:childTnLst>
                              <p:par>
                                <p:cTn id="145" presetClass="exit" nodeType="afterEffect" presetID="10" grpId="36" fill="hold">
                                  <p:stCondLst>
                                    <p:cond delay="0"/>
                                  </p:stCondLst>
                                  <p:iterate type="el" backwards="0">
                                    <p:tmAbs val="0"/>
                                  </p:iterate>
                                  <p:childTnLst>
                                    <p:animEffect filter="fade" transition="out">
                                      <p:cBhvr>
                                        <p:cTn id="146" dur="500" fill="hold"/>
                                        <p:tgtEl>
                                          <p:spTgt spid="3648"/>
                                        </p:tgtEl>
                                      </p:cBhvr>
                                    </p:animEffect>
                                    <p:set>
                                      <p:cBhvr>
                                        <p:cTn id="147" fill="hold">
                                          <p:stCondLst>
                                            <p:cond delay="499"/>
                                          </p:stCondLst>
                                        </p:cTn>
                                        <p:tgtEl>
                                          <p:spTgt spid="3648"/>
                                        </p:tgtEl>
                                        <p:attrNameLst>
                                          <p:attrName>style.visibility</p:attrName>
                                        </p:attrNameLst>
                                      </p:cBhvr>
                                      <p:to>
                                        <p:strVal val="hidden"/>
                                      </p:to>
                                    </p:set>
                                  </p:childTnLst>
                                </p:cTn>
                              </p:par>
                            </p:childTnLst>
                          </p:cTn>
                        </p:par>
                        <p:par>
                          <p:cTn id="148" fill="hold">
                            <p:stCondLst>
                              <p:cond delay="18000"/>
                            </p:stCondLst>
                            <p:childTnLst>
                              <p:par>
                                <p:cTn id="149" presetClass="exit" nodeType="afterEffect" presetID="10" grpId="37" fill="hold">
                                  <p:stCondLst>
                                    <p:cond delay="0"/>
                                  </p:stCondLst>
                                  <p:iterate type="el" backwards="0">
                                    <p:tmAbs val="0"/>
                                  </p:iterate>
                                  <p:childTnLst>
                                    <p:animEffect filter="fade" transition="out">
                                      <p:cBhvr>
                                        <p:cTn id="150" dur="500" fill="hold"/>
                                        <p:tgtEl>
                                          <p:spTgt spid="3649"/>
                                        </p:tgtEl>
                                      </p:cBhvr>
                                    </p:animEffect>
                                    <p:set>
                                      <p:cBhvr>
                                        <p:cTn id="151" fill="hold">
                                          <p:stCondLst>
                                            <p:cond delay="499"/>
                                          </p:stCondLst>
                                        </p:cTn>
                                        <p:tgtEl>
                                          <p:spTgt spid="3649"/>
                                        </p:tgtEl>
                                        <p:attrNameLst>
                                          <p:attrName>style.visibility</p:attrName>
                                        </p:attrNameLst>
                                      </p:cBhvr>
                                      <p:to>
                                        <p:strVal val="hidden"/>
                                      </p:to>
                                    </p:set>
                                  </p:childTnLst>
                                </p:cTn>
                              </p:par>
                            </p:childTnLst>
                          </p:cTn>
                        </p:par>
                        <p:par>
                          <p:cTn id="152" fill="hold">
                            <p:stCondLst>
                              <p:cond delay="18500"/>
                            </p:stCondLst>
                            <p:childTnLst>
                              <p:par>
                                <p:cTn id="153" presetClass="exit" nodeType="afterEffect" presetID="10" grpId="38" fill="hold">
                                  <p:stCondLst>
                                    <p:cond delay="0"/>
                                  </p:stCondLst>
                                  <p:iterate type="el" backwards="0">
                                    <p:tmAbs val="0"/>
                                  </p:iterate>
                                  <p:childTnLst>
                                    <p:animEffect filter="fade" transition="out">
                                      <p:cBhvr>
                                        <p:cTn id="154" dur="500" fill="hold"/>
                                        <p:tgtEl>
                                          <p:spTgt spid="3650"/>
                                        </p:tgtEl>
                                      </p:cBhvr>
                                    </p:animEffect>
                                    <p:set>
                                      <p:cBhvr>
                                        <p:cTn id="155" fill="hold">
                                          <p:stCondLst>
                                            <p:cond delay="499"/>
                                          </p:stCondLst>
                                        </p:cTn>
                                        <p:tgtEl>
                                          <p:spTgt spid="3650"/>
                                        </p:tgtEl>
                                        <p:attrNameLst>
                                          <p:attrName>style.visibility</p:attrName>
                                        </p:attrNameLst>
                                      </p:cBhvr>
                                      <p:to>
                                        <p:strVal val="hidden"/>
                                      </p:to>
                                    </p:set>
                                  </p:childTnLst>
                                </p:cTn>
                              </p:par>
                            </p:childTnLst>
                          </p:cTn>
                        </p:par>
                        <p:par>
                          <p:cTn id="156" fill="hold">
                            <p:stCondLst>
                              <p:cond delay="19000"/>
                            </p:stCondLst>
                            <p:childTnLst>
                              <p:par>
                                <p:cTn id="157" presetClass="exit" nodeType="afterEffect" presetID="10" grpId="39" fill="hold">
                                  <p:stCondLst>
                                    <p:cond delay="0"/>
                                  </p:stCondLst>
                                  <p:iterate type="el" backwards="0">
                                    <p:tmAbs val="0"/>
                                  </p:iterate>
                                  <p:childTnLst>
                                    <p:animEffect filter="fade" transition="out">
                                      <p:cBhvr>
                                        <p:cTn id="158" dur="500" fill="hold"/>
                                        <p:tgtEl>
                                          <p:spTgt spid="3651"/>
                                        </p:tgtEl>
                                      </p:cBhvr>
                                    </p:animEffect>
                                    <p:set>
                                      <p:cBhvr>
                                        <p:cTn id="159" fill="hold">
                                          <p:stCondLst>
                                            <p:cond delay="499"/>
                                          </p:stCondLst>
                                        </p:cTn>
                                        <p:tgtEl>
                                          <p:spTgt spid="3651"/>
                                        </p:tgtEl>
                                        <p:attrNameLst>
                                          <p:attrName>style.visibility</p:attrName>
                                        </p:attrNameLst>
                                      </p:cBhvr>
                                      <p:to>
                                        <p:strVal val="hidden"/>
                                      </p:to>
                                    </p:set>
                                  </p:childTnLst>
                                </p:cTn>
                              </p:par>
                            </p:childTnLst>
                          </p:cTn>
                        </p:par>
                        <p:par>
                          <p:cTn id="160" fill="hold">
                            <p:stCondLst>
                              <p:cond delay="19500"/>
                            </p:stCondLst>
                            <p:childTnLst>
                              <p:par>
                                <p:cTn id="161" presetClass="exit" nodeType="afterEffect" presetID="10" grpId="40" fill="hold">
                                  <p:stCondLst>
                                    <p:cond delay="0"/>
                                  </p:stCondLst>
                                  <p:iterate type="el" backwards="0">
                                    <p:tmAbs val="0"/>
                                  </p:iterate>
                                  <p:childTnLst>
                                    <p:animEffect filter="fade" transition="out">
                                      <p:cBhvr>
                                        <p:cTn id="162" dur="500" fill="hold"/>
                                        <p:tgtEl>
                                          <p:spTgt spid="3652"/>
                                        </p:tgtEl>
                                      </p:cBhvr>
                                    </p:animEffect>
                                    <p:set>
                                      <p:cBhvr>
                                        <p:cTn id="163" fill="hold">
                                          <p:stCondLst>
                                            <p:cond delay="499"/>
                                          </p:stCondLst>
                                        </p:cTn>
                                        <p:tgtEl>
                                          <p:spTgt spid="3652"/>
                                        </p:tgtEl>
                                        <p:attrNameLst>
                                          <p:attrName>style.visibility</p:attrName>
                                        </p:attrNameLst>
                                      </p:cBhvr>
                                      <p:to>
                                        <p:strVal val="hidden"/>
                                      </p:to>
                                    </p:set>
                                  </p:childTnLst>
                                </p:cTn>
                              </p:par>
                            </p:childTnLst>
                          </p:cTn>
                        </p:par>
                        <p:par>
                          <p:cTn id="164" fill="hold">
                            <p:stCondLst>
                              <p:cond delay="20000"/>
                            </p:stCondLst>
                            <p:childTnLst>
                              <p:par>
                                <p:cTn id="165" presetClass="exit" nodeType="afterEffect" presetID="10" grpId="41" fill="hold">
                                  <p:stCondLst>
                                    <p:cond delay="0"/>
                                  </p:stCondLst>
                                  <p:iterate type="el" backwards="0">
                                    <p:tmAbs val="0"/>
                                  </p:iterate>
                                  <p:childTnLst>
                                    <p:animEffect filter="fade" transition="out">
                                      <p:cBhvr>
                                        <p:cTn id="166" dur="500" fill="hold"/>
                                        <p:tgtEl>
                                          <p:spTgt spid="3653"/>
                                        </p:tgtEl>
                                      </p:cBhvr>
                                    </p:animEffect>
                                    <p:set>
                                      <p:cBhvr>
                                        <p:cTn id="167" fill="hold">
                                          <p:stCondLst>
                                            <p:cond delay="499"/>
                                          </p:stCondLst>
                                        </p:cTn>
                                        <p:tgtEl>
                                          <p:spTgt spid="3653"/>
                                        </p:tgtEl>
                                        <p:attrNameLst>
                                          <p:attrName>style.visibility</p:attrName>
                                        </p:attrNameLst>
                                      </p:cBhvr>
                                      <p:to>
                                        <p:strVal val="hidden"/>
                                      </p:to>
                                    </p:set>
                                  </p:childTnLst>
                                </p:cTn>
                              </p:par>
                            </p:childTnLst>
                          </p:cTn>
                        </p:par>
                        <p:par>
                          <p:cTn id="168" fill="hold">
                            <p:stCondLst>
                              <p:cond delay="20500"/>
                            </p:stCondLst>
                            <p:childTnLst>
                              <p:par>
                                <p:cTn id="169" presetClass="exit" nodeType="afterEffect" presetID="10" grpId="42" fill="hold">
                                  <p:stCondLst>
                                    <p:cond delay="0"/>
                                  </p:stCondLst>
                                  <p:iterate type="el" backwards="0">
                                    <p:tmAbs val="0"/>
                                  </p:iterate>
                                  <p:childTnLst>
                                    <p:animEffect filter="fade" transition="out">
                                      <p:cBhvr>
                                        <p:cTn id="170" dur="500" fill="hold"/>
                                        <p:tgtEl>
                                          <p:spTgt spid="3654"/>
                                        </p:tgtEl>
                                      </p:cBhvr>
                                    </p:animEffect>
                                    <p:set>
                                      <p:cBhvr>
                                        <p:cTn id="171" fill="hold">
                                          <p:stCondLst>
                                            <p:cond delay="499"/>
                                          </p:stCondLst>
                                        </p:cTn>
                                        <p:tgtEl>
                                          <p:spTgt spid="3654"/>
                                        </p:tgtEl>
                                        <p:attrNameLst>
                                          <p:attrName>style.visibility</p:attrName>
                                        </p:attrNameLst>
                                      </p:cBhvr>
                                      <p:to>
                                        <p:strVal val="hidden"/>
                                      </p:to>
                                    </p:set>
                                  </p:childTnLst>
                                </p:cTn>
                              </p:par>
                            </p:childTnLst>
                          </p:cTn>
                        </p:par>
                        <p:par>
                          <p:cTn id="172" fill="hold">
                            <p:stCondLst>
                              <p:cond delay="21000"/>
                            </p:stCondLst>
                            <p:childTnLst>
                              <p:par>
                                <p:cTn id="173" presetClass="exit" nodeType="afterEffect" presetID="10" grpId="43" fill="hold">
                                  <p:stCondLst>
                                    <p:cond delay="0"/>
                                  </p:stCondLst>
                                  <p:iterate type="el" backwards="0">
                                    <p:tmAbs val="0"/>
                                  </p:iterate>
                                  <p:childTnLst>
                                    <p:animEffect filter="fade" transition="out">
                                      <p:cBhvr>
                                        <p:cTn id="174" dur="500" fill="hold"/>
                                        <p:tgtEl>
                                          <p:spTgt spid="3655"/>
                                        </p:tgtEl>
                                      </p:cBhvr>
                                    </p:animEffect>
                                    <p:set>
                                      <p:cBhvr>
                                        <p:cTn id="175" fill="hold">
                                          <p:stCondLst>
                                            <p:cond delay="499"/>
                                          </p:stCondLst>
                                        </p:cTn>
                                        <p:tgtEl>
                                          <p:spTgt spid="3655"/>
                                        </p:tgtEl>
                                        <p:attrNameLst>
                                          <p:attrName>style.visibility</p:attrName>
                                        </p:attrNameLst>
                                      </p:cBhvr>
                                      <p:to>
                                        <p:strVal val="hidden"/>
                                      </p:to>
                                    </p:set>
                                  </p:childTnLst>
                                </p:cTn>
                              </p:par>
                            </p:childTnLst>
                          </p:cTn>
                        </p:par>
                        <p:par>
                          <p:cTn id="176" fill="hold">
                            <p:stCondLst>
                              <p:cond delay="21500"/>
                            </p:stCondLst>
                            <p:childTnLst>
                              <p:par>
                                <p:cTn id="177" presetClass="exit" nodeType="afterEffect" presetID="10" grpId="44" fill="hold">
                                  <p:stCondLst>
                                    <p:cond delay="0"/>
                                  </p:stCondLst>
                                  <p:iterate type="el" backwards="0">
                                    <p:tmAbs val="0"/>
                                  </p:iterate>
                                  <p:childTnLst>
                                    <p:animEffect filter="fade" transition="out">
                                      <p:cBhvr>
                                        <p:cTn id="178" dur="500" fill="hold"/>
                                        <p:tgtEl>
                                          <p:spTgt spid="3656"/>
                                        </p:tgtEl>
                                      </p:cBhvr>
                                    </p:animEffect>
                                    <p:set>
                                      <p:cBhvr>
                                        <p:cTn id="179" fill="hold">
                                          <p:stCondLst>
                                            <p:cond delay="499"/>
                                          </p:stCondLst>
                                        </p:cTn>
                                        <p:tgtEl>
                                          <p:spTgt spid="3656"/>
                                        </p:tgtEl>
                                        <p:attrNameLst>
                                          <p:attrName>style.visibility</p:attrName>
                                        </p:attrNameLst>
                                      </p:cBhvr>
                                      <p:to>
                                        <p:strVal val="hidden"/>
                                      </p:to>
                                    </p:set>
                                  </p:childTnLst>
                                </p:cTn>
                              </p:par>
                            </p:childTnLst>
                          </p:cTn>
                        </p:par>
                        <p:par>
                          <p:cTn id="180" fill="hold">
                            <p:stCondLst>
                              <p:cond delay="22000"/>
                            </p:stCondLst>
                            <p:childTnLst>
                              <p:par>
                                <p:cTn id="181" presetClass="exit" nodeType="afterEffect" presetID="10" grpId="45" fill="hold">
                                  <p:stCondLst>
                                    <p:cond delay="0"/>
                                  </p:stCondLst>
                                  <p:iterate type="el" backwards="0">
                                    <p:tmAbs val="0"/>
                                  </p:iterate>
                                  <p:childTnLst>
                                    <p:animEffect filter="fade" transition="out">
                                      <p:cBhvr>
                                        <p:cTn id="182" dur="500" fill="hold"/>
                                        <p:tgtEl>
                                          <p:spTgt spid="3657"/>
                                        </p:tgtEl>
                                      </p:cBhvr>
                                    </p:animEffect>
                                    <p:set>
                                      <p:cBhvr>
                                        <p:cTn id="183" fill="hold">
                                          <p:stCondLst>
                                            <p:cond delay="499"/>
                                          </p:stCondLst>
                                        </p:cTn>
                                        <p:tgtEl>
                                          <p:spTgt spid="3657"/>
                                        </p:tgtEl>
                                        <p:attrNameLst>
                                          <p:attrName>style.visibility</p:attrName>
                                        </p:attrNameLst>
                                      </p:cBhvr>
                                      <p:to>
                                        <p:strVal val="hidden"/>
                                      </p:to>
                                    </p:set>
                                  </p:childTnLst>
                                </p:cTn>
                              </p:par>
                            </p:childTnLst>
                          </p:cTn>
                        </p:par>
                        <p:par>
                          <p:cTn id="184" fill="hold">
                            <p:stCondLst>
                              <p:cond delay="22500"/>
                            </p:stCondLst>
                            <p:childTnLst>
                              <p:par>
                                <p:cTn id="185" presetClass="exit" nodeType="afterEffect" presetID="10" grpId="46" fill="hold">
                                  <p:stCondLst>
                                    <p:cond delay="0"/>
                                  </p:stCondLst>
                                  <p:iterate type="el" backwards="0">
                                    <p:tmAbs val="0"/>
                                  </p:iterate>
                                  <p:childTnLst>
                                    <p:animEffect filter="fade" transition="out">
                                      <p:cBhvr>
                                        <p:cTn id="186" dur="500" fill="hold"/>
                                        <p:tgtEl>
                                          <p:spTgt spid="3658"/>
                                        </p:tgtEl>
                                      </p:cBhvr>
                                    </p:animEffect>
                                    <p:set>
                                      <p:cBhvr>
                                        <p:cTn id="187" fill="hold">
                                          <p:stCondLst>
                                            <p:cond delay="499"/>
                                          </p:stCondLst>
                                        </p:cTn>
                                        <p:tgtEl>
                                          <p:spTgt spid="3658"/>
                                        </p:tgtEl>
                                        <p:attrNameLst>
                                          <p:attrName>style.visibility</p:attrName>
                                        </p:attrNameLst>
                                      </p:cBhvr>
                                      <p:to>
                                        <p:strVal val="hidden"/>
                                      </p:to>
                                    </p:set>
                                  </p:childTnLst>
                                </p:cTn>
                              </p:par>
                            </p:childTnLst>
                          </p:cTn>
                        </p:par>
                        <p:par>
                          <p:cTn id="188" fill="hold">
                            <p:stCondLst>
                              <p:cond delay="23000"/>
                            </p:stCondLst>
                            <p:childTnLst>
                              <p:par>
                                <p:cTn id="189" presetClass="exit" nodeType="afterEffect" presetID="10" grpId="47" fill="hold">
                                  <p:stCondLst>
                                    <p:cond delay="0"/>
                                  </p:stCondLst>
                                  <p:iterate type="el" backwards="0">
                                    <p:tmAbs val="0"/>
                                  </p:iterate>
                                  <p:childTnLst>
                                    <p:animEffect filter="fade" transition="out">
                                      <p:cBhvr>
                                        <p:cTn id="190" dur="500" fill="hold"/>
                                        <p:tgtEl>
                                          <p:spTgt spid="3659"/>
                                        </p:tgtEl>
                                      </p:cBhvr>
                                    </p:animEffect>
                                    <p:set>
                                      <p:cBhvr>
                                        <p:cTn id="191" fill="hold">
                                          <p:stCondLst>
                                            <p:cond delay="499"/>
                                          </p:stCondLst>
                                        </p:cTn>
                                        <p:tgtEl>
                                          <p:spTgt spid="3659"/>
                                        </p:tgtEl>
                                        <p:attrNameLst>
                                          <p:attrName>style.visibility</p:attrName>
                                        </p:attrNameLst>
                                      </p:cBhvr>
                                      <p:to>
                                        <p:strVal val="hidden"/>
                                      </p:to>
                                    </p:set>
                                  </p:childTnLst>
                                </p:cTn>
                              </p:par>
                            </p:childTnLst>
                          </p:cTn>
                        </p:par>
                        <p:par>
                          <p:cTn id="192" fill="hold">
                            <p:stCondLst>
                              <p:cond delay="23500"/>
                            </p:stCondLst>
                            <p:childTnLst>
                              <p:par>
                                <p:cTn id="193" presetClass="exit" nodeType="afterEffect" presetID="10" grpId="48" fill="hold">
                                  <p:stCondLst>
                                    <p:cond delay="0"/>
                                  </p:stCondLst>
                                  <p:iterate type="el" backwards="0">
                                    <p:tmAbs val="0"/>
                                  </p:iterate>
                                  <p:childTnLst>
                                    <p:animEffect filter="fade" transition="out">
                                      <p:cBhvr>
                                        <p:cTn id="194" dur="500" fill="hold"/>
                                        <p:tgtEl>
                                          <p:spTgt spid="3660"/>
                                        </p:tgtEl>
                                      </p:cBhvr>
                                    </p:animEffect>
                                    <p:set>
                                      <p:cBhvr>
                                        <p:cTn id="195" fill="hold">
                                          <p:stCondLst>
                                            <p:cond delay="499"/>
                                          </p:stCondLst>
                                        </p:cTn>
                                        <p:tgtEl>
                                          <p:spTgt spid="3660"/>
                                        </p:tgtEl>
                                        <p:attrNameLst>
                                          <p:attrName>style.visibility</p:attrName>
                                        </p:attrNameLst>
                                      </p:cBhvr>
                                      <p:to>
                                        <p:strVal val="hidden"/>
                                      </p:to>
                                    </p:set>
                                  </p:childTnLst>
                                </p:cTn>
                              </p:par>
                            </p:childTnLst>
                          </p:cTn>
                        </p:par>
                        <p:par>
                          <p:cTn id="196" fill="hold">
                            <p:stCondLst>
                              <p:cond delay="24000"/>
                            </p:stCondLst>
                            <p:childTnLst>
                              <p:par>
                                <p:cTn id="197" presetClass="exit" nodeType="afterEffect" presetID="10" grpId="49" fill="hold">
                                  <p:stCondLst>
                                    <p:cond delay="0"/>
                                  </p:stCondLst>
                                  <p:iterate type="el" backwards="0">
                                    <p:tmAbs val="0"/>
                                  </p:iterate>
                                  <p:childTnLst>
                                    <p:animEffect filter="fade" transition="out">
                                      <p:cBhvr>
                                        <p:cTn id="198" dur="500" fill="hold"/>
                                        <p:tgtEl>
                                          <p:spTgt spid="3661"/>
                                        </p:tgtEl>
                                      </p:cBhvr>
                                    </p:animEffect>
                                    <p:set>
                                      <p:cBhvr>
                                        <p:cTn id="199" fill="hold">
                                          <p:stCondLst>
                                            <p:cond delay="499"/>
                                          </p:stCondLst>
                                        </p:cTn>
                                        <p:tgtEl>
                                          <p:spTgt spid="3661"/>
                                        </p:tgtEl>
                                        <p:attrNameLst>
                                          <p:attrName>style.visibility</p:attrName>
                                        </p:attrNameLst>
                                      </p:cBhvr>
                                      <p:to>
                                        <p:strVal val="hidden"/>
                                      </p:to>
                                    </p:set>
                                  </p:childTnLst>
                                </p:cTn>
                              </p:par>
                            </p:childTnLst>
                          </p:cTn>
                        </p:par>
                        <p:par>
                          <p:cTn id="200" fill="hold">
                            <p:stCondLst>
                              <p:cond delay="24500"/>
                            </p:stCondLst>
                            <p:childTnLst>
                              <p:par>
                                <p:cTn id="201" presetClass="exit" nodeType="afterEffect" presetID="10" grpId="50" fill="hold">
                                  <p:stCondLst>
                                    <p:cond delay="0"/>
                                  </p:stCondLst>
                                  <p:iterate type="el" backwards="0">
                                    <p:tmAbs val="0"/>
                                  </p:iterate>
                                  <p:childTnLst>
                                    <p:animEffect filter="fade" transition="out">
                                      <p:cBhvr>
                                        <p:cTn id="202" dur="500" fill="hold"/>
                                        <p:tgtEl>
                                          <p:spTgt spid="3662"/>
                                        </p:tgtEl>
                                      </p:cBhvr>
                                    </p:animEffect>
                                    <p:set>
                                      <p:cBhvr>
                                        <p:cTn id="203" fill="hold">
                                          <p:stCondLst>
                                            <p:cond delay="499"/>
                                          </p:stCondLst>
                                        </p:cTn>
                                        <p:tgtEl>
                                          <p:spTgt spid="3662"/>
                                        </p:tgtEl>
                                        <p:attrNameLst>
                                          <p:attrName>style.visibility</p:attrName>
                                        </p:attrNameLst>
                                      </p:cBhvr>
                                      <p:to>
                                        <p:strVal val="hidden"/>
                                      </p:to>
                                    </p:set>
                                  </p:childTnLst>
                                </p:cTn>
                              </p:par>
                            </p:childTnLst>
                          </p:cTn>
                        </p:par>
                        <p:par>
                          <p:cTn id="204" fill="hold">
                            <p:stCondLst>
                              <p:cond delay="25000"/>
                            </p:stCondLst>
                            <p:childTnLst>
                              <p:par>
                                <p:cTn id="205" presetClass="exit" nodeType="afterEffect" presetID="10" grpId="51" fill="hold">
                                  <p:stCondLst>
                                    <p:cond delay="0"/>
                                  </p:stCondLst>
                                  <p:iterate type="el" backwards="0">
                                    <p:tmAbs val="0"/>
                                  </p:iterate>
                                  <p:childTnLst>
                                    <p:animEffect filter="fade" transition="out">
                                      <p:cBhvr>
                                        <p:cTn id="206" dur="500" fill="hold"/>
                                        <p:tgtEl>
                                          <p:spTgt spid="3663"/>
                                        </p:tgtEl>
                                      </p:cBhvr>
                                    </p:animEffect>
                                    <p:set>
                                      <p:cBhvr>
                                        <p:cTn id="207" fill="hold">
                                          <p:stCondLst>
                                            <p:cond delay="499"/>
                                          </p:stCondLst>
                                        </p:cTn>
                                        <p:tgtEl>
                                          <p:spTgt spid="3663"/>
                                        </p:tgtEl>
                                        <p:attrNameLst>
                                          <p:attrName>style.visibility</p:attrName>
                                        </p:attrNameLst>
                                      </p:cBhvr>
                                      <p:to>
                                        <p:strVal val="hidden"/>
                                      </p:to>
                                    </p:set>
                                  </p:childTnLst>
                                </p:cTn>
                              </p:par>
                            </p:childTnLst>
                          </p:cTn>
                        </p:par>
                        <p:par>
                          <p:cTn id="208" fill="hold">
                            <p:stCondLst>
                              <p:cond delay="25500"/>
                            </p:stCondLst>
                            <p:childTnLst>
                              <p:par>
                                <p:cTn id="209" presetClass="exit" nodeType="afterEffect" presetID="10" grpId="52" fill="hold">
                                  <p:stCondLst>
                                    <p:cond delay="0"/>
                                  </p:stCondLst>
                                  <p:iterate type="el" backwards="0">
                                    <p:tmAbs val="0"/>
                                  </p:iterate>
                                  <p:childTnLst>
                                    <p:animEffect filter="fade" transition="out">
                                      <p:cBhvr>
                                        <p:cTn id="210" dur="500" fill="hold"/>
                                        <p:tgtEl>
                                          <p:spTgt spid="3664"/>
                                        </p:tgtEl>
                                      </p:cBhvr>
                                    </p:animEffect>
                                    <p:set>
                                      <p:cBhvr>
                                        <p:cTn id="211" fill="hold">
                                          <p:stCondLst>
                                            <p:cond delay="499"/>
                                          </p:stCondLst>
                                        </p:cTn>
                                        <p:tgtEl>
                                          <p:spTgt spid="3664"/>
                                        </p:tgtEl>
                                        <p:attrNameLst>
                                          <p:attrName>style.visibility</p:attrName>
                                        </p:attrNameLst>
                                      </p:cBhvr>
                                      <p:to>
                                        <p:strVal val="hidden"/>
                                      </p:to>
                                    </p:set>
                                  </p:childTnLst>
                                </p:cTn>
                              </p:par>
                            </p:childTnLst>
                          </p:cTn>
                        </p:par>
                        <p:par>
                          <p:cTn id="212" fill="hold">
                            <p:stCondLst>
                              <p:cond delay="26000"/>
                            </p:stCondLst>
                            <p:childTnLst>
                              <p:par>
                                <p:cTn id="213" presetClass="exit" nodeType="afterEffect" presetID="10" grpId="53" fill="hold">
                                  <p:stCondLst>
                                    <p:cond delay="0"/>
                                  </p:stCondLst>
                                  <p:iterate type="el" backwards="0">
                                    <p:tmAbs val="0"/>
                                  </p:iterate>
                                  <p:childTnLst>
                                    <p:animEffect filter="fade" transition="out">
                                      <p:cBhvr>
                                        <p:cTn id="214" dur="500" fill="hold"/>
                                        <p:tgtEl>
                                          <p:spTgt spid="3665"/>
                                        </p:tgtEl>
                                      </p:cBhvr>
                                    </p:animEffect>
                                    <p:set>
                                      <p:cBhvr>
                                        <p:cTn id="215" fill="hold">
                                          <p:stCondLst>
                                            <p:cond delay="499"/>
                                          </p:stCondLst>
                                        </p:cTn>
                                        <p:tgtEl>
                                          <p:spTgt spid="3665"/>
                                        </p:tgtEl>
                                        <p:attrNameLst>
                                          <p:attrName>style.visibility</p:attrName>
                                        </p:attrNameLst>
                                      </p:cBhvr>
                                      <p:to>
                                        <p:strVal val="hidden"/>
                                      </p:to>
                                    </p:set>
                                  </p:childTnLst>
                                </p:cTn>
                              </p:par>
                            </p:childTnLst>
                          </p:cTn>
                        </p:par>
                        <p:par>
                          <p:cTn id="216" fill="hold">
                            <p:stCondLst>
                              <p:cond delay="26500"/>
                            </p:stCondLst>
                            <p:childTnLst>
                              <p:par>
                                <p:cTn id="217" presetClass="exit" nodeType="afterEffect" presetID="10" grpId="54" fill="hold">
                                  <p:stCondLst>
                                    <p:cond delay="0"/>
                                  </p:stCondLst>
                                  <p:iterate type="el" backwards="0">
                                    <p:tmAbs val="0"/>
                                  </p:iterate>
                                  <p:childTnLst>
                                    <p:animEffect filter="fade" transition="out">
                                      <p:cBhvr>
                                        <p:cTn id="218" dur="500" fill="hold"/>
                                        <p:tgtEl>
                                          <p:spTgt spid="3678"/>
                                        </p:tgtEl>
                                      </p:cBhvr>
                                    </p:animEffect>
                                    <p:set>
                                      <p:cBhvr>
                                        <p:cTn id="219" fill="hold">
                                          <p:stCondLst>
                                            <p:cond delay="499"/>
                                          </p:stCondLst>
                                        </p:cTn>
                                        <p:tgtEl>
                                          <p:spTgt spid="3678"/>
                                        </p:tgtEl>
                                        <p:attrNameLst>
                                          <p:attrName>style.visibility</p:attrName>
                                        </p:attrNameLst>
                                      </p:cBhvr>
                                      <p:to>
                                        <p:strVal val="hidden"/>
                                      </p:to>
                                    </p:set>
                                  </p:childTnLst>
                                </p:cTn>
                              </p:par>
                            </p:childTnLst>
                          </p:cTn>
                        </p:par>
                      </p:childTnLst>
                    </p:cTn>
                  </p:par>
                  <p:par>
                    <p:cTn id="220" fill="hold">
                      <p:stCondLst>
                        <p:cond delay="indefinite"/>
                      </p:stCondLst>
                      <p:childTnLst>
                        <p:par>
                          <p:cTn id="221" fill="hold">
                            <p:stCondLst>
                              <p:cond delay="0"/>
                            </p:stCondLst>
                            <p:childTnLst>
                              <p:par>
                                <p:cTn id="222" presetClass="entr" nodeType="clickEffect" presetID="10" grpId="55" fill="hold">
                                  <p:stCondLst>
                                    <p:cond delay="0"/>
                                  </p:stCondLst>
                                  <p:iterate type="el" backwards="0">
                                    <p:tmAbs val="0"/>
                                  </p:iterate>
                                  <p:childTnLst>
                                    <p:set>
                                      <p:cBhvr>
                                        <p:cTn id="223" fill="hold"/>
                                        <p:tgtEl>
                                          <p:spTgt spid="3678"/>
                                        </p:tgtEl>
                                        <p:attrNameLst>
                                          <p:attrName>style.visibility</p:attrName>
                                        </p:attrNameLst>
                                      </p:cBhvr>
                                      <p:to>
                                        <p:strVal val="visible"/>
                                      </p:to>
                                    </p:set>
                                    <p:animEffect filter="fade" transition="in">
                                      <p:cBhvr>
                                        <p:cTn id="224" dur="500"/>
                                        <p:tgtEl>
                                          <p:spTgt spid="3678"/>
                                        </p:tgtEl>
                                      </p:cBhvr>
                                    </p:animEffect>
                                  </p:childTnLst>
                                </p:cTn>
                              </p:par>
                            </p:childTnLst>
                          </p:cTn>
                        </p:par>
                        <p:par>
                          <p:cTn id="225" fill="hold">
                            <p:stCondLst>
                              <p:cond delay="500"/>
                            </p:stCondLst>
                            <p:childTnLst>
                              <p:par>
                                <p:cTn id="226" presetClass="entr" nodeType="afterEffect" presetID="10" grpId="56" fill="hold">
                                  <p:stCondLst>
                                    <p:cond delay="0"/>
                                  </p:stCondLst>
                                  <p:iterate type="el" backwards="0">
                                    <p:tmAbs val="0"/>
                                  </p:iterate>
                                  <p:childTnLst>
                                    <p:set>
                                      <p:cBhvr>
                                        <p:cTn id="227" fill="hold"/>
                                        <p:tgtEl>
                                          <p:spTgt spid="3699"/>
                                        </p:tgtEl>
                                        <p:attrNameLst>
                                          <p:attrName>style.visibility</p:attrName>
                                        </p:attrNameLst>
                                      </p:cBhvr>
                                      <p:to>
                                        <p:strVal val="visible"/>
                                      </p:to>
                                    </p:set>
                                    <p:animEffect filter="fade" transition="in">
                                      <p:cBhvr>
                                        <p:cTn id="228" dur="500"/>
                                        <p:tgtEl>
                                          <p:spTgt spid="3699"/>
                                        </p:tgtEl>
                                      </p:cBhvr>
                                    </p:animEffect>
                                  </p:childTnLst>
                                </p:cTn>
                              </p:par>
                            </p:childTnLst>
                          </p:cTn>
                        </p:par>
                        <p:par>
                          <p:cTn id="229" fill="hold">
                            <p:stCondLst>
                              <p:cond delay="1000"/>
                            </p:stCondLst>
                            <p:childTnLst>
                              <p:par>
                                <p:cTn id="230" presetClass="exit" nodeType="afterEffect" presetID="10" grpId="57" fill="hold">
                                  <p:stCondLst>
                                    <p:cond delay="0"/>
                                  </p:stCondLst>
                                  <p:iterate type="el" backwards="0">
                                    <p:tmAbs val="0"/>
                                  </p:iterate>
                                  <p:childTnLst>
                                    <p:animEffect filter="fade" transition="out">
                                      <p:cBhvr>
                                        <p:cTn id="231" dur="500" fill="hold"/>
                                        <p:tgtEl>
                                          <p:spTgt spid="3553"/>
                                        </p:tgtEl>
                                      </p:cBhvr>
                                    </p:animEffect>
                                    <p:set>
                                      <p:cBhvr>
                                        <p:cTn id="232" fill="hold">
                                          <p:stCondLst>
                                            <p:cond delay="499"/>
                                          </p:stCondLst>
                                        </p:cTn>
                                        <p:tgtEl>
                                          <p:spTgt spid="3553"/>
                                        </p:tgtEl>
                                        <p:attrNameLst>
                                          <p:attrName>style.visibility</p:attrName>
                                        </p:attrNameLst>
                                      </p:cBhvr>
                                      <p:to>
                                        <p:strVal val="hidden"/>
                                      </p:to>
                                    </p:set>
                                  </p:childTnLst>
                                </p:cTn>
                              </p:par>
                            </p:childTnLst>
                          </p:cTn>
                        </p:par>
                        <p:par>
                          <p:cTn id="233" fill="hold">
                            <p:stCondLst>
                              <p:cond delay="1500"/>
                            </p:stCondLst>
                            <p:childTnLst>
                              <p:par>
                                <p:cTn id="234" presetClass="exit" nodeType="afterEffect" presetID="10" grpId="58" fill="hold">
                                  <p:stCondLst>
                                    <p:cond delay="0"/>
                                  </p:stCondLst>
                                  <p:iterate type="el" backwards="0">
                                    <p:tmAbs val="0"/>
                                  </p:iterate>
                                  <p:childTnLst>
                                    <p:animEffect filter="fade" transition="out">
                                      <p:cBhvr>
                                        <p:cTn id="235" dur="500" fill="hold"/>
                                        <p:tgtEl>
                                          <p:spTgt spid="3554"/>
                                        </p:tgtEl>
                                      </p:cBhvr>
                                    </p:animEffect>
                                    <p:set>
                                      <p:cBhvr>
                                        <p:cTn id="236" fill="hold">
                                          <p:stCondLst>
                                            <p:cond delay="499"/>
                                          </p:stCondLst>
                                        </p:cTn>
                                        <p:tgtEl>
                                          <p:spTgt spid="3554"/>
                                        </p:tgtEl>
                                        <p:attrNameLst>
                                          <p:attrName>style.visibility</p:attrName>
                                        </p:attrNameLst>
                                      </p:cBhvr>
                                      <p:to>
                                        <p:strVal val="hidden"/>
                                      </p:to>
                                    </p:set>
                                  </p:childTnLst>
                                </p:cTn>
                              </p:par>
                            </p:childTnLst>
                          </p:cTn>
                        </p:par>
                        <p:par>
                          <p:cTn id="237" fill="hold">
                            <p:stCondLst>
                              <p:cond delay="2000"/>
                            </p:stCondLst>
                            <p:childTnLst>
                              <p:par>
                                <p:cTn id="238" presetClass="exit" nodeType="afterEffect" presetID="10" grpId="59" fill="hold">
                                  <p:stCondLst>
                                    <p:cond delay="0"/>
                                  </p:stCondLst>
                                  <p:iterate type="el" backwards="0">
                                    <p:tmAbs val="0"/>
                                  </p:iterate>
                                  <p:childTnLst>
                                    <p:animEffect filter="fade" transition="out">
                                      <p:cBhvr>
                                        <p:cTn id="239" dur="500" fill="hold"/>
                                        <p:tgtEl>
                                          <p:spTgt spid="3555"/>
                                        </p:tgtEl>
                                      </p:cBhvr>
                                    </p:animEffect>
                                    <p:set>
                                      <p:cBhvr>
                                        <p:cTn id="240" fill="hold">
                                          <p:stCondLst>
                                            <p:cond delay="499"/>
                                          </p:stCondLst>
                                        </p:cTn>
                                        <p:tgtEl>
                                          <p:spTgt spid="3555"/>
                                        </p:tgtEl>
                                        <p:attrNameLst>
                                          <p:attrName>style.visibility</p:attrName>
                                        </p:attrNameLst>
                                      </p:cBhvr>
                                      <p:to>
                                        <p:strVal val="hidden"/>
                                      </p:to>
                                    </p:set>
                                  </p:childTnLst>
                                </p:cTn>
                              </p:par>
                            </p:childTnLst>
                          </p:cTn>
                        </p:par>
                        <p:par>
                          <p:cTn id="241" fill="hold">
                            <p:stCondLst>
                              <p:cond delay="2500"/>
                            </p:stCondLst>
                            <p:childTnLst>
                              <p:par>
                                <p:cTn id="242" presetClass="exit" nodeType="afterEffect" presetID="10" grpId="60" fill="hold">
                                  <p:stCondLst>
                                    <p:cond delay="0"/>
                                  </p:stCondLst>
                                  <p:iterate type="el" backwards="0">
                                    <p:tmAbs val="0"/>
                                  </p:iterate>
                                  <p:childTnLst>
                                    <p:animEffect filter="fade" transition="out">
                                      <p:cBhvr>
                                        <p:cTn id="243" dur="500" fill="hold"/>
                                        <p:tgtEl>
                                          <p:spTgt spid="3558"/>
                                        </p:tgtEl>
                                      </p:cBhvr>
                                    </p:animEffect>
                                    <p:set>
                                      <p:cBhvr>
                                        <p:cTn id="244" fill="hold">
                                          <p:stCondLst>
                                            <p:cond delay="499"/>
                                          </p:stCondLst>
                                        </p:cTn>
                                        <p:tgtEl>
                                          <p:spTgt spid="3558"/>
                                        </p:tgtEl>
                                        <p:attrNameLst>
                                          <p:attrName>style.visibility</p:attrName>
                                        </p:attrNameLst>
                                      </p:cBhvr>
                                      <p:to>
                                        <p:strVal val="hidden"/>
                                      </p:to>
                                    </p:set>
                                  </p:childTnLst>
                                </p:cTn>
                              </p:par>
                            </p:childTnLst>
                          </p:cTn>
                        </p:par>
                        <p:par>
                          <p:cTn id="245" fill="hold">
                            <p:stCondLst>
                              <p:cond delay="3000"/>
                            </p:stCondLst>
                            <p:childTnLst>
                              <p:par>
                                <p:cTn id="246" presetClass="exit" nodeType="afterEffect" presetID="10" grpId="61" fill="hold">
                                  <p:stCondLst>
                                    <p:cond delay="0"/>
                                  </p:stCondLst>
                                  <p:iterate type="el" backwards="0">
                                    <p:tmAbs val="0"/>
                                  </p:iterate>
                                  <p:childTnLst>
                                    <p:animEffect filter="fade" transition="out">
                                      <p:cBhvr>
                                        <p:cTn id="247" dur="500" fill="hold"/>
                                        <p:tgtEl>
                                          <p:spTgt spid="3561"/>
                                        </p:tgtEl>
                                      </p:cBhvr>
                                    </p:animEffect>
                                    <p:set>
                                      <p:cBhvr>
                                        <p:cTn id="248" fill="hold">
                                          <p:stCondLst>
                                            <p:cond delay="499"/>
                                          </p:stCondLst>
                                        </p:cTn>
                                        <p:tgtEl>
                                          <p:spTgt spid="3561"/>
                                        </p:tgtEl>
                                        <p:attrNameLst>
                                          <p:attrName>style.visibility</p:attrName>
                                        </p:attrNameLst>
                                      </p:cBhvr>
                                      <p:to>
                                        <p:strVal val="hidden"/>
                                      </p:to>
                                    </p:set>
                                  </p:childTnLst>
                                </p:cTn>
                              </p:par>
                            </p:childTnLst>
                          </p:cTn>
                        </p:par>
                        <p:par>
                          <p:cTn id="249" fill="hold">
                            <p:stCondLst>
                              <p:cond delay="3500"/>
                            </p:stCondLst>
                            <p:childTnLst>
                              <p:par>
                                <p:cTn id="250" presetClass="exit" nodeType="afterEffect" presetID="10" grpId="62" fill="hold">
                                  <p:stCondLst>
                                    <p:cond delay="0"/>
                                  </p:stCondLst>
                                  <p:iterate type="el" backwards="0">
                                    <p:tmAbs val="0"/>
                                  </p:iterate>
                                  <p:childTnLst>
                                    <p:animEffect filter="fade" transition="out">
                                      <p:cBhvr>
                                        <p:cTn id="251" dur="500" fill="hold"/>
                                        <p:tgtEl>
                                          <p:spTgt spid="3564"/>
                                        </p:tgtEl>
                                      </p:cBhvr>
                                    </p:animEffect>
                                    <p:set>
                                      <p:cBhvr>
                                        <p:cTn id="252" fill="hold">
                                          <p:stCondLst>
                                            <p:cond delay="499"/>
                                          </p:stCondLst>
                                        </p:cTn>
                                        <p:tgtEl>
                                          <p:spTgt spid="3564"/>
                                        </p:tgtEl>
                                        <p:attrNameLst>
                                          <p:attrName>style.visibility</p:attrName>
                                        </p:attrNameLst>
                                      </p:cBhvr>
                                      <p:to>
                                        <p:strVal val="hidden"/>
                                      </p:to>
                                    </p:set>
                                  </p:childTnLst>
                                </p:cTn>
                              </p:par>
                            </p:childTnLst>
                          </p:cTn>
                        </p:par>
                        <p:par>
                          <p:cTn id="253" fill="hold">
                            <p:stCondLst>
                              <p:cond delay="4000"/>
                            </p:stCondLst>
                            <p:childTnLst>
                              <p:par>
                                <p:cTn id="254" presetClass="exit" nodeType="afterEffect" presetID="10" grpId="63" fill="hold">
                                  <p:stCondLst>
                                    <p:cond delay="0"/>
                                  </p:stCondLst>
                                  <p:iterate type="el" backwards="0">
                                    <p:tmAbs val="0"/>
                                  </p:iterate>
                                  <p:childTnLst>
                                    <p:animEffect filter="fade" transition="out">
                                      <p:cBhvr>
                                        <p:cTn id="255" dur="500" fill="hold"/>
                                        <p:tgtEl>
                                          <p:spTgt spid="3567"/>
                                        </p:tgtEl>
                                      </p:cBhvr>
                                    </p:animEffect>
                                    <p:set>
                                      <p:cBhvr>
                                        <p:cTn id="256" fill="hold">
                                          <p:stCondLst>
                                            <p:cond delay="499"/>
                                          </p:stCondLst>
                                        </p:cTn>
                                        <p:tgtEl>
                                          <p:spTgt spid="3567"/>
                                        </p:tgtEl>
                                        <p:attrNameLst>
                                          <p:attrName>style.visibility</p:attrName>
                                        </p:attrNameLst>
                                      </p:cBhvr>
                                      <p:to>
                                        <p:strVal val="hidden"/>
                                      </p:to>
                                    </p:set>
                                  </p:childTnLst>
                                </p:cTn>
                              </p:par>
                            </p:childTnLst>
                          </p:cTn>
                        </p:par>
                        <p:par>
                          <p:cTn id="257" fill="hold">
                            <p:stCondLst>
                              <p:cond delay="4500"/>
                            </p:stCondLst>
                            <p:childTnLst>
                              <p:par>
                                <p:cTn id="258" presetClass="exit" nodeType="afterEffect" presetID="10" grpId="64" fill="hold">
                                  <p:stCondLst>
                                    <p:cond delay="0"/>
                                  </p:stCondLst>
                                  <p:iterate type="el" backwards="0">
                                    <p:tmAbs val="0"/>
                                  </p:iterate>
                                  <p:childTnLst>
                                    <p:animEffect filter="fade" transition="out">
                                      <p:cBhvr>
                                        <p:cTn id="259" dur="500" fill="hold"/>
                                        <p:tgtEl>
                                          <p:spTgt spid="3570"/>
                                        </p:tgtEl>
                                      </p:cBhvr>
                                    </p:animEffect>
                                    <p:set>
                                      <p:cBhvr>
                                        <p:cTn id="260" fill="hold">
                                          <p:stCondLst>
                                            <p:cond delay="499"/>
                                          </p:stCondLst>
                                        </p:cTn>
                                        <p:tgtEl>
                                          <p:spTgt spid="3570"/>
                                        </p:tgtEl>
                                        <p:attrNameLst>
                                          <p:attrName>style.visibility</p:attrName>
                                        </p:attrNameLst>
                                      </p:cBhvr>
                                      <p:to>
                                        <p:strVal val="hidden"/>
                                      </p:to>
                                    </p:set>
                                  </p:childTnLst>
                                </p:cTn>
                              </p:par>
                            </p:childTnLst>
                          </p:cTn>
                        </p:par>
                        <p:par>
                          <p:cTn id="261" fill="hold">
                            <p:stCondLst>
                              <p:cond delay="5000"/>
                            </p:stCondLst>
                            <p:childTnLst>
                              <p:par>
                                <p:cTn id="262" presetClass="exit" nodeType="afterEffect" presetID="10" grpId="65" fill="hold">
                                  <p:stCondLst>
                                    <p:cond delay="0"/>
                                  </p:stCondLst>
                                  <p:iterate type="el" backwards="0">
                                    <p:tmAbs val="0"/>
                                  </p:iterate>
                                  <p:childTnLst>
                                    <p:animEffect filter="fade" transition="out">
                                      <p:cBhvr>
                                        <p:cTn id="263" dur="500" fill="hold"/>
                                        <p:tgtEl>
                                          <p:spTgt spid="3573"/>
                                        </p:tgtEl>
                                      </p:cBhvr>
                                    </p:animEffect>
                                    <p:set>
                                      <p:cBhvr>
                                        <p:cTn id="264" fill="hold">
                                          <p:stCondLst>
                                            <p:cond delay="499"/>
                                          </p:stCondLst>
                                        </p:cTn>
                                        <p:tgtEl>
                                          <p:spTgt spid="3573"/>
                                        </p:tgtEl>
                                        <p:attrNameLst>
                                          <p:attrName>style.visibility</p:attrName>
                                        </p:attrNameLst>
                                      </p:cBhvr>
                                      <p:to>
                                        <p:strVal val="hidden"/>
                                      </p:to>
                                    </p:set>
                                  </p:childTnLst>
                                </p:cTn>
                              </p:par>
                            </p:childTnLst>
                          </p:cTn>
                        </p:par>
                        <p:par>
                          <p:cTn id="265" fill="hold">
                            <p:stCondLst>
                              <p:cond delay="5500"/>
                            </p:stCondLst>
                            <p:childTnLst>
                              <p:par>
                                <p:cTn id="266" presetClass="exit" nodeType="afterEffect" presetID="10" grpId="66" fill="hold">
                                  <p:stCondLst>
                                    <p:cond delay="0"/>
                                  </p:stCondLst>
                                  <p:iterate type="el" backwards="0">
                                    <p:tmAbs val="0"/>
                                  </p:iterate>
                                  <p:childTnLst>
                                    <p:animEffect filter="fade" transition="out">
                                      <p:cBhvr>
                                        <p:cTn id="267" dur="500" fill="hold"/>
                                        <p:tgtEl>
                                          <p:spTgt spid="3576"/>
                                        </p:tgtEl>
                                      </p:cBhvr>
                                    </p:animEffect>
                                    <p:set>
                                      <p:cBhvr>
                                        <p:cTn id="268" fill="hold">
                                          <p:stCondLst>
                                            <p:cond delay="499"/>
                                          </p:stCondLst>
                                        </p:cTn>
                                        <p:tgtEl>
                                          <p:spTgt spid="3576"/>
                                        </p:tgtEl>
                                        <p:attrNameLst>
                                          <p:attrName>style.visibility</p:attrName>
                                        </p:attrNameLst>
                                      </p:cBhvr>
                                      <p:to>
                                        <p:strVal val="hidden"/>
                                      </p:to>
                                    </p:set>
                                  </p:childTnLst>
                                </p:cTn>
                              </p:par>
                            </p:childTnLst>
                          </p:cTn>
                        </p:par>
                        <p:par>
                          <p:cTn id="269" fill="hold">
                            <p:stCondLst>
                              <p:cond delay="6000"/>
                            </p:stCondLst>
                            <p:childTnLst>
                              <p:par>
                                <p:cTn id="270" presetClass="exit" nodeType="afterEffect" presetID="10" grpId="67" fill="hold">
                                  <p:stCondLst>
                                    <p:cond delay="0"/>
                                  </p:stCondLst>
                                  <p:iterate type="el" backwards="0">
                                    <p:tmAbs val="0"/>
                                  </p:iterate>
                                  <p:childTnLst>
                                    <p:animEffect filter="fade" transition="out">
                                      <p:cBhvr>
                                        <p:cTn id="271" dur="500" fill="hold"/>
                                        <p:tgtEl>
                                          <p:spTgt spid="3579"/>
                                        </p:tgtEl>
                                      </p:cBhvr>
                                    </p:animEffect>
                                    <p:set>
                                      <p:cBhvr>
                                        <p:cTn id="272" fill="hold">
                                          <p:stCondLst>
                                            <p:cond delay="499"/>
                                          </p:stCondLst>
                                        </p:cTn>
                                        <p:tgtEl>
                                          <p:spTgt spid="3579"/>
                                        </p:tgtEl>
                                        <p:attrNameLst>
                                          <p:attrName>style.visibility</p:attrName>
                                        </p:attrNameLst>
                                      </p:cBhvr>
                                      <p:to>
                                        <p:strVal val="hidden"/>
                                      </p:to>
                                    </p:set>
                                  </p:childTnLst>
                                </p:cTn>
                              </p:par>
                            </p:childTnLst>
                          </p:cTn>
                        </p:par>
                        <p:par>
                          <p:cTn id="273" fill="hold">
                            <p:stCondLst>
                              <p:cond delay="6500"/>
                            </p:stCondLst>
                            <p:childTnLst>
                              <p:par>
                                <p:cTn id="274" presetClass="exit" nodeType="afterEffect" presetID="10" grpId="68" fill="hold">
                                  <p:stCondLst>
                                    <p:cond delay="0"/>
                                  </p:stCondLst>
                                  <p:iterate type="el" backwards="0">
                                    <p:tmAbs val="0"/>
                                  </p:iterate>
                                  <p:childTnLst>
                                    <p:animEffect filter="fade" transition="out">
                                      <p:cBhvr>
                                        <p:cTn id="275" dur="500" fill="hold"/>
                                        <p:tgtEl>
                                          <p:spTgt spid="3582"/>
                                        </p:tgtEl>
                                      </p:cBhvr>
                                    </p:animEffect>
                                    <p:set>
                                      <p:cBhvr>
                                        <p:cTn id="276" fill="hold">
                                          <p:stCondLst>
                                            <p:cond delay="499"/>
                                          </p:stCondLst>
                                        </p:cTn>
                                        <p:tgtEl>
                                          <p:spTgt spid="3582"/>
                                        </p:tgtEl>
                                        <p:attrNameLst>
                                          <p:attrName>style.visibility</p:attrName>
                                        </p:attrNameLst>
                                      </p:cBhvr>
                                      <p:to>
                                        <p:strVal val="hidden"/>
                                      </p:to>
                                    </p:set>
                                  </p:childTnLst>
                                </p:cTn>
                              </p:par>
                            </p:childTnLst>
                          </p:cTn>
                        </p:par>
                        <p:par>
                          <p:cTn id="277" fill="hold">
                            <p:stCondLst>
                              <p:cond delay="7000"/>
                            </p:stCondLst>
                            <p:childTnLst>
                              <p:par>
                                <p:cTn id="278" presetClass="exit" nodeType="afterEffect" presetID="10" grpId="69" fill="hold">
                                  <p:stCondLst>
                                    <p:cond delay="0"/>
                                  </p:stCondLst>
                                  <p:iterate type="el" backwards="0">
                                    <p:tmAbs val="0"/>
                                  </p:iterate>
                                  <p:childTnLst>
                                    <p:animEffect filter="fade" transition="out">
                                      <p:cBhvr>
                                        <p:cTn id="279" dur="500" fill="hold"/>
                                        <p:tgtEl>
                                          <p:spTgt spid="3585"/>
                                        </p:tgtEl>
                                      </p:cBhvr>
                                    </p:animEffect>
                                    <p:set>
                                      <p:cBhvr>
                                        <p:cTn id="280" fill="hold">
                                          <p:stCondLst>
                                            <p:cond delay="499"/>
                                          </p:stCondLst>
                                        </p:cTn>
                                        <p:tgtEl>
                                          <p:spTgt spid="3585"/>
                                        </p:tgtEl>
                                        <p:attrNameLst>
                                          <p:attrName>style.visibility</p:attrName>
                                        </p:attrNameLst>
                                      </p:cBhvr>
                                      <p:to>
                                        <p:strVal val="hidden"/>
                                      </p:to>
                                    </p:set>
                                  </p:childTnLst>
                                </p:cTn>
                              </p:par>
                            </p:childTnLst>
                          </p:cTn>
                        </p:par>
                        <p:par>
                          <p:cTn id="281" fill="hold">
                            <p:stCondLst>
                              <p:cond delay="7500"/>
                            </p:stCondLst>
                            <p:childTnLst>
                              <p:par>
                                <p:cTn id="282" presetClass="exit" nodeType="afterEffect" presetID="10" grpId="70" fill="hold">
                                  <p:stCondLst>
                                    <p:cond delay="0"/>
                                  </p:stCondLst>
                                  <p:iterate type="el" backwards="0">
                                    <p:tmAbs val="0"/>
                                  </p:iterate>
                                  <p:childTnLst>
                                    <p:animEffect filter="fade" transition="out">
                                      <p:cBhvr>
                                        <p:cTn id="283" dur="500" fill="hold"/>
                                        <p:tgtEl>
                                          <p:spTgt spid="3588"/>
                                        </p:tgtEl>
                                      </p:cBhvr>
                                    </p:animEffect>
                                    <p:set>
                                      <p:cBhvr>
                                        <p:cTn id="284" fill="hold">
                                          <p:stCondLst>
                                            <p:cond delay="499"/>
                                          </p:stCondLst>
                                        </p:cTn>
                                        <p:tgtEl>
                                          <p:spTgt spid="3588"/>
                                        </p:tgtEl>
                                        <p:attrNameLst>
                                          <p:attrName>style.visibility</p:attrName>
                                        </p:attrNameLst>
                                      </p:cBhvr>
                                      <p:to>
                                        <p:strVal val="hidden"/>
                                      </p:to>
                                    </p:set>
                                  </p:childTnLst>
                                </p:cTn>
                              </p:par>
                            </p:childTnLst>
                          </p:cTn>
                        </p:par>
                        <p:par>
                          <p:cTn id="285" fill="hold">
                            <p:stCondLst>
                              <p:cond delay="8000"/>
                            </p:stCondLst>
                            <p:childTnLst>
                              <p:par>
                                <p:cTn id="286" presetClass="exit" nodeType="afterEffect" presetID="10" grpId="71" fill="hold">
                                  <p:stCondLst>
                                    <p:cond delay="0"/>
                                  </p:stCondLst>
                                  <p:iterate type="el" backwards="0">
                                    <p:tmAbs val="0"/>
                                  </p:iterate>
                                  <p:childTnLst>
                                    <p:animEffect filter="fade" transition="out">
                                      <p:cBhvr>
                                        <p:cTn id="287" dur="500" fill="hold"/>
                                        <p:tgtEl>
                                          <p:spTgt spid="3591"/>
                                        </p:tgtEl>
                                      </p:cBhvr>
                                    </p:animEffect>
                                    <p:set>
                                      <p:cBhvr>
                                        <p:cTn id="288" fill="hold">
                                          <p:stCondLst>
                                            <p:cond delay="499"/>
                                          </p:stCondLst>
                                        </p:cTn>
                                        <p:tgtEl>
                                          <p:spTgt spid="3591"/>
                                        </p:tgtEl>
                                        <p:attrNameLst>
                                          <p:attrName>style.visibility</p:attrName>
                                        </p:attrNameLst>
                                      </p:cBhvr>
                                      <p:to>
                                        <p:strVal val="hidden"/>
                                      </p:to>
                                    </p:set>
                                  </p:childTnLst>
                                </p:cTn>
                              </p:par>
                            </p:childTnLst>
                          </p:cTn>
                        </p:par>
                        <p:par>
                          <p:cTn id="289" fill="hold">
                            <p:stCondLst>
                              <p:cond delay="8500"/>
                            </p:stCondLst>
                            <p:childTnLst>
                              <p:par>
                                <p:cTn id="290" presetClass="exit" nodeType="afterEffect" presetID="10" grpId="72" fill="hold">
                                  <p:stCondLst>
                                    <p:cond delay="0"/>
                                  </p:stCondLst>
                                  <p:iterate type="el" backwards="0">
                                    <p:tmAbs val="0"/>
                                  </p:iterate>
                                  <p:childTnLst>
                                    <p:animEffect filter="fade" transition="out">
                                      <p:cBhvr>
                                        <p:cTn id="291" dur="500" fill="hold"/>
                                        <p:tgtEl>
                                          <p:spTgt spid="3594"/>
                                        </p:tgtEl>
                                      </p:cBhvr>
                                    </p:animEffect>
                                    <p:set>
                                      <p:cBhvr>
                                        <p:cTn id="292" fill="hold">
                                          <p:stCondLst>
                                            <p:cond delay="499"/>
                                          </p:stCondLst>
                                        </p:cTn>
                                        <p:tgtEl>
                                          <p:spTgt spid="3594"/>
                                        </p:tgtEl>
                                        <p:attrNameLst>
                                          <p:attrName>style.visibility</p:attrName>
                                        </p:attrNameLst>
                                      </p:cBhvr>
                                      <p:to>
                                        <p:strVal val="hidden"/>
                                      </p:to>
                                    </p:set>
                                  </p:childTnLst>
                                </p:cTn>
                              </p:par>
                            </p:childTnLst>
                          </p:cTn>
                        </p:par>
                        <p:par>
                          <p:cTn id="293" fill="hold">
                            <p:stCondLst>
                              <p:cond delay="9000"/>
                            </p:stCondLst>
                            <p:childTnLst>
                              <p:par>
                                <p:cTn id="294" presetClass="exit" nodeType="afterEffect" presetID="10" grpId="73" fill="hold">
                                  <p:stCondLst>
                                    <p:cond delay="0"/>
                                  </p:stCondLst>
                                  <p:iterate type="el" backwards="0">
                                    <p:tmAbs val="0"/>
                                  </p:iterate>
                                  <p:childTnLst>
                                    <p:animEffect filter="fade" transition="out">
                                      <p:cBhvr>
                                        <p:cTn id="295" dur="500" fill="hold"/>
                                        <p:tgtEl>
                                          <p:spTgt spid="3597"/>
                                        </p:tgtEl>
                                      </p:cBhvr>
                                    </p:animEffect>
                                    <p:set>
                                      <p:cBhvr>
                                        <p:cTn id="296" fill="hold">
                                          <p:stCondLst>
                                            <p:cond delay="499"/>
                                          </p:stCondLst>
                                        </p:cTn>
                                        <p:tgtEl>
                                          <p:spTgt spid="3597"/>
                                        </p:tgtEl>
                                        <p:attrNameLst>
                                          <p:attrName>style.visibility</p:attrName>
                                        </p:attrNameLst>
                                      </p:cBhvr>
                                      <p:to>
                                        <p:strVal val="hidden"/>
                                      </p:to>
                                    </p:set>
                                  </p:childTnLst>
                                </p:cTn>
                              </p:par>
                            </p:childTnLst>
                          </p:cTn>
                        </p:par>
                        <p:par>
                          <p:cTn id="297" fill="hold">
                            <p:stCondLst>
                              <p:cond delay="9500"/>
                            </p:stCondLst>
                            <p:childTnLst>
                              <p:par>
                                <p:cTn id="298" presetClass="exit" nodeType="afterEffect" presetID="10" grpId="74" fill="hold">
                                  <p:stCondLst>
                                    <p:cond delay="0"/>
                                  </p:stCondLst>
                                  <p:iterate type="el" backwards="0">
                                    <p:tmAbs val="0"/>
                                  </p:iterate>
                                  <p:childTnLst>
                                    <p:animEffect filter="fade" transition="out">
                                      <p:cBhvr>
                                        <p:cTn id="299" dur="500" fill="hold"/>
                                        <p:tgtEl>
                                          <p:spTgt spid="3600"/>
                                        </p:tgtEl>
                                      </p:cBhvr>
                                    </p:animEffect>
                                    <p:set>
                                      <p:cBhvr>
                                        <p:cTn id="300" fill="hold">
                                          <p:stCondLst>
                                            <p:cond delay="499"/>
                                          </p:stCondLst>
                                        </p:cTn>
                                        <p:tgtEl>
                                          <p:spTgt spid="3600"/>
                                        </p:tgtEl>
                                        <p:attrNameLst>
                                          <p:attrName>style.visibility</p:attrName>
                                        </p:attrNameLst>
                                      </p:cBhvr>
                                      <p:to>
                                        <p:strVal val="hidden"/>
                                      </p:to>
                                    </p:set>
                                  </p:childTnLst>
                                </p:cTn>
                              </p:par>
                            </p:childTnLst>
                          </p:cTn>
                        </p:par>
                        <p:par>
                          <p:cTn id="301" fill="hold">
                            <p:stCondLst>
                              <p:cond delay="10000"/>
                            </p:stCondLst>
                            <p:childTnLst>
                              <p:par>
                                <p:cTn id="302" presetClass="exit" nodeType="afterEffect" presetID="10" grpId="75" fill="hold">
                                  <p:stCondLst>
                                    <p:cond delay="0"/>
                                  </p:stCondLst>
                                  <p:iterate type="el" backwards="0">
                                    <p:tmAbs val="0"/>
                                  </p:iterate>
                                  <p:childTnLst>
                                    <p:animEffect filter="fade" transition="out">
                                      <p:cBhvr>
                                        <p:cTn id="303" dur="500" fill="hold"/>
                                        <p:tgtEl>
                                          <p:spTgt spid="3603"/>
                                        </p:tgtEl>
                                      </p:cBhvr>
                                    </p:animEffect>
                                    <p:set>
                                      <p:cBhvr>
                                        <p:cTn id="304" fill="hold">
                                          <p:stCondLst>
                                            <p:cond delay="499"/>
                                          </p:stCondLst>
                                        </p:cTn>
                                        <p:tgtEl>
                                          <p:spTgt spid="3603"/>
                                        </p:tgtEl>
                                        <p:attrNameLst>
                                          <p:attrName>style.visibility</p:attrName>
                                        </p:attrNameLst>
                                      </p:cBhvr>
                                      <p:to>
                                        <p:strVal val="hidden"/>
                                      </p:to>
                                    </p:set>
                                  </p:childTnLst>
                                </p:cTn>
                              </p:par>
                            </p:childTnLst>
                          </p:cTn>
                        </p:par>
                        <p:par>
                          <p:cTn id="305" fill="hold">
                            <p:stCondLst>
                              <p:cond delay="10500"/>
                            </p:stCondLst>
                            <p:childTnLst>
                              <p:par>
                                <p:cTn id="306" presetClass="exit" nodeType="afterEffect" presetID="10" grpId="76" fill="hold">
                                  <p:stCondLst>
                                    <p:cond delay="0"/>
                                  </p:stCondLst>
                                  <p:iterate type="el" backwards="0">
                                    <p:tmAbs val="0"/>
                                  </p:iterate>
                                  <p:childTnLst>
                                    <p:animEffect filter="fade" transition="out">
                                      <p:cBhvr>
                                        <p:cTn id="307" dur="500" fill="hold"/>
                                        <p:tgtEl>
                                          <p:spTgt spid="3606"/>
                                        </p:tgtEl>
                                      </p:cBhvr>
                                    </p:animEffect>
                                    <p:set>
                                      <p:cBhvr>
                                        <p:cTn id="308" fill="hold">
                                          <p:stCondLst>
                                            <p:cond delay="499"/>
                                          </p:stCondLst>
                                        </p:cTn>
                                        <p:tgtEl>
                                          <p:spTgt spid="3606"/>
                                        </p:tgtEl>
                                        <p:attrNameLst>
                                          <p:attrName>style.visibility</p:attrName>
                                        </p:attrNameLst>
                                      </p:cBhvr>
                                      <p:to>
                                        <p:strVal val="hidden"/>
                                      </p:to>
                                    </p:set>
                                  </p:childTnLst>
                                </p:cTn>
                              </p:par>
                            </p:childTnLst>
                          </p:cTn>
                        </p:par>
                        <p:par>
                          <p:cTn id="309" fill="hold">
                            <p:stCondLst>
                              <p:cond delay="11000"/>
                            </p:stCondLst>
                            <p:childTnLst>
                              <p:par>
                                <p:cTn id="310" presetClass="exit" nodeType="afterEffect" presetID="10" grpId="77" fill="hold">
                                  <p:stCondLst>
                                    <p:cond delay="0"/>
                                  </p:stCondLst>
                                  <p:iterate type="el" backwards="0">
                                    <p:tmAbs val="0"/>
                                  </p:iterate>
                                  <p:childTnLst>
                                    <p:animEffect filter="fade" transition="out">
                                      <p:cBhvr>
                                        <p:cTn id="311" dur="500" fill="hold"/>
                                        <p:tgtEl>
                                          <p:spTgt spid="3609"/>
                                        </p:tgtEl>
                                      </p:cBhvr>
                                    </p:animEffect>
                                    <p:set>
                                      <p:cBhvr>
                                        <p:cTn id="312" fill="hold">
                                          <p:stCondLst>
                                            <p:cond delay="499"/>
                                          </p:stCondLst>
                                        </p:cTn>
                                        <p:tgtEl>
                                          <p:spTgt spid="3609"/>
                                        </p:tgtEl>
                                        <p:attrNameLst>
                                          <p:attrName>style.visibility</p:attrName>
                                        </p:attrNameLst>
                                      </p:cBhvr>
                                      <p:to>
                                        <p:strVal val="hidden"/>
                                      </p:to>
                                    </p:set>
                                  </p:childTnLst>
                                </p:cTn>
                              </p:par>
                            </p:childTnLst>
                          </p:cTn>
                        </p:par>
                        <p:par>
                          <p:cTn id="313" fill="hold">
                            <p:stCondLst>
                              <p:cond delay="11500"/>
                            </p:stCondLst>
                            <p:childTnLst>
                              <p:par>
                                <p:cTn id="314" presetClass="exit" nodeType="afterEffect" presetID="10" grpId="78" fill="hold">
                                  <p:stCondLst>
                                    <p:cond delay="0"/>
                                  </p:stCondLst>
                                  <p:iterate type="el" backwards="0">
                                    <p:tmAbs val="0"/>
                                  </p:iterate>
                                  <p:childTnLst>
                                    <p:animEffect filter="fade" transition="out">
                                      <p:cBhvr>
                                        <p:cTn id="315" dur="500" fill="hold"/>
                                        <p:tgtEl>
                                          <p:spTgt spid="3612"/>
                                        </p:tgtEl>
                                      </p:cBhvr>
                                    </p:animEffect>
                                    <p:set>
                                      <p:cBhvr>
                                        <p:cTn id="316" fill="hold">
                                          <p:stCondLst>
                                            <p:cond delay="499"/>
                                          </p:stCondLst>
                                        </p:cTn>
                                        <p:tgtEl>
                                          <p:spTgt spid="3612"/>
                                        </p:tgtEl>
                                        <p:attrNameLst>
                                          <p:attrName>style.visibility</p:attrName>
                                        </p:attrNameLst>
                                      </p:cBhvr>
                                      <p:to>
                                        <p:strVal val="hidden"/>
                                      </p:to>
                                    </p:set>
                                  </p:childTnLst>
                                </p:cTn>
                              </p:par>
                            </p:childTnLst>
                          </p:cTn>
                        </p:par>
                        <p:par>
                          <p:cTn id="317" fill="hold">
                            <p:stCondLst>
                              <p:cond delay="12000"/>
                            </p:stCondLst>
                            <p:childTnLst>
                              <p:par>
                                <p:cTn id="318" presetClass="exit" nodeType="afterEffect" presetID="10" grpId="79" fill="hold">
                                  <p:stCondLst>
                                    <p:cond delay="0"/>
                                  </p:stCondLst>
                                  <p:iterate type="el" backwards="0">
                                    <p:tmAbs val="0"/>
                                  </p:iterate>
                                  <p:childTnLst>
                                    <p:animEffect filter="fade" transition="out">
                                      <p:cBhvr>
                                        <p:cTn id="319" dur="500" fill="hold"/>
                                        <p:tgtEl>
                                          <p:spTgt spid="3692"/>
                                        </p:tgtEl>
                                      </p:cBhvr>
                                    </p:animEffect>
                                    <p:set>
                                      <p:cBhvr>
                                        <p:cTn id="320" fill="hold">
                                          <p:stCondLst>
                                            <p:cond delay="499"/>
                                          </p:stCondLst>
                                        </p:cTn>
                                        <p:tgtEl>
                                          <p:spTgt spid="3692"/>
                                        </p:tgtEl>
                                        <p:attrNameLst>
                                          <p:attrName>style.visibility</p:attrName>
                                        </p:attrNameLst>
                                      </p:cBhvr>
                                      <p:to>
                                        <p:strVal val="hidden"/>
                                      </p:to>
                                    </p:set>
                                  </p:childTnLst>
                                </p:cTn>
                              </p:par>
                            </p:childTnLst>
                          </p:cTn>
                        </p:par>
                        <p:par>
                          <p:cTn id="321" fill="hold">
                            <p:stCondLst>
                              <p:cond delay="12500"/>
                            </p:stCondLst>
                            <p:childTnLst>
                              <p:par>
                                <p:cTn id="322" presetClass="entr" nodeType="afterEffect" presetID="10" grpId="80" fill="hold">
                                  <p:stCondLst>
                                    <p:cond delay="0"/>
                                  </p:stCondLst>
                                  <p:iterate type="el" backwards="0">
                                    <p:tmAbs val="0"/>
                                  </p:iterate>
                                  <p:childTnLst>
                                    <p:set>
                                      <p:cBhvr>
                                        <p:cTn id="323" fill="hold"/>
                                        <p:tgtEl>
                                          <p:spTgt spid="3712"/>
                                        </p:tgtEl>
                                        <p:attrNameLst>
                                          <p:attrName>style.visibility</p:attrName>
                                        </p:attrNameLst>
                                      </p:cBhvr>
                                      <p:to>
                                        <p:strVal val="visible"/>
                                      </p:to>
                                    </p:set>
                                    <p:animEffect filter="fade" transition="in">
                                      <p:cBhvr>
                                        <p:cTn id="324" dur="2000"/>
                                        <p:tgtEl>
                                          <p:spTgt spid="3712"/>
                                        </p:tgtEl>
                                      </p:cBhvr>
                                    </p:animEffect>
                                  </p:childTnLst>
                                </p:cTn>
                              </p:par>
                            </p:childTnLst>
                          </p:cTn>
                        </p:par>
                        <p:par>
                          <p:cTn id="325" fill="hold">
                            <p:stCondLst>
                              <p:cond delay="14500"/>
                            </p:stCondLst>
                            <p:childTnLst>
                              <p:par>
                                <p:cTn id="326" presetClass="exit" nodeType="afterEffect" presetID="10" grpId="81" fill="hold">
                                  <p:stCondLst>
                                    <p:cond delay="0"/>
                                  </p:stCondLst>
                                  <p:iterate type="el" backwards="0">
                                    <p:tmAbs val="0"/>
                                  </p:iterate>
                                  <p:childTnLst>
                                    <p:animEffect filter="fade" transition="out">
                                      <p:cBhvr>
                                        <p:cTn id="327" dur="2000" fill="hold"/>
                                        <p:tgtEl>
                                          <p:spTgt spid="3699"/>
                                        </p:tgtEl>
                                      </p:cBhvr>
                                    </p:animEffect>
                                    <p:set>
                                      <p:cBhvr>
                                        <p:cTn id="328" fill="hold">
                                          <p:stCondLst>
                                            <p:cond delay="1999"/>
                                          </p:stCondLst>
                                        </p:cTn>
                                        <p:tgtEl>
                                          <p:spTgt spid="3699"/>
                                        </p:tgtEl>
                                        <p:attrNameLst>
                                          <p:attrName>style.visibility</p:attrName>
                                        </p:attrNameLst>
                                      </p:cBhvr>
                                      <p:to>
                                        <p:strVal val="hidden"/>
                                      </p:to>
                                    </p:set>
                                  </p:childTnLst>
                                </p:cTn>
                              </p:par>
                            </p:childTnLst>
                          </p:cTn>
                        </p:par>
                        <p:par>
                          <p:cTn id="329" fill="hold">
                            <p:stCondLst>
                              <p:cond delay="16500"/>
                            </p:stCondLst>
                            <p:childTnLst>
                              <p:par>
                                <p:cTn id="330" presetClass="entr" nodeType="afterEffect" presetID="10" grpId="82" fill="hold">
                                  <p:stCondLst>
                                    <p:cond delay="0"/>
                                  </p:stCondLst>
                                  <p:iterate type="el" backwards="0">
                                    <p:tmAbs val="0"/>
                                  </p:iterate>
                                  <p:childTnLst>
                                    <p:set>
                                      <p:cBhvr>
                                        <p:cTn id="331" fill="hold"/>
                                        <p:tgtEl>
                                          <p:spTgt spid="3692"/>
                                        </p:tgtEl>
                                        <p:attrNameLst>
                                          <p:attrName>style.visibility</p:attrName>
                                        </p:attrNameLst>
                                      </p:cBhvr>
                                      <p:to>
                                        <p:strVal val="visible"/>
                                      </p:to>
                                    </p:set>
                                    <p:animEffect filter="fade" transition="in">
                                      <p:cBhvr>
                                        <p:cTn id="332" dur="2000"/>
                                        <p:tgtEl>
                                          <p:spTgt spid="36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663" grpId="51"/>
      <p:bldP build="whole" bldLvl="1" animBg="1" rev="0" advAuto="0" spid="3570" grpId="64"/>
      <p:bldP build="whole" bldLvl="1" animBg="1" rev="0" advAuto="0" spid="3641" grpId="29"/>
      <p:bldP build="whole" bldLvl="1" animBg="1" rev="0" advAuto="0" spid="3621" grpId="9"/>
      <p:bldP build="whole" bldLvl="1" animBg="1" rev="0" advAuto="0" spid="3609" grpId="77"/>
      <p:bldP build="whole" bldLvl="1" animBg="1" rev="0" advAuto="0" spid="3645" grpId="33"/>
      <p:bldP build="whole" bldLvl="1" animBg="1" rev="0" advAuto="0" spid="3632" grpId="20"/>
      <p:bldP build="whole" bldLvl="1" animBg="1" rev="0" advAuto="0" spid="3660" grpId="48"/>
      <p:bldP build="whole" bldLvl="1" animBg="1" rev="0" advAuto="0" spid="3623" grpId="11"/>
      <p:bldP build="whole" bldLvl="1" animBg="1" rev="0" advAuto="0" spid="3594" grpId="72"/>
      <p:bldP build="whole" bldLvl="1" animBg="1" rev="0" advAuto="0" spid="3712" grpId="80"/>
      <p:bldP build="whole" bldLvl="1" animBg="1" rev="0" advAuto="0" spid="3582" grpId="68"/>
      <p:bldP build="whole" bldLvl="1" animBg="1" rev="0" advAuto="0" spid="3638" grpId="26"/>
      <p:bldP build="whole" bldLvl="1" animBg="1" rev="0" advAuto="0" spid="3637" grpId="25"/>
      <p:bldP build="whole" bldLvl="1" animBg="1" rev="0" advAuto="0" spid="3656" grpId="44"/>
      <p:bldP build="whole" bldLvl="1" animBg="1" rev="0" advAuto="0" spid="3567" grpId="63"/>
      <p:bldP build="whole" bldLvl="1" animBg="1" rev="0" advAuto="0" spid="3633" grpId="21"/>
      <p:bldP build="whole" bldLvl="1" animBg="1" rev="0" advAuto="0" spid="3618" grpId="6"/>
      <p:bldP build="whole" bldLvl="1" animBg="1" rev="0" advAuto="0" spid="3651" grpId="39"/>
      <p:bldP build="whole" bldLvl="1" animBg="1" rev="0" advAuto="0" spid="3652" grpId="40"/>
      <p:bldP build="whole" bldLvl="1" animBg="1" rev="0" advAuto="0" spid="3624" grpId="12"/>
      <p:bldP build="whole" bldLvl="1" animBg="1" rev="0" advAuto="0" spid="3553" grpId="57"/>
      <p:bldP build="whole" bldLvl="1" animBg="1" rev="0" advAuto="0" spid="3642" grpId="30"/>
      <p:bldP build="whole" bldLvl="1" animBg="1" rev="0" advAuto="0" spid="3678" grpId="54"/>
      <p:bldP build="whole" bldLvl="1" animBg="1" rev="0" advAuto="0" spid="3678" grpId="55"/>
      <p:bldP build="whole" bldLvl="1" animBg="1" rev="0" advAuto="0" spid="3606" grpId="76"/>
      <p:bldP build="whole" bldLvl="1" animBg="1" rev="0" advAuto="0" spid="3636" grpId="24"/>
      <p:bldP build="whole" bldLvl="1" animBg="1" rev="0" advAuto="0" spid="3622" grpId="10"/>
      <p:bldP build="whole" bldLvl="1" animBg="1" rev="0" advAuto="0" spid="3579" grpId="67"/>
      <p:bldP build="whole" bldLvl="1" animBg="1" rev="0" advAuto="0" spid="3662" grpId="50"/>
      <p:bldP build="whole" bldLvl="1" animBg="1" rev="0" advAuto="0" spid="3564" grpId="62"/>
      <p:bldP build="whole" bldLvl="1" animBg="1" rev="0" advAuto="0" spid="3635" grpId="23"/>
      <p:bldP build="whole" bldLvl="1" animBg="1" rev="0" advAuto="0" spid="3661" grpId="49"/>
      <p:bldP build="whole" bldLvl="1" animBg="1" rev="0" advAuto="0" spid="3613" grpId="1"/>
      <p:bldP build="whole" bldLvl="1" animBg="1" rev="0" advAuto="0" spid="3627" grpId="15"/>
      <p:bldP build="whole" bldLvl="1" animBg="1" rev="0" advAuto="0" spid="3603" grpId="75"/>
      <p:bldP build="whole" bldLvl="1" animBg="1" rev="0" advAuto="0" spid="3614" grpId="2"/>
      <p:bldP build="whole" bldLvl="1" animBg="1" rev="0" advAuto="0" spid="3639" grpId="27"/>
      <p:bldP build="whole" bldLvl="1" animBg="1" rev="0" advAuto="0" spid="3653" grpId="41"/>
      <p:bldP build="whole" bldLvl="1" animBg="1" rev="0" advAuto="0" spid="3591" grpId="71"/>
      <p:bldP build="whole" bldLvl="1" animBg="1" rev="0" advAuto="0" spid="3634" grpId="22"/>
      <p:bldP build="whole" bldLvl="1" animBg="1" rev="0" advAuto="0" spid="3631" grpId="19"/>
      <p:bldP build="whole" bldLvl="1" animBg="1" rev="0" advAuto="0" spid="3659" grpId="47"/>
      <p:bldP build="whole" bldLvl="1" animBg="1" rev="0" advAuto="0" spid="3699" grpId="56"/>
      <p:bldP build="whole" bldLvl="1" animBg="1" rev="0" advAuto="0" spid="3655" grpId="43"/>
      <p:bldP build="whole" bldLvl="1" animBg="1" rev="0" advAuto="0" spid="3640" grpId="28"/>
      <p:bldP build="whole" bldLvl="1" animBg="1" rev="0" advAuto="0" spid="3644" grpId="32"/>
      <p:bldP build="whole" bldLvl="1" animBg="1" rev="0" advAuto="0" spid="3576" grpId="66"/>
      <p:bldP build="whole" bldLvl="1" animBg="1" rev="0" advAuto="0" spid="3649" grpId="37"/>
      <p:bldP build="whole" bldLvl="1" animBg="1" rev="0" advAuto="0" spid="3615" grpId="3"/>
      <p:bldP build="whole" bldLvl="1" animBg="1" rev="0" advAuto="0" spid="3561" grpId="61"/>
      <p:bldP build="whole" bldLvl="1" animBg="1" rev="0" advAuto="0" spid="3643" grpId="31"/>
      <p:bldP build="whole" bldLvl="1" animBg="1" rev="0" advAuto="0" spid="3664" grpId="52"/>
      <p:bldP build="whole" bldLvl="1" animBg="1" rev="0" advAuto="0" spid="3692" grpId="79"/>
      <p:bldP build="whole" bldLvl="1" animBg="1" rev="0" advAuto="0" spid="3629" grpId="17"/>
      <p:bldP build="whole" bldLvl="1" animBg="1" rev="0" advAuto="0" spid="3600" grpId="74"/>
      <p:bldP build="whole" bldLvl="1" animBg="1" rev="0" advAuto="0" spid="3650" grpId="38"/>
      <p:bldP build="whole" bldLvl="1" animBg="1" rev="0" advAuto="0" spid="3692" grpId="82"/>
      <p:bldP build="whole" bldLvl="1" animBg="1" rev="0" advAuto="0" spid="3648" grpId="36"/>
      <p:bldP build="whole" bldLvl="1" animBg="1" rev="0" advAuto="0" spid="3658" grpId="46"/>
      <p:bldP build="whole" bldLvl="1" animBg="1" rev="0" advAuto="0" spid="3617" grpId="5"/>
      <p:bldP build="whole" bldLvl="1" animBg="1" rev="0" advAuto="0" spid="3647" grpId="35"/>
      <p:bldP build="whole" bldLvl="1" animBg="1" rev="0" advAuto="0" spid="3630" grpId="18"/>
      <p:bldP build="whole" bldLvl="1" animBg="1" rev="0" advAuto="0" spid="3628" grpId="16"/>
      <p:bldP build="whole" bldLvl="1" animBg="1" rev="0" advAuto="0" spid="3588" grpId="70"/>
      <p:bldP build="whole" bldLvl="1" animBg="1" rev="0" advAuto="0" spid="3699" grpId="81"/>
      <p:bldP build="whole" bldLvl="1" animBg="1" rev="0" advAuto="0" spid="3555" grpId="59"/>
      <p:bldP build="whole" bldLvl="1" animBg="1" rev="0" advAuto="0" spid="3625" grpId="13"/>
      <p:bldP build="whole" bldLvl="1" animBg="1" rev="0" advAuto="0" spid="3573" grpId="65"/>
      <p:bldP build="whole" bldLvl="1" animBg="1" rev="0" advAuto="0" spid="3619" grpId="7"/>
      <p:bldP build="whole" bldLvl="1" animBg="1" rev="0" advAuto="0" spid="3654" grpId="42"/>
      <p:bldP build="whole" bldLvl="1" animBg="1" rev="0" advAuto="0" spid="3558" grpId="60"/>
      <p:bldP build="whole" bldLvl="1" animBg="1" rev="0" advAuto="0" spid="3612" grpId="78"/>
      <p:bldP build="whole" bldLvl="1" animBg="1" rev="0" advAuto="0" spid="3665" grpId="53"/>
      <p:bldP build="whole" bldLvl="1" animBg="1" rev="0" advAuto="0" spid="3620" grpId="8"/>
      <p:bldP build="whole" bldLvl="1" animBg="1" rev="0" advAuto="0" spid="3597" grpId="73"/>
      <p:bldP build="whole" bldLvl="1" animBg="1" rev="0" advAuto="0" spid="3554" grpId="58"/>
      <p:bldP build="whole" bldLvl="1" animBg="1" rev="0" advAuto="0" spid="3585" grpId="69"/>
      <p:bldP build="whole" bldLvl="1" animBg="1" rev="0" advAuto="0" spid="3616" grpId="4"/>
      <p:bldP build="whole" bldLvl="1" animBg="1" rev="0" advAuto="0" spid="3626" grpId="14"/>
      <p:bldP build="whole" bldLvl="1" animBg="1" rev="0" advAuto="0" spid="3646" grpId="34"/>
      <p:bldP build="whole" bldLvl="1" animBg="1" rev="0" advAuto="0" spid="3657" grpId="45"/>
    </p:bldLst>
  </p:timing>
</p:sld>
</file>

<file path=ppt/slides/slide1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16" name="Movie"/>
          <p:cNvSpPr txBox="1"/>
          <p:nvPr>
            <p:ph type="title"/>
          </p:nvPr>
        </p:nvSpPr>
        <p:spPr>
          <a:prstGeom prst="rect">
            <a:avLst/>
          </a:prstGeom>
        </p:spPr>
        <p:txBody>
          <a:bodyPr/>
          <a:lstStyle/>
          <a:p>
            <a:pPr/>
            <a:r>
              <a:t>Movie</a:t>
            </a:r>
          </a:p>
        </p:txBody>
      </p:sp>
      <p:sp>
        <p:nvSpPr>
          <p:cNvPr id="3717" name="Double-click to edit"/>
          <p:cNvSpPr txBox="1"/>
          <p:nvPr>
            <p:ph type="body" idx="1"/>
          </p:nvPr>
        </p:nvSpPr>
        <p:spPr>
          <a:prstGeom prst="rect">
            <a:avLst/>
          </a:prstGeom>
        </p:spPr>
        <p:txBody>
          <a:bodyPr/>
          <a:lstStyle/>
          <a:p>
            <a:pPr/>
            <a:r>
              <a:t> </a:t>
            </a:r>
          </a:p>
        </p:txBody>
      </p:sp>
      <p:pic>
        <p:nvPicPr>
          <p:cNvPr id="3718" name="PhotoTourismFull-2.mov" descr="PhotoTourismFull-2.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2700" y="0"/>
            <a:ext cx="13004800" cy="97536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331133" fill="hold"/>
                                        <p:tgtEl>
                                          <p:spTgt spid="3718"/>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718"/>
                </p:tgtEl>
              </p:cMediaNode>
            </p:video>
            <p:seq concurrent="1" prevAc="none" nextAc="seek">
              <p:cTn id="8" evtFilter="cancelBubble" nodeType="interactiveSeq" restart="whenNotActive" fill="hold">
                <p:stCondLst>
                  <p:cond delay="0" evt="onClick">
                    <p:tgtEl>
                      <p:spTgt spid="3718"/>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718"/>
                                        </p:tgtEl>
                                      </p:cBhvr>
                                    </p:cmd>
                                  </p:childTnLst>
                                </p:cTn>
                              </p:par>
                            </p:childTnLst>
                          </p:cTn>
                        </p:par>
                      </p:childTnLst>
                    </p:cTn>
                  </p:par>
                </p:childTnLst>
              </p:cTn>
              <p:nextCondLst>
                <p:cond delay="0" evt="onClick">
                  <p:tgtEl>
                    <p:spTgt spid="3718"/>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20" name="Live demo"/>
          <p:cNvSpPr txBox="1"/>
          <p:nvPr>
            <p:ph type="title"/>
          </p:nvPr>
        </p:nvSpPr>
        <p:spPr>
          <a:prstGeom prst="rect">
            <a:avLst/>
          </a:prstGeom>
        </p:spPr>
        <p:txBody>
          <a:bodyPr/>
          <a:lstStyle/>
          <a:p>
            <a:pPr/>
            <a:r>
              <a:t>Live demo</a:t>
            </a:r>
          </a:p>
        </p:txBody>
      </p:sp>
      <p:sp>
        <p:nvSpPr>
          <p:cNvPr id="3721" name="http://phototour.cs.washington.edu/applet/index.html…"/>
          <p:cNvSpPr txBox="1"/>
          <p:nvPr>
            <p:ph type="body" idx="1"/>
          </p:nvPr>
        </p:nvSpPr>
        <p:spPr>
          <a:prstGeom prst="rect">
            <a:avLst/>
          </a:prstGeom>
        </p:spPr>
        <p:txBody>
          <a:bodyPr/>
          <a:lstStyle/>
          <a:p>
            <a:pPr/>
            <a:r>
              <a:rPr u="sng">
                <a:hlinkClick r:id="rId2" invalidUrl="" action="" tgtFrame="" tooltip="" history="1" highlightClick="0" endSnd="0"/>
              </a:rPr>
              <a:t>http://phototour.cs.washington.edu/applet/index.html</a:t>
            </a:r>
          </a:p>
          <a:p>
            <a:pPr/>
            <a:r>
              <a:t>see also:  </a:t>
            </a:r>
            <a:r>
              <a:rPr u="sng">
                <a:hlinkClick r:id="rId3" invalidUrl="" action="" tgtFrame="" tooltip="" history="1" highlightClick="0" endSnd="0"/>
              </a:rPr>
              <a:t>http://photosynth.net</a:t>
            </a:r>
            <a:r>
              <a:t>/</a:t>
            </a:r>
          </a:p>
        </p:txBody>
      </p:sp>
    </p:spTree>
  </p:cSld>
  <p:clrMapOvr>
    <a:masterClrMapping/>
  </p:clrMapOvr>
  <p:transition xmlns:p14="http://schemas.microsoft.com/office/powerpoint/2010/main" spd="med" advClick="1"/>
</p:sld>
</file>

<file path=ppt/slides/slide1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23" name="Limitations / Future work"/>
          <p:cNvSpPr txBox="1"/>
          <p:nvPr/>
        </p:nvSpPr>
        <p:spPr>
          <a:xfrm>
            <a:off x="431800" y="617297"/>
            <a:ext cx="12026900" cy="841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799" marR="57799" defTabSz="1295400">
              <a:buClr>
                <a:srgbClr val="005840"/>
              </a:buClr>
              <a:buFont typeface="Arial"/>
              <a:defRPr b="1" sz="5200">
                <a:solidFill>
                  <a:srgbClr val="005840"/>
                </a:solidFill>
                <a:effectLst>
                  <a:outerShdw sx="100000" sy="100000" kx="0" ky="0" algn="b" rotWithShape="0" blurRad="12700" dist="25400" dir="2700000">
                    <a:srgbClr val="CBCBCB"/>
                  </a:outerShdw>
                </a:effectLst>
                <a:uFill>
                  <a:solidFill>
                    <a:srgbClr val="005840"/>
                  </a:solidFill>
                </a:uFill>
                <a:latin typeface="+mn-lt"/>
                <a:ea typeface="+mn-ea"/>
                <a:cs typeface="+mn-cs"/>
                <a:sym typeface="Arial"/>
              </a:defRPr>
            </a:lvl1pPr>
          </a:lstStyle>
          <a:p>
            <a:pPr/>
            <a:r>
              <a:t>Limitations / Future work</a:t>
            </a:r>
          </a:p>
        </p:txBody>
      </p:sp>
      <p:sp>
        <p:nvSpPr>
          <p:cNvPr id="3724" name="Not all photos can be reliably matched…"/>
          <p:cNvSpPr txBox="1"/>
          <p:nvPr/>
        </p:nvSpPr>
        <p:spPr>
          <a:xfrm>
            <a:off x="494453" y="1982329"/>
            <a:ext cx="11976101" cy="54824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383539" marR="57799" indent="-342899" defTabSz="1295400">
              <a:spcBef>
                <a:spcPts val="900"/>
              </a:spcBef>
              <a:buClr>
                <a:srgbClr val="F68F0B"/>
              </a:buClr>
              <a:buSzPct val="110000"/>
              <a:buFont typeface="Arial"/>
              <a:buChar char="•"/>
              <a:defRPr sz="3800">
                <a:solidFill>
                  <a:srgbClr val="005840"/>
                </a:solidFill>
                <a:uFill>
                  <a:solidFill>
                    <a:srgbClr val="005840"/>
                  </a:solidFill>
                </a:uFill>
                <a:latin typeface="+mn-lt"/>
                <a:ea typeface="+mn-ea"/>
                <a:cs typeface="+mn-cs"/>
                <a:sym typeface="Arial"/>
              </a:defRPr>
            </a:pPr>
            <a:r>
              <a:t>Not all photos can be reliably matched</a:t>
            </a:r>
          </a:p>
          <a:p>
            <a:pPr marL="545479" marR="57799" indent="-487680" defTabSz="1295400">
              <a:lnSpc>
                <a:spcPct val="110000"/>
              </a:lnSpc>
              <a:spcBef>
                <a:spcPts val="900"/>
              </a:spcBef>
              <a:buClr>
                <a:srgbClr val="F68F0B"/>
              </a:buClr>
              <a:buFont typeface="Arial"/>
              <a:defRPr sz="2400">
                <a:solidFill>
                  <a:srgbClr val="005840"/>
                </a:solidFill>
                <a:uFill>
                  <a:solidFill>
                    <a:srgbClr val="005840"/>
                  </a:solidFill>
                </a:uFill>
                <a:latin typeface="+mn-lt"/>
                <a:ea typeface="+mn-ea"/>
                <a:cs typeface="+mn-cs"/>
                <a:sym typeface="Arial"/>
              </a:defRPr>
            </a:pPr>
            <a:r>
              <a:rPr sz="3800"/>
              <a:t>		</a:t>
            </a:r>
            <a:r>
              <a:rPr sz="3800">
                <a:latin typeface="Wingdings"/>
                <a:ea typeface="Wingdings"/>
                <a:cs typeface="Wingdings"/>
                <a:sym typeface="Wingdings"/>
              </a:rPr>
              <a:t></a:t>
            </a:r>
            <a:r>
              <a:rPr sz="3800"/>
              <a:t> Better feature detection / matching</a:t>
            </a:r>
            <a:endParaRPr sz="3800"/>
          </a:p>
          <a:p>
            <a:pPr marL="545479" marR="57799" indent="-487680" defTabSz="1295400">
              <a:lnSpc>
                <a:spcPct val="110000"/>
              </a:lnSpc>
              <a:spcBef>
                <a:spcPts val="900"/>
              </a:spcBef>
              <a:buClr>
                <a:srgbClr val="F68F0B"/>
              </a:buClr>
              <a:buFont typeface="Arial"/>
              <a:defRPr sz="3800">
                <a:solidFill>
                  <a:srgbClr val="005840"/>
                </a:solidFill>
                <a:uFill>
                  <a:solidFill>
                    <a:srgbClr val="005840"/>
                  </a:solidFill>
                </a:uFill>
                <a:latin typeface="+mn-lt"/>
                <a:ea typeface="+mn-ea"/>
                <a:cs typeface="+mn-cs"/>
                <a:sym typeface="Arial"/>
              </a:defRPr>
            </a:pPr>
            <a:r>
              <a:t>		</a:t>
            </a:r>
            <a:r>
              <a:rPr>
                <a:latin typeface="Wingdings"/>
                <a:ea typeface="Wingdings"/>
                <a:cs typeface="Wingdings"/>
                <a:sym typeface="Wingdings"/>
              </a:rPr>
              <a:t></a:t>
            </a:r>
            <a:r>
              <a:t> Integrating GPS &amp; other localization info.</a:t>
            </a:r>
          </a:p>
          <a:p>
            <a:pPr marL="383539" marR="57799" indent="-342899" defTabSz="1295400">
              <a:spcBef>
                <a:spcPts val="900"/>
              </a:spcBef>
              <a:buClr>
                <a:srgbClr val="F68F0B"/>
              </a:buClr>
              <a:buSzPct val="110000"/>
              <a:buFont typeface="Arial"/>
              <a:buChar char="•"/>
              <a:defRPr sz="3800">
                <a:solidFill>
                  <a:srgbClr val="005840"/>
                </a:solidFill>
                <a:uFill>
                  <a:solidFill>
                    <a:srgbClr val="005840"/>
                  </a:solidFill>
                </a:uFill>
                <a:latin typeface="+mn-lt"/>
                <a:ea typeface="+mn-ea"/>
                <a:cs typeface="+mn-cs"/>
                <a:sym typeface="Arial"/>
              </a:defRPr>
            </a:pPr>
            <a:r>
              <a:t>Structure from motion scalability</a:t>
            </a:r>
          </a:p>
          <a:p>
            <a:pPr marL="545479" marR="57799" indent="-487680" defTabSz="1295400">
              <a:lnSpc>
                <a:spcPct val="110000"/>
              </a:lnSpc>
              <a:spcBef>
                <a:spcPts val="900"/>
              </a:spcBef>
              <a:buClr>
                <a:srgbClr val="F68F0B"/>
              </a:buClr>
              <a:buFont typeface="Arial"/>
              <a:defRPr sz="3800">
                <a:solidFill>
                  <a:srgbClr val="005840"/>
                </a:solidFill>
                <a:uFill>
                  <a:solidFill>
                    <a:srgbClr val="005840"/>
                  </a:solidFill>
                </a:uFill>
                <a:latin typeface="+mn-lt"/>
                <a:ea typeface="+mn-ea"/>
                <a:cs typeface="+mn-cs"/>
                <a:sym typeface="Arial"/>
              </a:defRPr>
            </a:pPr>
            <a:r>
              <a:t>		</a:t>
            </a:r>
            <a:r>
              <a:rPr>
                <a:latin typeface="Wingdings"/>
                <a:ea typeface="Wingdings"/>
                <a:cs typeface="Wingdings"/>
                <a:sym typeface="Wingdings"/>
              </a:rPr>
              <a:t></a:t>
            </a:r>
            <a:r>
              <a:t> More efficient (sparse) algorithms</a:t>
            </a:r>
          </a:p>
          <a:p>
            <a:pPr marL="383539" marR="57799" indent="-342899" defTabSz="1295400">
              <a:spcBef>
                <a:spcPts val="900"/>
              </a:spcBef>
              <a:buClr>
                <a:srgbClr val="F68F0B"/>
              </a:buClr>
              <a:buSzPct val="110000"/>
              <a:buFont typeface="Arial"/>
              <a:buChar char="•"/>
              <a:defRPr sz="3800">
                <a:solidFill>
                  <a:srgbClr val="005840"/>
                </a:solidFill>
                <a:uFill>
                  <a:solidFill>
                    <a:srgbClr val="005840"/>
                  </a:solidFill>
                </a:uFill>
                <a:latin typeface="+mn-lt"/>
                <a:ea typeface="+mn-ea"/>
                <a:cs typeface="+mn-cs"/>
                <a:sym typeface="Arial"/>
              </a:defRPr>
            </a:pPr>
            <a:r>
              <a:t>Plane-based transitions lack parallax</a:t>
            </a:r>
          </a:p>
          <a:p>
            <a:pPr marL="545479" marR="57799" indent="-487680" defTabSz="1295400">
              <a:lnSpc>
                <a:spcPct val="110000"/>
              </a:lnSpc>
              <a:spcBef>
                <a:spcPts val="900"/>
              </a:spcBef>
              <a:buClr>
                <a:srgbClr val="F68F0B"/>
              </a:buClr>
              <a:buFont typeface="Arial"/>
              <a:defRPr sz="3800">
                <a:solidFill>
                  <a:srgbClr val="005840"/>
                </a:solidFill>
                <a:uFill>
                  <a:solidFill>
                    <a:srgbClr val="005840"/>
                  </a:solidFill>
                </a:uFill>
                <a:latin typeface="+mn-lt"/>
                <a:ea typeface="+mn-ea"/>
                <a:cs typeface="+mn-cs"/>
                <a:sym typeface="Arial"/>
              </a:defRPr>
            </a:pPr>
            <a:r>
              <a:t>		</a:t>
            </a:r>
            <a:r>
              <a:rPr>
                <a:latin typeface="Wingdings"/>
                <a:ea typeface="Wingdings"/>
                <a:cs typeface="Wingdings"/>
                <a:sym typeface="Wingdings"/>
              </a:rPr>
              <a:t></a:t>
            </a:r>
            <a:r>
              <a:t> Richer transitions </a:t>
            </a:r>
          </a:p>
          <a:p>
            <a:pPr marL="383539" marR="57799" indent="-342899" defTabSz="1295400">
              <a:spcBef>
                <a:spcPts val="900"/>
              </a:spcBef>
              <a:buClr>
                <a:srgbClr val="F68F0B"/>
              </a:buClr>
              <a:buSzPct val="110000"/>
              <a:buFont typeface="Arial"/>
              <a:buChar char="•"/>
              <a:defRPr sz="3800">
                <a:solidFill>
                  <a:srgbClr val="005840"/>
                </a:solidFill>
                <a:uFill>
                  <a:solidFill>
                    <a:srgbClr val="005840"/>
                  </a:solidFill>
                </a:uFill>
                <a:latin typeface="+mn-lt"/>
                <a:ea typeface="+mn-ea"/>
                <a:cs typeface="+mn-cs"/>
                <a:sym typeface="Arial"/>
              </a:defRPr>
            </a:pPr>
            <a:r>
              <a:t>Photo explorer scalability…</a:t>
            </a:r>
          </a:p>
        </p:txBody>
      </p:sp>
    </p:spTree>
  </p:cSld>
  <p:clrMapOvr>
    <a:masterClrMapping/>
  </p:clrMapOvr>
  <p:transition xmlns:p14="http://schemas.microsoft.com/office/powerpoint/2010/main" spd="med" advClick="1"/>
</p:sld>
</file>

<file path=ppt/slides/slide1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26" name="Conclusion"/>
          <p:cNvSpPr txBox="1"/>
          <p:nvPr>
            <p:ph type="title"/>
          </p:nvPr>
        </p:nvSpPr>
        <p:spPr>
          <a:xfrm>
            <a:off x="431800" y="-152400"/>
            <a:ext cx="12026900" cy="1562383"/>
          </a:xfrm>
          <a:prstGeom prst="rect">
            <a:avLst/>
          </a:prstGeom>
        </p:spPr>
        <p:txBody>
          <a:bodyPr/>
          <a:lstStyle/>
          <a:p>
            <a:pPr/>
            <a:r>
              <a:t>Conclusion</a:t>
            </a:r>
          </a:p>
        </p:txBody>
      </p:sp>
      <p:sp>
        <p:nvSpPr>
          <p:cNvPr id="3727" name="Indexing everyone’s photos provides a new way to share and experience our world…"/>
          <p:cNvSpPr txBox="1"/>
          <p:nvPr>
            <p:ph type="body" idx="1"/>
          </p:nvPr>
        </p:nvSpPr>
        <p:spPr>
          <a:xfrm>
            <a:off x="-50800" y="1490133"/>
            <a:ext cx="12894170" cy="6644641"/>
          </a:xfrm>
          <a:prstGeom prst="rect">
            <a:avLst/>
          </a:prstGeom>
        </p:spPr>
        <p:txBody>
          <a:bodyPr/>
          <a:lstStyle/>
          <a:p>
            <a:pPr marL="545479" indent="-487680">
              <a:lnSpc>
                <a:spcPct val="90000"/>
              </a:lnSpc>
              <a:buSzTx/>
              <a:buNone/>
              <a:defRPr sz="4000"/>
            </a:pPr>
            <a:r>
              <a:t>	Indexing everyone’s photos provides a new way to share and experience our world</a:t>
            </a:r>
          </a:p>
          <a:p>
            <a:pPr marL="545479" indent="-487680">
              <a:lnSpc>
                <a:spcPct val="90000"/>
              </a:lnSpc>
              <a:buSzTx/>
              <a:buNone/>
              <a:defRPr sz="4000"/>
            </a:pPr>
            <a:r>
              <a:t>	To find out more:</a:t>
            </a:r>
          </a:p>
          <a:p>
            <a:pPr lvl="1" marL="767715" indent="-269875">
              <a:lnSpc>
                <a:spcPct val="80000"/>
              </a:lnSpc>
              <a:defRPr sz="3400"/>
            </a:pPr>
            <a:r>
              <a:t>http://phototour.cs.washington.edu</a:t>
            </a:r>
          </a:p>
          <a:p>
            <a:pPr lvl="1" marL="767715" indent="-269875">
              <a:lnSpc>
                <a:spcPct val="80000"/>
              </a:lnSpc>
              <a:defRPr sz="3400"/>
            </a:pPr>
            <a:r>
              <a:t>http://research.microsoft.com/IVM/PhotoTourism</a:t>
            </a:r>
          </a:p>
          <a:p>
            <a:pPr lvl="1" marL="767715" indent="-269875">
              <a:lnSpc>
                <a:spcPct val="80000"/>
              </a:lnSpc>
              <a:defRPr sz="3400"/>
            </a:pPr>
            <a:r>
              <a:t>http://labs.live.com/photosynth</a:t>
            </a:r>
          </a:p>
          <a:p>
            <a:pPr lvl="1" marL="767715" indent="-269875">
              <a:lnSpc>
                <a:spcPct val="80000"/>
              </a:lnSpc>
              <a:defRPr sz="3400"/>
            </a:pPr>
            <a:r>
              <a:t>Exhibition booth #2619</a:t>
            </a:r>
          </a:p>
        </p:txBody>
      </p:sp>
      <p:sp>
        <p:nvSpPr>
          <p:cNvPr id="3728" name="Saint Basil's Cathedral"/>
          <p:cNvSpPr txBox="1"/>
          <p:nvPr/>
        </p:nvSpPr>
        <p:spPr>
          <a:xfrm>
            <a:off x="580248" y="9074008"/>
            <a:ext cx="2210054" cy="3235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Saint Basil's Cathedral</a:t>
            </a:r>
          </a:p>
        </p:txBody>
      </p:sp>
      <p:sp>
        <p:nvSpPr>
          <p:cNvPr id="3729" name="Mount Rushmore"/>
          <p:cNvSpPr txBox="1"/>
          <p:nvPr/>
        </p:nvSpPr>
        <p:spPr>
          <a:xfrm>
            <a:off x="10263858" y="9074008"/>
            <a:ext cx="1730628" cy="3235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Mount Rushmore</a:t>
            </a:r>
          </a:p>
        </p:txBody>
      </p:sp>
      <p:sp>
        <p:nvSpPr>
          <p:cNvPr id="3730" name="Trafalgar Square"/>
          <p:cNvSpPr txBox="1"/>
          <p:nvPr/>
        </p:nvSpPr>
        <p:spPr>
          <a:xfrm>
            <a:off x="4018844" y="9074008"/>
            <a:ext cx="1689353" cy="3235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Trafalgar Square</a:t>
            </a:r>
          </a:p>
        </p:txBody>
      </p:sp>
      <p:sp>
        <p:nvSpPr>
          <p:cNvPr id="3731" name="Rockefeller Center"/>
          <p:cNvSpPr txBox="1"/>
          <p:nvPr/>
        </p:nvSpPr>
        <p:spPr>
          <a:xfrm>
            <a:off x="7127804" y="9074008"/>
            <a:ext cx="1854850" cy="3235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600">
                <a:solidFill>
                  <a:srgbClr val="005840"/>
                </a:solidFill>
                <a:uFill>
                  <a:solidFill>
                    <a:srgbClr val="005840"/>
                  </a:solidFill>
                </a:uFill>
                <a:latin typeface="+mn-lt"/>
                <a:ea typeface="+mn-ea"/>
                <a:cs typeface="+mn-cs"/>
                <a:sym typeface="Arial"/>
              </a:defRPr>
            </a:lvl1pPr>
          </a:lstStyle>
          <a:p>
            <a:pPr/>
            <a:r>
              <a:t>Rockefeller Center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3728"/>
                                        </p:tgtEl>
                                        <p:attrNameLst>
                                          <p:attrName>style.visibility</p:attrName>
                                        </p:attrNameLst>
                                      </p:cBhvr>
                                      <p:to>
                                        <p:strVal val="visible"/>
                                      </p:to>
                                    </p:set>
                                    <p:animEffect filter="fade" transition="in">
                                      <p:cBhvr>
                                        <p:cTn id="7" dur="500"/>
                                        <p:tgtEl>
                                          <p:spTgt spid="3728"/>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3730"/>
                                        </p:tgtEl>
                                        <p:attrNameLst>
                                          <p:attrName>style.visibility</p:attrName>
                                        </p:attrNameLst>
                                      </p:cBhvr>
                                      <p:to>
                                        <p:strVal val="visible"/>
                                      </p:to>
                                    </p:set>
                                    <p:animEffect filter="fade" transition="in">
                                      <p:cBhvr>
                                        <p:cTn id="11" dur="500"/>
                                        <p:tgtEl>
                                          <p:spTgt spid="3730"/>
                                        </p:tgtEl>
                                      </p:cBhvr>
                                    </p:animEffect>
                                  </p:childTnLst>
                                </p:cTn>
                              </p:par>
                            </p:childTnLst>
                          </p:cTn>
                        </p:par>
                        <p:par>
                          <p:cTn id="12" fill="hold">
                            <p:stCondLst>
                              <p:cond delay="1000"/>
                            </p:stCondLst>
                            <p:childTnLst>
                              <p:par>
                                <p:cTn id="13" presetClass="entr" nodeType="afterEffect" presetID="10" grpId="3" fill="hold">
                                  <p:stCondLst>
                                    <p:cond delay="0"/>
                                  </p:stCondLst>
                                  <p:iterate type="el" backwards="0">
                                    <p:tmAbs val="0"/>
                                  </p:iterate>
                                  <p:childTnLst>
                                    <p:set>
                                      <p:cBhvr>
                                        <p:cTn id="14" fill="hold"/>
                                        <p:tgtEl>
                                          <p:spTgt spid="3731"/>
                                        </p:tgtEl>
                                        <p:attrNameLst>
                                          <p:attrName>style.visibility</p:attrName>
                                        </p:attrNameLst>
                                      </p:cBhvr>
                                      <p:to>
                                        <p:strVal val="visible"/>
                                      </p:to>
                                    </p:set>
                                    <p:animEffect filter="fade" transition="in">
                                      <p:cBhvr>
                                        <p:cTn id="15" dur="500"/>
                                        <p:tgtEl>
                                          <p:spTgt spid="3731"/>
                                        </p:tgtEl>
                                      </p:cBhvr>
                                    </p:animEffect>
                                  </p:childTnLst>
                                </p:cTn>
                              </p:par>
                            </p:childTnLst>
                          </p:cTn>
                        </p:par>
                        <p:par>
                          <p:cTn id="16" fill="hold">
                            <p:stCondLst>
                              <p:cond delay="1500"/>
                            </p:stCondLst>
                            <p:childTnLst>
                              <p:par>
                                <p:cTn id="17" presetClass="entr" nodeType="afterEffect" presetID="10" grpId="4" fill="hold">
                                  <p:stCondLst>
                                    <p:cond delay="0"/>
                                  </p:stCondLst>
                                  <p:iterate type="el" backwards="0">
                                    <p:tmAbs val="0"/>
                                  </p:iterate>
                                  <p:childTnLst>
                                    <p:set>
                                      <p:cBhvr>
                                        <p:cTn id="18" fill="hold"/>
                                        <p:tgtEl>
                                          <p:spTgt spid="3729"/>
                                        </p:tgtEl>
                                        <p:attrNameLst>
                                          <p:attrName>style.visibility</p:attrName>
                                        </p:attrNameLst>
                                      </p:cBhvr>
                                      <p:to>
                                        <p:strVal val="visible"/>
                                      </p:to>
                                    </p:set>
                                    <p:animEffect filter="fade" transition="in">
                                      <p:cBhvr>
                                        <p:cTn id="19" dur="500"/>
                                        <p:tgtEl>
                                          <p:spTgt spid="37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29" grpId="4"/>
      <p:bldP build="whole" bldLvl="1" animBg="1" rev="0" advAuto="0" spid="3731" grpId="3"/>
      <p:bldP build="whole" bldLvl="1" animBg="1" rev="0" advAuto="0" spid="3730" grpId="2"/>
      <p:bldP build="whole" bldLvl="1" animBg="1" rev="0" advAuto="0" spid="3728" grpId="1"/>
    </p:bldLst>
  </p:timing>
</p:sld>
</file>

<file path=ppt/slides/slide1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33" name="3D wikipedia"/>
          <p:cNvSpPr txBox="1"/>
          <p:nvPr>
            <p:ph type="title"/>
          </p:nvPr>
        </p:nvSpPr>
        <p:spPr>
          <a:prstGeom prst="rect">
            <a:avLst/>
          </a:prstGeom>
        </p:spPr>
        <p:txBody>
          <a:bodyPr/>
          <a:lstStyle/>
          <a:p>
            <a:pPr/>
            <a:r>
              <a:t>3D wikipedia</a:t>
            </a:r>
          </a:p>
        </p:txBody>
      </p:sp>
      <p:sp>
        <p:nvSpPr>
          <p:cNvPr id="3734" name="Bryan Russell et al., Siggraph Asia 2013…"/>
          <p:cNvSpPr txBox="1"/>
          <p:nvPr>
            <p:ph type="body" idx="1"/>
          </p:nvPr>
        </p:nvSpPr>
        <p:spPr>
          <a:prstGeom prst="rect">
            <a:avLst/>
          </a:prstGeom>
        </p:spPr>
        <p:txBody>
          <a:bodyPr/>
          <a:lstStyle/>
          <a:p>
            <a:pPr/>
            <a:r>
              <a:t>Bryan Russell et al., Siggraph Asia 2013 </a:t>
            </a:r>
          </a:p>
          <a:p>
            <a:pPr marL="375746" indent="-335106">
              <a:defRPr sz="4300"/>
            </a:pPr>
            <a:r>
              <a:rPr u="sng">
                <a:hlinkClick r:id="rId2" invalidUrl="" action="" tgtFrame="" tooltip="" history="1" highlightClick="0" endSnd="0"/>
              </a:rPr>
              <a:t>http://grail.cs.washington.edu/projects/label3d/</a:t>
            </a:r>
          </a:p>
        </p:txBody>
      </p:sp>
      <p:pic>
        <p:nvPicPr>
          <p:cNvPr id="3735" name="droppedImage.png" descr="droppedImage.png"/>
          <p:cNvPicPr>
            <a:picLocks noChangeAspect="1"/>
          </p:cNvPicPr>
          <p:nvPr/>
        </p:nvPicPr>
        <p:blipFill>
          <a:blip r:embed="rId3">
            <a:extLst/>
          </a:blip>
          <a:stretch>
            <a:fillRect/>
          </a:stretch>
        </p:blipFill>
        <p:spPr>
          <a:xfrm>
            <a:off x="76200" y="3860800"/>
            <a:ext cx="12801600" cy="5867400"/>
          </a:xfrm>
          <a:prstGeom prst="rect">
            <a:avLst/>
          </a:prstGeom>
          <a:ln w="12700"/>
        </p:spPr>
      </p:pic>
    </p:spTree>
  </p:cSld>
  <p:clrMapOvr>
    <a:masterClrMapping/>
  </p:clrMapOvr>
  <p:transition xmlns:p14="http://schemas.microsoft.com/office/powerpoint/2010/main" spd="med" advClick="1"/>
</p:sld>
</file>

<file path=ppt/slides/slide1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37" name="Time Lapse"/>
          <p:cNvSpPr txBox="1"/>
          <p:nvPr>
            <p:ph type="title"/>
          </p:nvPr>
        </p:nvSpPr>
        <p:spPr>
          <a:prstGeom prst="rect">
            <a:avLst/>
          </a:prstGeom>
        </p:spPr>
        <p:txBody>
          <a:bodyPr/>
          <a:lstStyle/>
          <a:p>
            <a:pPr/>
            <a:r>
              <a:t>Time Lapse</a:t>
            </a:r>
          </a:p>
        </p:txBody>
      </p:sp>
      <p:sp>
        <p:nvSpPr>
          <p:cNvPr id="3738" name="https://www.youtube.com/watch?v=oQpq4TM96Ow"/>
          <p:cNvSpPr txBox="1"/>
          <p:nvPr>
            <p:ph type="body" idx="1"/>
          </p:nvPr>
        </p:nvSpPr>
        <p:spPr>
          <a:prstGeom prst="rect">
            <a:avLst/>
          </a:prstGeom>
        </p:spPr>
        <p:txBody>
          <a:bodyPr/>
          <a:lstStyle/>
          <a:p>
            <a:pPr/>
            <a:r>
              <a:t>https://www.youtube.com/watch?v=oQpq4TM96Ow</a:t>
            </a:r>
          </a:p>
        </p:txBody>
      </p:sp>
    </p:spTree>
  </p:cSld>
  <p:clrMapOvr>
    <a:masterClrMapping/>
  </p:clrMapOvr>
  <p:transition xmlns:p14="http://schemas.microsoft.com/office/powerpoint/2010/main" spd="med" advClick="1"/>
</p:sld>
</file>

<file path=ppt/slides/slide1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40" name="Colmap, Gaussian splatting"/>
          <p:cNvSpPr txBox="1"/>
          <p:nvPr>
            <p:ph type="title"/>
          </p:nvPr>
        </p:nvSpPr>
        <p:spPr>
          <a:prstGeom prst="rect">
            <a:avLst/>
          </a:prstGeom>
        </p:spPr>
        <p:txBody>
          <a:bodyPr/>
          <a:lstStyle/>
          <a:p>
            <a:pPr/>
            <a:r>
              <a:t>Colmap, Gaussian splatting</a:t>
            </a:r>
          </a:p>
        </p:txBody>
      </p:sp>
      <p:sp>
        <p:nvSpPr>
          <p:cNvPr id="3741" name="https://repo-sam.inria.fr/fungraph/3d-gaussian-splatting/"/>
          <p:cNvSpPr txBox="1"/>
          <p:nvPr>
            <p:ph type="body" idx="1"/>
          </p:nvPr>
        </p:nvSpPr>
        <p:spPr>
          <a:prstGeom prst="rect">
            <a:avLst/>
          </a:prstGeom>
        </p:spPr>
        <p:txBody>
          <a:bodyPr/>
          <a:lstStyle/>
          <a:p>
            <a:pPr/>
            <a:r>
              <a:t>https://repo-sam.inria.fr/fungraph/3d-gaussian-splatting/</a:t>
            </a:r>
          </a:p>
        </p:txBody>
      </p:sp>
      <p:pic>
        <p:nvPicPr>
          <p:cNvPr id="3742" name="pasted-movie.png" descr="pasted-movie.png"/>
          <p:cNvPicPr>
            <a:picLocks noChangeAspect="1"/>
          </p:cNvPicPr>
          <p:nvPr/>
        </p:nvPicPr>
        <p:blipFill>
          <a:blip r:embed="rId2">
            <a:extLst/>
          </a:blip>
          <a:stretch>
            <a:fillRect/>
          </a:stretch>
        </p:blipFill>
        <p:spPr>
          <a:xfrm>
            <a:off x="101600" y="3667888"/>
            <a:ext cx="13004800" cy="2417824"/>
          </a:xfrm>
          <a:prstGeom prst="rect">
            <a:avLst/>
          </a:prstGeom>
          <a:ln w="12700">
            <a:miter lim="400000"/>
          </a:ln>
        </p:spPr>
      </p:pic>
    </p:spTree>
  </p:cSld>
  <p:clrMapOvr>
    <a:masterClrMapping/>
  </p:clrMapOvr>
  <p:transition xmlns:p14="http://schemas.microsoft.com/office/powerpoint/2010/main" spd="med" advClick="1"/>
</p:sld>
</file>

<file path=ppt/slides/slide1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44" name="Is the future neural?"/>
          <p:cNvSpPr txBox="1"/>
          <p:nvPr>
            <p:ph type="title"/>
          </p:nvPr>
        </p:nvSpPr>
        <p:spPr>
          <a:prstGeom prst="rect">
            <a:avLst/>
          </a:prstGeom>
        </p:spPr>
        <p:txBody>
          <a:bodyPr/>
          <a:lstStyle/>
          <a:p>
            <a:pPr/>
            <a:r>
              <a:t>Is the future neural?</a:t>
            </a:r>
          </a:p>
        </p:txBody>
      </p:sp>
      <p:sp>
        <p:nvSpPr>
          <p:cNvPr id="3745" name="https://openaccess.thecvf.com/content/ICCV2023/html/Lindenberger_LightGlue_Local_Feature_Matching_at_Light_Speed_ICCV_2023_paper.html…"/>
          <p:cNvSpPr txBox="1"/>
          <p:nvPr>
            <p:ph type="body" sz="half" idx="1"/>
          </p:nvPr>
        </p:nvSpPr>
        <p:spPr>
          <a:xfrm>
            <a:off x="494453" y="2181013"/>
            <a:ext cx="4783853" cy="7572587"/>
          </a:xfrm>
          <a:prstGeom prst="rect">
            <a:avLst/>
          </a:prstGeom>
        </p:spPr>
        <p:txBody>
          <a:bodyPr/>
          <a:lstStyle/>
          <a:p>
            <a:pPr marL="383540" indent="-342900">
              <a:defRPr sz="2700"/>
            </a:pPr>
            <a:r>
              <a:rPr u="sng">
                <a:hlinkClick r:id="rId2" invalidUrl="" action="" tgtFrame="" tooltip="" history="1" highlightClick="0" endSnd="0"/>
              </a:rPr>
              <a:t>https://openaccess.thecvf.com/content/ICCV2023/html/Lindenberger_LightGlue_Local_Feature_Matching_at_Light_Speed_ICCV_2023_paper.html</a:t>
            </a:r>
          </a:p>
          <a:p>
            <a:pPr marL="383540" indent="-342900">
              <a:defRPr sz="2700"/>
            </a:pPr>
            <a:r>
              <a:rPr u="sng">
                <a:hlinkClick r:id="rId3" invalidUrl="" action="" tgtFrame="" tooltip="" history="1" highlightClick="0" endSnd="0"/>
              </a:rPr>
              <a:t>https://openaccess.thecvf.com/content_cvpr_2018_workshops/w9/html/DeTone_SuperPoint_Self-Supervised_Interest_CVPR_2018_paper.html</a:t>
            </a:r>
          </a:p>
        </p:txBody>
      </p:sp>
      <p:pic>
        <p:nvPicPr>
          <p:cNvPr id="3746" name="pasted-movie.png" descr="pasted-movie.png"/>
          <p:cNvPicPr>
            <a:picLocks noChangeAspect="1"/>
          </p:cNvPicPr>
          <p:nvPr/>
        </p:nvPicPr>
        <p:blipFill>
          <a:blip r:embed="rId4">
            <a:extLst/>
          </a:blip>
          <a:stretch>
            <a:fillRect/>
          </a:stretch>
        </p:blipFill>
        <p:spPr>
          <a:xfrm>
            <a:off x="5302250" y="2106506"/>
            <a:ext cx="8128000" cy="7721601"/>
          </a:xfrm>
          <a:prstGeom prst="rect">
            <a:avLst/>
          </a:prstGeom>
          <a:ln w="12700">
            <a:miter lim="400000"/>
          </a:ln>
        </p:spPr>
      </p:pic>
    </p:spTree>
  </p:cSld>
  <p:clrMapOvr>
    <a:masterClrMapping/>
  </p:clrMapOvr>
  <p:transition xmlns:p14="http://schemas.microsoft.com/office/powerpoint/2010/main" spd="med" advClick="1"/>
</p:sld>
</file>

<file path=ppt/slides/slide1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48" name="Is the future neural?"/>
          <p:cNvSpPr txBox="1"/>
          <p:nvPr>
            <p:ph type="title"/>
          </p:nvPr>
        </p:nvSpPr>
        <p:spPr>
          <a:prstGeom prst="rect">
            <a:avLst/>
          </a:prstGeom>
        </p:spPr>
        <p:txBody>
          <a:bodyPr/>
          <a:lstStyle/>
          <a:p>
            <a:pPr/>
            <a:r>
              <a:t>Is the future neural?</a:t>
            </a:r>
          </a:p>
        </p:txBody>
      </p:sp>
      <p:sp>
        <p:nvSpPr>
          <p:cNvPr id="3749" name="https://europe.naverlabs.com/blog/mast3r-matching-and-stereo-3d-reconstruction/…"/>
          <p:cNvSpPr txBox="1"/>
          <p:nvPr>
            <p:ph type="body" idx="1"/>
          </p:nvPr>
        </p:nvSpPr>
        <p:spPr>
          <a:prstGeom prst="rect">
            <a:avLst/>
          </a:prstGeom>
        </p:spPr>
        <p:txBody>
          <a:bodyPr/>
          <a:lstStyle/>
          <a:p>
            <a:pPr marL="383540" indent="-342900">
              <a:defRPr sz="2900"/>
            </a:pPr>
            <a:r>
              <a:rPr u="sng">
                <a:hlinkClick r:id="rId2" invalidUrl="" action="" tgtFrame="" tooltip="" history="1" highlightClick="0" endSnd="0"/>
              </a:rPr>
              <a:t>https://europe.naverlabs.com/blog/mast3r-matching-and-stereo-3d-reconstruction/</a:t>
            </a:r>
          </a:p>
          <a:p>
            <a:pPr marL="383540" indent="-342900">
              <a:defRPr sz="2900"/>
            </a:pPr>
            <a:r>
              <a:t>https://arxiv.org/abs/2409.19152</a:t>
            </a:r>
          </a:p>
        </p:txBody>
      </p:sp>
      <p:pic>
        <p:nvPicPr>
          <p:cNvPr id="3750" name="pasted-movie.png" descr="pasted-movie.png"/>
          <p:cNvPicPr>
            <a:picLocks noChangeAspect="1"/>
          </p:cNvPicPr>
          <p:nvPr/>
        </p:nvPicPr>
        <p:blipFill>
          <a:blip r:embed="rId3">
            <a:extLst/>
          </a:blip>
          <a:stretch>
            <a:fillRect/>
          </a:stretch>
        </p:blipFill>
        <p:spPr>
          <a:xfrm>
            <a:off x="438150" y="4140200"/>
            <a:ext cx="11290300" cy="4368800"/>
          </a:xfrm>
          <a:prstGeom prst="rect">
            <a:avLst/>
          </a:prstGeom>
          <a:ln w="12700">
            <a:miter lim="400000"/>
          </a:ln>
        </p:spPr>
      </p:pic>
    </p:spTree>
  </p:cSld>
  <p:clrMapOvr>
    <a:masterClrMapping/>
  </p:clrMapOvr>
  <p:transition xmlns:p14="http://schemas.microsoft.com/office/powerpoint/2010/main" spd="med" advClick="1"/>
</p:sld>
</file>

<file path=ppt/slides/slide1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52" name="Links"/>
          <p:cNvSpPr txBox="1"/>
          <p:nvPr>
            <p:ph type="title"/>
          </p:nvPr>
        </p:nvSpPr>
        <p:spPr>
          <a:prstGeom prst="rect">
            <a:avLst/>
          </a:prstGeom>
        </p:spPr>
        <p:txBody>
          <a:bodyPr/>
          <a:lstStyle/>
          <a:p>
            <a:pPr/>
            <a:r>
              <a:t>Links	</a:t>
            </a:r>
          </a:p>
        </p:txBody>
      </p:sp>
      <p:sp>
        <p:nvSpPr>
          <p:cNvPr id="3753" name="Code available:  http://phototour.cs.washington.edu/bundler/…"/>
          <p:cNvSpPr txBox="1"/>
          <p:nvPr>
            <p:ph type="body" idx="1"/>
          </p:nvPr>
        </p:nvSpPr>
        <p:spPr>
          <a:prstGeom prst="rect">
            <a:avLst/>
          </a:prstGeom>
        </p:spPr>
        <p:txBody>
          <a:bodyPr/>
          <a:lstStyle/>
          <a:p>
            <a:pPr/>
            <a:r>
              <a:t>Code available: </a:t>
            </a:r>
            <a:br/>
            <a:r>
              <a:rPr u="sng">
                <a:hlinkClick r:id="rId2" invalidUrl="" action="" tgtFrame="" tooltip="" history="1" highlightClick="0" endSnd="0"/>
              </a:rPr>
              <a:t>http://phototour.cs.washington.edu/bundler/</a:t>
            </a:r>
          </a:p>
          <a:p>
            <a:pPr/>
            <a:r>
              <a:rPr u="sng">
                <a:hlinkClick r:id="rId3" invalidUrl="" action="" tgtFrame="" tooltip="" history="1" highlightClick="0" endSnd="0"/>
              </a:rPr>
              <a:t>http://phototour.cs.washington.edu</a:t>
            </a:r>
            <a:r>
              <a:t>/</a:t>
            </a:r>
          </a:p>
          <a:p>
            <a:pPr/>
            <a:r>
              <a:rPr u="sng">
                <a:hlinkClick r:id="rId4" invalidUrl="" action="" tgtFrame="" tooltip="" history="1" highlightClick="0" endSnd="0"/>
              </a:rPr>
              <a:t>http://livelabs.com/photosynth/</a:t>
            </a:r>
          </a:p>
          <a:p>
            <a:pPr/>
            <a:r>
              <a:rPr u="sng">
                <a:hlinkClick r:id="rId5" invalidUrl="" action="" tgtFrame="" tooltip="" history="1" highlightClick="0" endSnd="0"/>
              </a:rPr>
              <a:t>http://www.cs.cornell.edu/~snavely/</a:t>
            </a:r>
          </a:p>
          <a:p>
            <a:pPr/>
            <a:r>
              <a:rPr u="sng">
                <a:hlinkClick r:id="rId6" invalidUrl="" action="" tgtFrame="" tooltip="" history="1" highlightClick="0" endSnd="0"/>
              </a:rPr>
              <a:t>http://da.vidr.cc/projects/pixelstruct/</a:t>
            </a:r>
          </a:p>
          <a:p>
            <a:pPr/>
            <a:r>
              <a:rPr u="sng">
                <a:hlinkClick r:id="rId7" invalidUrl="" action="" tgtFrame="" tooltip="" history="1" highlightClick="0" endSnd="0"/>
              </a:rPr>
              <a:t>http://www.cs.washington.edu/homes/ccwu/vsfm/</a:t>
            </a:r>
            <a:r>
              <a:t> </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jpeg"/></Relationships>

</file>

<file path=ppt/theme/_rels/theme2.xml.rels><?xml version="1.0" encoding="UTF-8"?>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25400" cap="flat">
          <a:solidFill>
            <a:srgbClr val="000000"/>
          </a:solidFill>
          <a:prstDash val="solid"/>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25400" cap="flat">
          <a:solidFill>
            <a:srgbClr val="000000"/>
          </a:solidFill>
          <a:prstDash val="solid"/>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