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media/image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media1.mov" ContentType="video/unknown"/>
  <Override PartName="/ppt/media/image2.jpeg" ContentType="image/jpeg"/>
  <Override PartName="/ppt/media/media2.mov" ContentType="video/unknown"/>
  <Override PartName="/ppt/media/media3.mov" ContentType="video/unknown"/>
  <Override PartName="/ppt/notesSlides/notesSlide4.xml" ContentType="application/vnd.openxmlformats-officedocument.presentationml.notesSlide+xml"/>
  <Override PartName="/ppt/media/media4.mov" ContentType="video/unknown"/>
  <Override PartName="/ppt/media/media5.mov" ContentType="video/unknown"/>
  <Override PartName="/ppt/media/media6.mov" ContentType="video/unknown"/>
  <Override PartName="/ppt/media/image3.jpeg" ContentType="image/jpeg"/>
  <Override PartName="/ppt/media/image4.jpeg" ContentType="image/jpeg"/>
  <Override PartName="/ppt/media/image5.jpeg" ContentType="image/jpeg"/>
  <Override PartName="/ppt/notesSlides/notesSlide5.xml" ContentType="application/vnd.openxmlformats-officedocument.presentationml.notesSlide+xml"/>
  <Override PartName="/ppt/media/image6.jpeg" ContentType="image/jpeg"/>
  <Override PartName="/ppt/notesSlides/notesSlide6.xml" ContentType="application/vnd.openxmlformats-officedocument.presentationml.notesSlide+xml"/>
  <Override PartName="/ppt/media/image7.jpeg" ContentType="image/jpeg"/>
  <Override PartName="/ppt/media/image8.jpeg" ContentType="image/jpeg"/>
  <Override PartName="/ppt/media/image9.jpeg" ContentType="image/jpeg"/>
  <Override PartName="/ppt/media/media7.mov" ContentType="video/unknown"/>
  <Override PartName="/ppt/media/media8.mov" ContentType="video/unknown"/>
  <Override PartName="/ppt/notesSlides/notesSlide7.xml" ContentType="application/vnd.openxmlformats-officedocument.presentationml.notesSlide+xml"/>
  <Override PartName="/ppt/media/media9.mov" ContentType="video/unknown"/>
  <Override PartName="/ppt/media/media10.mov" ContentType="video/unknown"/>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5.jpeg" ContentType="image/jpeg"/>
  <Override PartName="/ppt/media/image16.jpeg" ContentType="image/jpeg"/>
  <Override PartName="/ppt/media/image17.jpeg" ContentType="image/jpe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18.jpeg" ContentType="image/jpeg"/>
  <Override PartName="/ppt/notesSlides/notesSlide19.xml" ContentType="application/vnd.openxmlformats-officedocument.presentationml.notesSlide+xml"/>
  <Override PartName="/ppt/media/image19.jpe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20.jpe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notesSlides/notesSlide26.xml" ContentType="application/vnd.openxmlformats-officedocument.presentationml.notesSlide+xml"/>
  <Override PartName="/ppt/media/image26.jpeg" ContentType="image/jpeg"/>
  <Override PartName="/ppt/notesSlides/notesSlide27.xml" ContentType="application/vnd.openxmlformats-officedocument.presentationml.notesSlide+xml"/>
  <Override PartName="/ppt/media/image27.jpeg" ContentType="image/jpeg"/>
  <Override PartName="/ppt/media/image28.jpeg" ContentType="image/jpeg"/>
  <Override PartName="/ppt/media/image29.jpeg" ContentType="image/jpeg"/>
  <Override PartName="/ppt/notesSlides/notesSlide28.xml" ContentType="application/vnd.openxmlformats-officedocument.presentationml.notesSlide+xml"/>
  <Override PartName="/ppt/media/image30.jpeg" ContentType="image/jpeg"/>
  <Override PartName="/ppt/media/image31.jpeg" ContentType="image/jpeg"/>
  <Override PartName="/ppt/media/media11.mov" ContentType="video/unknown"/>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image37.jpeg" ContentType="image/jpeg"/>
  <Override PartName="/ppt/media/media12.mov" ContentType="video/unknown"/>
  <Override PartName="/ppt/media/media13.mov" ContentType="video/unknown"/>
  <Override PartName="/ppt/media/media14.mov" ContentType="video/unknown"/>
  <Override PartName="/ppt/media/media15.mov" ContentType="video/unknown"/>
  <Override PartName="/ppt/media/media16.mov" ContentType="video/unknown"/>
  <Override PartName="/ppt/media/media17.mov" ContentType="video/unknown"/>
  <Override PartName="/ppt/media/media18.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 id="553" r:id="rId305"/>
    <p:sldId id="554" r:id="rId306"/>
    <p:sldId id="555" r:id="rId307"/>
    <p:sldId id="556" r:id="rId308"/>
    <p:sldId id="557" r:id="rId309"/>
    <p:sldId id="558" r:id="rId310"/>
    <p:sldId id="559" r:id="rId311"/>
    <p:sldId id="560" r:id="rId312"/>
    <p:sldId id="561" r:id="rId313"/>
    <p:sldId id="562" r:id="rId314"/>
    <p:sldId id="563" r:id="rId315"/>
    <p:sldId id="564" r:id="rId316"/>
    <p:sldId id="565" r:id="rId317"/>
    <p:sldId id="566" r:id="rId318"/>
    <p:sldId id="567" r:id="rId319"/>
    <p:sldId id="568" r:id="rId320"/>
    <p:sldId id="569" r:id="rId321"/>
    <p:sldId id="570" r:id="rId322"/>
    <p:sldId id="571" r:id="rId323"/>
    <p:sldId id="572" r:id="rId324"/>
    <p:sldId id="573" r:id="rId325"/>
    <p:sldId id="574" r:id="rId326"/>
    <p:sldId id="575" r:id="rId327"/>
    <p:sldId id="576" r:id="rId328"/>
    <p:sldId id="577" r:id="rId329"/>
    <p:sldId id="578" r:id="rId330"/>
    <p:sldId id="579" r:id="rId331"/>
    <p:sldId id="580" r:id="rId332"/>
    <p:sldId id="581" r:id="rId333"/>
    <p:sldId id="582" r:id="rId334"/>
    <p:sldId id="583" r:id="rId335"/>
    <p:sldId id="584" r:id="rId336"/>
    <p:sldId id="585" r:id="rId337"/>
    <p:sldId id="586" r:id="rId338"/>
    <p:sldId id="587" r:id="rId339"/>
    <p:sldId id="588" r:id="rId340"/>
    <p:sldId id="589" r:id="rId341"/>
    <p:sldId id="590" r:id="rId342"/>
    <p:sldId id="591" r:id="rId343"/>
    <p:sldId id="592" r:id="rId344"/>
    <p:sldId id="593" r:id="rId345"/>
    <p:sldId id="594" r:id="rId346"/>
    <p:sldId id="595" r:id="rId347"/>
    <p:sldId id="596" r:id="rId348"/>
    <p:sldId id="597" r:id="rId349"/>
    <p:sldId id="598" r:id="rId350"/>
    <p:sldId id="599" r:id="rId351"/>
    <p:sldId id="600" r:id="rId352"/>
    <p:sldId id="601" r:id="rId353"/>
    <p:sldId id="602" r:id="rId354"/>
    <p:sldId id="603" r:id="rId355"/>
    <p:sldId id="604" r:id="rId356"/>
    <p:sldId id="605" r:id="rId357"/>
    <p:sldId id="606" r:id="rId358"/>
    <p:sldId id="607" r:id="rId359"/>
    <p:sldId id="608" r:id="rId360"/>
    <p:sldId id="609" r:id="rId361"/>
    <p:sldId id="610" r:id="rId362"/>
    <p:sldId id="611" r:id="rId363"/>
    <p:sldId id="612" r:id="rId364"/>
    <p:sldId id="613" r:id="rId365"/>
    <p:sldId id="614" r:id="rId366"/>
    <p:sldId id="615" r:id="rId367"/>
    <p:sldId id="616" r:id="rId368"/>
    <p:sldId id="617" r:id="rId369"/>
    <p:sldId id="618" r:id="rId370"/>
    <p:sldId id="619" r:id="rId371"/>
    <p:sldId id="620" r:id="rId372"/>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BBFC77FB-9ED0-4EC9-95AA-A1379042E648}"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260" Type="http://schemas.openxmlformats.org/officeDocument/2006/relationships/slide" Target="slides/slide253.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270" Type="http://schemas.openxmlformats.org/officeDocument/2006/relationships/slide" Target="slides/slide263.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280" Type="http://schemas.openxmlformats.org/officeDocument/2006/relationships/slide" Target="slides/slide273.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 Id="rId305" Type="http://schemas.openxmlformats.org/officeDocument/2006/relationships/slide" Target="slides/slide298.xml"/><Relationship Id="rId306" Type="http://schemas.openxmlformats.org/officeDocument/2006/relationships/slide" Target="slides/slide299.xml"/><Relationship Id="rId307" Type="http://schemas.openxmlformats.org/officeDocument/2006/relationships/slide" Target="slides/slide300.xml"/><Relationship Id="rId308" Type="http://schemas.openxmlformats.org/officeDocument/2006/relationships/slide" Target="slides/slide301.xml"/><Relationship Id="rId309" Type="http://schemas.openxmlformats.org/officeDocument/2006/relationships/slide" Target="slides/slide302.xml"/><Relationship Id="rId310" Type="http://schemas.openxmlformats.org/officeDocument/2006/relationships/slide" Target="slides/slide303.xml"/><Relationship Id="rId311" Type="http://schemas.openxmlformats.org/officeDocument/2006/relationships/slide" Target="slides/slide304.xml"/><Relationship Id="rId312" Type="http://schemas.openxmlformats.org/officeDocument/2006/relationships/slide" Target="slides/slide305.xml"/><Relationship Id="rId313" Type="http://schemas.openxmlformats.org/officeDocument/2006/relationships/slide" Target="slides/slide306.xml"/><Relationship Id="rId314" Type="http://schemas.openxmlformats.org/officeDocument/2006/relationships/slide" Target="slides/slide307.xml"/><Relationship Id="rId315" Type="http://schemas.openxmlformats.org/officeDocument/2006/relationships/slide" Target="slides/slide308.xml"/><Relationship Id="rId316" Type="http://schemas.openxmlformats.org/officeDocument/2006/relationships/slide" Target="slides/slide309.xml"/><Relationship Id="rId317" Type="http://schemas.openxmlformats.org/officeDocument/2006/relationships/slide" Target="slides/slide310.xml"/><Relationship Id="rId318" Type="http://schemas.openxmlformats.org/officeDocument/2006/relationships/slide" Target="slides/slide311.xml"/><Relationship Id="rId319" Type="http://schemas.openxmlformats.org/officeDocument/2006/relationships/slide" Target="slides/slide312.xml"/><Relationship Id="rId320" Type="http://schemas.openxmlformats.org/officeDocument/2006/relationships/slide" Target="slides/slide313.xml"/><Relationship Id="rId321" Type="http://schemas.openxmlformats.org/officeDocument/2006/relationships/slide" Target="slides/slide314.xml"/><Relationship Id="rId322" Type="http://schemas.openxmlformats.org/officeDocument/2006/relationships/slide" Target="slides/slide315.xml"/><Relationship Id="rId323" Type="http://schemas.openxmlformats.org/officeDocument/2006/relationships/slide" Target="slides/slide316.xml"/><Relationship Id="rId324" Type="http://schemas.openxmlformats.org/officeDocument/2006/relationships/slide" Target="slides/slide317.xml"/><Relationship Id="rId325" Type="http://schemas.openxmlformats.org/officeDocument/2006/relationships/slide" Target="slides/slide318.xml"/><Relationship Id="rId326" Type="http://schemas.openxmlformats.org/officeDocument/2006/relationships/slide" Target="slides/slide319.xml"/><Relationship Id="rId327" Type="http://schemas.openxmlformats.org/officeDocument/2006/relationships/slide" Target="slides/slide320.xml"/><Relationship Id="rId328" Type="http://schemas.openxmlformats.org/officeDocument/2006/relationships/slide" Target="slides/slide321.xml"/><Relationship Id="rId329" Type="http://schemas.openxmlformats.org/officeDocument/2006/relationships/slide" Target="slides/slide322.xml"/><Relationship Id="rId330" Type="http://schemas.openxmlformats.org/officeDocument/2006/relationships/slide" Target="slides/slide323.xml"/><Relationship Id="rId331" Type="http://schemas.openxmlformats.org/officeDocument/2006/relationships/slide" Target="slides/slide324.xml"/><Relationship Id="rId332" Type="http://schemas.openxmlformats.org/officeDocument/2006/relationships/slide" Target="slides/slide325.xml"/><Relationship Id="rId333" Type="http://schemas.openxmlformats.org/officeDocument/2006/relationships/slide" Target="slides/slide326.xml"/><Relationship Id="rId334" Type="http://schemas.openxmlformats.org/officeDocument/2006/relationships/slide" Target="slides/slide327.xml"/><Relationship Id="rId335" Type="http://schemas.openxmlformats.org/officeDocument/2006/relationships/slide" Target="slides/slide328.xml"/><Relationship Id="rId336" Type="http://schemas.openxmlformats.org/officeDocument/2006/relationships/slide" Target="slides/slide329.xml"/><Relationship Id="rId337" Type="http://schemas.openxmlformats.org/officeDocument/2006/relationships/slide" Target="slides/slide330.xml"/><Relationship Id="rId338" Type="http://schemas.openxmlformats.org/officeDocument/2006/relationships/slide" Target="slides/slide331.xml"/><Relationship Id="rId339" Type="http://schemas.openxmlformats.org/officeDocument/2006/relationships/slide" Target="slides/slide332.xml"/><Relationship Id="rId340" Type="http://schemas.openxmlformats.org/officeDocument/2006/relationships/slide" Target="slides/slide333.xml"/><Relationship Id="rId341" Type="http://schemas.openxmlformats.org/officeDocument/2006/relationships/slide" Target="slides/slide334.xml"/><Relationship Id="rId342" Type="http://schemas.openxmlformats.org/officeDocument/2006/relationships/slide" Target="slides/slide335.xml"/><Relationship Id="rId343" Type="http://schemas.openxmlformats.org/officeDocument/2006/relationships/slide" Target="slides/slide336.xml"/><Relationship Id="rId344" Type="http://schemas.openxmlformats.org/officeDocument/2006/relationships/slide" Target="slides/slide337.xml"/><Relationship Id="rId345" Type="http://schemas.openxmlformats.org/officeDocument/2006/relationships/slide" Target="slides/slide338.xml"/><Relationship Id="rId346" Type="http://schemas.openxmlformats.org/officeDocument/2006/relationships/slide" Target="slides/slide339.xml"/><Relationship Id="rId347" Type="http://schemas.openxmlformats.org/officeDocument/2006/relationships/slide" Target="slides/slide340.xml"/><Relationship Id="rId348" Type="http://schemas.openxmlformats.org/officeDocument/2006/relationships/slide" Target="slides/slide341.xml"/><Relationship Id="rId349" Type="http://schemas.openxmlformats.org/officeDocument/2006/relationships/slide" Target="slides/slide342.xml"/><Relationship Id="rId350" Type="http://schemas.openxmlformats.org/officeDocument/2006/relationships/slide" Target="slides/slide343.xml"/><Relationship Id="rId351" Type="http://schemas.openxmlformats.org/officeDocument/2006/relationships/slide" Target="slides/slide344.xml"/><Relationship Id="rId352" Type="http://schemas.openxmlformats.org/officeDocument/2006/relationships/slide" Target="slides/slide345.xml"/><Relationship Id="rId353" Type="http://schemas.openxmlformats.org/officeDocument/2006/relationships/slide" Target="slides/slide346.xml"/><Relationship Id="rId354" Type="http://schemas.openxmlformats.org/officeDocument/2006/relationships/slide" Target="slides/slide347.xml"/><Relationship Id="rId355" Type="http://schemas.openxmlformats.org/officeDocument/2006/relationships/slide" Target="slides/slide348.xml"/><Relationship Id="rId356" Type="http://schemas.openxmlformats.org/officeDocument/2006/relationships/slide" Target="slides/slide349.xml"/><Relationship Id="rId357" Type="http://schemas.openxmlformats.org/officeDocument/2006/relationships/slide" Target="slides/slide350.xml"/><Relationship Id="rId358" Type="http://schemas.openxmlformats.org/officeDocument/2006/relationships/slide" Target="slides/slide351.xml"/><Relationship Id="rId359" Type="http://schemas.openxmlformats.org/officeDocument/2006/relationships/slide" Target="slides/slide352.xml"/><Relationship Id="rId360" Type="http://schemas.openxmlformats.org/officeDocument/2006/relationships/slide" Target="slides/slide353.xml"/><Relationship Id="rId361" Type="http://schemas.openxmlformats.org/officeDocument/2006/relationships/slide" Target="slides/slide354.xml"/><Relationship Id="rId362" Type="http://schemas.openxmlformats.org/officeDocument/2006/relationships/slide" Target="slides/slide355.xml"/><Relationship Id="rId363" Type="http://schemas.openxmlformats.org/officeDocument/2006/relationships/slide" Target="slides/slide356.xml"/><Relationship Id="rId364" Type="http://schemas.openxmlformats.org/officeDocument/2006/relationships/slide" Target="slides/slide357.xml"/><Relationship Id="rId365" Type="http://schemas.openxmlformats.org/officeDocument/2006/relationships/slide" Target="slides/slide358.xml"/><Relationship Id="rId366" Type="http://schemas.openxmlformats.org/officeDocument/2006/relationships/slide" Target="slides/slide359.xml"/><Relationship Id="rId367" Type="http://schemas.openxmlformats.org/officeDocument/2006/relationships/slide" Target="slides/slide360.xml"/><Relationship Id="rId368" Type="http://schemas.openxmlformats.org/officeDocument/2006/relationships/slide" Target="slides/slide361.xml"/><Relationship Id="rId369" Type="http://schemas.openxmlformats.org/officeDocument/2006/relationships/slide" Target="slides/slide362.xml"/><Relationship Id="rId370" Type="http://schemas.openxmlformats.org/officeDocument/2006/relationships/slide" Target="slides/slide363.xml"/><Relationship Id="rId371" Type="http://schemas.openxmlformats.org/officeDocument/2006/relationships/slide" Target="slides/slide364.xml"/><Relationship Id="rId372" Type="http://schemas.openxmlformats.org/officeDocument/2006/relationships/slide" Target="slides/slide36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88" name="Shape 88"/>
          <p:cNvSpPr/>
          <p:nvPr>
            <p:ph type="sldImg"/>
          </p:nvPr>
        </p:nvSpPr>
        <p:spPr>
          <a:xfrm>
            <a:off x="1143000" y="685800"/>
            <a:ext cx="4572000" cy="3429000"/>
          </a:xfrm>
          <a:prstGeom prst="rect">
            <a:avLst/>
          </a:prstGeom>
        </p:spPr>
        <p:txBody>
          <a:bodyPr/>
          <a:lstStyle/>
          <a:p>
            <a:pPr/>
          </a:p>
        </p:txBody>
      </p:sp>
      <p:sp>
        <p:nvSpPr>
          <p:cNvPr id="89" name="Shape 8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72.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4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4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5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5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5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6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6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74.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75.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76.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81.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83.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93.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300.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302.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0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05.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06.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07.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308.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309.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313.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14.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18.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41.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Shape 310"/>
          <p:cNvSpPr/>
          <p:nvPr>
            <p:ph type="sldImg"/>
          </p:nvPr>
        </p:nvSpPr>
        <p:spPr>
          <a:prstGeom prst="rect">
            <a:avLst/>
          </a:prstGeom>
        </p:spPr>
        <p:txBody>
          <a:bodyPr/>
          <a:lstStyle/>
          <a:p>
            <a:pPr/>
          </a:p>
        </p:txBody>
      </p:sp>
      <p:sp>
        <p:nvSpPr>
          <p:cNvPr id="311" name="Shape 311"/>
          <p:cNvSpPr/>
          <p:nvPr>
            <p:ph type="body" sz="quarter" idx="1"/>
          </p:nvPr>
        </p:nvSpPr>
        <p:spPr>
          <a:prstGeom prst="rect">
            <a:avLst/>
          </a:prstGeom>
        </p:spPr>
        <p:txBody>
          <a:bodyPr/>
          <a:lstStyle/>
          <a:p>
            <a:pPr defTabSz="317500">
              <a:defRPr sz="800">
                <a:latin typeface="Monaco"/>
                <a:ea typeface="Monaco"/>
                <a:cs typeface="Monaco"/>
                <a:sym typeface="Monaco"/>
              </a:defRPr>
            </a:pPr>
            <a:r>
              <a:t>\frac{d}{d\alpha}f(x_{(1)}) =f'(x_{(1)}) \frac{dx_{(1)}}{d\alpha}</a:t>
            </a:r>
          </a:p>
          <a:p>
            <a:pPr defTabSz="317500">
              <a:defRPr sz="800">
                <a:latin typeface="Monaco"/>
                <a:ea typeface="Monaco"/>
                <a:cs typeface="Monaco"/>
                <a:sym typeface="Monaco"/>
              </a:defRPr>
            </a:pPr>
            <a:r>
              <a:t>(b-A(x_{(0)}+\alpha r_{(0)}))^T r_{(0)} = 0</a:t>
            </a:r>
          </a:p>
          <a:p>
            <a:pPr defTabSz="317500">
              <a:defRPr sz="800">
                <a:latin typeface="Monaco"/>
                <a:ea typeface="Monaco"/>
                <a:cs typeface="Monaco"/>
                <a:sym typeface="Monaco"/>
              </a:defRPr>
            </a:pPr>
            <a:r>
              <a:t>\alpha=\frac{r_{(0)}^Tr_{(0)}} </a:t>
            </a:r>
          </a:p>
          <a:p>
            <a:pPr defTabSz="317500">
              <a:defRPr sz="800">
                <a:latin typeface="Monaco"/>
                <a:ea typeface="Monaco"/>
                <a:cs typeface="Monaco"/>
                <a:sym typeface="Monaco"/>
              </a:defRPr>
            </a:pPr>
            <a:r>
              <a:t>{r_{(0)}^T A r_{(0)}}</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Shape 325"/>
          <p:cNvSpPr/>
          <p:nvPr>
            <p:ph type="sldImg"/>
          </p:nvPr>
        </p:nvSpPr>
        <p:spPr>
          <a:prstGeom prst="rect">
            <a:avLst/>
          </a:prstGeom>
        </p:spPr>
        <p:txBody>
          <a:bodyPr/>
          <a:lstStyle/>
          <a:p>
            <a:pPr/>
          </a:p>
        </p:txBody>
      </p:sp>
      <p:sp>
        <p:nvSpPr>
          <p:cNvPr id="326" name="Shape 326"/>
          <p:cNvSpPr/>
          <p:nvPr>
            <p:ph type="body" sz="quarter" idx="1"/>
          </p:nvPr>
        </p:nvSpPr>
        <p:spPr>
          <a:prstGeom prst="rect">
            <a:avLst/>
          </a:prstGeom>
        </p:spPr>
        <p:txBody>
          <a:bodyPr/>
          <a:lstStyle/>
          <a:p>
            <a:pPr defTabSz="317500">
              <a:defRPr sz="800">
                <a:latin typeface="Monaco"/>
                <a:ea typeface="Monaco"/>
                <a:cs typeface="Monaco"/>
                <a:sym typeface="Monaco"/>
              </a:defRPr>
            </a:pPr>
            <a:r>
              <a:t>\frac{d}{d\alpha}f(x_{(1)}) =f'(x_{(1)}) \frac{dx_{(1)}}{d\alpha}</a:t>
            </a:r>
          </a:p>
          <a:p>
            <a:pPr defTabSz="317500">
              <a:defRPr sz="800">
                <a:latin typeface="Monaco"/>
                <a:ea typeface="Monaco"/>
                <a:cs typeface="Monaco"/>
                <a:sym typeface="Monaco"/>
              </a:defRPr>
            </a:pPr>
            <a:r>
              <a:t>(b-A(x_{(0)}+\alpha r_{(0)}))^T r_{(0)} = 0</a:t>
            </a:r>
          </a:p>
          <a:p>
            <a:pPr defTabSz="317500">
              <a:defRPr sz="800">
                <a:latin typeface="Monaco"/>
                <a:ea typeface="Monaco"/>
                <a:cs typeface="Monaco"/>
                <a:sym typeface="Monaco"/>
              </a:defRPr>
            </a:pPr>
            <a:r>
              <a:t>\alpha=\frac{r_{(0)}^Tr_{(0)}} </a:t>
            </a:r>
          </a:p>
          <a:p>
            <a:pPr defTabSz="317500">
              <a:defRPr sz="800">
                <a:latin typeface="Monaco"/>
                <a:ea typeface="Monaco"/>
                <a:cs typeface="Monaco"/>
                <a:sym typeface="Monaco"/>
              </a:defRPr>
            </a:pPr>
            <a:r>
              <a:t>{r_{(0)}^T A r_{(0)}}</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Shape 343"/>
          <p:cNvSpPr/>
          <p:nvPr>
            <p:ph type="sldImg"/>
          </p:nvPr>
        </p:nvSpPr>
        <p:spPr>
          <a:prstGeom prst="rect">
            <a:avLst/>
          </a:prstGeom>
        </p:spPr>
        <p:txBody>
          <a:bodyPr/>
          <a:lstStyle/>
          <a:p>
            <a:pPr/>
          </a:p>
        </p:txBody>
      </p:sp>
      <p:sp>
        <p:nvSpPr>
          <p:cNvPr id="344" name="Shape 344"/>
          <p:cNvSpPr/>
          <p:nvPr>
            <p:ph type="body" sz="quarter" idx="1"/>
          </p:nvPr>
        </p:nvSpPr>
        <p:spPr>
          <a:prstGeom prst="rect">
            <a:avLst/>
          </a:prstGeom>
        </p:spPr>
        <p:txBody>
          <a:bodyPr/>
          <a:lstStyle/>
          <a:p>
            <a:pPr defTabSz="317500">
              <a:defRPr sz="800">
                <a:latin typeface="Monaco"/>
                <a:ea typeface="Monaco"/>
                <a:cs typeface="Monaco"/>
                <a:sym typeface="Monaco"/>
              </a:defRPr>
            </a:pPr>
            <a:r>
              <a:t>\frac{d}{d\alpha}f(x_{(1)}) =f'(x_{(1)}) \frac{dx_{(1)}}{d\alpha}</a:t>
            </a:r>
          </a:p>
          <a:p>
            <a:pPr defTabSz="317500">
              <a:defRPr sz="800">
                <a:latin typeface="Monaco"/>
                <a:ea typeface="Monaco"/>
                <a:cs typeface="Monaco"/>
                <a:sym typeface="Monaco"/>
              </a:defRPr>
            </a:pPr>
            <a:r>
              <a:t>(b-A(x_{(0)}+\alpha r_{(0)}))^T r_{(0)} = 0</a:t>
            </a:r>
          </a:p>
          <a:p>
            <a:pPr defTabSz="317500">
              <a:defRPr sz="800">
                <a:latin typeface="Monaco"/>
                <a:ea typeface="Monaco"/>
                <a:cs typeface="Monaco"/>
                <a:sym typeface="Monaco"/>
              </a:defRPr>
            </a:pPr>
            <a:r>
              <a:t>\alpha=\frac{r_{(0)}^Tr_{(0)}} </a:t>
            </a:r>
          </a:p>
          <a:p>
            <a:pPr defTabSz="317500">
              <a:defRPr sz="800">
                <a:latin typeface="Monaco"/>
                <a:ea typeface="Monaco"/>
                <a:cs typeface="Monaco"/>
                <a:sym typeface="Monaco"/>
              </a:defRPr>
            </a:pPr>
            <a:r>
              <a:t>{r_{(0)}^T A r_{(0)}}</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3" name="Shape 1533"/>
          <p:cNvSpPr/>
          <p:nvPr>
            <p:ph type="sldImg"/>
          </p:nvPr>
        </p:nvSpPr>
        <p:spPr>
          <a:prstGeom prst="rect">
            <a:avLst/>
          </a:prstGeom>
        </p:spPr>
        <p:txBody>
          <a:bodyPr/>
          <a:lstStyle/>
          <a:p>
            <a:pPr/>
          </a:p>
        </p:txBody>
      </p:sp>
      <p:sp>
        <p:nvSpPr>
          <p:cNvPr id="1534" name="Shape 1534"/>
          <p:cNvSpPr/>
          <p:nvPr>
            <p:ph type="body" sz="quarter" idx="1"/>
          </p:nvPr>
        </p:nvSpPr>
        <p:spPr>
          <a:prstGeom prst="rect">
            <a:avLst/>
          </a:prstGeom>
        </p:spPr>
        <p:txBody>
          <a:bodyPr/>
          <a:lstStyle/>
          <a:p>
            <a:pPr>
              <a:defRPr sz="1100">
                <a:latin typeface="Monaco"/>
                <a:ea typeface="Monaco"/>
                <a:cs typeface="Monaco"/>
                <a:sym typeface="Monaco"/>
              </a:defRPr>
            </a:pPr>
            <a:r>
              <a:t>\alpha_{(i)}=\frac{d_{(i)}^Tr_{(i)}} {d_{(i)}^T A d_{(i)}}</a:t>
            </a:r>
          </a:p>
          <a:p>
            <a:pPr>
              <a:tabLst>
                <a:tab pos="355600" algn="l"/>
                <a:tab pos="698500" algn="l"/>
                <a:tab pos="1066800" algn="l"/>
                <a:tab pos="1422400" algn="l"/>
                <a:tab pos="1765300" algn="l"/>
                <a:tab pos="2133600" algn="l"/>
                <a:tab pos="2489200" algn="l"/>
                <a:tab pos="2857500" algn="l"/>
                <a:tab pos="3200400" algn="l"/>
                <a:tab pos="3556000" algn="l"/>
                <a:tab pos="3924300" algn="l"/>
                <a:tab pos="4267200" algn="l"/>
              </a:tabLst>
              <a:defRPr sz="1100">
                <a:latin typeface="Monaco"/>
                <a:ea typeface="Monaco"/>
                <a:cs typeface="Monaco"/>
                <a:sym typeface="Monaco"/>
              </a:defRPr>
            </a:pPr>
            <a:r>
              <a:t>d_{(i+1)}=r_{(i+1)}+\beta_{(i+1)}d_{(i)}</a:t>
            </a:r>
          </a:p>
          <a:p>
            <a:pPr>
              <a:tabLst>
                <a:tab pos="355600" algn="l"/>
                <a:tab pos="698500" algn="l"/>
                <a:tab pos="1066800" algn="l"/>
                <a:tab pos="1422400" algn="l"/>
                <a:tab pos="1765300" algn="l"/>
                <a:tab pos="2133600" algn="l"/>
                <a:tab pos="2489200" algn="l"/>
                <a:tab pos="2857500" algn="l"/>
                <a:tab pos="3200400" algn="l"/>
                <a:tab pos="3556000" algn="l"/>
                <a:tab pos="3924300" algn="l"/>
                <a:tab pos="4267200" algn="l"/>
              </a:tabLst>
              <a:defRPr sz="1100">
                <a:latin typeface="Monaco"/>
                <a:ea typeface="Monaco"/>
                <a:cs typeface="Monaco"/>
                <a:sym typeface="Monaco"/>
              </a:defRPr>
            </a:pPr>
            <a:r>
              <a:t>\beta_{(i+1)}  = \frac{r_{(i+1)}^Tr_{(i+1)}} {r_{(i)}^Tr_{(i)}}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2" name="Shape 2352"/>
          <p:cNvSpPr/>
          <p:nvPr>
            <p:ph type="sldImg"/>
          </p:nvPr>
        </p:nvSpPr>
        <p:spPr>
          <a:prstGeom prst="rect">
            <a:avLst/>
          </a:prstGeom>
        </p:spPr>
        <p:txBody>
          <a:bodyPr/>
          <a:lstStyle/>
          <a:p>
            <a:pPr/>
          </a:p>
        </p:txBody>
      </p:sp>
      <p:sp>
        <p:nvSpPr>
          <p:cNvPr id="2353" name="Shape 2353"/>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Here is a photo blurred by camera shake. Our algorithm takes this image and removes the camera shake, giving a sharp image, like the one on the right.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4" name="Shape 2364"/>
          <p:cNvSpPr/>
          <p:nvPr>
            <p:ph type="sldImg"/>
          </p:nvPr>
        </p:nvSpPr>
        <p:spPr>
          <a:prstGeom prst="rect">
            <a:avLst/>
          </a:prstGeom>
        </p:spPr>
        <p:txBody>
          <a:bodyPr/>
          <a:lstStyle/>
          <a:p>
            <a:pPr/>
          </a:p>
        </p:txBody>
      </p:sp>
      <p:sp>
        <p:nvSpPr>
          <p:cNvPr id="2365" name="Shape 2365"/>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Double image in eyes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1" name="Shape 2391"/>
          <p:cNvSpPr/>
          <p:nvPr>
            <p:ph type="sldImg"/>
          </p:nvPr>
        </p:nvSpPr>
        <p:spPr>
          <a:prstGeom prst="rect">
            <a:avLst/>
          </a:prstGeom>
        </p:spPr>
        <p:txBody>
          <a:bodyPr/>
          <a:lstStyle/>
          <a:p>
            <a:pPr/>
          </a:p>
        </p:txBody>
      </p:sp>
      <p:sp>
        <p:nvSpPr>
          <p:cNvPr id="2392" name="Shape 2392"/>
          <p:cNvSpPr/>
          <p:nvPr>
            <p:ph type="body" sz="quarter" idx="1"/>
          </p:nvPr>
        </p:nvSpPr>
        <p:spPr>
          <a:prstGeom prst="rect">
            <a:avLst/>
          </a:prstGeom>
        </p:spPr>
        <p:txBody>
          <a:bodyPr/>
          <a:lstStyle>
            <a:lvl1pPr marL="59035" marR="59035" defTabSz="1295400">
              <a:spcBef>
                <a:spcPts val="500"/>
              </a:spcBef>
              <a:buClr>
                <a:srgbClr val="000000"/>
              </a:buClr>
              <a:buFont typeface="Arial"/>
              <a:defRPr>
                <a:uFill>
                  <a:solidFill>
                    <a:srgbClr val="000000"/>
                  </a:solidFill>
                </a:uFill>
                <a:latin typeface="+mn-lt"/>
                <a:ea typeface="+mn-ea"/>
                <a:cs typeface="+mn-cs"/>
                <a:sym typeface="Arial"/>
              </a:defRPr>
            </a:lvl1pPr>
          </a:lstStyle>
          <a:p>
            <a:pPr/>
            <a:r>
              <a:t>Even though you  thought the camera was still, in fact lots of things happening while the shutter is open.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4" name="Shape 2414"/>
          <p:cNvSpPr/>
          <p:nvPr>
            <p:ph type="sldImg"/>
          </p:nvPr>
        </p:nvSpPr>
        <p:spPr>
          <a:prstGeom prst="rect">
            <a:avLst/>
          </a:prstGeom>
        </p:spPr>
        <p:txBody>
          <a:bodyPr/>
          <a:lstStyle/>
          <a:p>
            <a:pPr/>
          </a:p>
        </p:txBody>
      </p:sp>
      <p:sp>
        <p:nvSpPr>
          <p:cNvPr id="2415" name="Shape 2415"/>
          <p:cNvSpPr/>
          <p:nvPr>
            <p:ph type="body" sz="quarter" idx="1"/>
          </p:nvPr>
        </p:nvSpPr>
        <p:spPr>
          <a:prstGeom prst="rect">
            <a:avLst/>
          </a:prstGeom>
        </p:spPr>
        <p:txBody>
          <a:bodyPr/>
          <a:lstStyle/>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Start with: we use the following model.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Approximation since there are lots of effects we don’t model.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1" name="Shape 2441"/>
          <p:cNvSpPr/>
          <p:nvPr>
            <p:ph type="sldImg"/>
          </p:nvPr>
        </p:nvSpPr>
        <p:spPr>
          <a:prstGeom prst="rect">
            <a:avLst/>
          </a:prstGeom>
        </p:spPr>
        <p:txBody>
          <a:bodyPr/>
          <a:lstStyle/>
          <a:p>
            <a:pPr/>
          </a:p>
        </p:txBody>
      </p:sp>
      <p:sp>
        <p:nvSpPr>
          <p:cNvPr id="2442" name="Shape 2442"/>
          <p:cNvSpPr/>
          <p:nvPr>
            <p:ph type="body" sz="quarter" idx="1"/>
          </p:nvPr>
        </p:nvSpPr>
        <p:spPr>
          <a:prstGeom prst="rect">
            <a:avLst/>
          </a:prstGeom>
        </p:spPr>
        <p:txBody>
          <a:bodyPr/>
          <a:lstStyle>
            <a:lvl1pPr marL="59035" marR="59035" defTabSz="1295400">
              <a:spcBef>
                <a:spcPts val="500"/>
              </a:spcBef>
              <a:buClr>
                <a:srgbClr val="000000"/>
              </a:buClr>
              <a:buFont typeface="Arial"/>
              <a:defRPr>
                <a:uFill>
                  <a:solidFill>
                    <a:srgbClr val="000000"/>
                  </a:solidFill>
                </a:uFill>
                <a:latin typeface="+mn-lt"/>
                <a:ea typeface="+mn-ea"/>
                <a:cs typeface="+mn-cs"/>
                <a:sym typeface="Arial"/>
              </a:defRPr>
            </a:lvl1pPr>
          </a:lstStyle>
          <a:p>
            <a:pPr/>
            <a:r>
              <a:t>Say middle one does convolve back to blurry. Goal to get true image.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7" name="Shape 2497"/>
          <p:cNvSpPr/>
          <p:nvPr>
            <p:ph type="sldImg"/>
          </p:nvPr>
        </p:nvSpPr>
        <p:spPr>
          <a:prstGeom prst="rect">
            <a:avLst/>
          </a:prstGeom>
        </p:spPr>
        <p:txBody>
          <a:bodyPr/>
          <a:lstStyle/>
          <a:p>
            <a:pPr/>
          </a:p>
        </p:txBody>
      </p:sp>
      <p:sp>
        <p:nvSpPr>
          <p:cNvPr id="2498" name="Shape 2498"/>
          <p:cNvSpPr/>
          <p:nvPr>
            <p:ph type="body" sz="quarter" idx="1"/>
          </p:nvPr>
        </p:nvSpPr>
        <p:spPr>
          <a:prstGeom prst="rect">
            <a:avLst/>
          </a:prstGeom>
        </p:spPr>
        <p:txBody>
          <a:bodyPr/>
          <a:lstStyle>
            <a:lvl1pPr marL="59035" marR="59035" defTabSz="1295400">
              <a:spcBef>
                <a:spcPts val="500"/>
              </a:spcBef>
              <a:buClr>
                <a:srgbClr val="000000"/>
              </a:buClr>
              <a:buFont typeface="Arial"/>
              <a:defRPr>
                <a:uFill>
                  <a:solidFill>
                    <a:srgbClr val="000000"/>
                  </a:solidFill>
                </a:uFill>
                <a:latin typeface="+mn-lt"/>
                <a:ea typeface="+mn-ea"/>
                <a:cs typeface="+mn-cs"/>
                <a:sym typeface="Arial"/>
              </a:defRPr>
            </a:lvl1pPr>
          </a:lstStyle>
          <a:p>
            <a:pPr/>
            <a:r>
              <a:t>We use green curve which was fit to the red curve. We use this distribution for all examples in the paper. Remove blur curve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4" name="Shape 2524"/>
          <p:cNvSpPr/>
          <p:nvPr>
            <p:ph type="sldImg"/>
          </p:nvPr>
        </p:nvSpPr>
        <p:spPr>
          <a:prstGeom prst="rect">
            <a:avLst/>
          </a:prstGeom>
        </p:spPr>
        <p:txBody>
          <a:bodyPr/>
          <a:lstStyle/>
          <a:p>
            <a:pPr/>
          </a:p>
        </p:txBody>
      </p:sp>
      <p:sp>
        <p:nvSpPr>
          <p:cNvPr id="2525" name="Shape 2525"/>
          <p:cNvSpPr/>
          <p:nvPr>
            <p:ph type="body" sz="quarter" idx="1"/>
          </p:nvPr>
        </p:nvSpPr>
        <p:spPr>
          <a:prstGeom prst="rect">
            <a:avLst/>
          </a:prstGeom>
        </p:spPr>
        <p:txBody>
          <a:bodyPr/>
          <a:lstStyle/>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Add in + noise</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Three things we know.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Reconstruct to the blurry image plus noise.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9" name="Shape 2679"/>
          <p:cNvSpPr/>
          <p:nvPr>
            <p:ph type="sldImg"/>
          </p:nvPr>
        </p:nvSpPr>
        <p:spPr>
          <a:prstGeom prst="rect">
            <a:avLst/>
          </a:prstGeom>
        </p:spPr>
        <p:txBody>
          <a:bodyPr/>
          <a:lstStyle/>
          <a:p>
            <a:pPr/>
          </a:p>
        </p:txBody>
      </p:sp>
      <p:sp>
        <p:nvSpPr>
          <p:cNvPr id="2680" name="Shape 2680"/>
          <p:cNvSpPr/>
          <p:nvPr>
            <p:ph type="body" sz="quarter" idx="1"/>
          </p:nvPr>
        </p:nvSpPr>
        <p:spPr>
          <a:prstGeom prst="rect">
            <a:avLst/>
          </a:prstGeom>
        </p:spPr>
        <p:txBody>
          <a:bodyPr/>
          <a:lstStyle/>
          <a:p>
            <a:pPr marL="59035" marR="59035" defTabSz="1295400">
              <a:spcBef>
                <a:spcPts val="500"/>
              </a:spcBef>
              <a:buClr>
                <a:srgbClr val="000000"/>
              </a:buClr>
              <a:buFont typeface="Arial"/>
              <a:defRPr baseline="0" sz="0"/>
            </a:pPr>
            <a:r>
              <a:rPr baseline="0" sz="1600">
                <a:uFill>
                  <a:solidFill>
                    <a:srgbClr val="000000"/>
                  </a:solidFill>
                </a:uFill>
                <a:latin typeface="+mn-lt"/>
                <a:ea typeface="+mn-ea"/>
                <a:cs typeface="+mn-cs"/>
                <a:sym typeface="Arial"/>
              </a:rPr>
              <a:t>Go slow. 1 pixel </a:t>
            </a:r>
            <a:r>
              <a:rPr baseline="0" sz="1600">
                <a:uFill>
                  <a:solidFill>
                    <a:srgbClr val="000000"/>
                  </a:solidFill>
                </a:uFill>
                <a:latin typeface="Wingdings"/>
                <a:ea typeface="Wingdings"/>
                <a:cs typeface="Wingdings"/>
                <a:sym typeface="Wingdings"/>
              </a:rPr>
              <a:t></a:t>
            </a:r>
            <a:r>
              <a:rPr baseline="0" sz="1600">
                <a:uFill>
                  <a:solidFill>
                    <a:srgbClr val="000000"/>
                  </a:solidFill>
                </a:uFill>
                <a:latin typeface="+mn-lt"/>
                <a:ea typeface="+mn-ea"/>
                <a:cs typeface="+mn-cs"/>
                <a:sym typeface="Arial"/>
              </a:rPr>
              <a:t> single variable. Way to precisely fit data even though it isn’t too stable.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7" name="Shape 2697"/>
          <p:cNvSpPr/>
          <p:nvPr>
            <p:ph type="sldImg"/>
          </p:nvPr>
        </p:nvSpPr>
        <p:spPr>
          <a:prstGeom prst="rect">
            <a:avLst/>
          </a:prstGeom>
        </p:spPr>
        <p:txBody>
          <a:bodyPr/>
          <a:lstStyle/>
          <a:p>
            <a:pPr/>
          </a:p>
        </p:txBody>
      </p:sp>
      <p:sp>
        <p:nvSpPr>
          <p:cNvPr id="2698" name="Shape 2698"/>
          <p:cNvSpPr/>
          <p:nvPr>
            <p:ph type="body" sz="quarter" idx="1"/>
          </p:nvPr>
        </p:nvSpPr>
        <p:spPr>
          <a:prstGeom prst="rect">
            <a:avLst/>
          </a:prstGeom>
        </p:spPr>
        <p:txBody>
          <a:bodyPr/>
          <a:lstStyle/>
          <a:p>
            <a:pPr marL="59035" marR="59035" defTabSz="1295400">
              <a:spcBef>
                <a:spcPts val="500"/>
              </a:spcBef>
              <a:buClr>
                <a:srgbClr val="000000"/>
              </a:buClr>
              <a:buFont typeface="Arial"/>
              <a:defRPr baseline="0" sz="0"/>
            </a:pPr>
            <a:r>
              <a:rPr baseline="0" sz="1600">
                <a:uFill>
                  <a:solidFill>
                    <a:srgbClr val="000000"/>
                  </a:solidFill>
                </a:uFill>
                <a:latin typeface="+mn-lt"/>
                <a:ea typeface="+mn-ea"/>
                <a:cs typeface="+mn-cs"/>
                <a:sym typeface="Arial"/>
              </a:rPr>
              <a:t>Go slow. 1 pixel </a:t>
            </a:r>
            <a:r>
              <a:rPr baseline="0" sz="1600">
                <a:uFill>
                  <a:solidFill>
                    <a:srgbClr val="000000"/>
                  </a:solidFill>
                </a:uFill>
                <a:latin typeface="Wingdings"/>
                <a:ea typeface="Wingdings"/>
                <a:cs typeface="Wingdings"/>
                <a:sym typeface="Wingdings"/>
              </a:rPr>
              <a:t></a:t>
            </a:r>
            <a:r>
              <a:rPr baseline="0" sz="1600">
                <a:uFill>
                  <a:solidFill>
                    <a:srgbClr val="000000"/>
                  </a:solidFill>
                </a:uFill>
                <a:latin typeface="+mn-lt"/>
                <a:ea typeface="+mn-ea"/>
                <a:cs typeface="+mn-cs"/>
                <a:sym typeface="Arial"/>
              </a:rPr>
              <a:t> single variable. Way to precisely fit data even though it isn’t too stable.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5" name="Shape 2715"/>
          <p:cNvSpPr/>
          <p:nvPr>
            <p:ph type="sldImg"/>
          </p:nvPr>
        </p:nvSpPr>
        <p:spPr>
          <a:prstGeom prst="rect">
            <a:avLst/>
          </a:prstGeom>
        </p:spPr>
        <p:txBody>
          <a:bodyPr/>
          <a:lstStyle/>
          <a:p>
            <a:pPr/>
          </a:p>
        </p:txBody>
      </p:sp>
      <p:sp>
        <p:nvSpPr>
          <p:cNvPr id="2716" name="Shape 2716"/>
          <p:cNvSpPr/>
          <p:nvPr>
            <p:ph type="body" sz="quarter" idx="1"/>
          </p:nvPr>
        </p:nvSpPr>
        <p:spPr>
          <a:prstGeom prst="rect">
            <a:avLst/>
          </a:prstGeom>
        </p:spPr>
        <p:txBody>
          <a:bodyPr/>
          <a:lstStyle/>
          <a:p>
            <a:pPr marL="59035" marR="59035" defTabSz="1295400">
              <a:spcBef>
                <a:spcPts val="500"/>
              </a:spcBef>
              <a:buClr>
                <a:srgbClr val="000000"/>
              </a:buClr>
              <a:buFont typeface="Arial"/>
              <a:defRPr baseline="0" sz="0"/>
            </a:pPr>
            <a:r>
              <a:rPr baseline="0" sz="1600">
                <a:uFill>
                  <a:solidFill>
                    <a:srgbClr val="000000"/>
                  </a:solidFill>
                </a:uFill>
                <a:latin typeface="+mn-lt"/>
                <a:ea typeface="+mn-ea"/>
                <a:cs typeface="+mn-cs"/>
                <a:sym typeface="Arial"/>
              </a:rPr>
              <a:t>Go slow. 1 pixel </a:t>
            </a:r>
            <a:r>
              <a:rPr baseline="0" sz="1600">
                <a:uFill>
                  <a:solidFill>
                    <a:srgbClr val="000000"/>
                  </a:solidFill>
                </a:uFill>
                <a:latin typeface="Wingdings"/>
                <a:ea typeface="Wingdings"/>
                <a:cs typeface="Wingdings"/>
                <a:sym typeface="Wingdings"/>
              </a:rPr>
              <a:t></a:t>
            </a:r>
            <a:r>
              <a:rPr baseline="0" sz="1600">
                <a:uFill>
                  <a:solidFill>
                    <a:srgbClr val="000000"/>
                  </a:solidFill>
                </a:uFill>
                <a:latin typeface="+mn-lt"/>
                <a:ea typeface="+mn-ea"/>
                <a:cs typeface="+mn-cs"/>
                <a:sym typeface="Arial"/>
              </a:rPr>
              <a:t> single variable. Way to precisely fit data even though it isn’t too stable.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1" name="Shape 2781"/>
          <p:cNvSpPr/>
          <p:nvPr>
            <p:ph type="sldImg"/>
          </p:nvPr>
        </p:nvSpPr>
        <p:spPr>
          <a:prstGeom prst="rect">
            <a:avLst/>
          </a:prstGeom>
        </p:spPr>
        <p:txBody>
          <a:bodyPr/>
          <a:lstStyle/>
          <a:p>
            <a:pPr/>
          </a:p>
        </p:txBody>
      </p:sp>
      <p:sp>
        <p:nvSpPr>
          <p:cNvPr id="2782" name="Shape 2782"/>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Say middle one does convolve back to blurry. Goal to get true image.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8" name="Shape 2798"/>
          <p:cNvSpPr/>
          <p:nvPr>
            <p:ph type="sldImg"/>
          </p:nvPr>
        </p:nvSpPr>
        <p:spPr>
          <a:prstGeom prst="rect">
            <a:avLst/>
          </a:prstGeom>
        </p:spPr>
        <p:txBody>
          <a:bodyPr/>
          <a:lstStyle/>
          <a:p>
            <a:pPr/>
          </a:p>
        </p:txBody>
      </p:sp>
      <p:sp>
        <p:nvSpPr>
          <p:cNvPr id="2799" name="Shape 2799"/>
          <p:cNvSpPr/>
          <p:nvPr>
            <p:ph type="body" sz="quarter" idx="1"/>
          </p:nvPr>
        </p:nvSpPr>
        <p:spPr>
          <a:prstGeom prst="rect">
            <a:avLst/>
          </a:prstGeom>
        </p:spPr>
        <p:txBody>
          <a:bodyPr/>
          <a:lstStyle>
            <a:lvl1pPr marL="59035" marR="59035" defTabSz="1295400">
              <a:spcBef>
                <a:spcPts val="500"/>
              </a:spcBef>
              <a:buClr>
                <a:srgbClr val="000000"/>
              </a:buClr>
              <a:buFont typeface="Arial"/>
              <a:defRPr>
                <a:uFill>
                  <a:solidFill>
                    <a:srgbClr val="000000"/>
                  </a:solidFill>
                </a:uFill>
                <a:latin typeface="+mn-lt"/>
                <a:ea typeface="+mn-ea"/>
                <a:cs typeface="+mn-cs"/>
                <a:sym typeface="Arial"/>
              </a:defRPr>
            </a:lvl1pPr>
          </a:lstStyle>
          <a:p>
            <a:pPr/>
            <a:r>
              <a:t>Comapre with matlab. Assumptions are satisfied: works perfectly.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5" name="Shape 2875"/>
          <p:cNvSpPr/>
          <p:nvPr>
            <p:ph type="sldImg"/>
          </p:nvPr>
        </p:nvSpPr>
        <p:spPr>
          <a:prstGeom prst="rect">
            <a:avLst/>
          </a:prstGeom>
        </p:spPr>
        <p:txBody>
          <a:bodyPr/>
          <a:lstStyle/>
          <a:p>
            <a:pPr/>
          </a:p>
        </p:txBody>
      </p:sp>
      <p:sp>
        <p:nvSpPr>
          <p:cNvPr id="2876" name="Shape 2876"/>
          <p:cNvSpPr/>
          <p:nvPr>
            <p:ph type="body" sz="quarter" idx="1"/>
          </p:nvPr>
        </p:nvSpPr>
        <p:spPr>
          <a:prstGeom prst="rect">
            <a:avLst/>
          </a:prstGeom>
        </p:spPr>
        <p:txBody>
          <a:bodyPr/>
          <a:lstStyle>
            <a:lvl1pPr marL="59035" marR="59035" defTabSz="1295400">
              <a:spcBef>
                <a:spcPts val="500"/>
              </a:spcBef>
              <a:buClr>
                <a:srgbClr val="000000"/>
              </a:buClr>
              <a:buFont typeface="Arial"/>
              <a:defRPr>
                <a:uFill>
                  <a:solidFill>
                    <a:srgbClr val="000000"/>
                  </a:solidFill>
                </a:uFill>
                <a:latin typeface="+mn-lt"/>
                <a:ea typeface="+mn-ea"/>
                <a:cs typeface="+mn-cs"/>
                <a:sym typeface="Arial"/>
              </a:defRPr>
            </a:lvl1pPr>
          </a:lstStyle>
          <a:p>
            <a:pPr/>
            <a:r>
              <a:t>When running deconvlind, I initialized the blur kernel using an image patch which revealed the true kernel, thus giving it a lot more help than our algorithm. Matlab’s deconvblind uses RL iterations, alterinating between holding x fixed and updating b and vice versa. It has no image prior, so no wonder it goes badly wrong.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1" name="Shape 2921"/>
          <p:cNvSpPr/>
          <p:nvPr>
            <p:ph type="sldImg"/>
          </p:nvPr>
        </p:nvSpPr>
        <p:spPr>
          <a:prstGeom prst="rect">
            <a:avLst/>
          </a:prstGeom>
        </p:spPr>
        <p:txBody>
          <a:bodyPr/>
          <a:lstStyle/>
          <a:p>
            <a:pPr/>
          </a:p>
        </p:txBody>
      </p:sp>
      <p:sp>
        <p:nvSpPr>
          <p:cNvPr id="2922" name="Shape 2922"/>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Off the shelf non-blind deconvolution. Needs improvement.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3" name="Shape 2933"/>
          <p:cNvSpPr/>
          <p:nvPr>
            <p:ph type="sldImg"/>
          </p:nvPr>
        </p:nvSpPr>
        <p:spPr>
          <a:prstGeom prst="rect">
            <a:avLst/>
          </a:prstGeom>
        </p:spPr>
        <p:txBody>
          <a:bodyPr/>
          <a:lstStyle/>
          <a:p>
            <a:pPr/>
          </a:p>
        </p:txBody>
      </p:sp>
      <p:sp>
        <p:nvSpPr>
          <p:cNvPr id="2934" name="Shape 2934"/>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Kernel look like nice smooth trajectory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0" name="Shape 2950"/>
          <p:cNvSpPr/>
          <p:nvPr>
            <p:ph type="sldImg"/>
          </p:nvPr>
        </p:nvSpPr>
        <p:spPr>
          <a:prstGeom prst="rect">
            <a:avLst/>
          </a:prstGeom>
        </p:spPr>
        <p:txBody>
          <a:bodyPr/>
          <a:lstStyle/>
          <a:p>
            <a:pPr/>
          </a:p>
        </p:txBody>
      </p:sp>
      <p:sp>
        <p:nvSpPr>
          <p:cNvPr id="2951" name="Shape 2951"/>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Add matlab zoom in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8" name="Shape 2958"/>
          <p:cNvSpPr/>
          <p:nvPr>
            <p:ph type="sldImg"/>
          </p:nvPr>
        </p:nvSpPr>
        <p:spPr>
          <a:prstGeom prst="rect">
            <a:avLst/>
          </a:prstGeom>
        </p:spPr>
        <p:txBody>
          <a:bodyPr/>
          <a:lstStyle/>
          <a:p>
            <a:pPr/>
          </a:p>
        </p:txBody>
      </p:sp>
      <p:sp>
        <p:nvSpPr>
          <p:cNvPr id="2959" name="Shape 2959"/>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UPDATED IMAGE.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6" name="Shape 2966"/>
          <p:cNvSpPr/>
          <p:nvPr>
            <p:ph type="sldImg"/>
          </p:nvPr>
        </p:nvSpPr>
        <p:spPr>
          <a:prstGeom prst="rect">
            <a:avLst/>
          </a:prstGeom>
        </p:spPr>
        <p:txBody>
          <a:bodyPr/>
          <a:lstStyle/>
          <a:p>
            <a:pPr/>
          </a:p>
        </p:txBody>
      </p:sp>
      <p:sp>
        <p:nvSpPr>
          <p:cNvPr id="2967" name="Shape 2967"/>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UPDATED IMAGE.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4" name="Shape 2974"/>
          <p:cNvSpPr/>
          <p:nvPr>
            <p:ph type="sldImg"/>
          </p:nvPr>
        </p:nvSpPr>
        <p:spPr>
          <a:prstGeom prst="rect">
            <a:avLst/>
          </a:prstGeom>
        </p:spPr>
        <p:txBody>
          <a:bodyPr/>
          <a:lstStyle/>
          <a:p>
            <a:pPr/>
          </a:p>
        </p:txBody>
      </p:sp>
      <p:sp>
        <p:nvSpPr>
          <p:cNvPr id="2975" name="Shape 2975"/>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UPDATED IMAGE.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4" name="Shape 2984"/>
          <p:cNvSpPr/>
          <p:nvPr>
            <p:ph type="sldImg"/>
          </p:nvPr>
        </p:nvSpPr>
        <p:spPr>
          <a:prstGeom prst="rect">
            <a:avLst/>
          </a:prstGeom>
        </p:spPr>
        <p:txBody>
          <a:bodyPr/>
          <a:lstStyle/>
          <a:p>
            <a:pPr/>
          </a:p>
        </p:txBody>
      </p:sp>
      <p:sp>
        <p:nvSpPr>
          <p:cNvPr id="2985" name="Shape 2985"/>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UPDATED IMAGE. Less ringing on Guiseppe (and elsewhere) than in old version. Brightness increased to increase clarity. Partially responsible for increased noise levels.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8" name="Shape 2998"/>
          <p:cNvSpPr/>
          <p:nvPr>
            <p:ph type="sldImg"/>
          </p:nvPr>
        </p:nvSpPr>
        <p:spPr>
          <a:prstGeom prst="rect">
            <a:avLst/>
          </a:prstGeom>
        </p:spPr>
        <p:txBody>
          <a:bodyPr/>
          <a:lstStyle/>
          <a:p>
            <a:pPr/>
          </a:p>
        </p:txBody>
      </p:sp>
      <p:sp>
        <p:nvSpPr>
          <p:cNvPr id="2999" name="Shape 2999"/>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UPDATED IMAGE.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6" name="Shape 3026"/>
          <p:cNvSpPr/>
          <p:nvPr>
            <p:ph type="sldImg"/>
          </p:nvPr>
        </p:nvSpPr>
        <p:spPr>
          <a:prstGeom prst="rect">
            <a:avLst/>
          </a:prstGeom>
        </p:spPr>
        <p:txBody>
          <a:bodyPr/>
          <a:lstStyle/>
          <a:p>
            <a:pPr/>
          </a:p>
        </p:txBody>
      </p:sp>
      <p:sp>
        <p:nvSpPr>
          <p:cNvPr id="3027" name="Shape 3027"/>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Difficult image. Lots of saturation. Selected region is the best I could do.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4" name="Shape 3034"/>
          <p:cNvSpPr/>
          <p:nvPr>
            <p:ph type="sldImg"/>
          </p:nvPr>
        </p:nvSpPr>
        <p:spPr>
          <a:prstGeom prst="rect">
            <a:avLst/>
          </a:prstGeom>
        </p:spPr>
        <p:txBody>
          <a:bodyPr/>
          <a:lstStyle/>
          <a:p>
            <a:pPr/>
          </a:p>
        </p:txBody>
      </p:sp>
      <p:sp>
        <p:nvSpPr>
          <p:cNvPr id="3035" name="Shape 3035"/>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Pretty cool result, I feel. Pulled out very tricky kernel of dual delta ~15 pixels apart. Look at top right and bottom left pumpkins – they aren’t so saturated and you really can see the dual image snap back to one. Texture on surface of pumpkins is now visible. Image has a few weird green slodges due to saturation on the individual color channels and the independent running of RL.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4" name="Shape 3064"/>
          <p:cNvSpPr/>
          <p:nvPr>
            <p:ph type="sldImg"/>
          </p:nvPr>
        </p:nvSpPr>
        <p:spPr>
          <a:prstGeom prst="rect">
            <a:avLst/>
          </a:prstGeom>
        </p:spPr>
        <p:txBody>
          <a:bodyPr/>
          <a:lstStyle/>
          <a:p>
            <a:pPr/>
          </a:p>
        </p:txBody>
      </p:sp>
      <p:sp>
        <p:nvSpPr>
          <p:cNvPr id="3065" name="Shape 3065"/>
          <p:cNvSpPr/>
          <p:nvPr>
            <p:ph type="body" sz="quarter" idx="1"/>
          </p:nvPr>
        </p:nvSpPr>
        <p:spPr>
          <a:prstGeom prst="rect">
            <a:avLst/>
          </a:prstGeom>
        </p:spPr>
        <p:txBody>
          <a:bodyPr/>
          <a:lstStyle/>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Comment about not runnnig on yther patches themselves.</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Shape important, not profile. Can’t always find these patterns in all images….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1" name="Shape 3241"/>
          <p:cNvSpPr/>
          <p:nvPr>
            <p:ph type="sldImg"/>
          </p:nvPr>
        </p:nvSpPr>
        <p:spPr>
          <a:prstGeom prst="rect">
            <a:avLst/>
          </a:prstGeom>
        </p:spPr>
        <p:txBody>
          <a:bodyPr/>
          <a:lstStyle/>
          <a:p>
            <a:pPr/>
          </a:p>
        </p:txBody>
      </p:sp>
      <p:sp>
        <p:nvSpPr>
          <p:cNvPr id="3242" name="Shape 3242"/>
          <p:cNvSpPr/>
          <p:nvPr>
            <p:ph type="body" sz="quarter" idx="1"/>
          </p:nvPr>
        </p:nvSpPr>
        <p:spPr>
          <a:prstGeom prst="rect">
            <a:avLst/>
          </a:prstGeom>
        </p:spPr>
        <p:txBody>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aseline="0" sz="0">
                <a:latin typeface="Monaco"/>
                <a:ea typeface="Monaco"/>
                <a:cs typeface="Monaco"/>
                <a:sym typeface="Monaco"/>
              </a:defRPr>
            </a:lvl1pPr>
          </a:lstStyle>
          <a:p>
            <a:pPr>
              <a:defRPr baseline="0"/>
            </a:pPr>
            <a:r>
              <a:rPr baseline="0"/>
              <a:t>J(U) = \sum_r \left[ U(r) - \sum_{s\in N(r)} \frac{1}{4}U(s) \right] ^2</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6" name="Shape 3256"/>
          <p:cNvSpPr/>
          <p:nvPr>
            <p:ph type="sldImg"/>
          </p:nvPr>
        </p:nvSpPr>
        <p:spPr>
          <a:prstGeom prst="rect">
            <a:avLst/>
          </a:prstGeom>
        </p:spPr>
        <p:txBody>
          <a:bodyPr/>
          <a:lstStyle/>
          <a:p>
            <a:pPr/>
          </a:p>
        </p:txBody>
      </p:sp>
      <p:sp>
        <p:nvSpPr>
          <p:cNvPr id="3257" name="Shape 3257"/>
          <p:cNvSpPr/>
          <p:nvPr>
            <p:ph type="body" sz="quarter" idx="1"/>
          </p:nvPr>
        </p:nvSpPr>
        <p:spPr>
          <a:prstGeom prst="rect">
            <a:avLst/>
          </a:prstGeom>
        </p:spPr>
        <p:txBody>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aseline="0" sz="0">
                <a:latin typeface="Monaco"/>
                <a:ea typeface="Monaco"/>
                <a:cs typeface="Monaco"/>
                <a:sym typeface="Monaco"/>
              </a:defRPr>
            </a:pPr>
            <a:r>
              <a:rPr baseline="0"/>
              <a:t>J(U) = \sum_r \left[ </a:t>
            </a:r>
            <a:endParaRPr baseline="0"/>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aseline="0" sz="0">
                <a:latin typeface="Monaco"/>
                <a:ea typeface="Monaco"/>
                <a:cs typeface="Monaco"/>
                <a:sym typeface="Monaco"/>
              </a:defRPr>
            </a:pPr>
            <a:r>
              <a:rPr baseline="0"/>
              <a:t>\left(\sum_{s\in N(r)} w_{rs}\right) U(r) - </a:t>
            </a:r>
            <a:endParaRPr baseline="0"/>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aseline="0" sz="0">
                <a:latin typeface="Monaco"/>
                <a:ea typeface="Monaco"/>
                <a:cs typeface="Monaco"/>
                <a:sym typeface="Monaco"/>
              </a:defRPr>
            </a:pPr>
            <a:r>
              <a:rPr baseline="0"/>
              <a:t>\sum_{s\in N(r)} w_{rs} U(s)</a:t>
            </a:r>
            <a:endParaRPr baseline="0"/>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aseline="0" sz="0">
                <a:latin typeface="Monaco"/>
                <a:ea typeface="Monaco"/>
                <a:cs typeface="Monaco"/>
                <a:sym typeface="Monaco"/>
              </a:defRPr>
            </a:pPr>
            <a:r>
              <a:rPr baseline="0"/>
              <a:t>\right] ^2</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p:spTree>
      <p:nvGrpSpPr>
        <p:cNvPr id="1" name=""/>
        <p:cNvGrpSpPr/>
        <p:nvPr/>
      </p:nvGrpSpPr>
      <p:grpSpPr>
        <a:xfrm>
          <a:off x="0" y="0"/>
          <a:ext cx="0" cy="0"/>
          <a:chOff x="0" y="0"/>
          <a:chExt cx="0" cy="0"/>
        </a:xfrm>
      </p:grpSpPr>
      <p:sp>
        <p:nvSpPr>
          <p:cNvPr id="12"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3"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4" name="Title Text"/>
          <p:cNvSpPr txBox="1"/>
          <p:nvPr>
            <p:ph type="title"/>
          </p:nvPr>
        </p:nvSpPr>
        <p:spPr>
          <a:xfrm>
            <a:off x="304800" y="0"/>
            <a:ext cx="8686800" cy="838200"/>
          </a:xfrm>
          <a:prstGeom prst="rect">
            <a:avLst/>
          </a:prstGeom>
          <a:effectLst/>
        </p:spPr>
        <p:txBody>
          <a:bodyPr anchor="b"/>
          <a:lstStyle>
            <a:lvl1pPr marL="41275" marR="41275" defTabSz="914400">
              <a:defRPr b="1" sz="4000">
                <a:solidFill>
                  <a:srgbClr val="D77A00"/>
                </a:solidFill>
                <a:uFill>
                  <a:solidFill>
                    <a:srgbClr val="D77A00"/>
                  </a:solidFill>
                </a:uFill>
                <a:latin typeface="+mn-lt"/>
                <a:ea typeface="+mn-ea"/>
                <a:cs typeface="+mn-cs"/>
                <a:sym typeface="Arial"/>
              </a:defRPr>
            </a:lvl1pPr>
          </a:lstStyle>
          <a:p>
            <a:pPr/>
            <a:r>
              <a:t>Title Text</a:t>
            </a:r>
          </a:p>
        </p:txBody>
      </p:sp>
      <p:sp>
        <p:nvSpPr>
          <p:cNvPr id="15" name="Body Level One…"/>
          <p:cNvSpPr txBox="1"/>
          <p:nvPr>
            <p:ph type="body" idx="1"/>
          </p:nvPr>
        </p:nvSpPr>
        <p:spPr>
          <a:xfrm>
            <a:off x="304800" y="990600"/>
            <a:ext cx="8686800" cy="5867400"/>
          </a:xfrm>
          <a:prstGeom prst="rect">
            <a:avLst/>
          </a:prstGeom>
        </p:spPr>
        <p:txBody>
          <a:bodyPr/>
          <a:lstStyle>
            <a:lvl1pPr marL="384175" marR="41275" indent="-342900" defTabSz="914400">
              <a:lnSpc>
                <a:spcPct val="100000"/>
              </a:lnSpc>
              <a:spcBef>
                <a:spcPts val="600"/>
              </a:spcBef>
              <a:buClr>
                <a:srgbClr val="000000"/>
              </a:buClr>
              <a:buSzPct val="100000"/>
              <a:buFont typeface="Times New Roman"/>
              <a:buChar char="•"/>
              <a:defRPr b="1">
                <a:solidFill>
                  <a:srgbClr val="000000"/>
                </a:solidFill>
                <a:uFill>
                  <a:solidFill>
                    <a:srgbClr val="000000"/>
                  </a:solidFill>
                </a:uFill>
                <a:latin typeface="Times New Roman"/>
                <a:ea typeface="Times New Roman"/>
                <a:cs typeface="Times New Roman"/>
                <a:sym typeface="Times New Roman"/>
              </a:defRPr>
            </a:lvl1pPr>
            <a:lvl2pPr marL="784225" marR="41275" indent="-285750" defTabSz="914400">
              <a:lnSpc>
                <a:spcPct val="100000"/>
              </a:lnSpc>
              <a:buClr>
                <a:srgbClr val="000000"/>
              </a:buClr>
              <a:buSzPct val="100000"/>
              <a:buFont typeface="Times New Roman"/>
              <a:buChar char="–"/>
              <a:defRPr sz="2800">
                <a:solidFill>
                  <a:srgbClr val="000000"/>
                </a:solidFill>
                <a:uFill>
                  <a:solidFill>
                    <a:srgbClr val="000000"/>
                  </a:solidFill>
                </a:uFill>
                <a:latin typeface="Times New Roman"/>
                <a:ea typeface="Times New Roman"/>
                <a:cs typeface="Times New Roman"/>
                <a:sym typeface="Times New Roman"/>
              </a:defRPr>
            </a:lvl2pPr>
            <a:lvl3pPr marL="1184275" marR="41275" indent="-228600" defTabSz="914400">
              <a:lnSpc>
                <a:spcPct val="100000"/>
              </a:lnSpc>
              <a:spcBef>
                <a:spcPts val="500"/>
              </a:spcBef>
              <a:buClr>
                <a:srgbClr val="000000"/>
              </a:buClr>
              <a:buSzPct val="100000"/>
              <a:buFont typeface="Times New Roman"/>
              <a:buChar char="•"/>
              <a:defRPr>
                <a:solidFill>
                  <a:srgbClr val="000000"/>
                </a:solidFill>
                <a:uFill>
                  <a:solidFill>
                    <a:srgbClr val="000000"/>
                  </a:solidFill>
                </a:uFill>
                <a:latin typeface="Times New Roman"/>
                <a:ea typeface="Times New Roman"/>
                <a:cs typeface="Times New Roman"/>
                <a:sym typeface="Times New Roman"/>
              </a:defRPr>
            </a:lvl3pPr>
            <a:lvl4pPr marL="1641475" marR="41275" indent="-228600" defTabSz="914400">
              <a:lnSpc>
                <a:spcPct val="100000"/>
              </a:lnSpc>
              <a:spcBef>
                <a:spcPts val="400"/>
              </a:spcBef>
              <a:buClr>
                <a:srgbClr val="000000"/>
              </a:buClr>
              <a:buSzPct val="100000"/>
              <a:buFont typeface="Times New Roman"/>
              <a:buChar char="–"/>
              <a:defRPr sz="2000">
                <a:solidFill>
                  <a:srgbClr val="000000"/>
                </a:solidFill>
                <a:uFill>
                  <a:solidFill>
                    <a:srgbClr val="000000"/>
                  </a:solidFill>
                </a:uFill>
                <a:latin typeface="Times New Roman"/>
                <a:ea typeface="Times New Roman"/>
                <a:cs typeface="Times New Roman"/>
                <a:sym typeface="Times New Roman"/>
              </a:defRPr>
            </a:lvl4pPr>
            <a:lvl5pPr marL="2098675" marR="41275" indent="-228600" defTabSz="914400">
              <a:lnSpc>
                <a:spcPct val="100000"/>
              </a:lnSpc>
              <a:spcBef>
                <a:spcPts val="400"/>
              </a:spcBef>
              <a:buClr>
                <a:srgbClr val="000000"/>
              </a:buClr>
              <a:buSzPct val="100000"/>
              <a:buFont typeface="Times New Roman"/>
              <a:buChar char="•"/>
              <a:defRPr sz="2000">
                <a:solidFill>
                  <a:srgbClr val="000000"/>
                </a:solidFill>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6" name="Slide Number"/>
          <p:cNvSpPr txBox="1"/>
          <p:nvPr>
            <p:ph type="sldNum" sz="quarter" idx="2"/>
          </p:nvPr>
        </p:nvSpPr>
        <p:spPr>
          <a:xfrm>
            <a:off x="4362450" y="6477000"/>
            <a:ext cx="419100" cy="431552"/>
          </a:xfrm>
          <a:prstGeom prst="rect">
            <a:avLst/>
          </a:prstGeom>
          <a:effectLst/>
        </p:spPr>
        <p:txBody>
          <a:bodyPr/>
          <a:lstStyle>
            <a:lvl1pPr defTabSz="457200">
              <a:defRPr sz="2400">
                <a:solidFill>
                  <a:srgbClr val="000000"/>
                </a:solidFill>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23" name="Title Text"/>
          <p:cNvSpPr txBox="1"/>
          <p:nvPr>
            <p:ph type="title"/>
          </p:nvPr>
        </p:nvSpPr>
        <p:spPr>
          <a:xfrm>
            <a:off x="685800" y="1981200"/>
            <a:ext cx="7772400" cy="2590800"/>
          </a:xfrm>
          <a:prstGeom prst="rect">
            <a:avLst/>
          </a:prstGeom>
          <a:effectLst/>
        </p:spPr>
        <p:txBody>
          <a:bodyPr anchor="t"/>
          <a:lstStyle>
            <a:lvl1pPr marL="41275" marR="41275" algn="ctr" defTabSz="914400">
              <a:defRPr b="1" sz="4800">
                <a:solidFill>
                  <a:srgbClr val="D77A00"/>
                </a:solidFill>
                <a:uFill>
                  <a:solidFill>
                    <a:srgbClr val="D77A00"/>
                  </a:solidFill>
                </a:uFill>
                <a:latin typeface="+mn-lt"/>
                <a:ea typeface="+mn-ea"/>
                <a:cs typeface="+mn-cs"/>
                <a:sym typeface="Arial"/>
              </a:defRPr>
            </a:lvl1pPr>
          </a:lstStyle>
          <a:p>
            <a:pPr/>
            <a:r>
              <a:t>Title Text</a:t>
            </a:r>
          </a:p>
        </p:txBody>
      </p:sp>
      <p:sp>
        <p:nvSpPr>
          <p:cNvPr id="24" name="Slide Number"/>
          <p:cNvSpPr txBox="1"/>
          <p:nvPr>
            <p:ph type="sldNum" sz="quarter" idx="2"/>
          </p:nvPr>
        </p:nvSpPr>
        <p:spPr>
          <a:xfrm>
            <a:off x="4362450" y="6477000"/>
            <a:ext cx="419100" cy="431552"/>
          </a:xfrm>
          <a:prstGeom prst="rect">
            <a:avLst/>
          </a:prstGeom>
          <a:effectLst/>
        </p:spPr>
        <p:txBody>
          <a:bodyPr/>
          <a:lstStyle>
            <a:lvl1pPr defTabSz="457200">
              <a:defRPr sz="2400">
                <a:solidFill>
                  <a:srgbClr val="000000"/>
                </a:solidFill>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Subtitle">
    <p:spTree>
      <p:nvGrpSpPr>
        <p:cNvPr id="1" name=""/>
        <p:cNvGrpSpPr/>
        <p:nvPr/>
      </p:nvGrpSpPr>
      <p:grpSpPr>
        <a:xfrm>
          <a:off x="0" y="0"/>
          <a:ext cx="0" cy="0"/>
          <a:chOff x="0" y="0"/>
          <a:chExt cx="0" cy="0"/>
        </a:xfrm>
      </p:grpSpPr>
      <p:sp>
        <p:nvSpPr>
          <p:cNvPr id="31" name="Title Text"/>
          <p:cNvSpPr txBox="1"/>
          <p:nvPr>
            <p:ph type="title"/>
          </p:nvPr>
        </p:nvSpPr>
        <p:spPr>
          <a:xfrm>
            <a:off x="889000" y="1155700"/>
            <a:ext cx="7353300" cy="2324100"/>
          </a:xfrm>
          <a:prstGeom prst="rect">
            <a:avLst/>
          </a:prstGeom>
          <a:effectLst/>
        </p:spPr>
        <p:txBody>
          <a:bodyPr anchor="b"/>
          <a:lstStyle>
            <a:lvl1pPr algn="ctr">
              <a:defRPr sz="5800">
                <a:solidFill>
                  <a:srgbClr val="000000"/>
                </a:solidFill>
                <a:latin typeface="Helvetica Neue Medium"/>
                <a:ea typeface="Helvetica Neue Medium"/>
                <a:cs typeface="Helvetica Neue Medium"/>
                <a:sym typeface="Helvetica Neue Medium"/>
              </a:defRPr>
            </a:lvl1pPr>
          </a:lstStyle>
          <a:p>
            <a:pPr/>
            <a:r>
              <a:t>Title Text</a:t>
            </a:r>
          </a:p>
        </p:txBody>
      </p:sp>
      <p:sp>
        <p:nvSpPr>
          <p:cNvPr id="32" name="Body Level One…"/>
          <p:cNvSpPr txBox="1"/>
          <p:nvPr>
            <p:ph type="body" sz="quarter" idx="1"/>
          </p:nvPr>
        </p:nvSpPr>
        <p:spPr>
          <a:xfrm>
            <a:off x="889000" y="4406900"/>
            <a:ext cx="7353300" cy="1003300"/>
          </a:xfrm>
          <a:prstGeom prst="rect">
            <a:avLst/>
          </a:prstGeom>
        </p:spPr>
        <p:txBody>
          <a:bodyPr/>
          <a:lstStyle>
            <a:lvl1pPr marL="0" indent="0" algn="ctr">
              <a:lnSpc>
                <a:spcPct val="100000"/>
              </a:lnSpc>
              <a:spcBef>
                <a:spcPts val="0"/>
              </a:spcBef>
              <a:buSzTx/>
              <a:buFontTx/>
              <a:buNone/>
              <a:defRPr sz="2400">
                <a:solidFill>
                  <a:srgbClr val="000000"/>
                </a:solidFill>
                <a:latin typeface="Helvetica Neue"/>
                <a:ea typeface="Helvetica Neue"/>
                <a:cs typeface="Helvetica Neue"/>
                <a:sym typeface="Helvetica Neue"/>
              </a:defRPr>
            </a:lvl1pPr>
            <a:lvl2pPr marL="0" indent="0" algn="ctr">
              <a:lnSpc>
                <a:spcPct val="100000"/>
              </a:lnSpc>
              <a:spcBef>
                <a:spcPts val="0"/>
              </a:spcBef>
              <a:buSzTx/>
              <a:buNone/>
              <a:defRPr>
                <a:solidFill>
                  <a:srgbClr val="000000"/>
                </a:solidFill>
                <a:latin typeface="Helvetica Neue"/>
                <a:ea typeface="Helvetica Neue"/>
                <a:cs typeface="Helvetica Neue"/>
                <a:sym typeface="Helvetica Neue"/>
              </a:defRPr>
            </a:lvl2pPr>
            <a:lvl3pPr marL="0" indent="0" algn="ctr">
              <a:lnSpc>
                <a:spcPct val="100000"/>
              </a:lnSpc>
              <a:spcBef>
                <a:spcPts val="0"/>
              </a:spcBef>
              <a:buSzTx/>
              <a:buNone/>
              <a:defRPr>
                <a:solidFill>
                  <a:srgbClr val="000000"/>
                </a:solidFill>
                <a:latin typeface="Helvetica Neue"/>
                <a:ea typeface="Helvetica Neue"/>
                <a:cs typeface="Helvetica Neue"/>
                <a:sym typeface="Helvetica Neue"/>
              </a:defRPr>
            </a:lvl3pPr>
            <a:lvl4pPr marL="0" indent="0" algn="ctr">
              <a:lnSpc>
                <a:spcPct val="100000"/>
              </a:lnSpc>
              <a:spcBef>
                <a:spcPts val="0"/>
              </a:spcBef>
              <a:buSzTx/>
              <a:buFontTx/>
              <a:buNone/>
              <a:defRPr>
                <a:solidFill>
                  <a:srgbClr val="000000"/>
                </a:solidFill>
                <a:latin typeface="Helvetica Neue"/>
                <a:ea typeface="Helvetica Neue"/>
                <a:cs typeface="Helvetica Neue"/>
                <a:sym typeface="Helvetica Neue"/>
              </a:defRPr>
            </a:lvl4pPr>
            <a:lvl5pPr marL="0" indent="0" algn="ctr">
              <a:lnSpc>
                <a:spcPct val="100000"/>
              </a:lnSpc>
              <a:spcBef>
                <a:spcPts val="0"/>
              </a:spcBef>
              <a:buSzTx/>
              <a:buFontTx/>
              <a:buNone/>
              <a:defRPr>
                <a:solidFill>
                  <a:srgbClr val="000000"/>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33" name="Slide Number"/>
          <p:cNvSpPr txBox="1"/>
          <p:nvPr>
            <p:ph type="sldNum" sz="quarter" idx="2"/>
          </p:nvPr>
        </p:nvSpPr>
        <p:spPr>
          <a:xfrm>
            <a:off x="4432300" y="6489700"/>
            <a:ext cx="266700" cy="279400"/>
          </a:xfrm>
          <a:prstGeom prst="rect">
            <a:avLst/>
          </a:prstGeom>
          <a:effectLst/>
        </p:spPr>
        <p:txBody>
          <a:bodyPr/>
          <a:lstStyle>
            <a:lvl1pPr>
              <a:defRPr>
                <a:solidFill>
                  <a:srgbClr val="00000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40"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41" name="Title Text"/>
          <p:cNvSpPr txBox="1"/>
          <p:nvPr>
            <p:ph type="title"/>
          </p:nvPr>
        </p:nvSpPr>
        <p:spPr>
          <a:xfrm>
            <a:off x="215900" y="177800"/>
            <a:ext cx="8775700" cy="863600"/>
          </a:xfrm>
          <a:prstGeom prst="rect">
            <a:avLst/>
          </a:prstGeom>
          <a:effectLst/>
        </p:spPr>
        <p:txBody>
          <a:bodyPr/>
          <a:lstStyle>
            <a:lvl1pPr>
              <a:defRPr b="1">
                <a:solidFill>
                  <a:srgbClr val="000000"/>
                </a:solidFill>
                <a:latin typeface="Helvetica Neue"/>
                <a:ea typeface="Helvetica Neue"/>
                <a:cs typeface="Helvetica Neue"/>
                <a:sym typeface="Helvetica Neue"/>
              </a:defRPr>
            </a:lvl1pPr>
          </a:lstStyle>
          <a:p>
            <a:pPr/>
            <a:r>
              <a:t>Title Text</a:t>
            </a:r>
          </a:p>
        </p:txBody>
      </p:sp>
      <p:sp>
        <p:nvSpPr>
          <p:cNvPr id="42" name="Body Level One…"/>
          <p:cNvSpPr txBox="1"/>
          <p:nvPr>
            <p:ph type="body" idx="1"/>
          </p:nvPr>
        </p:nvSpPr>
        <p:spPr>
          <a:xfrm>
            <a:off x="215900" y="1155700"/>
            <a:ext cx="8775700" cy="5676900"/>
          </a:xfrm>
          <a:prstGeom prst="rect">
            <a:avLst/>
          </a:prstGeom>
        </p:spPr>
        <p:txBody>
          <a:bodyPr/>
          <a:lstStyle>
            <a:lvl1pPr marL="723900" indent="-406400">
              <a:lnSpc>
                <a:spcPct val="100000"/>
              </a:lnSpc>
              <a:spcBef>
                <a:spcPts val="700"/>
              </a:spcBef>
              <a:buSzPct val="75000"/>
              <a:buFontTx/>
              <a:buChar char="•"/>
              <a:defRPr>
                <a:solidFill>
                  <a:srgbClr val="000000"/>
                </a:solidFill>
                <a:latin typeface="Helvetica Neue Medium"/>
                <a:ea typeface="Helvetica Neue Medium"/>
                <a:cs typeface="Helvetica Neue Medium"/>
                <a:sym typeface="Helvetica Neue Medium"/>
              </a:defRPr>
            </a:lvl1pPr>
            <a:lvl2pPr marL="1168400" indent="-406400">
              <a:lnSpc>
                <a:spcPct val="100000"/>
              </a:lnSpc>
              <a:spcBef>
                <a:spcPts val="0"/>
              </a:spcBef>
              <a:buSzPct val="100000"/>
              <a:buChar char="-"/>
              <a:defRPr sz="2800">
                <a:solidFill>
                  <a:srgbClr val="000000"/>
                </a:solidFill>
                <a:latin typeface="Helvetica"/>
                <a:ea typeface="Helvetica"/>
                <a:cs typeface="Helvetica"/>
                <a:sym typeface="Helvetica"/>
              </a:defRPr>
            </a:lvl2pPr>
            <a:lvl3pPr marL="1612900" indent="-406400">
              <a:lnSpc>
                <a:spcPct val="100000"/>
              </a:lnSpc>
              <a:spcBef>
                <a:spcPts val="1100"/>
              </a:spcBef>
              <a:buSzPct val="100000"/>
              <a:defRPr sz="2800">
                <a:solidFill>
                  <a:srgbClr val="000000"/>
                </a:solidFill>
                <a:latin typeface="Helvetica"/>
                <a:ea typeface="Helvetica"/>
                <a:cs typeface="Helvetica"/>
                <a:sym typeface="Helvetica"/>
              </a:defRPr>
            </a:lvl3pPr>
            <a:lvl4pPr marL="2057400" indent="-406400">
              <a:lnSpc>
                <a:spcPct val="100000"/>
              </a:lnSpc>
              <a:spcBef>
                <a:spcPts val="1100"/>
              </a:spcBef>
              <a:buSzPct val="100000"/>
              <a:buFontTx/>
              <a:buChar char="-"/>
              <a:defRPr sz="2800">
                <a:solidFill>
                  <a:srgbClr val="000000"/>
                </a:solidFill>
                <a:latin typeface="Helvetica"/>
                <a:ea typeface="Helvetica"/>
                <a:cs typeface="Helvetica"/>
                <a:sym typeface="Helvetica"/>
              </a:defRPr>
            </a:lvl4pPr>
            <a:lvl5pPr marL="2501900" indent="-406400">
              <a:lnSpc>
                <a:spcPct val="100000"/>
              </a:lnSpc>
              <a:spcBef>
                <a:spcPts val="1100"/>
              </a:spcBef>
              <a:buSzPct val="100000"/>
              <a:buFontTx/>
              <a:buChar char="-"/>
              <a:defRPr sz="2800">
                <a:solidFill>
                  <a:srgbClr val="000000"/>
                </a:solidFill>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xfrm>
            <a:off x="4432300" y="6489700"/>
            <a:ext cx="266700" cy="279400"/>
          </a:xfrm>
          <a:prstGeom prst="rect">
            <a:avLst/>
          </a:prstGeom>
          <a:effectLst/>
        </p:spPr>
        <p:txBody>
          <a:bodyPr/>
          <a:lstStyle>
            <a:lvl1pPr>
              <a:defRPr>
                <a:solidFill>
                  <a:srgbClr val="00000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p:spTree>
      <p:nvGrpSpPr>
        <p:cNvPr id="1" name=""/>
        <p:cNvGrpSpPr/>
        <p:nvPr/>
      </p:nvGrpSpPr>
      <p:grpSpPr>
        <a:xfrm>
          <a:off x="0" y="0"/>
          <a:ext cx="0" cy="0"/>
          <a:chOff x="0" y="0"/>
          <a:chExt cx="0" cy="0"/>
        </a:xfrm>
      </p:grpSpPr>
      <p:sp>
        <p:nvSpPr>
          <p:cNvPr id="50"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1"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2" name="Title Text"/>
          <p:cNvSpPr txBox="1"/>
          <p:nvPr>
            <p:ph type="title"/>
          </p:nvPr>
        </p:nvSpPr>
        <p:spPr>
          <a:xfrm>
            <a:off x="177800" y="1181100"/>
            <a:ext cx="8775700" cy="4648200"/>
          </a:xfrm>
          <a:prstGeom prst="rect">
            <a:avLst/>
          </a:prstGeom>
          <a:effectLst/>
        </p:spPr>
        <p:txBody>
          <a:bodyPr/>
          <a:lstStyle>
            <a:lvl1pPr>
              <a:defRPr b="1" sz="10000">
                <a:solidFill>
                  <a:srgbClr val="000000"/>
                </a:solidFill>
                <a:latin typeface="Helvetica Neue"/>
                <a:ea typeface="Helvetica Neue"/>
                <a:cs typeface="Helvetica Neue"/>
                <a:sym typeface="Helvetica Neue"/>
              </a:defRPr>
            </a:lvl1pPr>
          </a:lstStyle>
          <a:p>
            <a:pPr/>
            <a:r>
              <a:t>Title Text</a:t>
            </a:r>
          </a:p>
        </p:txBody>
      </p:sp>
      <p:sp>
        <p:nvSpPr>
          <p:cNvPr id="53" name="Slide Number"/>
          <p:cNvSpPr txBox="1"/>
          <p:nvPr>
            <p:ph type="sldNum" sz="quarter" idx="2"/>
          </p:nvPr>
        </p:nvSpPr>
        <p:spPr>
          <a:xfrm>
            <a:off x="4432300" y="6489700"/>
            <a:ext cx="266700" cy="279400"/>
          </a:xfrm>
          <a:prstGeom prst="rect">
            <a:avLst/>
          </a:prstGeom>
          <a:effectLst/>
        </p:spPr>
        <p:txBody>
          <a:bodyPr/>
          <a:lstStyle>
            <a:lvl1pPr>
              <a:defRPr>
                <a:solidFill>
                  <a:srgbClr val="00000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p:spTree>
      <p:nvGrpSpPr>
        <p:cNvPr id="1" name=""/>
        <p:cNvGrpSpPr/>
        <p:nvPr/>
      </p:nvGrpSpPr>
      <p:grpSpPr>
        <a:xfrm>
          <a:off x="0" y="0"/>
          <a:ext cx="0" cy="0"/>
          <a:chOff x="0" y="0"/>
          <a:chExt cx="0" cy="0"/>
        </a:xfrm>
      </p:grpSpPr>
      <p:sp>
        <p:nvSpPr>
          <p:cNvPr id="6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2" name="Title Text"/>
          <p:cNvSpPr txBox="1"/>
          <p:nvPr>
            <p:ph type="title"/>
          </p:nvPr>
        </p:nvSpPr>
        <p:spPr>
          <a:xfrm>
            <a:off x="304800" y="0"/>
            <a:ext cx="8686800" cy="838200"/>
          </a:xfrm>
          <a:prstGeom prst="rect">
            <a:avLst/>
          </a:prstGeom>
          <a:effectLst/>
        </p:spPr>
        <p:txBody>
          <a:bodyPr anchor="b"/>
          <a:lstStyle>
            <a:lvl1pPr marL="41275" marR="41275" defTabSz="914400">
              <a:defRPr b="1" sz="3800">
                <a:solidFill>
                  <a:srgbClr val="D77A00"/>
                </a:solidFill>
                <a:uFill>
                  <a:solidFill>
                    <a:srgbClr val="D77A00"/>
                  </a:solidFill>
                </a:uFill>
                <a:latin typeface="+mn-lt"/>
                <a:ea typeface="+mn-ea"/>
                <a:cs typeface="+mn-cs"/>
                <a:sym typeface="Arial"/>
              </a:defRPr>
            </a:lvl1pPr>
          </a:lstStyle>
          <a:p>
            <a:pPr/>
            <a:r>
              <a:t>Title Text</a:t>
            </a:r>
          </a:p>
        </p:txBody>
      </p:sp>
      <p:sp>
        <p:nvSpPr>
          <p:cNvPr id="63" name="Body Level One…"/>
          <p:cNvSpPr txBox="1"/>
          <p:nvPr>
            <p:ph type="body" idx="1"/>
          </p:nvPr>
        </p:nvSpPr>
        <p:spPr>
          <a:xfrm>
            <a:off x="304800" y="990600"/>
            <a:ext cx="8686800" cy="5867400"/>
          </a:xfrm>
          <a:prstGeom prst="rect">
            <a:avLst/>
          </a:prstGeom>
        </p:spPr>
        <p:txBody>
          <a:bodyPr/>
          <a:lstStyle>
            <a:lvl1pPr marL="384175" marR="41275" indent="-342900" defTabSz="914400">
              <a:lnSpc>
                <a:spcPct val="100000"/>
              </a:lnSpc>
              <a:spcBef>
                <a:spcPts val="600"/>
              </a:spcBef>
              <a:buClr>
                <a:srgbClr val="000000"/>
              </a:buClr>
              <a:buSzPct val="100000"/>
              <a:buFont typeface="Times New Roman"/>
              <a:buChar char="•"/>
              <a:defRPr b="1" sz="2600">
                <a:solidFill>
                  <a:srgbClr val="000000"/>
                </a:solidFill>
                <a:uFill>
                  <a:solidFill>
                    <a:srgbClr val="000000"/>
                  </a:solidFill>
                </a:uFill>
                <a:latin typeface="Times New Roman"/>
                <a:ea typeface="Times New Roman"/>
                <a:cs typeface="Times New Roman"/>
                <a:sym typeface="Times New Roman"/>
              </a:defRPr>
            </a:lvl1pPr>
            <a:lvl2pPr marL="784225" marR="41275" indent="-285750" defTabSz="914400">
              <a:lnSpc>
                <a:spcPct val="100000"/>
              </a:lnSpc>
              <a:buClr>
                <a:srgbClr val="000000"/>
              </a:buClr>
              <a:buSzPct val="100000"/>
              <a:buFont typeface="Times New Roman"/>
              <a:buChar char="–"/>
              <a:defRPr sz="2600">
                <a:solidFill>
                  <a:srgbClr val="000000"/>
                </a:solidFill>
                <a:uFill>
                  <a:solidFill>
                    <a:srgbClr val="000000"/>
                  </a:solidFill>
                </a:uFill>
                <a:latin typeface="Times New Roman"/>
                <a:ea typeface="Times New Roman"/>
                <a:cs typeface="Times New Roman"/>
                <a:sym typeface="Times New Roman"/>
              </a:defRPr>
            </a:lvl2pPr>
            <a:lvl3pPr marL="1184275" marR="41275" indent="-228600" defTabSz="914400">
              <a:lnSpc>
                <a:spcPct val="100000"/>
              </a:lnSpc>
              <a:spcBef>
                <a:spcPts val="500"/>
              </a:spcBef>
              <a:buClr>
                <a:srgbClr val="000000"/>
              </a:buClr>
              <a:buSzPct val="100000"/>
              <a:buFont typeface="Times New Roman"/>
              <a:buChar char="•"/>
              <a:defRPr sz="2200">
                <a:solidFill>
                  <a:srgbClr val="000000"/>
                </a:solidFill>
                <a:uFill>
                  <a:solidFill>
                    <a:srgbClr val="000000"/>
                  </a:solidFill>
                </a:uFill>
                <a:latin typeface="Times New Roman"/>
                <a:ea typeface="Times New Roman"/>
                <a:cs typeface="Times New Roman"/>
                <a:sym typeface="Times New Roman"/>
              </a:defRPr>
            </a:lvl3pPr>
            <a:lvl4pPr marL="1641475" marR="41275" indent="-228600" defTabSz="914400">
              <a:lnSpc>
                <a:spcPct val="100000"/>
              </a:lnSpc>
              <a:spcBef>
                <a:spcPts val="400"/>
              </a:spcBef>
              <a:buClr>
                <a:srgbClr val="000000"/>
              </a:buClr>
              <a:buSzPct val="100000"/>
              <a:buFont typeface="Times New Roman"/>
              <a:buChar char="–"/>
              <a:defRPr sz="1800">
                <a:solidFill>
                  <a:srgbClr val="000000"/>
                </a:solidFill>
                <a:uFill>
                  <a:solidFill>
                    <a:srgbClr val="000000"/>
                  </a:solidFill>
                </a:uFill>
                <a:latin typeface="Times New Roman"/>
                <a:ea typeface="Times New Roman"/>
                <a:cs typeface="Times New Roman"/>
                <a:sym typeface="Times New Roman"/>
              </a:defRPr>
            </a:lvl4pPr>
            <a:lvl5pPr marL="2098675" marR="41275" indent="-228600" defTabSz="914400">
              <a:lnSpc>
                <a:spcPct val="100000"/>
              </a:lnSpc>
              <a:spcBef>
                <a:spcPts val="400"/>
              </a:spcBef>
              <a:buClr>
                <a:srgbClr val="000000"/>
              </a:buClr>
              <a:buSzPct val="100000"/>
              <a:buFont typeface="Times New Roman"/>
              <a:buChar char="•"/>
              <a:defRPr sz="1800">
                <a:solidFill>
                  <a:srgbClr val="000000"/>
                </a:solidFill>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xfrm>
            <a:off x="4373959" y="6477000"/>
            <a:ext cx="393701" cy="419931"/>
          </a:xfrm>
          <a:prstGeom prst="rect">
            <a:avLst/>
          </a:prstGeom>
          <a:effectLst/>
        </p:spPr>
        <p:txBody>
          <a:bodyPr/>
          <a:lstStyle>
            <a:lvl1pPr defTabSz="457200">
              <a:defRPr sz="2200">
                <a:solidFill>
                  <a:srgbClr val="000000"/>
                </a:solidFill>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1" name="Title Text"/>
          <p:cNvSpPr txBox="1"/>
          <p:nvPr>
            <p:ph type="title"/>
          </p:nvPr>
        </p:nvSpPr>
        <p:spPr>
          <a:prstGeom prst="rect">
            <a:avLst/>
          </a:prstGeom>
        </p:spPr>
        <p:txBody>
          <a:bodyPr/>
          <a:lstStyle/>
          <a:p>
            <a:pPr/>
            <a:r>
              <a:t>Title Text</a:t>
            </a:r>
          </a:p>
        </p:txBody>
      </p:sp>
      <p:sp>
        <p:nvSpPr>
          <p:cNvPr id="7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4">
    <p:spTree>
      <p:nvGrpSpPr>
        <p:cNvPr id="1" name=""/>
        <p:cNvGrpSpPr/>
        <p:nvPr/>
      </p:nvGrpSpPr>
      <p:grpSpPr>
        <a:xfrm>
          <a:off x="0" y="0"/>
          <a:ext cx="0" cy="0"/>
          <a:chOff x="0" y="0"/>
          <a:chExt cx="0" cy="0"/>
        </a:xfrm>
      </p:grpSpPr>
      <p:sp>
        <p:nvSpPr>
          <p:cNvPr id="80" name="Title Text"/>
          <p:cNvSpPr txBox="1"/>
          <p:nvPr>
            <p:ph type="title"/>
          </p:nvPr>
        </p:nvSpPr>
        <p:spPr>
          <a:xfrm>
            <a:off x="455414" y="92074"/>
            <a:ext cx="8233172" cy="1508126"/>
          </a:xfrm>
          <a:prstGeom prst="rect">
            <a:avLst/>
          </a:prstGeom>
          <a:effectLst/>
        </p:spPr>
        <p:txBody>
          <a:bodyPr lIns="35718" tIns="35718" rIns="35718" bIns="35718">
            <a:noAutofit/>
          </a:bodyPr>
          <a:lstStyle>
            <a:lvl1pPr marL="40640" marR="40640" algn="ctr" defTabSz="910828">
              <a:defRPr sz="3800">
                <a:solidFill>
                  <a:srgbClr val="000000"/>
                </a:solidFill>
                <a:uFill>
                  <a:solidFill>
                    <a:srgbClr val="000000"/>
                  </a:solidFill>
                </a:uFill>
                <a:latin typeface="+mn-lt"/>
                <a:ea typeface="+mn-ea"/>
                <a:cs typeface="+mn-cs"/>
                <a:sym typeface="Arial"/>
              </a:defRPr>
            </a:lvl1pPr>
          </a:lstStyle>
          <a:p>
            <a:pPr/>
            <a:r>
              <a:t>Title Text</a:t>
            </a:r>
          </a:p>
        </p:txBody>
      </p:sp>
      <p:sp>
        <p:nvSpPr>
          <p:cNvPr id="81" name="Body Level One…"/>
          <p:cNvSpPr txBox="1"/>
          <p:nvPr>
            <p:ph type="body" idx="1"/>
          </p:nvPr>
        </p:nvSpPr>
        <p:spPr>
          <a:xfrm>
            <a:off x="455414" y="1598414"/>
            <a:ext cx="8233172" cy="5259586"/>
          </a:xfrm>
          <a:prstGeom prst="rect">
            <a:avLst/>
          </a:prstGeom>
        </p:spPr>
        <p:txBody>
          <a:bodyPr lIns="35718" tIns="35718" rIns="35718" bIns="35718">
            <a:noAutofit/>
          </a:bodyPr>
          <a:lstStyle>
            <a:lvl1pPr marL="274435" marR="40640" indent="-233795" defTabSz="910828">
              <a:lnSpc>
                <a:spcPct val="100000"/>
              </a:lnSpc>
              <a:spcBef>
                <a:spcPts val="700"/>
              </a:spcBef>
              <a:buSzPct val="100000"/>
              <a:buFontTx/>
              <a:buChar char="•"/>
              <a:defRPr sz="3000">
                <a:solidFill>
                  <a:srgbClr val="000000"/>
                </a:solidFill>
                <a:uFill>
                  <a:solidFill>
                    <a:srgbClr val="000000"/>
                  </a:solidFill>
                </a:uFill>
                <a:latin typeface="+mn-lt"/>
                <a:ea typeface="+mn-ea"/>
                <a:cs typeface="+mn-cs"/>
                <a:sym typeface="Arial"/>
              </a:defRPr>
            </a:lvl1pPr>
            <a:lvl2pPr marL="693353" marR="40640" indent="-195513" defTabSz="910828">
              <a:lnSpc>
                <a:spcPct val="100000"/>
              </a:lnSpc>
              <a:buSzPct val="100000"/>
              <a:buChar char="–"/>
              <a:defRPr sz="2600">
                <a:solidFill>
                  <a:srgbClr val="000000"/>
                </a:solidFill>
                <a:uFill>
                  <a:solidFill>
                    <a:srgbClr val="000000"/>
                  </a:solidFill>
                </a:uFill>
                <a:latin typeface="+mn-lt"/>
                <a:ea typeface="+mn-ea"/>
                <a:cs typeface="+mn-cs"/>
                <a:sym typeface="Arial"/>
              </a:defRPr>
            </a:lvl2pPr>
            <a:lvl3pPr marL="1102957" marR="40640" indent="-147917" defTabSz="910828">
              <a:lnSpc>
                <a:spcPct val="100000"/>
              </a:lnSpc>
              <a:spcBef>
                <a:spcPts val="500"/>
              </a:spcBef>
              <a:buSzPct val="100000"/>
              <a:buChar char="•"/>
              <a:defRPr sz="2200">
                <a:solidFill>
                  <a:srgbClr val="000000"/>
                </a:solidFill>
                <a:uFill>
                  <a:solidFill>
                    <a:srgbClr val="000000"/>
                  </a:solidFill>
                </a:uFill>
                <a:latin typeface="+mn-lt"/>
                <a:ea typeface="+mn-ea"/>
                <a:cs typeface="+mn-cs"/>
                <a:sym typeface="Arial"/>
              </a:defRPr>
            </a:lvl3pPr>
            <a:lvl4pPr marL="1559197" marR="40640" indent="-146957" defTabSz="910828">
              <a:lnSpc>
                <a:spcPct val="100000"/>
              </a:lnSpc>
              <a:spcBef>
                <a:spcPts val="400"/>
              </a:spcBef>
              <a:buSzPct val="100000"/>
              <a:buFontTx/>
              <a:buChar char="–"/>
              <a:defRPr sz="1800">
                <a:solidFill>
                  <a:srgbClr val="000000"/>
                </a:solidFill>
                <a:uFill>
                  <a:solidFill>
                    <a:srgbClr val="000000"/>
                  </a:solidFill>
                </a:uFill>
                <a:latin typeface="+mn-lt"/>
                <a:ea typeface="+mn-ea"/>
                <a:cs typeface="+mn-cs"/>
                <a:sym typeface="Arial"/>
              </a:defRPr>
            </a:lvl4pPr>
            <a:lvl5pPr marL="2016397" marR="40640" indent="-146957" defTabSz="910828">
              <a:lnSpc>
                <a:spcPct val="100000"/>
              </a:lnSpc>
              <a:spcBef>
                <a:spcPts val="400"/>
              </a:spcBef>
              <a:buSzPct val="100000"/>
              <a:buFontTx/>
              <a:buChar char="»"/>
              <a:defRPr sz="1800">
                <a:solidFill>
                  <a:srgbClr val="000000"/>
                </a:solidFill>
                <a:uFill>
                  <a:solidFill>
                    <a:srgbClr val="000000"/>
                  </a:solidFill>
                </a:uFill>
                <a:latin typeface="+mn-lt"/>
                <a:ea typeface="+mn-ea"/>
                <a:cs typeface="+mn-cs"/>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82" name="Slide Number"/>
          <p:cNvSpPr txBox="1"/>
          <p:nvPr>
            <p:ph type="sldNum" sz="quarter" idx="2"/>
          </p:nvPr>
        </p:nvSpPr>
        <p:spPr>
          <a:xfrm>
            <a:off x="7493173" y="6245225"/>
            <a:ext cx="253654" cy="244253"/>
          </a:xfrm>
          <a:prstGeom prst="rect">
            <a:avLst/>
          </a:prstGeom>
          <a:effectLst/>
        </p:spPr>
        <p:txBody>
          <a:bodyPr lIns="35718" tIns="35718" rIns="35718" bIns="35718">
            <a:spAutoFit/>
          </a:bodyPr>
          <a:lstStyle>
            <a:lvl1pPr defTabSz="455414">
              <a:defRPr>
                <a:solidFill>
                  <a:srgbClr val="000000"/>
                </a:solidFill>
                <a:uFill>
                  <a:solidFill>
                    <a:srgbClr val="00000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509964" y="1244600"/>
            <a:ext cx="8329886" cy="0"/>
          </a:xfrm>
          <a:prstGeom prst="line">
            <a:avLst/>
          </a:prstGeom>
          <a:ln w="25400">
            <a:solidFill>
              <a:srgbClr val="737577"/>
            </a:solidFill>
            <a:miter lim="400000"/>
          </a:ln>
        </p:spPr>
        <p:txBody>
          <a:bodyPr lIns="50800" tIns="50800" rIns="50800" bIns="50800" anchor="ctr"/>
          <a:lstStyle/>
          <a:p>
            <a:pPr/>
          </a:p>
        </p:txBody>
      </p:sp>
      <p:sp>
        <p:nvSpPr>
          <p:cNvPr id="3" name="Title Text"/>
          <p:cNvSpPr txBox="1"/>
          <p:nvPr>
            <p:ph type="title"/>
          </p:nvPr>
        </p:nvSpPr>
        <p:spPr>
          <a:xfrm>
            <a:off x="508000" y="120550"/>
            <a:ext cx="8331200" cy="1206501"/>
          </a:xfrm>
          <a:prstGeom prst="rect">
            <a:avLst/>
          </a:prstGeom>
          <a:ln w="12700">
            <a:miter lim="400000"/>
          </a:ln>
          <a:effectLst>
            <a:outerShdw sx="100000" sy="100000" kx="0" ky="0" algn="b" rotWithShape="0" blurRad="38100" dist="50800" dir="3000000">
              <a:srgbClr val="FFFFFF">
                <a:alpha val="80000"/>
              </a:srgbClr>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Body Level One…"/>
          <p:cNvSpPr txBox="1"/>
          <p:nvPr>
            <p:ph type="body" idx="1"/>
          </p:nvPr>
        </p:nvSpPr>
        <p:spPr>
          <a:xfrm>
            <a:off x="520700" y="1384300"/>
            <a:ext cx="8318500" cy="528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2pPr marL="1066800" indent="-304800">
              <a:spcBef>
                <a:spcPts val="600"/>
              </a:spcBef>
              <a:buFontTx/>
              <a:buChar char="•"/>
              <a:defRPr sz="2400"/>
            </a:lvl2pPr>
            <a:lvl3pPr marL="1460500" indent="-254000">
              <a:spcBef>
                <a:spcPts val="600"/>
              </a:spcBef>
              <a:buFontTx/>
              <a:buChar char="-"/>
              <a:defRPr sz="2400"/>
            </a:lvl3pPr>
            <a:lvl4pPr marL="2286000" indent="-635000">
              <a:spcBef>
                <a:spcPts val="600"/>
              </a:spcBef>
              <a:buFont typeface="Type Embellishments One LET Embellishments One LET Plain:1.0"/>
              <a:buChar char="n"/>
              <a:defRPr sz="2400"/>
            </a:lvl4pPr>
            <a:lvl5pPr marL="2730500" indent="-635000">
              <a:spcBef>
                <a:spcPts val="600"/>
              </a:spcBef>
              <a:buFont typeface="Type Embellishments One LET Embellishments One LET Plain:1.0"/>
              <a:buChar char="n"/>
              <a:defRPr sz="2400"/>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4432300" y="6515100"/>
            <a:ext cx="266700" cy="279400"/>
          </a:xfrm>
          <a:prstGeom prst="rect">
            <a:avLst/>
          </a:prstGeom>
          <a:ln w="12700">
            <a:miter lim="400000"/>
          </a:ln>
          <a:effectLst>
            <a:outerShdw sx="100000" sy="100000" kx="0" ky="0" algn="b" rotWithShape="0" blurRad="38100" dist="50800" dir="3000000">
              <a:srgbClr val="FFFFFF">
                <a:alpha val="60000"/>
              </a:srgbClr>
            </a:outerShdw>
          </a:effectLst>
        </p:spPr>
        <p:txBody>
          <a:bodyPr wrap="none" lIns="50800" tIns="50800" rIns="50800" bIns="50800">
            <a:normAutofit fontScale="100000" lnSpcReduction="0"/>
          </a:bodyPr>
          <a:lstStyle>
            <a:lvl1pPr algn="ctr" defTabSz="406400">
              <a:defRPr>
                <a:solidFill>
                  <a:srgbClr val="515151"/>
                </a:solidFill>
                <a:latin typeface="Cochin"/>
                <a:ea typeface="Cochin"/>
                <a:cs typeface="Cochin"/>
                <a:sym typeface="Cochi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xmlns:p14="http://schemas.microsoft.com/office/powerpoint/2010/main" spd="med" advClick="1"/>
  <p:txStyles>
    <p:titleStyle>
      <a:lvl1pPr marL="0" marR="0" indent="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1pPr>
      <a:lvl2pPr marL="0" marR="0" indent="2286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2pPr>
      <a:lvl3pPr marL="0" marR="0" indent="4572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3pPr>
      <a:lvl4pPr marL="0" marR="0" indent="6858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4pPr>
      <a:lvl5pPr marL="0" marR="0" indent="9144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5pPr>
      <a:lvl6pPr marL="0" marR="0" indent="11430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6pPr>
      <a:lvl7pPr marL="0" marR="0" indent="13716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7pPr>
      <a:lvl8pPr marL="0" marR="0" indent="16002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8pPr>
      <a:lvl9pPr marL="0" marR="0" indent="1828800" algn="l" defTabSz="406400" rtl="0" latinLnBrk="0">
        <a:lnSpc>
          <a:spcPct val="100000"/>
        </a:lnSpc>
        <a:spcBef>
          <a:spcPts val="0"/>
        </a:spcBef>
        <a:spcAft>
          <a:spcPts val="0"/>
        </a:spcAft>
        <a:buClrTx/>
        <a:buSzTx/>
        <a:buFontTx/>
        <a:buNone/>
        <a:tabLst/>
        <a:defRPr b="0" baseline="0" cap="none" i="0" spc="0" strike="noStrike" sz="4400" u="none">
          <a:solidFill>
            <a:srgbClr val="515151"/>
          </a:solidFill>
          <a:uFillTx/>
          <a:latin typeface="Cochin"/>
          <a:ea typeface="Cochin"/>
          <a:cs typeface="Cochin"/>
          <a:sym typeface="Cochin"/>
        </a:defRPr>
      </a:lvl9pPr>
    </p:titleStyle>
    <p:bodyStyle>
      <a:lvl1pPr marL="508000" marR="0" indent="-508000"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1pPr>
      <a:lvl2pPr marL="1117600" marR="0" indent="-355600" algn="l" defTabSz="406400" rtl="0" latinLnBrk="0">
        <a:lnSpc>
          <a:spcPct val="90000"/>
        </a:lnSpc>
        <a:spcBef>
          <a:spcPts val="1500"/>
        </a:spcBef>
        <a:spcAft>
          <a:spcPts val="0"/>
        </a:spcAft>
        <a:buClrTx/>
        <a:buSzPct val="83000"/>
        <a:buFont typeface="Zapf Dingbats"/>
        <a:buChar char="✦"/>
        <a:tabLst/>
        <a:defRPr b="0" baseline="0" cap="none" i="0" spc="0" strike="noStrike" sz="2800" u="none">
          <a:solidFill>
            <a:srgbClr val="515151"/>
          </a:solidFill>
          <a:uFillTx/>
          <a:latin typeface="Cochin"/>
          <a:ea typeface="Cochin"/>
          <a:cs typeface="Cochin"/>
          <a:sym typeface="Cochin"/>
        </a:defRPr>
      </a:lvl2pPr>
      <a:lvl3pPr marL="1502833" marR="0" indent="-296333" algn="l" defTabSz="406400" rtl="0" latinLnBrk="0">
        <a:lnSpc>
          <a:spcPct val="90000"/>
        </a:lnSpc>
        <a:spcBef>
          <a:spcPts val="1500"/>
        </a:spcBef>
        <a:spcAft>
          <a:spcPts val="0"/>
        </a:spcAft>
        <a:buClrTx/>
        <a:buSzPct val="87000"/>
        <a:buFont typeface="Zapf Dingbats"/>
        <a:buChar char="✦"/>
        <a:tabLst/>
        <a:defRPr b="0" baseline="0" cap="none" i="0" spc="0" strike="noStrike" sz="2800" u="none">
          <a:solidFill>
            <a:srgbClr val="515151"/>
          </a:solidFill>
          <a:uFillTx/>
          <a:latin typeface="Cochin"/>
          <a:ea typeface="Cochin"/>
          <a:cs typeface="Cochin"/>
          <a:sym typeface="Cochin"/>
        </a:defRPr>
      </a:lvl3pPr>
      <a:lvl4pPr marL="23918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4pPr>
      <a:lvl5pPr marL="28363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5pPr>
      <a:lvl6pPr marL="31919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6pPr>
      <a:lvl7pPr marL="35475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7pPr>
      <a:lvl8pPr marL="39031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8pPr>
      <a:lvl9pPr marL="4258733" marR="0" indent="-740833" algn="l" defTabSz="406400" rtl="0" latinLnBrk="0">
        <a:lnSpc>
          <a:spcPct val="90000"/>
        </a:lnSpc>
        <a:spcBef>
          <a:spcPts val="1500"/>
        </a:spcBef>
        <a:spcAft>
          <a:spcPts val="0"/>
        </a:spcAft>
        <a:buClrTx/>
        <a:buSzPct val="65000"/>
        <a:buFont typeface="Zapf Dingbats"/>
        <a:buChar char="✦"/>
        <a:tabLst/>
        <a:defRPr b="0" baseline="0" cap="none" i="0" spc="0" strike="noStrike" sz="2800" u="none">
          <a:solidFill>
            <a:srgbClr val="515151"/>
          </a:solidFill>
          <a:uFillTx/>
          <a:latin typeface="Cochin"/>
          <a:ea typeface="Cochin"/>
          <a:cs typeface="Cochin"/>
          <a:sym typeface="Cochin"/>
        </a:defRPr>
      </a:lvl9pPr>
    </p:bodyStyle>
    <p:otherStyle>
      <a:lvl1pPr marL="0" marR="0" indent="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1pPr>
      <a:lvl2pPr marL="0" marR="0" indent="2286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2pPr>
      <a:lvl3pPr marL="0" marR="0" indent="4572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3pPr>
      <a:lvl4pPr marL="0" marR="0" indent="6858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4pPr>
      <a:lvl5pPr marL="0" marR="0" indent="9144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5pPr>
      <a:lvl6pPr marL="0" marR="0" indent="11430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6pPr>
      <a:lvl7pPr marL="0" marR="0" indent="13716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7pPr>
      <a:lvl8pPr marL="0" marR="0" indent="16002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8pPr>
      <a:lvl9pPr marL="0" marR="0" indent="1828800" algn="ctr" defTabSz="40640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ochi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ocw.mit.edu/courses/mathematics/18-06-linear-algebra-spring-2010/"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 Id="rId3" Type="http://schemas.openxmlformats.org/officeDocument/2006/relationships/image" Target="../media/image16.png"/><Relationship Id="rId4" Type="http://schemas.openxmlformats.org/officeDocument/2006/relationships/image" Target="../media/image1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 Id="rId3" Type="http://schemas.openxmlformats.org/officeDocument/2006/relationships/image" Target="../media/image20.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8.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 Id="rId3" Type="http://schemas.openxmlformats.org/officeDocument/2006/relationships/image" Target="../media/image2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image" Target="../media/image3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tif"/><Relationship Id="rId6" Type="http://schemas.openxmlformats.org/officeDocument/2006/relationships/image" Target="../media/image33.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3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Relationship Id="rId3" Type="http://schemas.openxmlformats.org/officeDocument/2006/relationships/image" Target="../media/image3.tif"/><Relationship Id="rId4" Type="http://schemas.openxmlformats.org/officeDocument/2006/relationships/image" Target="../media/image4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1.tif"/><Relationship Id="rId7" Type="http://schemas.openxmlformats.org/officeDocument/2006/relationships/image" Target="../media/image33.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0.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52.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1.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56.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7.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4.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8.png"/><Relationship Id="rId3" Type="http://schemas.openxmlformats.org/officeDocument/2006/relationships/image" Target="../media/image63.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siggraph.org/publications/prep/rejected.html" TargetMode="External"/><Relationship Id="rId3" Type="http://schemas.openxmlformats.org/officeDocument/2006/relationships/hyperlink" Target="http://www.ai.mit.edu/courses/6.899/papers/ted.htm" TargetMode="External"/><Relationship Id="rId4" Type="http://schemas.openxmlformats.org/officeDocument/2006/relationships/hyperlink" Target="http://www.ai.mit.edu/courses/6.899/papers/knuthAll.pdf" TargetMode="External"/><Relationship Id="rId5" Type="http://schemas.openxmlformats.org/officeDocument/2006/relationships/hyperlink" Target="http://www.ai.mit.edu/courses/6.899/papers/mermin.pdf" TargetMode="External"/><Relationship Id="rId6" Type="http://schemas.openxmlformats.org/officeDocument/2006/relationships/hyperlink" Target="http://www.mit.edu:8001//people/dimitrib/Ten_Rules.html" TargetMode="External"/><Relationship Id="rId7" Type="http://schemas.openxmlformats.org/officeDocument/2006/relationships/hyperlink" Target="http://www-2.cs.cmu.edu/afs/cs.cmu.edu/user/mleone/web/how-to.html" TargetMode="External"/><Relationship Id="rId8" Type="http://schemas.openxmlformats.org/officeDocument/2006/relationships/hyperlink" Target="http://gatekeeper.dec.com/pub/DEC/SRC/publications/levin/SOSPhowto.html" TargetMode="External"/><Relationship Id="rId9" Type="http://schemas.openxmlformats.org/officeDocument/2006/relationships/hyperlink" Target="http://www.siggraph.org/s98/cfp/speakers/blinn.html" TargetMode="External"/><Relationship Id="rId10" Type="http://schemas.openxmlformats.org/officeDocument/2006/relationships/hyperlink" Target="http://www.cs.purdue.edu/homes/palsberg/vanLeunenLipton.html" TargetMode="Externa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4.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http://fstoppers.com/proof-viral-hurricane-shark-photo-in-street-is-fake" TargetMode="External"/><Relationship Id="rId4" Type="http://schemas.openxmlformats.org/officeDocument/2006/relationships/image" Target="../media/image4.tif"/></Relationships>

</file>

<file path=ppt/slides/_rels/slide7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http://www.petapixel.com/2011/03/02/how-to-use-the-healing-brush-and-patch-tool-in-photoshop/" TargetMode="External"/></Relationships>

</file>

<file path=ppt/slides/_rels/slide7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79.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0.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1.png"/><Relationship Id="rId4" Type="http://schemas.openxmlformats.org/officeDocument/2006/relationships/image" Target="../media/image24.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1.png"/><Relationship Id="rId4" Type="http://schemas.openxmlformats.org/officeDocument/2006/relationships/image" Target="../media/image82.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3.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24.png"/><Relationship Id="rId6" Type="http://schemas.openxmlformats.org/officeDocument/2006/relationships/image" Target="../media/image86.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24.png"/><Relationship Id="rId6" Type="http://schemas.openxmlformats.org/officeDocument/2006/relationships/image" Target="../media/image86.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9.png"/><Relationship Id="rId4" Type="http://schemas.openxmlformats.org/officeDocument/2006/relationships/image" Target="../media/image90.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91.png"/><Relationship Id="rId4" Type="http://schemas.openxmlformats.org/officeDocument/2006/relationships/image" Target="../media/image92.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17.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01.png"/><Relationship Id="rId4" Type="http://schemas.openxmlformats.org/officeDocument/2006/relationships/image" Target="../media/image102.png"/><Relationship Id="rId5" Type="http://schemas.openxmlformats.org/officeDocument/2006/relationships/image" Target="../media/image103.png"/><Relationship Id="rId6" Type="http://schemas.openxmlformats.org/officeDocument/2006/relationships/image" Target="../media/image17.png"/><Relationship Id="rId7" Type="http://schemas.openxmlformats.org/officeDocument/2006/relationships/image" Target="../media/image24.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04.png"/><Relationship Id="rId4" Type="http://schemas.openxmlformats.org/officeDocument/2006/relationships/image" Target="../media/image105.png"/><Relationship Id="rId5" Type="http://schemas.openxmlformats.org/officeDocument/2006/relationships/image" Target="../media/image17.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6.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07.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08.png"/><Relationship Id="rId4" Type="http://schemas.openxmlformats.org/officeDocument/2006/relationships/image" Target="../media/image109.png"/><Relationship Id="rId5" Type="http://schemas.openxmlformats.org/officeDocument/2006/relationships/image" Target="../media/image110.png"/><Relationship Id="rId6" Type="http://schemas.openxmlformats.org/officeDocument/2006/relationships/image" Target="../media/image111.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12.png"/><Relationship Id="rId4" Type="http://schemas.openxmlformats.org/officeDocument/2006/relationships/image" Target="../media/image113.png"/><Relationship Id="rId5" Type="http://schemas.openxmlformats.org/officeDocument/2006/relationships/image" Target="../media/image86.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14.png"/><Relationship Id="rId4" Type="http://schemas.openxmlformats.org/officeDocument/2006/relationships/image" Target="../media/image113.png"/><Relationship Id="rId5" Type="http://schemas.openxmlformats.org/officeDocument/2006/relationships/image" Target="../media/image86.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12.png"/><Relationship Id="rId4" Type="http://schemas.openxmlformats.org/officeDocument/2006/relationships/image" Target="../media/image115.png"/><Relationship Id="rId5" Type="http://schemas.openxmlformats.org/officeDocument/2006/relationships/image" Target="../media/image113.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16.png"/><Relationship Id="rId4" Type="http://schemas.openxmlformats.org/officeDocument/2006/relationships/image" Target="../media/image117.png"/><Relationship Id="rId5" Type="http://schemas.openxmlformats.org/officeDocument/2006/relationships/image" Target="../media/image118.png"/><Relationship Id="rId6" Type="http://schemas.openxmlformats.org/officeDocument/2006/relationships/image" Target="../media/image119.png"/><Relationship Id="rId7" Type="http://schemas.openxmlformats.org/officeDocument/2006/relationships/image" Target="../media/image120.png"/><Relationship Id="rId8" Type="http://schemas.openxmlformats.org/officeDocument/2006/relationships/image" Target="../media/image121.pn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1.png"/><Relationship Id="rId4" Type="http://schemas.openxmlformats.org/officeDocument/2006/relationships/image" Target="../media/image82.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image" Target="../media/image124.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1.png"/><Relationship Id="rId4" Type="http://schemas.openxmlformats.org/officeDocument/2006/relationships/image" Target="../media/image125.png"/><Relationship Id="rId5" Type="http://schemas.openxmlformats.org/officeDocument/2006/relationships/image" Target="../media/image126.png"/><Relationship Id="rId6" Type="http://schemas.openxmlformats.org/officeDocument/2006/relationships/image" Target="../media/image127.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81.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 Id="rId3" Type="http://schemas.openxmlformats.org/officeDocument/2006/relationships/image" Target="../media/image16.png"/><Relationship Id="rId4" Type="http://schemas.openxmlformats.org/officeDocument/2006/relationships/image" Target="../media/image17.pn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20.png"/><Relationship Id="rId4" Type="http://schemas.openxmlformats.org/officeDocument/2006/relationships/image" Target="../media/image128.png"/><Relationship Id="rId5" Type="http://schemas.openxmlformats.org/officeDocument/2006/relationships/image" Target="../media/image129.png"/><Relationship Id="rId6" Type="http://schemas.openxmlformats.org/officeDocument/2006/relationships/image" Target="../media/image24.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image" Target="../media/image14.png"/><Relationship Id="rId4" Type="http://schemas.openxmlformats.org/officeDocument/2006/relationships/image" Target="../media/image20.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0.pn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1.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2.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3.pn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4.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5.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36.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7.png"/><Relationship Id="rId3" Type="http://schemas.openxmlformats.org/officeDocument/2006/relationships/image" Target="../media/image51.pn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7.png"/><Relationship Id="rId3" Type="http://schemas.openxmlformats.org/officeDocument/2006/relationships/image" Target="../media/image51.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8.png"/><Relationship Id="rId3" Type="http://schemas.openxmlformats.org/officeDocument/2006/relationships/image" Target="../media/image139.png"/><Relationship Id="rId4" Type="http://schemas.openxmlformats.org/officeDocument/2006/relationships/image" Target="../media/image140.png"/><Relationship Id="rId5" Type="http://schemas.openxmlformats.org/officeDocument/2006/relationships/image" Target="../media/image47.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7.png"/><Relationship Id="rId3" Type="http://schemas.openxmlformats.org/officeDocument/2006/relationships/image" Target="../media/image51.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41.png"/><Relationship Id="rId4" Type="http://schemas.openxmlformats.org/officeDocument/2006/relationships/image" Target="../media/image142.png"/><Relationship Id="rId5" Type="http://schemas.openxmlformats.org/officeDocument/2006/relationships/image" Target="../media/image134.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3.png"/><Relationship Id="rId3" Type="http://schemas.openxmlformats.org/officeDocument/2006/relationships/image" Target="../media/image144.png"/><Relationship Id="rId4" Type="http://schemas.openxmlformats.org/officeDocument/2006/relationships/image" Target="../media/image145.png"/><Relationship Id="rId5" Type="http://schemas.openxmlformats.org/officeDocument/2006/relationships/image" Target="../media/image1.jpe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eecs.harvard.edu/~hchong/thesis/color_siggraph08.pdf" TargetMode="External"/><Relationship Id="rId3" Type="http://schemas.openxmlformats.org/officeDocument/2006/relationships/image" Target="../media/image145.png"/><Relationship Id="rId4" Type="http://schemas.openxmlformats.org/officeDocument/2006/relationships/image" Target="../media/image146.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47.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52.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image" Target="../media/image30.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video" Target="../media/media2.mov"/><Relationship Id="rId4" Type="http://schemas.microsoft.com/office/2007/relationships/media" Target="../media/media2.mov"/><Relationship Id="rId5" Type="http://schemas.openxmlformats.org/officeDocument/2006/relationships/image" Target="../media/image148.pn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video" Target="../media/media3.mov"/><Relationship Id="rId4" Type="http://schemas.microsoft.com/office/2007/relationships/media" Target="../media/media3.mov"/><Relationship Id="rId5" Type="http://schemas.openxmlformats.org/officeDocument/2006/relationships/image" Target="../media/image149.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40.png"/><Relationship Id="rId4" Type="http://schemas.openxmlformats.org/officeDocument/2006/relationships/image" Target="../media/image29.png"/><Relationship Id="rId5" Type="http://schemas.openxmlformats.org/officeDocument/2006/relationships/image" Target="../media/image30.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image" Target="../media/image30.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video" Target="../media/media2.mov"/><Relationship Id="rId4" Type="http://schemas.microsoft.com/office/2007/relationships/media" Target="../media/media2.mov"/><Relationship Id="rId5" Type="http://schemas.openxmlformats.org/officeDocument/2006/relationships/image" Target="../media/image148.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video" Target="../media/media3.mov"/><Relationship Id="rId4" Type="http://schemas.microsoft.com/office/2007/relationships/media" Target="../media/media3.mov"/><Relationship Id="rId5" Type="http://schemas.openxmlformats.org/officeDocument/2006/relationships/image" Target="../media/image149.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0.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1.png"/><Relationship Id="rId4" Type="http://schemas.openxmlformats.org/officeDocument/2006/relationships/hyperlink" Target="http://en.wikipedia.org/wiki/Image:Conjugate_gradient_illustration.svg" TargetMode="External"/></Relationships>

</file>

<file path=ppt/slides/_rels/slide16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2.png"/><Relationship Id="rId4" Type="http://schemas.openxmlformats.org/officeDocument/2006/relationships/image" Target="../media/image153.png"/></Relationships>

</file>

<file path=ppt/slides/_rels/slide16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4.png"/></Relationships>

</file>

<file path=ppt/slides/_rels/slide16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7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7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155.png"/><Relationship Id="rId4" Type="http://schemas.openxmlformats.org/officeDocument/2006/relationships/image" Target="../media/image156.png"/></Relationships>

</file>

<file path=ppt/slides/_rels/slide17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eg"/><Relationship Id="rId4" Type="http://schemas.openxmlformats.org/officeDocument/2006/relationships/image" Target="../media/image40.png"/><Relationship Id="rId5" Type="http://schemas.openxmlformats.org/officeDocument/2006/relationships/image" Target="../media/image157.png"/><Relationship Id="rId6" Type="http://schemas.openxmlformats.org/officeDocument/2006/relationships/image" Target="../media/image155.png"/><Relationship Id="rId7" Type="http://schemas.openxmlformats.org/officeDocument/2006/relationships/image" Target="../media/image156.png"/></Relationships>

</file>

<file path=ppt/slides/_rels/slide17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157.png"/><Relationship Id="rId4" Type="http://schemas.openxmlformats.org/officeDocument/2006/relationships/image" Target="../media/image155.png"/><Relationship Id="rId5" Type="http://schemas.openxmlformats.org/officeDocument/2006/relationships/image" Target="../media/image156.png"/></Relationships>

</file>

<file path=ppt/slides/_rels/slide17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7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7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4.png"/></Relationships>

</file>

<file path=ppt/slides/_rels/slide17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58.png"/><Relationship Id="rId4" Type="http://schemas.openxmlformats.org/officeDocument/2006/relationships/image" Target="../media/image159.png"/></Relationships>

</file>

<file path=ppt/slides/_rels/slide17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4.mov"/><Relationship Id="rId3" Type="http://schemas.microsoft.com/office/2007/relationships/media" Target="../media/media4.mov"/><Relationship Id="rId4" Type="http://schemas.openxmlformats.org/officeDocument/2006/relationships/image" Target="../media/image52.png"/></Relationships>

</file>

<file path=ppt/slides/_rels/slide17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5.mov"/><Relationship Id="rId3" Type="http://schemas.microsoft.com/office/2007/relationships/media" Target="../media/media5.mov"/><Relationship Id="rId4" Type="http://schemas.openxmlformats.org/officeDocument/2006/relationships/image" Target="../media/image160.png"/></Relationships>

</file>

<file path=ppt/slides/_rels/slide18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6.mov"/><Relationship Id="rId3" Type="http://schemas.microsoft.com/office/2007/relationships/media" Target="../media/media6.mov"/><Relationship Id="rId4" Type="http://schemas.openxmlformats.org/officeDocument/2006/relationships/image" Target="../media/image161.png"/></Relationships>

</file>

<file path=ppt/slides/_rels/slide18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8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www-users.cs.umn.edu/~saad/books.html" TargetMode="External"/><Relationship Id="rId4" Type="http://schemas.openxmlformats.org/officeDocument/2006/relationships/image" Target="../media/image150.png"/><Relationship Id="rId5" Type="http://schemas.openxmlformats.org/officeDocument/2006/relationships/hyperlink" Target="http://www.cs.cmu.edu/~quake-papers/painless-conjugate-gradient.pdf" TargetMode="External"/><Relationship Id="rId6" Type="http://schemas.openxmlformats.org/officeDocument/2006/relationships/image" Target="../media/image162.png"/></Relationships>

</file>

<file path=ppt/slides/_rels/slide18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8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3.png"/></Relationships>

</file>

<file path=ppt/slides/_rels/slide18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4.png"/><Relationship Id="rId3" Type="http://schemas.openxmlformats.org/officeDocument/2006/relationships/image" Target="../media/image165.png"/><Relationship Id="rId4" Type="http://schemas.openxmlformats.org/officeDocument/2006/relationships/image" Target="../media/image166.png"/><Relationship Id="rId5" Type="http://schemas.openxmlformats.org/officeDocument/2006/relationships/image" Target="../media/image167.png"/></Relationships>

</file>

<file path=ppt/slides/_rels/slide18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8.png"/><Relationship Id="rId3" Type="http://schemas.openxmlformats.org/officeDocument/2006/relationships/image" Target="../media/image169.png"/><Relationship Id="rId4" Type="http://schemas.openxmlformats.org/officeDocument/2006/relationships/image" Target="../media/image170.png"/></Relationships>

</file>

<file path=ppt/slides/_rels/slide18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8.png"/><Relationship Id="rId3" Type="http://schemas.openxmlformats.org/officeDocument/2006/relationships/image" Target="../media/image169.png"/><Relationship Id="rId4" Type="http://schemas.openxmlformats.org/officeDocument/2006/relationships/image" Target="../media/image170.png"/></Relationships>

</file>

<file path=ppt/slides/_rels/slide19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8.png"/><Relationship Id="rId3" Type="http://schemas.openxmlformats.org/officeDocument/2006/relationships/image" Target="../media/image170.png"/><Relationship Id="rId4" Type="http://schemas.openxmlformats.org/officeDocument/2006/relationships/image" Target="../media/image54.png"/></Relationships>

</file>

<file path=ppt/slides/_rels/slide19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image" Target="../media/image173.png"/></Relationships>

</file>

<file path=ppt/slides/_rels/slide19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1.png"/><Relationship Id="rId3" Type="http://schemas.openxmlformats.org/officeDocument/2006/relationships/image" Target="../media/image173.png"/><Relationship Id="rId4" Type="http://schemas.openxmlformats.org/officeDocument/2006/relationships/image" Target="../media/image54.png"/></Relationships>

</file>

<file path=ppt/slides/_rels/slide19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4.png"/><Relationship Id="rId3" Type="http://schemas.openxmlformats.org/officeDocument/2006/relationships/image" Target="../media/image175.png"/><Relationship Id="rId4" Type="http://schemas.openxmlformats.org/officeDocument/2006/relationships/image" Target="../media/image176.png"/></Relationships>

</file>

<file path=ppt/slides/_rels/slide19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4.png"/><Relationship Id="rId3" Type="http://schemas.openxmlformats.org/officeDocument/2006/relationships/image" Target="../media/image177.png"/><Relationship Id="rId4" Type="http://schemas.openxmlformats.org/officeDocument/2006/relationships/image" Target="../media/image178.png"/></Relationships>

</file>

<file path=ppt/slides/_rels/slide19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9.png"/><Relationship Id="rId3" Type="http://schemas.openxmlformats.org/officeDocument/2006/relationships/image" Target="../media/image180.png"/></Relationships>

</file>

<file path=ppt/slides/_rels/slide19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image" Target="../media/image183.png"/><Relationship Id="rId5" Type="http://schemas.openxmlformats.org/officeDocument/2006/relationships/hyperlink" Target="http://groups.csail.mit.edu/graphics/CodedAperture/" TargetMode="External"/></Relationships>

</file>

<file path=ppt/slides/_rels/slide19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image" Target="../media/image183.png"/><Relationship Id="rId5" Type="http://schemas.openxmlformats.org/officeDocument/2006/relationships/image" Target="../media/image184.png"/><Relationship Id="rId6" Type="http://schemas.openxmlformats.org/officeDocument/2006/relationships/image" Target="../media/image185.png"/><Relationship Id="rId7" Type="http://schemas.openxmlformats.org/officeDocument/2006/relationships/hyperlink" Target="http://people.csail.mit.edu/alevin/" TargetMode="External"/><Relationship Id="rId8" Type="http://schemas.openxmlformats.org/officeDocument/2006/relationships/hyperlink" Target="http://people.csail.mit.edu/fergus/" TargetMode="External"/><Relationship Id="rId9" Type="http://schemas.openxmlformats.org/officeDocument/2006/relationships/hyperlink" Target="http://people.csail.mit.edu/fredo/" TargetMode="External"/><Relationship Id="rId10" Type="http://schemas.openxmlformats.org/officeDocument/2006/relationships/hyperlink" Target="http://people.csail.mit.edu/billf/" TargetMode="External"/><Relationship Id="rId11" Type="http://schemas.openxmlformats.org/officeDocument/2006/relationships/hyperlink" Target="http://groups.csail.mit.edu/graphics/CodedAperture/" TargetMode="External"/></Relationships>

</file>

<file path=ppt/slides/_rels/slide19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en.wikipedia.org/wiki/Iteratively_reweighted_least_squares" TargetMode="External"/></Relationships>

</file>

<file path=ppt/slides/_rels/slide20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en.wikipedia.org/wiki/Iteratively_reweighted_least_squares" TargetMode="External"/><Relationship Id="rId3" Type="http://schemas.openxmlformats.org/officeDocument/2006/relationships/hyperlink" Target="http://groups.csail.mit.edu/graphics/CodedAperture/DeconvolutionCode.html" TargetMode="External"/><Relationship Id="rId4" Type="http://schemas.openxmlformats.org/officeDocument/2006/relationships/hyperlink" Target="http://www.wisdom.weizmann.ac.il/~nadler/Course/deconv_notes.pdf" TargetMode="External"/></Relationships>

</file>

<file path=ppt/slides/_rels/slide20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6.png"/></Relationships>

</file>

<file path=ppt/slides/_rels/slide20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6.png"/></Relationships>

</file>

<file path=ppt/slides/_rels/slide20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7.png"/><Relationship Id="rId3" Type="http://schemas.openxmlformats.org/officeDocument/2006/relationships/image" Target="../media/image188.png"/></Relationships>

</file>

<file path=ppt/slides/_rels/slide20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s>

</file>

<file path=ppt/slides/_rels/slide20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9.png"/><Relationship Id="rId3" Type="http://schemas.openxmlformats.org/officeDocument/2006/relationships/image" Target="../media/image190.png"/><Relationship Id="rId4" Type="http://schemas.openxmlformats.org/officeDocument/2006/relationships/image" Target="../media/image191.png"/><Relationship Id="rId5" Type="http://schemas.openxmlformats.org/officeDocument/2006/relationships/image" Target="../media/image192.png"/></Relationships>

</file>

<file path=ppt/slides/_rels/slide20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3.png"/></Relationships>

</file>

<file path=ppt/slides/_rels/slide21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1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4.png"/><Relationship Id="rId3" Type="http://schemas.openxmlformats.org/officeDocument/2006/relationships/image" Target="../media/image195.png"/><Relationship Id="rId4" Type="http://schemas.openxmlformats.org/officeDocument/2006/relationships/image" Target="../media/image196.png"/><Relationship Id="rId5" Type="http://schemas.openxmlformats.org/officeDocument/2006/relationships/image" Target="../media/image197.png"/></Relationships>

</file>

<file path=ppt/slides/_rels/slide2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8.png"/></Relationships>

</file>

<file path=ppt/slides/_rels/slide2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8.png"/><Relationship Id="rId3" Type="http://schemas.openxmlformats.org/officeDocument/2006/relationships/image" Target="../media/image199.png"/><Relationship Id="rId4" Type="http://schemas.openxmlformats.org/officeDocument/2006/relationships/image" Target="../media/image196.png"/><Relationship Id="rId5" Type="http://schemas.openxmlformats.org/officeDocument/2006/relationships/image" Target="../media/image200.png"/></Relationships>

</file>

<file path=ppt/slides/_rels/slide2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8.png"/><Relationship Id="rId3" Type="http://schemas.openxmlformats.org/officeDocument/2006/relationships/image" Target="../media/image199.png"/><Relationship Id="rId4" Type="http://schemas.openxmlformats.org/officeDocument/2006/relationships/image" Target="../media/image196.png"/><Relationship Id="rId5" Type="http://schemas.openxmlformats.org/officeDocument/2006/relationships/image" Target="../media/image200.png"/></Relationships>

</file>

<file path=ppt/slides/_rels/slide2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1.png"/></Relationships>

</file>

<file path=ppt/slides/_rels/slide2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1.png"/></Relationships>

</file>

<file path=ppt/slides/_rels/slide2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s>

</file>

<file path=ppt/slides/_rels/slide22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2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2.png"/><Relationship Id="rId3" Type="http://schemas.openxmlformats.org/officeDocument/2006/relationships/image" Target="../media/image205.png"/><Relationship Id="rId4" Type="http://schemas.openxmlformats.org/officeDocument/2006/relationships/image" Target="../media/image189.png"/></Relationships>

</file>

<file path=ppt/slides/_rels/slide22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6.png"/></Relationships>

</file>

<file path=ppt/slides/_rels/slide22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7.png"/></Relationships>

</file>

<file path=ppt/slides/_rels/slide22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2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22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 Id="rId3" Type="http://schemas.openxmlformats.org/officeDocument/2006/relationships/image" Target="../media/image208.png"/><Relationship Id="rId4" Type="http://schemas.openxmlformats.org/officeDocument/2006/relationships/image" Target="../media/image209.png"/></Relationships>

</file>

<file path=ppt/slides/_rels/slide22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3.jpeg"/></Relationships>

</file>

<file path=ppt/slides/_rels/slide23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 Id="rId3" Type="http://schemas.openxmlformats.org/officeDocument/2006/relationships/image" Target="../media/image210.png"/><Relationship Id="rId4" Type="http://schemas.openxmlformats.org/officeDocument/2006/relationships/image" Target="../media/image4.jpeg"/></Relationships>

</file>

<file path=ppt/slides/_rels/slide23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image" Target="../media/image213.png"/><Relationship Id="rId5" Type="http://schemas.openxmlformats.org/officeDocument/2006/relationships/image" Target="../media/image214.png"/><Relationship Id="rId6" Type="http://schemas.openxmlformats.org/officeDocument/2006/relationships/hyperlink" Target="http://www.mathworks.com/products/demos/image/deblur_wiener/deblur.html" TargetMode="External"/></Relationships>

</file>

<file path=ppt/slides/_rels/slide23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3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2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en.wikipedia.org/wiki/Wiener_deconvolution" TargetMode="External"/><Relationship Id="rId4" Type="http://schemas.openxmlformats.org/officeDocument/2006/relationships/image" Target="../media/image215.png"/><Relationship Id="rId5" Type="http://schemas.openxmlformats.org/officeDocument/2006/relationships/image" Target="../media/image216.png"/><Relationship Id="rId6" Type="http://schemas.openxmlformats.org/officeDocument/2006/relationships/hyperlink" Target="http://www.norbertwiener.umd.edu/Education/instructors.html" TargetMode="External"/></Relationships>

</file>

<file path=ppt/slides/_rels/slide2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211.png"/><Relationship Id="rId4" Type="http://schemas.openxmlformats.org/officeDocument/2006/relationships/image" Target="../media/image214.png"/><Relationship Id="rId5" Type="http://schemas.openxmlformats.org/officeDocument/2006/relationships/image" Target="../media/image217.png"/><Relationship Id="rId6" Type="http://schemas.openxmlformats.org/officeDocument/2006/relationships/hyperlink" Target="http://www.mathworks.com/products/demos/image/deblur_wiener/deblur.html" TargetMode="External"/></Relationships>

</file>

<file path=ppt/slides/_rels/slide24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24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wisdom.weizmann.ac.il/~levina/papers/deconvLevinEtal09-MIT-TR.pdf" TargetMode="External"/><Relationship Id="rId3" Type="http://schemas.openxmlformats.org/officeDocument/2006/relationships/hyperlink" Target="http://cs.nyu.edu/~fergus/research/deblur.html" TargetMode="External"/><Relationship Id="rId4" Type="http://schemas.openxmlformats.org/officeDocument/2006/relationships/hyperlink" Target="http://www.wisdom.weizmann.ac.il/~levina/papers/deconvLevinEtal11-TR.pdf" TargetMode="External"/></Relationships>

</file>

<file path=ppt/slides/_rels/slide24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24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eg"/><Relationship Id="rId4" Type="http://schemas.openxmlformats.org/officeDocument/2006/relationships/image" Target="../media/image218.png"/></Relationships>

</file>

<file path=ppt/slides/_rels/slide24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s>

</file>

<file path=ppt/slides/_rels/slide24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 Id="rId3" Type="http://schemas.openxmlformats.org/officeDocument/2006/relationships/video" Target="../media/media7.mov"/><Relationship Id="rId4" Type="http://schemas.microsoft.com/office/2007/relationships/media" Target="../media/media7.mov"/><Relationship Id="rId5" Type="http://schemas.openxmlformats.org/officeDocument/2006/relationships/image" Target="../media/image219.png"/></Relationships>

</file>

<file path=ppt/slides/_rels/slide24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8.mov"/><Relationship Id="rId3" Type="http://schemas.microsoft.com/office/2007/relationships/media" Target="../media/media8.mov"/><Relationship Id="rId4" Type="http://schemas.openxmlformats.org/officeDocument/2006/relationships/image" Target="../media/image220.png"/></Relationships>

</file>

<file path=ppt/slides/_rels/slide25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video" Target="../media/media9.mov"/><Relationship Id="rId4" Type="http://schemas.microsoft.com/office/2007/relationships/media" Target="../media/media9.mov"/><Relationship Id="rId5" Type="http://schemas.openxmlformats.org/officeDocument/2006/relationships/image" Target="../media/image221.png"/><Relationship Id="rId6" Type="http://schemas.openxmlformats.org/officeDocument/2006/relationships/video" Target="../media/media10.mov"/><Relationship Id="rId7" Type="http://schemas.microsoft.com/office/2007/relationships/media" Target="../media/media10.mov"/><Relationship Id="rId8" Type="http://schemas.openxmlformats.org/officeDocument/2006/relationships/image" Target="../media/image222.png"/></Relationships>

</file>

<file path=ppt/slides/_rels/slide25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9.jpeg"/></Relationships>

</file>

<file path=ppt/slides/_rels/slide25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9.jpeg"/><Relationship Id="rId4" Type="http://schemas.openxmlformats.org/officeDocument/2006/relationships/image" Target="../media/image223.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image" Target="../media/image228.png"/></Relationships>

</file>

<file path=ppt/slides/_rels/slide25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25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25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25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 Id="rId3" Type="http://schemas.openxmlformats.org/officeDocument/2006/relationships/image" Target="../media/image14.jpeg"/></Relationships>

</file>

<file path=ppt/slides/_rels/slide25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9.png"/><Relationship Id="rId3" Type="http://schemas.openxmlformats.org/officeDocument/2006/relationships/image" Target="../media/image230.png"/></Relationships>

</file>

<file path=ppt/slides/_rels/slide26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1.png"/><Relationship Id="rId3" Type="http://schemas.openxmlformats.org/officeDocument/2006/relationships/image" Target="../media/image232.png"/></Relationships>

</file>

<file path=ppt/slides/_rels/slide2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33.png"/><Relationship Id="rId4" Type="http://schemas.openxmlformats.org/officeDocument/2006/relationships/image" Target="../media/image230.png"/><Relationship Id="rId5" Type="http://schemas.openxmlformats.org/officeDocument/2006/relationships/image" Target="../media/image234.png"/></Relationships>

</file>

<file path=ppt/slides/_rels/slide26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9.jpeg"/><Relationship Id="rId6" Type="http://schemas.openxmlformats.org/officeDocument/2006/relationships/image" Target="../media/image235.png"/></Relationships>

</file>

<file path=ppt/slides/_rels/slide26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6.png"/></Relationships>

</file>

<file path=ppt/slides/_rels/slide26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s>

</file>

<file path=ppt/slides/_rels/slide26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7.png"/><Relationship Id="rId3" Type="http://schemas.openxmlformats.org/officeDocument/2006/relationships/image" Target="../media/image238.png"/><Relationship Id="rId4" Type="http://schemas.openxmlformats.org/officeDocument/2006/relationships/image" Target="../media/image239.png"/><Relationship Id="rId5" Type="http://schemas.openxmlformats.org/officeDocument/2006/relationships/image" Target="../media/image240.png"/></Relationships>

</file>

<file path=ppt/slides/_rels/slide26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7.png"/><Relationship Id="rId3" Type="http://schemas.openxmlformats.org/officeDocument/2006/relationships/image" Target="../media/image238.png"/><Relationship Id="rId4" Type="http://schemas.openxmlformats.org/officeDocument/2006/relationships/image" Target="../media/image239.png"/><Relationship Id="rId5" Type="http://schemas.openxmlformats.org/officeDocument/2006/relationships/image" Target="../media/image240.png"/></Relationships>

</file>

<file path=ppt/slides/_rels/slide26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7.png"/><Relationship Id="rId3" Type="http://schemas.openxmlformats.org/officeDocument/2006/relationships/image" Target="../media/image238.png"/><Relationship Id="rId4" Type="http://schemas.openxmlformats.org/officeDocument/2006/relationships/image" Target="../media/image239.png"/><Relationship Id="rId5" Type="http://schemas.openxmlformats.org/officeDocument/2006/relationships/image" Target="../media/image240.png"/></Relationships>

</file>

<file path=ppt/slides/_rels/slide26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image" Target="../media/image243.png"/></Relationships>

</file>

<file path=ppt/slides/_rels/slide27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_rels/slide27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4.png"/><Relationship Id="rId3" Type="http://schemas.openxmlformats.org/officeDocument/2006/relationships/image" Target="../media/image245.png"/><Relationship Id="rId4" Type="http://schemas.openxmlformats.org/officeDocument/2006/relationships/image" Target="../media/image246.png"/><Relationship Id="rId5" Type="http://schemas.openxmlformats.org/officeDocument/2006/relationships/image" Target="../media/image247.png"/><Relationship Id="rId6" Type="http://schemas.openxmlformats.org/officeDocument/2006/relationships/image" Target="../media/image248.png"/><Relationship Id="rId7" Type="http://schemas.openxmlformats.org/officeDocument/2006/relationships/image" Target="../media/image249.png"/><Relationship Id="rId8" Type="http://schemas.openxmlformats.org/officeDocument/2006/relationships/image" Target="../media/image250.png"/><Relationship Id="rId9" Type="http://schemas.openxmlformats.org/officeDocument/2006/relationships/image" Target="../media/image251.png"/></Relationships>

</file>

<file path=ppt/slides/_rels/slide27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s>

</file>

<file path=ppt/slides/_rels/slide27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27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27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58.png"/></Relationships>

</file>

<file path=ppt/slides/_rels/slide27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58.png"/></Relationships>

</file>

<file path=ppt/slides/_rels/slide27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wisdom.weizmann.ac.il/~levina/papers/deconvLevinEtal09-MIT-TR.pdf" TargetMode="External"/><Relationship Id="rId3" Type="http://schemas.openxmlformats.org/officeDocument/2006/relationships/hyperlink" Target="http://www.wisdom.weizmann.ac.il/~levina/papers/deconvLevinEtal11-TR.pdf" TargetMode="External"/></Relationships>

</file>

<file path=ppt/slides/_rels/slide27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3.png"/></Relationships>

</file>

<file path=ppt/slides/_rels/slide27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9.png"/><Relationship Id="rId3" Type="http://schemas.openxmlformats.org/officeDocument/2006/relationships/image" Target="../media/image260.png"/></Relationships>

</file>

<file path=ppt/slides/_rels/slide28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1.png"/><Relationship Id="rId3" Type="http://schemas.openxmlformats.org/officeDocument/2006/relationships/image" Target="../media/image262.png"/></Relationships>

</file>

<file path=ppt/slides/_rels/slide28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63.png"/><Relationship Id="rId6" Type="http://schemas.openxmlformats.org/officeDocument/2006/relationships/image" Target="../media/image9.jpeg"/><Relationship Id="rId7" Type="http://schemas.openxmlformats.org/officeDocument/2006/relationships/image" Target="../media/image235.png"/></Relationships>

</file>

<file path=ppt/slides/_rels/slide28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4.png"/><Relationship Id="rId3" Type="http://schemas.openxmlformats.org/officeDocument/2006/relationships/image" Target="../media/image265.png"/><Relationship Id="rId4" Type="http://schemas.openxmlformats.org/officeDocument/2006/relationships/image" Target="../media/image241.png"/><Relationship Id="rId5" Type="http://schemas.openxmlformats.org/officeDocument/2006/relationships/image" Target="../media/image242.png"/><Relationship Id="rId6" Type="http://schemas.openxmlformats.org/officeDocument/2006/relationships/image" Target="../media/image243.png"/></Relationships>

</file>

<file path=ppt/slides/_rels/slide28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66.png"/></Relationships>

</file>

<file path=ppt/slides/_rels/slide28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7.png"/><Relationship Id="rId3" Type="http://schemas.openxmlformats.org/officeDocument/2006/relationships/image" Target="../media/image268.png"/><Relationship Id="rId4" Type="http://schemas.openxmlformats.org/officeDocument/2006/relationships/image" Target="../media/image269.png"/><Relationship Id="rId5" Type="http://schemas.openxmlformats.org/officeDocument/2006/relationships/image" Target="../media/image270.png"/></Relationships>

</file>

<file path=ppt/slides/_rels/slide28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image" Target="../media/image273.png"/><Relationship Id="rId5" Type="http://schemas.openxmlformats.org/officeDocument/2006/relationships/image" Target="../media/image274.png"/></Relationships>

</file>

<file path=ppt/slides/_rels/slide28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5.png"/><Relationship Id="rId3" Type="http://schemas.openxmlformats.org/officeDocument/2006/relationships/image" Target="../media/image276.png"/><Relationship Id="rId4" Type="http://schemas.openxmlformats.org/officeDocument/2006/relationships/image" Target="../media/image277.png"/><Relationship Id="rId5" Type="http://schemas.openxmlformats.org/officeDocument/2006/relationships/image" Target="../media/image278.png"/></Relationships>

</file>

<file path=ppt/slides/_rels/slide28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9.png"/><Relationship Id="rId3" Type="http://schemas.openxmlformats.org/officeDocument/2006/relationships/image" Target="../media/image280.png"/><Relationship Id="rId4" Type="http://schemas.openxmlformats.org/officeDocument/2006/relationships/image" Target="../media/image281.png"/><Relationship Id="rId5" Type="http://schemas.openxmlformats.org/officeDocument/2006/relationships/image" Target="../media/image282.png"/></Relationships>

</file>

<file path=ppt/slides/_rels/slide28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3.png"/><Relationship Id="rId3" Type="http://schemas.openxmlformats.org/officeDocument/2006/relationships/image" Target="../media/image284.png"/><Relationship Id="rId4" Type="http://schemas.openxmlformats.org/officeDocument/2006/relationships/image" Target="../media/image285.png"/><Relationship Id="rId5" Type="http://schemas.openxmlformats.org/officeDocument/2006/relationships/image" Target="../media/image286.png"/></Relationships>

</file>

<file path=ppt/slides/_rels/slide28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7.png"/><Relationship Id="rId3" Type="http://schemas.openxmlformats.org/officeDocument/2006/relationships/image" Target="../media/image288.png"/><Relationship Id="rId4" Type="http://schemas.openxmlformats.org/officeDocument/2006/relationships/image" Target="../media/image289.png"/><Relationship Id="rId5" Type="http://schemas.openxmlformats.org/officeDocument/2006/relationships/image" Target="../media/image290.png"/></Relationships>

</file>

<file path=ppt/slides/_rels/slide29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image" Target="../media/image293.png"/><Relationship Id="rId5" Type="http://schemas.openxmlformats.org/officeDocument/2006/relationships/image" Target="../media/image294.png"/></Relationships>

</file>

<file path=ppt/slides/_rels/slide29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5.png"/></Relationships>

</file>

<file path=ppt/slides/_rels/slide29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6.png"/></Relationships>

</file>

<file path=ppt/slides/_rels/slide29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97.png"/></Relationships>

</file>

<file path=ppt/slides/_rels/slide29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1.png"/><Relationship Id="rId3" Type="http://schemas.openxmlformats.org/officeDocument/2006/relationships/image" Target="../media/image298.png"/></Relationships>

</file>

<file path=ppt/slides/_rels/slide29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9.png"/></Relationships>

</file>

<file path=ppt/slides/_rels/slide29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0.png"/><Relationship Id="rId3" Type="http://schemas.openxmlformats.org/officeDocument/2006/relationships/image" Target="../media/image301.png"/><Relationship Id="rId4" Type="http://schemas.openxmlformats.org/officeDocument/2006/relationships/image" Target="../media/image302.png"/><Relationship Id="rId5" Type="http://schemas.openxmlformats.org/officeDocument/2006/relationships/image" Target="../media/image303.png"/></Relationships>

</file>

<file path=ppt/slides/_rels/slide29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4.png"/></Relationships>

</file>

<file path=ppt/slides/_rels/slide29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5.png"/></Relationships>

</file>

<file path=ppt/slides/_rels/slide30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0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3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06.png"/><Relationship Id="rId4" Type="http://schemas.openxmlformats.org/officeDocument/2006/relationships/image" Target="../media/image19.jpeg"/></Relationships>

</file>

<file path=ppt/slides/_rels/slide30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7.png"/></Relationships>

</file>

<file path=ppt/slides/_rels/slide30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9.jpeg"/><Relationship Id="rId4" Type="http://schemas.openxmlformats.org/officeDocument/2006/relationships/image" Target="../media/image18.jpeg"/><Relationship Id="rId5" Type="http://schemas.openxmlformats.org/officeDocument/2006/relationships/image" Target="../media/image307.png"/></Relationships>

</file>

<file path=ppt/slides/_rels/slide30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08.png"/></Relationships>

</file>

<file path=ppt/slides/_rels/slide3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09.png"/></Relationships>

</file>

<file path=ppt/slides/_rels/slide30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0.jpeg"/></Relationships>

</file>

<file path=ppt/slides/_rels/slide30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310.png"/><Relationship Id="rId4" Type="http://schemas.openxmlformats.org/officeDocument/2006/relationships/image" Target="../media/image311.png"/></Relationships>

</file>

<file path=ppt/slides/_rels/slide30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1.jpeg"/><Relationship Id="rId4" Type="http://schemas.openxmlformats.org/officeDocument/2006/relationships/image" Target="../media/image312.png"/><Relationship Id="rId5" Type="http://schemas.openxmlformats.org/officeDocument/2006/relationships/image" Target="../media/image311.png"/><Relationship Id="rId6" Type="http://schemas.openxmlformats.org/officeDocument/2006/relationships/image" Target="../media/image313.png"/></Relationships>

</file>

<file path=ppt/slides/_rels/slide3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3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 Id="rId3" Type="http://schemas.openxmlformats.org/officeDocument/2006/relationships/image" Target="../media/image314.png"/></Relationships>

</file>

<file path=ppt/slides/_rels/slide3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 Id="rId3" Type="http://schemas.openxmlformats.org/officeDocument/2006/relationships/image" Target="../media/image24.jpeg"/><Relationship Id="rId4" Type="http://schemas.openxmlformats.org/officeDocument/2006/relationships/image" Target="../media/image25.jpeg"/></Relationships>

</file>

<file path=ppt/slides/_rels/slide3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6.jpeg"/></Relationships>

</file>

<file path=ppt/slides/_rels/slide3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7.jpeg"/><Relationship Id="rId4" Type="http://schemas.openxmlformats.org/officeDocument/2006/relationships/image" Target="../media/image315.png"/></Relationships>

</file>

<file path=ppt/slides/_rels/slide3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3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 Id="rId3" Type="http://schemas.openxmlformats.org/officeDocument/2006/relationships/image" Target="../media/image316.png"/></Relationships>

</file>

<file path=ppt/slides/_rels/slide3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eg"/><Relationship Id="rId3" Type="http://schemas.openxmlformats.org/officeDocument/2006/relationships/image" Target="../media/image28.jpeg"/></Relationships>

</file>

<file path=ppt/slides/_rels/slide3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17.png"/><Relationship Id="rId4" Type="http://schemas.openxmlformats.org/officeDocument/2006/relationships/image" Target="../media/image318.png"/><Relationship Id="rId5" Type="http://schemas.openxmlformats.org/officeDocument/2006/relationships/image" Target="../media/image30.jpeg"/></Relationships>

</file>

<file path=ppt/slides/_rels/slide3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cs.nyu.edu/~fergus/research/deblur.html" TargetMode="External"/><Relationship Id="rId3" Type="http://schemas.openxmlformats.org/officeDocument/2006/relationships/hyperlink" Target="http://www.wisdom.weizmann.ac.il/~levina/papers/LevinEtalCVPR2011Code.zip" TargetMode="External"/><Relationship Id="rId4" Type="http://schemas.openxmlformats.org/officeDocument/2006/relationships/image" Target="../media/image31.jpeg"/></Relationships>

</file>

<file path=ppt/slides/_rels/slide3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cs.nyu.edu/~dilip/research/blind-deconvolution/" TargetMode="External"/><Relationship Id="rId3" Type="http://schemas.openxmlformats.org/officeDocument/2006/relationships/image" Target="../media/image5.tif"/><Relationship Id="rId4" Type="http://schemas.openxmlformats.org/officeDocument/2006/relationships/image" Target="../media/image6.tif"/></Relationships>

</file>

<file path=ppt/slides/_rels/slide3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3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i.ens.fr/willow/research/deblurring/" TargetMode="External"/><Relationship Id="rId3" Type="http://schemas.openxmlformats.org/officeDocument/2006/relationships/image" Target="../media/image7.tif"/><Relationship Id="rId4" Type="http://schemas.openxmlformats.org/officeDocument/2006/relationships/image" Target="../media/image319.png"/></Relationships>

</file>

<file path=ppt/slides/_rels/slide3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tif"/><Relationship Id="rId3" Type="http://schemas.openxmlformats.org/officeDocument/2006/relationships/image" Target="../media/image9.tif"/><Relationship Id="rId4" Type="http://schemas.openxmlformats.org/officeDocument/2006/relationships/image" Target="../media/image10.tif"/></Relationships>

</file>

<file path=ppt/slides/_rels/slide3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di.ens.fr/willow/research/saturation/" TargetMode="External"/><Relationship Id="rId3" Type="http://schemas.openxmlformats.org/officeDocument/2006/relationships/image" Target="../media/image11.tif"/><Relationship Id="rId4" Type="http://schemas.openxmlformats.org/officeDocument/2006/relationships/image" Target="../media/image12.tif"/><Relationship Id="rId5" Type="http://schemas.openxmlformats.org/officeDocument/2006/relationships/image" Target="../media/image13.tif"/></Relationships>

</file>

<file path=ppt/slides/_rels/slide3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research.microsoft.com/en-us/um/redmond/groups/ivm/imudeblurring/" TargetMode="External"/><Relationship Id="rId3" Type="http://schemas.openxmlformats.org/officeDocument/2006/relationships/image" Target="../media/image14.tif"/><Relationship Id="rId4" Type="http://schemas.openxmlformats.org/officeDocument/2006/relationships/image" Target="../media/image15.tif"/></Relationships>

</file>

<file path=ppt/slides/_rels/slide3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s>

</file>

<file path=ppt/slides/_rels/slide3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Relationship Id="rId3" Type="http://schemas.openxmlformats.org/officeDocument/2006/relationships/image" Target="../media/image320.png"/></Relationships>

</file>

<file path=ppt/slides/_rels/slide3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21.png"/></Relationships>

</file>

<file path=ppt/slides/_rels/slide3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2.png"/><Relationship Id="rId3" Type="http://schemas.openxmlformats.org/officeDocument/2006/relationships/image" Target="../media/image323.png"/></Relationships>

</file>

<file path=ppt/slides/_rels/slide33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11.mov"/><Relationship Id="rId3" Type="http://schemas.microsoft.com/office/2007/relationships/media" Target="../media/media11.mov"/><Relationship Id="rId4" Type="http://schemas.openxmlformats.org/officeDocument/2006/relationships/image" Target="../media/image324.png"/></Relationships>

</file>

<file path=ppt/slides/_rels/slide3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5.png"/></Relationships>

</file>

<file path=ppt/slides/_rels/slide33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3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3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image" Target="../media/image35.jpeg"/></Relationships>

</file>

<file path=ppt/slides/_rels/slide33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33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33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6.png"/></Relationships>

</file>

<file path=ppt/slides/_rels/slide33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www.cs.huji.ac.il/~yweiss/Colorization/" TargetMode="External"/><Relationship Id="rId4" Type="http://schemas.openxmlformats.org/officeDocument/2006/relationships/image" Target="../media/image327.png"/><Relationship Id="rId5" Type="http://schemas.openxmlformats.org/officeDocument/2006/relationships/image" Target="../media/image328.png"/></Relationships>

</file>

<file path=ppt/slides/_rels/slide34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28.png"/></Relationships>

</file>

<file path=ppt/slides/_rels/slide34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2.jpeg"/><Relationship Id="rId4" Type="http://schemas.openxmlformats.org/officeDocument/2006/relationships/image" Target="../media/image329.png"/></Relationships>

</file>

<file path=ppt/slides/_rels/slide34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30.png"/></Relationships>

</file>

<file path=ppt/slides/_rels/slide3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2.jpeg"/><Relationship Id="rId4" Type="http://schemas.openxmlformats.org/officeDocument/2006/relationships/image" Target="../media/image331.png"/><Relationship Id="rId5" Type="http://schemas.openxmlformats.org/officeDocument/2006/relationships/image" Target="../media/image332.png"/></Relationships>

</file>

<file path=ppt/slides/_rels/slide34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3.png"/><Relationship Id="rId3" Type="http://schemas.openxmlformats.org/officeDocument/2006/relationships/image" Target="../media/image334.png"/><Relationship Id="rId4" Type="http://schemas.openxmlformats.org/officeDocument/2006/relationships/image" Target="../media/image335.png"/></Relationships>

</file>

<file path=ppt/slides/_rels/slide34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6.png"/><Relationship Id="rId3" Type="http://schemas.openxmlformats.org/officeDocument/2006/relationships/image" Target="../media/image337.png"/><Relationship Id="rId4" Type="http://schemas.openxmlformats.org/officeDocument/2006/relationships/image" Target="../media/image338.png"/><Relationship Id="rId5" Type="http://schemas.openxmlformats.org/officeDocument/2006/relationships/image" Target="../media/image339.png"/></Relationships>

</file>

<file path=ppt/slides/_rels/slide34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4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40.png"/><Relationship Id="rId4" Type="http://schemas.openxmlformats.org/officeDocument/2006/relationships/image" Target="../media/image341.png"/></Relationships>

</file>

<file path=ppt/slides/_rels/slide34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42.png"/><Relationship Id="rId4" Type="http://schemas.openxmlformats.org/officeDocument/2006/relationships/image" Target="../media/image343.png"/></Relationships>

</file>

<file path=ppt/slides/_rels/slide34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44.png"/><Relationship Id="rId4" Type="http://schemas.openxmlformats.org/officeDocument/2006/relationships/image" Target="../media/image345.png"/><Relationship Id="rId5" Type="http://schemas.openxmlformats.org/officeDocument/2006/relationships/image" Target="../media/image346.png"/><Relationship Id="rId6" Type="http://schemas.openxmlformats.org/officeDocument/2006/relationships/image" Target="../media/image347.png"/><Relationship Id="rId7" Type="http://schemas.openxmlformats.org/officeDocument/2006/relationships/image" Target="../media/image348.png"/><Relationship Id="rId8" Type="http://schemas.openxmlformats.org/officeDocument/2006/relationships/image" Target="../media/image349.png"/></Relationships>

</file>

<file path=ppt/slides/_rels/slide35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s>

</file>

<file path=ppt/slides/_rels/slide35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0.png"/><Relationship Id="rId3" Type="http://schemas.openxmlformats.org/officeDocument/2006/relationships/image" Target="../media/image351.png"/><Relationship Id="rId4" Type="http://schemas.openxmlformats.org/officeDocument/2006/relationships/image" Target="../media/image352.png"/></Relationships>

</file>

<file path=ppt/slides/_rels/slide35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3.png"/><Relationship Id="rId3" Type="http://schemas.openxmlformats.org/officeDocument/2006/relationships/image" Target="../media/image354.png"/><Relationship Id="rId4" Type="http://schemas.openxmlformats.org/officeDocument/2006/relationships/image" Target="../media/image355.png"/></Relationships>

</file>

<file path=ppt/slides/_rels/slide35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5.png"/><Relationship Id="rId3" Type="http://schemas.openxmlformats.org/officeDocument/2006/relationships/image" Target="../media/image356.png"/><Relationship Id="rId4" Type="http://schemas.openxmlformats.org/officeDocument/2006/relationships/image" Target="../media/image357.png"/></Relationships>

</file>

<file path=ppt/slides/_rels/slide35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video" Target="../media/media12.mov"/><Relationship Id="rId4" Type="http://schemas.microsoft.com/office/2007/relationships/media" Target="../media/media12.mov"/><Relationship Id="rId5" Type="http://schemas.openxmlformats.org/officeDocument/2006/relationships/image" Target="../media/image358.png"/></Relationships>

</file>

<file path=ppt/slides/_rels/slide35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video" Target="../media/media13.mov"/><Relationship Id="rId4" Type="http://schemas.microsoft.com/office/2007/relationships/media" Target="../media/media13.mov"/><Relationship Id="rId5" Type="http://schemas.openxmlformats.org/officeDocument/2006/relationships/image" Target="../media/image359.png"/></Relationships>

</file>

<file path=ppt/slides/_rels/slide35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5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0.png"/><Relationship Id="rId3" Type="http://schemas.openxmlformats.org/officeDocument/2006/relationships/image" Target="../media/image361.png"/><Relationship Id="rId4" Type="http://schemas.openxmlformats.org/officeDocument/2006/relationships/video" Target="../media/media14.mov"/><Relationship Id="rId5" Type="http://schemas.microsoft.com/office/2007/relationships/media" Target="../media/media14.mov"/><Relationship Id="rId6" Type="http://schemas.openxmlformats.org/officeDocument/2006/relationships/image" Target="../media/image362.png"/><Relationship Id="rId7" Type="http://schemas.openxmlformats.org/officeDocument/2006/relationships/video" Target="../media/media15.mov"/><Relationship Id="rId8" Type="http://schemas.microsoft.com/office/2007/relationships/media" Target="../media/media15.mov"/><Relationship Id="rId9" Type="http://schemas.openxmlformats.org/officeDocument/2006/relationships/image" Target="../media/image363.png"/></Relationships>

</file>

<file path=ppt/slides/_rels/slide35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16.mov"/><Relationship Id="rId3" Type="http://schemas.microsoft.com/office/2007/relationships/media" Target="../media/media16.mov"/><Relationship Id="rId4" Type="http://schemas.openxmlformats.org/officeDocument/2006/relationships/image" Target="../media/image362.png"/><Relationship Id="rId5" Type="http://schemas.openxmlformats.org/officeDocument/2006/relationships/video" Target="../media/media17.mov"/><Relationship Id="rId6" Type="http://schemas.microsoft.com/office/2007/relationships/media" Target="../media/media17.mov"/><Relationship Id="rId7" Type="http://schemas.openxmlformats.org/officeDocument/2006/relationships/image" Target="../media/image364.png"/><Relationship Id="rId8" Type="http://schemas.openxmlformats.org/officeDocument/2006/relationships/image" Target="../media/image365.png"/><Relationship Id="rId9" Type="http://schemas.openxmlformats.org/officeDocument/2006/relationships/image" Target="../media/image366.png"/></Relationships>

</file>

<file path=ppt/slides/_rels/slide35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7.png"/><Relationship Id="rId3" Type="http://schemas.openxmlformats.org/officeDocument/2006/relationships/image" Target="../media/image368.png"/><Relationship Id="rId4" Type="http://schemas.openxmlformats.org/officeDocument/2006/relationships/image" Target="../media/image369.png"/><Relationship Id="rId5" Type="http://schemas.openxmlformats.org/officeDocument/2006/relationships/image" Target="../media/image370.png"/></Relationships>

</file>

<file path=ppt/slides/_rels/slide36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1.png"/><Relationship Id="rId3" Type="http://schemas.openxmlformats.org/officeDocument/2006/relationships/image" Target="../media/image372.png"/><Relationship Id="rId4" Type="http://schemas.openxmlformats.org/officeDocument/2006/relationships/image" Target="../media/image367.png"/><Relationship Id="rId5" Type="http://schemas.openxmlformats.org/officeDocument/2006/relationships/video" Target="../media/media18.mov"/><Relationship Id="rId6" Type="http://schemas.microsoft.com/office/2007/relationships/media" Target="../media/media18.mov"/><Relationship Id="rId7" Type="http://schemas.openxmlformats.org/officeDocument/2006/relationships/image" Target="../media/image324.png"/></Relationships>

</file>

<file path=ppt/slides/_rels/slide3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21.png"/></Relationships>

</file>

<file path=ppt/slides/_rels/slide36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www.cs.huji.ac.il/~danix/itm/" TargetMode="External"/><Relationship Id="rId4" Type="http://schemas.openxmlformats.org/officeDocument/2006/relationships/image" Target="../media/image373.png"/></Relationships>

</file>

<file path=ppt/slides/_rels/slide36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hyperlink" Target="http://www.youtube.com/watch?v=CoRxOFxxCOo&amp;feature=youtube_gdata" TargetMode="External"/></Relationships>

</file>

<file path=ppt/slides/_rels/slide36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74.png"/><Relationship Id="rId4" Type="http://schemas.openxmlformats.org/officeDocument/2006/relationships/image" Target="../media/image375.png"/><Relationship Id="rId5" Type="http://schemas.openxmlformats.org/officeDocument/2006/relationships/image" Target="../media/image376.png"/></Relationships>

</file>

<file path=ppt/slides/_rels/slide36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37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 name="Deblurring…"/>
          <p:cNvSpPr txBox="1"/>
          <p:nvPr>
            <p:ph type="title"/>
          </p:nvPr>
        </p:nvSpPr>
        <p:spPr>
          <a:xfrm>
            <a:off x="892968" y="1151929"/>
            <a:ext cx="7358064" cy="2321720"/>
          </a:xfrm>
          <a:prstGeom prst="rect">
            <a:avLst/>
          </a:prstGeom>
        </p:spPr>
        <p:txBody>
          <a:bodyPr lIns="35718" tIns="35718" rIns="35718" bIns="35718"/>
          <a:lstStyle/>
          <a:p>
            <a:pPr defTabSz="584200"/>
            <a:r>
              <a:t>Deblurring</a:t>
            </a:r>
          </a:p>
          <a:p>
            <a:pPr defTabSz="584200"/>
            <a:r>
              <a:t>&amp; Poisson</a:t>
            </a:r>
          </a:p>
        </p:txBody>
      </p:sp>
      <p:sp>
        <p:nvSpPr>
          <p:cNvPr id="92" name="Fredo Durand…"/>
          <p:cNvSpPr txBox="1"/>
          <p:nvPr>
            <p:ph type="body" sz="quarter" idx="1"/>
          </p:nvPr>
        </p:nvSpPr>
        <p:spPr>
          <a:xfrm>
            <a:off x="892968" y="4402335"/>
            <a:ext cx="7358064" cy="1009056"/>
          </a:xfrm>
          <a:prstGeom prst="rect">
            <a:avLst/>
          </a:prstGeom>
        </p:spPr>
        <p:txBody>
          <a:bodyPr lIns="35718" tIns="35718" rIns="35718" bIns="35718"/>
          <a:lstStyle/>
          <a:p>
            <a:pPr defTabSz="584200"/>
            <a:r>
              <a:t>Fredo Durand</a:t>
            </a:r>
          </a:p>
          <a:p>
            <a:pPr defTabSz="584200"/>
            <a:r>
              <a:t>MIT EECS 6.8370/1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Final problem set"/>
          <p:cNvSpPr txBox="1"/>
          <p:nvPr>
            <p:ph type="title"/>
          </p:nvPr>
        </p:nvSpPr>
        <p:spPr>
          <a:prstGeom prst="rect">
            <a:avLst/>
          </a:prstGeom>
        </p:spPr>
        <p:txBody>
          <a:bodyPr/>
          <a:lstStyle/>
          <a:p>
            <a:pPr/>
            <a:r>
              <a:t>Final problem set</a:t>
            </a:r>
          </a:p>
        </p:txBody>
      </p:sp>
      <p:sp>
        <p:nvSpPr>
          <p:cNvPr id="95" name="You can use whatever programming language you want.…"/>
          <p:cNvSpPr txBox="1"/>
          <p:nvPr>
            <p:ph type="body" idx="1"/>
          </p:nvPr>
        </p:nvSpPr>
        <p:spPr>
          <a:prstGeom prst="rect">
            <a:avLst/>
          </a:prstGeom>
        </p:spPr>
        <p:txBody>
          <a:bodyPr/>
          <a:lstStyle/>
          <a:p>
            <a:pPr/>
            <a:r>
              <a:t>You can use whatever programming language you want. </a:t>
            </a:r>
          </a:p>
          <a:p>
            <a:pPr/>
            <a:r>
              <a:t>We mostly grade based on the PDF report.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8" name="Rectangle"/>
          <p:cNvSpPr/>
          <p:nvPr/>
        </p:nvSpPr>
        <p:spPr>
          <a:xfrm>
            <a:off x="8929" y="-80368"/>
            <a:ext cx="9349384" cy="1241228"/>
          </a:xfrm>
          <a:prstGeom prst="rect">
            <a:avLst/>
          </a:prstGeom>
          <a:blipFill>
            <a:blip r:embed="rId2"/>
          </a:blipFill>
          <a:ln w="3175">
            <a:solidFill>
              <a:srgbClr val="000000"/>
            </a:solidFill>
            <a:miter lim="400000"/>
          </a:ln>
        </p:spPr>
        <p:txBody>
          <a:bodyPr lIns="181" tIns="181" rIns="181" bIns="18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99" name="Rectangle"/>
          <p:cNvSpPr/>
          <p:nvPr/>
        </p:nvSpPr>
        <p:spPr>
          <a:xfrm>
            <a:off x="8929" y="5831085"/>
            <a:ext cx="9349384" cy="1151931"/>
          </a:xfrm>
          <a:prstGeom prst="rect">
            <a:avLst/>
          </a:prstGeom>
          <a:blipFill>
            <a:blip r:embed="rId2"/>
          </a:blipFill>
          <a:ln w="3175">
            <a:solidFill>
              <a:srgbClr val="000000"/>
            </a:solidFill>
            <a:miter lim="400000"/>
          </a:ln>
        </p:spPr>
        <p:txBody>
          <a:bodyPr lIns="181" tIns="181" rIns="181" bIns="18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0" name="Rectangle"/>
          <p:cNvSpPr/>
          <p:nvPr/>
        </p:nvSpPr>
        <p:spPr>
          <a:xfrm>
            <a:off x="-250032" y="8929"/>
            <a:ext cx="10188775" cy="1375173"/>
          </a:xfrm>
          <a:prstGeom prst="rect">
            <a:avLst/>
          </a:prstGeom>
          <a:blipFill>
            <a:blip r:embed="rId2"/>
          </a:blipFill>
          <a:ln w="3175">
            <a:solidFill>
              <a:srgbClr val="000000"/>
            </a:solidFill>
            <a:miter lim="400000"/>
          </a:ln>
        </p:spPr>
        <p:txBody>
          <a:bodyPr lIns="127" tIns="127" rIns="127" bIns="127"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1" name="Rectangle"/>
          <p:cNvSpPr/>
          <p:nvPr/>
        </p:nvSpPr>
        <p:spPr>
          <a:xfrm>
            <a:off x="-178594" y="5554265"/>
            <a:ext cx="10108407" cy="1375173"/>
          </a:xfrm>
          <a:prstGeom prst="rect">
            <a:avLst/>
          </a:prstGeom>
          <a:blipFill>
            <a:blip r:embed="rId2"/>
          </a:blipFill>
          <a:ln w="3175">
            <a:solidFill>
              <a:srgbClr val="000000"/>
            </a:solidFill>
            <a:miter lim="400000"/>
          </a:ln>
        </p:spPr>
        <p:txBody>
          <a:bodyPr lIns="127" tIns="127" rIns="127" bIns="127"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2" name="Deblurring"/>
          <p:cNvSpPr txBox="1"/>
          <p:nvPr>
            <p:ph type="title"/>
          </p:nvPr>
        </p:nvSpPr>
        <p:spPr>
          <a:xfrm>
            <a:off x="178593" y="1178718"/>
            <a:ext cx="8777884" cy="4652368"/>
          </a:xfrm>
          <a:prstGeom prst="rect">
            <a:avLst/>
          </a:prstGeom>
        </p:spPr>
        <p:txBody>
          <a:bodyPr lIns="127" tIns="127" rIns="127" bIns="127"/>
          <a:lstStyle>
            <a:lvl1pPr defTabSz="410765">
              <a:defRPr sz="9800"/>
            </a:lvl1pPr>
          </a:lstStyle>
          <a:p>
            <a:pPr/>
            <a:r>
              <a:t>Deblurring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5"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06" name="Can we remove blur?"/>
          <p:cNvSpPr txBox="1"/>
          <p:nvPr>
            <p:ph type="title"/>
          </p:nvPr>
        </p:nvSpPr>
        <p:spPr>
          <a:xfrm>
            <a:off x="214312" y="178593"/>
            <a:ext cx="8777884" cy="857251"/>
          </a:xfrm>
          <a:prstGeom prst="rect">
            <a:avLst/>
          </a:prstGeom>
        </p:spPr>
        <p:txBody>
          <a:bodyPr lIns="127" tIns="127" rIns="127" bIns="127"/>
          <a:lstStyle>
            <a:lvl1pPr defTabSz="584200">
              <a:defRPr sz="4800"/>
            </a:lvl1pPr>
          </a:lstStyle>
          <a:p>
            <a:pPr/>
            <a:r>
              <a:t>Can we remove blur?</a:t>
            </a:r>
          </a:p>
        </p:txBody>
      </p:sp>
      <p:pic>
        <p:nvPicPr>
          <p:cNvPr id="107" name="image.png" descr="image.png"/>
          <p:cNvPicPr>
            <a:picLocks noChangeAspect="0"/>
          </p:cNvPicPr>
          <p:nvPr/>
        </p:nvPicPr>
        <p:blipFill>
          <a:blip r:embed="rId2">
            <a:extLst/>
          </a:blip>
          <a:stretch>
            <a:fillRect/>
          </a:stretch>
        </p:blipFill>
        <p:spPr>
          <a:xfrm>
            <a:off x="607218" y="1330523"/>
            <a:ext cx="1970089" cy="1970088"/>
          </a:xfrm>
          <a:prstGeom prst="rect">
            <a:avLst/>
          </a:prstGeom>
          <a:ln w="12700">
            <a:miter lim="400000"/>
          </a:ln>
        </p:spPr>
      </p:pic>
      <p:sp>
        <p:nvSpPr>
          <p:cNvPr id="108" name="original"/>
          <p:cNvSpPr txBox="1"/>
          <p:nvPr/>
        </p:nvSpPr>
        <p:spPr>
          <a:xfrm>
            <a:off x="1082952" y="3230264"/>
            <a:ext cx="1024700" cy="4064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buClr>
                <a:srgbClr val="000000"/>
              </a:buClr>
              <a:buFont typeface="Times New Roman"/>
              <a:defRPr sz="2200">
                <a:solidFill>
                  <a:srgbClr val="3D3E3F"/>
                </a:solidFill>
                <a:latin typeface="Times New Roman"/>
                <a:ea typeface="Times New Roman"/>
                <a:cs typeface="Times New Roman"/>
                <a:sym typeface="Times New Roman"/>
              </a:defRPr>
            </a:lvl1pPr>
          </a:lstStyle>
          <a:p>
            <a:pPr/>
            <a:r>
              <a:t>original</a:t>
            </a:r>
          </a:p>
        </p:txBody>
      </p:sp>
      <p:sp>
        <p:nvSpPr>
          <p:cNvPr id="109" name="Blurred"/>
          <p:cNvSpPr txBox="1"/>
          <p:nvPr/>
        </p:nvSpPr>
        <p:spPr>
          <a:xfrm>
            <a:off x="6170414" y="3230264"/>
            <a:ext cx="2134196" cy="406401"/>
          </a:xfrm>
          <a:prstGeom prst="rect">
            <a:avLst/>
          </a:prstGeom>
          <a:ln w="12700">
            <a:miter lim="400000"/>
          </a:ln>
          <a:extLst>
            <a:ext uri="{C572A759-6A51-4108-AA02-DFA0A04FC94B}">
              <ma14:wrappingTextBoxFlag xmlns:ma14="http://schemas.microsoft.com/office/mac/drawingml/2011/main" val="1"/>
            </a:ext>
          </a:extLst>
        </p:spPr>
        <p:txBody>
          <a:bodyPr lIns="127" tIns="127" rIns="127" bIns="127" anchor="ctr">
            <a:spAutoFit/>
          </a:bodyPr>
          <a:lstStyle>
            <a:lvl1pPr algn="ctr" defTabSz="410765">
              <a:buClr>
                <a:srgbClr val="000000"/>
              </a:buClr>
              <a:buFont typeface="Times New Roman"/>
              <a:defRPr sz="2200">
                <a:solidFill>
                  <a:srgbClr val="3D3E3F"/>
                </a:solidFill>
                <a:latin typeface="Times New Roman"/>
                <a:ea typeface="Times New Roman"/>
                <a:cs typeface="Times New Roman"/>
                <a:sym typeface="Times New Roman"/>
              </a:defRPr>
            </a:lvl1pPr>
          </a:lstStyle>
          <a:p>
            <a:pPr/>
            <a:r>
              <a:t>Blurred </a:t>
            </a:r>
          </a:p>
        </p:txBody>
      </p:sp>
      <p:pic>
        <p:nvPicPr>
          <p:cNvPr id="110" name="image.png" descr="image.png"/>
          <p:cNvPicPr>
            <a:picLocks noChangeAspect="0"/>
          </p:cNvPicPr>
          <p:nvPr/>
        </p:nvPicPr>
        <p:blipFill>
          <a:blip r:embed="rId3">
            <a:extLst/>
          </a:blip>
          <a:stretch>
            <a:fillRect/>
          </a:stretch>
        </p:blipFill>
        <p:spPr>
          <a:xfrm>
            <a:off x="6170414" y="1259085"/>
            <a:ext cx="1970088" cy="1970089"/>
          </a:xfrm>
          <a:prstGeom prst="rect">
            <a:avLst/>
          </a:prstGeom>
          <a:ln w="12700">
            <a:miter lim="400000"/>
          </a:ln>
        </p:spPr>
      </p:pic>
      <p:sp>
        <p:nvSpPr>
          <p:cNvPr id="111" name="Arrow"/>
          <p:cNvSpPr/>
          <p:nvPr/>
        </p:nvSpPr>
        <p:spPr>
          <a:xfrm>
            <a:off x="2848570" y="1276945"/>
            <a:ext cx="3152180" cy="2303860"/>
          </a:xfrm>
          <a:prstGeom prst="rightArrow">
            <a:avLst>
              <a:gd name="adj1" fmla="val 72903"/>
              <a:gd name="adj2" fmla="val 27056"/>
            </a:avLst>
          </a:prstGeom>
          <a:ln w="3175">
            <a:solidFill>
              <a:srgbClr val="000000"/>
            </a:solidFill>
            <a:miter lim="400000"/>
          </a:ln>
        </p:spPr>
        <p:txBody>
          <a:bodyPr lIns="127" tIns="127" rIns="127" bIns="127" anchor="ctr"/>
          <a:lstStyle/>
          <a:p>
            <a:pPr algn="ctr" defTabSz="410765">
              <a:defRPr baseline="0" sz="0">
                <a:solidFill>
                  <a:srgbClr val="FFFFFF"/>
                </a:solidFill>
                <a:latin typeface="Cochin"/>
                <a:ea typeface="Cochin"/>
                <a:cs typeface="Cochin"/>
                <a:sym typeface="Cochin"/>
              </a:defRPr>
            </a:pPr>
          </a:p>
        </p:txBody>
      </p:sp>
      <p:sp>
        <p:nvSpPr>
          <p:cNvPr id="112" name="1"/>
          <p:cNvSpPr txBox="1"/>
          <p:nvPr/>
        </p:nvSpPr>
        <p:spPr>
          <a:xfrm>
            <a:off x="3764652" y="1704875"/>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3" name="1"/>
          <p:cNvSpPr txBox="1"/>
          <p:nvPr/>
        </p:nvSpPr>
        <p:spPr>
          <a:xfrm>
            <a:off x="4157558" y="1704875"/>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4" name="1"/>
          <p:cNvSpPr txBox="1"/>
          <p:nvPr/>
        </p:nvSpPr>
        <p:spPr>
          <a:xfrm>
            <a:off x="4550464" y="1704875"/>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5" name="1"/>
          <p:cNvSpPr txBox="1"/>
          <p:nvPr/>
        </p:nvSpPr>
        <p:spPr>
          <a:xfrm>
            <a:off x="3764652" y="2044203"/>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6" name="1"/>
          <p:cNvSpPr txBox="1"/>
          <p:nvPr/>
        </p:nvSpPr>
        <p:spPr>
          <a:xfrm>
            <a:off x="4157558" y="2044203"/>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7" name="1"/>
          <p:cNvSpPr txBox="1"/>
          <p:nvPr/>
        </p:nvSpPr>
        <p:spPr>
          <a:xfrm>
            <a:off x="4550464" y="2044203"/>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8" name="1"/>
          <p:cNvSpPr txBox="1"/>
          <p:nvPr/>
        </p:nvSpPr>
        <p:spPr>
          <a:xfrm>
            <a:off x="3764652" y="2428180"/>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19" name="1"/>
          <p:cNvSpPr txBox="1"/>
          <p:nvPr/>
        </p:nvSpPr>
        <p:spPr>
          <a:xfrm>
            <a:off x="4157558" y="2428180"/>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20" name="1"/>
          <p:cNvSpPr txBox="1"/>
          <p:nvPr/>
        </p:nvSpPr>
        <p:spPr>
          <a:xfrm>
            <a:off x="4550464" y="2428180"/>
            <a:ext cx="267892" cy="5461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baseline="0" sz="0">
                <a:latin typeface="Times Roman"/>
                <a:ea typeface="Times Roman"/>
                <a:cs typeface="Times Roman"/>
                <a:sym typeface="Times Roman"/>
              </a:defRPr>
            </a:lvl1pPr>
          </a:lstStyle>
          <a:p>
            <a:pPr>
              <a:defRPr baseline="0"/>
            </a:pPr>
            <a:r>
              <a:rPr baseline="0"/>
              <a:t>1</a:t>
            </a:r>
          </a:p>
        </p:txBody>
      </p:sp>
      <p:sp>
        <p:nvSpPr>
          <p:cNvPr id="121" name="["/>
          <p:cNvSpPr txBox="1"/>
          <p:nvPr/>
        </p:nvSpPr>
        <p:spPr>
          <a:xfrm>
            <a:off x="3331736" y="1566366"/>
            <a:ext cx="437207" cy="13589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sz="8400">
                <a:latin typeface="Times Roman"/>
                <a:ea typeface="Times Roman"/>
                <a:cs typeface="Times Roman"/>
                <a:sym typeface="Times Roman"/>
              </a:defRPr>
            </a:lvl1pPr>
          </a:lstStyle>
          <a:p>
            <a:pPr/>
            <a:r>
              <a:t>[</a:t>
            </a:r>
          </a:p>
        </p:txBody>
      </p:sp>
      <p:sp>
        <p:nvSpPr>
          <p:cNvPr id="122" name="]"/>
          <p:cNvSpPr txBox="1"/>
          <p:nvPr/>
        </p:nvSpPr>
        <p:spPr>
          <a:xfrm>
            <a:off x="4822994" y="1566366"/>
            <a:ext cx="437207" cy="13589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defRPr sz="8400">
                <a:latin typeface="Times Roman"/>
                <a:ea typeface="Times Roman"/>
                <a:cs typeface="Times Roman"/>
                <a:sym typeface="Times Roman"/>
              </a:defRPr>
            </a:lvl1pPr>
          </a:lstStyle>
          <a:p>
            <a:pPr/>
            <a:r>
              <a:t>]</a:t>
            </a:r>
          </a:p>
        </p:txBody>
      </p:sp>
      <p:pic>
        <p:nvPicPr>
          <p:cNvPr id="123" name="image.png" descr="image.png"/>
          <p:cNvPicPr>
            <a:picLocks noChangeAspect="0"/>
          </p:cNvPicPr>
          <p:nvPr/>
        </p:nvPicPr>
        <p:blipFill>
          <a:blip r:embed="rId2">
            <a:extLst/>
          </a:blip>
          <a:stretch>
            <a:fillRect/>
          </a:stretch>
        </p:blipFill>
        <p:spPr>
          <a:xfrm>
            <a:off x="6250781" y="3920132"/>
            <a:ext cx="1970088" cy="1970089"/>
          </a:xfrm>
          <a:prstGeom prst="rect">
            <a:avLst/>
          </a:prstGeom>
          <a:ln w="12700">
            <a:miter lim="400000"/>
          </a:ln>
        </p:spPr>
      </p:pic>
      <p:sp>
        <p:nvSpPr>
          <p:cNvPr id="124" name="original"/>
          <p:cNvSpPr txBox="1"/>
          <p:nvPr/>
        </p:nvSpPr>
        <p:spPr>
          <a:xfrm>
            <a:off x="6726515" y="5891311"/>
            <a:ext cx="1024700" cy="4064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buClr>
                <a:srgbClr val="000000"/>
              </a:buClr>
              <a:buFont typeface="Times New Roman"/>
              <a:defRPr sz="2200">
                <a:solidFill>
                  <a:srgbClr val="3D3E3F"/>
                </a:solidFill>
                <a:latin typeface="Times New Roman"/>
                <a:ea typeface="Times New Roman"/>
                <a:cs typeface="Times New Roman"/>
                <a:sym typeface="Times New Roman"/>
              </a:defRPr>
            </a:lvl1pPr>
          </a:lstStyle>
          <a:p>
            <a:pPr/>
            <a:r>
              <a:t>original</a:t>
            </a:r>
          </a:p>
        </p:txBody>
      </p:sp>
      <p:pic>
        <p:nvPicPr>
          <p:cNvPr id="125" name="image.png" descr="image.png"/>
          <p:cNvPicPr>
            <a:picLocks noChangeAspect="0"/>
          </p:cNvPicPr>
          <p:nvPr/>
        </p:nvPicPr>
        <p:blipFill>
          <a:blip r:embed="rId3">
            <a:extLst/>
          </a:blip>
          <a:stretch>
            <a:fillRect/>
          </a:stretch>
        </p:blipFill>
        <p:spPr>
          <a:xfrm>
            <a:off x="607218" y="3848695"/>
            <a:ext cx="1970089" cy="1970088"/>
          </a:xfrm>
          <a:prstGeom prst="rect">
            <a:avLst/>
          </a:prstGeom>
          <a:ln w="12700">
            <a:miter lim="400000"/>
          </a:ln>
        </p:spPr>
      </p:pic>
      <p:sp>
        <p:nvSpPr>
          <p:cNvPr id="126" name="Arrow"/>
          <p:cNvSpPr/>
          <p:nvPr/>
        </p:nvSpPr>
        <p:spPr>
          <a:xfrm>
            <a:off x="2848570" y="3866554"/>
            <a:ext cx="3152180" cy="2303861"/>
          </a:xfrm>
          <a:prstGeom prst="rightArrow">
            <a:avLst>
              <a:gd name="adj1" fmla="val 72903"/>
              <a:gd name="adj2" fmla="val 27056"/>
            </a:avLst>
          </a:prstGeom>
          <a:ln w="3175">
            <a:solidFill>
              <a:srgbClr val="000000"/>
            </a:solidFill>
            <a:miter lim="400000"/>
          </a:ln>
        </p:spPr>
        <p:txBody>
          <a:bodyPr lIns="127" tIns="127" rIns="127" bIns="127" anchor="ctr"/>
          <a:lstStyle/>
          <a:p>
            <a:pPr algn="ctr" defTabSz="410765">
              <a:defRPr baseline="0" sz="0">
                <a:solidFill>
                  <a:srgbClr val="FFFFFF"/>
                </a:solidFill>
                <a:latin typeface="Cochin"/>
                <a:ea typeface="Cochin"/>
                <a:cs typeface="Cochin"/>
                <a:sym typeface="Cochin"/>
              </a:defRPr>
            </a:pPr>
          </a:p>
        </p:txBody>
      </p:sp>
      <p:sp>
        <p:nvSpPr>
          <p:cNvPr id="127" name="Blurred"/>
          <p:cNvSpPr txBox="1"/>
          <p:nvPr/>
        </p:nvSpPr>
        <p:spPr>
          <a:xfrm>
            <a:off x="607218" y="5891311"/>
            <a:ext cx="2134197" cy="406401"/>
          </a:xfrm>
          <a:prstGeom prst="rect">
            <a:avLst/>
          </a:prstGeom>
          <a:ln w="12700">
            <a:miter lim="400000"/>
          </a:ln>
          <a:extLst>
            <a:ext uri="{C572A759-6A51-4108-AA02-DFA0A04FC94B}">
              <ma14:wrappingTextBoxFlag xmlns:ma14="http://schemas.microsoft.com/office/mac/drawingml/2011/main" val="1"/>
            </a:ext>
          </a:extLst>
        </p:spPr>
        <p:txBody>
          <a:bodyPr lIns="127" tIns="127" rIns="127" bIns="127" anchor="ctr">
            <a:spAutoFit/>
          </a:bodyPr>
          <a:lstStyle>
            <a:lvl1pPr algn="ctr" defTabSz="410765">
              <a:buClr>
                <a:srgbClr val="000000"/>
              </a:buClr>
              <a:buFont typeface="Times New Roman"/>
              <a:defRPr sz="2200">
                <a:solidFill>
                  <a:srgbClr val="3D3E3F"/>
                </a:solidFill>
                <a:latin typeface="Times New Roman"/>
                <a:ea typeface="Times New Roman"/>
                <a:cs typeface="Times New Roman"/>
                <a:sym typeface="Times New Roman"/>
              </a:defRPr>
            </a:lvl1pPr>
          </a:lstStyle>
          <a:p>
            <a:pPr/>
            <a:r>
              <a:t>Blurred </a:t>
            </a:r>
          </a:p>
        </p:txBody>
      </p:sp>
      <p:sp>
        <p:nvSpPr>
          <p:cNvPr id="128" name="?"/>
          <p:cNvSpPr txBox="1"/>
          <p:nvPr/>
        </p:nvSpPr>
        <p:spPr>
          <a:xfrm>
            <a:off x="3963816" y="4239319"/>
            <a:ext cx="723305" cy="15494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nchor="ctr">
            <a:spAutoFit/>
          </a:bodyPr>
          <a:lstStyle>
            <a:lvl1pPr algn="ctr" defTabSz="410765">
              <a:buClr>
                <a:srgbClr val="A29A85"/>
              </a:buClr>
              <a:defRPr sz="10000">
                <a:solidFill>
                  <a:srgbClr val="3D3E3F"/>
                </a:solidFill>
                <a:latin typeface="Cochin"/>
                <a:ea typeface="Cochin"/>
                <a:cs typeface="Cochin"/>
                <a:sym typeface="Cochin"/>
              </a:defRPr>
            </a:lvl1pPr>
          </a:lstStyle>
          <a:p>
            <a:pPr/>
            <a:r>
              <a:t>?</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Images and linear algebra"/>
          <p:cNvSpPr txBox="1"/>
          <p:nvPr>
            <p:ph type="title"/>
          </p:nvPr>
        </p:nvSpPr>
        <p:spPr>
          <a:prstGeom prst="rect">
            <a:avLst/>
          </a:prstGeom>
        </p:spPr>
        <p:txBody>
          <a:bodyPr/>
          <a:lstStyle/>
          <a:p>
            <a:pPr/>
            <a:r>
              <a:t>Images and linear algebra</a:t>
            </a:r>
          </a:p>
        </p:txBody>
      </p:sp>
      <p:sp>
        <p:nvSpPr>
          <p:cNvPr id="131" name="We want to use powerful tools in linear algebra…"/>
          <p:cNvSpPr txBox="1"/>
          <p:nvPr>
            <p:ph type="body" idx="1"/>
          </p:nvPr>
        </p:nvSpPr>
        <p:spPr>
          <a:xfrm>
            <a:off x="222250" y="1161351"/>
            <a:ext cx="8775700" cy="5676901"/>
          </a:xfrm>
          <a:prstGeom prst="rect">
            <a:avLst/>
          </a:prstGeom>
        </p:spPr>
        <p:txBody>
          <a:bodyPr/>
          <a:lstStyle/>
          <a:p>
            <a:pPr/>
            <a:r>
              <a:t>We want to use powerful tools in linear algebra</a:t>
            </a:r>
          </a:p>
          <a:p>
            <a:pPr lvl="1"/>
            <a:r>
              <a:t>System Mx=y</a:t>
            </a:r>
          </a:p>
          <a:p>
            <a:pPr/>
            <a:r>
              <a:t>Our unknown </a:t>
            </a:r>
            <a:r>
              <a:rPr i="1">
                <a:latin typeface="Helvetica Neue"/>
                <a:ea typeface="Helvetica Neue"/>
                <a:cs typeface="Helvetica Neue"/>
                <a:sym typeface="Helvetica Neue"/>
              </a:rPr>
              <a:t>x</a:t>
            </a:r>
            <a:r>
              <a:t> is an image</a:t>
            </a:r>
          </a:p>
        </p:txBody>
      </p:sp>
      <p:sp>
        <p:nvSpPr>
          <p:cNvPr id="132" name="Star"/>
          <p:cNvSpPr/>
          <p:nvPr/>
        </p:nvSpPr>
        <p:spPr>
          <a:xfrm>
            <a:off x="7102423" y="-90298"/>
            <a:ext cx="2286001" cy="1217631"/>
          </a:xfrm>
          <a:prstGeom prst="star8">
            <a:avLst>
              <a:gd name="adj" fmla="val 30480"/>
            </a:avLst>
          </a:prstGeom>
          <a:solidFill>
            <a:schemeClr val="accent3">
              <a:satOff val="18648"/>
              <a:lumOff val="5971"/>
            </a:schemeClr>
          </a:solidFill>
          <a:ln w="12700">
            <a:miter lim="400000"/>
          </a:ln>
          <a:effectLst>
            <a:outerShdw sx="100000" sy="100000" kx="0" ky="0" algn="b" rotWithShape="0" blurRad="25400" dist="25400" dir="2388334">
              <a:srgbClr val="000000">
                <a:alpha val="7931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3" name="Important"/>
          <p:cNvSpPr txBox="1"/>
          <p:nvPr/>
        </p:nvSpPr>
        <p:spPr>
          <a:xfrm>
            <a:off x="7732279" y="340717"/>
            <a:ext cx="1026289" cy="35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lvl1pPr>
          </a:lstStyle>
          <a:p>
            <a:pPr/>
            <a:r>
              <a:t>Important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Images and linear algebra"/>
          <p:cNvSpPr txBox="1"/>
          <p:nvPr>
            <p:ph type="title"/>
          </p:nvPr>
        </p:nvSpPr>
        <p:spPr>
          <a:prstGeom prst="rect">
            <a:avLst/>
          </a:prstGeom>
        </p:spPr>
        <p:txBody>
          <a:bodyPr/>
          <a:lstStyle/>
          <a:p>
            <a:pPr/>
            <a:r>
              <a:t>Images and linear algebra</a:t>
            </a:r>
          </a:p>
        </p:txBody>
      </p:sp>
      <p:sp>
        <p:nvSpPr>
          <p:cNvPr id="136" name="We want to use powerful tools in linear algebra…"/>
          <p:cNvSpPr txBox="1"/>
          <p:nvPr>
            <p:ph type="body" idx="1"/>
          </p:nvPr>
        </p:nvSpPr>
        <p:spPr>
          <a:xfrm>
            <a:off x="222250" y="1161351"/>
            <a:ext cx="8775700" cy="5676901"/>
          </a:xfrm>
          <a:prstGeom prst="rect">
            <a:avLst/>
          </a:prstGeom>
        </p:spPr>
        <p:txBody>
          <a:bodyPr/>
          <a:lstStyle/>
          <a:p>
            <a:pPr marL="702183" indent="-394208" defTabSz="394208">
              <a:spcBef>
                <a:spcPts val="600"/>
              </a:spcBef>
              <a:defRPr sz="2716"/>
            </a:pPr>
            <a:r>
              <a:t>We want to use powerful tools in linear algebra</a:t>
            </a:r>
          </a:p>
          <a:p>
            <a:pPr lvl="1" marL="1133348" indent="-394208" defTabSz="394208">
              <a:defRPr sz="2716"/>
            </a:pPr>
            <a:r>
              <a:t>System Mx=y</a:t>
            </a:r>
          </a:p>
          <a:p>
            <a:pPr marL="702183" indent="-394208" defTabSz="394208">
              <a:spcBef>
                <a:spcPts val="600"/>
              </a:spcBef>
              <a:defRPr sz="2716"/>
            </a:pPr>
            <a:r>
              <a:t>Our unknown </a:t>
            </a:r>
            <a:r>
              <a:rPr i="1">
                <a:latin typeface="Helvetica Neue"/>
                <a:ea typeface="Helvetica Neue"/>
                <a:cs typeface="Helvetica Neue"/>
                <a:sym typeface="Helvetica Neue"/>
              </a:rPr>
              <a:t>x</a:t>
            </a:r>
            <a:r>
              <a:t> is an image</a:t>
            </a:r>
          </a:p>
          <a:p>
            <a:pPr marL="702183" indent="-394208" defTabSz="394208">
              <a:spcBef>
                <a:spcPts val="600"/>
              </a:spcBef>
              <a:defRPr sz="2716"/>
            </a:pPr>
            <a:r>
              <a:t>We could solve deconvolution by stacking all our pixels into a big 1D vector x, build a big matrix M, solve for Mx=b (e.g. with Eigen), then copy the pixels back into the image. M would be big!</a:t>
            </a:r>
          </a:p>
          <a:p>
            <a:pPr marL="702183" indent="-394208" defTabSz="394208">
              <a:spcBef>
                <a:spcPts val="600"/>
              </a:spcBef>
              <a:defRPr sz="2716"/>
            </a:pPr>
            <a:r>
              <a:t>Instead, we’ll keep images as Image, but we’ll use abstract derivations in terms of M and x to know what to do</a:t>
            </a:r>
          </a:p>
          <a:p>
            <a:pPr marL="702183" indent="-394208" defTabSz="394208">
              <a:spcBef>
                <a:spcPts val="600"/>
              </a:spcBef>
              <a:defRPr sz="2716"/>
            </a:pPr>
            <a:r>
              <a:t>The implementation will use simple image operations such as convolution, multiplication</a:t>
            </a:r>
          </a:p>
        </p:txBody>
      </p:sp>
      <p:sp>
        <p:nvSpPr>
          <p:cNvPr id="137" name="Star"/>
          <p:cNvSpPr/>
          <p:nvPr/>
        </p:nvSpPr>
        <p:spPr>
          <a:xfrm>
            <a:off x="7102423" y="-90298"/>
            <a:ext cx="2286001" cy="1217631"/>
          </a:xfrm>
          <a:prstGeom prst="star8">
            <a:avLst>
              <a:gd name="adj" fmla="val 30480"/>
            </a:avLst>
          </a:prstGeom>
          <a:solidFill>
            <a:schemeClr val="accent3">
              <a:satOff val="18648"/>
              <a:lumOff val="5971"/>
            </a:schemeClr>
          </a:solidFill>
          <a:ln w="12700">
            <a:miter lim="400000"/>
          </a:ln>
          <a:effectLst>
            <a:outerShdw sx="100000" sy="100000" kx="0" ky="0" algn="b" rotWithShape="0" blurRad="25400" dist="25400" dir="2388334">
              <a:srgbClr val="000000">
                <a:alpha val="7931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8" name="Important"/>
          <p:cNvSpPr txBox="1"/>
          <p:nvPr/>
        </p:nvSpPr>
        <p:spPr>
          <a:xfrm>
            <a:off x="7732279" y="340717"/>
            <a:ext cx="1026289" cy="355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lvl1pPr>
          </a:lstStyle>
          <a:p>
            <a:pPr/>
            <a:r>
              <a:t>Important</a:t>
            </a:r>
          </a:p>
        </p:txBody>
      </p:sp>
      <p:pic>
        <p:nvPicPr>
          <p:cNvPr id="139" name="Rectangle Square" descr="Rectangle Square"/>
          <p:cNvPicPr>
            <a:picLocks noChangeAspect="0"/>
          </p:cNvPicPr>
          <p:nvPr/>
        </p:nvPicPr>
        <p:blipFill>
          <a:blip r:embed="rId2">
            <a:extLst/>
          </a:blip>
          <a:stretch>
            <a:fillRect/>
          </a:stretch>
        </p:blipFill>
        <p:spPr>
          <a:xfrm>
            <a:off x="251315" y="4415000"/>
            <a:ext cx="8717570" cy="2390898"/>
          </a:xfrm>
          <a:prstGeom prst="rect">
            <a:avLst/>
          </a:prstGeom>
          <a:effectLst>
            <a:outerShdw sx="100000" sy="100000" kx="0" ky="0" algn="b" rotWithShape="0" blurRad="38100" dist="25400" dir="5400000">
              <a:srgbClr val="000000">
                <a:alpha val="50000"/>
              </a:srgbClr>
            </a:outerShdw>
          </a:effectLst>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Least squares"/>
          <p:cNvSpPr txBox="1"/>
          <p:nvPr>
            <p:ph type="title"/>
          </p:nvPr>
        </p:nvSpPr>
        <p:spPr>
          <a:prstGeom prst="rect">
            <a:avLst/>
          </a:prstGeom>
        </p:spPr>
        <p:txBody>
          <a:bodyPr/>
          <a:lstStyle/>
          <a:p>
            <a:pPr/>
            <a:r>
              <a:t>Least squares</a:t>
            </a:r>
          </a:p>
        </p:txBody>
      </p:sp>
      <p:sp>
        <p:nvSpPr>
          <p:cNvPr id="142" name="Turn equation into a least square…"/>
          <p:cNvSpPr txBox="1"/>
          <p:nvPr>
            <p:ph type="body" idx="1"/>
          </p:nvPr>
        </p:nvSpPr>
        <p:spPr>
          <a:prstGeom prst="rect">
            <a:avLst/>
          </a:prstGeom>
        </p:spPr>
        <p:txBody>
          <a:bodyPr/>
          <a:lstStyle/>
          <a:p>
            <a:pPr/>
            <a:r>
              <a:t>Turn equation into a least square</a:t>
            </a:r>
          </a:p>
          <a:p>
            <a:pPr/>
          </a:p>
          <a:p>
            <a:pPr/>
          </a:p>
          <a:p>
            <a:pPr/>
          </a:p>
          <a:p>
            <a:pPr lvl="1"/>
            <a:r>
              <a:t>deals with over or ill-conditioned systems</a:t>
            </a:r>
          </a:p>
          <a:p>
            <a:pPr lvl="1"/>
            <a:r>
              <a:t>enables derivation of iterative methods in terms of gradient descent</a:t>
            </a:r>
          </a:p>
          <a:p>
            <a:pPr lvl="1"/>
            <a:r>
              <a:t>enables the addition of other energy terms to regularize the system</a:t>
            </a:r>
          </a:p>
        </p:txBody>
      </p:sp>
      <p:sp>
        <p:nvSpPr>
          <p:cNvPr id="143" name="min ||Mx-y||2"/>
          <p:cNvSpPr txBox="1"/>
          <p:nvPr/>
        </p:nvSpPr>
        <p:spPr>
          <a:xfrm>
            <a:off x="2758682" y="2081999"/>
            <a:ext cx="2089896" cy="10437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06400">
              <a:spcBef>
                <a:spcPts val="700"/>
              </a:spcBef>
              <a:defRPr sz="2800">
                <a:latin typeface="Helvetica Neue Medium"/>
                <a:ea typeface="Helvetica Neue Medium"/>
                <a:cs typeface="Helvetica Neue Medium"/>
                <a:sym typeface="Helvetica Neue Medium"/>
              </a:defRPr>
            </a:pPr>
            <a:r>
              <a:t>min ||Mx-y||</a:t>
            </a:r>
            <a:r>
              <a:rPr baseline="31999"/>
              <a:t>2</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Turn it into a least square"/>
          <p:cNvSpPr txBox="1"/>
          <p:nvPr>
            <p:ph type="title"/>
          </p:nvPr>
        </p:nvSpPr>
        <p:spPr>
          <a:prstGeom prst="rect">
            <a:avLst/>
          </a:prstGeom>
        </p:spPr>
        <p:txBody>
          <a:bodyPr/>
          <a:lstStyle/>
          <a:p>
            <a:pPr/>
            <a:r>
              <a:t>Turn it into a least square</a:t>
            </a:r>
          </a:p>
        </p:txBody>
      </p:sp>
      <p:sp>
        <p:nvSpPr>
          <p:cNvPr id="146" name="min ||Mx-y||2…"/>
          <p:cNvSpPr txBox="1"/>
          <p:nvPr>
            <p:ph type="body" idx="1"/>
          </p:nvPr>
        </p:nvSpPr>
        <p:spPr>
          <a:xfrm>
            <a:off x="215900" y="1111250"/>
            <a:ext cx="8775700" cy="5676901"/>
          </a:xfrm>
          <a:prstGeom prst="rect">
            <a:avLst/>
          </a:prstGeom>
        </p:spPr>
        <p:txBody>
          <a:bodyPr/>
          <a:lstStyle/>
          <a:p>
            <a:pPr/>
            <a:r>
              <a:t>min ||Mx-y||</a:t>
            </a:r>
            <a:r>
              <a:rPr baseline="31999"/>
              <a:t>2</a:t>
            </a:r>
          </a:p>
          <a:p>
            <a:pPr/>
            <a:r>
              <a:t>min (Mx-y)</a:t>
            </a:r>
            <a:r>
              <a:rPr baseline="31999"/>
              <a:t>T</a:t>
            </a:r>
            <a:r>
              <a:t> (Mx-y)</a:t>
            </a:r>
          </a:p>
          <a:p>
            <a:pPr/>
            <a:r>
              <a:t>min x</a:t>
            </a:r>
            <a:r>
              <a:rPr baseline="31999"/>
              <a:t>T</a:t>
            </a:r>
            <a:r>
              <a:t>M</a:t>
            </a:r>
            <a:r>
              <a:rPr baseline="31999"/>
              <a:t>T</a:t>
            </a:r>
            <a:r>
              <a:t>Mx -2x</a:t>
            </a:r>
            <a:r>
              <a:rPr baseline="31999"/>
              <a:t>T</a:t>
            </a:r>
            <a:r>
              <a:t>M</a:t>
            </a:r>
            <a:r>
              <a:rPr baseline="31999"/>
              <a:t>T</a:t>
            </a:r>
            <a:r>
              <a:t>y+y</a:t>
            </a:r>
            <a:r>
              <a:rPr baseline="31999"/>
              <a:t>T</a:t>
            </a:r>
            <a:r>
              <a:t>y</a:t>
            </a:r>
          </a:p>
          <a:p>
            <a:pPr/>
          </a:p>
          <a:p>
            <a:pPr/>
            <a:r>
              <a:t>derive wrt x, set to 0</a:t>
            </a:r>
          </a:p>
          <a:p>
            <a:pPr/>
            <a:r>
              <a:t>2M</a:t>
            </a:r>
            <a:r>
              <a:rPr baseline="31999"/>
              <a:t>T</a:t>
            </a:r>
            <a:r>
              <a:t>Mx-2M</a:t>
            </a:r>
            <a:r>
              <a:rPr baseline="31999"/>
              <a:t>T</a:t>
            </a:r>
            <a:r>
              <a:t>y</a:t>
            </a:r>
          </a:p>
          <a:p>
            <a:pPr/>
          </a:p>
          <a:p>
            <a:pPr/>
            <a:r>
              <a:t>Normal equation: </a:t>
            </a:r>
          </a:p>
          <a:p>
            <a:pPr/>
            <a:r>
              <a:t>M</a:t>
            </a:r>
            <a:r>
              <a:rPr baseline="31999"/>
              <a:t>T</a:t>
            </a:r>
            <a:r>
              <a:t>Mx-M</a:t>
            </a:r>
            <a:r>
              <a:rPr baseline="31999"/>
              <a:t>T</a:t>
            </a:r>
            <a:r>
              <a:t>y=0</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Keep in mind"/>
          <p:cNvSpPr txBox="1"/>
          <p:nvPr>
            <p:ph type="title"/>
          </p:nvPr>
        </p:nvSpPr>
        <p:spPr>
          <a:prstGeom prst="rect">
            <a:avLst/>
          </a:prstGeom>
        </p:spPr>
        <p:txBody>
          <a:bodyPr/>
          <a:lstStyle/>
          <a:p>
            <a:pPr/>
            <a:r>
              <a:t>Keep in mind</a:t>
            </a:r>
          </a:p>
        </p:txBody>
      </p:sp>
      <p:sp>
        <p:nvSpPr>
          <p:cNvPr id="149" name="min ||Mx-y||2…"/>
          <p:cNvSpPr txBox="1"/>
          <p:nvPr>
            <p:ph type="body" idx="1"/>
          </p:nvPr>
        </p:nvSpPr>
        <p:spPr>
          <a:prstGeom prst="rect">
            <a:avLst/>
          </a:prstGeom>
        </p:spPr>
        <p:txBody>
          <a:bodyPr/>
          <a:lstStyle/>
          <a:p>
            <a:pPr/>
            <a:r>
              <a:t>min ||Mx-y||</a:t>
            </a:r>
            <a:r>
              <a:rPr baseline="31999"/>
              <a:t>2</a:t>
            </a:r>
            <a:endParaRPr baseline="31999"/>
          </a:p>
          <a:p>
            <a:pPr/>
            <a:r>
              <a:t>min x</a:t>
            </a:r>
            <a:r>
              <a:rPr baseline="31999"/>
              <a:t>T</a:t>
            </a:r>
            <a:r>
              <a:t>M</a:t>
            </a:r>
            <a:r>
              <a:rPr baseline="31999"/>
              <a:t>T</a:t>
            </a:r>
            <a:r>
              <a:t>Mx -2x</a:t>
            </a:r>
            <a:r>
              <a:rPr baseline="31999"/>
              <a:t>T</a:t>
            </a:r>
            <a:r>
              <a:t>M</a:t>
            </a:r>
            <a:r>
              <a:rPr baseline="31999"/>
              <a:t>T</a:t>
            </a:r>
            <a:r>
              <a:t>y+y</a:t>
            </a:r>
            <a:r>
              <a:rPr baseline="31999"/>
              <a:t>T</a:t>
            </a:r>
            <a:r>
              <a:t>y</a:t>
            </a:r>
          </a:p>
          <a:p>
            <a:pPr/>
            <a:r>
              <a:t>M</a:t>
            </a:r>
            <a:r>
              <a:rPr baseline="31999"/>
              <a:t>T</a:t>
            </a:r>
            <a:r>
              <a:t>Mx-M</a:t>
            </a:r>
            <a:r>
              <a:rPr baseline="31999"/>
              <a:t>T</a:t>
            </a:r>
            <a:r>
              <a:t>y=0</a:t>
            </a:r>
          </a:p>
          <a:p>
            <a:pPr/>
          </a:p>
          <a:p>
            <a:pPr/>
            <a:r>
              <a:t>In our case: </a:t>
            </a:r>
          </a:p>
          <a:p>
            <a:pPr lvl="1"/>
            <a:r>
              <a:t>x is the unknown sharp image</a:t>
            </a:r>
          </a:p>
          <a:p>
            <a:pPr lvl="1"/>
            <a:r>
              <a:t>y is the blurry input</a:t>
            </a:r>
          </a:p>
          <a:p>
            <a:pPr lvl="1"/>
            <a:r>
              <a:t>M is the convolution by the known blurring kernel</a:t>
            </a:r>
          </a:p>
          <a:p>
            <a:pPr lvl="2"/>
            <a:r>
              <a:t>try it for 1D convolution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1D convolution: transpose &amp; flipping"/>
          <p:cNvSpPr txBox="1"/>
          <p:nvPr>
            <p:ph type="title"/>
          </p:nvPr>
        </p:nvSpPr>
        <p:spPr>
          <a:prstGeom prst="rect">
            <a:avLst/>
          </a:prstGeom>
        </p:spPr>
        <p:txBody>
          <a:bodyPr/>
          <a:lstStyle>
            <a:lvl1pPr defTabSz="361695">
              <a:defRPr sz="3916"/>
            </a:lvl1pPr>
          </a:lstStyle>
          <a:p>
            <a:pPr/>
            <a:r>
              <a:t>1D convolution: transpose &amp; flipping</a:t>
            </a:r>
          </a:p>
        </p:txBody>
      </p:sp>
      <p:sp>
        <p:nvSpPr>
          <p:cNvPr id="152" name="Double-click to edit"/>
          <p:cNvSpPr txBox="1"/>
          <p:nvPr>
            <p:ph type="body" idx="1"/>
          </p:nvPr>
        </p:nvSpPr>
        <p:spPr>
          <a:prstGeom prst="rect">
            <a:avLst/>
          </a:prstGeom>
        </p:spPr>
        <p:txBody>
          <a:bodyPr/>
          <a:lstStyle/>
          <a:p>
            <a:pPr/>
          </a:p>
        </p:txBody>
      </p:sp>
      <p:pic>
        <p:nvPicPr>
          <p:cNvPr id="153" name="flippedKernel.pdf" descr="flippedKernel.pdf"/>
          <p:cNvPicPr>
            <a:picLocks noChangeAspect="1"/>
          </p:cNvPicPr>
          <p:nvPr/>
        </p:nvPicPr>
        <p:blipFill>
          <a:blip r:embed="rId2">
            <a:extLst/>
          </a:blip>
          <a:srcRect l="0" t="0" r="0" b="87096"/>
          <a:stretch>
            <a:fillRect/>
          </a:stretch>
        </p:blipFill>
        <p:spPr>
          <a:xfrm>
            <a:off x="-188080" y="972157"/>
            <a:ext cx="8058647" cy="779887"/>
          </a:xfrm>
          <a:prstGeom prst="rect">
            <a:avLst/>
          </a:prstGeom>
          <a:ln w="12700"/>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1D convolution: transpose &amp; flipping"/>
          <p:cNvSpPr txBox="1"/>
          <p:nvPr>
            <p:ph type="title"/>
          </p:nvPr>
        </p:nvSpPr>
        <p:spPr>
          <a:prstGeom prst="rect">
            <a:avLst/>
          </a:prstGeom>
        </p:spPr>
        <p:txBody>
          <a:bodyPr/>
          <a:lstStyle>
            <a:lvl1pPr defTabSz="361695">
              <a:defRPr sz="3916"/>
            </a:lvl1pPr>
          </a:lstStyle>
          <a:p>
            <a:pPr/>
            <a:r>
              <a:t>1D convolution: transpose &amp; flipping</a:t>
            </a:r>
          </a:p>
        </p:txBody>
      </p:sp>
      <p:sp>
        <p:nvSpPr>
          <p:cNvPr id="156" name="Double-click to edit"/>
          <p:cNvSpPr txBox="1"/>
          <p:nvPr>
            <p:ph type="body" idx="1"/>
          </p:nvPr>
        </p:nvSpPr>
        <p:spPr>
          <a:prstGeom prst="rect">
            <a:avLst/>
          </a:prstGeom>
        </p:spPr>
        <p:txBody>
          <a:bodyPr/>
          <a:lstStyle/>
          <a:p>
            <a:pPr/>
          </a:p>
        </p:txBody>
      </p:sp>
      <p:pic>
        <p:nvPicPr>
          <p:cNvPr id="157" name="flippedKernel.pdf" descr="flippedKernel.pdf"/>
          <p:cNvPicPr>
            <a:picLocks noChangeAspect="1"/>
          </p:cNvPicPr>
          <p:nvPr/>
        </p:nvPicPr>
        <p:blipFill>
          <a:blip r:embed="rId2">
            <a:extLst/>
          </a:blip>
          <a:srcRect l="0" t="0" r="0" b="51801"/>
          <a:stretch>
            <a:fillRect/>
          </a:stretch>
        </p:blipFill>
        <p:spPr>
          <a:xfrm>
            <a:off x="-188080" y="972157"/>
            <a:ext cx="8058647" cy="2913098"/>
          </a:xfrm>
          <a:prstGeom prst="rect">
            <a:avLst/>
          </a:prstGeom>
          <a:ln w="12700"/>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1D convolution: transpose &amp; flipping"/>
          <p:cNvSpPr txBox="1"/>
          <p:nvPr>
            <p:ph type="title"/>
          </p:nvPr>
        </p:nvSpPr>
        <p:spPr>
          <a:xfrm>
            <a:off x="215900" y="177800"/>
            <a:ext cx="8775700" cy="863600"/>
          </a:xfrm>
          <a:prstGeom prst="rect">
            <a:avLst/>
          </a:prstGeom>
          <a:effectLst/>
        </p:spPr>
        <p:txBody>
          <a:bodyPr/>
          <a:lstStyle>
            <a:lvl1pPr defTabSz="361695">
              <a:defRPr b="1" sz="3916">
                <a:solidFill>
                  <a:srgbClr val="000000"/>
                </a:solidFill>
                <a:latin typeface="Helvetica Neue"/>
                <a:ea typeface="Helvetica Neue"/>
                <a:cs typeface="Helvetica Neue"/>
                <a:sym typeface="Helvetica Neue"/>
              </a:defRPr>
            </a:lvl1pPr>
          </a:lstStyle>
          <a:p>
            <a:pPr/>
            <a:r>
              <a:t>1D convolution: transpose &amp; flipping</a:t>
            </a:r>
          </a:p>
        </p:txBody>
      </p:sp>
      <p:sp>
        <p:nvSpPr>
          <p:cNvPr id="160" name="Double-click to edit"/>
          <p:cNvSpPr txBox="1"/>
          <p:nvPr>
            <p:ph type="body" idx="1"/>
          </p:nvPr>
        </p:nvSpPr>
        <p:spPr>
          <a:xfrm>
            <a:off x="215900" y="1155700"/>
            <a:ext cx="8775700" cy="5676900"/>
          </a:xfrm>
          <a:prstGeom prst="rect">
            <a:avLst/>
          </a:prstGeom>
        </p:spPr>
        <p:txBody>
          <a:bodyPr/>
          <a:lstStyle/>
          <a:p>
            <a:pPr marL="723900" indent="-406400">
              <a:lnSpc>
                <a:spcPct val="100000"/>
              </a:lnSpc>
              <a:spcBef>
                <a:spcPts val="700"/>
              </a:spcBef>
              <a:buSzPct val="75000"/>
              <a:buFontTx/>
              <a:buChar char="•"/>
              <a:defRPr>
                <a:solidFill>
                  <a:srgbClr val="000000"/>
                </a:solidFill>
                <a:latin typeface="Helvetica Neue Medium"/>
                <a:ea typeface="Helvetica Neue Medium"/>
                <a:cs typeface="Helvetica Neue Medium"/>
                <a:sym typeface="Helvetica Neue Medium"/>
              </a:defRPr>
            </a:pPr>
          </a:p>
        </p:txBody>
      </p:sp>
      <p:pic>
        <p:nvPicPr>
          <p:cNvPr id="161" name="flippedKernel.pdf" descr="flippedKernel.pdf"/>
          <p:cNvPicPr>
            <a:picLocks noChangeAspect="1"/>
          </p:cNvPicPr>
          <p:nvPr/>
        </p:nvPicPr>
        <p:blipFill>
          <a:blip r:embed="rId2">
            <a:extLst/>
          </a:blip>
          <a:stretch>
            <a:fillRect/>
          </a:stretch>
        </p:blipFill>
        <p:spPr>
          <a:xfrm>
            <a:off x="-188080" y="972157"/>
            <a:ext cx="8058647" cy="6043986"/>
          </a:xfrm>
          <a:prstGeom prst="rect">
            <a:avLst/>
          </a:prstGeom>
          <a:ln w="12700"/>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Flipping in 2D"/>
          <p:cNvSpPr txBox="1"/>
          <p:nvPr>
            <p:ph type="title"/>
          </p:nvPr>
        </p:nvSpPr>
        <p:spPr>
          <a:prstGeom prst="rect">
            <a:avLst/>
          </a:prstGeom>
        </p:spPr>
        <p:txBody>
          <a:bodyPr/>
          <a:lstStyle/>
          <a:p>
            <a:pPr/>
            <a:r>
              <a:t>Flipping in 2D</a:t>
            </a:r>
          </a:p>
        </p:txBody>
      </p:sp>
      <p:sp>
        <p:nvSpPr>
          <p:cNvPr id="164" name="Flip both the x and y axis of the kernel"/>
          <p:cNvSpPr txBox="1"/>
          <p:nvPr>
            <p:ph type="body" idx="1"/>
          </p:nvPr>
        </p:nvSpPr>
        <p:spPr>
          <a:prstGeom prst="rect">
            <a:avLst/>
          </a:prstGeom>
        </p:spPr>
        <p:txBody>
          <a:bodyPr/>
          <a:lstStyle/>
          <a:p>
            <a:pPr/>
            <a:r>
              <a:t>Flip both the x and y axis of the kernel</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Notation"/>
          <p:cNvSpPr txBox="1"/>
          <p:nvPr>
            <p:ph type="title"/>
          </p:nvPr>
        </p:nvSpPr>
        <p:spPr>
          <a:prstGeom prst="rect">
            <a:avLst/>
          </a:prstGeom>
        </p:spPr>
        <p:txBody>
          <a:bodyPr/>
          <a:lstStyle/>
          <a:p>
            <a:pPr/>
            <a:r>
              <a:t>Notation</a:t>
            </a:r>
          </a:p>
        </p:txBody>
      </p:sp>
      <p:sp>
        <p:nvSpPr>
          <p:cNvPr id="167" name="min xTMTMx -2xTMTy+yTy…"/>
          <p:cNvSpPr txBox="1"/>
          <p:nvPr>
            <p:ph type="body" idx="1"/>
          </p:nvPr>
        </p:nvSpPr>
        <p:spPr>
          <a:xfrm>
            <a:off x="222250" y="1111250"/>
            <a:ext cx="8775701" cy="5676901"/>
          </a:xfrm>
          <a:prstGeom prst="rect">
            <a:avLst/>
          </a:prstGeom>
        </p:spPr>
        <p:txBody>
          <a:bodyPr/>
          <a:lstStyle/>
          <a:p>
            <a:pPr/>
            <a:r>
              <a:t>min x</a:t>
            </a:r>
            <a:r>
              <a:rPr baseline="31999"/>
              <a:t>T</a:t>
            </a:r>
            <a:r>
              <a:t>M</a:t>
            </a:r>
            <a:r>
              <a:rPr baseline="31999"/>
              <a:t>T</a:t>
            </a:r>
            <a:r>
              <a:t>Mx -2x</a:t>
            </a:r>
            <a:r>
              <a:rPr baseline="31999"/>
              <a:t>T</a:t>
            </a:r>
            <a:r>
              <a:t>M</a:t>
            </a:r>
            <a:r>
              <a:rPr baseline="31999"/>
              <a:t>T</a:t>
            </a:r>
            <a:r>
              <a:t>y+y</a:t>
            </a:r>
            <a:r>
              <a:rPr baseline="31999"/>
              <a:t>T</a:t>
            </a:r>
            <a:r>
              <a:t>y</a:t>
            </a:r>
          </a:p>
          <a:p>
            <a:pPr/>
            <a:r>
              <a:t>M</a:t>
            </a:r>
            <a:r>
              <a:rPr baseline="31999"/>
              <a:t>T</a:t>
            </a:r>
            <a:r>
              <a:t>Mx-M</a:t>
            </a:r>
            <a:r>
              <a:rPr baseline="31999"/>
              <a:t>T</a:t>
            </a:r>
            <a:r>
              <a:t>y=0</a:t>
            </a:r>
          </a:p>
          <a:p>
            <a:pPr/>
          </a:p>
          <a:p>
            <a:pPr/>
            <a:r>
              <a:t>call A=M</a:t>
            </a:r>
            <a:r>
              <a:rPr baseline="31999"/>
              <a:t>T</a:t>
            </a:r>
            <a:r>
              <a:t>M ; b=M</a:t>
            </a:r>
            <a:r>
              <a:rPr baseline="31999"/>
              <a:t>T</a:t>
            </a:r>
            <a:r>
              <a:t>y ; c= 1/2 y</a:t>
            </a:r>
            <a:r>
              <a:rPr baseline="31999"/>
              <a:t>T</a:t>
            </a:r>
            <a:r>
              <a:t>y</a:t>
            </a:r>
            <a:br/>
            <a:r>
              <a:t>add a 1/2 factor to get a cleaner derivative:</a:t>
            </a:r>
          </a:p>
          <a:p>
            <a:pPr/>
          </a:p>
          <a:p>
            <a:pPr/>
            <a:r>
              <a:t>minimize</a:t>
            </a:r>
          </a:p>
          <a:p>
            <a:pPr/>
          </a:p>
          <a:p>
            <a:pPr/>
            <a:r>
              <a:t>derivative:  </a:t>
            </a:r>
          </a:p>
        </p:txBody>
      </p:sp>
      <p:pic>
        <p:nvPicPr>
          <p:cNvPr id="168" name="image.png" descr="image.png"/>
          <p:cNvPicPr>
            <a:picLocks noChangeAspect="0"/>
          </p:cNvPicPr>
          <p:nvPr/>
        </p:nvPicPr>
        <p:blipFill>
          <a:blip r:embed="rId2">
            <a:extLst/>
          </a:blip>
          <a:srcRect l="0" t="14157" r="11428" b="17419"/>
          <a:stretch>
            <a:fillRect/>
          </a:stretch>
        </p:blipFill>
        <p:spPr>
          <a:xfrm>
            <a:off x="2853685" y="3940773"/>
            <a:ext cx="5166784" cy="804321"/>
          </a:xfrm>
          <a:prstGeom prst="rect">
            <a:avLst/>
          </a:prstGeom>
          <a:ln w="12700">
            <a:miter lim="400000"/>
          </a:ln>
        </p:spPr>
      </p:pic>
      <p:pic>
        <p:nvPicPr>
          <p:cNvPr id="169" name="image.png" descr="image.png"/>
          <p:cNvPicPr>
            <a:picLocks noChangeAspect="0"/>
          </p:cNvPicPr>
          <p:nvPr/>
        </p:nvPicPr>
        <p:blipFill>
          <a:blip r:embed="rId3">
            <a:extLst/>
          </a:blip>
          <a:stretch>
            <a:fillRect/>
          </a:stretch>
        </p:blipFill>
        <p:spPr>
          <a:xfrm>
            <a:off x="2855004" y="4996045"/>
            <a:ext cx="2971801" cy="81915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Reference"/>
          <p:cNvSpPr txBox="1"/>
          <p:nvPr>
            <p:ph type="title"/>
          </p:nvPr>
        </p:nvSpPr>
        <p:spPr>
          <a:prstGeom prst="rect">
            <a:avLst/>
          </a:prstGeom>
        </p:spPr>
        <p:txBody>
          <a:bodyPr/>
          <a:lstStyle/>
          <a:p>
            <a:pPr/>
            <a:r>
              <a:t>Reference</a:t>
            </a:r>
          </a:p>
        </p:txBody>
      </p:sp>
      <p:sp>
        <p:nvSpPr>
          <p:cNvPr id="172" name="Strang 4.3 p206…"/>
          <p:cNvSpPr txBox="1"/>
          <p:nvPr>
            <p:ph type="body" idx="1"/>
          </p:nvPr>
        </p:nvSpPr>
        <p:spPr>
          <a:prstGeom prst="rect">
            <a:avLst/>
          </a:prstGeom>
        </p:spPr>
        <p:txBody>
          <a:bodyPr/>
          <a:lstStyle/>
          <a:p>
            <a:pPr/>
            <a:r>
              <a:t>Strang 4.3 p206</a:t>
            </a:r>
          </a:p>
          <a:p>
            <a:pPr lvl="1"/>
            <a:r>
              <a:t>http://www.amazon.com/Introduction-Linear-Algebra-Fourth-Gilbert/dp/0980232716/ref=la_B001H6L6OK_1_1?s=books&amp;ie=UTF8&amp;qid=1383058561&amp;sr=1-1</a:t>
            </a:r>
          </a:p>
          <a:p>
            <a:pPr/>
            <a:r>
              <a:t>Take 18.C06 or 18.06fgdtcrhdbryrhyy</a:t>
            </a:r>
          </a:p>
          <a:p>
            <a:pPr/>
            <a:r>
              <a:rPr u="sng">
                <a:hlinkClick r:id="rId2" invalidUrl="" action="" tgtFrame="" tooltip="" history="1" highlightClick="0" endSnd="0"/>
              </a:rPr>
              <a:t>http://ocw.mit.edu/courses/mathematics/18-06-linear-algebra-spring-2010/</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4" name="Gradient"/>
          <p:cNvSpPr txBox="1"/>
          <p:nvPr>
            <p:ph type="title"/>
          </p:nvPr>
        </p:nvSpPr>
        <p:spPr>
          <a:prstGeom prst="rect">
            <a:avLst/>
          </a:prstGeom>
        </p:spPr>
        <p:txBody>
          <a:bodyPr/>
          <a:lstStyle/>
          <a:p>
            <a:pPr/>
            <a:r>
              <a:t>Gradient</a:t>
            </a:r>
          </a:p>
        </p:txBody>
      </p:sp>
      <p:sp>
        <p:nvSpPr>
          <p:cNvPr id="175" name="The gradient is a linear operation…"/>
          <p:cNvSpPr txBox="1"/>
          <p:nvPr>
            <p:ph type="body" idx="1"/>
          </p:nvPr>
        </p:nvSpPr>
        <p:spPr>
          <a:prstGeom prst="rect">
            <a:avLst/>
          </a:prstGeom>
        </p:spPr>
        <p:txBody>
          <a:bodyPr/>
          <a:lstStyle/>
          <a:p>
            <a:pPr/>
            <a:r>
              <a:t>The gradient is a linear operation</a:t>
            </a:r>
          </a:p>
          <a:p>
            <a:pPr/>
            <a:r>
              <a:t>Can be expressed as a matrix G</a:t>
            </a:r>
          </a:p>
          <a:p>
            <a:pPr lvl="1"/>
            <a:r>
              <a:t>Gx is the gradient of image x</a:t>
            </a:r>
          </a:p>
          <a:p>
            <a:pPr/>
            <a:r>
              <a:t>Poisson equation: </a:t>
            </a:r>
            <a:br/>
            <a:r>
              <a:t>min ||Gx-Gs||</a:t>
            </a:r>
            <a:r>
              <a:rPr baseline="31999"/>
              <a:t>2</a:t>
            </a:r>
            <a:endParaRPr baseline="31999"/>
          </a:p>
          <a:p>
            <a:pPr lvl="1"/>
            <a:r>
              <a:t>where x is the unknown output image </a:t>
            </a:r>
            <a:br/>
            <a:r>
              <a:t>and s is the source image</a:t>
            </a:r>
          </a:p>
          <a:p>
            <a:pPr lvl="1"/>
            <a:r>
              <a:t>We’ll talk about boundary conditions later</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7" name="Poisson equation"/>
          <p:cNvSpPr txBox="1"/>
          <p:nvPr>
            <p:ph type="title"/>
          </p:nvPr>
        </p:nvSpPr>
        <p:spPr>
          <a:prstGeom prst="rect">
            <a:avLst/>
          </a:prstGeom>
        </p:spPr>
        <p:txBody>
          <a:bodyPr/>
          <a:lstStyle/>
          <a:p>
            <a:pPr/>
            <a:r>
              <a:t>Poisson equation</a:t>
            </a:r>
          </a:p>
        </p:txBody>
      </p:sp>
      <p:sp>
        <p:nvSpPr>
          <p:cNvPr id="178" name="Poisson equation:  min ||Gx-Gs||2…"/>
          <p:cNvSpPr txBox="1"/>
          <p:nvPr>
            <p:ph type="body" idx="1"/>
          </p:nvPr>
        </p:nvSpPr>
        <p:spPr>
          <a:xfrm>
            <a:off x="215900" y="1155700"/>
            <a:ext cx="8775700" cy="4419600"/>
          </a:xfrm>
          <a:prstGeom prst="rect">
            <a:avLst/>
          </a:prstGeom>
        </p:spPr>
        <p:txBody>
          <a:bodyPr/>
          <a:lstStyle/>
          <a:p>
            <a:pPr/>
            <a:r>
              <a:t>Poisson equation: </a:t>
            </a:r>
            <a:br/>
            <a:r>
              <a:t>min ||Gx-Gs||</a:t>
            </a:r>
            <a:r>
              <a:rPr baseline="31999"/>
              <a:t>2</a:t>
            </a:r>
            <a:endParaRPr baseline="31999"/>
          </a:p>
          <a:p>
            <a:pPr/>
            <a:r>
              <a:t>||v||</a:t>
            </a:r>
            <a:r>
              <a:rPr baseline="31999"/>
              <a:t>2 </a:t>
            </a:r>
            <a:r>
              <a:t>is the L2 norm between two vectors</a:t>
            </a:r>
          </a:p>
          <a:p>
            <a:pPr lvl="1"/>
            <a:r>
              <a:t>||v||</a:t>
            </a:r>
            <a:r>
              <a:rPr baseline="31999"/>
              <a:t>2</a:t>
            </a:r>
            <a:r>
              <a:t> =v.v = v</a:t>
            </a:r>
            <a:r>
              <a:rPr baseline="31999"/>
              <a:t>T</a:t>
            </a:r>
            <a:r>
              <a:t> v</a:t>
            </a:r>
          </a:p>
          <a:p>
            <a:pPr lvl="1"/>
          </a:p>
          <a:p>
            <a:pPr lvl="1"/>
          </a:p>
          <a:p>
            <a:pPr lvl="1"/>
          </a:p>
          <a:p>
            <a:pPr lvl="1"/>
          </a:p>
          <a:p>
            <a:pPr/>
            <a:r>
              <a:t>Define </a:t>
            </a:r>
          </a:p>
        </p:txBody>
      </p:sp>
      <p:pic>
        <p:nvPicPr>
          <p:cNvPr id="179" name="droppedImage.pdf" descr="droppedImage.pdf"/>
          <p:cNvPicPr>
            <a:picLocks noChangeAspect="1"/>
          </p:cNvPicPr>
          <p:nvPr/>
        </p:nvPicPr>
        <p:blipFill>
          <a:blip r:embed="rId2">
            <a:extLst/>
          </a:blip>
          <a:stretch>
            <a:fillRect/>
          </a:stretch>
        </p:blipFill>
        <p:spPr>
          <a:xfrm>
            <a:off x="825500" y="3213100"/>
            <a:ext cx="2444886" cy="736600"/>
          </a:xfrm>
          <a:prstGeom prst="rect">
            <a:avLst/>
          </a:prstGeom>
          <a:ln w="12700">
            <a:miter lim="400000"/>
          </a:ln>
        </p:spPr>
      </p:pic>
      <p:pic>
        <p:nvPicPr>
          <p:cNvPr id="180" name="droppedImage.pdf" descr="droppedImage.pdf"/>
          <p:cNvPicPr>
            <a:picLocks noChangeAspect="1"/>
          </p:cNvPicPr>
          <p:nvPr/>
        </p:nvPicPr>
        <p:blipFill>
          <a:blip r:embed="rId3">
            <a:extLst/>
          </a:blip>
          <a:stretch>
            <a:fillRect/>
          </a:stretch>
        </p:blipFill>
        <p:spPr>
          <a:xfrm>
            <a:off x="1574800" y="3949700"/>
            <a:ext cx="2438400" cy="368300"/>
          </a:xfrm>
          <a:prstGeom prst="rect">
            <a:avLst/>
          </a:prstGeom>
          <a:ln w="12700">
            <a:miter lim="400000"/>
          </a:ln>
        </p:spPr>
      </p:pic>
      <p:pic>
        <p:nvPicPr>
          <p:cNvPr id="181" name="droppedImage.pdf" descr="droppedImage.pdf"/>
          <p:cNvPicPr>
            <a:picLocks noChangeAspect="1"/>
          </p:cNvPicPr>
          <p:nvPr/>
        </p:nvPicPr>
        <p:blipFill>
          <a:blip r:embed="rId4">
            <a:extLst/>
          </a:blip>
          <a:stretch>
            <a:fillRect/>
          </a:stretch>
        </p:blipFill>
        <p:spPr>
          <a:xfrm>
            <a:off x="1574800" y="4432300"/>
            <a:ext cx="4241800" cy="457200"/>
          </a:xfrm>
          <a:prstGeom prst="rect">
            <a:avLst/>
          </a:prstGeom>
          <a:ln w="12700">
            <a:miter lim="400000"/>
          </a:ln>
        </p:spPr>
      </p:pic>
      <p:pic>
        <p:nvPicPr>
          <p:cNvPr id="182" name="droppedImage.pdf" descr="droppedImage.pdf"/>
          <p:cNvPicPr>
            <a:picLocks noChangeAspect="1"/>
          </p:cNvPicPr>
          <p:nvPr/>
        </p:nvPicPr>
        <p:blipFill>
          <a:blip r:embed="rId5">
            <a:extLst/>
          </a:blip>
          <a:stretch>
            <a:fillRect/>
          </a:stretch>
        </p:blipFill>
        <p:spPr>
          <a:xfrm>
            <a:off x="2349500" y="4922221"/>
            <a:ext cx="1346200" cy="411780"/>
          </a:xfrm>
          <a:prstGeom prst="rect">
            <a:avLst/>
          </a:prstGeom>
          <a:ln w="12700">
            <a:miter lim="400000"/>
          </a:ln>
        </p:spPr>
      </p:pic>
      <p:pic>
        <p:nvPicPr>
          <p:cNvPr id="183" name="droppedImage.pdf" descr="droppedImage.pdf"/>
          <p:cNvPicPr>
            <a:picLocks noChangeAspect="1"/>
          </p:cNvPicPr>
          <p:nvPr/>
        </p:nvPicPr>
        <p:blipFill>
          <a:blip r:embed="rId6">
            <a:extLst/>
          </a:blip>
          <a:stretch>
            <a:fillRect/>
          </a:stretch>
        </p:blipFill>
        <p:spPr>
          <a:xfrm>
            <a:off x="1638300" y="5448300"/>
            <a:ext cx="5689600" cy="977900"/>
          </a:xfrm>
          <a:prstGeom prst="rect">
            <a:avLst/>
          </a:prstGeom>
          <a:ln w="12700">
            <a:miter lim="400000"/>
          </a:ln>
        </p:spPr>
      </p:pic>
      <p:pic>
        <p:nvPicPr>
          <p:cNvPr id="184" name="Rectangle Rectangle" descr="Rectangle Rectangle"/>
          <p:cNvPicPr>
            <a:picLocks noChangeAspect="0"/>
          </p:cNvPicPr>
          <p:nvPr/>
        </p:nvPicPr>
        <p:blipFill>
          <a:blip r:embed="rId7">
            <a:extLst/>
          </a:blip>
          <a:stretch>
            <a:fillRect/>
          </a:stretch>
        </p:blipFill>
        <p:spPr>
          <a:xfrm>
            <a:off x="1600200" y="5575300"/>
            <a:ext cx="5994400" cy="1054100"/>
          </a:xfrm>
          <a:prstGeom prst="rect">
            <a:avLst/>
          </a:prstGeom>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7" name="Laplacian"/>
          <p:cNvSpPr txBox="1"/>
          <p:nvPr>
            <p:ph type="title"/>
          </p:nvPr>
        </p:nvSpPr>
        <p:spPr>
          <a:prstGeom prst="rect">
            <a:avLst/>
          </a:prstGeom>
        </p:spPr>
        <p:txBody>
          <a:bodyPr/>
          <a:lstStyle/>
          <a:p>
            <a:pPr/>
            <a:r>
              <a:t>Laplacian</a:t>
            </a:r>
          </a:p>
        </p:txBody>
      </p:sp>
      <p:sp>
        <p:nvSpPr>
          <p:cNvPr id="188" name="We defined…"/>
          <p:cNvSpPr txBox="1"/>
          <p:nvPr>
            <p:ph type="body" idx="1"/>
          </p:nvPr>
        </p:nvSpPr>
        <p:spPr>
          <a:prstGeom prst="rect">
            <a:avLst/>
          </a:prstGeom>
        </p:spPr>
        <p:txBody>
          <a:bodyPr/>
          <a:lstStyle/>
          <a:p>
            <a:pPr/>
            <a:r>
              <a:t>We defined</a:t>
            </a:r>
          </a:p>
          <a:p>
            <a:pPr/>
            <a:r>
              <a:t>It is the composition of two gradient operations</a:t>
            </a:r>
          </a:p>
          <a:p>
            <a:pPr/>
            <a:r>
              <a:t>=&gt; It is a second derivative (Laplacian) </a:t>
            </a:r>
          </a:p>
          <a:p>
            <a:pPr/>
          </a:p>
          <a:p>
            <a:pPr/>
            <a:r>
              <a:t>If the gradient kernels are  [-1, 1] and [-1, 1]</a:t>
            </a:r>
            <a:r>
              <a:rPr baseline="31999"/>
              <a:t>T</a:t>
            </a:r>
          </a:p>
          <a:p>
            <a:pPr/>
            <a:r>
              <a:t>The Laplacian kernel is </a:t>
            </a:r>
          </a:p>
          <a:p>
            <a:pPr/>
          </a:p>
          <a:p>
            <a:pPr/>
          </a:p>
          <a:p>
            <a:pPr/>
          </a:p>
          <a:p>
            <a:pPr/>
            <a:r>
              <a:t>Recall the matrix in 1D: </a:t>
            </a:r>
          </a:p>
        </p:txBody>
      </p:sp>
      <p:pic>
        <p:nvPicPr>
          <p:cNvPr id="189" name="droppedImage.pdf" descr="droppedImage.pdf"/>
          <p:cNvPicPr>
            <a:picLocks noChangeAspect="1"/>
          </p:cNvPicPr>
          <p:nvPr/>
        </p:nvPicPr>
        <p:blipFill>
          <a:blip r:embed="rId2">
            <a:extLst/>
          </a:blip>
          <a:stretch>
            <a:fillRect/>
          </a:stretch>
        </p:blipFill>
        <p:spPr>
          <a:xfrm>
            <a:off x="3263900" y="1154056"/>
            <a:ext cx="1790700" cy="547745"/>
          </a:xfrm>
          <a:prstGeom prst="rect">
            <a:avLst/>
          </a:prstGeom>
          <a:ln w="12700">
            <a:miter lim="400000"/>
          </a:ln>
        </p:spPr>
      </p:pic>
      <p:pic>
        <p:nvPicPr>
          <p:cNvPr id="190" name="droppedImage.pdf" descr="droppedImage.pdf"/>
          <p:cNvPicPr>
            <a:picLocks noChangeAspect="1"/>
          </p:cNvPicPr>
          <p:nvPr/>
        </p:nvPicPr>
        <p:blipFill>
          <a:blip r:embed="rId3">
            <a:extLst/>
          </a:blip>
          <a:stretch>
            <a:fillRect/>
          </a:stretch>
        </p:blipFill>
        <p:spPr>
          <a:xfrm>
            <a:off x="5346700" y="3615017"/>
            <a:ext cx="2730500" cy="1477683"/>
          </a:xfrm>
          <a:prstGeom prst="rect">
            <a:avLst/>
          </a:prstGeom>
          <a:ln w="12700">
            <a:miter lim="400000"/>
          </a:ln>
        </p:spPr>
      </p:pic>
      <p:pic>
        <p:nvPicPr>
          <p:cNvPr id="191" name="TP_tmp.png" descr="TP_tmp.png"/>
          <p:cNvPicPr>
            <a:picLocks noChangeAspect="0"/>
          </p:cNvPicPr>
          <p:nvPr/>
        </p:nvPicPr>
        <p:blipFill>
          <a:blip r:embed="rId4">
            <a:extLst/>
          </a:blip>
          <a:srcRect l="0" t="0" r="45794" b="0"/>
          <a:stretch>
            <a:fillRect/>
          </a:stretch>
        </p:blipFill>
        <p:spPr>
          <a:xfrm>
            <a:off x="6377858" y="5201101"/>
            <a:ext cx="2613742" cy="121239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1"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3" name="Back to minimization"/>
          <p:cNvSpPr txBox="1"/>
          <p:nvPr>
            <p:ph type="title"/>
          </p:nvPr>
        </p:nvSpPr>
        <p:spPr>
          <a:prstGeom prst="rect">
            <a:avLst/>
          </a:prstGeom>
        </p:spPr>
        <p:txBody>
          <a:bodyPr/>
          <a:lstStyle/>
          <a:p>
            <a:pPr/>
            <a:r>
              <a:t>Back to minimization</a:t>
            </a:r>
          </a:p>
        </p:txBody>
      </p:sp>
      <p:sp>
        <p:nvSpPr>
          <p:cNvPr id="194" name="Given source image s, find image x that minimizes the energy…"/>
          <p:cNvSpPr txBox="1"/>
          <p:nvPr>
            <p:ph type="body" idx="1"/>
          </p:nvPr>
        </p:nvSpPr>
        <p:spPr>
          <a:prstGeom prst="rect">
            <a:avLst/>
          </a:prstGeom>
        </p:spPr>
        <p:txBody>
          <a:bodyPr/>
          <a:lstStyle/>
          <a:p>
            <a:pPr/>
            <a:r>
              <a:t>Given source image s, find image x that minimizes the energy</a:t>
            </a:r>
          </a:p>
          <a:p>
            <a:pPr/>
          </a:p>
          <a:p>
            <a:pPr/>
          </a:p>
          <a:p>
            <a:pPr/>
            <a:r>
              <a:t>How do you minimize?</a:t>
            </a:r>
          </a:p>
          <a:p>
            <a:pPr/>
            <a:r>
              <a:t>Set derivatives to zero!</a:t>
            </a:r>
          </a:p>
        </p:txBody>
      </p:sp>
      <p:pic>
        <p:nvPicPr>
          <p:cNvPr id="195" name="droppedImage.pdf" descr="droppedImage.pdf"/>
          <p:cNvPicPr>
            <a:picLocks noChangeAspect="1"/>
          </p:cNvPicPr>
          <p:nvPr/>
        </p:nvPicPr>
        <p:blipFill>
          <a:blip r:embed="rId2">
            <a:extLst/>
          </a:blip>
          <a:stretch>
            <a:fillRect/>
          </a:stretch>
        </p:blipFill>
        <p:spPr>
          <a:xfrm>
            <a:off x="1346200" y="2286000"/>
            <a:ext cx="6197600" cy="5207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7" name="Derivative wrt the image"/>
          <p:cNvSpPr txBox="1"/>
          <p:nvPr>
            <p:ph type="title"/>
          </p:nvPr>
        </p:nvSpPr>
        <p:spPr>
          <a:prstGeom prst="rect">
            <a:avLst/>
          </a:prstGeom>
        </p:spPr>
        <p:txBody>
          <a:bodyPr/>
          <a:lstStyle/>
          <a:p>
            <a:pPr/>
            <a:r>
              <a:t>Derivative wrt the image</a:t>
            </a:r>
          </a:p>
        </p:txBody>
      </p:sp>
      <p:sp>
        <p:nvSpPr>
          <p:cNvPr id="198" name="Recall that x is a full image.…"/>
          <p:cNvSpPr txBox="1"/>
          <p:nvPr>
            <p:ph type="body" idx="1"/>
          </p:nvPr>
        </p:nvSpPr>
        <p:spPr>
          <a:xfrm>
            <a:off x="215900" y="3352800"/>
            <a:ext cx="8775700" cy="3479800"/>
          </a:xfrm>
          <a:prstGeom prst="rect">
            <a:avLst/>
          </a:prstGeom>
        </p:spPr>
        <p:txBody>
          <a:bodyPr/>
          <a:lstStyle/>
          <a:p>
            <a:pPr/>
            <a:r>
              <a:t>Recall that x is a full image. </a:t>
            </a:r>
          </a:p>
          <a:p>
            <a:pPr/>
            <a:r>
              <a:t>Not surprisingly, we derive a quadratic and get a linear equation</a:t>
            </a:r>
          </a:p>
          <a:p>
            <a:pPr/>
            <a:r>
              <a:t>In summary: solution to minimization is: </a:t>
            </a:r>
          </a:p>
        </p:txBody>
      </p:sp>
      <p:pic>
        <p:nvPicPr>
          <p:cNvPr id="199" name="droppedImage.pdf" descr="droppedImage.pdf"/>
          <p:cNvPicPr>
            <a:picLocks noChangeAspect="1"/>
          </p:cNvPicPr>
          <p:nvPr/>
        </p:nvPicPr>
        <p:blipFill>
          <a:blip r:embed="rId2">
            <a:extLst/>
          </a:blip>
          <a:stretch>
            <a:fillRect/>
          </a:stretch>
        </p:blipFill>
        <p:spPr>
          <a:xfrm>
            <a:off x="1016000" y="1320800"/>
            <a:ext cx="6197600" cy="520700"/>
          </a:xfrm>
          <a:prstGeom prst="rect">
            <a:avLst/>
          </a:prstGeom>
          <a:ln w="12700">
            <a:miter lim="400000"/>
          </a:ln>
        </p:spPr>
      </p:pic>
      <p:pic>
        <p:nvPicPr>
          <p:cNvPr id="200" name="droppedImage.pdf" descr="droppedImage.pdf"/>
          <p:cNvPicPr>
            <a:picLocks noChangeAspect="1"/>
          </p:cNvPicPr>
          <p:nvPr/>
        </p:nvPicPr>
        <p:blipFill>
          <a:blip r:embed="rId3">
            <a:extLst/>
          </a:blip>
          <a:stretch>
            <a:fillRect/>
          </a:stretch>
        </p:blipFill>
        <p:spPr>
          <a:xfrm>
            <a:off x="1333500" y="2120900"/>
            <a:ext cx="3416300" cy="952500"/>
          </a:xfrm>
          <a:prstGeom prst="rect">
            <a:avLst/>
          </a:prstGeom>
          <a:ln w="12700">
            <a:miter lim="400000"/>
          </a:ln>
        </p:spPr>
      </p:pic>
      <p:pic>
        <p:nvPicPr>
          <p:cNvPr id="201" name="droppedImage.pdf" descr="droppedImage.pdf"/>
          <p:cNvPicPr>
            <a:picLocks noChangeAspect="1"/>
          </p:cNvPicPr>
          <p:nvPr/>
        </p:nvPicPr>
        <p:blipFill>
          <a:blip r:embed="rId4">
            <a:extLst/>
          </a:blip>
          <a:stretch>
            <a:fillRect/>
          </a:stretch>
        </p:blipFill>
        <p:spPr>
          <a:xfrm>
            <a:off x="3048000" y="5670774"/>
            <a:ext cx="2501900" cy="971326"/>
          </a:xfrm>
          <a:prstGeom prst="rect">
            <a:avLst/>
          </a:prstGeom>
          <a:ln w="12700">
            <a:miter lim="400000"/>
          </a:ln>
        </p:spPr>
      </p:pic>
      <p:pic>
        <p:nvPicPr>
          <p:cNvPr id="202" name="Rectangle Rectangle" descr="Rectangle Rectangle"/>
          <p:cNvPicPr>
            <a:picLocks noChangeAspect="0"/>
          </p:cNvPicPr>
          <p:nvPr/>
        </p:nvPicPr>
        <p:blipFill>
          <a:blip r:embed="rId5">
            <a:extLst/>
          </a:blip>
          <a:stretch>
            <a:fillRect/>
          </a:stretch>
        </p:blipFill>
        <p:spPr>
          <a:xfrm>
            <a:off x="2971800" y="5676900"/>
            <a:ext cx="2578100" cy="965200"/>
          </a:xfrm>
          <a:prstGeom prst="rect">
            <a:avLst/>
          </a:prstGeom>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5" name="Recall the 1D case"/>
          <p:cNvSpPr txBox="1"/>
          <p:nvPr>
            <p:ph type="title"/>
          </p:nvPr>
        </p:nvSpPr>
        <p:spPr>
          <a:prstGeom prst="rect">
            <a:avLst/>
          </a:prstGeom>
        </p:spPr>
        <p:txBody>
          <a:bodyPr/>
          <a:lstStyle/>
          <a:p>
            <a:pPr/>
            <a:r>
              <a:t>Recall the 1D case</a:t>
            </a:r>
          </a:p>
        </p:txBody>
      </p:sp>
      <p:sp>
        <p:nvSpPr>
          <p:cNvPr id="206" name="Same as"/>
          <p:cNvSpPr txBox="1"/>
          <p:nvPr>
            <p:ph type="body" sz="half" idx="1"/>
          </p:nvPr>
        </p:nvSpPr>
        <p:spPr>
          <a:xfrm>
            <a:off x="215900" y="5029200"/>
            <a:ext cx="8775700" cy="1803400"/>
          </a:xfrm>
          <a:prstGeom prst="rect">
            <a:avLst/>
          </a:prstGeom>
        </p:spPr>
        <p:txBody>
          <a:bodyPr/>
          <a:lstStyle/>
          <a:p>
            <a:pPr/>
            <a:r>
              <a:t>Same as</a:t>
            </a:r>
          </a:p>
        </p:txBody>
      </p:sp>
      <p:pic>
        <p:nvPicPr>
          <p:cNvPr id="207" name="TP_tmp.png" descr="TP_tmp.png"/>
          <p:cNvPicPr>
            <a:picLocks noChangeAspect="0"/>
          </p:cNvPicPr>
          <p:nvPr/>
        </p:nvPicPr>
        <p:blipFill>
          <a:blip r:embed="rId2">
            <a:extLst/>
          </a:blip>
          <a:stretch>
            <a:fillRect/>
          </a:stretch>
        </p:blipFill>
        <p:spPr>
          <a:xfrm>
            <a:off x="698500" y="3467100"/>
            <a:ext cx="4851400" cy="1219200"/>
          </a:xfrm>
          <a:prstGeom prst="rect">
            <a:avLst/>
          </a:prstGeom>
          <a:ln w="12700">
            <a:miter lim="400000"/>
          </a:ln>
        </p:spPr>
      </p:pic>
      <p:pic>
        <p:nvPicPr>
          <p:cNvPr id="208" name="droppedImage.pdf" descr="droppedImage.pdf"/>
          <p:cNvPicPr>
            <a:picLocks noChangeAspect="1"/>
          </p:cNvPicPr>
          <p:nvPr/>
        </p:nvPicPr>
        <p:blipFill>
          <a:blip r:embed="rId3">
            <a:extLst/>
          </a:blip>
          <a:stretch>
            <a:fillRect/>
          </a:stretch>
        </p:blipFill>
        <p:spPr>
          <a:xfrm>
            <a:off x="3048000" y="5670774"/>
            <a:ext cx="2501900" cy="971326"/>
          </a:xfrm>
          <a:prstGeom prst="rect">
            <a:avLst/>
          </a:prstGeom>
          <a:ln w="12700">
            <a:miter lim="400000"/>
          </a:ln>
        </p:spPr>
      </p:pic>
      <p:grpSp>
        <p:nvGrpSpPr>
          <p:cNvPr id="215" name="Group"/>
          <p:cNvGrpSpPr/>
          <p:nvPr/>
        </p:nvGrpSpPr>
        <p:grpSpPr>
          <a:xfrm>
            <a:off x="469900" y="1174750"/>
            <a:ext cx="4480761" cy="2148534"/>
            <a:chOff x="0" y="0"/>
            <a:chExt cx="4480760" cy="2148533"/>
          </a:xfrm>
        </p:grpSpPr>
        <p:pic>
          <p:nvPicPr>
            <p:cNvPr id="209" name="image.pdf" descr="image.pdf"/>
            <p:cNvPicPr>
              <a:picLocks noChangeAspect="0"/>
            </p:cNvPicPr>
            <p:nvPr/>
          </p:nvPicPr>
          <p:blipFill>
            <a:blip r:embed="rId4">
              <a:extLst/>
            </a:blip>
            <a:stretch>
              <a:fillRect/>
            </a:stretch>
          </p:blipFill>
          <p:spPr>
            <a:xfrm>
              <a:off x="0" y="305096"/>
              <a:ext cx="2096503" cy="1829726"/>
            </a:xfrm>
            <a:prstGeom prst="rect">
              <a:avLst/>
            </a:prstGeom>
            <a:ln w="12700" cap="flat">
              <a:noFill/>
              <a:miter lim="400000"/>
            </a:ln>
            <a:effectLst/>
          </p:spPr>
        </p:pic>
        <p:pic>
          <p:nvPicPr>
            <p:cNvPr id="210" name="image.pdf" descr="image.pdf"/>
            <p:cNvPicPr>
              <a:picLocks noChangeAspect="0"/>
            </p:cNvPicPr>
            <p:nvPr/>
          </p:nvPicPr>
          <p:blipFill>
            <a:blip r:embed="rId5">
              <a:extLst/>
            </a:blip>
            <a:stretch>
              <a:fillRect/>
            </a:stretch>
          </p:blipFill>
          <p:spPr>
            <a:xfrm>
              <a:off x="2384257" y="387370"/>
              <a:ext cx="1973179" cy="1761164"/>
            </a:xfrm>
            <a:prstGeom prst="rect">
              <a:avLst/>
            </a:prstGeom>
            <a:ln w="12700" cap="flat">
              <a:noFill/>
              <a:miter lim="400000"/>
            </a:ln>
            <a:effectLst/>
          </p:spPr>
        </p:pic>
        <p:pic>
          <p:nvPicPr>
            <p:cNvPr id="211" name="image.png" descr="image.png"/>
            <p:cNvPicPr>
              <a:picLocks noChangeAspect="0"/>
            </p:cNvPicPr>
            <p:nvPr/>
          </p:nvPicPr>
          <p:blipFill>
            <a:blip r:embed="rId6">
              <a:extLst/>
            </a:blip>
            <a:srcRect l="0" t="0" r="77851" b="76747"/>
            <a:stretch>
              <a:fillRect/>
            </a:stretch>
          </p:blipFill>
          <p:spPr>
            <a:xfrm>
              <a:off x="1068805" y="0"/>
              <a:ext cx="1192130" cy="634191"/>
            </a:xfrm>
            <a:prstGeom prst="rect">
              <a:avLst/>
            </a:prstGeom>
            <a:ln w="12700" cap="flat">
              <a:noFill/>
              <a:miter lim="400000"/>
            </a:ln>
            <a:effectLst/>
          </p:spPr>
        </p:pic>
        <p:pic>
          <p:nvPicPr>
            <p:cNvPr id="212" name="image.png" descr="image.png"/>
            <p:cNvPicPr>
              <a:picLocks noChangeAspect="0"/>
            </p:cNvPicPr>
            <p:nvPr/>
          </p:nvPicPr>
          <p:blipFill>
            <a:blip r:embed="rId6">
              <a:extLst/>
            </a:blip>
            <a:srcRect l="60852" t="4592" r="0" b="54066"/>
            <a:stretch>
              <a:fillRect/>
            </a:stretch>
          </p:blipFill>
          <p:spPr>
            <a:xfrm>
              <a:off x="3370846" y="17140"/>
              <a:ext cx="1109915" cy="593911"/>
            </a:xfrm>
            <a:prstGeom prst="rect">
              <a:avLst/>
            </a:prstGeom>
            <a:ln w="12700" cap="flat">
              <a:noFill/>
              <a:miter lim="400000"/>
            </a:ln>
            <a:effectLst/>
          </p:spPr>
        </p:pic>
        <p:sp>
          <p:nvSpPr>
            <p:cNvPr id="213" name="Rectangle"/>
            <p:cNvSpPr/>
            <p:nvPr/>
          </p:nvSpPr>
          <p:spPr>
            <a:xfrm>
              <a:off x="2733675" y="661614"/>
              <a:ext cx="207721" cy="1254671"/>
            </a:xfrm>
            <a:prstGeom prst="rect">
              <a:avLst/>
            </a:prstGeom>
            <a:solidFill>
              <a:srgbClr val="0042AA"/>
            </a:solidFill>
            <a:ln w="12700" cap="flat">
              <a:noFill/>
              <a:round/>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14" name="Rectangle"/>
            <p:cNvSpPr/>
            <p:nvPr/>
          </p:nvSpPr>
          <p:spPr>
            <a:xfrm>
              <a:off x="3739731" y="1683177"/>
              <a:ext cx="205540" cy="233108"/>
            </a:xfrm>
            <a:prstGeom prst="rect">
              <a:avLst/>
            </a:prstGeom>
            <a:solidFill>
              <a:srgbClr val="0042AA"/>
            </a:solidFill>
            <a:ln w="12700" cap="flat">
              <a:noFill/>
              <a:round/>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7" name="Recap"/>
          <p:cNvSpPr txBox="1"/>
          <p:nvPr>
            <p:ph type="title"/>
          </p:nvPr>
        </p:nvSpPr>
        <p:spPr>
          <a:prstGeom prst="rect">
            <a:avLst/>
          </a:prstGeom>
        </p:spPr>
        <p:txBody>
          <a:bodyPr/>
          <a:lstStyle/>
          <a:p>
            <a:pPr/>
            <a:r>
              <a:t>Recap</a:t>
            </a:r>
          </a:p>
        </p:txBody>
      </p:sp>
      <p:sp>
        <p:nvSpPr>
          <p:cNvPr id="218" name="We have shown that minimizing a quadratic    is the same as solving a linear system"/>
          <p:cNvSpPr txBox="1"/>
          <p:nvPr>
            <p:ph type="body" idx="1"/>
          </p:nvPr>
        </p:nvSpPr>
        <p:spPr>
          <a:xfrm>
            <a:off x="222250" y="1161351"/>
            <a:ext cx="8775700" cy="5676901"/>
          </a:xfrm>
          <a:prstGeom prst="rect">
            <a:avLst/>
          </a:prstGeom>
        </p:spPr>
        <p:txBody>
          <a:bodyPr/>
          <a:lstStyle/>
          <a:p>
            <a:pPr/>
            <a:r>
              <a:t>We have shown that minimizing a quadratic </a:t>
            </a:r>
            <a:br/>
            <a:br/>
            <a:br/>
            <a:r>
              <a:t>is the same as solving a linear system</a:t>
            </a:r>
          </a:p>
        </p:txBody>
      </p:sp>
      <p:pic>
        <p:nvPicPr>
          <p:cNvPr id="219" name="droppedImage.pdf" descr="droppedImage.pdf"/>
          <p:cNvPicPr>
            <a:picLocks noChangeAspect="1"/>
          </p:cNvPicPr>
          <p:nvPr/>
        </p:nvPicPr>
        <p:blipFill>
          <a:blip r:embed="rId2">
            <a:extLst/>
          </a:blip>
          <a:stretch>
            <a:fillRect/>
          </a:stretch>
        </p:blipFill>
        <p:spPr>
          <a:xfrm>
            <a:off x="1041400" y="1358900"/>
            <a:ext cx="5689600" cy="977900"/>
          </a:xfrm>
          <a:prstGeom prst="rect">
            <a:avLst/>
          </a:prstGeom>
          <a:ln w="12700">
            <a:miter lim="400000"/>
          </a:ln>
        </p:spPr>
      </p:pic>
      <p:pic>
        <p:nvPicPr>
          <p:cNvPr id="220" name="droppedImage.pdf" descr="droppedImage.pdf"/>
          <p:cNvPicPr>
            <a:picLocks noChangeAspect="1"/>
          </p:cNvPicPr>
          <p:nvPr/>
        </p:nvPicPr>
        <p:blipFill>
          <a:blip r:embed="rId3">
            <a:extLst/>
          </a:blip>
          <a:stretch>
            <a:fillRect/>
          </a:stretch>
        </p:blipFill>
        <p:spPr>
          <a:xfrm>
            <a:off x="1803400" y="2940274"/>
            <a:ext cx="1930016" cy="74930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Gradient descent…"/>
          <p:cNvSpPr txBox="1"/>
          <p:nvPr>
            <p:ph type="title"/>
          </p:nvPr>
        </p:nvSpPr>
        <p:spPr>
          <a:prstGeom prst="rect">
            <a:avLst/>
          </a:prstGeom>
        </p:spPr>
        <p:txBody>
          <a:bodyPr/>
          <a:lstStyle/>
          <a:p>
            <a:pPr/>
            <a:r>
              <a:t>Gradient descent</a:t>
            </a:r>
          </a:p>
          <a:p>
            <a:pPr>
              <a:defRPr sz="2400"/>
            </a:pPr>
            <a:r>
              <a:t>with many illustrations from Jonathan Schewchuck</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Linear least squares"/>
          <p:cNvSpPr txBox="1"/>
          <p:nvPr>
            <p:ph type="title"/>
          </p:nvPr>
        </p:nvSpPr>
        <p:spPr>
          <a:prstGeom prst="rect">
            <a:avLst/>
          </a:prstGeom>
        </p:spPr>
        <p:txBody>
          <a:bodyPr/>
          <a:lstStyle>
            <a:lvl1pPr>
              <a:defRPr sz="3400"/>
            </a:lvl1pPr>
          </a:lstStyle>
          <a:p>
            <a:pPr/>
            <a:r>
              <a:t>Linear least squares</a:t>
            </a:r>
          </a:p>
        </p:txBody>
      </p:sp>
      <p:sp>
        <p:nvSpPr>
          <p:cNvPr id="225" name="A=MTM is nicely positive semi definite which means we have a nice parabola with a minimum (not a maximum)"/>
          <p:cNvSpPr txBox="1"/>
          <p:nvPr>
            <p:ph type="body" idx="1"/>
          </p:nvPr>
        </p:nvSpPr>
        <p:spPr>
          <a:xfrm>
            <a:off x="304800" y="990600"/>
            <a:ext cx="8686800" cy="4533900"/>
          </a:xfrm>
          <a:prstGeom prst="rect">
            <a:avLst/>
          </a:prstGeom>
        </p:spPr>
        <p:txBody>
          <a:bodyPr/>
          <a:lstStyle/>
          <a:p>
            <a:pPr lvl="1">
              <a:lnSpc>
                <a:spcPct val="90000"/>
              </a:lnSpc>
              <a:defRPr sz="1800"/>
            </a:pPr>
          </a:p>
          <a:p>
            <a:pPr lvl="1">
              <a:lnSpc>
                <a:spcPct val="90000"/>
              </a:lnSpc>
              <a:defRPr sz="1800"/>
            </a:pPr>
          </a:p>
          <a:p>
            <a:pPr lvl="1">
              <a:lnSpc>
                <a:spcPct val="90000"/>
              </a:lnSpc>
              <a:defRPr sz="1800"/>
            </a:pPr>
          </a:p>
          <a:p>
            <a:pPr lvl="1">
              <a:lnSpc>
                <a:spcPct val="90000"/>
              </a:lnSpc>
              <a:defRPr sz="1800"/>
            </a:pPr>
            <a:r>
              <a:t>A=M</a:t>
            </a:r>
            <a:r>
              <a:rPr baseline="31999"/>
              <a:t>T</a:t>
            </a:r>
            <a:r>
              <a:t>M is nicely positive semi definite which means we have a nice parabola with a minimum (not a maximum)</a:t>
            </a:r>
          </a:p>
        </p:txBody>
      </p:sp>
      <p:pic>
        <p:nvPicPr>
          <p:cNvPr id="226" name="image.png" descr="image.png"/>
          <p:cNvPicPr>
            <a:picLocks noChangeAspect="0"/>
          </p:cNvPicPr>
          <p:nvPr/>
        </p:nvPicPr>
        <p:blipFill>
          <a:blip r:embed="rId2">
            <a:extLst/>
          </a:blip>
          <a:srcRect l="0" t="0" r="0" b="23670"/>
          <a:stretch>
            <a:fillRect/>
          </a:stretch>
        </p:blipFill>
        <p:spPr>
          <a:xfrm>
            <a:off x="0" y="3825875"/>
            <a:ext cx="4994275" cy="2314395"/>
          </a:xfrm>
          <a:prstGeom prst="rect">
            <a:avLst/>
          </a:prstGeom>
          <a:ln w="12700">
            <a:miter lim="400000"/>
          </a:ln>
        </p:spPr>
      </p:pic>
      <p:pic>
        <p:nvPicPr>
          <p:cNvPr id="227" name="image.png" descr="image.png"/>
          <p:cNvPicPr>
            <a:picLocks noChangeAspect="0"/>
          </p:cNvPicPr>
          <p:nvPr/>
        </p:nvPicPr>
        <p:blipFill>
          <a:blip r:embed="rId3">
            <a:extLst/>
          </a:blip>
          <a:srcRect l="0" t="0" r="0" b="20364"/>
          <a:stretch>
            <a:fillRect/>
          </a:stretch>
        </p:blipFill>
        <p:spPr>
          <a:xfrm>
            <a:off x="4876800" y="3860800"/>
            <a:ext cx="4267200" cy="2386847"/>
          </a:xfrm>
          <a:prstGeom prst="rect">
            <a:avLst/>
          </a:prstGeom>
          <a:ln w="12700">
            <a:miter lim="400000"/>
          </a:ln>
        </p:spPr>
      </p:pic>
      <p:sp>
        <p:nvSpPr>
          <p:cNvPr id="228" name="Minimize"/>
          <p:cNvSpPr txBox="1"/>
          <p:nvPr/>
        </p:nvSpPr>
        <p:spPr>
          <a:xfrm>
            <a:off x="53594" y="1218752"/>
            <a:ext cx="2300428" cy="5230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723900" indent="-406400" defTabSz="406400">
              <a:spcBef>
                <a:spcPts val="700"/>
              </a:spcBef>
              <a:buSzPct val="75000"/>
              <a:buChar char="•"/>
              <a:defRPr sz="2800">
                <a:latin typeface="Helvetica Neue Medium"/>
                <a:ea typeface="Helvetica Neue Medium"/>
                <a:cs typeface="Helvetica Neue Medium"/>
                <a:sym typeface="Helvetica Neue Medium"/>
              </a:defRPr>
            </a:lvl1pPr>
          </a:lstStyle>
          <a:p>
            <a:pPr/>
            <a:r>
              <a:t>Minimize</a:t>
            </a:r>
          </a:p>
        </p:txBody>
      </p:sp>
      <p:sp>
        <p:nvSpPr>
          <p:cNvPr id="229" name="Graph of f(x). Our solution is the minimum"/>
          <p:cNvSpPr txBox="1"/>
          <p:nvPr/>
        </p:nvSpPr>
        <p:spPr>
          <a:xfrm>
            <a:off x="1025599" y="6177176"/>
            <a:ext cx="294307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Graph of f(x). Our solution is the minimum</a:t>
            </a:r>
          </a:p>
        </p:txBody>
      </p:sp>
      <p:sp>
        <p:nvSpPr>
          <p:cNvPr id="230" name="Isocontours of f(x). Our solution is the dot"/>
          <p:cNvSpPr txBox="1"/>
          <p:nvPr/>
        </p:nvSpPr>
        <p:spPr>
          <a:xfrm>
            <a:off x="5416753" y="6177176"/>
            <a:ext cx="2901108"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Isocontours of f(x). Our solution is the dot</a:t>
            </a:r>
          </a:p>
        </p:txBody>
      </p:sp>
      <p:pic>
        <p:nvPicPr>
          <p:cNvPr id="231" name="image.png" descr="image.png"/>
          <p:cNvPicPr>
            <a:picLocks noChangeAspect="0"/>
          </p:cNvPicPr>
          <p:nvPr/>
        </p:nvPicPr>
        <p:blipFill>
          <a:blip r:embed="rId4">
            <a:extLst/>
          </a:blip>
          <a:stretch>
            <a:fillRect/>
          </a:stretch>
        </p:blipFill>
        <p:spPr>
          <a:xfrm>
            <a:off x="2579293" y="2825750"/>
            <a:ext cx="2209801" cy="863600"/>
          </a:xfrm>
          <a:prstGeom prst="rect">
            <a:avLst/>
          </a:prstGeom>
          <a:ln w="12700">
            <a:miter lim="400000"/>
          </a:ln>
        </p:spPr>
      </p:pic>
      <p:sp>
        <p:nvSpPr>
          <p:cNvPr id="232" name="Simple 2-variable example:"/>
          <p:cNvSpPr txBox="1"/>
          <p:nvPr/>
        </p:nvSpPr>
        <p:spPr>
          <a:xfrm>
            <a:off x="519930" y="3051940"/>
            <a:ext cx="1994745"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Simple 2-variable example: </a:t>
            </a:r>
          </a:p>
        </p:txBody>
      </p:sp>
      <p:pic>
        <p:nvPicPr>
          <p:cNvPr id="233" name="image.png" descr="image.png"/>
          <p:cNvPicPr>
            <a:picLocks noChangeAspect="0"/>
          </p:cNvPicPr>
          <p:nvPr/>
        </p:nvPicPr>
        <p:blipFill>
          <a:blip r:embed="rId5">
            <a:extLst/>
          </a:blip>
          <a:srcRect l="0" t="14157" r="11428" b="17419"/>
          <a:stretch>
            <a:fillRect/>
          </a:stretch>
        </p:blipFill>
        <p:spPr>
          <a:xfrm>
            <a:off x="2718051" y="1078062"/>
            <a:ext cx="5166784" cy="80432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5" name="Ax=b"/>
          <p:cNvSpPr txBox="1"/>
          <p:nvPr>
            <p:ph type="title"/>
          </p:nvPr>
        </p:nvSpPr>
        <p:spPr>
          <a:prstGeom prst="rect">
            <a:avLst/>
          </a:prstGeom>
        </p:spPr>
        <p:txBody>
          <a:bodyPr/>
          <a:lstStyle>
            <a:lvl1pPr>
              <a:defRPr sz="3400"/>
            </a:lvl1pPr>
          </a:lstStyle>
          <a:p>
            <a:pPr/>
            <a:r>
              <a:t>Ax=b</a:t>
            </a:r>
          </a:p>
        </p:txBody>
      </p:sp>
      <p:sp>
        <p:nvSpPr>
          <p:cNvPr id="236" name="Simple example:"/>
          <p:cNvSpPr txBox="1"/>
          <p:nvPr>
            <p:ph type="body" idx="1"/>
          </p:nvPr>
        </p:nvSpPr>
        <p:spPr>
          <a:prstGeom prst="rect">
            <a:avLst/>
          </a:prstGeom>
        </p:spPr>
        <p:txBody>
          <a:bodyPr/>
          <a:lstStyle/>
          <a:p>
            <a:pPr>
              <a:defRPr sz="2600"/>
            </a:pPr>
          </a:p>
          <a:p>
            <a:pPr>
              <a:defRPr sz="2600"/>
            </a:pPr>
            <a:r>
              <a:t>Simple example: </a:t>
            </a:r>
          </a:p>
        </p:txBody>
      </p:sp>
      <p:pic>
        <p:nvPicPr>
          <p:cNvPr id="237" name="image.png" descr="image.png"/>
          <p:cNvPicPr>
            <a:picLocks noChangeAspect="0"/>
          </p:cNvPicPr>
          <p:nvPr/>
        </p:nvPicPr>
        <p:blipFill>
          <a:blip r:embed="rId2">
            <a:extLst/>
          </a:blip>
          <a:stretch>
            <a:fillRect/>
          </a:stretch>
        </p:blipFill>
        <p:spPr>
          <a:xfrm>
            <a:off x="5562600" y="3716337"/>
            <a:ext cx="3276600" cy="2978151"/>
          </a:xfrm>
          <a:prstGeom prst="rect">
            <a:avLst/>
          </a:prstGeom>
          <a:ln w="12700">
            <a:miter lim="400000"/>
          </a:ln>
        </p:spPr>
      </p:pic>
      <p:pic>
        <p:nvPicPr>
          <p:cNvPr id="238" name="image.png" descr="image.png"/>
          <p:cNvPicPr>
            <a:picLocks noChangeAspect="0"/>
          </p:cNvPicPr>
          <p:nvPr/>
        </p:nvPicPr>
        <p:blipFill>
          <a:blip r:embed="rId3">
            <a:extLst/>
          </a:blip>
          <a:stretch>
            <a:fillRect/>
          </a:stretch>
        </p:blipFill>
        <p:spPr>
          <a:xfrm>
            <a:off x="1612900" y="3924300"/>
            <a:ext cx="2209800" cy="8636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0" name="Double-click to edit"/>
          <p:cNvSpPr txBox="1"/>
          <p:nvPr>
            <p:ph type="title"/>
          </p:nvPr>
        </p:nvSpPr>
        <p:spPr>
          <a:prstGeom prst="rect">
            <a:avLst/>
          </a:prstGeom>
        </p:spPr>
        <p:txBody>
          <a:bodyPr/>
          <a:lstStyle/>
          <a:p>
            <a:pPr>
              <a:defRPr sz="3800"/>
            </a:pPr>
          </a:p>
        </p:txBody>
      </p:sp>
      <p:sp>
        <p:nvSpPr>
          <p:cNvPr id="241" name="SPEND MORE TIME EXPLAINING THE EXPRESSION 1/2xtAx-bx+c"/>
          <p:cNvSpPr txBox="1"/>
          <p:nvPr>
            <p:ph type="body" idx="1"/>
          </p:nvPr>
        </p:nvSpPr>
        <p:spPr>
          <a:prstGeom prst="rect">
            <a:avLst/>
          </a:prstGeom>
        </p:spPr>
        <p:txBody>
          <a:bodyPr/>
          <a:lstStyle>
            <a:lvl1pPr marL="380333" marR="40862" indent="-339470" defTabSz="905255">
              <a:defRPr sz="7326"/>
            </a:lvl1pPr>
          </a:lstStyle>
          <a:p>
            <a:pPr/>
            <a:r>
              <a:t>SPEND MORE TIME EXPLAINING THE EXPRESSION 1/2xtAx-bx+c</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3" name="Overview"/>
          <p:cNvSpPr txBox="1"/>
          <p:nvPr>
            <p:ph type="title"/>
          </p:nvPr>
        </p:nvSpPr>
        <p:spPr>
          <a:prstGeom prst="rect">
            <a:avLst/>
          </a:prstGeom>
        </p:spPr>
        <p:txBody>
          <a:bodyPr/>
          <a:lstStyle>
            <a:lvl1pPr>
              <a:defRPr sz="3800"/>
            </a:lvl1pPr>
          </a:lstStyle>
          <a:p>
            <a:pPr/>
            <a:r>
              <a:t>Overview</a:t>
            </a:r>
          </a:p>
        </p:txBody>
      </p:sp>
      <p:sp>
        <p:nvSpPr>
          <p:cNvPr id="244" name="Naive iterative solver does a lot of zigzag…"/>
          <p:cNvSpPr txBox="1"/>
          <p:nvPr>
            <p:ph type="body" idx="1"/>
          </p:nvPr>
        </p:nvSpPr>
        <p:spPr>
          <a:prstGeom prst="rect">
            <a:avLst/>
          </a:prstGeom>
        </p:spPr>
        <p:txBody>
          <a:bodyPr/>
          <a:lstStyle/>
          <a:p>
            <a:pPr>
              <a:defRPr sz="2600"/>
            </a:pPr>
            <a:r>
              <a:t>Naive iterative solver does a lot of zigzag</a:t>
            </a:r>
          </a:p>
          <a:p>
            <a:pPr>
              <a:defRPr sz="2600"/>
            </a:pPr>
            <a:r>
              <a:t>Conjugate gradient reaches minimum more efficiently because it avoids going in the same direction twice</a:t>
            </a:r>
          </a:p>
        </p:txBody>
      </p:sp>
      <p:pic>
        <p:nvPicPr>
          <p:cNvPr id="245" name="image.png" descr="image.png"/>
          <p:cNvPicPr>
            <a:picLocks noChangeAspect="0"/>
          </p:cNvPicPr>
          <p:nvPr/>
        </p:nvPicPr>
        <p:blipFill>
          <a:blip r:embed="rId2">
            <a:extLst/>
          </a:blip>
          <a:stretch>
            <a:fillRect/>
          </a:stretch>
        </p:blipFill>
        <p:spPr>
          <a:xfrm>
            <a:off x="0" y="2438400"/>
            <a:ext cx="4321175" cy="4344988"/>
          </a:xfrm>
          <a:prstGeom prst="rect">
            <a:avLst/>
          </a:prstGeom>
          <a:ln w="12700">
            <a:miter lim="400000"/>
          </a:ln>
        </p:spPr>
      </p:pic>
      <p:pic>
        <p:nvPicPr>
          <p:cNvPr id="246" name="image.png" descr="image.png"/>
          <p:cNvPicPr>
            <a:picLocks noChangeAspect="0"/>
          </p:cNvPicPr>
          <p:nvPr/>
        </p:nvPicPr>
        <p:blipFill>
          <a:blip r:embed="rId3">
            <a:extLst/>
          </a:blip>
          <a:srcRect l="0" t="388" r="0" b="0"/>
          <a:stretch>
            <a:fillRect/>
          </a:stretch>
        </p:blipFill>
        <p:spPr>
          <a:xfrm>
            <a:off x="4506912" y="2379662"/>
            <a:ext cx="4637088" cy="4478338"/>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Gradient of the quadratic form"/>
          <p:cNvSpPr txBox="1"/>
          <p:nvPr>
            <p:ph type="title"/>
          </p:nvPr>
        </p:nvSpPr>
        <p:spPr>
          <a:prstGeom prst="rect">
            <a:avLst/>
          </a:prstGeom>
        </p:spPr>
        <p:txBody>
          <a:bodyPr/>
          <a:lstStyle>
            <a:lvl1pPr>
              <a:defRPr sz="3400"/>
            </a:lvl1pPr>
          </a:lstStyle>
          <a:p>
            <a:pPr/>
            <a:r>
              <a:t>Gradient of the quadratic form</a:t>
            </a:r>
          </a:p>
        </p:txBody>
      </p:sp>
      <p:pic>
        <p:nvPicPr>
          <p:cNvPr id="249" name="image.png" descr="image.png"/>
          <p:cNvPicPr>
            <a:picLocks noChangeAspect="0"/>
          </p:cNvPicPr>
          <p:nvPr/>
        </p:nvPicPr>
        <p:blipFill>
          <a:blip r:embed="rId2">
            <a:extLst/>
          </a:blip>
          <a:stretch>
            <a:fillRect/>
          </a:stretch>
        </p:blipFill>
        <p:spPr>
          <a:xfrm>
            <a:off x="5711825" y="1600200"/>
            <a:ext cx="3432176" cy="4419600"/>
          </a:xfrm>
          <a:prstGeom prst="rect">
            <a:avLst/>
          </a:prstGeom>
          <a:ln w="12700">
            <a:miter lim="400000"/>
          </a:ln>
        </p:spPr>
      </p:pic>
      <p:pic>
        <p:nvPicPr>
          <p:cNvPr id="250" name="image.png" descr="image.png"/>
          <p:cNvPicPr>
            <a:picLocks noChangeAspect="0"/>
          </p:cNvPicPr>
          <p:nvPr/>
        </p:nvPicPr>
        <p:blipFill>
          <a:blip r:embed="rId3">
            <a:extLst/>
          </a:blip>
          <a:stretch>
            <a:fillRect/>
          </a:stretch>
        </p:blipFill>
        <p:spPr>
          <a:xfrm>
            <a:off x="429508" y="957862"/>
            <a:ext cx="2151791" cy="1372888"/>
          </a:xfrm>
          <a:prstGeom prst="rect">
            <a:avLst/>
          </a:prstGeom>
          <a:ln w="12700">
            <a:miter lim="400000"/>
          </a:ln>
        </p:spPr>
      </p:pic>
      <p:sp>
        <p:nvSpPr>
          <p:cNvPr id="251" name="Multidimensional gradient  (as many dim as rows in x)"/>
          <p:cNvSpPr txBox="1"/>
          <p:nvPr/>
        </p:nvSpPr>
        <p:spPr>
          <a:xfrm>
            <a:off x="2587220" y="1009949"/>
            <a:ext cx="533400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84225" marR="41275" indent="-285750" defTabSz="914400">
              <a:spcBef>
                <a:spcPts val="600"/>
              </a:spcBef>
              <a:buClr>
                <a:srgbClr val="000000"/>
              </a:buClr>
              <a:buSzPct val="100000"/>
              <a:buFont typeface="Times New Roman"/>
              <a:buChar char="–"/>
              <a:defRPr sz="2600">
                <a:uFill>
                  <a:solidFill>
                    <a:srgbClr val="000000"/>
                  </a:solidFill>
                </a:uFill>
                <a:latin typeface="Times New Roman"/>
                <a:ea typeface="Times New Roman"/>
                <a:cs typeface="Times New Roman"/>
                <a:sym typeface="Times New Roman"/>
              </a:defRPr>
            </a:pPr>
            <a:r>
              <a:t>Multidimensional gradient </a:t>
            </a:r>
            <a:br/>
            <a:r>
              <a:t>(as many dim as rows in x)</a:t>
            </a:r>
          </a:p>
        </p:txBody>
      </p:sp>
      <p:sp>
        <p:nvSpPr>
          <p:cNvPr id="252" name="We saw that"/>
          <p:cNvSpPr txBox="1"/>
          <p:nvPr/>
        </p:nvSpPr>
        <p:spPr>
          <a:xfrm>
            <a:off x="678170" y="4154532"/>
            <a:ext cx="2748782" cy="1193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600"/>
            </a:pPr>
            <a:r>
              <a:t>We saw that </a:t>
            </a:r>
            <a:br/>
          </a:p>
        </p:txBody>
      </p:sp>
      <p:pic>
        <p:nvPicPr>
          <p:cNvPr id="253" name="image.png" descr="image.png"/>
          <p:cNvPicPr>
            <a:picLocks noChangeAspect="0"/>
          </p:cNvPicPr>
          <p:nvPr/>
        </p:nvPicPr>
        <p:blipFill>
          <a:blip r:embed="rId4">
            <a:extLst/>
          </a:blip>
          <a:stretch>
            <a:fillRect/>
          </a:stretch>
        </p:blipFill>
        <p:spPr>
          <a:xfrm>
            <a:off x="1425194" y="4843456"/>
            <a:ext cx="2971801" cy="819151"/>
          </a:xfrm>
          <a:prstGeom prst="rect">
            <a:avLst/>
          </a:prstGeom>
          <a:ln w="12700">
            <a:miter lim="400000"/>
          </a:ln>
        </p:spPr>
      </p:pic>
      <p:sp>
        <p:nvSpPr>
          <p:cNvPr id="254" name="Star"/>
          <p:cNvSpPr/>
          <p:nvPr/>
        </p:nvSpPr>
        <p:spPr>
          <a:xfrm>
            <a:off x="2595900" y="1946914"/>
            <a:ext cx="2971846" cy="2217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500" y="3603"/>
                </a:lnTo>
                <a:lnTo>
                  <a:pt x="17849" y="2605"/>
                </a:lnTo>
                <a:lnTo>
                  <a:pt x="17637" y="7128"/>
                </a:lnTo>
                <a:lnTo>
                  <a:pt x="21600" y="9202"/>
                </a:lnTo>
                <a:lnTo>
                  <a:pt x="18574" y="12528"/>
                </a:lnTo>
                <a:lnTo>
                  <a:pt x="20297" y="16704"/>
                </a:lnTo>
                <a:lnTo>
                  <a:pt x="15874" y="17277"/>
                </a:lnTo>
                <a:lnTo>
                  <a:pt x="14551" y="21600"/>
                </a:lnTo>
                <a:lnTo>
                  <a:pt x="10800" y="19152"/>
                </a:lnTo>
                <a:lnTo>
                  <a:pt x="7049" y="21600"/>
                </a:lnTo>
                <a:lnTo>
                  <a:pt x="5726" y="17277"/>
                </a:lnTo>
                <a:lnTo>
                  <a:pt x="1303" y="16704"/>
                </a:lnTo>
                <a:lnTo>
                  <a:pt x="3026" y="12528"/>
                </a:lnTo>
                <a:lnTo>
                  <a:pt x="0" y="9202"/>
                </a:lnTo>
                <a:lnTo>
                  <a:pt x="3963" y="7128"/>
                </a:lnTo>
                <a:lnTo>
                  <a:pt x="3751" y="2605"/>
                </a:lnTo>
                <a:lnTo>
                  <a:pt x="8100" y="3603"/>
                </a:lnTo>
                <a:close/>
              </a:path>
            </a:pathLst>
          </a:custGeom>
          <a:solidFill>
            <a:schemeClr val="accent3">
              <a:satOff val="18648"/>
              <a:lumOff val="5971"/>
            </a:schemeClr>
          </a:solid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55" name="Careful:  not an image gradient…"/>
          <p:cNvSpPr txBox="1"/>
          <p:nvPr/>
        </p:nvSpPr>
        <p:spPr>
          <a:xfrm>
            <a:off x="2771882" y="2405362"/>
            <a:ext cx="259447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000"/>
            </a:pPr>
            <a:r>
              <a:t>Careful: </a:t>
            </a:r>
            <a:br/>
            <a:r>
              <a:t>not an image gradient</a:t>
            </a:r>
          </a:p>
          <a:p>
            <a:pPr algn="ctr">
              <a:defRPr sz="2000"/>
            </a:pPr>
            <a:r>
              <a:t>but gradient of quadratic</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Gradient of the quadratic form"/>
          <p:cNvSpPr txBox="1"/>
          <p:nvPr>
            <p:ph type="title"/>
          </p:nvPr>
        </p:nvSpPr>
        <p:spPr>
          <a:prstGeom prst="rect">
            <a:avLst/>
          </a:prstGeom>
        </p:spPr>
        <p:txBody>
          <a:bodyPr/>
          <a:lstStyle>
            <a:lvl1pPr>
              <a:defRPr sz="3400"/>
            </a:lvl1pPr>
          </a:lstStyle>
          <a:p>
            <a:pPr/>
            <a:r>
              <a:t>Gradient of the quadratic form</a:t>
            </a:r>
          </a:p>
        </p:txBody>
      </p:sp>
      <p:pic>
        <p:nvPicPr>
          <p:cNvPr id="258" name="image.png" descr="image.png"/>
          <p:cNvPicPr>
            <a:picLocks noChangeAspect="0"/>
          </p:cNvPicPr>
          <p:nvPr/>
        </p:nvPicPr>
        <p:blipFill>
          <a:blip r:embed="rId2">
            <a:extLst/>
          </a:blip>
          <a:stretch>
            <a:fillRect/>
          </a:stretch>
        </p:blipFill>
        <p:spPr>
          <a:xfrm>
            <a:off x="5711825" y="1600200"/>
            <a:ext cx="3432176" cy="4419600"/>
          </a:xfrm>
          <a:prstGeom prst="rect">
            <a:avLst/>
          </a:prstGeom>
          <a:ln w="12700">
            <a:miter lim="400000"/>
          </a:ln>
        </p:spPr>
      </p:pic>
      <p:pic>
        <p:nvPicPr>
          <p:cNvPr id="259" name="image.png" descr="image.png"/>
          <p:cNvPicPr>
            <a:picLocks noChangeAspect="0"/>
          </p:cNvPicPr>
          <p:nvPr/>
        </p:nvPicPr>
        <p:blipFill>
          <a:blip r:embed="rId3">
            <a:extLst/>
          </a:blip>
          <a:stretch>
            <a:fillRect/>
          </a:stretch>
        </p:blipFill>
        <p:spPr>
          <a:xfrm>
            <a:off x="429508" y="957862"/>
            <a:ext cx="2151791" cy="1372888"/>
          </a:xfrm>
          <a:prstGeom prst="rect">
            <a:avLst/>
          </a:prstGeom>
          <a:ln w="12700">
            <a:miter lim="400000"/>
          </a:ln>
        </p:spPr>
      </p:pic>
      <p:sp>
        <p:nvSpPr>
          <p:cNvPr id="260" name="Multidimensional gradient  (as many dim as rows in x)"/>
          <p:cNvSpPr txBox="1"/>
          <p:nvPr/>
        </p:nvSpPr>
        <p:spPr>
          <a:xfrm>
            <a:off x="2587220" y="1009949"/>
            <a:ext cx="533400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784225" marR="41275" indent="-285750" defTabSz="914400">
              <a:spcBef>
                <a:spcPts val="600"/>
              </a:spcBef>
              <a:buClr>
                <a:srgbClr val="000000"/>
              </a:buClr>
              <a:buSzPct val="100000"/>
              <a:buFont typeface="Times New Roman"/>
              <a:buChar char="–"/>
              <a:defRPr sz="2600">
                <a:uFill>
                  <a:solidFill>
                    <a:srgbClr val="000000"/>
                  </a:solidFill>
                </a:uFill>
                <a:latin typeface="Times New Roman"/>
                <a:ea typeface="Times New Roman"/>
                <a:cs typeface="Times New Roman"/>
                <a:sym typeface="Times New Roman"/>
              </a:defRPr>
            </a:pPr>
            <a:r>
              <a:t>Multidimensional gradient </a:t>
            </a:r>
            <a:br/>
            <a:r>
              <a:t>(as many dim as rows in x)</a:t>
            </a:r>
          </a:p>
        </p:txBody>
      </p:sp>
      <p:sp>
        <p:nvSpPr>
          <p:cNvPr id="261" name="We saw that"/>
          <p:cNvSpPr txBox="1"/>
          <p:nvPr/>
        </p:nvSpPr>
        <p:spPr>
          <a:xfrm>
            <a:off x="56514" y="2244351"/>
            <a:ext cx="2748782" cy="1193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600"/>
            </a:pPr>
            <a:r>
              <a:t>We saw that </a:t>
            </a:r>
            <a:br/>
          </a:p>
        </p:txBody>
      </p:sp>
      <p:pic>
        <p:nvPicPr>
          <p:cNvPr id="262" name="image.png" descr="image.png"/>
          <p:cNvPicPr>
            <a:picLocks noChangeAspect="0"/>
          </p:cNvPicPr>
          <p:nvPr/>
        </p:nvPicPr>
        <p:blipFill>
          <a:blip r:embed="rId4">
            <a:extLst/>
          </a:blip>
          <a:stretch>
            <a:fillRect/>
          </a:stretch>
        </p:blipFill>
        <p:spPr>
          <a:xfrm>
            <a:off x="204487" y="2775036"/>
            <a:ext cx="2971801" cy="819151"/>
          </a:xfrm>
          <a:prstGeom prst="rect">
            <a:avLst/>
          </a:prstGeom>
          <a:ln w="12700">
            <a:miter lim="400000"/>
          </a:ln>
        </p:spPr>
      </p:pic>
      <p:sp>
        <p:nvSpPr>
          <p:cNvPr id="263" name="Star"/>
          <p:cNvSpPr/>
          <p:nvPr/>
        </p:nvSpPr>
        <p:spPr>
          <a:xfrm>
            <a:off x="2991499" y="1596526"/>
            <a:ext cx="2971847" cy="22170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500" y="3603"/>
                </a:lnTo>
                <a:lnTo>
                  <a:pt x="17849" y="2605"/>
                </a:lnTo>
                <a:lnTo>
                  <a:pt x="17637" y="7128"/>
                </a:lnTo>
                <a:lnTo>
                  <a:pt x="21600" y="9202"/>
                </a:lnTo>
                <a:lnTo>
                  <a:pt x="18574" y="12528"/>
                </a:lnTo>
                <a:lnTo>
                  <a:pt x="20297" y="16704"/>
                </a:lnTo>
                <a:lnTo>
                  <a:pt x="15874" y="17277"/>
                </a:lnTo>
                <a:lnTo>
                  <a:pt x="14551" y="21600"/>
                </a:lnTo>
                <a:lnTo>
                  <a:pt x="10800" y="19152"/>
                </a:lnTo>
                <a:lnTo>
                  <a:pt x="7049" y="21600"/>
                </a:lnTo>
                <a:lnTo>
                  <a:pt x="5726" y="17277"/>
                </a:lnTo>
                <a:lnTo>
                  <a:pt x="1303" y="16704"/>
                </a:lnTo>
                <a:lnTo>
                  <a:pt x="3026" y="12528"/>
                </a:lnTo>
                <a:lnTo>
                  <a:pt x="0" y="9202"/>
                </a:lnTo>
                <a:lnTo>
                  <a:pt x="3963" y="7128"/>
                </a:lnTo>
                <a:lnTo>
                  <a:pt x="3751" y="2605"/>
                </a:lnTo>
                <a:lnTo>
                  <a:pt x="8100" y="3603"/>
                </a:lnTo>
                <a:close/>
              </a:path>
            </a:pathLst>
          </a:custGeom>
          <a:solidFill>
            <a:schemeClr val="accent3">
              <a:satOff val="18648"/>
              <a:lumOff val="5971"/>
            </a:schemeClr>
          </a:solid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4" name="Careful:  not an image gradient…"/>
          <p:cNvSpPr txBox="1"/>
          <p:nvPr/>
        </p:nvSpPr>
        <p:spPr>
          <a:xfrm>
            <a:off x="3167482" y="2054974"/>
            <a:ext cx="259447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000"/>
            </a:pPr>
            <a:r>
              <a:t>Careful: </a:t>
            </a:r>
            <a:br/>
            <a:r>
              <a:t>not an image gradient</a:t>
            </a:r>
          </a:p>
          <a:p>
            <a:pPr algn="ctr">
              <a:defRPr sz="2000"/>
            </a:pPr>
            <a:r>
              <a:t>but gradient of quadratic</a:t>
            </a:r>
          </a:p>
        </p:txBody>
      </p:sp>
      <p:grpSp>
        <p:nvGrpSpPr>
          <p:cNvPr id="267" name="Group"/>
          <p:cNvGrpSpPr/>
          <p:nvPr/>
        </p:nvGrpSpPr>
        <p:grpSpPr>
          <a:xfrm>
            <a:off x="1704245" y="4088112"/>
            <a:ext cx="3033735" cy="2217069"/>
            <a:chOff x="0" y="0"/>
            <a:chExt cx="3033733" cy="2217068"/>
          </a:xfrm>
        </p:grpSpPr>
        <p:pic>
          <p:nvPicPr>
            <p:cNvPr id="265" name="Image" descr="Image"/>
            <p:cNvPicPr>
              <a:picLocks noChangeAspect="1"/>
            </p:cNvPicPr>
            <p:nvPr/>
          </p:nvPicPr>
          <p:blipFill>
            <a:blip r:embed="rId5">
              <a:extLst/>
            </a:blip>
            <a:stretch>
              <a:fillRect/>
            </a:stretch>
          </p:blipFill>
          <p:spPr>
            <a:xfrm>
              <a:off x="0" y="0"/>
              <a:ext cx="1474609" cy="2217069"/>
            </a:xfrm>
            <a:prstGeom prst="rect">
              <a:avLst/>
            </a:prstGeom>
            <a:ln w="12700" cap="flat">
              <a:noFill/>
              <a:round/>
            </a:ln>
            <a:effectLst/>
          </p:spPr>
        </p:pic>
        <p:pic>
          <p:nvPicPr>
            <p:cNvPr id="266" name="r000.png" descr="r000.png"/>
            <p:cNvPicPr>
              <a:picLocks noChangeAspect="1"/>
            </p:cNvPicPr>
            <p:nvPr/>
          </p:nvPicPr>
          <p:blipFill>
            <a:blip r:embed="rId6">
              <a:extLst/>
            </a:blip>
            <a:stretch>
              <a:fillRect/>
            </a:stretch>
          </p:blipFill>
          <p:spPr>
            <a:xfrm>
              <a:off x="1559124" y="0"/>
              <a:ext cx="1474610" cy="2217069"/>
            </a:xfrm>
            <a:prstGeom prst="rect">
              <a:avLst/>
            </a:prstGeom>
            <a:ln w="12700" cap="flat">
              <a:noFill/>
              <a:round/>
            </a:ln>
            <a:effectLst/>
          </p:spPr>
        </p:pic>
      </p:grpSp>
      <p:sp>
        <p:nvSpPr>
          <p:cNvPr id="268" name="xi"/>
          <p:cNvSpPr txBox="1"/>
          <p:nvPr/>
        </p:nvSpPr>
        <p:spPr>
          <a:xfrm>
            <a:off x="2168157" y="6330588"/>
            <a:ext cx="334418" cy="46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xi</a:t>
            </a:r>
          </a:p>
        </p:txBody>
      </p:sp>
      <p:sp>
        <p:nvSpPr>
          <p:cNvPr id="269" name="-f’(xi)"/>
          <p:cNvSpPr txBox="1"/>
          <p:nvPr/>
        </p:nvSpPr>
        <p:spPr>
          <a:xfrm>
            <a:off x="3454636" y="6330588"/>
            <a:ext cx="796826" cy="46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-f’(xi)</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New term: Residual"/>
          <p:cNvSpPr txBox="1"/>
          <p:nvPr>
            <p:ph type="title"/>
          </p:nvPr>
        </p:nvSpPr>
        <p:spPr>
          <a:prstGeom prst="rect">
            <a:avLst/>
          </a:prstGeom>
        </p:spPr>
        <p:txBody>
          <a:bodyPr/>
          <a:lstStyle>
            <a:lvl1pPr>
              <a:defRPr sz="3400"/>
            </a:lvl1pPr>
          </a:lstStyle>
          <a:p>
            <a:pPr/>
            <a:r>
              <a:t>New term: Residual</a:t>
            </a:r>
          </a:p>
        </p:txBody>
      </p:sp>
      <p:sp>
        <p:nvSpPr>
          <p:cNvPr id="272" name="How different is the value of an equation from the desired value…"/>
          <p:cNvSpPr txBox="1"/>
          <p:nvPr>
            <p:ph type="body" idx="1"/>
          </p:nvPr>
        </p:nvSpPr>
        <p:spPr>
          <a:xfrm>
            <a:off x="304800" y="1009650"/>
            <a:ext cx="8686800" cy="5867400"/>
          </a:xfrm>
          <a:prstGeom prst="rect">
            <a:avLst/>
          </a:prstGeom>
        </p:spPr>
        <p:txBody>
          <a:bodyPr/>
          <a:lstStyle/>
          <a:p>
            <a:pPr>
              <a:defRPr sz="2600"/>
            </a:pPr>
            <a:r>
              <a:t>How different is the value of an equation from the desired value</a:t>
            </a:r>
          </a:p>
          <a:p>
            <a:pPr>
              <a:defRPr sz="2600"/>
            </a:pPr>
            <a:r>
              <a:t>At iteration i, we are at a point x</a:t>
            </a:r>
            <a:r>
              <a:rPr baseline="-5999"/>
              <a:t>(i)</a:t>
            </a:r>
          </a:p>
          <a:p>
            <a:pPr>
              <a:defRPr sz="2600"/>
            </a:pPr>
            <a:r>
              <a:t>Residual of normal form r</a:t>
            </a:r>
            <a:r>
              <a:rPr baseline="-5999"/>
              <a:t>(i)</a:t>
            </a:r>
            <a:r>
              <a:t>=b-Ax</a:t>
            </a:r>
            <a:r>
              <a:rPr baseline="-5999"/>
              <a:t>(i)</a:t>
            </a:r>
            <a:r>
              <a:t> </a:t>
            </a:r>
          </a:p>
          <a:p>
            <a:pPr>
              <a:defRPr sz="2600"/>
            </a:pPr>
            <a:r>
              <a:t>Cool property of quadratic form: </a:t>
            </a:r>
            <a:br/>
            <a:r>
              <a:t>residual = - gradient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4" name="Recap"/>
          <p:cNvSpPr txBox="1"/>
          <p:nvPr>
            <p:ph type="title"/>
          </p:nvPr>
        </p:nvSpPr>
        <p:spPr>
          <a:prstGeom prst="rect">
            <a:avLst/>
          </a:prstGeom>
        </p:spPr>
        <p:txBody>
          <a:bodyPr/>
          <a:lstStyle>
            <a:lvl1pPr>
              <a:defRPr sz="3800"/>
            </a:lvl1pPr>
          </a:lstStyle>
          <a:p>
            <a:pPr/>
            <a:r>
              <a:t>Recap</a:t>
            </a:r>
          </a:p>
        </p:txBody>
      </p:sp>
      <p:sp>
        <p:nvSpPr>
          <p:cNvPr id="275" name="linear least squares min ||Mx-b||2…"/>
          <p:cNvSpPr txBox="1"/>
          <p:nvPr>
            <p:ph type="body" idx="1"/>
          </p:nvPr>
        </p:nvSpPr>
        <p:spPr>
          <a:xfrm>
            <a:off x="304800" y="1009650"/>
            <a:ext cx="8686800" cy="5867400"/>
          </a:xfrm>
          <a:prstGeom prst="rect">
            <a:avLst/>
          </a:prstGeom>
        </p:spPr>
        <p:txBody>
          <a:bodyPr/>
          <a:lstStyle/>
          <a:p>
            <a:pPr>
              <a:defRPr sz="3500">
                <a:latin typeface="Helvetica"/>
                <a:ea typeface="Helvetica"/>
                <a:cs typeface="Helvetica"/>
                <a:sym typeface="Helvetica"/>
              </a:defRPr>
            </a:pPr>
            <a:r>
              <a:t>linear least squares min ||Mx-b||</a:t>
            </a:r>
            <a:r>
              <a:rPr baseline="31999"/>
              <a:t>2</a:t>
            </a:r>
          </a:p>
          <a:p>
            <a:pPr marL="410551" marR="0" indent="-369276" defTabSz="406400">
              <a:spcBef>
                <a:spcPts val="700"/>
              </a:spcBef>
              <a:defRPr b="0" sz="3500">
                <a:uFillTx/>
                <a:latin typeface="Helvetica"/>
                <a:ea typeface="Helvetica"/>
                <a:cs typeface="Helvetica"/>
                <a:sym typeface="Helvetica"/>
              </a:defRPr>
            </a:pPr>
            <a:r>
              <a:t>Normal equation M</a:t>
            </a:r>
            <a:r>
              <a:rPr baseline="31999"/>
              <a:t>T</a:t>
            </a:r>
            <a:r>
              <a:t>Mx-A</a:t>
            </a:r>
            <a:r>
              <a:rPr baseline="31999"/>
              <a:t>T</a:t>
            </a:r>
            <a:r>
              <a:t>b=0</a:t>
            </a:r>
          </a:p>
          <a:p>
            <a:pPr marL="410551" marR="0" indent="-369276" defTabSz="406400">
              <a:spcBef>
                <a:spcPts val="700"/>
              </a:spcBef>
              <a:defRPr b="0" sz="3500">
                <a:uFillTx/>
                <a:latin typeface="Helvetica"/>
                <a:ea typeface="Helvetica"/>
                <a:cs typeface="Helvetica"/>
                <a:sym typeface="Helvetica"/>
              </a:defRPr>
            </a:pPr>
            <a:r>
              <a:t>Gradient of least squares: 2A</a:t>
            </a:r>
            <a:r>
              <a:rPr baseline="31999"/>
              <a:t>T</a:t>
            </a:r>
            <a:r>
              <a:t>Ax-2A</a:t>
            </a:r>
            <a:r>
              <a:rPr baseline="31999"/>
              <a:t>T</a:t>
            </a:r>
            <a:r>
              <a:t>b</a:t>
            </a:r>
          </a:p>
          <a:p>
            <a:pPr lvl="1" marL="894128" marR="0" indent="-395653" defTabSz="457200">
              <a:spcBef>
                <a:spcPts val="0"/>
              </a:spcBef>
              <a:defRPr sz="3500">
                <a:uFillTx/>
                <a:latin typeface="Helvetica"/>
                <a:ea typeface="Helvetica"/>
                <a:cs typeface="Helvetica"/>
                <a:sym typeface="Helvetica"/>
              </a:defRPr>
            </a:pPr>
            <a:r>
              <a:t>minus residual </a:t>
            </a:r>
          </a:p>
          <a:p>
            <a:pPr lvl="1" marL="894128" marR="0" indent="-395653" defTabSz="457200">
              <a:spcBef>
                <a:spcPts val="0"/>
              </a:spcBef>
              <a:defRPr sz="3500">
                <a:uFillTx/>
                <a:latin typeface="Helvetica"/>
                <a:ea typeface="Helvetica"/>
                <a:cs typeface="Helvetica"/>
                <a:sym typeface="Helvetica"/>
              </a:defRPr>
            </a:pPr>
          </a:p>
          <a:p>
            <a:pPr marL="502871" marR="0" indent="-461596" defTabSz="457200">
              <a:spcBef>
                <a:spcPts val="0"/>
              </a:spcBef>
              <a:defRPr b="0" sz="3500">
                <a:uFillTx/>
                <a:latin typeface="Helvetica"/>
                <a:ea typeface="Helvetica"/>
                <a:cs typeface="Helvetica"/>
                <a:sym typeface="Helvetica"/>
              </a:defRPr>
            </a:pPr>
            <a:r>
              <a:t>Keep in mind that for us: </a:t>
            </a:r>
          </a:p>
          <a:p>
            <a:pPr lvl="1" marL="894128" marR="0" indent="-395653" defTabSz="457200">
              <a:spcBef>
                <a:spcPts val="0"/>
              </a:spcBef>
              <a:defRPr sz="3500">
                <a:uFillTx/>
                <a:latin typeface="Helvetica"/>
                <a:ea typeface="Helvetica"/>
                <a:cs typeface="Helvetica"/>
                <a:sym typeface="Helvetica"/>
              </a:defRPr>
            </a:pPr>
            <a:r>
              <a:t>x and b are images</a:t>
            </a:r>
          </a:p>
          <a:p>
            <a:pPr lvl="1" marL="894128" marR="0" indent="-395653" defTabSz="457200">
              <a:spcBef>
                <a:spcPts val="0"/>
              </a:spcBef>
              <a:defRPr sz="3500">
                <a:uFillTx/>
                <a:latin typeface="Helvetica"/>
                <a:ea typeface="Helvetica"/>
                <a:cs typeface="Helvetica"/>
                <a:sym typeface="Helvetica"/>
              </a:defRPr>
            </a:pPr>
            <a:r>
              <a:t>M is the convolution operation</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7" name="Questions?"/>
          <p:cNvSpPr txBox="1"/>
          <p:nvPr>
            <p:ph type="title"/>
          </p:nvPr>
        </p:nvSpPr>
        <p:spPr>
          <a:prstGeom prst="rect">
            <a:avLst/>
          </a:prstGeom>
        </p:spPr>
        <p:txBody>
          <a:bodyPr/>
          <a:lstStyle/>
          <a:p>
            <a:pPr/>
            <a:r>
              <a:t>Questions?</a:t>
            </a:r>
          </a:p>
        </p:txBody>
      </p:sp>
      <p:sp>
        <p:nvSpPr>
          <p:cNvPr id="27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Steepest descent/ascent"/>
          <p:cNvSpPr txBox="1"/>
          <p:nvPr>
            <p:ph type="title"/>
          </p:nvPr>
        </p:nvSpPr>
        <p:spPr>
          <a:prstGeom prst="rect">
            <a:avLst/>
          </a:prstGeom>
        </p:spPr>
        <p:txBody>
          <a:bodyPr/>
          <a:lstStyle>
            <a:lvl1pPr>
              <a:defRPr sz="3400"/>
            </a:lvl1pPr>
          </a:lstStyle>
          <a:p>
            <a:pPr/>
            <a:r>
              <a:t>Steepest descent/ascent</a:t>
            </a:r>
          </a:p>
        </p:txBody>
      </p:sp>
      <p:sp>
        <p:nvSpPr>
          <p:cNvPr id="281" name="Pick residual (negative gradient) direction…"/>
          <p:cNvSpPr txBox="1"/>
          <p:nvPr>
            <p:ph type="body" sz="quarter" idx="1"/>
          </p:nvPr>
        </p:nvSpPr>
        <p:spPr>
          <a:xfrm>
            <a:off x="304800" y="990600"/>
            <a:ext cx="1938721" cy="5867400"/>
          </a:xfrm>
          <a:prstGeom prst="rect">
            <a:avLst/>
          </a:prstGeom>
        </p:spPr>
        <p:txBody>
          <a:bodyPr/>
          <a:lstStyle/>
          <a:p>
            <a:pPr>
              <a:defRPr sz="2600"/>
            </a:pPr>
            <a:r>
              <a:t>Pick residual (negative gradient) direction</a:t>
            </a:r>
          </a:p>
          <a:p>
            <a:pPr lvl="1">
              <a:defRPr sz="2600"/>
            </a:pPr>
            <a:r>
              <a:t>Ax</a:t>
            </a:r>
            <a:r>
              <a:rPr baseline="-5999"/>
              <a:t>(i)-</a:t>
            </a:r>
            <a:r>
              <a:t>b</a:t>
            </a:r>
          </a:p>
        </p:txBody>
      </p:sp>
      <p:pic>
        <p:nvPicPr>
          <p:cNvPr id="282" name="image.png" descr="image.png"/>
          <p:cNvPicPr>
            <a:picLocks noChangeAspect="0"/>
          </p:cNvPicPr>
          <p:nvPr/>
        </p:nvPicPr>
        <p:blipFill>
          <a:blip r:embed="rId2">
            <a:extLst/>
          </a:blip>
          <a:stretch>
            <a:fillRect/>
          </a:stretch>
        </p:blipFill>
        <p:spPr>
          <a:xfrm>
            <a:off x="2127948" y="978205"/>
            <a:ext cx="6850064" cy="5902326"/>
          </a:xfrm>
          <a:prstGeom prst="rect">
            <a:avLst/>
          </a:prstGeom>
          <a:ln w="12700">
            <a:miter lim="400000"/>
          </a:ln>
        </p:spPr>
      </p:pic>
      <p:sp>
        <p:nvSpPr>
          <p:cNvPr id="283" name="Circle"/>
          <p:cNvSpPr/>
          <p:nvPr/>
        </p:nvSpPr>
        <p:spPr>
          <a:xfrm>
            <a:off x="2895600" y="25146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284" name="Circle"/>
          <p:cNvSpPr/>
          <p:nvPr/>
        </p:nvSpPr>
        <p:spPr>
          <a:xfrm>
            <a:off x="6248400" y="25908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285" name="Gradient direction"/>
          <p:cNvSpPr txBox="1"/>
          <p:nvPr/>
        </p:nvSpPr>
        <p:spPr>
          <a:xfrm rot="19860000">
            <a:off x="2822895" y="1656794"/>
            <a:ext cx="2195325" cy="419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spcBef>
                <a:spcPts val="1300"/>
              </a:spcBef>
              <a:buClr>
                <a:srgbClr val="0433FF"/>
              </a:buClr>
              <a:buFont typeface="Times New Roman"/>
              <a:defRPr sz="2200">
                <a:solidFill>
                  <a:srgbClr val="0433FF"/>
                </a:solidFill>
                <a:uFill>
                  <a:solidFill>
                    <a:srgbClr val="0433FF"/>
                  </a:solidFill>
                </a:uFill>
                <a:latin typeface="Times New Roman"/>
                <a:ea typeface="Times New Roman"/>
                <a:cs typeface="Times New Roman"/>
                <a:sym typeface="Times New Roman"/>
              </a:defRPr>
            </a:lvl1pPr>
          </a:lstStyle>
          <a:p>
            <a:pPr/>
            <a:r>
              <a:t>Gradient direction</a:t>
            </a:r>
          </a:p>
        </p:txBody>
      </p:sp>
      <p:sp>
        <p:nvSpPr>
          <p:cNvPr id="286" name="Gradient direction"/>
          <p:cNvSpPr txBox="1"/>
          <p:nvPr/>
        </p:nvSpPr>
        <p:spPr>
          <a:xfrm rot="19200000">
            <a:off x="5190849" y="1600763"/>
            <a:ext cx="2195325" cy="419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spcBef>
                <a:spcPts val="1300"/>
              </a:spcBef>
              <a:buClr>
                <a:srgbClr val="0433FF"/>
              </a:buClr>
              <a:buFont typeface="Times New Roman"/>
              <a:defRPr sz="2200">
                <a:solidFill>
                  <a:srgbClr val="0433FF"/>
                </a:solidFill>
                <a:uFill>
                  <a:solidFill>
                    <a:srgbClr val="0433FF"/>
                  </a:solidFill>
                </a:uFill>
                <a:latin typeface="Times New Roman"/>
                <a:ea typeface="Times New Roman"/>
                <a:cs typeface="Times New Roman"/>
                <a:sym typeface="Times New Roman"/>
              </a:defRPr>
            </a:lvl1pPr>
          </a:lstStyle>
          <a:p>
            <a:pPr/>
            <a:r>
              <a:t>Gradient direction</a:t>
            </a:r>
          </a:p>
        </p:txBody>
      </p:sp>
      <p:sp>
        <p:nvSpPr>
          <p:cNvPr id="287" name="Circle"/>
          <p:cNvSpPr/>
          <p:nvPr/>
        </p:nvSpPr>
        <p:spPr>
          <a:xfrm>
            <a:off x="5943600" y="51816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288" name="Line"/>
          <p:cNvSpPr/>
          <p:nvPr/>
        </p:nvSpPr>
        <p:spPr>
          <a:xfrm flipV="1">
            <a:off x="6019800" y="4953000"/>
            <a:ext cx="533400" cy="304800"/>
          </a:xfrm>
          <a:prstGeom prst="line">
            <a:avLst/>
          </a:prstGeom>
          <a:ln w="38100">
            <a:solidFill>
              <a:srgbClr val="FF2600"/>
            </a:solidFill>
            <a:tailEnd type="triangle"/>
          </a:ln>
        </p:spPr>
        <p:txBody>
          <a:bodyPr lIns="50800" tIns="50800" rIns="50800" bIns="50800" anchor="ctr"/>
          <a:lstStyle/>
          <a:p>
            <a:pPr/>
          </a:p>
        </p:txBody>
      </p:sp>
      <p:sp>
        <p:nvSpPr>
          <p:cNvPr id="289" name="Rectangle"/>
          <p:cNvSpPr/>
          <p:nvPr/>
        </p:nvSpPr>
        <p:spPr>
          <a:xfrm>
            <a:off x="2133600" y="3606800"/>
            <a:ext cx="6413500" cy="3149600"/>
          </a:xfrm>
          <a:prstGeom prst="rect">
            <a:avLst/>
          </a:prstGeom>
          <a:solidFill>
            <a:srgbClr val="FFFFFF"/>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Steepest descent/ascent"/>
          <p:cNvSpPr txBox="1"/>
          <p:nvPr>
            <p:ph type="title"/>
          </p:nvPr>
        </p:nvSpPr>
        <p:spPr>
          <a:prstGeom prst="rect">
            <a:avLst/>
          </a:prstGeom>
        </p:spPr>
        <p:txBody>
          <a:bodyPr/>
          <a:lstStyle>
            <a:lvl1pPr>
              <a:defRPr sz="3400"/>
            </a:lvl1pPr>
          </a:lstStyle>
          <a:p>
            <a:pPr/>
            <a:r>
              <a:t>Steepest descent/ascent</a:t>
            </a:r>
          </a:p>
        </p:txBody>
      </p:sp>
      <p:sp>
        <p:nvSpPr>
          <p:cNvPr id="292" name="Pick residual (negative gradient) direction…"/>
          <p:cNvSpPr txBox="1"/>
          <p:nvPr>
            <p:ph type="body" sz="quarter" idx="1"/>
          </p:nvPr>
        </p:nvSpPr>
        <p:spPr>
          <a:xfrm>
            <a:off x="304800" y="990600"/>
            <a:ext cx="2057400" cy="5867400"/>
          </a:xfrm>
          <a:prstGeom prst="rect">
            <a:avLst/>
          </a:prstGeom>
        </p:spPr>
        <p:txBody>
          <a:bodyPr/>
          <a:lstStyle/>
          <a:p>
            <a:pPr>
              <a:defRPr sz="2600"/>
            </a:pPr>
            <a:r>
              <a:t>Pick residual (negative gradient) direction</a:t>
            </a:r>
          </a:p>
          <a:p>
            <a:pPr lvl="1">
              <a:defRPr sz="2600"/>
            </a:pPr>
            <a:r>
              <a:t>Ax</a:t>
            </a:r>
            <a:r>
              <a:rPr baseline="-5999"/>
              <a:t>(i)-</a:t>
            </a:r>
            <a:r>
              <a:t>b</a:t>
            </a:r>
          </a:p>
          <a:p>
            <a:pPr>
              <a:defRPr sz="2600"/>
            </a:pPr>
            <a:r>
              <a:t>Find optimum in this direction</a:t>
            </a:r>
          </a:p>
        </p:txBody>
      </p:sp>
      <p:pic>
        <p:nvPicPr>
          <p:cNvPr id="293" name="image.png" descr="image.png"/>
          <p:cNvPicPr>
            <a:picLocks noChangeAspect="0"/>
          </p:cNvPicPr>
          <p:nvPr/>
        </p:nvPicPr>
        <p:blipFill>
          <a:blip r:embed="rId2">
            <a:extLst/>
          </a:blip>
          <a:srcRect l="1112" t="0" r="0" b="7315"/>
          <a:stretch>
            <a:fillRect/>
          </a:stretch>
        </p:blipFill>
        <p:spPr>
          <a:xfrm>
            <a:off x="2215451" y="938720"/>
            <a:ext cx="6773863" cy="5470526"/>
          </a:xfrm>
          <a:prstGeom prst="rect">
            <a:avLst/>
          </a:prstGeom>
          <a:ln w="12700">
            <a:miter lim="400000"/>
          </a:ln>
        </p:spPr>
      </p:pic>
      <p:sp>
        <p:nvSpPr>
          <p:cNvPr id="294" name="Circle"/>
          <p:cNvSpPr/>
          <p:nvPr/>
        </p:nvSpPr>
        <p:spPr>
          <a:xfrm>
            <a:off x="2895600" y="25146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295" name="Circle"/>
          <p:cNvSpPr/>
          <p:nvPr/>
        </p:nvSpPr>
        <p:spPr>
          <a:xfrm>
            <a:off x="6248400" y="25908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296" name="Gradient direction"/>
          <p:cNvSpPr txBox="1"/>
          <p:nvPr/>
        </p:nvSpPr>
        <p:spPr>
          <a:xfrm rot="19860000">
            <a:off x="2822895" y="1656794"/>
            <a:ext cx="2195325" cy="419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spcBef>
                <a:spcPts val="1300"/>
              </a:spcBef>
              <a:buClr>
                <a:srgbClr val="0433FF"/>
              </a:buClr>
              <a:buFont typeface="Times New Roman"/>
              <a:defRPr sz="2200">
                <a:solidFill>
                  <a:srgbClr val="0433FF"/>
                </a:solidFill>
                <a:uFill>
                  <a:solidFill>
                    <a:srgbClr val="0433FF"/>
                  </a:solidFill>
                </a:uFill>
                <a:latin typeface="Times New Roman"/>
                <a:ea typeface="Times New Roman"/>
                <a:cs typeface="Times New Roman"/>
                <a:sym typeface="Times New Roman"/>
              </a:defRPr>
            </a:lvl1pPr>
          </a:lstStyle>
          <a:p>
            <a:pPr/>
            <a:r>
              <a:t>Gradient direction</a:t>
            </a:r>
          </a:p>
        </p:txBody>
      </p:sp>
      <p:sp>
        <p:nvSpPr>
          <p:cNvPr id="297" name="Gradient direction"/>
          <p:cNvSpPr txBox="1"/>
          <p:nvPr/>
        </p:nvSpPr>
        <p:spPr>
          <a:xfrm rot="19200000">
            <a:off x="5190849" y="1600763"/>
            <a:ext cx="2195325" cy="419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spcBef>
                <a:spcPts val="1300"/>
              </a:spcBef>
              <a:buClr>
                <a:srgbClr val="0433FF"/>
              </a:buClr>
              <a:buFont typeface="Times New Roman"/>
              <a:defRPr sz="2200">
                <a:solidFill>
                  <a:srgbClr val="0433FF"/>
                </a:solidFill>
                <a:uFill>
                  <a:solidFill>
                    <a:srgbClr val="0433FF"/>
                  </a:solidFill>
                </a:uFill>
                <a:latin typeface="Times New Roman"/>
                <a:ea typeface="Times New Roman"/>
                <a:cs typeface="Times New Roman"/>
                <a:sym typeface="Times New Roman"/>
              </a:defRPr>
            </a:lvl1pPr>
          </a:lstStyle>
          <a:p>
            <a:pPr/>
            <a:r>
              <a:t>Gradient direction</a:t>
            </a:r>
          </a:p>
        </p:txBody>
      </p:sp>
      <p:sp>
        <p:nvSpPr>
          <p:cNvPr id="298" name="Energy along the gradient direction"/>
          <p:cNvSpPr txBox="1"/>
          <p:nvPr/>
        </p:nvSpPr>
        <p:spPr>
          <a:xfrm>
            <a:off x="1333500" y="6337300"/>
            <a:ext cx="4106650"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spcBef>
                <a:spcPts val="1300"/>
              </a:spcBef>
              <a:buClr>
                <a:srgbClr val="000000"/>
              </a:buClr>
              <a:buFont typeface="Times New Roman"/>
              <a:defRPr sz="2200">
                <a:uFill>
                  <a:solidFill>
                    <a:srgbClr val="000000"/>
                  </a:solidFill>
                </a:uFill>
                <a:latin typeface="Times New Roman"/>
                <a:ea typeface="Times New Roman"/>
                <a:cs typeface="Times New Roman"/>
                <a:sym typeface="Times New Roman"/>
              </a:defRPr>
            </a:lvl1pPr>
          </a:lstStyle>
          <a:p>
            <a:pPr/>
            <a:r>
              <a:t>Energy along the gradient direction</a:t>
            </a:r>
          </a:p>
        </p:txBody>
      </p:sp>
      <p:sp>
        <p:nvSpPr>
          <p:cNvPr id="299" name="Circle"/>
          <p:cNvSpPr/>
          <p:nvPr/>
        </p:nvSpPr>
        <p:spPr>
          <a:xfrm>
            <a:off x="5943600" y="51816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00" name="Circle"/>
          <p:cNvSpPr/>
          <p:nvPr/>
        </p:nvSpPr>
        <p:spPr>
          <a:xfrm>
            <a:off x="6477000" y="4876800"/>
            <a:ext cx="152400" cy="152400"/>
          </a:xfrm>
          <a:prstGeom prst="ellipse">
            <a:avLst/>
          </a:prstGeom>
          <a:solidFill>
            <a:srgbClr val="FEFCDD"/>
          </a:solidFill>
          <a:ln w="12700">
            <a:solidFill>
              <a:srgbClr val="FF4013"/>
            </a:solidFill>
          </a:ln>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01" name="Line"/>
          <p:cNvSpPr/>
          <p:nvPr/>
        </p:nvSpPr>
        <p:spPr>
          <a:xfrm flipV="1">
            <a:off x="6025451" y="4936045"/>
            <a:ext cx="533401" cy="304801"/>
          </a:xfrm>
          <a:prstGeom prst="line">
            <a:avLst/>
          </a:prstGeom>
          <a:ln w="38100">
            <a:solidFill>
              <a:srgbClr val="FF2600"/>
            </a:solidFill>
            <a:tailEnd type="triangle"/>
          </a:ln>
        </p:spPr>
        <p:txBody>
          <a:bodyPr lIns="50800" tIns="50800" rIns="50800" bIns="50800" anchor="ctr"/>
          <a:lstStyle/>
          <a:p>
            <a:pPr/>
          </a:p>
        </p:txBody>
      </p:sp>
      <p:sp>
        <p:nvSpPr>
          <p:cNvPr id="302" name="Circle"/>
          <p:cNvSpPr/>
          <p:nvPr/>
        </p:nvSpPr>
        <p:spPr>
          <a:xfrm>
            <a:off x="3073400" y="5575300"/>
            <a:ext cx="152400" cy="152400"/>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03" name="Circle"/>
          <p:cNvSpPr/>
          <p:nvPr/>
        </p:nvSpPr>
        <p:spPr>
          <a:xfrm>
            <a:off x="3454400" y="5791200"/>
            <a:ext cx="152400" cy="152400"/>
          </a:xfrm>
          <a:prstGeom prst="ellipse">
            <a:avLst/>
          </a:prstGeom>
          <a:solidFill>
            <a:srgbClr val="FEFCDD"/>
          </a:solidFill>
          <a:ln w="12700">
            <a:solidFill>
              <a:srgbClr val="FF4013"/>
            </a:solidFill>
          </a:ln>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04" name="x(0)"/>
          <p:cNvSpPr txBox="1"/>
          <p:nvPr/>
        </p:nvSpPr>
        <p:spPr>
          <a:xfrm>
            <a:off x="2806700" y="5930900"/>
            <a:ext cx="496141"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40" marR="40640" defTabSz="914400">
              <a:defRPr sz="2200">
                <a:uFill>
                  <a:solidFill>
                    <a:srgbClr val="000000"/>
                  </a:solidFill>
                </a:uFill>
                <a:latin typeface="Times New Roman"/>
                <a:ea typeface="Times New Roman"/>
                <a:cs typeface="Times New Roman"/>
                <a:sym typeface="Times New Roman"/>
              </a:defRPr>
            </a:pPr>
            <a:r>
              <a:rPr i="1"/>
              <a:t>x</a:t>
            </a:r>
            <a:r>
              <a:rPr baseline="-5999"/>
              <a:t>(0)</a:t>
            </a:r>
          </a:p>
        </p:txBody>
      </p:sp>
      <p:sp>
        <p:nvSpPr>
          <p:cNvPr id="305" name="x(1)"/>
          <p:cNvSpPr txBox="1"/>
          <p:nvPr/>
        </p:nvSpPr>
        <p:spPr>
          <a:xfrm>
            <a:off x="3365500" y="5930900"/>
            <a:ext cx="496141"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40" marR="40640" defTabSz="914400">
              <a:defRPr sz="2200">
                <a:uFill>
                  <a:solidFill>
                    <a:srgbClr val="000000"/>
                  </a:solidFill>
                </a:uFill>
                <a:latin typeface="Times New Roman"/>
                <a:ea typeface="Times New Roman"/>
                <a:cs typeface="Times New Roman"/>
                <a:sym typeface="Times New Roman"/>
              </a:defRPr>
            </a:pPr>
            <a:r>
              <a:rPr i="1"/>
              <a:t>x</a:t>
            </a:r>
            <a:r>
              <a:rPr baseline="-5999"/>
              <a:t>(1)</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Optimum along gradient direction"/>
          <p:cNvSpPr txBox="1"/>
          <p:nvPr>
            <p:ph type="title"/>
          </p:nvPr>
        </p:nvSpPr>
        <p:spPr>
          <a:prstGeom prst="rect">
            <a:avLst/>
          </a:prstGeom>
        </p:spPr>
        <p:txBody>
          <a:bodyPr/>
          <a:lstStyle>
            <a:lvl1pPr>
              <a:defRPr sz="3800"/>
            </a:lvl1pPr>
          </a:lstStyle>
          <a:p>
            <a:pPr/>
            <a:r>
              <a:t>Optimum along gradient direction</a:t>
            </a:r>
          </a:p>
        </p:txBody>
      </p:sp>
      <p:sp>
        <p:nvSpPr>
          <p:cNvPr id="308" name="minimize f(x1)…"/>
          <p:cNvSpPr txBox="1"/>
          <p:nvPr>
            <p:ph type="body" idx="1"/>
          </p:nvPr>
        </p:nvSpPr>
        <p:spPr>
          <a:xfrm>
            <a:off x="304800" y="1009650"/>
            <a:ext cx="8686800" cy="5867400"/>
          </a:xfrm>
          <a:prstGeom prst="rect">
            <a:avLst/>
          </a:prstGeom>
        </p:spPr>
        <p:txBody>
          <a:bodyPr/>
          <a:lstStyle/>
          <a:p>
            <a:pPr>
              <a:defRPr sz="2600"/>
            </a:pPr>
            <a:r>
              <a:t>minimize f(x</a:t>
            </a:r>
            <a:r>
              <a:rPr baseline="-5999"/>
              <a:t>1</a:t>
            </a:r>
            <a:r>
              <a:t>)</a:t>
            </a:r>
          </a:p>
          <a:p>
            <a:pPr>
              <a:defRPr sz="2600"/>
            </a:pPr>
            <a:r>
              <a:t>x</a:t>
            </a:r>
            <a:r>
              <a:rPr baseline="-5999"/>
              <a:t>1</a:t>
            </a:r>
            <a:r>
              <a:t>=x</a:t>
            </a:r>
            <a:r>
              <a:rPr baseline="-5999"/>
              <a:t>0</a:t>
            </a:r>
            <a:r>
              <a:t>+αr</a:t>
            </a:r>
            <a:r>
              <a:rPr baseline="-5999"/>
              <a:t>0</a:t>
            </a:r>
          </a:p>
        </p:txBody>
      </p:sp>
      <p:sp>
        <p:nvSpPr>
          <p:cNvPr id="309" name="unknown?"/>
          <p:cNvSpPr txBox="1"/>
          <p:nvPr/>
        </p:nvSpPr>
        <p:spPr>
          <a:xfrm>
            <a:off x="5188005" y="1398962"/>
            <a:ext cx="1214407"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lvl1pPr>
          </a:lstStyle>
          <a:p>
            <a:pPr/>
            <a:r>
              <a:t>unknown?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Optimum along gradient direction"/>
          <p:cNvSpPr txBox="1"/>
          <p:nvPr>
            <p:ph type="title"/>
          </p:nvPr>
        </p:nvSpPr>
        <p:spPr>
          <a:prstGeom prst="rect">
            <a:avLst/>
          </a:prstGeom>
        </p:spPr>
        <p:txBody>
          <a:bodyPr/>
          <a:lstStyle>
            <a:lvl1pPr>
              <a:defRPr sz="3800"/>
            </a:lvl1pPr>
          </a:lstStyle>
          <a:p>
            <a:pPr/>
            <a:r>
              <a:t>Optimum along gradient direction</a:t>
            </a:r>
          </a:p>
        </p:txBody>
      </p:sp>
      <p:sp>
        <p:nvSpPr>
          <p:cNvPr id="314" name="minimize f(x1)…"/>
          <p:cNvSpPr txBox="1"/>
          <p:nvPr>
            <p:ph type="body" idx="1"/>
          </p:nvPr>
        </p:nvSpPr>
        <p:spPr>
          <a:xfrm>
            <a:off x="304800" y="1009650"/>
            <a:ext cx="8686800" cy="5867400"/>
          </a:xfrm>
          <a:prstGeom prst="rect">
            <a:avLst/>
          </a:prstGeom>
        </p:spPr>
        <p:txBody>
          <a:bodyPr/>
          <a:lstStyle/>
          <a:p>
            <a:pPr>
              <a:defRPr sz="2600"/>
            </a:pPr>
            <a:r>
              <a:t>minimize f(x</a:t>
            </a:r>
            <a:r>
              <a:rPr baseline="-5999"/>
              <a:t>1</a:t>
            </a:r>
            <a:r>
              <a:t>)</a:t>
            </a:r>
          </a:p>
          <a:p>
            <a:pPr>
              <a:defRPr sz="2600"/>
            </a:pPr>
            <a:r>
              <a:t>x</a:t>
            </a:r>
            <a:r>
              <a:rPr baseline="-5999"/>
              <a:t>1</a:t>
            </a:r>
            <a:r>
              <a:t>=x</a:t>
            </a:r>
            <a:r>
              <a:rPr baseline="-5999"/>
              <a:t>0</a:t>
            </a:r>
            <a:r>
              <a:t>+αr</a:t>
            </a:r>
            <a:r>
              <a:rPr baseline="-5999"/>
              <a:t>0</a:t>
            </a:r>
          </a:p>
          <a:p>
            <a:pPr>
              <a:defRPr sz="2600"/>
            </a:pPr>
            <a:r>
              <a:t>make derivative of f wrt α along direction zero: </a:t>
            </a:r>
          </a:p>
        </p:txBody>
      </p:sp>
      <p:grpSp>
        <p:nvGrpSpPr>
          <p:cNvPr id="322" name="Group"/>
          <p:cNvGrpSpPr/>
          <p:nvPr/>
        </p:nvGrpSpPr>
        <p:grpSpPr>
          <a:xfrm>
            <a:off x="431799" y="2553390"/>
            <a:ext cx="4956573" cy="4081195"/>
            <a:chOff x="0" y="0"/>
            <a:chExt cx="4956571" cy="4081194"/>
          </a:xfrm>
        </p:grpSpPr>
        <p:pic>
          <p:nvPicPr>
            <p:cNvPr id="315" name="droppedImage.pdf" descr="droppedImage.pdf"/>
            <p:cNvPicPr>
              <a:picLocks noChangeAspect="1"/>
            </p:cNvPicPr>
            <p:nvPr/>
          </p:nvPicPr>
          <p:blipFill>
            <a:blip r:embed="rId3">
              <a:extLst/>
            </a:blip>
            <a:stretch>
              <a:fillRect/>
            </a:stretch>
          </p:blipFill>
          <p:spPr>
            <a:xfrm>
              <a:off x="342900" y="0"/>
              <a:ext cx="3655028" cy="711200"/>
            </a:xfrm>
            <a:prstGeom prst="rect">
              <a:avLst/>
            </a:prstGeom>
            <a:ln w="12700" cap="flat">
              <a:noFill/>
              <a:round/>
            </a:ln>
            <a:effectLst/>
          </p:spPr>
        </p:pic>
        <p:pic>
          <p:nvPicPr>
            <p:cNvPr id="316" name="droppedImage.pdf" descr="droppedImage.pdf"/>
            <p:cNvPicPr>
              <a:picLocks noChangeAspect="1"/>
            </p:cNvPicPr>
            <p:nvPr/>
          </p:nvPicPr>
          <p:blipFill>
            <a:blip r:embed="rId4">
              <a:extLst/>
            </a:blip>
            <a:stretch>
              <a:fillRect/>
            </a:stretch>
          </p:blipFill>
          <p:spPr>
            <a:xfrm>
              <a:off x="3403600" y="901700"/>
              <a:ext cx="469900" cy="280133"/>
            </a:xfrm>
            <a:prstGeom prst="rect">
              <a:avLst/>
            </a:prstGeom>
            <a:ln w="12700" cap="flat">
              <a:noFill/>
              <a:round/>
            </a:ln>
            <a:effectLst/>
          </p:spPr>
        </p:pic>
        <p:pic>
          <p:nvPicPr>
            <p:cNvPr id="317" name="droppedImage.pdf" descr="droppedImage.pdf"/>
            <p:cNvPicPr>
              <a:picLocks noChangeAspect="1"/>
            </p:cNvPicPr>
            <p:nvPr/>
          </p:nvPicPr>
          <p:blipFill>
            <a:blip r:embed="rId5">
              <a:extLst/>
            </a:blip>
            <a:stretch>
              <a:fillRect/>
            </a:stretch>
          </p:blipFill>
          <p:spPr>
            <a:xfrm>
              <a:off x="2006600" y="812800"/>
              <a:ext cx="1270000" cy="357747"/>
            </a:xfrm>
            <a:prstGeom prst="rect">
              <a:avLst/>
            </a:prstGeom>
            <a:ln w="12700" cap="flat">
              <a:noFill/>
              <a:round/>
            </a:ln>
            <a:effectLst/>
          </p:spPr>
        </p:pic>
        <p:sp>
          <p:nvSpPr>
            <p:cNvPr id="318" name="}"/>
            <p:cNvSpPr txBox="1"/>
            <p:nvPr/>
          </p:nvSpPr>
          <p:spPr>
            <a:xfrm rot="5400000">
              <a:off x="3463763" y="615677"/>
              <a:ext cx="289047" cy="419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40" marR="40640" defTabSz="914400">
                <a:defRPr sz="2200">
                  <a:uFill>
                    <a:solidFill>
                      <a:srgbClr val="000000"/>
                    </a:solidFill>
                  </a:uFill>
                  <a:latin typeface="Times New Roman"/>
                  <a:ea typeface="Times New Roman"/>
                  <a:cs typeface="Times New Roman"/>
                  <a:sym typeface="Times New Roman"/>
                </a:defRPr>
              </a:lvl1pPr>
            </a:lstStyle>
            <a:p>
              <a:pPr/>
              <a:r>
                <a:t>}</a:t>
              </a:r>
            </a:p>
          </p:txBody>
        </p:sp>
        <p:sp>
          <p:nvSpPr>
            <p:cNvPr id="319" name="}"/>
            <p:cNvSpPr txBox="1"/>
            <p:nvPr/>
          </p:nvSpPr>
          <p:spPr>
            <a:xfrm rot="5400000">
              <a:off x="2402916" y="335707"/>
              <a:ext cx="459729" cy="8112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40" marR="40640" defTabSz="914400">
                <a:defRPr sz="5000">
                  <a:uFill>
                    <a:solidFill>
                      <a:srgbClr val="000000"/>
                    </a:solidFill>
                  </a:uFill>
                  <a:latin typeface="Times New Roman"/>
                  <a:ea typeface="Times New Roman"/>
                  <a:cs typeface="Times New Roman"/>
                  <a:sym typeface="Times New Roman"/>
                </a:defRPr>
              </a:lvl1pPr>
            </a:lstStyle>
            <a:p>
              <a:pPr/>
              <a:r>
                <a:t>}</a:t>
              </a:r>
            </a:p>
          </p:txBody>
        </p:sp>
        <p:pic>
          <p:nvPicPr>
            <p:cNvPr id="320" name="droppedImage.pdf" descr="droppedImage.pdf"/>
            <p:cNvPicPr>
              <a:picLocks noChangeAspect="1"/>
            </p:cNvPicPr>
            <p:nvPr/>
          </p:nvPicPr>
          <p:blipFill>
            <a:blip r:embed="rId6">
              <a:extLst/>
            </a:blip>
            <a:stretch>
              <a:fillRect/>
            </a:stretch>
          </p:blipFill>
          <p:spPr>
            <a:xfrm>
              <a:off x="0" y="1524000"/>
              <a:ext cx="4140200" cy="410451"/>
            </a:xfrm>
            <a:prstGeom prst="rect">
              <a:avLst/>
            </a:prstGeom>
            <a:ln w="12700" cap="flat">
              <a:noFill/>
              <a:round/>
            </a:ln>
            <a:effectLst/>
          </p:spPr>
        </p:pic>
        <p:pic>
          <p:nvPicPr>
            <p:cNvPr id="321" name="droppedImage.pdf" descr="droppedImage.pdf"/>
            <p:cNvPicPr>
              <a:picLocks noChangeAspect="1"/>
            </p:cNvPicPr>
            <p:nvPr/>
          </p:nvPicPr>
          <p:blipFill>
            <a:blip r:embed="rId7">
              <a:extLst/>
            </a:blip>
            <a:stretch>
              <a:fillRect/>
            </a:stretch>
          </p:blipFill>
          <p:spPr>
            <a:xfrm>
              <a:off x="1866900" y="2514600"/>
              <a:ext cx="3089672" cy="1566595"/>
            </a:xfrm>
            <a:prstGeom prst="rect">
              <a:avLst/>
            </a:prstGeom>
            <a:ln w="12700" cap="flat">
              <a:noFill/>
              <a:round/>
            </a:ln>
            <a:effectLst/>
          </p:spPr>
        </p:pic>
      </p:grpSp>
      <p:sp>
        <p:nvSpPr>
          <p:cNvPr id="323" name="α"/>
          <p:cNvSpPr txBox="1"/>
          <p:nvPr/>
        </p:nvSpPr>
        <p:spPr>
          <a:xfrm>
            <a:off x="6380454" y="1361525"/>
            <a:ext cx="298588" cy="46857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R="41275" defTabSz="914400">
              <a:spcBef>
                <a:spcPts val="600"/>
              </a:spcBef>
              <a:defRPr b="1" sz="2600">
                <a:uFill>
                  <a:solidFill>
                    <a:srgbClr val="000000"/>
                  </a:solidFill>
                </a:uFill>
                <a:latin typeface="Times New Roman"/>
                <a:ea typeface="Times New Roman"/>
                <a:cs typeface="Times New Roman"/>
                <a:sym typeface="Times New Roman"/>
              </a:defRPr>
            </a:lvl1pPr>
          </a:lstStyle>
          <a:p>
            <a:pPr/>
            <a:r>
              <a:t>α</a:t>
            </a:r>
          </a:p>
        </p:txBody>
      </p:sp>
      <p:sp>
        <p:nvSpPr>
          <p:cNvPr id="324" name="unknown:"/>
          <p:cNvSpPr txBox="1"/>
          <p:nvPr/>
        </p:nvSpPr>
        <p:spPr>
          <a:xfrm>
            <a:off x="5188005" y="1398962"/>
            <a:ext cx="1147248"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lvl1pPr>
          </a:lstStyle>
          <a:p>
            <a:pPr/>
            <a:r>
              <a:t>unknown: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2"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Geometric interpretation"/>
          <p:cNvSpPr txBox="1"/>
          <p:nvPr>
            <p:ph type="title"/>
          </p:nvPr>
        </p:nvSpPr>
        <p:spPr>
          <a:prstGeom prst="rect">
            <a:avLst/>
          </a:prstGeom>
        </p:spPr>
        <p:txBody>
          <a:bodyPr/>
          <a:lstStyle>
            <a:lvl1pPr>
              <a:defRPr sz="3800"/>
            </a:lvl1pPr>
          </a:lstStyle>
          <a:p>
            <a:pPr/>
            <a:r>
              <a:t>Geometric interpretation</a:t>
            </a:r>
          </a:p>
        </p:txBody>
      </p:sp>
      <p:sp>
        <p:nvSpPr>
          <p:cNvPr id="329" name="Line search:…"/>
          <p:cNvSpPr txBox="1"/>
          <p:nvPr>
            <p:ph type="body" sz="quarter" idx="1"/>
          </p:nvPr>
        </p:nvSpPr>
        <p:spPr>
          <a:xfrm>
            <a:off x="304800" y="5241656"/>
            <a:ext cx="4956572" cy="1635395"/>
          </a:xfrm>
          <a:prstGeom prst="rect">
            <a:avLst/>
          </a:prstGeom>
        </p:spPr>
        <p:txBody>
          <a:bodyPr/>
          <a:lstStyle>
            <a:lvl1pPr>
              <a:defRPr sz="2600"/>
            </a:lvl1pPr>
            <a:lvl2pPr>
              <a:defRPr b="1" sz="2600"/>
            </a:lvl2pPr>
          </a:lstStyle>
          <a:p>
            <a:pPr/>
            <a:r>
              <a:t>Line search: </a:t>
            </a:r>
          </a:p>
          <a:p>
            <a:pPr lvl="1"/>
            <a:r>
              <a:t>make the gradient orthogonal to the line</a:t>
            </a:r>
          </a:p>
        </p:txBody>
      </p:sp>
      <p:grpSp>
        <p:nvGrpSpPr>
          <p:cNvPr id="337" name="Group"/>
          <p:cNvGrpSpPr/>
          <p:nvPr/>
        </p:nvGrpSpPr>
        <p:grpSpPr>
          <a:xfrm>
            <a:off x="284862" y="1009649"/>
            <a:ext cx="4956573" cy="4081196"/>
            <a:chOff x="0" y="0"/>
            <a:chExt cx="4956571" cy="4081194"/>
          </a:xfrm>
        </p:grpSpPr>
        <p:pic>
          <p:nvPicPr>
            <p:cNvPr id="330" name="droppedImage.pdf" descr="droppedImage.pdf"/>
            <p:cNvPicPr>
              <a:picLocks noChangeAspect="1"/>
            </p:cNvPicPr>
            <p:nvPr/>
          </p:nvPicPr>
          <p:blipFill>
            <a:blip r:embed="rId3">
              <a:extLst/>
            </a:blip>
            <a:stretch>
              <a:fillRect/>
            </a:stretch>
          </p:blipFill>
          <p:spPr>
            <a:xfrm>
              <a:off x="342900" y="0"/>
              <a:ext cx="3655028" cy="711200"/>
            </a:xfrm>
            <a:prstGeom prst="rect">
              <a:avLst/>
            </a:prstGeom>
            <a:ln w="12700" cap="flat">
              <a:noFill/>
              <a:round/>
            </a:ln>
            <a:effectLst/>
          </p:spPr>
        </p:pic>
        <p:pic>
          <p:nvPicPr>
            <p:cNvPr id="331" name="droppedImage.pdf" descr="droppedImage.pdf"/>
            <p:cNvPicPr>
              <a:picLocks noChangeAspect="1"/>
            </p:cNvPicPr>
            <p:nvPr/>
          </p:nvPicPr>
          <p:blipFill>
            <a:blip r:embed="rId4">
              <a:extLst/>
            </a:blip>
            <a:stretch>
              <a:fillRect/>
            </a:stretch>
          </p:blipFill>
          <p:spPr>
            <a:xfrm>
              <a:off x="3403600" y="901700"/>
              <a:ext cx="469900" cy="280133"/>
            </a:xfrm>
            <a:prstGeom prst="rect">
              <a:avLst/>
            </a:prstGeom>
            <a:ln w="12700" cap="flat">
              <a:noFill/>
              <a:round/>
            </a:ln>
            <a:effectLst/>
          </p:spPr>
        </p:pic>
        <p:pic>
          <p:nvPicPr>
            <p:cNvPr id="332" name="droppedImage.pdf" descr="droppedImage.pdf"/>
            <p:cNvPicPr>
              <a:picLocks noChangeAspect="1"/>
            </p:cNvPicPr>
            <p:nvPr/>
          </p:nvPicPr>
          <p:blipFill>
            <a:blip r:embed="rId5">
              <a:extLst/>
            </a:blip>
            <a:stretch>
              <a:fillRect/>
            </a:stretch>
          </p:blipFill>
          <p:spPr>
            <a:xfrm>
              <a:off x="2006600" y="812800"/>
              <a:ext cx="1270000" cy="357747"/>
            </a:xfrm>
            <a:prstGeom prst="rect">
              <a:avLst/>
            </a:prstGeom>
            <a:ln w="12700" cap="flat">
              <a:noFill/>
              <a:round/>
            </a:ln>
            <a:effectLst/>
          </p:spPr>
        </p:pic>
        <p:sp>
          <p:nvSpPr>
            <p:cNvPr id="333" name="}"/>
            <p:cNvSpPr txBox="1"/>
            <p:nvPr/>
          </p:nvSpPr>
          <p:spPr>
            <a:xfrm rot="5400000">
              <a:off x="3463763" y="615677"/>
              <a:ext cx="289047" cy="419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40" marR="40640" defTabSz="914400">
                <a:defRPr sz="2200">
                  <a:uFill>
                    <a:solidFill>
                      <a:srgbClr val="000000"/>
                    </a:solidFill>
                  </a:uFill>
                  <a:latin typeface="Times New Roman"/>
                  <a:ea typeface="Times New Roman"/>
                  <a:cs typeface="Times New Roman"/>
                  <a:sym typeface="Times New Roman"/>
                </a:defRPr>
              </a:lvl1pPr>
            </a:lstStyle>
            <a:p>
              <a:pPr/>
              <a:r>
                <a:t>}</a:t>
              </a:r>
            </a:p>
          </p:txBody>
        </p:sp>
        <p:sp>
          <p:nvSpPr>
            <p:cNvPr id="334" name="}"/>
            <p:cNvSpPr txBox="1"/>
            <p:nvPr/>
          </p:nvSpPr>
          <p:spPr>
            <a:xfrm rot="5400000">
              <a:off x="2402916" y="335707"/>
              <a:ext cx="459729" cy="8112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40" marR="40640" defTabSz="914400">
                <a:defRPr sz="5000">
                  <a:uFill>
                    <a:solidFill>
                      <a:srgbClr val="000000"/>
                    </a:solidFill>
                  </a:uFill>
                  <a:latin typeface="Times New Roman"/>
                  <a:ea typeface="Times New Roman"/>
                  <a:cs typeface="Times New Roman"/>
                  <a:sym typeface="Times New Roman"/>
                </a:defRPr>
              </a:lvl1pPr>
            </a:lstStyle>
            <a:p>
              <a:pPr/>
              <a:r>
                <a:t>}</a:t>
              </a:r>
            </a:p>
          </p:txBody>
        </p:sp>
        <p:pic>
          <p:nvPicPr>
            <p:cNvPr id="335" name="droppedImage.pdf" descr="droppedImage.pdf"/>
            <p:cNvPicPr>
              <a:picLocks noChangeAspect="1"/>
            </p:cNvPicPr>
            <p:nvPr/>
          </p:nvPicPr>
          <p:blipFill>
            <a:blip r:embed="rId6">
              <a:extLst/>
            </a:blip>
            <a:stretch>
              <a:fillRect/>
            </a:stretch>
          </p:blipFill>
          <p:spPr>
            <a:xfrm>
              <a:off x="0" y="1524000"/>
              <a:ext cx="4140200" cy="410451"/>
            </a:xfrm>
            <a:prstGeom prst="rect">
              <a:avLst/>
            </a:prstGeom>
            <a:ln w="12700" cap="flat">
              <a:noFill/>
              <a:round/>
            </a:ln>
            <a:effectLst/>
          </p:spPr>
        </p:pic>
        <p:pic>
          <p:nvPicPr>
            <p:cNvPr id="336" name="droppedImage.pdf" descr="droppedImage.pdf"/>
            <p:cNvPicPr>
              <a:picLocks noChangeAspect="1"/>
            </p:cNvPicPr>
            <p:nvPr/>
          </p:nvPicPr>
          <p:blipFill>
            <a:blip r:embed="rId7">
              <a:extLst/>
            </a:blip>
            <a:stretch>
              <a:fillRect/>
            </a:stretch>
          </p:blipFill>
          <p:spPr>
            <a:xfrm>
              <a:off x="1866900" y="2514600"/>
              <a:ext cx="3089672" cy="1566595"/>
            </a:xfrm>
            <a:prstGeom prst="rect">
              <a:avLst/>
            </a:prstGeom>
            <a:ln w="12700" cap="flat">
              <a:noFill/>
              <a:round/>
            </a:ln>
            <a:effectLst/>
          </p:spPr>
        </p:pic>
      </p:grpSp>
      <p:pic>
        <p:nvPicPr>
          <p:cNvPr id="338" name="image.png" descr="image.png"/>
          <p:cNvPicPr>
            <a:picLocks noChangeAspect="0"/>
          </p:cNvPicPr>
          <p:nvPr/>
        </p:nvPicPr>
        <p:blipFill>
          <a:blip r:embed="rId8">
            <a:extLst/>
          </a:blip>
          <a:srcRect l="47973" t="50599" r="0" b="7315"/>
          <a:stretch>
            <a:fillRect/>
          </a:stretch>
        </p:blipFill>
        <p:spPr>
          <a:xfrm>
            <a:off x="6131886" y="4383038"/>
            <a:ext cx="3563856" cy="2483973"/>
          </a:xfrm>
          <a:prstGeom prst="rect">
            <a:avLst/>
          </a:prstGeom>
          <a:ln w="12700">
            <a:miter lim="400000"/>
          </a:ln>
        </p:spPr>
      </p:pic>
      <p:sp>
        <p:nvSpPr>
          <p:cNvPr id="339" name="Circle"/>
          <p:cNvSpPr/>
          <p:nvPr/>
        </p:nvSpPr>
        <p:spPr>
          <a:xfrm>
            <a:off x="6650027" y="5639365"/>
            <a:ext cx="152401" cy="152401"/>
          </a:xfrm>
          <a:prstGeom prst="ellipse">
            <a:avLst/>
          </a:prstGeom>
          <a:solidFill>
            <a:srgbClr val="FF2600"/>
          </a:solidFill>
          <a:ln w="12700"/>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40" name="Circle"/>
          <p:cNvSpPr/>
          <p:nvPr/>
        </p:nvSpPr>
        <p:spPr>
          <a:xfrm>
            <a:off x="7183427" y="5334565"/>
            <a:ext cx="152401" cy="152401"/>
          </a:xfrm>
          <a:prstGeom prst="ellipse">
            <a:avLst/>
          </a:prstGeom>
          <a:solidFill>
            <a:srgbClr val="FEFCDD"/>
          </a:solidFill>
          <a:ln w="12700">
            <a:solidFill>
              <a:srgbClr val="FF4013"/>
            </a:solidFill>
          </a:ln>
        </p:spPr>
        <p:txBody>
          <a:bodyPr lIns="50800" tIns="50800" rIns="50800" bIns="50800" anchor="ctr"/>
          <a:lstStyle/>
          <a:p>
            <a:pPr marL="40640" marR="40640" defTabSz="914400">
              <a:defRPr sz="2200">
                <a:uFill>
                  <a:solidFill>
                    <a:srgbClr val="000000"/>
                  </a:solidFill>
                </a:uFill>
                <a:latin typeface="Times New Roman"/>
                <a:ea typeface="Times New Roman"/>
                <a:cs typeface="Times New Roman"/>
                <a:sym typeface="Times New Roman"/>
              </a:defRPr>
            </a:pPr>
          </a:p>
        </p:txBody>
      </p:sp>
      <p:sp>
        <p:nvSpPr>
          <p:cNvPr id="341" name="Line"/>
          <p:cNvSpPr/>
          <p:nvPr/>
        </p:nvSpPr>
        <p:spPr>
          <a:xfrm flipV="1">
            <a:off x="6731879" y="5393810"/>
            <a:ext cx="533401" cy="304801"/>
          </a:xfrm>
          <a:prstGeom prst="line">
            <a:avLst/>
          </a:prstGeom>
          <a:ln w="38100">
            <a:solidFill>
              <a:srgbClr val="FF2600"/>
            </a:solidFill>
            <a:tailEnd type="triangle"/>
          </a:ln>
        </p:spPr>
        <p:txBody>
          <a:bodyPr lIns="50800" tIns="50800" rIns="50800" bIns="50800" anchor="ctr"/>
          <a:lstStyle/>
          <a:p>
            <a:pPr/>
          </a:p>
        </p:txBody>
      </p:sp>
      <p:sp>
        <p:nvSpPr>
          <p:cNvPr id="342" name="Line"/>
          <p:cNvSpPr/>
          <p:nvPr/>
        </p:nvSpPr>
        <p:spPr>
          <a:xfrm flipH="1" flipV="1">
            <a:off x="7055862" y="5026154"/>
            <a:ext cx="459102" cy="251996"/>
          </a:xfrm>
          <a:prstGeom prst="line">
            <a:avLst/>
          </a:prstGeom>
          <a:ln w="38100">
            <a:solidFill>
              <a:schemeClr val="accent1"/>
            </a:solidFill>
            <a:tailEnd type="triangle"/>
          </a:ln>
        </p:spPr>
        <p:txBody>
          <a:bodyPr lIns="50800" tIns="50800" rIns="50800" bIns="5080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2"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Recap: Gradient Descent"/>
          <p:cNvSpPr txBox="1"/>
          <p:nvPr>
            <p:ph type="title"/>
          </p:nvPr>
        </p:nvSpPr>
        <p:spPr>
          <a:prstGeom prst="rect">
            <a:avLst/>
          </a:prstGeom>
        </p:spPr>
        <p:txBody>
          <a:bodyPr/>
          <a:lstStyle/>
          <a:p>
            <a:pPr/>
            <a:r>
              <a:t>Recap: Gradient Descent</a:t>
            </a:r>
          </a:p>
        </p:txBody>
      </p:sp>
      <p:sp>
        <p:nvSpPr>
          <p:cNvPr id="347" name="Residual = - gradient : r(i)=b-Ax(i)…"/>
          <p:cNvSpPr txBox="1"/>
          <p:nvPr>
            <p:ph type="body" idx="1"/>
          </p:nvPr>
        </p:nvSpPr>
        <p:spPr>
          <a:prstGeom prst="rect">
            <a:avLst/>
          </a:prstGeom>
        </p:spPr>
        <p:txBody>
          <a:bodyPr/>
          <a:lstStyle/>
          <a:p>
            <a:pPr/>
            <a:r>
              <a:t>Residual = - gradient : r</a:t>
            </a:r>
            <a:r>
              <a:rPr baseline="-5999"/>
              <a:t>(i)</a:t>
            </a:r>
            <a:r>
              <a:t>=b-Ax</a:t>
            </a:r>
            <a:r>
              <a:rPr baseline="-5999"/>
              <a:t>(i)</a:t>
            </a:r>
          </a:p>
          <a:p>
            <a:pPr/>
            <a:r>
              <a:t>Iteratively walk along residual: x</a:t>
            </a:r>
            <a:r>
              <a:rPr baseline="-5999"/>
              <a:t>(i+1)</a:t>
            </a:r>
            <a:r>
              <a:t>=x</a:t>
            </a:r>
            <a:r>
              <a:rPr baseline="-5999"/>
              <a:t>(i)</a:t>
            </a:r>
            <a:r>
              <a:t>+a r</a:t>
            </a:r>
            <a:r>
              <a:rPr baseline="-5999"/>
              <a:t>(i)</a:t>
            </a:r>
            <a:r>
              <a:t> </a:t>
            </a:r>
          </a:p>
          <a:p>
            <a:pPr/>
            <a:r>
              <a:t>Find optimal along residual direction:</a:t>
            </a:r>
          </a:p>
          <a:p>
            <a:pPr/>
          </a:p>
          <a:p>
            <a:pPr/>
          </a:p>
          <a:p>
            <a:pPr/>
          </a:p>
          <a:p>
            <a:pPr/>
            <a:r>
              <a:t>note that we only need to apply matrix A </a:t>
            </a:r>
            <a:br/>
            <a:r>
              <a:t>to vectors</a:t>
            </a:r>
          </a:p>
          <a:p>
            <a:pPr lvl="1"/>
            <a:r>
              <a:t>Not too expensive because A is sparse</a:t>
            </a:r>
          </a:p>
          <a:p>
            <a:pPr marL="592666" indent="-592666"/>
            <a:r>
              <a:t>Not a very efficient method but we’ll improve it</a:t>
            </a:r>
          </a:p>
        </p:txBody>
      </p:sp>
      <p:pic>
        <p:nvPicPr>
          <p:cNvPr id="348" name="droppedImage.pdf" descr="droppedImage.pdf"/>
          <p:cNvPicPr>
            <a:picLocks noChangeAspect="1"/>
          </p:cNvPicPr>
          <p:nvPr/>
        </p:nvPicPr>
        <p:blipFill>
          <a:blip r:embed="rId2">
            <a:extLst/>
          </a:blip>
          <a:stretch>
            <a:fillRect/>
          </a:stretch>
        </p:blipFill>
        <p:spPr>
          <a:xfrm>
            <a:off x="6477000" y="2829186"/>
            <a:ext cx="2057400" cy="1083899"/>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Conjugate gradient and other tricks"/>
          <p:cNvSpPr txBox="1"/>
          <p:nvPr>
            <p:ph type="title"/>
          </p:nvPr>
        </p:nvSpPr>
        <p:spPr>
          <a:prstGeom prst="rect">
            <a:avLst/>
          </a:prstGeom>
        </p:spPr>
        <p:txBody>
          <a:bodyPr/>
          <a:lstStyle>
            <a:lvl1pPr marL="40862" marR="40862" defTabSz="905255">
              <a:defRPr sz="3959"/>
            </a:lvl1pPr>
          </a:lstStyle>
          <a:p>
            <a:pPr/>
            <a:r>
              <a:t>Conjugate gradient and other tricks</a:t>
            </a:r>
          </a:p>
        </p:txBody>
      </p:sp>
      <p:sp>
        <p:nvSpPr>
          <p:cNvPr id="351" name="Smarter gradient descent…"/>
          <p:cNvSpPr txBox="1"/>
          <p:nvPr>
            <p:ph type="body" idx="1"/>
          </p:nvPr>
        </p:nvSpPr>
        <p:spPr>
          <a:prstGeom prst="rect">
            <a:avLst/>
          </a:prstGeom>
        </p:spPr>
        <p:txBody>
          <a:bodyPr/>
          <a:lstStyle/>
          <a:p>
            <a:pPr/>
            <a:r>
              <a:t>Smarter gradient descent</a:t>
            </a:r>
          </a:p>
          <a:p>
            <a:pPr lvl="1"/>
            <a:r>
              <a:t>Conjugate gradient</a:t>
            </a:r>
          </a:p>
          <a:p>
            <a:pPr lvl="2"/>
            <a:r>
              <a:t>Smarter iteration as a function of history to avoid zigzags</a:t>
            </a:r>
          </a:p>
          <a:p>
            <a:pPr lvl="1"/>
            <a:r>
              <a:t>Preconditioning</a:t>
            </a:r>
          </a:p>
          <a:p>
            <a:pPr lvl="2"/>
            <a:r>
              <a:t>Change of basis (extra matrix) so that problem is easier to solve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Applying it to images"/>
          <p:cNvSpPr txBox="1"/>
          <p:nvPr>
            <p:ph type="title"/>
          </p:nvPr>
        </p:nvSpPr>
        <p:spPr>
          <a:prstGeom prst="rect">
            <a:avLst/>
          </a:prstGeom>
        </p:spPr>
        <p:txBody>
          <a:bodyPr/>
          <a:lstStyle/>
          <a:p>
            <a:pPr/>
            <a:r>
              <a:t>Applying it to images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Inputs:"/>
          <p:cNvSpPr txBox="1"/>
          <p:nvPr>
            <p:ph type="title"/>
          </p:nvPr>
        </p:nvSpPr>
        <p:spPr>
          <a:prstGeom prst="rect">
            <a:avLst/>
          </a:prstGeom>
        </p:spPr>
        <p:txBody>
          <a:bodyPr/>
          <a:lstStyle/>
          <a:p>
            <a:pPr/>
            <a:r>
              <a:t>Inputs: </a:t>
            </a:r>
          </a:p>
        </p:txBody>
      </p:sp>
      <p:sp>
        <p:nvSpPr>
          <p:cNvPr id="356" name="input: blurry image y, known kernel"/>
          <p:cNvSpPr txBox="1"/>
          <p:nvPr>
            <p:ph type="body" idx="1"/>
          </p:nvPr>
        </p:nvSpPr>
        <p:spPr>
          <a:xfrm>
            <a:off x="215900" y="1111250"/>
            <a:ext cx="8775700" cy="5676901"/>
          </a:xfrm>
          <a:prstGeom prst="rect">
            <a:avLst/>
          </a:prstGeom>
        </p:spPr>
        <p:txBody>
          <a:bodyPr/>
          <a:lstStyle/>
          <a:p>
            <a:pPr/>
            <a:r>
              <a:t>input: blurry image y, known kernel</a:t>
            </a:r>
          </a:p>
        </p:txBody>
      </p:sp>
      <p:pic>
        <p:nvPicPr>
          <p:cNvPr id="357" name="Image" descr="Image"/>
          <p:cNvPicPr>
            <a:picLocks noChangeAspect="1"/>
          </p:cNvPicPr>
          <p:nvPr/>
        </p:nvPicPr>
        <p:blipFill>
          <a:blip r:embed="rId2">
            <a:extLst/>
          </a:blip>
          <a:stretch>
            <a:fillRect/>
          </a:stretch>
        </p:blipFill>
        <p:spPr>
          <a:xfrm>
            <a:off x="463416" y="3136538"/>
            <a:ext cx="1831086" cy="2753031"/>
          </a:xfrm>
          <a:prstGeom prst="rect">
            <a:avLst/>
          </a:prstGeom>
          <a:ln w="12700"/>
        </p:spPr>
      </p:pic>
      <p:pic>
        <p:nvPicPr>
          <p:cNvPr id="358" name="Image" descr="Image"/>
          <p:cNvPicPr>
            <a:picLocks noChangeAspect="1"/>
          </p:cNvPicPr>
          <p:nvPr/>
        </p:nvPicPr>
        <p:blipFill>
          <a:blip r:embed="rId3">
            <a:extLst/>
          </a:blip>
          <a:stretch>
            <a:fillRect/>
          </a:stretch>
        </p:blipFill>
        <p:spPr>
          <a:xfrm>
            <a:off x="6991678" y="2937799"/>
            <a:ext cx="1824818" cy="2743607"/>
          </a:xfrm>
          <a:prstGeom prst="rect">
            <a:avLst/>
          </a:prstGeom>
          <a:ln w="12700"/>
        </p:spPr>
      </p:pic>
      <p:sp>
        <p:nvSpPr>
          <p:cNvPr id="359" name="y"/>
          <p:cNvSpPr txBox="1"/>
          <p:nvPr/>
        </p:nvSpPr>
        <p:spPr>
          <a:xfrm>
            <a:off x="1114166" y="5993662"/>
            <a:ext cx="292101"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800"/>
            </a:lvl1pPr>
          </a:lstStyle>
          <a:p>
            <a:pPr/>
            <a:r>
              <a:t>y</a:t>
            </a:r>
          </a:p>
        </p:txBody>
      </p:sp>
      <p:sp>
        <p:nvSpPr>
          <p:cNvPr id="360" name="b=MTy"/>
          <p:cNvSpPr txBox="1"/>
          <p:nvPr/>
        </p:nvSpPr>
        <p:spPr>
          <a:xfrm>
            <a:off x="7364324" y="5993662"/>
            <a:ext cx="1138561"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800"/>
            </a:pPr>
            <a:r>
              <a:t>b=M</a:t>
            </a:r>
            <a:r>
              <a:rPr baseline="31999"/>
              <a:t>T</a:t>
            </a:r>
            <a:r>
              <a:t>y</a:t>
            </a:r>
          </a:p>
        </p:txBody>
      </p:sp>
      <p:sp>
        <p:nvSpPr>
          <p:cNvPr id="361" name="M: Convolution by…"/>
          <p:cNvSpPr txBox="1"/>
          <p:nvPr/>
        </p:nvSpPr>
        <p:spPr>
          <a:xfrm>
            <a:off x="3007352" y="2882695"/>
            <a:ext cx="3960447" cy="355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2800"/>
            </a:pPr>
            <a:r>
              <a:t>M: Convolution by</a:t>
            </a:r>
          </a:p>
          <a:p>
            <a:pPr>
              <a:defRPr sz="2800"/>
            </a:pPr>
          </a:p>
          <a:p>
            <a:pPr>
              <a:defRPr sz="2800"/>
            </a:pPr>
          </a:p>
          <a:p>
            <a:pPr>
              <a:defRPr sz="2800"/>
            </a:pPr>
          </a:p>
          <a:p>
            <a:pPr>
              <a:defRPr sz="2800"/>
            </a:pPr>
            <a:r>
              <a:t>(careful, M is not the kernel itself but the application of  the kernel)</a:t>
            </a:r>
          </a:p>
        </p:txBody>
      </p:sp>
      <p:pic>
        <p:nvPicPr>
          <p:cNvPr id="362" name="droppedImage.png" descr="droppedImage.png"/>
          <p:cNvPicPr>
            <a:picLocks noChangeAspect="1"/>
          </p:cNvPicPr>
          <p:nvPr/>
        </p:nvPicPr>
        <p:blipFill>
          <a:blip r:embed="rId4">
            <a:extLst/>
          </a:blip>
          <a:stretch>
            <a:fillRect/>
          </a:stretch>
        </p:blipFill>
        <p:spPr>
          <a:xfrm>
            <a:off x="4346037" y="3567736"/>
            <a:ext cx="977901" cy="95250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Recall gradient descent"/>
          <p:cNvSpPr txBox="1"/>
          <p:nvPr>
            <p:ph type="title"/>
          </p:nvPr>
        </p:nvSpPr>
        <p:spPr>
          <a:prstGeom prst="rect">
            <a:avLst/>
          </a:prstGeom>
        </p:spPr>
        <p:txBody>
          <a:bodyPr/>
          <a:lstStyle/>
          <a:p>
            <a:pPr/>
            <a:r>
              <a:t>Recall gradient descent</a:t>
            </a:r>
          </a:p>
        </p:txBody>
      </p:sp>
      <p:grpSp>
        <p:nvGrpSpPr>
          <p:cNvPr id="368" name="Group"/>
          <p:cNvGrpSpPr/>
          <p:nvPr/>
        </p:nvGrpSpPr>
        <p:grpSpPr>
          <a:xfrm>
            <a:off x="571500" y="1041399"/>
            <a:ext cx="2959104" cy="2164290"/>
            <a:chOff x="0" y="0"/>
            <a:chExt cx="2959103" cy="2164288"/>
          </a:xfrm>
        </p:grpSpPr>
        <p:pic>
          <p:nvPicPr>
            <p:cNvPr id="365" name="droppedImage.pdf" descr="droppedImage.pdf"/>
            <p:cNvPicPr>
              <a:picLocks noChangeAspect="1"/>
            </p:cNvPicPr>
            <p:nvPr/>
          </p:nvPicPr>
          <p:blipFill>
            <a:blip r:embed="rId2">
              <a:extLst/>
            </a:blip>
            <a:stretch>
              <a:fillRect/>
            </a:stretch>
          </p:blipFill>
          <p:spPr>
            <a:xfrm>
              <a:off x="83946" y="0"/>
              <a:ext cx="2812199" cy="734530"/>
            </a:xfrm>
            <a:prstGeom prst="rect">
              <a:avLst/>
            </a:prstGeom>
            <a:ln w="12700" cap="flat">
              <a:noFill/>
              <a:miter lim="400000"/>
            </a:ln>
            <a:effectLst/>
          </p:spPr>
        </p:pic>
        <p:pic>
          <p:nvPicPr>
            <p:cNvPr id="366" name="droppedImage.pdf" descr="droppedImage.pdf"/>
            <p:cNvPicPr>
              <a:picLocks noChangeAspect="1"/>
            </p:cNvPicPr>
            <p:nvPr/>
          </p:nvPicPr>
          <p:blipFill>
            <a:blip r:embed="rId3">
              <a:extLst/>
            </a:blip>
            <a:stretch>
              <a:fillRect/>
            </a:stretch>
          </p:blipFill>
          <p:spPr>
            <a:xfrm>
              <a:off x="0" y="1534692"/>
              <a:ext cx="2959104" cy="629597"/>
            </a:xfrm>
            <a:prstGeom prst="rect">
              <a:avLst/>
            </a:prstGeom>
            <a:ln w="12700" cap="flat">
              <a:noFill/>
              <a:miter lim="400000"/>
            </a:ln>
            <a:effectLst/>
          </p:spPr>
        </p:pic>
        <p:pic>
          <p:nvPicPr>
            <p:cNvPr id="367" name="droppedImage.pdf" descr="droppedImage.pdf"/>
            <p:cNvPicPr>
              <a:picLocks noChangeAspect="1"/>
            </p:cNvPicPr>
            <p:nvPr/>
          </p:nvPicPr>
          <p:blipFill>
            <a:blip r:embed="rId4">
              <a:extLst/>
            </a:blip>
            <a:stretch>
              <a:fillRect/>
            </a:stretch>
          </p:blipFill>
          <p:spPr>
            <a:xfrm>
              <a:off x="0" y="516846"/>
              <a:ext cx="2476413" cy="117524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Recall gradient descent"/>
          <p:cNvSpPr txBox="1"/>
          <p:nvPr>
            <p:ph type="title"/>
          </p:nvPr>
        </p:nvSpPr>
        <p:spPr>
          <a:prstGeom prst="rect">
            <a:avLst/>
          </a:prstGeom>
        </p:spPr>
        <p:txBody>
          <a:bodyPr/>
          <a:lstStyle/>
          <a:p>
            <a:pPr/>
            <a:r>
              <a:t>Recall gradient descent</a:t>
            </a:r>
          </a:p>
        </p:txBody>
      </p:sp>
      <p:sp>
        <p:nvSpPr>
          <p:cNvPr id="371" name="x is an unknown image.…"/>
          <p:cNvSpPr txBox="1"/>
          <p:nvPr>
            <p:ph type="body" idx="1"/>
          </p:nvPr>
        </p:nvSpPr>
        <p:spPr>
          <a:xfrm>
            <a:off x="215900" y="3302000"/>
            <a:ext cx="8775700" cy="3530600"/>
          </a:xfrm>
          <a:prstGeom prst="rect">
            <a:avLst/>
          </a:prstGeom>
        </p:spPr>
        <p:txBody>
          <a:bodyPr/>
          <a:lstStyle/>
          <a:p>
            <a:pPr marL="564641" indent="-316991" defTabSz="316991">
              <a:spcBef>
                <a:spcPts val="500"/>
              </a:spcBef>
              <a:defRPr sz="2184"/>
            </a:pPr>
            <a:r>
              <a:t>x is an unknown image. </a:t>
            </a:r>
          </a:p>
          <a:p>
            <a:pPr lvl="1" marL="911351" indent="-316991" defTabSz="316991">
              <a:defRPr sz="2184"/>
            </a:pPr>
            <a:r>
              <a:t>x</a:t>
            </a:r>
            <a:r>
              <a:rPr baseline="-5999"/>
              <a:t>i</a:t>
            </a:r>
            <a:r>
              <a:t> is the current guess. x</a:t>
            </a:r>
            <a:r>
              <a:rPr baseline="-5999"/>
              <a:t>i+1 </a:t>
            </a:r>
            <a:r>
              <a:t>is the next guess</a:t>
            </a:r>
          </a:p>
          <a:p>
            <a:pPr marL="564641" indent="-316991" defTabSz="316991">
              <a:spcBef>
                <a:spcPts val="500"/>
              </a:spcBef>
              <a:defRPr sz="2184"/>
            </a:pPr>
            <a:r>
              <a:t>A=M</a:t>
            </a:r>
            <a:r>
              <a:rPr baseline="31999"/>
              <a:t>T</a:t>
            </a:r>
            <a:r>
              <a:t>M where M is the blur operator</a:t>
            </a:r>
          </a:p>
          <a:p>
            <a:pPr lvl="1" marL="911351" indent="-316991" defTabSz="316991">
              <a:defRPr sz="2184"/>
            </a:pPr>
            <a:r>
              <a:t>Multiplying by M just means computing a convolution</a:t>
            </a:r>
          </a:p>
          <a:p>
            <a:pPr lvl="1" marL="911351" indent="-316991" defTabSz="316991">
              <a:defRPr sz="2184"/>
            </a:pPr>
            <a:r>
              <a:t>Mx is the convolved image</a:t>
            </a:r>
          </a:p>
          <a:p>
            <a:pPr lvl="1" marL="911351" indent="-316991" defTabSz="316991">
              <a:defRPr sz="2184"/>
            </a:pPr>
            <a:r>
              <a:t>M</a:t>
            </a:r>
            <a:r>
              <a:rPr baseline="31999"/>
              <a:t>T</a:t>
            </a:r>
            <a:r>
              <a:t> blurs by the flipped kernel (flipped along x &amp; y) </a:t>
            </a:r>
          </a:p>
          <a:p>
            <a:pPr marL="564641" indent="-316991" defTabSz="316991">
              <a:spcBef>
                <a:spcPts val="500"/>
              </a:spcBef>
              <a:defRPr sz="2184"/>
            </a:pPr>
            <a:r>
              <a:t>b=M</a:t>
            </a:r>
            <a:r>
              <a:rPr baseline="31999"/>
              <a:t>T</a:t>
            </a:r>
            <a:r>
              <a:t>y is the input blurry image, </a:t>
            </a:r>
            <a:br/>
            <a:r>
              <a:t>blurred by the flipped kernel</a:t>
            </a:r>
          </a:p>
          <a:p>
            <a:pPr marL="564641" indent="-316991" defTabSz="316991">
              <a:spcBef>
                <a:spcPts val="500"/>
              </a:spcBef>
              <a:defRPr sz="2184"/>
            </a:pPr>
            <a:r>
              <a:t>r</a:t>
            </a:r>
            <a:r>
              <a:rPr baseline="-5999"/>
              <a:t>i</a:t>
            </a:r>
            <a:r>
              <a:t> is also an image</a:t>
            </a:r>
          </a:p>
        </p:txBody>
      </p:sp>
      <p:grpSp>
        <p:nvGrpSpPr>
          <p:cNvPr id="375" name="Group"/>
          <p:cNvGrpSpPr/>
          <p:nvPr/>
        </p:nvGrpSpPr>
        <p:grpSpPr>
          <a:xfrm>
            <a:off x="571500" y="1041399"/>
            <a:ext cx="2959104" cy="2164290"/>
            <a:chOff x="0" y="0"/>
            <a:chExt cx="2959103" cy="2164288"/>
          </a:xfrm>
        </p:grpSpPr>
        <p:pic>
          <p:nvPicPr>
            <p:cNvPr id="372" name="droppedImage.pdf" descr="droppedImage.pdf"/>
            <p:cNvPicPr>
              <a:picLocks noChangeAspect="1"/>
            </p:cNvPicPr>
            <p:nvPr/>
          </p:nvPicPr>
          <p:blipFill>
            <a:blip r:embed="rId2">
              <a:extLst/>
            </a:blip>
            <a:stretch>
              <a:fillRect/>
            </a:stretch>
          </p:blipFill>
          <p:spPr>
            <a:xfrm>
              <a:off x="83946" y="0"/>
              <a:ext cx="2812199" cy="734530"/>
            </a:xfrm>
            <a:prstGeom prst="rect">
              <a:avLst/>
            </a:prstGeom>
            <a:ln w="12700" cap="flat">
              <a:noFill/>
              <a:miter lim="400000"/>
            </a:ln>
            <a:effectLst/>
          </p:spPr>
        </p:pic>
        <p:pic>
          <p:nvPicPr>
            <p:cNvPr id="373" name="droppedImage.pdf" descr="droppedImage.pdf"/>
            <p:cNvPicPr>
              <a:picLocks noChangeAspect="1"/>
            </p:cNvPicPr>
            <p:nvPr/>
          </p:nvPicPr>
          <p:blipFill>
            <a:blip r:embed="rId3">
              <a:extLst/>
            </a:blip>
            <a:stretch>
              <a:fillRect/>
            </a:stretch>
          </p:blipFill>
          <p:spPr>
            <a:xfrm>
              <a:off x="0" y="1534692"/>
              <a:ext cx="2959104" cy="629597"/>
            </a:xfrm>
            <a:prstGeom prst="rect">
              <a:avLst/>
            </a:prstGeom>
            <a:ln w="12700" cap="flat">
              <a:noFill/>
              <a:miter lim="400000"/>
            </a:ln>
            <a:effectLst/>
          </p:spPr>
        </p:pic>
        <p:pic>
          <p:nvPicPr>
            <p:cNvPr id="374" name="droppedImage.pdf" descr="droppedImage.pdf"/>
            <p:cNvPicPr>
              <a:picLocks noChangeAspect="1"/>
            </p:cNvPicPr>
            <p:nvPr/>
          </p:nvPicPr>
          <p:blipFill>
            <a:blip r:embed="rId4">
              <a:extLst/>
            </a:blip>
            <a:stretch>
              <a:fillRect/>
            </a:stretch>
          </p:blipFill>
          <p:spPr>
            <a:xfrm>
              <a:off x="0" y="516846"/>
              <a:ext cx="2476413" cy="117524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Image dot product"/>
          <p:cNvSpPr txBox="1"/>
          <p:nvPr>
            <p:ph type="title"/>
          </p:nvPr>
        </p:nvSpPr>
        <p:spPr>
          <a:prstGeom prst="rect">
            <a:avLst/>
          </a:prstGeom>
        </p:spPr>
        <p:txBody>
          <a:bodyPr/>
          <a:lstStyle/>
          <a:p>
            <a:pPr/>
            <a:r>
              <a:t>Image dot product</a:t>
            </a:r>
          </a:p>
        </p:txBody>
      </p:sp>
      <p:sp>
        <p:nvSpPr>
          <p:cNvPr id="378" name="What does ri. ri or ri.Ari mean?…"/>
          <p:cNvSpPr txBox="1"/>
          <p:nvPr>
            <p:ph type="body" idx="1"/>
          </p:nvPr>
        </p:nvSpPr>
        <p:spPr>
          <a:xfrm>
            <a:off x="215900" y="3302000"/>
            <a:ext cx="8775700" cy="3530600"/>
          </a:xfrm>
          <a:prstGeom prst="rect">
            <a:avLst/>
          </a:prstGeom>
        </p:spPr>
        <p:txBody>
          <a:bodyPr/>
          <a:lstStyle/>
          <a:p>
            <a:pPr/>
            <a:r>
              <a:t>What does r</a:t>
            </a:r>
            <a:r>
              <a:rPr baseline="-5999"/>
              <a:t>i</a:t>
            </a:r>
            <a:r>
              <a:t>. r</a:t>
            </a:r>
            <a:r>
              <a:rPr baseline="-5999"/>
              <a:t>i</a:t>
            </a:r>
            <a:r>
              <a:t> or r</a:t>
            </a:r>
            <a:r>
              <a:rPr baseline="-5999"/>
              <a:t>i</a:t>
            </a:r>
            <a:r>
              <a:t>.Ar</a:t>
            </a:r>
            <a:r>
              <a:rPr baseline="-5999"/>
              <a:t>i</a:t>
            </a:r>
            <a:r>
              <a:t> mean?</a:t>
            </a:r>
          </a:p>
          <a:p>
            <a:pPr/>
            <a:r>
              <a:t>Dot product: sum of the pairwise product of all the coordinates; returns a scalar</a:t>
            </a:r>
          </a:p>
          <a:p>
            <a:pPr lvl="1"/>
            <a:r>
              <a:t>For images: take the product of all pixel values for all channels and add them </a:t>
            </a:r>
          </a:p>
          <a:p>
            <a:pPr/>
            <a:r>
              <a:t>Easy with numpy operations</a:t>
            </a:r>
          </a:p>
        </p:txBody>
      </p:sp>
      <p:grpSp>
        <p:nvGrpSpPr>
          <p:cNvPr id="382" name="Group"/>
          <p:cNvGrpSpPr/>
          <p:nvPr/>
        </p:nvGrpSpPr>
        <p:grpSpPr>
          <a:xfrm>
            <a:off x="571500" y="1041399"/>
            <a:ext cx="2959104" cy="2164290"/>
            <a:chOff x="0" y="0"/>
            <a:chExt cx="2959103" cy="2164288"/>
          </a:xfrm>
        </p:grpSpPr>
        <p:pic>
          <p:nvPicPr>
            <p:cNvPr id="379" name="droppedImage.pdf" descr="droppedImage.pdf"/>
            <p:cNvPicPr>
              <a:picLocks noChangeAspect="1"/>
            </p:cNvPicPr>
            <p:nvPr/>
          </p:nvPicPr>
          <p:blipFill>
            <a:blip r:embed="rId2">
              <a:extLst/>
            </a:blip>
            <a:stretch>
              <a:fillRect/>
            </a:stretch>
          </p:blipFill>
          <p:spPr>
            <a:xfrm>
              <a:off x="83946" y="0"/>
              <a:ext cx="2812199" cy="734530"/>
            </a:xfrm>
            <a:prstGeom prst="rect">
              <a:avLst/>
            </a:prstGeom>
            <a:ln w="12700" cap="flat">
              <a:noFill/>
              <a:miter lim="400000"/>
            </a:ln>
            <a:effectLst/>
          </p:spPr>
        </p:pic>
        <p:pic>
          <p:nvPicPr>
            <p:cNvPr id="380" name="droppedImage.pdf" descr="droppedImage.pdf"/>
            <p:cNvPicPr>
              <a:picLocks noChangeAspect="1"/>
            </p:cNvPicPr>
            <p:nvPr/>
          </p:nvPicPr>
          <p:blipFill>
            <a:blip r:embed="rId3">
              <a:extLst/>
            </a:blip>
            <a:stretch>
              <a:fillRect/>
            </a:stretch>
          </p:blipFill>
          <p:spPr>
            <a:xfrm>
              <a:off x="0" y="1534692"/>
              <a:ext cx="2959104" cy="629597"/>
            </a:xfrm>
            <a:prstGeom prst="rect">
              <a:avLst/>
            </a:prstGeom>
            <a:ln w="12700" cap="flat">
              <a:noFill/>
              <a:miter lim="400000"/>
            </a:ln>
            <a:effectLst/>
          </p:spPr>
        </p:pic>
        <p:pic>
          <p:nvPicPr>
            <p:cNvPr id="381" name="droppedImage.pdf" descr="droppedImage.pdf"/>
            <p:cNvPicPr>
              <a:picLocks noChangeAspect="1"/>
            </p:cNvPicPr>
            <p:nvPr/>
          </p:nvPicPr>
          <p:blipFill>
            <a:blip r:embed="rId4">
              <a:extLst/>
            </a:blip>
            <a:stretch>
              <a:fillRect/>
            </a:stretch>
          </p:blipFill>
          <p:spPr>
            <a:xfrm>
              <a:off x="0" y="516846"/>
              <a:ext cx="2476413" cy="1175247"/>
            </a:xfrm>
            <a:prstGeom prst="rect">
              <a:avLst/>
            </a:prstGeom>
            <a:ln w="12700" cap="flat">
              <a:noFill/>
              <a:miter lim="400000"/>
            </a:ln>
            <a:effectLst/>
          </p:spPr>
        </p:pic>
      </p:grpSp>
      <p:pic>
        <p:nvPicPr>
          <p:cNvPr id="383" name="Rectangle Square" descr="Rectangle Square"/>
          <p:cNvPicPr>
            <a:picLocks noChangeAspect="0"/>
          </p:cNvPicPr>
          <p:nvPr/>
        </p:nvPicPr>
        <p:blipFill>
          <a:blip r:embed="rId5">
            <a:extLst/>
          </a:blip>
          <a:stretch>
            <a:fillRect/>
          </a:stretch>
        </p:blipFill>
        <p:spPr>
          <a:xfrm>
            <a:off x="1585050" y="1685363"/>
            <a:ext cx="1215403" cy="480717"/>
          </a:xfrm>
          <a:prstGeom prst="rect">
            <a:avLst/>
          </a:prstGeom>
          <a:effectLst>
            <a:outerShdw sx="100000" sy="100000" kx="0" ky="0" algn="b" rotWithShape="0" blurRad="38100" dist="25400" dir="5400000">
              <a:srgbClr val="000000">
                <a:alpha val="50000"/>
              </a:srgbClr>
            </a:outerShdw>
          </a:effectLst>
        </p:spPr>
      </p:pic>
      <p:pic>
        <p:nvPicPr>
          <p:cNvPr id="384" name="Rectangle Square" descr="Rectangle Square"/>
          <p:cNvPicPr>
            <a:picLocks noChangeAspect="0"/>
          </p:cNvPicPr>
          <p:nvPr/>
        </p:nvPicPr>
        <p:blipFill>
          <a:blip r:embed="rId6">
            <a:extLst/>
          </a:blip>
          <a:stretch>
            <a:fillRect/>
          </a:stretch>
        </p:blipFill>
        <p:spPr>
          <a:xfrm>
            <a:off x="1443351" y="2182374"/>
            <a:ext cx="1498801" cy="559838"/>
          </a:xfrm>
          <a:prstGeom prst="rect">
            <a:avLst/>
          </a:prstGeom>
          <a:effectLst>
            <a:outerShdw sx="100000" sy="100000" kx="0" ky="0" algn="b" rotWithShape="0" blurRad="38100" dist="25400" dir="5400000">
              <a:srgbClr val="000000">
                <a:alpha val="50000"/>
              </a:srgbClr>
            </a:outerShdw>
          </a:effectLst>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8" grpId="1"/>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Image terms"/>
          <p:cNvSpPr txBox="1"/>
          <p:nvPr>
            <p:ph type="title"/>
          </p:nvPr>
        </p:nvSpPr>
        <p:spPr>
          <a:prstGeom prst="rect">
            <a:avLst/>
          </a:prstGeom>
        </p:spPr>
        <p:txBody>
          <a:bodyPr/>
          <a:lstStyle/>
          <a:p>
            <a:pPr/>
            <a:r>
              <a:t>Image terms</a:t>
            </a:r>
          </a:p>
        </p:txBody>
      </p:sp>
      <p:sp>
        <p:nvSpPr>
          <p:cNvPr id="387" name="xi"/>
          <p:cNvSpPr txBox="1"/>
          <p:nvPr/>
        </p:nvSpPr>
        <p:spPr>
          <a:xfrm>
            <a:off x="275034" y="1587500"/>
            <a:ext cx="370062"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xi</a:t>
            </a:r>
          </a:p>
        </p:txBody>
      </p:sp>
      <p:sp>
        <p:nvSpPr>
          <p:cNvPr id="388" name="ri"/>
          <p:cNvSpPr txBox="1"/>
          <p:nvPr/>
        </p:nvSpPr>
        <p:spPr>
          <a:xfrm>
            <a:off x="471326" y="5575300"/>
            <a:ext cx="33307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ri</a:t>
            </a:r>
          </a:p>
        </p:txBody>
      </p:sp>
      <p:pic>
        <p:nvPicPr>
          <p:cNvPr id="389" name="Rectangle Rectangle" descr="Rectangle Rectangle"/>
          <p:cNvPicPr>
            <a:picLocks noChangeAspect="0"/>
          </p:cNvPicPr>
          <p:nvPr/>
        </p:nvPicPr>
        <p:blipFill>
          <a:blip r:embed="rId2">
            <a:extLst/>
          </a:blip>
          <a:stretch>
            <a:fillRect/>
          </a:stretch>
        </p:blipFill>
        <p:spPr>
          <a:xfrm>
            <a:off x="5029200" y="1181100"/>
            <a:ext cx="3962400" cy="3035300"/>
          </a:xfrm>
          <a:prstGeom prst="rect">
            <a:avLst/>
          </a:prstGeom>
        </p:spPr>
      </p:pic>
      <p:grpSp>
        <p:nvGrpSpPr>
          <p:cNvPr id="394" name="Group"/>
          <p:cNvGrpSpPr/>
          <p:nvPr/>
        </p:nvGrpSpPr>
        <p:grpSpPr>
          <a:xfrm>
            <a:off x="5207000" y="1269999"/>
            <a:ext cx="3911605" cy="2860947"/>
            <a:chOff x="0" y="0"/>
            <a:chExt cx="3911604" cy="2860945"/>
          </a:xfrm>
        </p:grpSpPr>
        <p:pic>
          <p:nvPicPr>
            <p:cNvPr id="391" name="droppedImage.pdf" descr="droppedImage.pdf"/>
            <p:cNvPicPr>
              <a:picLocks noChangeAspect="1"/>
            </p:cNvPicPr>
            <p:nvPr/>
          </p:nvPicPr>
          <p:blipFill>
            <a:blip r:embed="rId3">
              <a:extLst/>
            </a:blip>
            <a:stretch>
              <a:fillRect/>
            </a:stretch>
          </p:blipFill>
          <p:spPr>
            <a:xfrm>
              <a:off x="110967" y="0"/>
              <a:ext cx="3717411" cy="970965"/>
            </a:xfrm>
            <a:prstGeom prst="rect">
              <a:avLst/>
            </a:prstGeom>
            <a:ln w="12700" cap="flat">
              <a:noFill/>
              <a:miter lim="400000"/>
            </a:ln>
            <a:effectLst/>
          </p:spPr>
        </p:pic>
        <p:pic>
          <p:nvPicPr>
            <p:cNvPr id="392" name="droppedImage.pdf" descr="droppedImage.pdf"/>
            <p:cNvPicPr>
              <a:picLocks noChangeAspect="1"/>
            </p:cNvPicPr>
            <p:nvPr/>
          </p:nvPicPr>
          <p:blipFill>
            <a:blip r:embed="rId4">
              <a:extLst/>
            </a:blip>
            <a:stretch>
              <a:fillRect/>
            </a:stretch>
          </p:blipFill>
          <p:spPr>
            <a:xfrm>
              <a:off x="0" y="2028689"/>
              <a:ext cx="3911605" cy="832257"/>
            </a:xfrm>
            <a:prstGeom prst="rect">
              <a:avLst/>
            </a:prstGeom>
            <a:ln w="12700" cap="flat">
              <a:noFill/>
              <a:miter lim="400000"/>
            </a:ln>
            <a:effectLst/>
          </p:spPr>
        </p:pic>
        <p:pic>
          <p:nvPicPr>
            <p:cNvPr id="393" name="droppedImage.pdf" descr="droppedImage.pdf"/>
            <p:cNvPicPr>
              <a:picLocks noChangeAspect="1"/>
            </p:cNvPicPr>
            <p:nvPr/>
          </p:nvPicPr>
          <p:blipFill>
            <a:blip r:embed="rId5">
              <a:extLst/>
            </a:blip>
            <a:stretch>
              <a:fillRect/>
            </a:stretch>
          </p:blipFill>
          <p:spPr>
            <a:xfrm>
              <a:off x="0" y="683212"/>
              <a:ext cx="3273541" cy="1553545"/>
            </a:xfrm>
            <a:prstGeom prst="rect">
              <a:avLst/>
            </a:prstGeom>
            <a:ln w="12700" cap="flat">
              <a:noFill/>
              <a:miter lim="400000"/>
            </a:ln>
            <a:effectLst/>
          </p:spPr>
        </p:pic>
      </p:grpSp>
      <p:pic>
        <p:nvPicPr>
          <p:cNvPr id="395" name="Image" descr="Image"/>
          <p:cNvPicPr>
            <a:picLocks noChangeAspect="1"/>
          </p:cNvPicPr>
          <p:nvPr/>
        </p:nvPicPr>
        <p:blipFill>
          <a:blip r:embed="rId6">
            <a:extLst/>
          </a:blip>
          <a:stretch>
            <a:fillRect/>
          </a:stretch>
        </p:blipFill>
        <p:spPr>
          <a:xfrm>
            <a:off x="1110846" y="1065104"/>
            <a:ext cx="1872459" cy="2815235"/>
          </a:xfrm>
          <a:prstGeom prst="rect">
            <a:avLst/>
          </a:prstGeom>
          <a:ln w="12700"/>
        </p:spPr>
      </p:pic>
      <p:pic>
        <p:nvPicPr>
          <p:cNvPr id="396" name="r000.png" descr="r000.png"/>
          <p:cNvPicPr>
            <a:picLocks noChangeAspect="1"/>
          </p:cNvPicPr>
          <p:nvPr/>
        </p:nvPicPr>
        <p:blipFill>
          <a:blip r:embed="rId7">
            <a:extLst/>
          </a:blip>
          <a:stretch>
            <a:fillRect/>
          </a:stretch>
        </p:blipFill>
        <p:spPr>
          <a:xfrm>
            <a:off x="1109947" y="3904043"/>
            <a:ext cx="1872459" cy="2815235"/>
          </a:xfrm>
          <a:prstGeom prst="rect">
            <a:avLst/>
          </a:prstGeom>
          <a:ln w="12700"/>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Results"/>
          <p:cNvSpPr txBox="1"/>
          <p:nvPr>
            <p:ph type="title"/>
          </p:nvPr>
        </p:nvSpPr>
        <p:spPr>
          <a:prstGeom prst="rect">
            <a:avLst/>
          </a:prstGeom>
        </p:spPr>
        <p:txBody>
          <a:bodyPr/>
          <a:lstStyle/>
          <a:p>
            <a:pPr/>
            <a:r>
              <a:t>Results</a:t>
            </a:r>
          </a:p>
        </p:txBody>
      </p:sp>
      <p:sp>
        <p:nvSpPr>
          <p:cNvPr id="399" name="Double-click to edit"/>
          <p:cNvSpPr txBox="1"/>
          <p:nvPr>
            <p:ph type="body" idx="1"/>
          </p:nvPr>
        </p:nvSpPr>
        <p:spPr>
          <a:prstGeom prst="rect">
            <a:avLst/>
          </a:prstGeom>
        </p:spPr>
        <p:txBody>
          <a:bodyPr/>
          <a:lstStyle/>
          <a:p>
            <a:pPr/>
          </a:p>
        </p:txBody>
      </p:sp>
      <p:pic>
        <p:nvPicPr>
          <p:cNvPr id="400" name="blurry.png" descr="blurry.png"/>
          <p:cNvPicPr>
            <a:picLocks noChangeAspect="1"/>
          </p:cNvPicPr>
          <p:nvPr/>
        </p:nvPicPr>
        <p:blipFill>
          <a:blip r:embed="rId2">
            <a:extLst/>
          </a:blip>
          <a:stretch>
            <a:fillRect/>
          </a:stretch>
        </p:blipFill>
        <p:spPr>
          <a:xfrm>
            <a:off x="156026" y="1113596"/>
            <a:ext cx="3632201" cy="5461001"/>
          </a:xfrm>
          <a:prstGeom prst="rect">
            <a:avLst/>
          </a:prstGeom>
          <a:ln w="12700"/>
        </p:spPr>
      </p:pic>
      <p:pic>
        <p:nvPicPr>
          <p:cNvPr id="401" name="x040.png" descr="x040.png"/>
          <p:cNvPicPr>
            <a:picLocks noChangeAspect="1"/>
          </p:cNvPicPr>
          <p:nvPr/>
        </p:nvPicPr>
        <p:blipFill>
          <a:blip r:embed="rId3">
            <a:extLst/>
          </a:blip>
          <a:stretch>
            <a:fillRect/>
          </a:stretch>
        </p:blipFill>
        <p:spPr>
          <a:xfrm>
            <a:off x="5465693" y="1113596"/>
            <a:ext cx="3632201" cy="5461001"/>
          </a:xfrm>
          <a:prstGeom prst="rect">
            <a:avLst/>
          </a:prstGeom>
          <a:ln w="12700"/>
        </p:spPr>
      </p:pic>
      <p:sp>
        <p:nvSpPr>
          <p:cNvPr id="402" name="Arrow"/>
          <p:cNvSpPr/>
          <p:nvPr/>
        </p:nvSpPr>
        <p:spPr>
          <a:xfrm>
            <a:off x="3879465" y="2476500"/>
            <a:ext cx="1494990" cy="1905000"/>
          </a:xfrm>
          <a:prstGeom prst="rightArrow">
            <a:avLst>
              <a:gd name="adj1" fmla="val 68193"/>
              <a:gd name="adj2" fmla="val 48664"/>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03" name="Not perfect but sharper."/>
          <p:cNvSpPr txBox="1"/>
          <p:nvPr/>
        </p:nvSpPr>
        <p:spPr>
          <a:xfrm>
            <a:off x="3220454" y="6510524"/>
            <a:ext cx="2703092"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lvl1pPr>
          </a:lstStyle>
          <a:p>
            <a:pPr/>
            <a:r>
              <a:t>Not perfect but sharper.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Bottomline"/>
          <p:cNvSpPr txBox="1"/>
          <p:nvPr>
            <p:ph type="title"/>
          </p:nvPr>
        </p:nvSpPr>
        <p:spPr>
          <a:prstGeom prst="rect">
            <a:avLst/>
          </a:prstGeom>
        </p:spPr>
        <p:txBody>
          <a:bodyPr/>
          <a:lstStyle/>
          <a:p>
            <a:pPr/>
            <a:r>
              <a:t>Bottomline</a:t>
            </a:r>
          </a:p>
        </p:txBody>
      </p:sp>
      <p:sp>
        <p:nvSpPr>
          <p:cNvPr id="406" name="We solve Ax=b…"/>
          <p:cNvSpPr txBox="1"/>
          <p:nvPr>
            <p:ph type="body" sz="half" idx="1"/>
          </p:nvPr>
        </p:nvSpPr>
        <p:spPr>
          <a:xfrm>
            <a:off x="215900" y="1155700"/>
            <a:ext cx="8775700" cy="2019300"/>
          </a:xfrm>
          <a:prstGeom prst="rect">
            <a:avLst/>
          </a:prstGeom>
        </p:spPr>
        <p:txBody>
          <a:bodyPr/>
          <a:lstStyle/>
          <a:p>
            <a:pPr/>
            <a:r>
              <a:t>We solve Ax=b</a:t>
            </a:r>
          </a:p>
          <a:p>
            <a:pPr/>
            <a:r>
              <a:t>But we never form or store matrix A</a:t>
            </a:r>
          </a:p>
          <a:p>
            <a:pPr/>
            <a:r>
              <a:t>We just do repeated convolutions, a few image dot products, scalar multiplication and addition </a:t>
            </a:r>
          </a:p>
        </p:txBody>
      </p:sp>
      <p:sp>
        <p:nvSpPr>
          <p:cNvPr id="407" name="convolution, subtraction"/>
          <p:cNvSpPr txBox="1"/>
          <p:nvPr/>
        </p:nvSpPr>
        <p:spPr>
          <a:xfrm>
            <a:off x="4880185" y="3848100"/>
            <a:ext cx="358036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convolution, subtraction</a:t>
            </a:r>
          </a:p>
        </p:txBody>
      </p:sp>
      <p:sp>
        <p:nvSpPr>
          <p:cNvPr id="408" name="multiplication by scalar, addition"/>
          <p:cNvSpPr txBox="1"/>
          <p:nvPr/>
        </p:nvSpPr>
        <p:spPr>
          <a:xfrm>
            <a:off x="4570958" y="5791200"/>
            <a:ext cx="4656014"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multiplication by scalar, addition</a:t>
            </a:r>
          </a:p>
        </p:txBody>
      </p:sp>
      <p:grpSp>
        <p:nvGrpSpPr>
          <p:cNvPr id="412" name="Group"/>
          <p:cNvGrpSpPr/>
          <p:nvPr/>
        </p:nvGrpSpPr>
        <p:grpSpPr>
          <a:xfrm>
            <a:off x="215900" y="3429000"/>
            <a:ext cx="4127503" cy="3018856"/>
            <a:chOff x="0" y="0"/>
            <a:chExt cx="4127502" cy="3018855"/>
          </a:xfrm>
        </p:grpSpPr>
        <p:pic>
          <p:nvPicPr>
            <p:cNvPr id="409" name="droppedImage.pdf" descr="droppedImage.pdf"/>
            <p:cNvPicPr>
              <a:picLocks noChangeAspect="1"/>
            </p:cNvPicPr>
            <p:nvPr/>
          </p:nvPicPr>
          <p:blipFill>
            <a:blip r:embed="rId2">
              <a:extLst/>
            </a:blip>
            <a:stretch>
              <a:fillRect/>
            </a:stretch>
          </p:blipFill>
          <p:spPr>
            <a:xfrm>
              <a:off x="117092" y="0"/>
              <a:ext cx="3922592" cy="1024558"/>
            </a:xfrm>
            <a:prstGeom prst="rect">
              <a:avLst/>
            </a:prstGeom>
            <a:ln w="12700" cap="flat">
              <a:noFill/>
              <a:miter lim="400000"/>
            </a:ln>
            <a:effectLst/>
          </p:spPr>
        </p:pic>
        <p:pic>
          <p:nvPicPr>
            <p:cNvPr id="410" name="droppedImage.pdf" descr="droppedImage.pdf"/>
            <p:cNvPicPr>
              <a:picLocks noChangeAspect="1"/>
            </p:cNvPicPr>
            <p:nvPr/>
          </p:nvPicPr>
          <p:blipFill>
            <a:blip r:embed="rId3">
              <a:extLst/>
            </a:blip>
            <a:stretch>
              <a:fillRect/>
            </a:stretch>
          </p:blipFill>
          <p:spPr>
            <a:xfrm>
              <a:off x="0" y="2140662"/>
              <a:ext cx="4127503" cy="878194"/>
            </a:xfrm>
            <a:prstGeom prst="rect">
              <a:avLst/>
            </a:prstGeom>
            <a:ln w="12700" cap="flat">
              <a:noFill/>
              <a:miter lim="400000"/>
            </a:ln>
            <a:effectLst/>
          </p:spPr>
        </p:pic>
        <p:pic>
          <p:nvPicPr>
            <p:cNvPr id="411" name="droppedImage.pdf" descr="droppedImage.pdf"/>
            <p:cNvPicPr>
              <a:picLocks noChangeAspect="1"/>
            </p:cNvPicPr>
            <p:nvPr/>
          </p:nvPicPr>
          <p:blipFill>
            <a:blip r:embed="rId4">
              <a:extLst/>
            </a:blip>
            <a:stretch>
              <a:fillRect/>
            </a:stretch>
          </p:blipFill>
          <p:spPr>
            <a:xfrm>
              <a:off x="0" y="720921"/>
              <a:ext cx="3454221" cy="1639293"/>
            </a:xfrm>
            <a:prstGeom prst="rect">
              <a:avLst/>
            </a:prstGeom>
            <a:ln w="12700" cap="flat">
              <a:noFill/>
              <a:miter lim="400000"/>
            </a:ln>
            <a:effectLst/>
          </p:spPr>
        </p:pic>
      </p:grpSp>
      <p:sp>
        <p:nvSpPr>
          <p:cNvPr id="413" name="Dot product,  convolution, dot product, division of two scalars"/>
          <p:cNvSpPr txBox="1"/>
          <p:nvPr/>
        </p:nvSpPr>
        <p:spPr>
          <a:xfrm>
            <a:off x="4193864" y="4610100"/>
            <a:ext cx="4953001" cy="91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06400">
              <a:defRPr sz="2800">
                <a:latin typeface="Gill Sans"/>
                <a:ea typeface="Gill Sans"/>
                <a:cs typeface="Gill Sans"/>
                <a:sym typeface="Gill Sans"/>
              </a:defRPr>
            </a:lvl1pPr>
          </a:lstStyle>
          <a:p>
            <a:pPr/>
            <a:r>
              <a:t>Dot product,  convolution, dot product, division of two scalars</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Very general idea"/>
          <p:cNvSpPr txBox="1"/>
          <p:nvPr>
            <p:ph type="title"/>
          </p:nvPr>
        </p:nvSpPr>
        <p:spPr>
          <a:prstGeom prst="rect">
            <a:avLst/>
          </a:prstGeom>
        </p:spPr>
        <p:txBody>
          <a:bodyPr/>
          <a:lstStyle/>
          <a:p>
            <a:pPr/>
            <a:r>
              <a:t>Very general idea</a:t>
            </a:r>
          </a:p>
        </p:txBody>
      </p:sp>
      <p:sp>
        <p:nvSpPr>
          <p:cNvPr id="416" name="Whenever you have a linear process…"/>
          <p:cNvSpPr txBox="1"/>
          <p:nvPr>
            <p:ph type="body" idx="1"/>
          </p:nvPr>
        </p:nvSpPr>
        <p:spPr>
          <a:prstGeom prst="rect">
            <a:avLst/>
          </a:prstGeom>
        </p:spPr>
        <p:txBody>
          <a:bodyPr/>
          <a:lstStyle/>
          <a:p>
            <a:pPr/>
            <a:r>
              <a:t>Whenever you have a linear process</a:t>
            </a:r>
          </a:p>
          <a:p>
            <a:pPr/>
            <a:r>
              <a:t>You can use tools from linear algebra</a:t>
            </a:r>
          </a:p>
          <a:p>
            <a:pPr/>
            <a:r>
              <a:t>You don’t necessarily to form matrices and vectors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8" name="Gradient descent results"/>
          <p:cNvSpPr txBox="1"/>
          <p:nvPr>
            <p:ph type="title"/>
          </p:nvPr>
        </p:nvSpPr>
        <p:spPr>
          <a:prstGeom prst="rect">
            <a:avLst/>
          </a:prstGeom>
        </p:spPr>
        <p:txBody>
          <a:bodyPr/>
          <a:lstStyle/>
          <a:p>
            <a:pPr/>
            <a:r>
              <a:t>Gradient descent results</a:t>
            </a:r>
          </a:p>
        </p:txBody>
      </p:sp>
      <p:pic>
        <p:nvPicPr>
          <p:cNvPr id="419" name="droppedImage.pdf" descr="droppedImage.pdf"/>
          <p:cNvPicPr>
            <a:picLocks noChangeAspect="1"/>
          </p:cNvPicPr>
          <p:nvPr/>
        </p:nvPicPr>
        <p:blipFill>
          <a:blip r:embed="rId2">
            <a:extLst/>
          </a:blip>
          <a:stretch>
            <a:fillRect/>
          </a:stretch>
        </p:blipFill>
        <p:spPr>
          <a:xfrm>
            <a:off x="393700" y="5092700"/>
            <a:ext cx="8369300" cy="1092200"/>
          </a:xfrm>
          <a:prstGeom prst="rect">
            <a:avLst/>
          </a:prstGeom>
          <a:ln w="12700">
            <a:miter lim="400000"/>
          </a:ln>
        </p:spPr>
      </p:pic>
      <p:sp>
        <p:nvSpPr>
          <p:cNvPr id="420" name="Initialization"/>
          <p:cNvSpPr txBox="1"/>
          <p:nvPr/>
        </p:nvSpPr>
        <p:spPr>
          <a:xfrm>
            <a:off x="229145" y="4445000"/>
            <a:ext cx="183344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Initialization</a:t>
            </a:r>
          </a:p>
        </p:txBody>
      </p:sp>
      <p:sp>
        <p:nvSpPr>
          <p:cNvPr id="421" name="10 iterations"/>
          <p:cNvSpPr txBox="1"/>
          <p:nvPr/>
        </p:nvSpPr>
        <p:spPr>
          <a:xfrm>
            <a:off x="2502371" y="4445000"/>
            <a:ext cx="19351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 iterations</a:t>
            </a:r>
          </a:p>
        </p:txBody>
      </p:sp>
      <p:sp>
        <p:nvSpPr>
          <p:cNvPr id="422" name="100 iterations"/>
          <p:cNvSpPr txBox="1"/>
          <p:nvPr/>
        </p:nvSpPr>
        <p:spPr>
          <a:xfrm>
            <a:off x="45216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100 iterations</a:t>
            </a:r>
          </a:p>
        </p:txBody>
      </p:sp>
      <p:sp>
        <p:nvSpPr>
          <p:cNvPr id="423" name="200 iterations"/>
          <p:cNvSpPr txBox="1"/>
          <p:nvPr/>
        </p:nvSpPr>
        <p:spPr>
          <a:xfrm>
            <a:off x="66933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200 iterations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5" name="Convergence"/>
          <p:cNvSpPr txBox="1"/>
          <p:nvPr>
            <p:ph type="title"/>
          </p:nvPr>
        </p:nvSpPr>
        <p:spPr>
          <a:prstGeom prst="rect">
            <a:avLst/>
          </a:prstGeom>
        </p:spPr>
        <p:txBody>
          <a:bodyPr/>
          <a:lstStyle/>
          <a:p>
            <a:pPr/>
            <a:r>
              <a:t>Convergence</a:t>
            </a:r>
          </a:p>
        </p:txBody>
      </p:sp>
      <p:sp>
        <p:nvSpPr>
          <p:cNvPr id="426" name="A little slow: not fully there yet after 1000 iterations"/>
          <p:cNvSpPr txBox="1"/>
          <p:nvPr>
            <p:ph type="body" idx="1"/>
          </p:nvPr>
        </p:nvSpPr>
        <p:spPr>
          <a:prstGeom prst="rect">
            <a:avLst/>
          </a:prstGeom>
        </p:spPr>
        <p:txBody>
          <a:bodyPr/>
          <a:lstStyle/>
          <a:p>
            <a:pPr/>
            <a:r>
              <a:t>A little slow: not fully there yet after 1000 iterations</a:t>
            </a:r>
          </a:p>
        </p:txBody>
      </p:sp>
      <p:pic>
        <p:nvPicPr>
          <p:cNvPr id="427" name="gradientDescentUntil999.mov" descr="gradientDescentUntil999.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50900" y="2413000"/>
            <a:ext cx="6953806" cy="37973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3367" fill="hold"/>
                                        <p:tgtEl>
                                          <p:spTgt spid="42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27"/>
                </p:tgtEl>
              </p:cMediaNode>
            </p:video>
            <p:seq concurrent="1" prevAc="none" nextAc="seek">
              <p:cTn id="8" evtFilter="cancelBubble" nodeType="interactiveSeq" restart="whenNotActive" fill="hold">
                <p:stCondLst>
                  <p:cond delay="0" evt="onClick">
                    <p:tgtEl>
                      <p:spTgt spid="42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27"/>
                                        </p:tgtEl>
                                      </p:cBhvr>
                                    </p:cmd>
                                  </p:childTnLst>
                                </p:cTn>
                              </p:par>
                            </p:childTnLst>
                          </p:cTn>
                        </p:par>
                      </p:childTnLst>
                    </p:cTn>
                  </p:par>
                </p:childTnLst>
              </p:cTn>
              <p:nextCondLst>
                <p:cond delay="0" evt="onClick">
                  <p:tgtEl>
                    <p:spTgt spid="427"/>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9" name="Recap: Gradient Descent"/>
          <p:cNvSpPr txBox="1"/>
          <p:nvPr>
            <p:ph type="title"/>
          </p:nvPr>
        </p:nvSpPr>
        <p:spPr>
          <a:prstGeom prst="rect">
            <a:avLst/>
          </a:prstGeom>
        </p:spPr>
        <p:txBody>
          <a:bodyPr/>
          <a:lstStyle/>
          <a:p>
            <a:pPr/>
            <a:r>
              <a:t>Recap: Gradient Descent</a:t>
            </a:r>
          </a:p>
        </p:txBody>
      </p:sp>
      <p:sp>
        <p:nvSpPr>
          <p:cNvPr id="430" name="Residual = - gradient : r(i)=b-Ax(i)…"/>
          <p:cNvSpPr txBox="1"/>
          <p:nvPr>
            <p:ph type="body" idx="1"/>
          </p:nvPr>
        </p:nvSpPr>
        <p:spPr>
          <a:prstGeom prst="rect">
            <a:avLst/>
          </a:prstGeom>
        </p:spPr>
        <p:txBody>
          <a:bodyPr/>
          <a:lstStyle/>
          <a:p>
            <a:pPr/>
            <a:r>
              <a:t>Residual = - gradient : r</a:t>
            </a:r>
            <a:r>
              <a:rPr baseline="-5999"/>
              <a:t>(i)</a:t>
            </a:r>
            <a:r>
              <a:t>=b-Ax</a:t>
            </a:r>
            <a:r>
              <a:rPr baseline="-5999"/>
              <a:t>(i)</a:t>
            </a:r>
          </a:p>
          <a:p>
            <a:pPr/>
            <a:r>
              <a:t>Iteratively walk along residual: x</a:t>
            </a:r>
            <a:r>
              <a:rPr baseline="-5999"/>
              <a:t>(i+1)</a:t>
            </a:r>
            <a:r>
              <a:t>=x</a:t>
            </a:r>
            <a:r>
              <a:rPr baseline="-5999"/>
              <a:t>(i)</a:t>
            </a:r>
            <a:r>
              <a:t>+a r</a:t>
            </a:r>
            <a:r>
              <a:rPr baseline="-5999"/>
              <a:t>(i)</a:t>
            </a:r>
            <a:r>
              <a:t> </a:t>
            </a:r>
          </a:p>
          <a:p>
            <a:pPr/>
            <a:r>
              <a:t>Find optimal along residual direction:</a:t>
            </a:r>
          </a:p>
        </p:txBody>
      </p:sp>
      <p:pic>
        <p:nvPicPr>
          <p:cNvPr id="431" name="droppedImage.pdf" descr="droppedImage.pdf"/>
          <p:cNvPicPr>
            <a:picLocks noChangeAspect="1"/>
          </p:cNvPicPr>
          <p:nvPr/>
        </p:nvPicPr>
        <p:blipFill>
          <a:blip r:embed="rId2">
            <a:extLst/>
          </a:blip>
          <a:stretch>
            <a:fillRect/>
          </a:stretch>
        </p:blipFill>
        <p:spPr>
          <a:xfrm>
            <a:off x="6477000" y="2829186"/>
            <a:ext cx="2057400" cy="1083899"/>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3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pic>
        <p:nvPicPr>
          <p:cNvPr id="435" name="droppedImage.png" descr="droppedImage.png"/>
          <p:cNvPicPr>
            <a:picLocks noChangeAspect="1"/>
          </p:cNvPicPr>
          <p:nvPr/>
        </p:nvPicPr>
        <p:blipFill>
          <a:blip r:embed="rId2">
            <a:extLst/>
          </a:blip>
          <a:stretch>
            <a:fillRect/>
          </a:stretch>
        </p:blipFill>
        <p:spPr>
          <a:xfrm>
            <a:off x="6357937" y="1143000"/>
            <a:ext cx="2553892" cy="3839766"/>
          </a:xfrm>
          <a:prstGeom prst="rect">
            <a:avLst/>
          </a:prstGeom>
          <a:ln w="12700">
            <a:miter lim="400000"/>
          </a:ln>
        </p:spPr>
      </p:pic>
      <p:sp>
        <p:nvSpPr>
          <p:cNvPr id="436" name="Not fully perfect, but not bad"/>
          <p:cNvSpPr txBox="1"/>
          <p:nvPr>
            <p:ph type="title"/>
          </p:nvPr>
        </p:nvSpPr>
        <p:spPr>
          <a:prstGeom prst="rect">
            <a:avLst/>
          </a:prstGeom>
        </p:spPr>
        <p:txBody>
          <a:bodyPr/>
          <a:lstStyle/>
          <a:p>
            <a:pPr/>
            <a:r>
              <a:t>Not fully perfect, but not bad</a:t>
            </a:r>
          </a:p>
        </p:txBody>
      </p:sp>
      <p:sp>
        <p:nvSpPr>
          <p:cNvPr id="437" name="Double-click to edit"/>
          <p:cNvSpPr txBox="1"/>
          <p:nvPr>
            <p:ph type="body" idx="1"/>
          </p:nvPr>
        </p:nvSpPr>
        <p:spPr>
          <a:prstGeom prst="rect">
            <a:avLst/>
          </a:prstGeom>
        </p:spPr>
        <p:txBody>
          <a:bodyPr/>
          <a:lstStyle/>
          <a:p>
            <a:pPr/>
          </a:p>
        </p:txBody>
      </p:sp>
      <p:pic>
        <p:nvPicPr>
          <p:cNvPr id="438" name="droppedImage.png" descr="droppedImage.png"/>
          <p:cNvPicPr>
            <a:picLocks noChangeAspect="1"/>
          </p:cNvPicPr>
          <p:nvPr/>
        </p:nvPicPr>
        <p:blipFill>
          <a:blip r:embed="rId3">
            <a:extLst/>
          </a:blip>
          <a:stretch>
            <a:fillRect/>
          </a:stretch>
        </p:blipFill>
        <p:spPr>
          <a:xfrm>
            <a:off x="214312" y="1143000"/>
            <a:ext cx="2553892" cy="3839766"/>
          </a:xfrm>
          <a:prstGeom prst="rect">
            <a:avLst/>
          </a:prstGeom>
          <a:ln w="12700">
            <a:miter lim="400000"/>
          </a:ln>
        </p:spPr>
      </p:pic>
      <p:pic>
        <p:nvPicPr>
          <p:cNvPr id="439" name="droppedImage.png" descr="droppedImage.png"/>
          <p:cNvPicPr>
            <a:picLocks noChangeAspect="1"/>
          </p:cNvPicPr>
          <p:nvPr/>
        </p:nvPicPr>
        <p:blipFill>
          <a:blip r:embed="rId4">
            <a:extLst/>
          </a:blip>
          <a:stretch>
            <a:fillRect/>
          </a:stretch>
        </p:blipFill>
        <p:spPr>
          <a:xfrm>
            <a:off x="3295054" y="1143000"/>
            <a:ext cx="2553892" cy="3839766"/>
          </a:xfrm>
          <a:prstGeom prst="rect">
            <a:avLst/>
          </a:prstGeom>
          <a:ln w="12700">
            <a:miter lim="400000"/>
          </a:ln>
        </p:spPr>
      </p:pic>
      <p:sp>
        <p:nvSpPr>
          <p:cNvPr id="440" name="Arrow"/>
          <p:cNvSpPr/>
          <p:nvPr/>
        </p:nvSpPr>
        <p:spPr>
          <a:xfrm>
            <a:off x="2411015" y="2089546"/>
            <a:ext cx="1160860" cy="1937744"/>
          </a:xfrm>
          <a:prstGeom prst="rightArrow">
            <a:avLst>
              <a:gd name="adj1" fmla="val 66000"/>
              <a:gd name="adj2" fmla="val 48043"/>
            </a:avLst>
          </a:prstGeom>
          <a:blipFill>
            <a:blip r:embed="rId5"/>
          </a:blipFill>
          <a:ln w="254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41" name="Gaussian  blur"/>
          <p:cNvSpPr txBox="1"/>
          <p:nvPr/>
        </p:nvSpPr>
        <p:spPr>
          <a:xfrm>
            <a:off x="2462187" y="2716146"/>
            <a:ext cx="1177028"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Gaussian </a:t>
            </a:r>
            <a:br/>
            <a:r>
              <a:t>blur</a:t>
            </a:r>
          </a:p>
        </p:txBody>
      </p:sp>
      <p:sp>
        <p:nvSpPr>
          <p:cNvPr id="442" name="Arrow"/>
          <p:cNvSpPr/>
          <p:nvPr/>
        </p:nvSpPr>
        <p:spPr>
          <a:xfrm>
            <a:off x="5456039" y="2089546"/>
            <a:ext cx="1160860" cy="1937744"/>
          </a:xfrm>
          <a:prstGeom prst="rightArrow">
            <a:avLst>
              <a:gd name="adj1" fmla="val 66000"/>
              <a:gd name="adj2" fmla="val 48043"/>
            </a:avLst>
          </a:prstGeom>
          <a:blipFill>
            <a:blip r:embed="rId5"/>
          </a:blipFill>
          <a:ln w="254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43" name="Decon- volve"/>
          <p:cNvSpPr txBox="1"/>
          <p:nvPr/>
        </p:nvSpPr>
        <p:spPr>
          <a:xfrm>
            <a:off x="5558547" y="2716146"/>
            <a:ext cx="957797"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a:t>
            </a:r>
            <a:br/>
            <a:r>
              <a:t>volve</a:t>
            </a:r>
          </a:p>
        </p:txBody>
      </p:sp>
      <p:pic>
        <p:nvPicPr>
          <p:cNvPr id="444" name="droppedImage.png" descr="droppedImage.png"/>
          <p:cNvPicPr>
            <a:picLocks noChangeAspect="1"/>
          </p:cNvPicPr>
          <p:nvPr/>
        </p:nvPicPr>
        <p:blipFill>
          <a:blip r:embed="rId2">
            <a:extLst/>
          </a:blip>
          <a:srcRect l="51706" t="32418" r="19930" b="54297"/>
          <a:stretch>
            <a:fillRect/>
          </a:stretch>
        </p:blipFill>
        <p:spPr>
          <a:xfrm>
            <a:off x="6340077" y="5089393"/>
            <a:ext cx="2714626" cy="1911482"/>
          </a:xfrm>
          <a:prstGeom prst="rect">
            <a:avLst/>
          </a:prstGeom>
          <a:ln w="12700">
            <a:miter lim="400000"/>
          </a:ln>
        </p:spPr>
      </p:pic>
      <p:sp>
        <p:nvSpPr>
          <p:cNvPr id="445" name="small haloes"/>
          <p:cNvSpPr txBox="1"/>
          <p:nvPr/>
        </p:nvSpPr>
        <p:spPr>
          <a:xfrm>
            <a:off x="5389855" y="6277570"/>
            <a:ext cx="1903228" cy="5089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small haloes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48" name="Rectangle"/>
          <p:cNvSpPr/>
          <p:nvPr/>
        </p:nvSpPr>
        <p:spPr>
          <a:xfrm>
            <a:off x="8929" y="-80368"/>
            <a:ext cx="9349384" cy="1241228"/>
          </a:xfrm>
          <a:prstGeom prst="rect">
            <a:avLst/>
          </a:prstGeom>
          <a:blipFill>
            <a:blip r:embed="rId2"/>
          </a:blipFill>
          <a:ln w="3175">
            <a:solidFill>
              <a:srgbClr val="000000"/>
            </a:solidFill>
            <a:miter lim="400000"/>
          </a:ln>
        </p:spPr>
        <p:txBody>
          <a:bodyPr lIns="4316" tIns="4316" rIns="4316" bIns="4316"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49" name="Rectangle"/>
          <p:cNvSpPr/>
          <p:nvPr/>
        </p:nvSpPr>
        <p:spPr>
          <a:xfrm>
            <a:off x="8929" y="5831085"/>
            <a:ext cx="9349384" cy="1151931"/>
          </a:xfrm>
          <a:prstGeom prst="rect">
            <a:avLst/>
          </a:prstGeom>
          <a:blipFill>
            <a:blip r:embed="rId2"/>
          </a:blipFill>
          <a:ln w="3175">
            <a:solidFill>
              <a:srgbClr val="000000"/>
            </a:solidFill>
            <a:miter lim="400000"/>
          </a:ln>
        </p:spPr>
        <p:txBody>
          <a:bodyPr lIns="4316" tIns="4316" rIns="4316" bIns="4316"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0" name="Rectangle"/>
          <p:cNvSpPr/>
          <p:nvPr/>
        </p:nvSpPr>
        <p:spPr>
          <a:xfrm>
            <a:off x="-250032" y="8929"/>
            <a:ext cx="10188775" cy="1375173"/>
          </a:xfrm>
          <a:prstGeom prst="rect">
            <a:avLst/>
          </a:prstGeom>
          <a:blipFill>
            <a:blip r:embed="rId2"/>
          </a:blipFill>
          <a:ln w="3175">
            <a:solidFill>
              <a:srgbClr val="000000"/>
            </a:solidFill>
            <a:miter lim="400000"/>
          </a:ln>
        </p:spPr>
        <p:txBody>
          <a:bodyPr lIns="127" tIns="127" rIns="127" bIns="127"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1" name="Rectangle"/>
          <p:cNvSpPr/>
          <p:nvPr/>
        </p:nvSpPr>
        <p:spPr>
          <a:xfrm>
            <a:off x="-178594" y="5554265"/>
            <a:ext cx="10108407" cy="1375173"/>
          </a:xfrm>
          <a:prstGeom prst="rect">
            <a:avLst/>
          </a:prstGeom>
          <a:blipFill>
            <a:blip r:embed="rId2"/>
          </a:blipFill>
          <a:ln w="3175">
            <a:solidFill>
              <a:srgbClr val="000000"/>
            </a:solidFill>
            <a:miter lim="400000"/>
          </a:ln>
        </p:spPr>
        <p:txBody>
          <a:bodyPr lIns="127" tIns="127" rIns="127" bIns="127"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2" name="Testing the limits"/>
          <p:cNvSpPr txBox="1"/>
          <p:nvPr>
            <p:ph type="title"/>
          </p:nvPr>
        </p:nvSpPr>
        <p:spPr>
          <a:xfrm>
            <a:off x="178593" y="1178718"/>
            <a:ext cx="8777884" cy="4652368"/>
          </a:xfrm>
          <a:prstGeom prst="rect">
            <a:avLst/>
          </a:prstGeom>
        </p:spPr>
        <p:txBody>
          <a:bodyPr lIns="127" tIns="127" rIns="127" bIns="127"/>
          <a:lstStyle>
            <a:lvl1pPr defTabSz="410765">
              <a:defRPr sz="9800"/>
            </a:lvl1pPr>
          </a:lstStyle>
          <a:p>
            <a:pPr/>
            <a:r>
              <a:t>Testing the limits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55"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456" name="Recall gamma"/>
          <p:cNvSpPr txBox="1"/>
          <p:nvPr>
            <p:ph type="title"/>
          </p:nvPr>
        </p:nvSpPr>
        <p:spPr>
          <a:prstGeom prst="rect">
            <a:avLst/>
          </a:prstGeom>
        </p:spPr>
        <p:txBody>
          <a:bodyPr/>
          <a:lstStyle/>
          <a:p>
            <a:pPr/>
            <a:r>
              <a:t>Recall gamma</a:t>
            </a:r>
          </a:p>
        </p:txBody>
      </p:sp>
      <p:sp>
        <p:nvSpPr>
          <p:cNvPr id="457" name="Digital images are usually gamma encoded…"/>
          <p:cNvSpPr txBox="1"/>
          <p:nvPr>
            <p:ph type="body" idx="1"/>
          </p:nvPr>
        </p:nvSpPr>
        <p:spPr>
          <a:prstGeom prst="rect">
            <a:avLst/>
          </a:prstGeom>
        </p:spPr>
        <p:txBody>
          <a:bodyPr/>
          <a:lstStyle/>
          <a:p>
            <a:pPr/>
            <a:r>
              <a:t>Digital images are usually gamma encoded</a:t>
            </a:r>
          </a:p>
          <a:p>
            <a:pPr/>
            <a:r>
              <a:t>Don’t forget to decode before performing linear processing</a:t>
            </a:r>
          </a:p>
        </p:txBody>
      </p:sp>
      <p:pic>
        <p:nvPicPr>
          <p:cNvPr id="458" name="image.png" descr="image.png"/>
          <p:cNvPicPr>
            <a:picLocks noChangeAspect="0"/>
          </p:cNvPicPr>
          <p:nvPr/>
        </p:nvPicPr>
        <p:blipFill>
          <a:blip r:embed="rId3">
            <a:extLst/>
          </a:blip>
          <a:stretch>
            <a:fillRect/>
          </a:stretch>
        </p:blipFill>
        <p:spPr>
          <a:xfrm>
            <a:off x="580429" y="3128466"/>
            <a:ext cx="7983142" cy="1794868"/>
          </a:xfrm>
          <a:prstGeom prst="rect">
            <a:avLst/>
          </a:prstGeom>
          <a:ln w="12700">
            <a:miter lim="400000"/>
          </a:ln>
        </p:spPr>
      </p:pic>
      <p:grpSp>
        <p:nvGrpSpPr>
          <p:cNvPr id="465" name="Group"/>
          <p:cNvGrpSpPr/>
          <p:nvPr/>
        </p:nvGrpSpPr>
        <p:grpSpPr>
          <a:xfrm>
            <a:off x="937617" y="5187032"/>
            <a:ext cx="5366743" cy="1473400"/>
            <a:chOff x="0" y="0"/>
            <a:chExt cx="5366742" cy="1473398"/>
          </a:xfrm>
        </p:grpSpPr>
        <p:sp>
          <p:nvSpPr>
            <p:cNvPr id="459" name="Line"/>
            <p:cNvSpPr/>
            <p:nvPr/>
          </p:nvSpPr>
          <p:spPr>
            <a:xfrm>
              <a:off x="2957184" y="166241"/>
              <a:ext cx="2190508" cy="1247575"/>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0" y="21476"/>
                  </a:moveTo>
                  <a:cubicBezTo>
                    <a:pt x="691" y="21423"/>
                    <a:pt x="2633" y="21600"/>
                    <a:pt x="4137" y="21157"/>
                  </a:cubicBezTo>
                  <a:cubicBezTo>
                    <a:pt x="5641" y="20714"/>
                    <a:pt x="7654" y="19722"/>
                    <a:pt x="9047" y="18783"/>
                  </a:cubicBezTo>
                  <a:cubicBezTo>
                    <a:pt x="10439" y="17843"/>
                    <a:pt x="11364" y="16816"/>
                    <a:pt x="12513" y="15522"/>
                  </a:cubicBezTo>
                  <a:cubicBezTo>
                    <a:pt x="13661" y="14229"/>
                    <a:pt x="14424" y="13626"/>
                    <a:pt x="15938" y="11039"/>
                  </a:cubicBezTo>
                  <a:cubicBezTo>
                    <a:pt x="17453" y="8452"/>
                    <a:pt x="19811" y="3951"/>
                    <a:pt x="21600" y="0"/>
                  </a:cubicBezTo>
                </a:path>
              </a:pathLst>
            </a:custGeom>
            <a:noFill/>
            <a:ln w="12700" cap="flat">
              <a:solidFill>
                <a:srgbClr val="FF2600"/>
              </a:solidFill>
              <a:prstDash val="solid"/>
              <a:round/>
            </a:ln>
            <a:effectLst/>
          </p:spPr>
          <p:txBody>
            <a:bodyPr wrap="square" lIns="127" tIns="127" rIns="127" bIns="127" numCol="1" anchor="ctr">
              <a:noAutofit/>
            </a:bodyPr>
            <a:lstStyle/>
            <a:p>
              <a:pPr marL="40639" marR="40639" defTabSz="642937">
                <a:defRPr sz="1600">
                  <a:uFill>
                    <a:solidFill>
                      <a:srgbClr val="000000"/>
                    </a:solidFill>
                  </a:uFill>
                  <a:latin typeface="Times New Roman"/>
                  <a:ea typeface="Times New Roman"/>
                  <a:cs typeface="Times New Roman"/>
                  <a:sym typeface="Times New Roman"/>
                </a:defRPr>
              </a:pPr>
            </a:p>
          </p:txBody>
        </p:sp>
        <p:sp>
          <p:nvSpPr>
            <p:cNvPr id="460" name="Line"/>
            <p:cNvSpPr/>
            <p:nvPr/>
          </p:nvSpPr>
          <p:spPr>
            <a:xfrm rot="10800000">
              <a:off x="-1" y="225824"/>
              <a:ext cx="2190508" cy="1247575"/>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0" y="21476"/>
                  </a:moveTo>
                  <a:cubicBezTo>
                    <a:pt x="691" y="21423"/>
                    <a:pt x="2633" y="21600"/>
                    <a:pt x="4137" y="21157"/>
                  </a:cubicBezTo>
                  <a:cubicBezTo>
                    <a:pt x="5641" y="20714"/>
                    <a:pt x="7654" y="19722"/>
                    <a:pt x="9047" y="18783"/>
                  </a:cubicBezTo>
                  <a:cubicBezTo>
                    <a:pt x="10439" y="17843"/>
                    <a:pt x="11364" y="16816"/>
                    <a:pt x="12513" y="15522"/>
                  </a:cubicBezTo>
                  <a:cubicBezTo>
                    <a:pt x="13661" y="14229"/>
                    <a:pt x="14424" y="13626"/>
                    <a:pt x="15938" y="11039"/>
                  </a:cubicBezTo>
                  <a:cubicBezTo>
                    <a:pt x="17453" y="8452"/>
                    <a:pt x="19811" y="3951"/>
                    <a:pt x="21600" y="0"/>
                  </a:cubicBezTo>
                </a:path>
              </a:pathLst>
            </a:custGeom>
            <a:noFill/>
            <a:ln w="12700" cap="flat">
              <a:solidFill>
                <a:srgbClr val="FF2600"/>
              </a:solidFill>
              <a:prstDash val="solid"/>
              <a:round/>
            </a:ln>
            <a:effectLst/>
          </p:spPr>
          <p:txBody>
            <a:bodyPr wrap="square" lIns="127" tIns="127" rIns="127" bIns="127" numCol="1" anchor="ctr">
              <a:noAutofit/>
            </a:bodyPr>
            <a:lstStyle/>
            <a:p>
              <a:pPr marL="40639" marR="40639" defTabSz="642937">
                <a:defRPr sz="1600">
                  <a:uFill>
                    <a:solidFill>
                      <a:srgbClr val="000000"/>
                    </a:solidFill>
                  </a:uFill>
                  <a:latin typeface="Times New Roman"/>
                  <a:ea typeface="Times New Roman"/>
                  <a:cs typeface="Times New Roman"/>
                  <a:sym typeface="Times New Roman"/>
                </a:defRPr>
              </a:pPr>
            </a:p>
          </p:txBody>
        </p:sp>
        <p:sp>
          <p:nvSpPr>
            <p:cNvPr id="461" name="Line"/>
            <p:cNvSpPr/>
            <p:nvPr/>
          </p:nvSpPr>
          <p:spPr>
            <a:xfrm flipV="1">
              <a:off x="0" y="0"/>
              <a:ext cx="2282" cy="1421022"/>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defRPr baseline="0" sz="0"/>
              </a:pPr>
            </a:p>
          </p:txBody>
        </p:sp>
        <p:sp>
          <p:nvSpPr>
            <p:cNvPr id="462" name="Line"/>
            <p:cNvSpPr/>
            <p:nvPr/>
          </p:nvSpPr>
          <p:spPr>
            <a:xfrm flipV="1">
              <a:off x="0" y="1421021"/>
              <a:ext cx="2409558" cy="2278"/>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defRPr baseline="0" sz="0"/>
              </a:pPr>
            </a:p>
          </p:txBody>
        </p:sp>
        <p:sp>
          <p:nvSpPr>
            <p:cNvPr id="463" name="Line"/>
            <p:cNvSpPr/>
            <p:nvPr/>
          </p:nvSpPr>
          <p:spPr>
            <a:xfrm flipV="1">
              <a:off x="2957184" y="0"/>
              <a:ext cx="2283" cy="1421022"/>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defRPr baseline="0" sz="0"/>
              </a:pPr>
            </a:p>
          </p:txBody>
        </p:sp>
        <p:sp>
          <p:nvSpPr>
            <p:cNvPr id="464" name="Line"/>
            <p:cNvSpPr/>
            <p:nvPr/>
          </p:nvSpPr>
          <p:spPr>
            <a:xfrm flipV="1">
              <a:off x="2957184" y="1421021"/>
              <a:ext cx="2409559" cy="2278"/>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defRPr baseline="0" sz="0"/>
              </a:pPr>
            </a:p>
          </p:txBody>
        </p:sp>
      </p:gr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68"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469" name="Non-linear encoding"/>
          <p:cNvSpPr txBox="1"/>
          <p:nvPr>
            <p:ph type="title"/>
          </p:nvPr>
        </p:nvSpPr>
        <p:spPr>
          <a:prstGeom prst="rect">
            <a:avLst/>
          </a:prstGeom>
        </p:spPr>
        <p:txBody>
          <a:bodyPr/>
          <a:lstStyle/>
          <a:p>
            <a:pPr/>
            <a:r>
              <a:t>Non-linear encoding</a:t>
            </a:r>
          </a:p>
        </p:txBody>
      </p:sp>
      <p:sp>
        <p:nvSpPr>
          <p:cNvPr id="470" name="Images are usually gamma-encoded…"/>
          <p:cNvSpPr txBox="1"/>
          <p:nvPr>
            <p:ph type="body" idx="1"/>
          </p:nvPr>
        </p:nvSpPr>
        <p:spPr>
          <a:prstGeom prst="rect">
            <a:avLst/>
          </a:prstGeom>
        </p:spPr>
        <p:txBody>
          <a:bodyPr/>
          <a:lstStyle/>
          <a:p>
            <a:pPr/>
            <a:r>
              <a:t>Images are usually gamma-encoded</a:t>
            </a:r>
          </a:p>
          <a:p>
            <a:pPr/>
            <a:r>
              <a:t>What if you forget to linearize them?</a:t>
            </a:r>
          </a:p>
          <a:p>
            <a:pPr/>
            <a:r>
              <a:t>Yikes!</a:t>
            </a:r>
          </a:p>
        </p:txBody>
      </p:sp>
      <p:pic>
        <p:nvPicPr>
          <p:cNvPr id="471" name="droppedImage.png" descr="droppedImage.png"/>
          <p:cNvPicPr>
            <a:picLocks noChangeAspect="1"/>
          </p:cNvPicPr>
          <p:nvPr/>
        </p:nvPicPr>
        <p:blipFill>
          <a:blip r:embed="rId2">
            <a:extLst/>
          </a:blip>
          <a:stretch>
            <a:fillRect/>
          </a:stretch>
        </p:blipFill>
        <p:spPr>
          <a:xfrm>
            <a:off x="3196828" y="2750343"/>
            <a:ext cx="2553891" cy="3839767"/>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7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475" name="Sensor noise"/>
          <p:cNvSpPr txBox="1"/>
          <p:nvPr>
            <p:ph type="title"/>
          </p:nvPr>
        </p:nvSpPr>
        <p:spPr>
          <a:prstGeom prst="rect">
            <a:avLst/>
          </a:prstGeom>
        </p:spPr>
        <p:txBody>
          <a:bodyPr/>
          <a:lstStyle/>
          <a:p>
            <a:pPr/>
            <a:r>
              <a:t>Sensor noise</a:t>
            </a:r>
          </a:p>
        </p:txBody>
      </p:sp>
      <p:sp>
        <p:nvSpPr>
          <p:cNvPr id="476" name="We usually don’t observe…"/>
          <p:cNvSpPr txBox="1"/>
          <p:nvPr>
            <p:ph type="body" idx="1"/>
          </p:nvPr>
        </p:nvSpPr>
        <p:spPr>
          <a:xfrm>
            <a:off x="222250" y="1146851"/>
            <a:ext cx="8775700" cy="5676901"/>
          </a:xfrm>
          <a:prstGeom prst="rect">
            <a:avLst/>
          </a:prstGeom>
        </p:spPr>
        <p:txBody>
          <a:bodyPr/>
          <a:lstStyle/>
          <a:p>
            <a:pPr/>
            <a:r>
              <a:t>We usually don’t observe </a:t>
            </a:r>
          </a:p>
          <a:p>
            <a:pPr/>
          </a:p>
          <a:p>
            <a:pPr/>
            <a:r>
              <a:t>Noise n gets added: </a:t>
            </a:r>
          </a:p>
        </p:txBody>
      </p:sp>
      <p:pic>
        <p:nvPicPr>
          <p:cNvPr id="477" name="droppedImage.pdf" descr="droppedImage.pdf"/>
          <p:cNvPicPr>
            <a:picLocks noChangeAspect="1"/>
          </p:cNvPicPr>
          <p:nvPr/>
        </p:nvPicPr>
        <p:blipFill>
          <a:blip r:embed="rId2">
            <a:extLst/>
          </a:blip>
          <a:stretch>
            <a:fillRect/>
          </a:stretch>
        </p:blipFill>
        <p:spPr>
          <a:xfrm>
            <a:off x="3062882" y="1660921"/>
            <a:ext cx="1894989" cy="419697"/>
          </a:xfrm>
          <a:prstGeom prst="rect">
            <a:avLst/>
          </a:prstGeom>
          <a:ln w="12700">
            <a:miter lim="400000"/>
          </a:ln>
        </p:spPr>
      </p:pic>
      <p:pic>
        <p:nvPicPr>
          <p:cNvPr id="478" name="droppedImage.pdf" descr="droppedImage.pdf"/>
          <p:cNvPicPr>
            <a:picLocks noChangeAspect="1"/>
          </p:cNvPicPr>
          <p:nvPr/>
        </p:nvPicPr>
        <p:blipFill>
          <a:blip r:embed="rId3">
            <a:extLst/>
          </a:blip>
          <a:stretch>
            <a:fillRect/>
          </a:stretch>
        </p:blipFill>
        <p:spPr>
          <a:xfrm>
            <a:off x="2268140" y="2839640"/>
            <a:ext cx="3199806" cy="491134"/>
          </a:xfrm>
          <a:prstGeom prst="rect">
            <a:avLst/>
          </a:prstGeom>
          <a:ln w="12700">
            <a:miter lim="400000"/>
          </a:ln>
        </p:spPr>
      </p:pic>
      <p:pic>
        <p:nvPicPr>
          <p:cNvPr id="479" name="droppedImage.png" descr="droppedImage.png"/>
          <p:cNvPicPr>
            <a:picLocks noChangeAspect="1"/>
          </p:cNvPicPr>
          <p:nvPr/>
        </p:nvPicPr>
        <p:blipFill>
          <a:blip r:embed="rId4">
            <a:extLst/>
          </a:blip>
          <a:srcRect l="0" t="11022" r="1136" b="32869"/>
          <a:stretch>
            <a:fillRect/>
          </a:stretch>
        </p:blipFill>
        <p:spPr>
          <a:xfrm>
            <a:off x="5920871" y="1151929"/>
            <a:ext cx="3330286" cy="3089673"/>
          </a:xfrm>
          <a:prstGeom prst="rect">
            <a:avLst/>
          </a:prstGeom>
          <a:ln w="12700">
            <a:miter lim="400000"/>
          </a:ln>
        </p:spPr>
      </p:pic>
      <p:sp>
        <p:nvSpPr>
          <p:cNvPr id="480" name="Sensor"/>
          <p:cNvSpPr/>
          <p:nvPr/>
        </p:nvSpPr>
        <p:spPr>
          <a:xfrm>
            <a:off x="1991320" y="5384601"/>
            <a:ext cx="1080493" cy="1268017"/>
          </a:xfrm>
          <a:prstGeom prst="rect">
            <a:avLst/>
          </a:prstGeom>
          <a:ln w="3175">
            <a:solidFill>
              <a:srgbClr val="000000"/>
            </a:solidFill>
          </a:ln>
          <a:extLst>
            <a:ext uri="{C572A759-6A51-4108-AA02-DFA0A04FC94B}">
              <ma14:wrappingTextBoxFlag xmlns:ma14="http://schemas.microsoft.com/office/mac/drawingml/2011/main" val="1"/>
            </a:ext>
          </a:extLst>
        </p:spPr>
        <p:txBody>
          <a:bodyPr lIns="127" tIns="127" rIns="127" bIns="127" anchor="ctr"/>
          <a:lstStyle>
            <a:lvl1pPr marL="57799" marR="57799" defTabSz="910828">
              <a:defRPr baseline="0" sz="0">
                <a:uFill>
                  <a:solidFill>
                    <a:srgbClr val="000000"/>
                  </a:solidFill>
                </a:uFill>
                <a:latin typeface="Times New Roman"/>
                <a:ea typeface="Times New Roman"/>
                <a:cs typeface="Times New Roman"/>
                <a:sym typeface="Times New Roman"/>
              </a:defRPr>
            </a:lvl1pPr>
          </a:lstStyle>
          <a:p>
            <a:pPr>
              <a:defRPr baseline="0"/>
            </a:pPr>
            <a:r>
              <a:rPr baseline="0"/>
              <a:t>Sensor</a:t>
            </a:r>
          </a:p>
        </p:txBody>
      </p:sp>
      <p:sp>
        <p:nvSpPr>
          <p:cNvPr id="481" name="Gain (ISO)"/>
          <p:cNvSpPr/>
          <p:nvPr/>
        </p:nvSpPr>
        <p:spPr>
          <a:xfrm>
            <a:off x="4054078" y="5384601"/>
            <a:ext cx="1134071" cy="1268017"/>
          </a:xfrm>
          <a:prstGeom prst="rect">
            <a:avLst/>
          </a:prstGeom>
          <a:ln w="3175">
            <a:solidFill>
              <a:srgbClr val="000000"/>
            </a:solidFill>
          </a:ln>
          <a:extLst>
            <a:ext uri="{C572A759-6A51-4108-AA02-DFA0A04FC94B}">
              <ma14:wrappingTextBoxFlag xmlns:ma14="http://schemas.microsoft.com/office/mac/drawingml/2011/main" val="1"/>
            </a:ext>
          </a:extLst>
        </p:spPr>
        <p:txBody>
          <a:bodyPr lIns="127" tIns="127" rIns="127" bIns="127" anchor="ctr"/>
          <a:lstStyle>
            <a:lvl1pPr marL="57799" marR="57799" defTabSz="910828">
              <a:defRPr b="1" sz="2200">
                <a:uFill>
                  <a:solidFill>
                    <a:srgbClr val="000000"/>
                  </a:solidFill>
                </a:uFill>
                <a:latin typeface="Times New Roman"/>
                <a:ea typeface="Times New Roman"/>
                <a:cs typeface="Times New Roman"/>
                <a:sym typeface="Times New Roman"/>
              </a:defRPr>
            </a:lvl1pPr>
          </a:lstStyle>
          <a:p>
            <a:pPr/>
            <a:r>
              <a:t>Gain (ISO)</a:t>
            </a:r>
          </a:p>
        </p:txBody>
      </p:sp>
      <p:sp>
        <p:nvSpPr>
          <p:cNvPr id="482" name="A/D"/>
          <p:cNvSpPr/>
          <p:nvPr/>
        </p:nvSpPr>
        <p:spPr>
          <a:xfrm>
            <a:off x="6134695" y="5384601"/>
            <a:ext cx="1089423" cy="1268017"/>
          </a:xfrm>
          <a:prstGeom prst="rect">
            <a:avLst/>
          </a:prstGeom>
          <a:ln w="3175">
            <a:solidFill>
              <a:srgbClr val="000000"/>
            </a:solidFill>
          </a:ln>
          <a:extLst>
            <a:ext uri="{C572A759-6A51-4108-AA02-DFA0A04FC94B}">
              <ma14:wrappingTextBoxFlag xmlns:ma14="http://schemas.microsoft.com/office/mac/drawingml/2011/main" val="1"/>
            </a:ext>
          </a:extLst>
        </p:spPr>
        <p:txBody>
          <a:bodyPr lIns="127" tIns="127" rIns="127" bIns="127" anchor="ctr"/>
          <a:lstStyle>
            <a:lvl1pPr marL="57799" marR="57799" defTabSz="910828">
              <a:defRPr baseline="0" sz="0">
                <a:uFill>
                  <a:solidFill>
                    <a:srgbClr val="000000"/>
                  </a:solidFill>
                </a:uFill>
                <a:latin typeface="Times New Roman"/>
                <a:ea typeface="Times New Roman"/>
                <a:cs typeface="Times New Roman"/>
                <a:sym typeface="Times New Roman"/>
              </a:defRPr>
            </a:lvl1pPr>
          </a:lstStyle>
          <a:p>
            <a:pPr>
              <a:defRPr baseline="0"/>
            </a:pPr>
            <a:r>
              <a:rPr baseline="0"/>
              <a:t>A/D</a:t>
            </a:r>
          </a:p>
        </p:txBody>
      </p:sp>
      <p:sp>
        <p:nvSpPr>
          <p:cNvPr id="483" name="Photon…"/>
          <p:cNvSpPr txBox="1"/>
          <p:nvPr/>
        </p:nvSpPr>
        <p:spPr>
          <a:xfrm>
            <a:off x="840184" y="4848820"/>
            <a:ext cx="981433" cy="741165"/>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spAutoFit/>
          </a:bodyPr>
          <a:lstStyle/>
          <a:p>
            <a:pPr marL="57799" marR="57799" algn="ctr" defTabSz="910828">
              <a:defRPr sz="2200">
                <a:uFill>
                  <a:solidFill>
                    <a:srgbClr val="000000"/>
                  </a:solidFill>
                </a:uFill>
                <a:latin typeface="Times New Roman"/>
                <a:ea typeface="Times New Roman"/>
                <a:cs typeface="Times New Roman"/>
                <a:sym typeface="Times New Roman"/>
              </a:defRPr>
            </a:pPr>
            <a:r>
              <a:t>Photon</a:t>
            </a:r>
          </a:p>
          <a:p>
            <a:pPr marL="57799" marR="57799" algn="ctr" defTabSz="910828">
              <a:defRPr sz="2200">
                <a:uFill>
                  <a:solidFill>
                    <a:srgbClr val="000000"/>
                  </a:solidFill>
                </a:uFill>
                <a:latin typeface="Times New Roman"/>
                <a:ea typeface="Times New Roman"/>
                <a:cs typeface="Times New Roman"/>
                <a:sym typeface="Times New Roman"/>
              </a:defRPr>
            </a:pPr>
            <a:r>
              <a:t>noise</a:t>
            </a:r>
          </a:p>
        </p:txBody>
      </p:sp>
      <p:sp>
        <p:nvSpPr>
          <p:cNvPr id="484" name="additive…"/>
          <p:cNvSpPr txBox="1"/>
          <p:nvPr/>
        </p:nvSpPr>
        <p:spPr>
          <a:xfrm>
            <a:off x="2766384" y="4366617"/>
            <a:ext cx="1242791" cy="741165"/>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spAutoFit/>
          </a:bodyPr>
          <a:lstStyle/>
          <a:p>
            <a:pPr marL="57799" marR="57799" algn="ctr" defTabSz="910828">
              <a:defRPr b="1" sz="2200">
                <a:uFill>
                  <a:solidFill>
                    <a:srgbClr val="000000"/>
                  </a:solidFill>
                </a:uFill>
                <a:latin typeface="Times New Roman"/>
                <a:ea typeface="Times New Roman"/>
                <a:cs typeface="Times New Roman"/>
                <a:sym typeface="Times New Roman"/>
              </a:defRPr>
            </a:pPr>
            <a:r>
              <a:t>additive </a:t>
            </a:r>
          </a:p>
          <a:p>
            <a:pPr marL="57799" marR="57799" algn="ctr" defTabSz="910828">
              <a:defRPr b="1" sz="2200">
                <a:uFill>
                  <a:solidFill>
                    <a:srgbClr val="000000"/>
                  </a:solidFill>
                </a:uFill>
                <a:latin typeface="Times New Roman"/>
                <a:ea typeface="Times New Roman"/>
                <a:cs typeface="Times New Roman"/>
                <a:sym typeface="Times New Roman"/>
              </a:defRPr>
            </a:pPr>
            <a:r>
              <a:t>noise</a:t>
            </a:r>
          </a:p>
        </p:txBody>
      </p:sp>
      <p:sp>
        <p:nvSpPr>
          <p:cNvPr id="485" name="additive…"/>
          <p:cNvSpPr txBox="1"/>
          <p:nvPr/>
        </p:nvSpPr>
        <p:spPr>
          <a:xfrm>
            <a:off x="4874435" y="4366617"/>
            <a:ext cx="1166889" cy="741165"/>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spAutoFit/>
          </a:bodyPr>
          <a:lstStyle/>
          <a:p>
            <a:pPr marL="57799" marR="57799" algn="ctr" defTabSz="910828">
              <a:defRPr b="1" sz="2200">
                <a:uFill>
                  <a:solidFill>
                    <a:srgbClr val="000000"/>
                  </a:solidFill>
                </a:uFill>
                <a:latin typeface="Times New Roman"/>
                <a:ea typeface="Times New Roman"/>
                <a:cs typeface="Times New Roman"/>
                <a:sym typeface="Times New Roman"/>
              </a:defRPr>
            </a:pPr>
            <a:r>
              <a:t>additive</a:t>
            </a:r>
          </a:p>
          <a:p>
            <a:pPr marL="57799" marR="57799" algn="ctr" defTabSz="910828">
              <a:defRPr b="1" sz="2200">
                <a:uFill>
                  <a:solidFill>
                    <a:srgbClr val="000000"/>
                  </a:solidFill>
                </a:uFill>
                <a:latin typeface="Times New Roman"/>
                <a:ea typeface="Times New Roman"/>
                <a:cs typeface="Times New Roman"/>
                <a:sym typeface="Times New Roman"/>
              </a:defRPr>
            </a:pPr>
            <a:r>
              <a:t>noise</a:t>
            </a:r>
          </a:p>
        </p:txBody>
      </p:sp>
      <p:sp>
        <p:nvSpPr>
          <p:cNvPr id="486" name="quantization"/>
          <p:cNvSpPr txBox="1"/>
          <p:nvPr/>
        </p:nvSpPr>
        <p:spPr>
          <a:xfrm>
            <a:off x="6036468" y="4545210"/>
            <a:ext cx="1621710" cy="406401"/>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spAutoFit/>
          </a:bodyPr>
          <a:lstStyle>
            <a:lvl1pPr marL="57799" marR="57799" defTabSz="910828">
              <a:defRPr baseline="0" sz="0">
                <a:uFill>
                  <a:solidFill>
                    <a:srgbClr val="000000"/>
                  </a:solidFill>
                </a:uFill>
                <a:latin typeface="Times New Roman"/>
                <a:ea typeface="Times New Roman"/>
                <a:cs typeface="Times New Roman"/>
                <a:sym typeface="Times New Roman"/>
              </a:defRPr>
            </a:lvl1pPr>
          </a:lstStyle>
          <a:p>
            <a:pPr>
              <a:defRPr baseline="0"/>
            </a:pPr>
            <a:r>
              <a:rPr baseline="0"/>
              <a:t>quantization</a:t>
            </a:r>
          </a:p>
        </p:txBody>
      </p:sp>
      <p:sp>
        <p:nvSpPr>
          <p:cNvPr id="487" name="Arrow"/>
          <p:cNvSpPr/>
          <p:nvPr/>
        </p:nvSpPr>
        <p:spPr>
          <a:xfrm>
            <a:off x="3125390" y="5616773"/>
            <a:ext cx="910829" cy="812602"/>
          </a:xfrm>
          <a:prstGeom prst="rightArrow">
            <a:avLst>
              <a:gd name="adj1" fmla="val 60489"/>
              <a:gd name="adj2" fmla="val 68085"/>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
        <p:nvSpPr>
          <p:cNvPr id="488" name="Arrow"/>
          <p:cNvSpPr/>
          <p:nvPr/>
        </p:nvSpPr>
        <p:spPr>
          <a:xfrm>
            <a:off x="5206007" y="5616773"/>
            <a:ext cx="910829" cy="812602"/>
          </a:xfrm>
          <a:prstGeom prst="rightArrow">
            <a:avLst>
              <a:gd name="adj1" fmla="val 60489"/>
              <a:gd name="adj2" fmla="val 68085"/>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
        <p:nvSpPr>
          <p:cNvPr id="489" name="Arrow"/>
          <p:cNvSpPr/>
          <p:nvPr/>
        </p:nvSpPr>
        <p:spPr>
          <a:xfrm>
            <a:off x="7241976" y="5616773"/>
            <a:ext cx="910829" cy="812602"/>
          </a:xfrm>
          <a:prstGeom prst="rightArrow">
            <a:avLst>
              <a:gd name="adj1" fmla="val 60489"/>
              <a:gd name="adj2" fmla="val 68085"/>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
        <p:nvSpPr>
          <p:cNvPr id="490" name="small #…"/>
          <p:cNvSpPr txBox="1"/>
          <p:nvPr/>
        </p:nvSpPr>
        <p:spPr>
          <a:xfrm>
            <a:off x="-53579" y="5625703"/>
            <a:ext cx="1167038" cy="741165"/>
          </a:xfrm>
          <a:prstGeom prst="rect">
            <a:avLst/>
          </a:prstGeom>
          <a:ln w="12700">
            <a:miter lim="400000"/>
          </a:ln>
          <a:extLst>
            <a:ext uri="{C572A759-6A51-4108-AA02-DFA0A04FC94B}">
              <ma14:wrappingTextBoxFlag xmlns:ma14="http://schemas.microsoft.com/office/mac/drawingml/2011/main" val="1"/>
            </a:ext>
          </a:extLst>
        </p:spPr>
        <p:txBody>
          <a:bodyPr wrap="none" lIns="127" tIns="127" rIns="127" bIns="127">
            <a:spAutoFit/>
          </a:bodyPr>
          <a:lstStyle/>
          <a:p>
            <a:pPr marL="57799" marR="57799" defTabSz="910828">
              <a:defRPr b="1" sz="2200">
                <a:uFill>
                  <a:solidFill>
                    <a:srgbClr val="000000"/>
                  </a:solidFill>
                </a:uFill>
                <a:latin typeface="Times New Roman"/>
                <a:ea typeface="Times New Roman"/>
                <a:cs typeface="Times New Roman"/>
                <a:sym typeface="Times New Roman"/>
              </a:defRPr>
            </a:pPr>
            <a:r>
              <a:t>small #</a:t>
            </a:r>
          </a:p>
          <a:p>
            <a:pPr marL="57799" marR="57799" defTabSz="910828">
              <a:defRPr b="1" sz="2200">
                <a:uFill>
                  <a:solidFill>
                    <a:srgbClr val="000000"/>
                  </a:solidFill>
                </a:uFill>
                <a:latin typeface="Times New Roman"/>
                <a:ea typeface="Times New Roman"/>
                <a:cs typeface="Times New Roman"/>
                <a:sym typeface="Times New Roman"/>
              </a:defRPr>
            </a:pPr>
            <a:r>
              <a:t>Photons</a:t>
            </a:r>
          </a:p>
        </p:txBody>
      </p:sp>
      <p:sp>
        <p:nvSpPr>
          <p:cNvPr id="491" name="Digital image"/>
          <p:cNvSpPr txBox="1"/>
          <p:nvPr/>
        </p:nvSpPr>
        <p:spPr>
          <a:xfrm>
            <a:off x="8036718" y="5598914"/>
            <a:ext cx="1357314" cy="741165"/>
          </a:xfrm>
          <a:prstGeom prst="rect">
            <a:avLst/>
          </a:prstGeom>
          <a:ln w="12700">
            <a:miter lim="400000"/>
          </a:ln>
          <a:extLst>
            <a:ext uri="{C572A759-6A51-4108-AA02-DFA0A04FC94B}">
              <ma14:wrappingTextBoxFlag xmlns:ma14="http://schemas.microsoft.com/office/mac/drawingml/2011/main" val="1"/>
            </a:ext>
          </a:extLst>
        </p:spPr>
        <p:txBody>
          <a:bodyPr lIns="127" tIns="127" rIns="127" bIns="127">
            <a:spAutoFit/>
          </a:bodyPr>
          <a:lstStyle>
            <a:lvl1pPr marL="57799" marR="57799" defTabSz="910828">
              <a:defRPr baseline="0" sz="0">
                <a:uFill>
                  <a:solidFill>
                    <a:srgbClr val="000000"/>
                  </a:solidFill>
                </a:uFill>
                <a:latin typeface="Times New Roman"/>
                <a:ea typeface="Times New Roman"/>
                <a:cs typeface="Times New Roman"/>
                <a:sym typeface="Times New Roman"/>
              </a:defRPr>
            </a:lvl1pPr>
          </a:lstStyle>
          <a:p>
            <a:pPr>
              <a:defRPr baseline="0"/>
            </a:pPr>
            <a:r>
              <a:rPr baseline="0"/>
              <a:t>Digital image</a:t>
            </a:r>
          </a:p>
        </p:txBody>
      </p:sp>
      <p:sp>
        <p:nvSpPr>
          <p:cNvPr id="492" name="Arrow"/>
          <p:cNvSpPr/>
          <p:nvPr/>
        </p:nvSpPr>
        <p:spPr>
          <a:xfrm>
            <a:off x="1044773" y="5616773"/>
            <a:ext cx="910829" cy="812602"/>
          </a:xfrm>
          <a:prstGeom prst="rightArrow">
            <a:avLst>
              <a:gd name="adj1" fmla="val 60489"/>
              <a:gd name="adj2" fmla="val 68085"/>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
        <p:nvSpPr>
          <p:cNvPr id="493" name="Arrow"/>
          <p:cNvSpPr/>
          <p:nvPr/>
        </p:nvSpPr>
        <p:spPr>
          <a:xfrm rot="5400000">
            <a:off x="3147714" y="5272980"/>
            <a:ext cx="482204" cy="205384"/>
          </a:xfrm>
          <a:prstGeom prst="rightArrow">
            <a:avLst>
              <a:gd name="adj1" fmla="val 49000"/>
              <a:gd name="adj2" fmla="val 106618"/>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
        <p:nvSpPr>
          <p:cNvPr id="494" name="Arrow"/>
          <p:cNvSpPr/>
          <p:nvPr/>
        </p:nvSpPr>
        <p:spPr>
          <a:xfrm rot="5400000">
            <a:off x="5219402" y="5272980"/>
            <a:ext cx="482204" cy="205384"/>
          </a:xfrm>
          <a:prstGeom prst="rightArrow">
            <a:avLst>
              <a:gd name="adj1" fmla="val 49000"/>
              <a:gd name="adj2" fmla="val 106618"/>
            </a:avLst>
          </a:prstGeom>
          <a:ln w="3175">
            <a:solidFill>
              <a:srgbClr val="000000"/>
            </a:solidFill>
          </a:ln>
        </p:spPr>
        <p:txBody>
          <a:bodyPr lIns="127" tIns="127" rIns="127" bIns="127" anchor="ctr"/>
          <a:lstStyle/>
          <a:p>
            <a:pPr marL="57799" marR="57799" defTabSz="910828">
              <a:defRPr baseline="0" sz="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497"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498" name="Effect of noise"/>
          <p:cNvSpPr txBox="1"/>
          <p:nvPr>
            <p:ph type="title"/>
          </p:nvPr>
        </p:nvSpPr>
        <p:spPr>
          <a:prstGeom prst="rect">
            <a:avLst/>
          </a:prstGeom>
        </p:spPr>
        <p:txBody>
          <a:bodyPr/>
          <a:lstStyle/>
          <a:p>
            <a:pPr/>
            <a:r>
              <a:t>Effect of noise</a:t>
            </a:r>
          </a:p>
        </p:txBody>
      </p:sp>
      <p:sp>
        <p:nvSpPr>
          <p:cNvPr id="499" name="Double-click to edit"/>
          <p:cNvSpPr txBox="1"/>
          <p:nvPr>
            <p:ph type="body" idx="1"/>
          </p:nvPr>
        </p:nvSpPr>
        <p:spPr>
          <a:prstGeom prst="rect">
            <a:avLst/>
          </a:prstGeom>
        </p:spPr>
        <p:txBody>
          <a:bodyPr/>
          <a:lstStyle/>
          <a:p>
            <a:pPr/>
          </a:p>
        </p:txBody>
      </p:sp>
      <p:pic>
        <p:nvPicPr>
          <p:cNvPr id="500" name="droppedImage.png" descr="droppedImage.png"/>
          <p:cNvPicPr>
            <a:picLocks noChangeAspect="1"/>
          </p:cNvPicPr>
          <p:nvPr/>
        </p:nvPicPr>
        <p:blipFill>
          <a:blip r:embed="rId2">
            <a:extLst/>
          </a:blip>
          <a:stretch>
            <a:fillRect/>
          </a:stretch>
        </p:blipFill>
        <p:spPr>
          <a:xfrm>
            <a:off x="6197203" y="1143000"/>
            <a:ext cx="2553891" cy="3839766"/>
          </a:xfrm>
          <a:prstGeom prst="rect">
            <a:avLst/>
          </a:prstGeom>
          <a:ln w="12700">
            <a:miter lim="400000"/>
          </a:ln>
        </p:spPr>
      </p:pic>
      <p:pic>
        <p:nvPicPr>
          <p:cNvPr id="501" name="droppedImage.png" descr="droppedImage.png"/>
          <p:cNvPicPr>
            <a:picLocks noChangeAspect="1"/>
          </p:cNvPicPr>
          <p:nvPr/>
        </p:nvPicPr>
        <p:blipFill>
          <a:blip r:embed="rId3">
            <a:extLst/>
          </a:blip>
          <a:stretch>
            <a:fillRect/>
          </a:stretch>
        </p:blipFill>
        <p:spPr>
          <a:xfrm>
            <a:off x="214312" y="1143000"/>
            <a:ext cx="2553892" cy="3839766"/>
          </a:xfrm>
          <a:prstGeom prst="rect">
            <a:avLst/>
          </a:prstGeom>
          <a:ln w="12700">
            <a:miter lim="400000"/>
          </a:ln>
        </p:spPr>
      </p:pic>
      <p:pic>
        <p:nvPicPr>
          <p:cNvPr id="502" name="droppedImage.png" descr="droppedImage.png"/>
          <p:cNvPicPr>
            <a:picLocks noChangeAspect="1"/>
          </p:cNvPicPr>
          <p:nvPr/>
        </p:nvPicPr>
        <p:blipFill>
          <a:blip r:embed="rId4">
            <a:extLst/>
          </a:blip>
          <a:stretch>
            <a:fillRect/>
          </a:stretch>
        </p:blipFill>
        <p:spPr>
          <a:xfrm>
            <a:off x="3071812" y="1143000"/>
            <a:ext cx="2553892" cy="3839766"/>
          </a:xfrm>
          <a:prstGeom prst="rect">
            <a:avLst/>
          </a:prstGeom>
          <a:ln w="12700">
            <a:miter lim="400000"/>
          </a:ln>
        </p:spPr>
      </p:pic>
      <p:sp>
        <p:nvSpPr>
          <p:cNvPr id="503" name="Blurry image Gaussian, sigma=1"/>
          <p:cNvSpPr txBox="1"/>
          <p:nvPr/>
        </p:nvSpPr>
        <p:spPr>
          <a:xfrm>
            <a:off x="611142" y="4903927"/>
            <a:ext cx="2705697" cy="80367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Blurry image</a:t>
            </a:r>
            <a:br/>
            <a:r>
              <a:t>Gaussian, sigma=1</a:t>
            </a:r>
          </a:p>
        </p:txBody>
      </p:sp>
      <p:sp>
        <p:nvSpPr>
          <p:cNvPr id="504" name="Noise*20"/>
          <p:cNvSpPr txBox="1"/>
          <p:nvPr/>
        </p:nvSpPr>
        <p:spPr>
          <a:xfrm>
            <a:off x="3953898" y="5143500"/>
            <a:ext cx="1312404" cy="4375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Noise*20</a:t>
            </a:r>
          </a:p>
        </p:txBody>
      </p:sp>
      <p:sp>
        <p:nvSpPr>
          <p:cNvPr id="505" name="Deblurred"/>
          <p:cNvSpPr txBox="1"/>
          <p:nvPr/>
        </p:nvSpPr>
        <p:spPr>
          <a:xfrm>
            <a:off x="7100878" y="5143500"/>
            <a:ext cx="1430285" cy="4375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Deblurred</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508"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509" name="Effect of noise"/>
          <p:cNvSpPr txBox="1"/>
          <p:nvPr>
            <p:ph type="title"/>
          </p:nvPr>
        </p:nvSpPr>
        <p:spPr>
          <a:prstGeom prst="rect">
            <a:avLst/>
          </a:prstGeom>
        </p:spPr>
        <p:txBody>
          <a:bodyPr/>
          <a:lstStyle/>
          <a:p>
            <a:pPr/>
            <a:r>
              <a:t>Effect of noise</a:t>
            </a:r>
          </a:p>
        </p:txBody>
      </p:sp>
      <p:pic>
        <p:nvPicPr>
          <p:cNvPr id="510" name="droppedImage.pdf" descr="droppedImage.pdf"/>
          <p:cNvPicPr>
            <a:picLocks noChangeAspect="1"/>
          </p:cNvPicPr>
          <p:nvPr/>
        </p:nvPicPr>
        <p:blipFill>
          <a:blip r:embed="rId2">
            <a:extLst/>
          </a:blip>
          <a:stretch>
            <a:fillRect/>
          </a:stretch>
        </p:blipFill>
        <p:spPr>
          <a:xfrm>
            <a:off x="1634132" y="1348288"/>
            <a:ext cx="2598540" cy="437650"/>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513"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514" name="Effect of noise"/>
          <p:cNvSpPr txBox="1"/>
          <p:nvPr>
            <p:ph type="title"/>
          </p:nvPr>
        </p:nvSpPr>
        <p:spPr>
          <a:prstGeom prst="rect">
            <a:avLst/>
          </a:prstGeom>
        </p:spPr>
        <p:txBody>
          <a:bodyPr/>
          <a:lstStyle/>
          <a:p>
            <a:pPr/>
            <a:r>
              <a:t>Effect of noise</a:t>
            </a:r>
          </a:p>
        </p:txBody>
      </p:sp>
      <p:sp>
        <p:nvSpPr>
          <p:cNvPr id="515" name="Deconvolved noise gets added!"/>
          <p:cNvSpPr txBox="1"/>
          <p:nvPr>
            <p:ph type="body" idx="1"/>
          </p:nvPr>
        </p:nvSpPr>
        <p:spPr>
          <a:prstGeom prst="rect">
            <a:avLst/>
          </a:prstGeom>
        </p:spPr>
        <p:txBody>
          <a:bodyPr/>
          <a:lstStyle/>
          <a:p>
            <a:pPr/>
          </a:p>
          <a:p>
            <a:pPr/>
          </a:p>
          <a:p>
            <a:pPr/>
          </a:p>
          <a:p>
            <a:pPr/>
          </a:p>
          <a:p>
            <a:pPr/>
          </a:p>
          <a:p>
            <a:pPr/>
          </a:p>
          <a:p>
            <a:pPr/>
          </a:p>
          <a:p>
            <a:pPr/>
          </a:p>
          <a:p>
            <a:pPr/>
          </a:p>
          <a:p>
            <a:pPr/>
            <a:r>
              <a:t>Deconvolved noise gets added!</a:t>
            </a:r>
          </a:p>
        </p:txBody>
      </p:sp>
      <p:pic>
        <p:nvPicPr>
          <p:cNvPr id="516" name="droppedImage.pdf" descr="droppedImage.pdf"/>
          <p:cNvPicPr>
            <a:picLocks noChangeAspect="1"/>
          </p:cNvPicPr>
          <p:nvPr/>
        </p:nvPicPr>
        <p:blipFill>
          <a:blip r:embed="rId2">
            <a:extLst/>
          </a:blip>
          <a:stretch>
            <a:fillRect/>
          </a:stretch>
        </p:blipFill>
        <p:spPr>
          <a:xfrm>
            <a:off x="1634132" y="1348288"/>
            <a:ext cx="2598540" cy="437650"/>
          </a:xfrm>
          <a:prstGeom prst="rect">
            <a:avLst/>
          </a:prstGeom>
          <a:ln w="12700">
            <a:miter lim="400000"/>
          </a:ln>
        </p:spPr>
      </p:pic>
      <p:grpSp>
        <p:nvGrpSpPr>
          <p:cNvPr id="520" name="Group"/>
          <p:cNvGrpSpPr/>
          <p:nvPr/>
        </p:nvGrpSpPr>
        <p:grpSpPr>
          <a:xfrm>
            <a:off x="1634132" y="2411015"/>
            <a:ext cx="4005663" cy="3170041"/>
            <a:chOff x="0" y="0"/>
            <a:chExt cx="4005661" cy="3170040"/>
          </a:xfrm>
        </p:grpSpPr>
        <p:pic>
          <p:nvPicPr>
            <p:cNvPr id="517" name="droppedImage.pdf" descr="droppedImage.pdf"/>
            <p:cNvPicPr>
              <a:picLocks noChangeAspect="1"/>
            </p:cNvPicPr>
            <p:nvPr/>
          </p:nvPicPr>
          <p:blipFill>
            <a:blip r:embed="rId3">
              <a:extLst/>
            </a:blip>
            <a:stretch>
              <a:fillRect/>
            </a:stretch>
          </p:blipFill>
          <p:spPr>
            <a:xfrm>
              <a:off x="0" y="0"/>
              <a:ext cx="2161997" cy="530552"/>
            </a:xfrm>
            <a:prstGeom prst="rect">
              <a:avLst/>
            </a:prstGeom>
            <a:ln w="12700" cap="flat">
              <a:noFill/>
              <a:miter lim="400000"/>
            </a:ln>
            <a:effectLst/>
          </p:spPr>
        </p:pic>
        <p:pic>
          <p:nvPicPr>
            <p:cNvPr id="518" name="droppedImage.pdf" descr="droppedImage.pdf"/>
            <p:cNvPicPr>
              <a:picLocks noChangeAspect="1"/>
            </p:cNvPicPr>
            <p:nvPr/>
          </p:nvPicPr>
          <p:blipFill>
            <a:blip r:embed="rId4">
              <a:extLst/>
            </a:blip>
            <a:stretch>
              <a:fillRect/>
            </a:stretch>
          </p:blipFill>
          <p:spPr>
            <a:xfrm>
              <a:off x="92846" y="1233529"/>
              <a:ext cx="3912816" cy="543816"/>
            </a:xfrm>
            <a:prstGeom prst="rect">
              <a:avLst/>
            </a:prstGeom>
            <a:ln w="12700" cap="flat">
              <a:noFill/>
              <a:miter lim="400000"/>
            </a:ln>
            <a:effectLst/>
          </p:spPr>
        </p:pic>
        <p:pic>
          <p:nvPicPr>
            <p:cNvPr id="519" name="droppedImage.pdf" descr="droppedImage.pdf"/>
            <p:cNvPicPr>
              <a:picLocks noChangeAspect="1"/>
            </p:cNvPicPr>
            <p:nvPr/>
          </p:nvPicPr>
          <p:blipFill>
            <a:blip r:embed="rId5">
              <a:extLst/>
            </a:blip>
            <a:stretch>
              <a:fillRect/>
            </a:stretch>
          </p:blipFill>
          <p:spPr>
            <a:xfrm>
              <a:off x="159165" y="2705807"/>
              <a:ext cx="3063934" cy="464234"/>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523" name="Line"/>
          <p:cNvSpPr/>
          <p:nvPr/>
        </p:nvSpPr>
        <p:spPr>
          <a:xfrm>
            <a:off x="223242" y="1044773"/>
            <a:ext cx="8768921" cy="82"/>
          </a:xfrm>
          <a:prstGeom prst="line">
            <a:avLst/>
          </a:prstGeom>
          <a:ln w="12700">
            <a:solidFill>
              <a:srgbClr val="000000"/>
            </a:solidFill>
            <a:miter lim="400000"/>
          </a:ln>
        </p:spPr>
        <p:txBody>
          <a:bodyPr lIns="0" tIns="0" rIns="0" bIns="0"/>
          <a:lstStyle/>
          <a:p>
            <a:pPr>
              <a:defRPr baseline="0" sz="0"/>
            </a:pPr>
          </a:p>
        </p:txBody>
      </p:sp>
      <p:sp>
        <p:nvSpPr>
          <p:cNvPr id="524" name="Deconvolving the noise"/>
          <p:cNvSpPr txBox="1"/>
          <p:nvPr>
            <p:ph type="title"/>
          </p:nvPr>
        </p:nvSpPr>
        <p:spPr>
          <a:prstGeom prst="rect">
            <a:avLst/>
          </a:prstGeom>
        </p:spPr>
        <p:txBody>
          <a:bodyPr/>
          <a:lstStyle/>
          <a:p>
            <a:pPr/>
            <a:r>
              <a:t>Deconvolving the noise </a:t>
            </a:r>
          </a:p>
        </p:txBody>
      </p:sp>
      <p:sp>
        <p:nvSpPr>
          <p:cNvPr id="525" name="Double-click to edit"/>
          <p:cNvSpPr txBox="1"/>
          <p:nvPr>
            <p:ph type="body" idx="1"/>
          </p:nvPr>
        </p:nvSpPr>
        <p:spPr>
          <a:prstGeom prst="rect">
            <a:avLst/>
          </a:prstGeom>
        </p:spPr>
        <p:txBody>
          <a:bodyPr/>
          <a:lstStyle/>
          <a:p>
            <a:pPr/>
          </a:p>
        </p:txBody>
      </p:sp>
      <p:pic>
        <p:nvPicPr>
          <p:cNvPr id="526" name="droppedImage.png" descr="droppedImage.png"/>
          <p:cNvPicPr>
            <a:picLocks noChangeAspect="1"/>
          </p:cNvPicPr>
          <p:nvPr/>
        </p:nvPicPr>
        <p:blipFill>
          <a:blip r:embed="rId2">
            <a:extLst/>
          </a:blip>
          <a:stretch>
            <a:fillRect/>
          </a:stretch>
        </p:blipFill>
        <p:spPr>
          <a:xfrm>
            <a:off x="5652492" y="1991320"/>
            <a:ext cx="2553891" cy="3839766"/>
          </a:xfrm>
          <a:prstGeom prst="rect">
            <a:avLst/>
          </a:prstGeom>
          <a:ln w="12700">
            <a:miter lim="400000"/>
          </a:ln>
        </p:spPr>
      </p:pic>
      <p:pic>
        <p:nvPicPr>
          <p:cNvPr id="527" name="droppedImage.png" descr="droppedImage.png"/>
          <p:cNvPicPr>
            <a:picLocks noChangeAspect="1"/>
          </p:cNvPicPr>
          <p:nvPr/>
        </p:nvPicPr>
        <p:blipFill>
          <a:blip r:embed="rId3">
            <a:extLst/>
          </a:blip>
          <a:stretch>
            <a:fillRect/>
          </a:stretch>
        </p:blipFill>
        <p:spPr>
          <a:xfrm>
            <a:off x="1098351" y="1991320"/>
            <a:ext cx="2553892" cy="3839766"/>
          </a:xfrm>
          <a:prstGeom prst="rect">
            <a:avLst/>
          </a:prstGeom>
          <a:ln w="12700">
            <a:miter lim="400000"/>
          </a:ln>
        </p:spPr>
      </p:pic>
      <p:sp>
        <p:nvSpPr>
          <p:cNvPr id="528" name="Noise*20"/>
          <p:cNvSpPr txBox="1"/>
          <p:nvPr/>
        </p:nvSpPr>
        <p:spPr>
          <a:xfrm>
            <a:off x="2648441" y="5991820"/>
            <a:ext cx="1312403" cy="4375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Noise*20</a:t>
            </a:r>
          </a:p>
        </p:txBody>
      </p:sp>
      <p:sp>
        <p:nvSpPr>
          <p:cNvPr id="529" name="Deconvolved noise"/>
          <p:cNvSpPr txBox="1"/>
          <p:nvPr/>
        </p:nvSpPr>
        <p:spPr>
          <a:xfrm>
            <a:off x="6925761" y="5991820"/>
            <a:ext cx="2559508" cy="4375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Deconvolved noise</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Recall Fourier transform"/>
          <p:cNvSpPr txBox="1"/>
          <p:nvPr>
            <p:ph type="title"/>
          </p:nvPr>
        </p:nvSpPr>
        <p:spPr>
          <a:prstGeom prst="rect">
            <a:avLst/>
          </a:prstGeom>
        </p:spPr>
        <p:txBody>
          <a:bodyPr/>
          <a:lstStyle/>
          <a:p>
            <a:pPr/>
            <a:r>
              <a:t>Recall Fourier transform</a:t>
            </a:r>
          </a:p>
        </p:txBody>
      </p:sp>
      <p:sp>
        <p:nvSpPr>
          <p:cNvPr id="532" name="Makes convolution diagonal"/>
          <p:cNvSpPr txBox="1"/>
          <p:nvPr>
            <p:ph type="body" idx="1"/>
          </p:nvPr>
        </p:nvSpPr>
        <p:spPr>
          <a:prstGeom prst="rect">
            <a:avLst/>
          </a:prstGeom>
        </p:spPr>
        <p:txBody>
          <a:bodyPr/>
          <a:lstStyle/>
          <a:p>
            <a:pPr/>
            <a:r>
              <a:t>Makes convolution diagonal</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4" name="image.png" descr="image.png"/>
          <p:cNvPicPr>
            <a:picLocks noChangeAspect="0"/>
          </p:cNvPicPr>
          <p:nvPr/>
        </p:nvPicPr>
        <p:blipFill>
          <a:blip r:embed="rId2">
            <a:extLst/>
          </a:blip>
          <a:stretch>
            <a:fillRect/>
          </a:stretch>
        </p:blipFill>
        <p:spPr>
          <a:xfrm>
            <a:off x="398462" y="1152525"/>
            <a:ext cx="3989388" cy="2505075"/>
          </a:xfrm>
          <a:prstGeom prst="rect">
            <a:avLst/>
          </a:prstGeom>
          <a:ln w="12700">
            <a:miter lim="400000"/>
          </a:ln>
        </p:spPr>
      </p:pic>
      <p:sp>
        <p:nvSpPr>
          <p:cNvPr id="535" name="Blurring: convolution"/>
          <p:cNvSpPr txBox="1"/>
          <p:nvPr>
            <p:ph type="title"/>
          </p:nvPr>
        </p:nvSpPr>
        <p:spPr>
          <a:prstGeom prst="rect">
            <a:avLst/>
          </a:prstGeom>
        </p:spPr>
        <p:txBody>
          <a:bodyPr/>
          <a:lstStyle/>
          <a:p>
            <a:pPr/>
            <a:r>
              <a:t>Blurring: convolution</a:t>
            </a:r>
          </a:p>
        </p:txBody>
      </p:sp>
      <p:pic>
        <p:nvPicPr>
          <p:cNvPr id="536" name="image.png" descr="image.png"/>
          <p:cNvPicPr>
            <a:picLocks noChangeAspect="0"/>
          </p:cNvPicPr>
          <p:nvPr/>
        </p:nvPicPr>
        <p:blipFill>
          <a:blip r:embed="rId3">
            <a:extLst/>
          </a:blip>
          <a:stretch>
            <a:fillRect/>
          </a:stretch>
        </p:blipFill>
        <p:spPr>
          <a:xfrm>
            <a:off x="6777632" y="2363787"/>
            <a:ext cx="414339" cy="531813"/>
          </a:xfrm>
          <a:prstGeom prst="rect">
            <a:avLst/>
          </a:prstGeom>
          <a:ln w="12700">
            <a:miter lim="400000"/>
          </a:ln>
        </p:spPr>
      </p:pic>
      <p:sp>
        <p:nvSpPr>
          <p:cNvPr id="537" name="Input"/>
          <p:cNvSpPr txBox="1"/>
          <p:nvPr/>
        </p:nvSpPr>
        <p:spPr>
          <a:xfrm>
            <a:off x="1213896" y="3367087"/>
            <a:ext cx="648784" cy="348259"/>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lvl1pPr marL="40640" marR="40640"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Input</a:t>
            </a:r>
          </a:p>
        </p:txBody>
      </p:sp>
      <p:sp>
        <p:nvSpPr>
          <p:cNvPr id="538" name="Kernel"/>
          <p:cNvSpPr txBox="1"/>
          <p:nvPr/>
        </p:nvSpPr>
        <p:spPr>
          <a:xfrm>
            <a:off x="6505784" y="3367087"/>
            <a:ext cx="801269" cy="348259"/>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lvl1pPr marL="40640" marR="40640"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Kernel</a:t>
            </a:r>
          </a:p>
        </p:txBody>
      </p:sp>
      <p:pic>
        <p:nvPicPr>
          <p:cNvPr id="539" name="image.png" descr="image.png"/>
          <p:cNvPicPr>
            <a:picLocks noChangeAspect="0"/>
          </p:cNvPicPr>
          <p:nvPr/>
        </p:nvPicPr>
        <p:blipFill>
          <a:blip r:embed="rId4">
            <a:extLst/>
          </a:blip>
          <a:stretch>
            <a:fillRect/>
          </a:stretch>
        </p:blipFill>
        <p:spPr>
          <a:xfrm>
            <a:off x="4951412" y="2449512"/>
            <a:ext cx="582613" cy="522289"/>
          </a:xfrm>
          <a:prstGeom prst="rect">
            <a:avLst/>
          </a:prstGeom>
          <a:ln w="12700">
            <a:miter lim="400000"/>
          </a:ln>
        </p:spPr>
      </p:pic>
      <p:sp>
        <p:nvSpPr>
          <p:cNvPr id="540" name="Convolution sign"/>
          <p:cNvSpPr txBox="1"/>
          <p:nvPr/>
        </p:nvSpPr>
        <p:spPr>
          <a:xfrm>
            <a:off x="4489011" y="2973585"/>
            <a:ext cx="1496303" cy="635001"/>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pPr>
            <a:r>
              <a:t>Convolution</a:t>
            </a:r>
            <a:br/>
            <a:r>
              <a:t>sign</a:t>
            </a:r>
          </a:p>
        </p:txBody>
      </p:sp>
      <p:pic>
        <p:nvPicPr>
          <p:cNvPr id="541" name="image.png" descr="image.png"/>
          <p:cNvPicPr>
            <a:picLocks noChangeAspect="0"/>
          </p:cNvPicPr>
          <p:nvPr/>
        </p:nvPicPr>
        <p:blipFill>
          <a:blip r:embed="rId3">
            <a:extLst/>
          </a:blip>
          <a:stretch>
            <a:fillRect/>
          </a:stretch>
        </p:blipFill>
        <p:spPr>
          <a:xfrm>
            <a:off x="6772275" y="2309812"/>
            <a:ext cx="428625" cy="617539"/>
          </a:xfrm>
          <a:prstGeom prst="rect">
            <a:avLst/>
          </a:prstGeom>
          <a:ln w="12700">
            <a:miter lim="400000"/>
          </a:ln>
        </p:spPr>
      </p:pic>
      <p:pic>
        <p:nvPicPr>
          <p:cNvPr id="542" name="image.png" descr="image.png"/>
          <p:cNvPicPr>
            <a:picLocks noChangeAspect="0"/>
          </p:cNvPicPr>
          <p:nvPr/>
        </p:nvPicPr>
        <p:blipFill>
          <a:blip r:embed="rId5">
            <a:extLst/>
          </a:blip>
          <a:stretch>
            <a:fillRect/>
          </a:stretch>
        </p:blipFill>
        <p:spPr>
          <a:xfrm>
            <a:off x="366712" y="4035425"/>
            <a:ext cx="3989389" cy="2652713"/>
          </a:xfrm>
          <a:prstGeom prst="rect">
            <a:avLst/>
          </a:prstGeom>
          <a:ln w="12700">
            <a:miter lim="400000"/>
          </a:ln>
        </p:spPr>
      </p:pic>
      <p:sp>
        <p:nvSpPr>
          <p:cNvPr id="543" name="Same shape, just reduced contrast!!!"/>
          <p:cNvSpPr txBox="1"/>
          <p:nvPr/>
        </p:nvSpPr>
        <p:spPr>
          <a:xfrm>
            <a:off x="4507193" y="4562475"/>
            <a:ext cx="4530164" cy="406400"/>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lvl1pPr marL="40640" marR="40640" algn="ctr" defTabSz="910828">
              <a:buClr>
                <a:srgbClr val="000000"/>
              </a:buClr>
              <a:buFont typeface="Times New Roman"/>
              <a:defRPr sz="2200">
                <a:uFill>
                  <a:solidFill>
                    <a:srgbClr val="000000"/>
                  </a:solidFill>
                </a:uFill>
                <a:latin typeface="Times New Roman"/>
                <a:ea typeface="Times New Roman"/>
                <a:cs typeface="Times New Roman"/>
                <a:sym typeface="Times New Roman"/>
              </a:defRPr>
            </a:lvl1pPr>
          </a:lstStyle>
          <a:p>
            <a:pPr/>
            <a:r>
              <a:t>Same shape, just reduced contrast!!!</a:t>
            </a:r>
          </a:p>
        </p:txBody>
      </p:sp>
      <p:sp>
        <p:nvSpPr>
          <p:cNvPr id="544" name="This is an eigenvector  (output is the input multiplied by a constant)"/>
          <p:cNvSpPr txBox="1"/>
          <p:nvPr/>
        </p:nvSpPr>
        <p:spPr>
          <a:xfrm>
            <a:off x="4328318" y="5099050"/>
            <a:ext cx="4813103" cy="1080493"/>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spAutoFit/>
          </a:bodyPr>
          <a:lstStyle/>
          <a:p>
            <a:pPr marL="40640" marR="40640" algn="ctr" defTabSz="910828">
              <a:buClr>
                <a:srgbClr val="000000"/>
              </a:buClr>
              <a:buFont typeface="Times New Roman"/>
              <a:defRPr sz="2200">
                <a:uFill>
                  <a:solidFill>
                    <a:srgbClr val="000000"/>
                  </a:solidFill>
                </a:uFill>
                <a:latin typeface="Times New Roman"/>
                <a:ea typeface="Times New Roman"/>
                <a:cs typeface="Times New Roman"/>
                <a:sym typeface="Times New Roman"/>
              </a:defRPr>
            </a:pPr>
            <a:r>
              <a:t>This is an eigenvector </a:t>
            </a:r>
            <a:br/>
            <a:r>
              <a:t>(output is the input multiplied by a constant)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C -0.174664 -0.125399 -0.358864 -0.224899 -0.467894 -0.257749 C -0.576914 -0.290609 -0.614074 -0.239469 -0.654524 -0.197589 C -0.694974 -0.155709 -0.712164 -0.045579 -0.710594 -0.006939 C -0.709034 0.031701 -0.658514 0.025681 -0.644804 0.034241" origin="layout" pathEditMode="relative">
                                      <p:cBhvr>
                                        <p:cTn id="6" dur="1000" fill="hold"/>
                                        <p:tgtEl>
                                          <p:spTgt spid="541"/>
                                        </p:tgtEl>
                                        <p:attrNameLst>
                                          <p:attrName>ppt_x</p:attrName>
                                          <p:attrName>ppt_y</p:attrName>
                                        </p:attrNameLst>
                                      </p:cBhvr>
                                    </p:animMotion>
                                  </p:childTnLst>
                                </p:cTn>
                              </p:par>
                            </p:childTnLst>
                          </p:cTn>
                        </p:par>
                        <p:par>
                          <p:cTn id="7" fill="hold">
                            <p:stCondLst>
                              <p:cond delay="0"/>
                            </p:stCondLst>
                            <p:childTnLst>
                              <p:par>
                                <p:cTn id="8" presetClass="path" nodeType="afterEffect" presetSubtype="0" presetID="-1" grpId="2" accel="50000" decel="50000" fill="hold">
                                  <p:stCondLst>
                                    <p:cond delay="0"/>
                                  </p:stCondLst>
                                  <p:childTnLst>
                                    <p:animMotion path="M -0.644804 0.034241 C -0.636984 0.034241 -0.609384 0.034471 -0.598094 0.034471 C -0.587164 0.034471 -0.582994 0.034241 -0.575874 0.034471 C -0.568754 0.034701 -0.561814 0.035171 -0.554694 0.035401 C -0.547574 0.035631 -0.539764 0.036551 -0.532644 0.036551 C -0.525534 0.036551 -0.518934 0.035631 -0.511464 0.035401 C -0.504004 0.035171 -0.496534 0.035631 -0.488034 0.035401 C -0.480564 0.035171 -0.472924 0.034471 -0.465464 0.034471 C -0.458164 0.034471 -0.456954 0.035631 -0.444974 0.035401 C -0.432994 0.035171 -0.421364 0.033551 -0.393754 0.033321 C -0.366154 0.033081 -0.298274 0.033321 -0.279174 0.033321" origin="layout" pathEditMode="relative">
                                      <p:cBhvr>
                                        <p:cTn id="9" dur="1000" fill="hold"/>
                                        <p:tgtEl>
                                          <p:spTgt spid="541"/>
                                        </p:tgtEl>
                                        <p:attrNameLst>
                                          <p:attrName>ppt_x</p:attrName>
                                          <p:attrName>ppt_y</p:attrName>
                                        </p:attrNameLst>
                                      </p:cBhvr>
                                    </p:animMotion>
                                  </p:childTnLst>
                                </p:cTn>
                              </p:par>
                            </p:childTnLst>
                          </p:cTn>
                        </p:par>
                        <p:par>
                          <p:cTn id="10" fill="hold">
                            <p:stCondLst>
                              <p:cond delay="1000"/>
                            </p:stCondLst>
                            <p:childTnLst>
                              <p:par>
                                <p:cTn id="11" presetClass="exit" nodeType="afterEffect" presetID="10" grpId="3" fill="hold">
                                  <p:stCondLst>
                                    <p:cond delay="0"/>
                                  </p:stCondLst>
                                  <p:iterate type="el" backwards="0">
                                    <p:tmAbs val="0"/>
                                  </p:iterate>
                                  <p:childTnLst>
                                    <p:animEffect filter="fade" transition="out">
                                      <p:cBhvr>
                                        <p:cTn id="12" dur="2000" fill="hold"/>
                                        <p:tgtEl>
                                          <p:spTgt spid="541"/>
                                        </p:tgtEl>
                                      </p:cBhvr>
                                    </p:animEffect>
                                    <p:set>
                                      <p:cBhvr>
                                        <p:cTn id="13" fill="hold">
                                          <p:stCondLst>
                                            <p:cond delay="1999"/>
                                          </p:stCondLst>
                                        </p:cTn>
                                        <p:tgtEl>
                                          <p:spTgt spid="54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54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54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5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4" grpId="6"/>
      <p:bldP build="whole" bldLvl="1" animBg="1" rev="0" advAuto="0" spid="541" grpId="3"/>
      <p:bldP build="whole" bldLvl="1" animBg="1" rev="0" advAuto="0" spid="542" grpId="4"/>
      <p:bldP build="whole" bldLvl="1" animBg="1" rev="0" advAuto="0" spid="543" grpId="5"/>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Line"/>
          <p:cNvSpPr/>
          <p:nvPr/>
        </p:nvSpPr>
        <p:spPr>
          <a:xfrm>
            <a:off x="7380287" y="3960812"/>
            <a:ext cx="1290639" cy="12890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0149" y="0"/>
                </a:lnTo>
                <a:lnTo>
                  <a:pt x="0" y="21600"/>
                </a:lnTo>
              </a:path>
            </a:pathLst>
          </a:custGeom>
          <a:solidFill>
            <a:srgbClr val="FF2600"/>
          </a:solidFill>
          <a:ln w="50800">
            <a:solidFill>
              <a:srgbClr val="0000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47" name="Fourier as change of basis"/>
          <p:cNvSpPr txBox="1"/>
          <p:nvPr>
            <p:ph type="title"/>
          </p:nvPr>
        </p:nvSpPr>
        <p:spPr>
          <a:prstGeom prst="rect">
            <a:avLst/>
          </a:prstGeom>
        </p:spPr>
        <p:txBody>
          <a:bodyPr/>
          <a:lstStyle/>
          <a:p>
            <a:pPr/>
            <a:r>
              <a:t>Fourier as change of basis</a:t>
            </a:r>
          </a:p>
        </p:txBody>
      </p:sp>
      <p:sp>
        <p:nvSpPr>
          <p:cNvPr id="548" name="Same thing with infinite-dimensional vectors"/>
          <p:cNvSpPr txBox="1"/>
          <p:nvPr>
            <p:ph type="body" idx="1"/>
          </p:nvPr>
        </p:nvSpPr>
        <p:spPr>
          <a:prstGeom prst="rect">
            <a:avLst/>
          </a:prstGeom>
        </p:spPr>
        <p:txBody>
          <a:bodyPr/>
          <a:lstStyle/>
          <a:p>
            <a:pPr/>
            <a:r>
              <a:t>Same thing with infinite-dimensional vectors</a:t>
            </a:r>
          </a:p>
        </p:txBody>
      </p:sp>
      <p:sp>
        <p:nvSpPr>
          <p:cNvPr id="549" name="Line"/>
          <p:cNvSpPr/>
          <p:nvPr/>
        </p:nvSpPr>
        <p:spPr>
          <a:xfrm flipH="1" flipV="1">
            <a:off x="4268787" y="4035425"/>
            <a:ext cx="911226" cy="1214438"/>
          </a:xfrm>
          <a:prstGeom prst="line">
            <a:avLst/>
          </a:prstGeom>
          <a:ln w="50800">
            <a:solidFill>
              <a:srgbClr val="000000"/>
            </a:solidFill>
            <a:tailEnd type="triangle"/>
          </a:ln>
        </p:spPr>
        <p:txBody>
          <a:bodyPr lIns="0" tIns="0" rIns="0" bIns="0"/>
          <a:lstStyle/>
          <a:p>
            <a:pPr defTabSz="321468">
              <a:defRPr sz="800"/>
            </a:pPr>
          </a:p>
        </p:txBody>
      </p:sp>
      <p:sp>
        <p:nvSpPr>
          <p:cNvPr id="550" name="Signal"/>
          <p:cNvSpPr txBox="1"/>
          <p:nvPr/>
        </p:nvSpPr>
        <p:spPr>
          <a:xfrm>
            <a:off x="369511" y="5857875"/>
            <a:ext cx="931028" cy="406400"/>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lvl1pPr marL="40640" marR="40640"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Signal</a:t>
            </a:r>
          </a:p>
        </p:txBody>
      </p:sp>
      <p:sp>
        <p:nvSpPr>
          <p:cNvPr id="551" name="Line"/>
          <p:cNvSpPr/>
          <p:nvPr/>
        </p:nvSpPr>
        <p:spPr>
          <a:xfrm flipV="1">
            <a:off x="1687512" y="3656012"/>
            <a:ext cx="1589" cy="1593851"/>
          </a:xfrm>
          <a:prstGeom prst="line">
            <a:avLst/>
          </a:prstGeom>
          <a:ln w="50800">
            <a:solidFill>
              <a:srgbClr val="000000"/>
            </a:solidFill>
            <a:tailEnd type="triangle"/>
          </a:ln>
        </p:spPr>
        <p:txBody>
          <a:bodyPr lIns="0" tIns="0" rIns="0" bIns="0"/>
          <a:lstStyle/>
          <a:p>
            <a:pPr defTabSz="321468">
              <a:defRPr sz="800"/>
            </a:pPr>
          </a:p>
        </p:txBody>
      </p:sp>
      <p:sp>
        <p:nvSpPr>
          <p:cNvPr id="552" name="Line"/>
          <p:cNvSpPr/>
          <p:nvPr/>
        </p:nvSpPr>
        <p:spPr>
          <a:xfrm>
            <a:off x="1687512" y="5249862"/>
            <a:ext cx="1517651" cy="1589"/>
          </a:xfrm>
          <a:prstGeom prst="line">
            <a:avLst/>
          </a:prstGeom>
          <a:ln w="50800">
            <a:solidFill>
              <a:srgbClr val="000000"/>
            </a:solidFill>
            <a:tailEnd type="triangle"/>
          </a:ln>
        </p:spPr>
        <p:txBody>
          <a:bodyPr lIns="0" tIns="0" rIns="0" bIns="0"/>
          <a:lstStyle/>
          <a:p>
            <a:pPr defTabSz="321468">
              <a:defRPr sz="800"/>
            </a:pPr>
          </a:p>
        </p:txBody>
      </p:sp>
      <p:sp>
        <p:nvSpPr>
          <p:cNvPr id="553" name="Circle"/>
          <p:cNvSpPr/>
          <p:nvPr/>
        </p:nvSpPr>
        <p:spPr>
          <a:xfrm>
            <a:off x="2066925" y="3884612"/>
            <a:ext cx="150813" cy="150814"/>
          </a:xfrm>
          <a:prstGeom prst="ellipse">
            <a:avLst/>
          </a:prstGeom>
          <a:solidFill>
            <a:srgbClr val="00A8AA"/>
          </a:solidFill>
          <a:ln w="12700">
            <a:solidFill>
              <a:srgbClr val="0000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54" name="Pseudo- Fourier"/>
          <p:cNvSpPr txBox="1"/>
          <p:nvPr/>
        </p:nvSpPr>
        <p:spPr>
          <a:xfrm>
            <a:off x="7571907" y="5857875"/>
            <a:ext cx="1288399" cy="741165"/>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Pseudo-</a:t>
            </a:r>
            <a:br/>
            <a:r>
              <a:t>Fourier</a:t>
            </a:r>
          </a:p>
        </p:txBody>
      </p:sp>
      <p:sp>
        <p:nvSpPr>
          <p:cNvPr id="555" name="Line"/>
          <p:cNvSpPr/>
          <p:nvPr/>
        </p:nvSpPr>
        <p:spPr>
          <a:xfrm flipV="1">
            <a:off x="5180012" y="3884612"/>
            <a:ext cx="1365251" cy="1365251"/>
          </a:xfrm>
          <a:prstGeom prst="line">
            <a:avLst/>
          </a:prstGeom>
          <a:ln w="50800">
            <a:solidFill>
              <a:srgbClr val="000000"/>
            </a:solidFill>
            <a:tailEnd type="triangle"/>
          </a:ln>
        </p:spPr>
        <p:txBody>
          <a:bodyPr lIns="0" tIns="0" rIns="0" bIns="0"/>
          <a:lstStyle/>
          <a:p>
            <a:pPr defTabSz="321468">
              <a:defRPr sz="800"/>
            </a:pPr>
          </a:p>
        </p:txBody>
      </p:sp>
      <p:sp>
        <p:nvSpPr>
          <p:cNvPr id="556" name="Rectangle"/>
          <p:cNvSpPr/>
          <p:nvPr/>
        </p:nvSpPr>
        <p:spPr>
          <a:xfrm>
            <a:off x="3509962" y="3348632"/>
            <a:ext cx="1062038" cy="303611"/>
          </a:xfrm>
          <a:prstGeom prst="rect">
            <a:avLst/>
          </a:prstGeom>
          <a:solidFill>
            <a:srgbClr val="FF2600"/>
          </a:solidFill>
          <a:ln w="3175">
            <a:solidFill>
              <a:srgbClr val="000000"/>
            </a:solidFill>
            <a:miter lim="400000"/>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57" name="Line"/>
          <p:cNvSpPr/>
          <p:nvPr/>
        </p:nvSpPr>
        <p:spPr>
          <a:xfrm>
            <a:off x="1535906" y="3348632"/>
            <a:ext cx="606426" cy="1589"/>
          </a:xfrm>
          <a:prstGeom prst="line">
            <a:avLst/>
          </a:prstGeom>
          <a:ln w="3175">
            <a:solidFill>
              <a:srgbClr val="000000"/>
            </a:solidFill>
            <a:tailEnd type="triangle"/>
          </a:ln>
        </p:spPr>
        <p:txBody>
          <a:bodyPr lIns="0" tIns="0" rIns="0" bIns="0"/>
          <a:lstStyle/>
          <a:p>
            <a:pPr defTabSz="321468">
              <a:defRPr sz="800"/>
            </a:pPr>
          </a:p>
        </p:txBody>
      </p:sp>
      <p:sp>
        <p:nvSpPr>
          <p:cNvPr id="558" name="Line"/>
          <p:cNvSpPr/>
          <p:nvPr/>
        </p:nvSpPr>
        <p:spPr>
          <a:xfrm>
            <a:off x="2976562" y="5705475"/>
            <a:ext cx="606426" cy="1588"/>
          </a:xfrm>
          <a:prstGeom prst="line">
            <a:avLst/>
          </a:prstGeom>
          <a:ln w="3175">
            <a:solidFill>
              <a:srgbClr val="000000"/>
            </a:solidFill>
            <a:tailEnd type="triangle"/>
          </a:ln>
        </p:spPr>
        <p:txBody>
          <a:bodyPr lIns="0" tIns="0" rIns="0" bIns="0"/>
          <a:lstStyle/>
          <a:p>
            <a:pPr defTabSz="321468">
              <a:defRPr sz="800"/>
            </a:pPr>
          </a:p>
        </p:txBody>
      </p:sp>
      <p:sp>
        <p:nvSpPr>
          <p:cNvPr id="559" name="Line"/>
          <p:cNvSpPr/>
          <p:nvPr/>
        </p:nvSpPr>
        <p:spPr>
          <a:xfrm flipV="1">
            <a:off x="1535906" y="2517775"/>
            <a:ext cx="1588" cy="835025"/>
          </a:xfrm>
          <a:prstGeom prst="line">
            <a:avLst/>
          </a:prstGeom>
          <a:ln w="3175">
            <a:solidFill>
              <a:srgbClr val="000000"/>
            </a:solidFill>
            <a:tailEnd type="triangle"/>
          </a:ln>
        </p:spPr>
        <p:txBody>
          <a:bodyPr lIns="0" tIns="0" rIns="0" bIns="0"/>
          <a:lstStyle/>
          <a:p>
            <a:pPr defTabSz="321468">
              <a:defRPr sz="800"/>
            </a:pPr>
          </a:p>
        </p:txBody>
      </p:sp>
      <p:sp>
        <p:nvSpPr>
          <p:cNvPr id="560" name="Line"/>
          <p:cNvSpPr/>
          <p:nvPr/>
        </p:nvSpPr>
        <p:spPr>
          <a:xfrm flipV="1">
            <a:off x="2976562" y="4870450"/>
            <a:ext cx="1589" cy="835025"/>
          </a:xfrm>
          <a:prstGeom prst="line">
            <a:avLst/>
          </a:prstGeom>
          <a:ln w="3175">
            <a:solidFill>
              <a:srgbClr val="000000"/>
            </a:solidFill>
            <a:tailEnd type="triangle"/>
          </a:ln>
        </p:spPr>
        <p:txBody>
          <a:bodyPr lIns="0" tIns="0" rIns="0" bIns="0"/>
          <a:lstStyle/>
          <a:p>
            <a:pPr defTabSz="321468">
              <a:defRPr sz="800"/>
            </a:pPr>
          </a:p>
        </p:txBody>
      </p:sp>
      <p:sp>
        <p:nvSpPr>
          <p:cNvPr id="561" name="Line"/>
          <p:cNvSpPr/>
          <p:nvPr/>
        </p:nvSpPr>
        <p:spPr>
          <a:xfrm flipV="1">
            <a:off x="4041775" y="2820987"/>
            <a:ext cx="1588" cy="835026"/>
          </a:xfrm>
          <a:prstGeom prst="line">
            <a:avLst/>
          </a:prstGeom>
          <a:ln w="3175">
            <a:solidFill>
              <a:srgbClr val="000000"/>
            </a:solidFill>
            <a:tailEnd type="triangle"/>
          </a:ln>
        </p:spPr>
        <p:txBody>
          <a:bodyPr lIns="0" tIns="0" rIns="0" bIns="0"/>
          <a:lstStyle/>
          <a:p>
            <a:pPr defTabSz="321468">
              <a:defRPr sz="800"/>
            </a:pPr>
          </a:p>
        </p:txBody>
      </p:sp>
      <p:sp>
        <p:nvSpPr>
          <p:cNvPr id="562" name="Line"/>
          <p:cNvSpPr/>
          <p:nvPr/>
        </p:nvSpPr>
        <p:spPr>
          <a:xfrm>
            <a:off x="4041775" y="3656012"/>
            <a:ext cx="606425" cy="1589"/>
          </a:xfrm>
          <a:prstGeom prst="line">
            <a:avLst/>
          </a:prstGeom>
          <a:ln w="3175">
            <a:solidFill>
              <a:srgbClr val="000000"/>
            </a:solidFill>
            <a:tailEnd type="triangle"/>
          </a:ln>
        </p:spPr>
        <p:txBody>
          <a:bodyPr lIns="0" tIns="0" rIns="0" bIns="0"/>
          <a:lstStyle/>
          <a:p>
            <a:pPr defTabSz="321468">
              <a:defRPr sz="800"/>
            </a:pPr>
          </a:p>
        </p:txBody>
      </p:sp>
      <p:sp>
        <p:nvSpPr>
          <p:cNvPr id="563" name="Line"/>
          <p:cNvSpPr/>
          <p:nvPr/>
        </p:nvSpPr>
        <p:spPr>
          <a:xfrm flipV="1">
            <a:off x="5254625" y="2820987"/>
            <a:ext cx="1588" cy="835026"/>
          </a:xfrm>
          <a:prstGeom prst="line">
            <a:avLst/>
          </a:prstGeom>
          <a:ln w="3175">
            <a:solidFill>
              <a:srgbClr val="000000"/>
            </a:solidFill>
            <a:tailEnd type="triangle"/>
          </a:ln>
        </p:spPr>
        <p:txBody>
          <a:bodyPr lIns="0" tIns="0" rIns="0" bIns="0"/>
          <a:lstStyle/>
          <a:p>
            <a:pPr defTabSz="321468">
              <a:defRPr sz="800"/>
            </a:pPr>
          </a:p>
        </p:txBody>
      </p:sp>
      <p:sp>
        <p:nvSpPr>
          <p:cNvPr id="564" name="Line"/>
          <p:cNvSpPr/>
          <p:nvPr/>
        </p:nvSpPr>
        <p:spPr>
          <a:xfrm>
            <a:off x="5254625" y="3656012"/>
            <a:ext cx="606425" cy="1589"/>
          </a:xfrm>
          <a:prstGeom prst="line">
            <a:avLst/>
          </a:prstGeom>
          <a:ln w="3175">
            <a:solidFill>
              <a:srgbClr val="000000"/>
            </a:solidFill>
            <a:tailEnd type="triangle"/>
          </a:ln>
        </p:spPr>
        <p:txBody>
          <a:bodyPr lIns="0" tIns="0" rIns="0" bIns="0"/>
          <a:lstStyle/>
          <a:p>
            <a:pPr defTabSz="321468">
              <a:defRPr sz="800"/>
            </a:pPr>
          </a:p>
        </p:txBody>
      </p:sp>
      <p:sp>
        <p:nvSpPr>
          <p:cNvPr id="565" name="Line"/>
          <p:cNvSpPr/>
          <p:nvPr/>
        </p:nvSpPr>
        <p:spPr>
          <a:xfrm flipV="1">
            <a:off x="7992070" y="3656012"/>
            <a:ext cx="1588" cy="1593851"/>
          </a:xfrm>
          <a:prstGeom prst="line">
            <a:avLst/>
          </a:prstGeom>
          <a:ln w="3175">
            <a:solidFill>
              <a:srgbClr val="000000"/>
            </a:solidFill>
            <a:tailEnd type="triangle"/>
          </a:ln>
        </p:spPr>
        <p:txBody>
          <a:bodyPr lIns="0" tIns="0" rIns="0" bIns="0"/>
          <a:lstStyle/>
          <a:p>
            <a:pPr defTabSz="321468">
              <a:defRPr sz="800"/>
            </a:pPr>
          </a:p>
        </p:txBody>
      </p:sp>
      <p:sp>
        <p:nvSpPr>
          <p:cNvPr id="566" name="Line"/>
          <p:cNvSpPr/>
          <p:nvPr/>
        </p:nvSpPr>
        <p:spPr>
          <a:xfrm>
            <a:off x="7992070" y="5249862"/>
            <a:ext cx="1062038" cy="1589"/>
          </a:xfrm>
          <a:prstGeom prst="line">
            <a:avLst/>
          </a:prstGeom>
          <a:ln w="3175">
            <a:solidFill>
              <a:srgbClr val="000000"/>
            </a:solidFill>
            <a:tailEnd type="triangle"/>
          </a:ln>
        </p:spPr>
        <p:txBody>
          <a:bodyPr lIns="0" tIns="0" rIns="0" bIns="0"/>
          <a:lstStyle/>
          <a:p>
            <a:pPr defTabSz="321468">
              <a:defRPr sz="800"/>
            </a:pPr>
          </a:p>
        </p:txBody>
      </p:sp>
      <p:sp>
        <p:nvSpPr>
          <p:cNvPr id="567" name="Geometric interpretation"/>
          <p:cNvSpPr txBox="1"/>
          <p:nvPr/>
        </p:nvSpPr>
        <p:spPr>
          <a:xfrm>
            <a:off x="1452570" y="5705475"/>
            <a:ext cx="1936735" cy="741165"/>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Geometric</a:t>
            </a:r>
            <a:br/>
            <a:r>
              <a:t>interpretation</a:t>
            </a:r>
          </a:p>
        </p:txBody>
      </p:sp>
      <p:sp>
        <p:nvSpPr>
          <p:cNvPr id="568" name="After rotation"/>
          <p:cNvSpPr txBox="1"/>
          <p:nvPr/>
        </p:nvSpPr>
        <p:spPr>
          <a:xfrm>
            <a:off x="4847411" y="5857875"/>
            <a:ext cx="1922503" cy="406400"/>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lvl1pPr marL="40640" marR="40640"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After rotation</a:t>
            </a:r>
          </a:p>
        </p:txBody>
      </p:sp>
      <p:sp>
        <p:nvSpPr>
          <p:cNvPr id="569" name="Basis  function 1"/>
          <p:cNvSpPr txBox="1"/>
          <p:nvPr/>
        </p:nvSpPr>
        <p:spPr>
          <a:xfrm>
            <a:off x="1811249" y="26701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570" name="Basis  function 2"/>
          <p:cNvSpPr txBox="1"/>
          <p:nvPr/>
        </p:nvSpPr>
        <p:spPr>
          <a:xfrm>
            <a:off x="3481299" y="5099050"/>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sp>
        <p:nvSpPr>
          <p:cNvPr id="571" name="Basis  function 1"/>
          <p:cNvSpPr txBox="1"/>
          <p:nvPr/>
        </p:nvSpPr>
        <p:spPr>
          <a:xfrm>
            <a:off x="4163924" y="27463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572" name="Basis  function 2"/>
          <p:cNvSpPr txBox="1"/>
          <p:nvPr/>
        </p:nvSpPr>
        <p:spPr>
          <a:xfrm>
            <a:off x="5378361" y="27463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spAutoFit/>
          </a:bodyPr>
          <a:lstStyle/>
          <a:p>
            <a:pPr marL="40640" marR="40640"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sp>
        <p:nvSpPr>
          <p:cNvPr id="573" name="Line"/>
          <p:cNvSpPr/>
          <p:nvPr/>
        </p:nvSpPr>
        <p:spPr>
          <a:xfrm flipV="1">
            <a:off x="1687512" y="4719637"/>
            <a:ext cx="1593851" cy="530226"/>
          </a:xfrm>
          <a:prstGeom prst="line">
            <a:avLst/>
          </a:prstGeom>
          <a:ln w="50800">
            <a:solidFill>
              <a:srgbClr val="000000"/>
            </a:solidFill>
            <a:tailEnd type="triangle"/>
          </a:ln>
        </p:spPr>
        <p:txBody>
          <a:bodyPr lIns="0" tIns="0" rIns="0" bIns="0"/>
          <a:lstStyle/>
          <a:p>
            <a:pPr defTabSz="321468">
              <a:defRPr sz="800"/>
            </a:pPr>
          </a:p>
        </p:txBody>
      </p:sp>
      <p:sp>
        <p:nvSpPr>
          <p:cNvPr id="574" name="Line"/>
          <p:cNvSpPr/>
          <p:nvPr/>
        </p:nvSpPr>
        <p:spPr>
          <a:xfrm flipV="1">
            <a:off x="1687512" y="4187825"/>
            <a:ext cx="684214" cy="1062038"/>
          </a:xfrm>
          <a:prstGeom prst="line">
            <a:avLst/>
          </a:prstGeom>
          <a:ln w="50800">
            <a:solidFill>
              <a:srgbClr val="000000"/>
            </a:solidFill>
            <a:tailEnd type="triangle"/>
          </a:ln>
        </p:spPr>
        <p:txBody>
          <a:bodyPr lIns="0" tIns="0" rIns="0" bIns="0"/>
          <a:lstStyle/>
          <a:p>
            <a:pPr defTabSz="321468">
              <a:defRPr sz="800"/>
            </a:pPr>
          </a:p>
        </p:txBody>
      </p:sp>
      <p:sp>
        <p:nvSpPr>
          <p:cNvPr id="575" name="Line"/>
          <p:cNvSpPr/>
          <p:nvPr/>
        </p:nvSpPr>
        <p:spPr>
          <a:xfrm flipV="1">
            <a:off x="1687512" y="4340225"/>
            <a:ext cx="1290639" cy="909638"/>
          </a:xfrm>
          <a:prstGeom prst="line">
            <a:avLst/>
          </a:prstGeom>
          <a:ln w="50800">
            <a:solidFill>
              <a:srgbClr val="000000"/>
            </a:solidFill>
            <a:tailEnd type="triangle"/>
          </a:ln>
        </p:spPr>
        <p:txBody>
          <a:bodyPr lIns="0" tIns="0" rIns="0" bIns="0"/>
          <a:lstStyle/>
          <a:p>
            <a:pPr defTabSz="321468">
              <a:defRPr sz="800"/>
            </a:pPr>
          </a:p>
        </p:txBody>
      </p:sp>
      <p:sp>
        <p:nvSpPr>
          <p:cNvPr id="576" name="Line"/>
          <p:cNvSpPr/>
          <p:nvPr/>
        </p:nvSpPr>
        <p:spPr>
          <a:xfrm flipV="1">
            <a:off x="5180012" y="4946650"/>
            <a:ext cx="1668464" cy="303213"/>
          </a:xfrm>
          <a:prstGeom prst="line">
            <a:avLst/>
          </a:prstGeom>
          <a:ln w="50800">
            <a:solidFill>
              <a:srgbClr val="000000"/>
            </a:solidFill>
            <a:tailEnd type="triangle"/>
          </a:ln>
        </p:spPr>
        <p:txBody>
          <a:bodyPr lIns="0" tIns="0" rIns="0" bIns="0"/>
          <a:lstStyle/>
          <a:p>
            <a:pPr defTabSz="321468">
              <a:defRPr sz="800"/>
            </a:pPr>
          </a:p>
        </p:txBody>
      </p:sp>
      <p:sp>
        <p:nvSpPr>
          <p:cNvPr id="577" name="Line"/>
          <p:cNvSpPr/>
          <p:nvPr/>
        </p:nvSpPr>
        <p:spPr>
          <a:xfrm flipV="1">
            <a:off x="5180012" y="4187825"/>
            <a:ext cx="150814" cy="1062038"/>
          </a:xfrm>
          <a:prstGeom prst="line">
            <a:avLst/>
          </a:prstGeom>
          <a:ln w="50800">
            <a:solidFill>
              <a:srgbClr val="000000"/>
            </a:solidFill>
            <a:tailEnd type="triangle"/>
          </a:ln>
        </p:spPr>
        <p:txBody>
          <a:bodyPr lIns="0" tIns="0" rIns="0" bIns="0"/>
          <a:lstStyle/>
          <a:p>
            <a:pPr defTabSz="321468">
              <a:defRPr sz="800"/>
            </a:pPr>
          </a:p>
        </p:txBody>
      </p:sp>
      <p:sp>
        <p:nvSpPr>
          <p:cNvPr id="578" name="Line"/>
          <p:cNvSpPr/>
          <p:nvPr/>
        </p:nvSpPr>
        <p:spPr>
          <a:xfrm flipV="1">
            <a:off x="5180012" y="4491037"/>
            <a:ext cx="1441451" cy="758826"/>
          </a:xfrm>
          <a:prstGeom prst="line">
            <a:avLst/>
          </a:prstGeom>
          <a:ln w="50800">
            <a:solidFill>
              <a:srgbClr val="000000"/>
            </a:solidFill>
            <a:tailEnd type="triangle"/>
          </a:ln>
        </p:spPr>
        <p:txBody>
          <a:bodyPr lIns="0" tIns="0" rIns="0" bIns="0"/>
          <a:lstStyle/>
          <a:p>
            <a:pPr defTabSz="321468">
              <a:defRPr sz="800"/>
            </a:pPr>
          </a:p>
        </p:txBody>
      </p:sp>
      <p:sp>
        <p:nvSpPr>
          <p:cNvPr id="579" name="Line"/>
          <p:cNvSpPr/>
          <p:nvPr/>
        </p:nvSpPr>
        <p:spPr>
          <a:xfrm>
            <a:off x="19050" y="4692587"/>
            <a:ext cx="1582738" cy="410766"/>
          </a:xfrm>
          <a:custGeom>
            <a:avLst/>
            <a:gdLst/>
            <a:ahLst/>
            <a:cxnLst>
              <a:cxn ang="0">
                <a:pos x="wd2" y="hd2"/>
              </a:cxn>
              <a:cxn ang="5400000">
                <a:pos x="wd2" y="hd2"/>
              </a:cxn>
              <a:cxn ang="10800000">
                <a:pos x="wd2" y="hd2"/>
              </a:cxn>
              <a:cxn ang="16200000">
                <a:pos x="wd2" y="hd2"/>
              </a:cxn>
            </a:cxnLst>
            <a:rect l="0" t="0" r="r" b="b"/>
            <a:pathLst>
              <a:path w="21600" h="21353" fill="norm" stroke="1" extrusionOk="0">
                <a:moveTo>
                  <a:pt x="0" y="21353"/>
                </a:moveTo>
                <a:cubicBezTo>
                  <a:pt x="888" y="20186"/>
                  <a:pt x="1798" y="19018"/>
                  <a:pt x="2730" y="19018"/>
                </a:cubicBezTo>
                <a:cubicBezTo>
                  <a:pt x="3661" y="19018"/>
                  <a:pt x="4745" y="21520"/>
                  <a:pt x="5546" y="21186"/>
                </a:cubicBezTo>
                <a:cubicBezTo>
                  <a:pt x="6348" y="20853"/>
                  <a:pt x="6976" y="19852"/>
                  <a:pt x="7583" y="17100"/>
                </a:cubicBezTo>
                <a:cubicBezTo>
                  <a:pt x="8189" y="14348"/>
                  <a:pt x="8666" y="7676"/>
                  <a:pt x="9229" y="4840"/>
                </a:cubicBezTo>
                <a:cubicBezTo>
                  <a:pt x="9793" y="2005"/>
                  <a:pt x="10378" y="87"/>
                  <a:pt x="10962" y="3"/>
                </a:cubicBezTo>
                <a:cubicBezTo>
                  <a:pt x="11547" y="-80"/>
                  <a:pt x="12262" y="1421"/>
                  <a:pt x="12804" y="4090"/>
                </a:cubicBezTo>
                <a:cubicBezTo>
                  <a:pt x="13346" y="6759"/>
                  <a:pt x="13606" y="13180"/>
                  <a:pt x="14256" y="16016"/>
                </a:cubicBezTo>
                <a:cubicBezTo>
                  <a:pt x="14906" y="18851"/>
                  <a:pt x="15837" y="20436"/>
                  <a:pt x="16660" y="20853"/>
                </a:cubicBezTo>
                <a:cubicBezTo>
                  <a:pt x="17484" y="21270"/>
                  <a:pt x="18350" y="18684"/>
                  <a:pt x="19174" y="18601"/>
                </a:cubicBezTo>
                <a:cubicBezTo>
                  <a:pt x="19997" y="18518"/>
                  <a:pt x="20798" y="19268"/>
                  <a:pt x="21600" y="20102"/>
                </a:cubicBezTo>
              </a:path>
            </a:pathLst>
          </a:custGeom>
          <a:solidFill>
            <a:srgbClr val="4349AA"/>
          </a:solidFill>
          <a:ln w="50800">
            <a:solidFill>
              <a:srgbClr val="0000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80" name="Line"/>
          <p:cNvSpPr/>
          <p:nvPr/>
        </p:nvSpPr>
        <p:spPr>
          <a:xfrm flipV="1">
            <a:off x="1535906" y="2746375"/>
            <a:ext cx="1588" cy="606426"/>
          </a:xfrm>
          <a:prstGeom prst="line">
            <a:avLst/>
          </a:prstGeom>
          <a:ln w="50800">
            <a:solidFill>
              <a:srgbClr val="4349AA"/>
            </a:solidFill>
          </a:ln>
        </p:spPr>
        <p:txBody>
          <a:bodyPr lIns="0" tIns="0" rIns="0" bIns="0"/>
          <a:lstStyle/>
          <a:p>
            <a:pPr defTabSz="321468">
              <a:defRPr sz="800"/>
            </a:pPr>
          </a:p>
        </p:txBody>
      </p:sp>
      <p:sp>
        <p:nvSpPr>
          <p:cNvPr id="581" name="Line"/>
          <p:cNvSpPr/>
          <p:nvPr/>
        </p:nvSpPr>
        <p:spPr>
          <a:xfrm flipV="1">
            <a:off x="3130550" y="5099050"/>
            <a:ext cx="1588" cy="606425"/>
          </a:xfrm>
          <a:prstGeom prst="line">
            <a:avLst/>
          </a:prstGeom>
          <a:ln w="50800">
            <a:solidFill>
              <a:srgbClr val="4349AA"/>
            </a:solidFill>
          </a:ln>
        </p:spPr>
        <p:txBody>
          <a:bodyPr lIns="0" tIns="0" rIns="0" bIns="0"/>
          <a:lstStyle/>
          <a:p>
            <a:pPr defTabSz="321468">
              <a:defRPr sz="800"/>
            </a:pPr>
          </a:p>
        </p:txBody>
      </p:sp>
      <p:sp>
        <p:nvSpPr>
          <p:cNvPr id="582" name="Line"/>
          <p:cNvSpPr/>
          <p:nvPr/>
        </p:nvSpPr>
        <p:spPr>
          <a:xfrm>
            <a:off x="3279775" y="4870450"/>
            <a:ext cx="606425" cy="1588"/>
          </a:xfrm>
          <a:prstGeom prst="line">
            <a:avLst/>
          </a:prstGeom>
          <a:ln w="3175">
            <a:solidFill>
              <a:srgbClr val="000000"/>
            </a:solidFill>
            <a:tailEnd type="triangle"/>
          </a:ln>
        </p:spPr>
        <p:txBody>
          <a:bodyPr lIns="0" tIns="0" rIns="0" bIns="0"/>
          <a:lstStyle/>
          <a:p>
            <a:pPr defTabSz="321468">
              <a:defRPr sz="800"/>
            </a:pPr>
          </a:p>
        </p:txBody>
      </p:sp>
      <p:sp>
        <p:nvSpPr>
          <p:cNvPr id="583" name="Line"/>
          <p:cNvSpPr/>
          <p:nvPr/>
        </p:nvSpPr>
        <p:spPr>
          <a:xfrm flipV="1">
            <a:off x="3279775" y="4035425"/>
            <a:ext cx="1588" cy="835025"/>
          </a:xfrm>
          <a:prstGeom prst="line">
            <a:avLst/>
          </a:prstGeom>
          <a:ln w="3175">
            <a:solidFill>
              <a:srgbClr val="000000"/>
            </a:solidFill>
            <a:tailEnd type="triangle"/>
          </a:ln>
        </p:spPr>
        <p:txBody>
          <a:bodyPr lIns="0" tIns="0" rIns="0" bIns="0"/>
          <a:lstStyle/>
          <a:p>
            <a:pPr defTabSz="321468">
              <a:defRPr sz="800"/>
            </a:pPr>
          </a:p>
        </p:txBody>
      </p:sp>
      <p:sp>
        <p:nvSpPr>
          <p:cNvPr id="584" name="Line"/>
          <p:cNvSpPr/>
          <p:nvPr/>
        </p:nvSpPr>
        <p:spPr>
          <a:xfrm flipV="1">
            <a:off x="3586162" y="4264025"/>
            <a:ext cx="1589" cy="606425"/>
          </a:xfrm>
          <a:prstGeom prst="line">
            <a:avLst/>
          </a:prstGeom>
          <a:ln w="50800">
            <a:solidFill>
              <a:srgbClr val="4349AA"/>
            </a:solidFill>
          </a:ln>
        </p:spPr>
        <p:txBody>
          <a:bodyPr lIns="0" tIns="0" rIns="0" bIns="0"/>
          <a:lstStyle/>
          <a:p>
            <a:pPr defTabSz="321468">
              <a:defRPr sz="800"/>
            </a:pPr>
          </a:p>
        </p:txBody>
      </p:sp>
      <p:sp>
        <p:nvSpPr>
          <p:cNvPr id="585" name="Line"/>
          <p:cNvSpPr/>
          <p:nvPr/>
        </p:nvSpPr>
        <p:spPr>
          <a:xfrm>
            <a:off x="2979737" y="4491037"/>
            <a:ext cx="606426" cy="1589"/>
          </a:xfrm>
          <a:prstGeom prst="line">
            <a:avLst/>
          </a:prstGeom>
          <a:ln w="3175">
            <a:solidFill>
              <a:srgbClr val="000000"/>
            </a:solidFill>
            <a:tailEnd type="triangle"/>
          </a:ln>
        </p:spPr>
        <p:txBody>
          <a:bodyPr lIns="0" tIns="0" rIns="0" bIns="0"/>
          <a:lstStyle/>
          <a:p>
            <a:pPr defTabSz="321468">
              <a:defRPr sz="800"/>
            </a:pPr>
          </a:p>
        </p:txBody>
      </p:sp>
      <p:sp>
        <p:nvSpPr>
          <p:cNvPr id="586" name="Line"/>
          <p:cNvSpPr/>
          <p:nvPr/>
        </p:nvSpPr>
        <p:spPr>
          <a:xfrm flipV="1">
            <a:off x="2976562" y="3656012"/>
            <a:ext cx="1589" cy="835026"/>
          </a:xfrm>
          <a:prstGeom prst="line">
            <a:avLst/>
          </a:prstGeom>
          <a:ln w="3175">
            <a:solidFill>
              <a:srgbClr val="000000"/>
            </a:solidFill>
            <a:tailEnd type="triangle"/>
          </a:ln>
        </p:spPr>
        <p:txBody>
          <a:bodyPr lIns="0" tIns="0" rIns="0" bIns="0"/>
          <a:lstStyle/>
          <a:p>
            <a:pPr defTabSz="321468">
              <a:defRPr sz="800"/>
            </a:pPr>
          </a:p>
        </p:txBody>
      </p:sp>
      <p:sp>
        <p:nvSpPr>
          <p:cNvPr id="587" name="Line"/>
          <p:cNvSpPr/>
          <p:nvPr/>
        </p:nvSpPr>
        <p:spPr>
          <a:xfrm flipV="1">
            <a:off x="3205162" y="3884612"/>
            <a:ext cx="1589" cy="606426"/>
          </a:xfrm>
          <a:prstGeom prst="line">
            <a:avLst/>
          </a:prstGeom>
          <a:ln w="50800">
            <a:solidFill>
              <a:srgbClr val="4349AA"/>
            </a:solidFill>
          </a:ln>
        </p:spPr>
        <p:txBody>
          <a:bodyPr lIns="0" tIns="0" rIns="0" bIns="0"/>
          <a:lstStyle/>
          <a:p>
            <a:pPr defTabSz="321468">
              <a:defRPr sz="800"/>
            </a:pPr>
          </a:p>
        </p:txBody>
      </p:sp>
      <p:sp>
        <p:nvSpPr>
          <p:cNvPr id="588" name="Line"/>
          <p:cNvSpPr/>
          <p:nvPr/>
        </p:nvSpPr>
        <p:spPr>
          <a:xfrm>
            <a:off x="2368550" y="4187825"/>
            <a:ext cx="606425" cy="1588"/>
          </a:xfrm>
          <a:prstGeom prst="line">
            <a:avLst/>
          </a:prstGeom>
          <a:ln w="3175">
            <a:solidFill>
              <a:srgbClr val="000000"/>
            </a:solidFill>
            <a:tailEnd type="triangle"/>
          </a:ln>
        </p:spPr>
        <p:txBody>
          <a:bodyPr lIns="0" tIns="0" rIns="0" bIns="0"/>
          <a:lstStyle/>
          <a:p>
            <a:pPr defTabSz="321468">
              <a:defRPr sz="800"/>
            </a:pPr>
          </a:p>
        </p:txBody>
      </p:sp>
      <p:sp>
        <p:nvSpPr>
          <p:cNvPr id="589" name="Line"/>
          <p:cNvSpPr/>
          <p:nvPr/>
        </p:nvSpPr>
        <p:spPr>
          <a:xfrm flipV="1">
            <a:off x="2368550" y="3348632"/>
            <a:ext cx="1588" cy="835026"/>
          </a:xfrm>
          <a:prstGeom prst="line">
            <a:avLst/>
          </a:prstGeom>
          <a:ln w="3175">
            <a:solidFill>
              <a:srgbClr val="000000"/>
            </a:solidFill>
            <a:tailEnd type="triangle"/>
          </a:ln>
        </p:spPr>
        <p:txBody>
          <a:bodyPr lIns="0" tIns="0" rIns="0" bIns="0"/>
          <a:lstStyle/>
          <a:p>
            <a:pPr defTabSz="321468">
              <a:defRPr sz="800"/>
            </a:pPr>
          </a:p>
        </p:txBody>
      </p:sp>
      <p:sp>
        <p:nvSpPr>
          <p:cNvPr id="590" name="Line"/>
          <p:cNvSpPr/>
          <p:nvPr/>
        </p:nvSpPr>
        <p:spPr>
          <a:xfrm flipV="1">
            <a:off x="2446337" y="3580804"/>
            <a:ext cx="1589" cy="606426"/>
          </a:xfrm>
          <a:prstGeom prst="line">
            <a:avLst/>
          </a:prstGeom>
          <a:ln w="50800">
            <a:solidFill>
              <a:srgbClr val="4349AA"/>
            </a:solidFill>
          </a:ln>
        </p:spPr>
        <p:txBody>
          <a:bodyPr lIns="0" tIns="0" rIns="0" bIns="0"/>
          <a:lstStyle/>
          <a:p>
            <a:pPr defTabSz="321468">
              <a:defRPr sz="800"/>
            </a:pPr>
          </a:p>
        </p:txBody>
      </p:sp>
      <p:sp>
        <p:nvSpPr>
          <p:cNvPr id="591" name="Line"/>
          <p:cNvSpPr/>
          <p:nvPr/>
        </p:nvSpPr>
        <p:spPr>
          <a:xfrm>
            <a:off x="4572000" y="3430393"/>
            <a:ext cx="1365250"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92" name="Circle"/>
          <p:cNvSpPr/>
          <p:nvPr/>
        </p:nvSpPr>
        <p:spPr>
          <a:xfrm>
            <a:off x="5559425" y="3884612"/>
            <a:ext cx="150813" cy="150814"/>
          </a:xfrm>
          <a:prstGeom prst="ellipse">
            <a:avLst/>
          </a:prstGeom>
          <a:solidFill>
            <a:srgbClr val="00A8AA"/>
          </a:solidFill>
          <a:ln w="12700">
            <a:solidFill>
              <a:srgbClr val="0000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93" name="Line"/>
          <p:cNvSpPr/>
          <p:nvPr/>
        </p:nvSpPr>
        <p:spPr>
          <a:xfrm flipV="1">
            <a:off x="6365875" y="3224212"/>
            <a:ext cx="1588" cy="835026"/>
          </a:xfrm>
          <a:prstGeom prst="line">
            <a:avLst/>
          </a:prstGeom>
          <a:ln w="3175">
            <a:solidFill>
              <a:srgbClr val="000000"/>
            </a:solidFill>
            <a:tailEnd type="triangle"/>
          </a:ln>
        </p:spPr>
        <p:txBody>
          <a:bodyPr lIns="0" tIns="0" rIns="0" bIns="0"/>
          <a:lstStyle/>
          <a:p>
            <a:pPr defTabSz="321468">
              <a:defRPr sz="800"/>
            </a:pPr>
          </a:p>
        </p:txBody>
      </p:sp>
      <p:sp>
        <p:nvSpPr>
          <p:cNvPr id="594" name="Line"/>
          <p:cNvSpPr/>
          <p:nvPr/>
        </p:nvSpPr>
        <p:spPr>
          <a:xfrm>
            <a:off x="6365875" y="4059237"/>
            <a:ext cx="606426" cy="1589"/>
          </a:xfrm>
          <a:prstGeom prst="line">
            <a:avLst/>
          </a:prstGeom>
          <a:ln w="3175">
            <a:solidFill>
              <a:srgbClr val="000000"/>
            </a:solidFill>
            <a:tailEnd type="triangle"/>
          </a:ln>
        </p:spPr>
        <p:txBody>
          <a:bodyPr lIns="0" tIns="0" rIns="0" bIns="0"/>
          <a:lstStyle/>
          <a:p>
            <a:pPr defTabSz="321468">
              <a:defRPr sz="800"/>
            </a:pPr>
          </a:p>
        </p:txBody>
      </p:sp>
      <p:sp>
        <p:nvSpPr>
          <p:cNvPr id="595" name="Line"/>
          <p:cNvSpPr/>
          <p:nvPr/>
        </p:nvSpPr>
        <p:spPr>
          <a:xfrm>
            <a:off x="5959475" y="3833618"/>
            <a:ext cx="812602"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96" name="Line"/>
          <p:cNvSpPr/>
          <p:nvPr/>
        </p:nvSpPr>
        <p:spPr>
          <a:xfrm flipV="1">
            <a:off x="6621462" y="3808412"/>
            <a:ext cx="1589" cy="835026"/>
          </a:xfrm>
          <a:prstGeom prst="line">
            <a:avLst/>
          </a:prstGeom>
          <a:ln w="3175">
            <a:solidFill>
              <a:srgbClr val="000000"/>
            </a:solidFill>
            <a:tailEnd type="triangle"/>
          </a:ln>
        </p:spPr>
        <p:txBody>
          <a:bodyPr lIns="0" tIns="0" rIns="0" bIns="0"/>
          <a:lstStyle/>
          <a:p>
            <a:pPr defTabSz="321468">
              <a:defRPr sz="800"/>
            </a:pPr>
          </a:p>
        </p:txBody>
      </p:sp>
      <p:sp>
        <p:nvSpPr>
          <p:cNvPr id="597" name="Line"/>
          <p:cNvSpPr/>
          <p:nvPr/>
        </p:nvSpPr>
        <p:spPr>
          <a:xfrm>
            <a:off x="6621462" y="4643437"/>
            <a:ext cx="606426" cy="1589"/>
          </a:xfrm>
          <a:prstGeom prst="line">
            <a:avLst/>
          </a:prstGeom>
          <a:ln w="3175">
            <a:solidFill>
              <a:srgbClr val="000000"/>
            </a:solidFill>
            <a:tailEnd type="triangle"/>
          </a:ln>
        </p:spPr>
        <p:txBody>
          <a:bodyPr lIns="0" tIns="0" rIns="0" bIns="0"/>
          <a:lstStyle/>
          <a:p>
            <a:pPr defTabSz="321468">
              <a:defRPr sz="800"/>
            </a:pPr>
          </a:p>
        </p:txBody>
      </p:sp>
      <p:sp>
        <p:nvSpPr>
          <p:cNvPr id="598" name="Line"/>
          <p:cNvSpPr/>
          <p:nvPr/>
        </p:nvSpPr>
        <p:spPr>
          <a:xfrm>
            <a:off x="6656387" y="4417818"/>
            <a:ext cx="49113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599" name="Line"/>
          <p:cNvSpPr/>
          <p:nvPr/>
        </p:nvSpPr>
        <p:spPr>
          <a:xfrm flipV="1">
            <a:off x="6621462" y="4491037"/>
            <a:ext cx="1589" cy="835026"/>
          </a:xfrm>
          <a:prstGeom prst="line">
            <a:avLst/>
          </a:prstGeom>
          <a:ln w="3175">
            <a:solidFill>
              <a:srgbClr val="000000"/>
            </a:solidFill>
            <a:tailEnd type="triangle"/>
          </a:ln>
        </p:spPr>
        <p:txBody>
          <a:bodyPr lIns="0" tIns="0" rIns="0" bIns="0"/>
          <a:lstStyle/>
          <a:p>
            <a:pPr defTabSz="321468">
              <a:defRPr sz="800"/>
            </a:pPr>
          </a:p>
        </p:txBody>
      </p:sp>
      <p:sp>
        <p:nvSpPr>
          <p:cNvPr id="600" name="Line"/>
          <p:cNvSpPr/>
          <p:nvPr/>
        </p:nvSpPr>
        <p:spPr>
          <a:xfrm>
            <a:off x="6621462" y="5326062"/>
            <a:ext cx="606426" cy="1589"/>
          </a:xfrm>
          <a:prstGeom prst="line">
            <a:avLst/>
          </a:prstGeom>
          <a:ln w="3175">
            <a:solidFill>
              <a:srgbClr val="000000"/>
            </a:solidFill>
            <a:tailEnd type="triangle"/>
          </a:ln>
        </p:spPr>
        <p:txBody>
          <a:bodyPr lIns="0" tIns="0" rIns="0" bIns="0"/>
          <a:lstStyle/>
          <a:p>
            <a:pPr defTabSz="321468">
              <a:defRPr sz="800"/>
            </a:pPr>
          </a:p>
        </p:txBody>
      </p:sp>
      <p:sp>
        <p:nvSpPr>
          <p:cNvPr id="601" name="Line"/>
          <p:cNvSpPr/>
          <p:nvPr/>
        </p:nvSpPr>
        <p:spPr>
          <a:xfrm>
            <a:off x="6621462" y="5100443"/>
            <a:ext cx="37941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602" name="Line"/>
          <p:cNvSpPr/>
          <p:nvPr/>
        </p:nvSpPr>
        <p:spPr>
          <a:xfrm>
            <a:off x="6175375" y="4417818"/>
            <a:ext cx="491133"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603" name="Line"/>
          <p:cNvSpPr/>
          <p:nvPr/>
        </p:nvSpPr>
        <p:spPr>
          <a:xfrm>
            <a:off x="6253162" y="5100443"/>
            <a:ext cx="37941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35718" tIns="35718" rIns="35718" bIns="35718" anchor="ctr"/>
          <a:lstStyle/>
          <a:p>
            <a:pPr marL="40640" marR="40640" defTabSz="910828">
              <a:defRPr sz="1600">
                <a:uFill>
                  <a:solidFill>
                    <a:srgbClr val="000000"/>
                  </a:solidFill>
                </a:uFill>
                <a:latin typeface="+mn-lt"/>
                <a:ea typeface="+mn-ea"/>
                <a:cs typeface="+mn-cs"/>
                <a:sym typeface="Arial"/>
              </a:defRPr>
            </a:pPr>
          </a:p>
        </p:txBody>
      </p:sp>
      <p:sp>
        <p:nvSpPr>
          <p:cNvPr id="604" name="Line"/>
          <p:cNvSpPr/>
          <p:nvPr/>
        </p:nvSpPr>
        <p:spPr>
          <a:xfrm flipV="1">
            <a:off x="852487" y="4035425"/>
            <a:ext cx="1589" cy="1063626"/>
          </a:xfrm>
          <a:prstGeom prst="line">
            <a:avLst/>
          </a:prstGeom>
          <a:ln w="3175">
            <a:solidFill>
              <a:srgbClr val="000000"/>
            </a:solidFill>
            <a:tailEnd type="triangle"/>
          </a:ln>
        </p:spPr>
        <p:txBody>
          <a:bodyPr lIns="0" tIns="0" rIns="0" bIns="0"/>
          <a:lstStyle/>
          <a:p>
            <a:pPr defTabSz="321468">
              <a:defRPr sz="800"/>
            </a:pPr>
          </a:p>
        </p:txBody>
      </p:sp>
      <p:sp>
        <p:nvSpPr>
          <p:cNvPr id="605" name="Line"/>
          <p:cNvSpPr/>
          <p:nvPr/>
        </p:nvSpPr>
        <p:spPr>
          <a:xfrm>
            <a:off x="852487" y="5099050"/>
            <a:ext cx="1062039" cy="1588"/>
          </a:xfrm>
          <a:prstGeom prst="line">
            <a:avLst/>
          </a:prstGeom>
          <a:ln w="3175">
            <a:solidFill>
              <a:srgbClr val="000000"/>
            </a:solidFill>
            <a:tailEnd type="triangle"/>
          </a:ln>
        </p:spPr>
        <p:txBody>
          <a:bodyPr lIns="0" tIns="0" rIns="0" bIns="0"/>
          <a:lstStyle/>
          <a:p>
            <a:pPr defTabSz="321468">
              <a:defRPr sz="800"/>
            </a:pP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7" name="Deconvolution in Fourier"/>
          <p:cNvSpPr txBox="1"/>
          <p:nvPr>
            <p:ph type="title"/>
          </p:nvPr>
        </p:nvSpPr>
        <p:spPr>
          <a:prstGeom prst="rect">
            <a:avLst/>
          </a:prstGeom>
        </p:spPr>
        <p:txBody>
          <a:bodyPr/>
          <a:lstStyle/>
          <a:p>
            <a:pPr/>
            <a:r>
              <a:t>Deconvolution in Fourier</a:t>
            </a:r>
          </a:p>
        </p:txBody>
      </p:sp>
      <p:sp>
        <p:nvSpPr>
          <p:cNvPr id="608" name="M and M-1 become diagonal…"/>
          <p:cNvSpPr txBox="1"/>
          <p:nvPr>
            <p:ph type="body" idx="1"/>
          </p:nvPr>
        </p:nvSpPr>
        <p:spPr>
          <a:prstGeom prst="rect">
            <a:avLst/>
          </a:prstGeom>
        </p:spPr>
        <p:txBody>
          <a:bodyPr/>
          <a:lstStyle/>
          <a:p>
            <a:pPr/>
            <a:r>
              <a:t>M and M</a:t>
            </a:r>
            <a:r>
              <a:rPr baseline="31999"/>
              <a:t>-1</a:t>
            </a:r>
            <a:r>
              <a:t> become diagonal</a:t>
            </a:r>
          </a:p>
          <a:p>
            <a:pPr/>
            <a:r>
              <a:t>The diagonal tells us how attenuated various frequencies are</a:t>
            </a:r>
          </a:p>
          <a:p>
            <a:pPr/>
            <a:r>
              <a:t>Deconvolution divides by this factor and amplifies noise. </a:t>
            </a:r>
          </a:p>
        </p:txBody>
      </p:sp>
      <p:sp>
        <p:nvSpPr>
          <p:cNvPr id="6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12" name="Line"/>
          <p:cNvSpPr/>
          <p:nvPr/>
        </p:nvSpPr>
        <p:spPr>
          <a:xfrm>
            <a:off x="223242" y="1044773"/>
            <a:ext cx="8768921" cy="82"/>
          </a:xfrm>
          <a:prstGeom prst="line">
            <a:avLst/>
          </a:prstGeom>
          <a:ln w="25400">
            <a:solidFill>
              <a:srgbClr val="000000"/>
            </a:solidFill>
            <a:miter lim="400000"/>
          </a:ln>
        </p:spPr>
        <p:txBody>
          <a:bodyPr lIns="0" tIns="0" rIns="0" bIns="0"/>
          <a:lstStyle/>
          <a:p>
            <a:pPr>
              <a:defRPr baseline="0" sz="0"/>
            </a:pPr>
          </a:p>
        </p:txBody>
      </p:sp>
      <p:sp>
        <p:nvSpPr>
          <p:cNvPr id="613" name="Better approach"/>
          <p:cNvSpPr txBox="1"/>
          <p:nvPr>
            <p:ph type="title"/>
          </p:nvPr>
        </p:nvSpPr>
        <p:spPr>
          <a:prstGeom prst="rect">
            <a:avLst/>
          </a:prstGeom>
        </p:spPr>
        <p:txBody>
          <a:bodyPr/>
          <a:lstStyle/>
          <a:p>
            <a:pPr/>
            <a:r>
              <a:t>Better approach</a:t>
            </a:r>
          </a:p>
        </p:txBody>
      </p:sp>
      <p:sp>
        <p:nvSpPr>
          <p:cNvPr id="614" name="Faster convergence with conjugate gradient…"/>
          <p:cNvSpPr txBox="1"/>
          <p:nvPr>
            <p:ph type="body" idx="1"/>
          </p:nvPr>
        </p:nvSpPr>
        <p:spPr>
          <a:prstGeom prst="rect">
            <a:avLst/>
          </a:prstGeom>
        </p:spPr>
        <p:txBody>
          <a:bodyPr/>
          <a:lstStyle/>
          <a:p>
            <a:pPr/>
            <a:r>
              <a:t>Faster convergence with conjugate gradient</a:t>
            </a:r>
          </a:p>
          <a:p>
            <a:pPr/>
            <a:r>
              <a:t>“regularize” the inversion to mitigate the effect of noise</a:t>
            </a:r>
          </a:p>
          <a:p>
            <a:pPr/>
            <a:r>
              <a:t>Understand the properties of M and M</a:t>
            </a:r>
            <a:r>
              <a:rPr baseline="31999"/>
              <a:t>-1</a:t>
            </a:r>
            <a:r>
              <a:t> better</a:t>
            </a:r>
          </a:p>
          <a:p>
            <a:pPr lvl="1"/>
            <a:r>
              <a:t>to better fight noise</a:t>
            </a:r>
          </a:p>
          <a:p>
            <a:pPr/>
            <a:r>
              <a:t>In some cases, we’ll modify the physical blur (e.g. by changing the lens design) to make sure that deblurring doesn’t introduce as much noise</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16" name="Today: Gradient manipulation"/>
          <p:cNvSpPr txBox="1"/>
          <p:nvPr>
            <p:ph type="title"/>
          </p:nvPr>
        </p:nvSpPr>
        <p:spPr>
          <a:prstGeom prst="rect">
            <a:avLst/>
          </a:prstGeom>
        </p:spPr>
        <p:txBody>
          <a:bodyPr/>
          <a:lstStyle>
            <a:lvl1pPr>
              <a:defRPr sz="3600"/>
            </a:lvl1pPr>
          </a:lstStyle>
          <a:p>
            <a:pPr/>
            <a:r>
              <a:t>Today: Gradient manipulation</a:t>
            </a:r>
          </a:p>
        </p:txBody>
      </p:sp>
      <p:sp>
        <p:nvSpPr>
          <p:cNvPr id="617" name="Idea:…"/>
          <p:cNvSpPr txBox="1"/>
          <p:nvPr>
            <p:ph type="body" idx="1"/>
          </p:nvPr>
        </p:nvSpPr>
        <p:spPr>
          <a:prstGeom prst="rect">
            <a:avLst/>
          </a:prstGeom>
        </p:spPr>
        <p:txBody>
          <a:bodyPr/>
          <a:lstStyle/>
          <a:p>
            <a:pPr>
              <a:buSzTx/>
              <a:buNone/>
            </a:pPr>
            <a:r>
              <a:t>Idea: </a:t>
            </a:r>
          </a:p>
          <a:p>
            <a:pPr/>
            <a:r>
              <a:t>Human visual system is very sensitive to gradient (derivative)</a:t>
            </a:r>
          </a:p>
          <a:p>
            <a:pPr/>
            <a:r>
              <a:t>Gradient encode edges and local contrast quite well</a:t>
            </a:r>
          </a:p>
          <a:p>
            <a:pPr/>
          </a:p>
          <a:p>
            <a:pPr/>
            <a:r>
              <a:t>Do your editing in the gradient domain</a:t>
            </a:r>
          </a:p>
          <a:p>
            <a:pPr/>
            <a:r>
              <a:t>Reconstruct image from gradient</a:t>
            </a:r>
          </a:p>
          <a:p>
            <a:pPr/>
          </a:p>
          <a:p>
            <a:pPr/>
          </a:p>
          <a:p>
            <a:pPr>
              <a:defRPr sz="1800"/>
            </a:pPr>
            <a:r>
              <a:t>Various instances of this idea,  I’ll mostly follow Perez et al. Siggraph  2003</a:t>
            </a:r>
          </a:p>
          <a:p>
            <a:pPr>
              <a:buSzTx/>
              <a:buNone/>
              <a:defRPr sz="1800"/>
            </a:pPr>
            <a:r>
              <a:t> 	http://research.microsoft.com/vision/cambridge/papers/perez_siggraph03.pdf</a:t>
            </a:r>
          </a:p>
        </p:txBody>
      </p:sp>
      <p:sp>
        <p:nvSpPr>
          <p:cNvPr id="618" name="∇"/>
          <p:cNvSpPr txBox="1"/>
          <p:nvPr/>
        </p:nvSpPr>
        <p:spPr>
          <a:xfrm>
            <a:off x="7772400" y="2971800"/>
            <a:ext cx="1008619" cy="1562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5700"/>
              </a:spcBef>
              <a:buClr>
                <a:srgbClr val="000000"/>
              </a:buClr>
              <a:buFont typeface="Helvetica"/>
              <a:defRPr sz="9600">
                <a:uFill>
                  <a:solidFill>
                    <a:srgbClr val="000000"/>
                  </a:solidFill>
                </a:uFill>
              </a:defRPr>
            </a:lvl1pPr>
          </a:lstStyle>
          <a:p>
            <a:pPr/>
            <a:r>
              <a:t>∇</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20" name="Links"/>
          <p:cNvSpPr txBox="1"/>
          <p:nvPr>
            <p:ph type="title"/>
          </p:nvPr>
        </p:nvSpPr>
        <p:spPr>
          <a:prstGeom prst="rect">
            <a:avLst/>
          </a:prstGeom>
        </p:spPr>
        <p:txBody>
          <a:bodyPr/>
          <a:lstStyle>
            <a:lvl1pPr>
              <a:defRPr sz="3600"/>
            </a:lvl1pPr>
          </a:lstStyle>
          <a:p>
            <a:pPr/>
            <a:r>
              <a:t>Links</a:t>
            </a:r>
          </a:p>
        </p:txBody>
      </p:sp>
      <p:sp>
        <p:nvSpPr>
          <p:cNvPr id="621" name="How to Get Your SIGGRAPH Paper Rejected, Jim Kajiya, SIGGRAPH 1993 Papers Chair, (link)…"/>
          <p:cNvSpPr txBox="1"/>
          <p:nvPr>
            <p:ph type="body" idx="1"/>
          </p:nvPr>
        </p:nvSpPr>
        <p:spPr>
          <a:prstGeom prst="rect">
            <a:avLst/>
          </a:prstGeom>
        </p:spPr>
        <p:txBody>
          <a:bodyPr/>
          <a:lstStyle/>
          <a:p>
            <a:pPr marL="335189" indent="-293914">
              <a:lnSpc>
                <a:spcPct val="90000"/>
              </a:lnSpc>
            </a:pPr>
            <a:r>
              <a:rPr sz="2400"/>
              <a:t>How to Get Your SIGGRAPH Paper Rejected, Jim Kajiya, SIGGRAPH 1993 Papers Chair, </a:t>
            </a:r>
            <a:r>
              <a:rPr sz="2400" u="sng">
                <a:solidFill>
                  <a:srgbClr val="606060"/>
                </a:solidFill>
                <a:uFill>
                  <a:solidFill>
                    <a:srgbClr val="606060"/>
                  </a:solidFill>
                </a:uFill>
                <a:hlinkClick r:id="rId2" invalidUrl="" action="" tgtFrame="" tooltip="" history="1" highlightClick="0" endSnd="0"/>
              </a:rPr>
              <a:t>(link)</a:t>
            </a:r>
            <a:r>
              <a:rPr sz="2400"/>
              <a:t> </a:t>
            </a:r>
            <a:endParaRPr sz="2400"/>
          </a:p>
          <a:p>
            <a:pPr marL="335189" indent="-293914">
              <a:lnSpc>
                <a:spcPct val="90000"/>
              </a:lnSpc>
            </a:pPr>
            <a:r>
              <a:rPr sz="2400"/>
              <a:t>Ted Adelson's Informal guidelines for writing a paper, 1991. </a:t>
            </a:r>
            <a:r>
              <a:rPr sz="2400" u="sng">
                <a:solidFill>
                  <a:srgbClr val="606060"/>
                </a:solidFill>
                <a:uFill>
                  <a:solidFill>
                    <a:srgbClr val="606060"/>
                  </a:solidFill>
                </a:uFill>
                <a:hlinkClick r:id="rId3" invalidUrl="" action="" tgtFrame="" tooltip="" history="1" highlightClick="0" endSnd="0"/>
              </a:rPr>
              <a:t>(link)</a:t>
            </a:r>
            <a:r>
              <a:rPr sz="2400"/>
              <a:t> </a:t>
            </a:r>
            <a:endParaRPr sz="2400"/>
          </a:p>
          <a:p>
            <a:pPr marL="335189" indent="-293914">
              <a:lnSpc>
                <a:spcPct val="90000"/>
              </a:lnSpc>
            </a:pPr>
            <a:r>
              <a:rPr sz="2400"/>
              <a:t>Notes on technical writing, Don Knuth, 1989. </a:t>
            </a:r>
            <a:r>
              <a:rPr sz="2400" u="sng">
                <a:solidFill>
                  <a:srgbClr val="606060"/>
                </a:solidFill>
                <a:uFill>
                  <a:solidFill>
                    <a:srgbClr val="606060"/>
                  </a:solidFill>
                </a:uFill>
                <a:hlinkClick r:id="rId4" invalidUrl="" action="" tgtFrame="" tooltip="" history="1" highlightClick="0" endSnd="0"/>
              </a:rPr>
              <a:t>(pdf)</a:t>
            </a:r>
            <a:r>
              <a:rPr sz="2400"/>
              <a:t> </a:t>
            </a:r>
            <a:endParaRPr sz="2400"/>
          </a:p>
          <a:p>
            <a:pPr marL="335189" indent="-293914">
              <a:lnSpc>
                <a:spcPct val="90000"/>
              </a:lnSpc>
            </a:pPr>
            <a:r>
              <a:rPr sz="2400"/>
              <a:t>What's wrong with these equations, David Mermin, Physics Today, Oct., 1989. </a:t>
            </a:r>
            <a:r>
              <a:rPr sz="2400" u="sng">
                <a:solidFill>
                  <a:srgbClr val="606060"/>
                </a:solidFill>
                <a:uFill>
                  <a:solidFill>
                    <a:srgbClr val="606060"/>
                  </a:solidFill>
                </a:uFill>
                <a:hlinkClick r:id="rId5" invalidUrl="" action="" tgtFrame="" tooltip="" history="1" highlightClick="0" endSnd="0"/>
              </a:rPr>
              <a:t>(pdf)</a:t>
            </a:r>
            <a:r>
              <a:rPr sz="2400"/>
              <a:t> </a:t>
            </a:r>
            <a:endParaRPr sz="2400"/>
          </a:p>
          <a:p>
            <a:pPr marL="335189" indent="-293914">
              <a:lnSpc>
                <a:spcPct val="90000"/>
              </a:lnSpc>
            </a:pPr>
            <a:r>
              <a:rPr sz="2400"/>
              <a:t>Ten Simple Rules for Mathematical Writing, Dimitri P. Bertsekas </a:t>
            </a:r>
            <a:r>
              <a:rPr sz="2400" u="sng">
                <a:solidFill>
                  <a:srgbClr val="606060"/>
                </a:solidFill>
                <a:uFill>
                  <a:solidFill>
                    <a:srgbClr val="606060"/>
                  </a:solidFill>
                </a:uFill>
                <a:hlinkClick r:id="rId6" invalidUrl="" action="" tgtFrame="" tooltip="" history="1" highlightClick="0" endSnd="0"/>
              </a:rPr>
              <a:t>(link) </a:t>
            </a:r>
          </a:p>
          <a:p>
            <a:pPr marL="335189" indent="-293914">
              <a:lnSpc>
                <a:spcPct val="90000"/>
              </a:lnSpc>
            </a:pPr>
            <a:r>
              <a:rPr sz="2400" u="sng">
                <a:solidFill>
                  <a:srgbClr val="606060"/>
                </a:solidFill>
                <a:uFill>
                  <a:solidFill>
                    <a:srgbClr val="606060"/>
                  </a:solidFill>
                </a:uFill>
                <a:hlinkClick r:id="rId7" invalidUrl="" action="" tgtFrame="" tooltip="" history="1" highlightClick="0" endSnd="0"/>
              </a:rPr>
              <a:t>Advice on Research and Writing</a:t>
            </a:r>
            <a:r>
              <a:rPr sz="2400"/>
              <a:t> (at CMU) </a:t>
            </a:r>
            <a:endParaRPr sz="2400"/>
          </a:p>
          <a:p>
            <a:pPr marL="335189" indent="-293914">
              <a:lnSpc>
                <a:spcPct val="90000"/>
              </a:lnSpc>
            </a:pPr>
            <a:r>
              <a:rPr sz="2400" u="sng">
                <a:solidFill>
                  <a:srgbClr val="606060"/>
                </a:solidFill>
                <a:uFill>
                  <a:solidFill>
                    <a:srgbClr val="606060"/>
                  </a:solidFill>
                </a:uFill>
                <a:hlinkClick r:id="rId8" invalidUrl="" action="" tgtFrame="" tooltip="" history="1" highlightClick="0" endSnd="0"/>
              </a:rPr>
              <a:t>How (and How Not) to Write a Good Systems Paper </a:t>
            </a:r>
            <a:r>
              <a:rPr sz="2400"/>
              <a:t>by Roy Levin and David D. Redell </a:t>
            </a:r>
            <a:endParaRPr sz="2400"/>
          </a:p>
          <a:p>
            <a:pPr marL="335189" indent="-293914">
              <a:lnSpc>
                <a:spcPct val="90000"/>
              </a:lnSpc>
            </a:pPr>
            <a:r>
              <a:rPr sz="2400" u="sng">
                <a:solidFill>
                  <a:srgbClr val="606060"/>
                </a:solidFill>
                <a:uFill>
                  <a:solidFill>
                    <a:srgbClr val="606060"/>
                  </a:solidFill>
                </a:uFill>
                <a:hlinkClick r:id="rId9" invalidUrl="" action="" tgtFrame="" tooltip="" history="1" highlightClick="0" endSnd="0"/>
              </a:rPr>
              <a:t>Things I Hope Not to See or Hear at SIGGRAPH</a:t>
            </a:r>
            <a:r>
              <a:rPr sz="2400"/>
              <a:t> by Jim Blinn</a:t>
            </a:r>
            <a:endParaRPr sz="2400"/>
          </a:p>
          <a:p>
            <a:pPr marL="335189" indent="-293914">
              <a:lnSpc>
                <a:spcPct val="90000"/>
              </a:lnSpc>
            </a:pPr>
            <a:r>
              <a:rPr sz="2400" u="sng">
                <a:solidFill>
                  <a:srgbClr val="606060"/>
                </a:solidFill>
                <a:uFill>
                  <a:solidFill>
                    <a:srgbClr val="606060"/>
                  </a:solidFill>
                </a:uFill>
                <a:hlinkClick r:id="rId10" invalidUrl="" action="" tgtFrame="" tooltip="" history="1" highlightClick="0" endSnd="0"/>
              </a:rPr>
              <a:t>How to have your abstract rejected</a:t>
            </a:r>
            <a:r>
              <a:rPr sz="2400"/>
              <a:t> </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24"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25"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26" name="Rectangle"/>
          <p:cNvSpPr/>
          <p:nvPr/>
        </p:nvSpPr>
        <p:spPr>
          <a:xfrm>
            <a:off x="228600" y="762000"/>
            <a:ext cx="8915400" cy="152400"/>
          </a:xfrm>
          <a:prstGeom prst="rect">
            <a:avLst/>
          </a:prstGeom>
          <a:solidFill>
            <a:srgbClr val="FFFFFF"/>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27" name="6.815 Digital and Computational Photography  6.865 Advanced Computational Photography    Gradient Image Processing"/>
          <p:cNvSpPr txBox="1"/>
          <p:nvPr>
            <p:ph type="title"/>
          </p:nvPr>
        </p:nvSpPr>
        <p:spPr>
          <a:xfrm>
            <a:off x="304800" y="2667000"/>
            <a:ext cx="8686800" cy="2209800"/>
          </a:xfrm>
          <a:prstGeom prst="rect">
            <a:avLst/>
          </a:prstGeom>
        </p:spPr>
        <p:txBody>
          <a:bodyPr/>
          <a:lstStyle/>
          <a:p>
            <a:pPr algn="ctr"/>
            <a:r>
              <a:rPr sz="2000"/>
              <a:t>6.815 Digital and Computational Photography </a:t>
            </a:r>
            <a:br>
              <a:rPr sz="2000"/>
            </a:br>
            <a:r>
              <a:rPr sz="2000"/>
              <a:t>6.865 Advanced Computational Photography</a:t>
            </a:r>
            <a:br>
              <a:rPr sz="2000"/>
            </a:br>
            <a:br>
              <a:rPr sz="2000"/>
            </a:br>
            <a:br>
              <a:rPr sz="2000"/>
            </a:br>
            <a:br>
              <a:rPr sz="2000"/>
            </a:br>
            <a:r>
              <a:t>Gradient </a:t>
            </a:r>
            <a:r>
              <a:t>I</a:t>
            </a:r>
            <a:r>
              <a:t>mage </a:t>
            </a:r>
            <a:r>
              <a:t>P</a:t>
            </a:r>
            <a:r>
              <a:t>rocessing</a:t>
            </a:r>
          </a:p>
        </p:txBody>
      </p:sp>
      <p:sp>
        <p:nvSpPr>
          <p:cNvPr id="628" name="Frédo Durand MIT - EECS"/>
          <p:cNvSpPr txBox="1"/>
          <p:nvPr/>
        </p:nvSpPr>
        <p:spPr>
          <a:xfrm>
            <a:off x="304800" y="5499100"/>
            <a:ext cx="8686800" cy="102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40639" marR="40639" algn="ctr" defTabSz="914400">
              <a:spcBef>
                <a:spcPts val="700"/>
              </a:spcBef>
              <a:buClr>
                <a:srgbClr val="000000"/>
              </a:buClr>
              <a:buFont typeface="Arial"/>
              <a:defRPr b="1" sz="3200">
                <a:uFill>
                  <a:solidFill>
                    <a:srgbClr val="000000"/>
                  </a:solidFill>
                </a:uFill>
                <a:latin typeface="+mn-lt"/>
                <a:ea typeface="+mn-ea"/>
                <a:cs typeface="+mn-cs"/>
                <a:sym typeface="Arial"/>
              </a:defRPr>
            </a:pPr>
            <a:r>
              <a:t>Frédo Durand</a:t>
            </a:r>
            <a:br/>
            <a:r>
              <a:t>MIT - EECS</a:t>
            </a:r>
          </a:p>
        </p:txBody>
      </p:sp>
      <p:sp>
        <p:nvSpPr>
          <p:cNvPr id="629" name="Shape"/>
          <p:cNvSpPr/>
          <p:nvPr/>
        </p:nvSpPr>
        <p:spPr>
          <a:xfrm>
            <a:off x="-685800" y="1143000"/>
            <a:ext cx="7162800" cy="1828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462" y="4342"/>
                </a:moveTo>
                <a:lnTo>
                  <a:pt x="9722" y="1887"/>
                </a:lnTo>
                <a:lnTo>
                  <a:pt x="8550" y="6382"/>
                </a:lnTo>
                <a:lnTo>
                  <a:pt x="4502" y="3625"/>
                </a:lnTo>
                <a:lnTo>
                  <a:pt x="5372" y="7817"/>
                </a:lnTo>
                <a:lnTo>
                  <a:pt x="1172" y="8270"/>
                </a:lnTo>
                <a:lnTo>
                  <a:pt x="3935" y="11592"/>
                </a:lnTo>
                <a:lnTo>
                  <a:pt x="0" y="12877"/>
                </a:lnTo>
                <a:lnTo>
                  <a:pt x="3330" y="15370"/>
                </a:lnTo>
                <a:lnTo>
                  <a:pt x="1285" y="17825"/>
                </a:lnTo>
                <a:lnTo>
                  <a:pt x="4805" y="18240"/>
                </a:lnTo>
                <a:lnTo>
                  <a:pt x="4917" y="21600"/>
                </a:lnTo>
                <a:lnTo>
                  <a:pt x="7527" y="18125"/>
                </a:lnTo>
                <a:lnTo>
                  <a:pt x="8700" y="19712"/>
                </a:lnTo>
                <a:lnTo>
                  <a:pt x="9872" y="17370"/>
                </a:lnTo>
                <a:lnTo>
                  <a:pt x="11612" y="18842"/>
                </a:lnTo>
                <a:lnTo>
                  <a:pt x="12180" y="15935"/>
                </a:lnTo>
                <a:lnTo>
                  <a:pt x="14942" y="17370"/>
                </a:lnTo>
                <a:lnTo>
                  <a:pt x="14640" y="14350"/>
                </a:lnTo>
                <a:lnTo>
                  <a:pt x="18877" y="15632"/>
                </a:lnTo>
                <a:lnTo>
                  <a:pt x="16380" y="12310"/>
                </a:lnTo>
                <a:lnTo>
                  <a:pt x="18270" y="11290"/>
                </a:lnTo>
                <a:lnTo>
                  <a:pt x="16985" y="9402"/>
                </a:lnTo>
                <a:lnTo>
                  <a:pt x="21600" y="6645"/>
                </a:lnTo>
                <a:lnTo>
                  <a:pt x="16380" y="6532"/>
                </a:lnTo>
                <a:lnTo>
                  <a:pt x="18007" y="3172"/>
                </a:lnTo>
                <a:lnTo>
                  <a:pt x="14525" y="5777"/>
                </a:lnTo>
                <a:lnTo>
                  <a:pt x="14790" y="0"/>
                </a:lnTo>
                <a:close/>
              </a:path>
            </a:pathLst>
          </a:custGeom>
          <a:solidFill>
            <a:srgbClr val="FFFDA9"/>
          </a:solidFill>
          <a:ln w="12700">
            <a:solidFill>
              <a:srgbClr val="FF26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30" name="Warning: French Mathematicians inside"/>
          <p:cNvSpPr txBox="1"/>
          <p:nvPr/>
        </p:nvSpPr>
        <p:spPr>
          <a:xfrm rot="21180000">
            <a:off x="729918" y="1623531"/>
            <a:ext cx="3828466"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algn="ctr"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Warning:</a:t>
            </a:r>
            <a:br/>
            <a:r>
              <a:t>French Mathematicians inside</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2" name="MAKE IT CLEAR x VECTOR IS A LINEARIZATION OF IMAGE…"/>
          <p:cNvSpPr txBox="1"/>
          <p:nvPr>
            <p:ph type="title"/>
          </p:nvPr>
        </p:nvSpPr>
        <p:spPr>
          <a:xfrm>
            <a:off x="685800" y="444500"/>
            <a:ext cx="7772400" cy="5791200"/>
          </a:xfrm>
          <a:prstGeom prst="rect">
            <a:avLst/>
          </a:prstGeom>
        </p:spPr>
        <p:txBody>
          <a:bodyPr/>
          <a:lstStyle/>
          <a:p>
            <a:pPr/>
            <a:r>
              <a:t>MAKE IT CLEAR x VECTOR IS A LINEARIZATION OF IMAGE</a:t>
            </a:r>
          </a:p>
          <a:p>
            <a:pPr/>
            <a:r>
              <a:t>Show matrix, tell them not to solve separately for each row</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3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3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37" name="Double-click to edit"/>
          <p:cNvSpPr txBox="1"/>
          <p:nvPr>
            <p:ph type="title"/>
          </p:nvPr>
        </p:nvSpPr>
        <p:spPr>
          <a:prstGeom prst="rect">
            <a:avLst/>
          </a:prstGeom>
        </p:spPr>
        <p:txBody>
          <a:bodyPr/>
          <a:lstStyle/>
          <a:p>
            <a:pPr/>
          </a:p>
        </p:txBody>
      </p:sp>
      <p:sp>
        <p:nvSpPr>
          <p:cNvPr id="638" name="Bring a  balloon and a piece of rubber band"/>
          <p:cNvSpPr txBox="1"/>
          <p:nvPr>
            <p:ph type="body" idx="1"/>
          </p:nvPr>
        </p:nvSpPr>
        <p:spPr>
          <a:prstGeom prst="rect">
            <a:avLst/>
          </a:prstGeom>
        </p:spPr>
        <p:txBody>
          <a:bodyPr/>
          <a:lstStyle/>
          <a:p>
            <a:pPr/>
            <a:r>
              <a:t>Bring a  balloon and a piece of rubber band</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4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4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43" name="Today: Gradient manipulation"/>
          <p:cNvSpPr txBox="1"/>
          <p:nvPr>
            <p:ph type="title"/>
          </p:nvPr>
        </p:nvSpPr>
        <p:spPr>
          <a:prstGeom prst="rect">
            <a:avLst/>
          </a:prstGeom>
        </p:spPr>
        <p:txBody>
          <a:bodyPr/>
          <a:lstStyle>
            <a:lvl1pPr>
              <a:defRPr sz="3600"/>
            </a:lvl1pPr>
          </a:lstStyle>
          <a:p>
            <a:pPr/>
            <a:r>
              <a:t>Today: Gradient manipulation</a:t>
            </a:r>
          </a:p>
        </p:txBody>
      </p:sp>
      <p:sp>
        <p:nvSpPr>
          <p:cNvPr id="644" name="Idea:…"/>
          <p:cNvSpPr txBox="1"/>
          <p:nvPr>
            <p:ph type="body" idx="1"/>
          </p:nvPr>
        </p:nvSpPr>
        <p:spPr>
          <a:prstGeom prst="rect">
            <a:avLst/>
          </a:prstGeom>
        </p:spPr>
        <p:txBody>
          <a:bodyPr/>
          <a:lstStyle/>
          <a:p>
            <a:pPr>
              <a:buSzTx/>
              <a:buNone/>
            </a:pPr>
            <a:r>
              <a:t>Idea: </a:t>
            </a:r>
          </a:p>
          <a:p>
            <a:pPr/>
            <a:r>
              <a:t>Human visual system is very sensitive to gradient (derivative)</a:t>
            </a:r>
          </a:p>
          <a:p>
            <a:pPr/>
            <a:r>
              <a:t>Gradient encode edges and local contrast quite well</a:t>
            </a:r>
          </a:p>
          <a:p>
            <a:pPr/>
          </a:p>
          <a:p>
            <a:pPr/>
            <a:r>
              <a:t>Do your editing in the gradient domain</a:t>
            </a:r>
          </a:p>
          <a:p>
            <a:pPr/>
            <a:r>
              <a:t>Reconstruct image from gradient</a:t>
            </a:r>
          </a:p>
          <a:p>
            <a:pPr/>
          </a:p>
          <a:p>
            <a:pPr/>
          </a:p>
          <a:p>
            <a:pPr>
              <a:defRPr sz="1800"/>
            </a:pPr>
            <a:r>
              <a:t>Various instances of this idea,  I’ll mostly follow Perez et al. Siggraph  2003</a:t>
            </a:r>
          </a:p>
          <a:p>
            <a:pPr>
              <a:buSzTx/>
              <a:buNone/>
              <a:defRPr sz="1800"/>
            </a:pPr>
            <a:r>
              <a:t> 	http://research.microsoft.com/vision/cambridge/papers/perez_siggraph03.pdf</a:t>
            </a:r>
          </a:p>
        </p:txBody>
      </p:sp>
      <p:sp>
        <p:nvSpPr>
          <p:cNvPr id="645" name="∇"/>
          <p:cNvSpPr txBox="1"/>
          <p:nvPr/>
        </p:nvSpPr>
        <p:spPr>
          <a:xfrm>
            <a:off x="7772400" y="2971800"/>
            <a:ext cx="1008619" cy="1562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5700"/>
              </a:spcBef>
              <a:buClr>
                <a:srgbClr val="000000"/>
              </a:buClr>
              <a:buFont typeface="Helvetica"/>
              <a:defRPr sz="9600">
                <a:uFill>
                  <a:solidFill>
                    <a:srgbClr val="000000"/>
                  </a:solidFill>
                </a:uFill>
              </a:defRPr>
            </a:lvl1pPr>
          </a:lstStyle>
          <a:p>
            <a:pPr/>
            <a:r>
              <a:t>∇</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4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4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50" name="Problems with direct copy/paste"/>
          <p:cNvSpPr txBox="1"/>
          <p:nvPr>
            <p:ph type="title"/>
          </p:nvPr>
        </p:nvSpPr>
        <p:spPr>
          <a:prstGeom prst="rect">
            <a:avLst/>
          </a:prstGeom>
        </p:spPr>
        <p:txBody>
          <a:bodyPr/>
          <a:lstStyle/>
          <a:p>
            <a:pPr/>
            <a:r>
              <a:t>Problems with direct copy/paste</a:t>
            </a:r>
          </a:p>
        </p:txBody>
      </p:sp>
      <p:sp>
        <p:nvSpPr>
          <p:cNvPr id="651" name="Double-click to edit"/>
          <p:cNvSpPr txBox="1"/>
          <p:nvPr>
            <p:ph type="body" idx="1"/>
          </p:nvPr>
        </p:nvSpPr>
        <p:spPr>
          <a:prstGeom prst="rect">
            <a:avLst/>
          </a:prstGeom>
        </p:spPr>
        <p:txBody>
          <a:bodyPr/>
          <a:lstStyle/>
          <a:p>
            <a:pPr/>
          </a:p>
        </p:txBody>
      </p:sp>
      <p:pic>
        <p:nvPicPr>
          <p:cNvPr id="652" name="image.png" descr="image.png"/>
          <p:cNvPicPr>
            <a:picLocks noChangeAspect="0"/>
          </p:cNvPicPr>
          <p:nvPr/>
        </p:nvPicPr>
        <p:blipFill>
          <a:blip r:embed="rId3">
            <a:extLst/>
          </a:blip>
          <a:srcRect l="0" t="0" r="39166" b="0"/>
          <a:stretch>
            <a:fillRect/>
          </a:stretch>
        </p:blipFill>
        <p:spPr>
          <a:xfrm>
            <a:off x="0" y="1600200"/>
            <a:ext cx="5562600" cy="4632325"/>
          </a:xfrm>
          <a:prstGeom prst="rect">
            <a:avLst/>
          </a:prstGeom>
          <a:ln w="12700">
            <a:miter lim="400000"/>
          </a:ln>
        </p:spPr>
      </p:pic>
      <p:sp>
        <p:nvSpPr>
          <p:cNvPr id="653" name="From Perez et al. 2003"/>
          <p:cNvSpPr txBox="1"/>
          <p:nvPr/>
        </p:nvSpPr>
        <p:spPr>
          <a:xfrm>
            <a:off x="1127125" y="6442075"/>
            <a:ext cx="2922846"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From Perez et al. 2003</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56"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57"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58" name="Solution: paste gradient"/>
          <p:cNvSpPr txBox="1"/>
          <p:nvPr>
            <p:ph type="title"/>
          </p:nvPr>
        </p:nvSpPr>
        <p:spPr>
          <a:prstGeom prst="rect">
            <a:avLst/>
          </a:prstGeom>
        </p:spPr>
        <p:txBody>
          <a:bodyPr/>
          <a:lstStyle/>
          <a:p>
            <a:pPr/>
            <a:r>
              <a:t>Solution: paste gradient</a:t>
            </a:r>
          </a:p>
        </p:txBody>
      </p:sp>
      <p:sp>
        <p:nvSpPr>
          <p:cNvPr id="659" name="Double-click to edit"/>
          <p:cNvSpPr txBox="1"/>
          <p:nvPr>
            <p:ph type="body" idx="1"/>
          </p:nvPr>
        </p:nvSpPr>
        <p:spPr>
          <a:prstGeom prst="rect">
            <a:avLst/>
          </a:prstGeom>
        </p:spPr>
        <p:txBody>
          <a:bodyPr/>
          <a:lstStyle/>
          <a:p>
            <a:pPr/>
          </a:p>
        </p:txBody>
      </p:sp>
      <p:pic>
        <p:nvPicPr>
          <p:cNvPr id="660" name="image.png" descr="image.png"/>
          <p:cNvPicPr>
            <a:picLocks noChangeAspect="0"/>
          </p:cNvPicPr>
          <p:nvPr/>
        </p:nvPicPr>
        <p:blipFill>
          <a:blip r:embed="rId3">
            <a:extLst/>
          </a:blip>
          <a:stretch>
            <a:fillRect/>
          </a:stretch>
        </p:blipFill>
        <p:spPr>
          <a:xfrm>
            <a:off x="0" y="1600200"/>
            <a:ext cx="9144000" cy="4632325"/>
          </a:xfrm>
          <a:prstGeom prst="rect">
            <a:avLst/>
          </a:prstGeom>
          <a:ln w="12700">
            <a:miter lim="400000"/>
          </a:ln>
        </p:spPr>
      </p:pic>
      <p:pic>
        <p:nvPicPr>
          <p:cNvPr id="661" name="image.png" descr="image.png"/>
          <p:cNvPicPr>
            <a:picLocks noChangeAspect="0"/>
          </p:cNvPicPr>
          <p:nvPr/>
        </p:nvPicPr>
        <p:blipFill>
          <a:blip r:embed="rId4">
            <a:extLst/>
          </a:blip>
          <a:stretch>
            <a:fillRect/>
          </a:stretch>
        </p:blipFill>
        <p:spPr>
          <a:xfrm>
            <a:off x="2057400" y="1828800"/>
            <a:ext cx="3448050" cy="3886200"/>
          </a:xfrm>
          <a:prstGeom prst="rect">
            <a:avLst/>
          </a:prstGeom>
          <a:ln w="12700">
            <a:miter lim="400000"/>
          </a:ln>
        </p:spPr>
      </p:pic>
      <p:sp>
        <p:nvSpPr>
          <p:cNvPr id="662" name="Rectangle"/>
          <p:cNvSpPr/>
          <p:nvPr/>
        </p:nvSpPr>
        <p:spPr>
          <a:xfrm>
            <a:off x="3352800" y="5751512"/>
            <a:ext cx="914400" cy="344489"/>
          </a:xfrm>
          <a:prstGeom prst="rect">
            <a:avLst/>
          </a:prstGeom>
          <a:solidFill>
            <a:srgbClr val="FFFFFF"/>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663" name="droppedImage.pdf" descr="droppedImage.pdf"/>
          <p:cNvPicPr>
            <a:picLocks noChangeAspect="1"/>
          </p:cNvPicPr>
          <p:nvPr/>
        </p:nvPicPr>
        <p:blipFill>
          <a:blip r:embed="rId5">
            <a:extLst/>
          </a:blip>
          <a:stretch>
            <a:fillRect/>
          </a:stretch>
        </p:blipFill>
        <p:spPr>
          <a:xfrm>
            <a:off x="2044700" y="1828800"/>
            <a:ext cx="3471672" cy="3886200"/>
          </a:xfrm>
          <a:prstGeom prst="rect">
            <a:avLst/>
          </a:prstGeom>
          <a:ln w="12700"/>
        </p:spPr>
      </p:pic>
      <p:sp>
        <p:nvSpPr>
          <p:cNvPr id="664" name="hacky visualization of gradient"/>
          <p:cNvSpPr txBox="1"/>
          <p:nvPr/>
        </p:nvSpPr>
        <p:spPr>
          <a:xfrm>
            <a:off x="2057400" y="5880100"/>
            <a:ext cx="3921334"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hacky visualization of gradient</a:t>
            </a:r>
          </a:p>
        </p:txBody>
      </p:sp>
      <p:pic>
        <p:nvPicPr>
          <p:cNvPr id="665" name="droppedImage.pdf" descr="droppedImage.pdf"/>
          <p:cNvPicPr>
            <a:picLocks noChangeAspect="1"/>
          </p:cNvPicPr>
          <p:nvPr/>
        </p:nvPicPr>
        <p:blipFill>
          <a:blip r:embed="rId6">
            <a:extLst/>
          </a:blip>
          <a:stretch>
            <a:fillRect/>
          </a:stretch>
        </p:blipFill>
        <p:spPr>
          <a:xfrm>
            <a:off x="2044700" y="1828800"/>
            <a:ext cx="3403600" cy="3810000"/>
          </a:xfrm>
          <a:prstGeom prst="rect">
            <a:avLst/>
          </a:prstGeom>
          <a:ln w="12700"/>
        </p:spPr>
      </p:pic>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6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6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6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70" name="Double-click to edit"/>
          <p:cNvSpPr txBox="1"/>
          <p:nvPr>
            <p:ph type="title"/>
          </p:nvPr>
        </p:nvSpPr>
        <p:spPr>
          <a:prstGeom prst="rect">
            <a:avLst/>
          </a:prstGeom>
        </p:spPr>
        <p:txBody>
          <a:bodyPr/>
          <a:lstStyle/>
          <a:p>
            <a:pPr/>
          </a:p>
        </p:txBody>
      </p:sp>
      <p:sp>
        <p:nvSpPr>
          <p:cNvPr id="671" name="http://fstoppers.com/proof-viral-hurricane-shark-photo-in-street-is-fake"/>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http://fstoppers.com/proof-viral-hurricane-shark-photo-in-street-is-fake</a:t>
            </a:r>
          </a:p>
        </p:txBody>
      </p:sp>
      <p:pic>
        <p:nvPicPr>
          <p:cNvPr id="672" name="droppedImage.tiff" descr="droppedImage.tiff"/>
          <p:cNvPicPr>
            <a:picLocks noChangeAspect="1"/>
          </p:cNvPicPr>
          <p:nvPr/>
        </p:nvPicPr>
        <p:blipFill>
          <a:blip r:embed="rId4">
            <a:extLst/>
          </a:blip>
          <a:stretch>
            <a:fillRect/>
          </a:stretch>
        </p:blipFill>
        <p:spPr>
          <a:xfrm>
            <a:off x="304800" y="2099858"/>
            <a:ext cx="6934200" cy="4605742"/>
          </a:xfrm>
          <a:prstGeom prst="rect">
            <a:avLst/>
          </a:prstGeom>
          <a:ln w="12700"/>
        </p:spPr>
      </p:pic>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7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7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77" name="Demo of healing brush"/>
          <p:cNvSpPr txBox="1"/>
          <p:nvPr>
            <p:ph type="title"/>
          </p:nvPr>
        </p:nvSpPr>
        <p:spPr>
          <a:prstGeom prst="rect">
            <a:avLst/>
          </a:prstGeom>
        </p:spPr>
        <p:txBody>
          <a:bodyPr/>
          <a:lstStyle/>
          <a:p>
            <a:pPr/>
            <a:r>
              <a:t>Demo of healing brush</a:t>
            </a:r>
          </a:p>
        </p:txBody>
      </p:sp>
      <p:sp>
        <p:nvSpPr>
          <p:cNvPr id="678" name="Slightly smarter version of what we learn today…"/>
          <p:cNvSpPr txBox="1"/>
          <p:nvPr>
            <p:ph type="body" idx="1"/>
          </p:nvPr>
        </p:nvSpPr>
        <p:spPr>
          <a:prstGeom prst="rect">
            <a:avLst/>
          </a:prstGeom>
        </p:spPr>
        <p:txBody>
          <a:bodyPr/>
          <a:lstStyle/>
          <a:p>
            <a:pPr/>
            <a:r>
              <a:t>Slightly smarter version of what we learn today</a:t>
            </a:r>
          </a:p>
          <a:p>
            <a:pPr lvl="1"/>
            <a:r>
              <a:t>higher-order derivative in particular</a:t>
            </a:r>
          </a:p>
          <a:p>
            <a:pPr lvl="1"/>
          </a:p>
          <a:p>
            <a:pPr lvl="1"/>
            <a:r>
              <a:t>See also </a:t>
            </a:r>
            <a:r>
              <a:rPr u="sng">
                <a:hlinkClick r:id="rId3" invalidUrl="" action="" tgtFrame="" tooltip="" history="1" highlightClick="0" endSnd="0"/>
              </a:rPr>
              <a:t>http://www.petapixel.com/2011/03/02/how-to-use-the-healing-brush-and-patch-tool-in-photoshop/</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8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68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683" name="What is a gradient?"/>
          <p:cNvSpPr txBox="1"/>
          <p:nvPr>
            <p:ph type="title"/>
          </p:nvPr>
        </p:nvSpPr>
        <p:spPr>
          <a:prstGeom prst="rect">
            <a:avLst/>
          </a:prstGeom>
        </p:spPr>
        <p:txBody>
          <a:bodyPr/>
          <a:lstStyle/>
          <a:p>
            <a:pPr/>
            <a:r>
              <a:t>What is a gradient?</a:t>
            </a:r>
          </a:p>
        </p:txBody>
      </p:sp>
      <p:sp>
        <p:nvSpPr>
          <p:cNvPr id="684" name="derivative of a multivariate function…"/>
          <p:cNvSpPr txBox="1"/>
          <p:nvPr>
            <p:ph type="body" idx="1"/>
          </p:nvPr>
        </p:nvSpPr>
        <p:spPr>
          <a:prstGeom prst="rect">
            <a:avLst/>
          </a:prstGeom>
        </p:spPr>
        <p:txBody>
          <a:bodyPr/>
          <a:lstStyle/>
          <a:p>
            <a:pPr/>
            <a:r>
              <a:t>derivative of a multivariate function</a:t>
            </a:r>
          </a:p>
          <a:p>
            <a:pPr/>
            <a:r>
              <a:t>for example, for f(x,y)</a:t>
            </a:r>
          </a:p>
          <a:p>
            <a:pPr/>
          </a:p>
          <a:p>
            <a:pPr/>
          </a:p>
          <a:p>
            <a:pPr/>
          </a:p>
          <a:p>
            <a:pPr/>
          </a:p>
          <a:p>
            <a:pPr/>
            <a:r>
              <a:t>For a discrete image, can be approximated with finite differences</a:t>
            </a:r>
          </a:p>
        </p:txBody>
      </p:sp>
      <p:pic>
        <p:nvPicPr>
          <p:cNvPr id="685" name="droppedImage.pdf" descr="droppedImage.pdf"/>
          <p:cNvPicPr>
            <a:picLocks noChangeAspect="1"/>
          </p:cNvPicPr>
          <p:nvPr/>
        </p:nvPicPr>
        <p:blipFill>
          <a:blip r:embed="rId3">
            <a:extLst/>
          </a:blip>
          <a:stretch>
            <a:fillRect/>
          </a:stretch>
        </p:blipFill>
        <p:spPr>
          <a:xfrm>
            <a:off x="3924300" y="2070100"/>
            <a:ext cx="3251200" cy="1117600"/>
          </a:xfrm>
          <a:prstGeom prst="rect">
            <a:avLst/>
          </a:prstGeom>
          <a:ln w="12700"/>
        </p:spPr>
      </p:pic>
      <p:pic>
        <p:nvPicPr>
          <p:cNvPr id="686" name="droppedImage.pdf" descr="droppedImage.pdf"/>
          <p:cNvPicPr>
            <a:picLocks noChangeAspect="1"/>
          </p:cNvPicPr>
          <p:nvPr/>
        </p:nvPicPr>
        <p:blipFill>
          <a:blip r:embed="rId4">
            <a:extLst/>
          </a:blip>
          <a:stretch>
            <a:fillRect/>
          </a:stretch>
        </p:blipFill>
        <p:spPr>
          <a:xfrm>
            <a:off x="2819400" y="4610100"/>
            <a:ext cx="5143500" cy="965200"/>
          </a:xfrm>
          <a:prstGeom prst="rect">
            <a:avLst/>
          </a:prstGeom>
          <a:ln w="12700"/>
        </p:spPr>
      </p:pic>
      <p:pic>
        <p:nvPicPr>
          <p:cNvPr id="687" name="droppedImage.pdf" descr="droppedImage.pdf"/>
          <p:cNvPicPr>
            <a:picLocks noChangeAspect="1"/>
          </p:cNvPicPr>
          <p:nvPr/>
        </p:nvPicPr>
        <p:blipFill>
          <a:blip r:embed="rId5">
            <a:extLst/>
          </a:blip>
          <a:stretch>
            <a:fillRect/>
          </a:stretch>
        </p:blipFill>
        <p:spPr>
          <a:xfrm>
            <a:off x="2819400" y="5727700"/>
            <a:ext cx="5130800" cy="1054100"/>
          </a:xfrm>
          <a:prstGeom prst="rect">
            <a:avLst/>
          </a:prstGeom>
          <a:ln w="12700"/>
        </p:spPr>
      </p:pic>
      <p:grpSp>
        <p:nvGrpSpPr>
          <p:cNvPr id="690" name="Group"/>
          <p:cNvGrpSpPr/>
          <p:nvPr/>
        </p:nvGrpSpPr>
        <p:grpSpPr>
          <a:xfrm>
            <a:off x="6735491" y="829468"/>
            <a:ext cx="2251272" cy="1412620"/>
            <a:chOff x="17364" y="0"/>
            <a:chExt cx="2251270" cy="1412618"/>
          </a:xfrm>
        </p:grpSpPr>
        <p:sp>
          <p:nvSpPr>
            <p:cNvPr id="688" name="Star"/>
            <p:cNvSpPr/>
            <p:nvPr/>
          </p:nvSpPr>
          <p:spPr>
            <a:xfrm>
              <a:off x="17364" y="0"/>
              <a:ext cx="2251272" cy="14126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153" y="4570"/>
                  </a:lnTo>
                  <a:lnTo>
                    <a:pt x="17849" y="2605"/>
                  </a:lnTo>
                  <a:lnTo>
                    <a:pt x="16759" y="7642"/>
                  </a:lnTo>
                  <a:lnTo>
                    <a:pt x="21600" y="9202"/>
                  </a:lnTo>
                  <a:lnTo>
                    <a:pt x="17576" y="12349"/>
                  </a:lnTo>
                  <a:lnTo>
                    <a:pt x="20297" y="16704"/>
                  </a:lnTo>
                  <a:lnTo>
                    <a:pt x="15223" y="16488"/>
                  </a:lnTo>
                  <a:lnTo>
                    <a:pt x="14551" y="21600"/>
                  </a:lnTo>
                  <a:lnTo>
                    <a:pt x="10800" y="18123"/>
                  </a:lnTo>
                  <a:lnTo>
                    <a:pt x="7049" y="21600"/>
                  </a:lnTo>
                  <a:lnTo>
                    <a:pt x="6377" y="16488"/>
                  </a:lnTo>
                  <a:lnTo>
                    <a:pt x="1303" y="16704"/>
                  </a:lnTo>
                  <a:lnTo>
                    <a:pt x="4024" y="12349"/>
                  </a:lnTo>
                  <a:lnTo>
                    <a:pt x="0" y="9202"/>
                  </a:lnTo>
                  <a:lnTo>
                    <a:pt x="4841" y="7642"/>
                  </a:lnTo>
                  <a:lnTo>
                    <a:pt x="3751" y="2605"/>
                  </a:lnTo>
                  <a:lnTo>
                    <a:pt x="8447" y="4570"/>
                  </a:lnTo>
                  <a:close/>
                </a:path>
              </a:pathLst>
            </a:custGeom>
            <a:solidFill>
              <a:schemeClr val="accent3">
                <a:satOff val="18648"/>
                <a:lumOff val="5971"/>
              </a:schemeClr>
            </a:solidFill>
            <a:ln w="12700" cap="flat">
              <a:noFill/>
              <a:miter lim="400000"/>
            </a:ln>
            <a:effectLst>
              <a:outerShdw sx="100000" sy="100000" kx="0" ky="0" algn="b" rotWithShape="0" blurRad="38100" dist="25400" dir="5400000">
                <a:srgbClr val="000000">
                  <a:alpha val="50000"/>
                </a:srgbClr>
              </a:outerShdw>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89" name="Different from  gradient of quadratic"/>
            <p:cNvSpPr txBox="1"/>
            <p:nvPr/>
          </p:nvSpPr>
          <p:spPr>
            <a:xfrm>
              <a:off x="391120" y="406399"/>
              <a:ext cx="1503760" cy="457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r>
                <a:t>Different from </a:t>
              </a:r>
              <a:br/>
              <a:r>
                <a:t>gradient of quadratic</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8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8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686"/>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68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5" fill="hold">
                                  <p:stCondLst>
                                    <p:cond delay="0"/>
                                  </p:stCondLst>
                                  <p:iterate type="el" backwards="0">
                                    <p:tmAbs val="0"/>
                                  </p:iterate>
                                  <p:childTnLst>
                                    <p:set>
                                      <p:cBhvr>
                                        <p:cTn id="19" fill="hold"/>
                                        <p:tgtEl>
                                          <p:spTgt spid="6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0" grpId="5"/>
      <p:bldP build="whole" bldLvl="1" animBg="1" rev="0" advAuto="0" spid="686" grpId="3"/>
      <p:bldP build="whole" bldLvl="1" animBg="1" rev="0" advAuto="0" spid="685" grpId="2"/>
      <p:bldP build="whole" bldLvl="1" animBg="1" rev="0" advAuto="0" spid="687" grpId="4"/>
      <p:bldP build="whole" bldLvl="1" animBg="1" rev="0" advAuto="0" spid="684" grpId="1"/>
    </p:bldLst>
  </p:timing>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2" name="Gradient vs. gradient"/>
          <p:cNvSpPr txBox="1"/>
          <p:nvPr>
            <p:ph type="title"/>
          </p:nvPr>
        </p:nvSpPr>
        <p:spPr>
          <a:prstGeom prst="rect">
            <a:avLst/>
          </a:prstGeom>
        </p:spPr>
        <p:txBody>
          <a:bodyPr/>
          <a:lstStyle/>
          <a:p>
            <a:pPr/>
            <a:r>
              <a:t>Gradient vs. gradient</a:t>
            </a:r>
          </a:p>
        </p:txBody>
      </p:sp>
      <p:sp>
        <p:nvSpPr>
          <p:cNvPr id="693" name="Here…"/>
          <p:cNvSpPr txBox="1"/>
          <p:nvPr>
            <p:ph type="body" idx="1"/>
          </p:nvPr>
        </p:nvSpPr>
        <p:spPr>
          <a:prstGeom prst="rect">
            <a:avLst/>
          </a:prstGeom>
        </p:spPr>
        <p:txBody>
          <a:bodyPr/>
          <a:lstStyle/>
          <a:p>
            <a:pPr/>
            <a:r>
              <a:t>Here</a:t>
            </a:r>
          </a:p>
          <a:p>
            <a:pPr/>
          </a:p>
          <a:p>
            <a:pPr/>
          </a:p>
          <a:p>
            <a:pPr/>
          </a:p>
          <a:p>
            <a:pPr/>
          </a:p>
          <a:p>
            <a:pPr/>
            <a:r>
              <a:t>Quadratic</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5" name="Gradient vs. gradient"/>
          <p:cNvSpPr txBox="1"/>
          <p:nvPr>
            <p:ph type="title"/>
          </p:nvPr>
        </p:nvSpPr>
        <p:spPr>
          <a:prstGeom prst="rect">
            <a:avLst/>
          </a:prstGeom>
        </p:spPr>
        <p:txBody>
          <a:bodyPr/>
          <a:lstStyle/>
          <a:p>
            <a:pPr/>
            <a:r>
              <a:t>Gradient vs. gradient</a:t>
            </a:r>
          </a:p>
        </p:txBody>
      </p:sp>
      <p:sp>
        <p:nvSpPr>
          <p:cNvPr id="696" name="Here, gradient wrt 2D x,y coordinates…"/>
          <p:cNvSpPr txBox="1"/>
          <p:nvPr>
            <p:ph type="body" idx="1"/>
          </p:nvPr>
        </p:nvSpPr>
        <p:spPr>
          <a:prstGeom prst="rect">
            <a:avLst/>
          </a:prstGeom>
        </p:spPr>
        <p:txBody>
          <a:bodyPr/>
          <a:lstStyle/>
          <a:p>
            <a:pPr/>
            <a:r>
              <a:t>Here, gradient wrt 2D x,y coordinates</a:t>
            </a:r>
          </a:p>
          <a:p>
            <a:pPr lvl="1"/>
            <a:r>
              <a:t>two partial derivatives wrt x, wrt y</a:t>
            </a:r>
          </a:p>
          <a:p>
            <a:pPr lvl="1"/>
            <a:r>
              <a:t>but one gradient per pixel (per channel)</a:t>
            </a:r>
          </a:p>
          <a:p>
            <a:pPr/>
          </a:p>
          <a:p>
            <a:pPr/>
          </a:p>
          <a:p>
            <a:pPr/>
            <a:r>
              <a:t>Quadratic: gradient wrt full image values</a:t>
            </a:r>
          </a:p>
          <a:p>
            <a:pPr lvl="1"/>
            <a:r>
              <a:t>width x height x 3 partial derivatives, one for each value</a:t>
            </a:r>
          </a:p>
          <a:p>
            <a:pPr lvl="1"/>
            <a:r>
              <a:t>a single giant gradient for the whole image</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69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0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01" name="Gradient: intuition"/>
          <p:cNvSpPr txBox="1"/>
          <p:nvPr>
            <p:ph type="title"/>
          </p:nvPr>
        </p:nvSpPr>
        <p:spPr>
          <a:prstGeom prst="rect">
            <a:avLst/>
          </a:prstGeom>
        </p:spPr>
        <p:txBody>
          <a:bodyPr/>
          <a:lstStyle/>
          <a:p>
            <a:pPr/>
            <a:r>
              <a:t>Gradient: intuition</a:t>
            </a:r>
          </a:p>
        </p:txBody>
      </p:sp>
      <p:sp>
        <p:nvSpPr>
          <p:cNvPr id="702" name="Double-click to edit"/>
          <p:cNvSpPr txBox="1"/>
          <p:nvPr>
            <p:ph type="body" idx="1"/>
          </p:nvPr>
        </p:nvSpPr>
        <p:spPr>
          <a:prstGeom prst="rect">
            <a:avLst/>
          </a:prstGeom>
        </p:spPr>
        <p:txBody>
          <a:bodyPr/>
          <a:lstStyle/>
          <a:p>
            <a:pPr/>
          </a:p>
        </p:txBody>
      </p:sp>
      <p:pic>
        <p:nvPicPr>
          <p:cNvPr id="703" name="droppedImage.pdf" descr="droppedImage.pdf"/>
          <p:cNvPicPr>
            <a:picLocks noChangeAspect="1"/>
          </p:cNvPicPr>
          <p:nvPr/>
        </p:nvPicPr>
        <p:blipFill>
          <a:blip r:embed="rId3">
            <a:extLst/>
          </a:blip>
          <a:stretch>
            <a:fillRect/>
          </a:stretch>
        </p:blipFill>
        <p:spPr>
          <a:xfrm>
            <a:off x="863600" y="1549400"/>
            <a:ext cx="8191500" cy="5461000"/>
          </a:xfrm>
          <a:prstGeom prst="rect">
            <a:avLst/>
          </a:prstGeom>
          <a:ln w="12700"/>
        </p:spPr>
      </p:pic>
      <p:sp>
        <p:nvSpPr>
          <p:cNvPr id="704" name="Line"/>
          <p:cNvSpPr/>
          <p:nvPr/>
        </p:nvSpPr>
        <p:spPr>
          <a:xfrm flipH="1">
            <a:off x="4354585" y="2256065"/>
            <a:ext cx="88227" cy="163850"/>
          </a:xfrm>
          <a:prstGeom prst="line">
            <a:avLst/>
          </a:prstGeom>
          <a:ln w="12700">
            <a:solidFill>
              <a:srgbClr val="4D22B3"/>
            </a:solidFill>
            <a:headEnd type="stealth"/>
          </a:ln>
        </p:spPr>
        <p:txBody>
          <a:bodyPr lIns="50800" tIns="50800" rIns="50800" bIns="50800" anchor="ctr"/>
          <a:lstStyle/>
          <a:p>
            <a:pPr/>
          </a:p>
        </p:txBody>
      </p:sp>
      <p:sp>
        <p:nvSpPr>
          <p:cNvPr id="705" name="Line"/>
          <p:cNvSpPr/>
          <p:nvPr/>
        </p:nvSpPr>
        <p:spPr>
          <a:xfrm flipH="1">
            <a:off x="6145285" y="4274114"/>
            <a:ext cx="817286" cy="1"/>
          </a:xfrm>
          <a:prstGeom prst="line">
            <a:avLst/>
          </a:prstGeom>
          <a:ln w="12700">
            <a:solidFill>
              <a:srgbClr val="4D22B3"/>
            </a:solidFill>
            <a:headEnd type="stealth"/>
          </a:ln>
        </p:spPr>
        <p:txBody>
          <a:bodyPr lIns="50800" tIns="50800" rIns="50800" bIns="50800" anchor="ctr"/>
          <a:lstStyle/>
          <a:p>
            <a:pPr/>
          </a:p>
        </p:txBody>
      </p:sp>
      <p:sp>
        <p:nvSpPr>
          <p:cNvPr id="706" name="Line"/>
          <p:cNvSpPr/>
          <p:nvPr/>
        </p:nvSpPr>
        <p:spPr>
          <a:xfrm flipH="1">
            <a:off x="3084585" y="4435513"/>
            <a:ext cx="1" cy="1451502"/>
          </a:xfrm>
          <a:prstGeom prst="line">
            <a:avLst/>
          </a:prstGeom>
          <a:ln w="12700">
            <a:solidFill>
              <a:srgbClr val="4D22B3"/>
            </a:solidFill>
            <a:headEnd type="stealth"/>
          </a:ln>
        </p:spPr>
        <p:txBody>
          <a:bodyPr lIns="50800" tIns="50800" rIns="50800" bIns="50800" anchor="ctr"/>
          <a:lstStyle/>
          <a:p>
            <a:pPr/>
          </a:p>
        </p:txBody>
      </p:sp>
      <p:sp>
        <p:nvSpPr>
          <p:cNvPr id="707" name="Circle"/>
          <p:cNvSpPr/>
          <p:nvPr/>
        </p:nvSpPr>
        <p:spPr>
          <a:xfrm>
            <a:off x="3035300" y="5842000"/>
            <a:ext cx="88900" cy="88900"/>
          </a:xfrm>
          <a:prstGeom prst="ellipse">
            <a:avLst/>
          </a:prstGeom>
          <a:solidFill>
            <a:srgbClr val="5E30EB"/>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08" name="Circle"/>
          <p:cNvSpPr/>
          <p:nvPr/>
        </p:nvSpPr>
        <p:spPr>
          <a:xfrm>
            <a:off x="4305300" y="2374900"/>
            <a:ext cx="88900" cy="88900"/>
          </a:xfrm>
          <a:prstGeom prst="ellipse">
            <a:avLst/>
          </a:prstGeom>
          <a:solidFill>
            <a:srgbClr val="5E30EB"/>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09" name="Circle"/>
          <p:cNvSpPr/>
          <p:nvPr/>
        </p:nvSpPr>
        <p:spPr>
          <a:xfrm>
            <a:off x="6057900" y="4229100"/>
            <a:ext cx="88900" cy="88900"/>
          </a:xfrm>
          <a:prstGeom prst="ellipse">
            <a:avLst/>
          </a:prstGeom>
          <a:solidFill>
            <a:srgbClr val="5E30EB"/>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10" name="Circle"/>
          <p:cNvSpPr/>
          <p:nvPr/>
        </p:nvSpPr>
        <p:spPr>
          <a:xfrm>
            <a:off x="6908800" y="3378200"/>
            <a:ext cx="88900" cy="88900"/>
          </a:xfrm>
          <a:prstGeom prst="ellipse">
            <a:avLst/>
          </a:prstGeom>
          <a:solidFill>
            <a:srgbClr val="5E30EB"/>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06" grpId="3"/>
      <p:bldP build="whole" bldLvl="1" animBg="1" rev="0" advAuto="0" spid="705" grpId="2"/>
      <p:bldP build="whole" bldLvl="1" animBg="1" rev="0" advAuto="0" spid="704" grpId="1"/>
    </p:bldLst>
  </p:timing>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1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1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15" name="Gradients and grayscale images"/>
          <p:cNvSpPr txBox="1"/>
          <p:nvPr>
            <p:ph type="title"/>
          </p:nvPr>
        </p:nvSpPr>
        <p:spPr>
          <a:prstGeom prst="rect">
            <a:avLst/>
          </a:prstGeom>
        </p:spPr>
        <p:txBody>
          <a:bodyPr/>
          <a:lstStyle>
            <a:lvl1pPr>
              <a:defRPr sz="3600"/>
            </a:lvl1pPr>
          </a:lstStyle>
          <a:p>
            <a:pPr/>
            <a:r>
              <a:t>Gradients and grayscale images</a:t>
            </a:r>
          </a:p>
        </p:txBody>
      </p:sp>
      <p:sp>
        <p:nvSpPr>
          <p:cNvPr id="716" name="Grayscale image: n×n scalars…"/>
          <p:cNvSpPr txBox="1"/>
          <p:nvPr>
            <p:ph type="body" idx="1"/>
          </p:nvPr>
        </p:nvSpPr>
        <p:spPr>
          <a:prstGeom prst="rect">
            <a:avLst/>
          </a:prstGeom>
        </p:spPr>
        <p:txBody>
          <a:bodyPr/>
          <a:lstStyle/>
          <a:p>
            <a:pPr/>
            <a:r>
              <a:t>Grayscale image: n</a:t>
            </a:r>
            <a:r>
              <a:t>×</a:t>
            </a:r>
            <a:r>
              <a:t>n scalars</a:t>
            </a:r>
          </a:p>
          <a:p>
            <a:pPr/>
            <a:r>
              <a:t>Gradient: </a:t>
            </a:r>
          </a:p>
        </p:txBody>
      </p:sp>
      <p:sp>
        <p:nvSpPr>
          <p:cNvPr id="717" name="n×n 2D vectors"/>
          <p:cNvSpPr txBox="1"/>
          <p:nvPr/>
        </p:nvSpPr>
        <p:spPr>
          <a:xfrm>
            <a:off x="2374900" y="1447800"/>
            <a:ext cx="2392373"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6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800"/>
              <a:t>n×n </a:t>
            </a:r>
            <a:r>
              <a:rPr b="1" i="1" sz="2800"/>
              <a:t>2D vectors</a:t>
            </a:r>
          </a:p>
        </p:txBody>
      </p:sp>
      <p:sp>
        <p:nvSpPr>
          <p:cNvPr id="718" name="Two many numbers!…"/>
          <p:cNvSpPr txBox="1"/>
          <p:nvPr/>
        </p:nvSpPr>
        <p:spPr>
          <a:xfrm>
            <a:off x="317500" y="2032000"/>
            <a:ext cx="3745756"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Two many numbers!</a:t>
            </a:r>
          </a:p>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What’s up with this? </a:t>
            </a:r>
          </a:p>
        </p:txBody>
      </p:sp>
      <p:sp>
        <p:nvSpPr>
          <p:cNvPr id="719" name="Only if they are curl-free (a.k.a. conservative)…"/>
          <p:cNvSpPr txBox="1"/>
          <p:nvPr/>
        </p:nvSpPr>
        <p:spPr>
          <a:xfrm>
            <a:off x="342900" y="4191000"/>
            <a:ext cx="7407846"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Only if they are curl-free (a.k.a. conservative)</a:t>
            </a:r>
          </a:p>
          <a:p>
            <a:pPr lvl="2" marL="784225" marR="41275" indent="-285750" defTabSz="914400">
              <a:spcBef>
                <a:spcPts val="600"/>
              </a:spcBef>
              <a:buClr>
                <a:srgbClr val="000000"/>
              </a:buClr>
              <a:buSzPct val="100000"/>
              <a:buFont typeface="Times New Roman"/>
              <a:buChar char="–"/>
              <a:defRPr sz="2800">
                <a:uFill>
                  <a:solidFill>
                    <a:srgbClr val="000000"/>
                  </a:solidFill>
                </a:uFill>
                <a:latin typeface="Times New Roman"/>
                <a:ea typeface="Times New Roman"/>
                <a:cs typeface="Times New Roman"/>
                <a:sym typeface="Times New Roman"/>
              </a:defRPr>
            </a:pPr>
            <a:r>
              <a:t>But we’ll see it does not matter for us</a:t>
            </a:r>
          </a:p>
        </p:txBody>
      </p:sp>
      <p:sp>
        <p:nvSpPr>
          <p:cNvPr id="720" name="Not all vector fields are the gradient of an image!"/>
          <p:cNvSpPr txBox="1"/>
          <p:nvPr/>
        </p:nvSpPr>
        <p:spPr>
          <a:xfrm>
            <a:off x="266700" y="3175000"/>
            <a:ext cx="7921799"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Not all vector fields are the gradient of an image!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7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17" grpId="1"/>
      <p:bldP build="whole" bldLvl="1" animBg="1" rev="0" advAuto="0" spid="718" grpId="2"/>
      <p:bldP build="whole" bldLvl="1" animBg="1" rev="0" advAuto="0" spid="719" grpId="4"/>
      <p:bldP build="whole" bldLvl="1" animBg="1" rev="0" advAuto="0" spid="720" grpId="3"/>
    </p:bldLst>
  </p:timing>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2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2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2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25" name="Gradients and grayscale images"/>
          <p:cNvSpPr txBox="1"/>
          <p:nvPr>
            <p:ph type="title"/>
          </p:nvPr>
        </p:nvSpPr>
        <p:spPr>
          <a:prstGeom prst="rect">
            <a:avLst/>
          </a:prstGeom>
        </p:spPr>
        <p:txBody>
          <a:bodyPr/>
          <a:lstStyle>
            <a:lvl1pPr>
              <a:defRPr sz="3600"/>
            </a:lvl1pPr>
          </a:lstStyle>
          <a:p>
            <a:pPr/>
            <a:r>
              <a:t>Gradients and grayscale images</a:t>
            </a:r>
          </a:p>
        </p:txBody>
      </p:sp>
      <p:sp>
        <p:nvSpPr>
          <p:cNvPr id="726" name="Grayscale image: n×n scalars…"/>
          <p:cNvSpPr txBox="1"/>
          <p:nvPr>
            <p:ph type="body" idx="1"/>
          </p:nvPr>
        </p:nvSpPr>
        <p:spPr>
          <a:prstGeom prst="rect">
            <a:avLst/>
          </a:prstGeom>
        </p:spPr>
        <p:txBody>
          <a:bodyPr/>
          <a:lstStyle/>
          <a:p>
            <a:pPr/>
            <a:r>
              <a:t>Grayscale image: n</a:t>
            </a:r>
            <a:r>
              <a:t>×</a:t>
            </a:r>
            <a:r>
              <a:t>n scalars</a:t>
            </a:r>
          </a:p>
          <a:p>
            <a:pPr/>
            <a:r>
              <a:t>Gradient: </a:t>
            </a:r>
          </a:p>
        </p:txBody>
      </p:sp>
      <p:sp>
        <p:nvSpPr>
          <p:cNvPr id="727" name="n×n 2D vectors"/>
          <p:cNvSpPr txBox="1"/>
          <p:nvPr/>
        </p:nvSpPr>
        <p:spPr>
          <a:xfrm>
            <a:off x="2374900" y="1447800"/>
            <a:ext cx="2392373"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6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800"/>
              <a:t>n×n </a:t>
            </a:r>
            <a:r>
              <a:rPr b="1" i="1" sz="2800"/>
              <a:t>2D vectors</a:t>
            </a:r>
          </a:p>
        </p:txBody>
      </p:sp>
      <p:sp>
        <p:nvSpPr>
          <p:cNvPr id="728" name="Two many numbers!…"/>
          <p:cNvSpPr txBox="1"/>
          <p:nvPr/>
        </p:nvSpPr>
        <p:spPr>
          <a:xfrm>
            <a:off x="317500" y="2032000"/>
            <a:ext cx="3745756"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Two many numbers!</a:t>
            </a:r>
          </a:p>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What’s up with this? </a:t>
            </a:r>
          </a:p>
        </p:txBody>
      </p:sp>
      <p:sp>
        <p:nvSpPr>
          <p:cNvPr id="729" name="Only if they are curl-free (a.k.a. conservative)…"/>
          <p:cNvSpPr txBox="1"/>
          <p:nvPr/>
        </p:nvSpPr>
        <p:spPr>
          <a:xfrm>
            <a:off x="342900" y="4191000"/>
            <a:ext cx="7407846" cy="99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Only if they are curl-free (a.k.a. conservative)</a:t>
            </a:r>
          </a:p>
          <a:p>
            <a:pPr lvl="2" marL="784225" marR="41275" indent="-285750" defTabSz="914400">
              <a:spcBef>
                <a:spcPts val="600"/>
              </a:spcBef>
              <a:buClr>
                <a:srgbClr val="000000"/>
              </a:buClr>
              <a:buSzPct val="100000"/>
              <a:buFont typeface="Times New Roman"/>
              <a:buChar char="–"/>
              <a:defRPr sz="2800">
                <a:uFill>
                  <a:solidFill>
                    <a:srgbClr val="000000"/>
                  </a:solidFill>
                </a:uFill>
                <a:latin typeface="Times New Roman"/>
                <a:ea typeface="Times New Roman"/>
                <a:cs typeface="Times New Roman"/>
                <a:sym typeface="Times New Roman"/>
              </a:defRPr>
            </a:pPr>
            <a:r>
              <a:t>But we’ll see it does not matter for us</a:t>
            </a:r>
          </a:p>
        </p:txBody>
      </p:sp>
      <p:sp>
        <p:nvSpPr>
          <p:cNvPr id="730" name="Not all vector fields are the gradient of an image!"/>
          <p:cNvSpPr txBox="1"/>
          <p:nvPr/>
        </p:nvSpPr>
        <p:spPr>
          <a:xfrm>
            <a:off x="266700" y="3175000"/>
            <a:ext cx="7921799"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Not all vector fields are the gradient of an image!</a:t>
            </a:r>
          </a:p>
        </p:txBody>
      </p:sp>
      <p:sp>
        <p:nvSpPr>
          <p:cNvPr id="731" name="NEEDS WORK"/>
          <p:cNvSpPr txBox="1"/>
          <p:nvPr/>
        </p:nvSpPr>
        <p:spPr>
          <a:xfrm>
            <a:off x="1295400" y="1816100"/>
            <a:ext cx="6210300" cy="4216400"/>
          </a:xfrm>
          <a:prstGeom prst="rect">
            <a:avLst/>
          </a:prstGeom>
          <a:solidFill>
            <a:srgbClr val="FEFCDD"/>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sz="14400">
                <a:uFill>
                  <a:solidFill>
                    <a:srgbClr val="000000"/>
                  </a:solidFill>
                </a:uFill>
                <a:latin typeface="Times New Roman"/>
                <a:ea typeface="Times New Roman"/>
                <a:cs typeface="Times New Roman"/>
                <a:sym typeface="Times New Roman"/>
              </a:defRPr>
            </a:lvl1pPr>
          </a:lstStyle>
          <a:p>
            <a:pPr/>
            <a:r>
              <a:t>NEEDS WORK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7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9" grpId="4"/>
      <p:bldP build="whole" bldLvl="1" animBg="1" rev="0" advAuto="0" spid="730" grpId="3"/>
      <p:bldP build="whole" bldLvl="1" animBg="1" rev="0" advAuto="0" spid="727" grpId="1"/>
      <p:bldP build="whole" bldLvl="1" animBg="1" rev="0" advAuto="0" spid="728" grpId="2"/>
    </p:bldLst>
  </p:timing>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34"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35"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36" name="Color images"/>
          <p:cNvSpPr txBox="1"/>
          <p:nvPr>
            <p:ph type="title"/>
          </p:nvPr>
        </p:nvSpPr>
        <p:spPr>
          <a:prstGeom prst="rect">
            <a:avLst/>
          </a:prstGeom>
        </p:spPr>
        <p:txBody>
          <a:bodyPr/>
          <a:lstStyle/>
          <a:p>
            <a:pPr/>
            <a:r>
              <a:t>Color images</a:t>
            </a:r>
          </a:p>
        </p:txBody>
      </p:sp>
      <p:sp>
        <p:nvSpPr>
          <p:cNvPr id="737" name="3 gradients, one for each channel.…"/>
          <p:cNvSpPr txBox="1"/>
          <p:nvPr>
            <p:ph type="body" idx="1"/>
          </p:nvPr>
        </p:nvSpPr>
        <p:spPr>
          <a:prstGeom prst="rect">
            <a:avLst/>
          </a:prstGeom>
        </p:spPr>
        <p:txBody>
          <a:bodyPr/>
          <a:lstStyle/>
          <a:p>
            <a:pPr/>
            <a:r>
              <a:t>3 gradients, one for each channel. </a:t>
            </a:r>
          </a:p>
          <a:p>
            <a:pPr/>
            <a:r>
              <a:t>We’ll sweep this under the rug for this lecture</a:t>
            </a:r>
          </a:p>
          <a:p>
            <a:pPr/>
            <a:r>
              <a:t>In practice, treat each channel independently</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4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4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42" name="Questions?"/>
          <p:cNvSpPr txBox="1"/>
          <p:nvPr>
            <p:ph type="title"/>
          </p:nvPr>
        </p:nvSpPr>
        <p:spPr>
          <a:prstGeom prst="rect">
            <a:avLst/>
          </a:prstGeom>
        </p:spPr>
        <p:txBody>
          <a:bodyPr/>
          <a:lstStyle/>
          <a:p>
            <a:pPr/>
            <a:r>
              <a:t>Questions?</a:t>
            </a:r>
          </a:p>
        </p:txBody>
      </p:sp>
      <p:sp>
        <p:nvSpPr>
          <p:cNvPr id="743" name="Double-click to edit"/>
          <p:cNvSpPr txBox="1"/>
          <p:nvPr>
            <p:ph type="body" idx="1"/>
          </p:nvPr>
        </p:nvSpPr>
        <p:spPr>
          <a:prstGeom prst="rect">
            <a:avLst/>
          </a:prstGeom>
        </p:spPr>
        <p:txBody>
          <a:bodyPr/>
          <a:lstStyle/>
          <a:p>
            <a:pPr/>
          </a:p>
        </p:txBody>
      </p:sp>
      <p:pic>
        <p:nvPicPr>
          <p:cNvPr id="744" name="droppedImage.pdf" descr="droppedImage.pdf"/>
          <p:cNvPicPr>
            <a:picLocks noChangeAspect="1"/>
          </p:cNvPicPr>
          <p:nvPr/>
        </p:nvPicPr>
        <p:blipFill>
          <a:blip r:embed="rId3">
            <a:extLst/>
          </a:blip>
          <a:stretch>
            <a:fillRect/>
          </a:stretch>
        </p:blipFill>
        <p:spPr>
          <a:xfrm>
            <a:off x="3751107" y="165099"/>
            <a:ext cx="5108483" cy="6502401"/>
          </a:xfrm>
          <a:prstGeom prst="rect">
            <a:avLst/>
          </a:prstGeom>
          <a:ln w="12700"/>
        </p:spPr>
      </p:pic>
      <p:sp>
        <p:nvSpPr>
          <p:cNvPr id="745" name="Escher, Maurits Cornelis…"/>
          <p:cNvSpPr txBox="1"/>
          <p:nvPr/>
        </p:nvSpPr>
        <p:spPr>
          <a:xfrm>
            <a:off x="215900" y="5054600"/>
            <a:ext cx="4012566" cy="1803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defRPr sz="2400">
                <a:uFill>
                  <a:solidFill>
                    <a:srgbClr val="000000"/>
                  </a:solidFill>
                </a:uFill>
                <a:latin typeface="Times New Roman"/>
                <a:ea typeface="Times New Roman"/>
                <a:cs typeface="Times New Roman"/>
                <a:sym typeface="Times New Roman"/>
              </a:defRPr>
            </a:pPr>
            <a:r>
              <a:t>Escher, Maurits Cornelis</a:t>
            </a:r>
          </a:p>
          <a:p>
            <a:pPr marL="40639" marR="40639" defTabSz="914400">
              <a:defRPr sz="2400">
                <a:uFill>
                  <a:solidFill>
                    <a:srgbClr val="000000"/>
                  </a:solidFill>
                </a:uFill>
                <a:latin typeface="Times New Roman"/>
                <a:ea typeface="Times New Roman"/>
                <a:cs typeface="Times New Roman"/>
                <a:sym typeface="Times New Roman"/>
              </a:defRPr>
            </a:pPr>
            <a:r>
              <a:t>Ascending and Descending</a:t>
            </a:r>
          </a:p>
          <a:p>
            <a:pPr marL="40639" marR="40639" defTabSz="914400">
              <a:defRPr sz="2400">
                <a:uFill>
                  <a:solidFill>
                    <a:srgbClr val="000000"/>
                  </a:solidFill>
                </a:uFill>
                <a:latin typeface="Times New Roman"/>
                <a:ea typeface="Times New Roman"/>
                <a:cs typeface="Times New Roman"/>
                <a:sym typeface="Times New Roman"/>
              </a:defRPr>
            </a:pPr>
            <a:r>
              <a:t>1960</a:t>
            </a:r>
          </a:p>
          <a:p>
            <a:pPr marL="40639" marR="40639" defTabSz="914400">
              <a:defRPr sz="2400">
                <a:uFill>
                  <a:solidFill>
                    <a:srgbClr val="000000"/>
                  </a:solidFill>
                </a:uFill>
                <a:latin typeface="Times New Roman"/>
                <a:ea typeface="Times New Roman"/>
                <a:cs typeface="Times New Roman"/>
                <a:sym typeface="Times New Roman"/>
              </a:defRPr>
            </a:pPr>
            <a:r>
              <a:t>Lithograph</a:t>
            </a:r>
          </a:p>
          <a:p>
            <a:pPr marL="40639" marR="40639" defTabSz="914400">
              <a:defRPr sz="2400">
                <a:uFill>
                  <a:solidFill>
                    <a:srgbClr val="000000"/>
                  </a:solidFill>
                </a:uFill>
                <a:latin typeface="Times New Roman"/>
                <a:ea typeface="Times New Roman"/>
                <a:cs typeface="Times New Roman"/>
                <a:sym typeface="Times New Roman"/>
              </a:defRPr>
            </a:pPr>
            <a:r>
              <a:t>35.5 x 28.5 cm (14 x 11 1/4 in.)</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4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4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50" name="Today message I"/>
          <p:cNvSpPr txBox="1"/>
          <p:nvPr>
            <p:ph type="title"/>
          </p:nvPr>
        </p:nvSpPr>
        <p:spPr>
          <a:prstGeom prst="rect">
            <a:avLst/>
          </a:prstGeom>
        </p:spPr>
        <p:txBody>
          <a:bodyPr/>
          <a:lstStyle>
            <a:lvl1pPr>
              <a:defRPr sz="3600"/>
            </a:lvl1pPr>
          </a:lstStyle>
          <a:p>
            <a:pPr/>
            <a:r>
              <a:t>Today message I</a:t>
            </a:r>
          </a:p>
        </p:txBody>
      </p:sp>
      <p:sp>
        <p:nvSpPr>
          <p:cNvPr id="751" name="Manipulating the gradient is powerful"/>
          <p:cNvSpPr txBox="1"/>
          <p:nvPr>
            <p:ph type="body" idx="1"/>
          </p:nvPr>
        </p:nvSpPr>
        <p:spPr>
          <a:prstGeom prst="rect">
            <a:avLst/>
          </a:prstGeom>
        </p:spPr>
        <p:txBody>
          <a:bodyPr/>
          <a:lstStyle/>
          <a:p>
            <a:pPr/>
            <a:r>
              <a:t>Manipulating the gradient is powerful </a:t>
            </a:r>
          </a:p>
        </p:txBody>
      </p:sp>
      <p:sp>
        <p:nvSpPr>
          <p:cNvPr id="752" name="∇"/>
          <p:cNvSpPr txBox="1"/>
          <p:nvPr/>
        </p:nvSpPr>
        <p:spPr>
          <a:xfrm>
            <a:off x="7772400" y="635000"/>
            <a:ext cx="1008619" cy="1562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5700"/>
              </a:spcBef>
              <a:buClr>
                <a:srgbClr val="000000"/>
              </a:buClr>
              <a:buFont typeface="Helvetica"/>
              <a:defRPr sz="9600">
                <a:uFill>
                  <a:solidFill>
                    <a:srgbClr val="000000"/>
                  </a:solidFill>
                </a:uFill>
              </a:defRPr>
            </a:lvl1pPr>
          </a:lstStyle>
          <a:p>
            <a:pPr/>
            <a:r>
              <a:t>∇</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5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5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5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57" name="Today message II"/>
          <p:cNvSpPr txBox="1"/>
          <p:nvPr>
            <p:ph type="title"/>
          </p:nvPr>
        </p:nvSpPr>
        <p:spPr>
          <a:prstGeom prst="rect">
            <a:avLst/>
          </a:prstGeom>
        </p:spPr>
        <p:txBody>
          <a:bodyPr/>
          <a:lstStyle>
            <a:lvl1pPr>
              <a:defRPr sz="3600"/>
            </a:lvl1pPr>
          </a:lstStyle>
          <a:p>
            <a:pPr/>
            <a:r>
              <a:t>Today message II</a:t>
            </a:r>
          </a:p>
        </p:txBody>
      </p:sp>
      <p:sp>
        <p:nvSpPr>
          <p:cNvPr id="758" name="Optimization is powerful…"/>
          <p:cNvSpPr txBox="1"/>
          <p:nvPr>
            <p:ph type="body" idx="1"/>
          </p:nvPr>
        </p:nvSpPr>
        <p:spPr>
          <a:prstGeom prst="rect">
            <a:avLst/>
          </a:prstGeom>
        </p:spPr>
        <p:txBody>
          <a:bodyPr/>
          <a:lstStyle/>
          <a:p>
            <a:pPr/>
            <a:r>
              <a:t>Optimization is powerful</a:t>
            </a:r>
          </a:p>
          <a:p>
            <a:pPr lvl="1"/>
            <a:r>
              <a:t>In particular least square</a:t>
            </a:r>
          </a:p>
          <a:p>
            <a:pPr lvl="1"/>
          </a:p>
          <a:p>
            <a:pPr/>
            <a:r>
              <a:t>Good Least square optimization reduces to a big linear system</a:t>
            </a:r>
          </a:p>
          <a:p>
            <a:pPr/>
            <a:r>
              <a:t>Linear algebra is your friend</a:t>
            </a:r>
          </a:p>
          <a:p>
            <a:pPr lvl="1"/>
            <a:r>
              <a:t>Big sparse linear systems can be solved efficiently</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6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6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63" name="Today message III"/>
          <p:cNvSpPr txBox="1"/>
          <p:nvPr>
            <p:ph type="title"/>
          </p:nvPr>
        </p:nvSpPr>
        <p:spPr>
          <a:prstGeom prst="rect">
            <a:avLst/>
          </a:prstGeom>
        </p:spPr>
        <p:txBody>
          <a:bodyPr/>
          <a:lstStyle>
            <a:lvl1pPr>
              <a:defRPr sz="3600"/>
            </a:lvl1pPr>
          </a:lstStyle>
          <a:p>
            <a:pPr/>
            <a:r>
              <a:t>Today message III</a:t>
            </a:r>
          </a:p>
        </p:txBody>
      </p:sp>
      <p:sp>
        <p:nvSpPr>
          <p:cNvPr id="764" name="Toy examples are good to further understanding…"/>
          <p:cNvSpPr txBox="1"/>
          <p:nvPr>
            <p:ph type="body" idx="1"/>
          </p:nvPr>
        </p:nvSpPr>
        <p:spPr>
          <a:prstGeom prst="rect">
            <a:avLst/>
          </a:prstGeom>
        </p:spPr>
        <p:txBody>
          <a:bodyPr/>
          <a:lstStyle/>
          <a:p>
            <a:pPr/>
            <a:r>
              <a:t>Toy examples are good to further understanding</a:t>
            </a:r>
          </a:p>
          <a:p>
            <a:pPr/>
            <a:r>
              <a:t>1D can however be overly simplifying, n-D is more fun/complicated</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67"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68"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69" name="Questions?"/>
          <p:cNvSpPr txBox="1"/>
          <p:nvPr>
            <p:ph type="title"/>
          </p:nvPr>
        </p:nvSpPr>
        <p:spPr>
          <a:prstGeom prst="rect">
            <a:avLst/>
          </a:prstGeom>
        </p:spPr>
        <p:txBody>
          <a:bodyPr/>
          <a:lstStyle>
            <a:lvl1pPr>
              <a:defRPr sz="3600"/>
            </a:lvl1pPr>
          </a:lstStyle>
          <a:p>
            <a:pPr/>
            <a:r>
              <a:t>Questions?</a:t>
            </a:r>
          </a:p>
        </p:txBody>
      </p:sp>
      <p:sp>
        <p:nvSpPr>
          <p:cNvPr id="770"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7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7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75" name="Seamless Poisson cloning"/>
          <p:cNvSpPr txBox="1"/>
          <p:nvPr>
            <p:ph type="title"/>
          </p:nvPr>
        </p:nvSpPr>
        <p:spPr>
          <a:prstGeom prst="rect">
            <a:avLst/>
          </a:prstGeom>
        </p:spPr>
        <p:txBody>
          <a:bodyPr/>
          <a:lstStyle>
            <a:lvl1pPr>
              <a:defRPr sz="3600"/>
            </a:lvl1pPr>
          </a:lstStyle>
          <a:p>
            <a:pPr/>
            <a:r>
              <a:t>Seamless Poisson cloning</a:t>
            </a:r>
          </a:p>
        </p:txBody>
      </p:sp>
      <p:sp>
        <p:nvSpPr>
          <p:cNvPr id="776" name="Paste source gradient into target image inside a selected region…"/>
          <p:cNvSpPr txBox="1"/>
          <p:nvPr>
            <p:ph type="body" idx="1"/>
          </p:nvPr>
        </p:nvSpPr>
        <p:spPr>
          <a:prstGeom prst="rect">
            <a:avLst/>
          </a:prstGeom>
        </p:spPr>
        <p:txBody>
          <a:bodyPr/>
          <a:lstStyle/>
          <a:p>
            <a:pPr/>
            <a:r>
              <a:t>Paste source gradient into target image inside a selected region</a:t>
            </a:r>
          </a:p>
          <a:p>
            <a:pPr/>
            <a:r>
              <a:t>Make the new gradient as close as possible to the source gradient while respecting  pixel values at the boundary</a:t>
            </a:r>
          </a:p>
        </p:txBody>
      </p:sp>
      <p:pic>
        <p:nvPicPr>
          <p:cNvPr id="777" name="image.png" descr="image.png"/>
          <p:cNvPicPr>
            <a:picLocks noChangeAspect="0"/>
          </p:cNvPicPr>
          <p:nvPr/>
        </p:nvPicPr>
        <p:blipFill>
          <a:blip r:embed="rId3">
            <a:extLst/>
          </a:blip>
          <a:srcRect l="54487" t="0" r="14262" b="37040"/>
          <a:stretch>
            <a:fillRect/>
          </a:stretch>
        </p:blipFill>
        <p:spPr>
          <a:xfrm>
            <a:off x="5892800" y="3600450"/>
            <a:ext cx="2476500" cy="2714625"/>
          </a:xfrm>
          <a:prstGeom prst="rect">
            <a:avLst/>
          </a:prstGeom>
          <a:ln w="12700">
            <a:miter lim="400000"/>
          </a:ln>
        </p:spPr>
      </p:pic>
      <p:sp>
        <p:nvSpPr>
          <p:cNvPr id="778" name="paste  source  gradient  here"/>
          <p:cNvSpPr txBox="1"/>
          <p:nvPr/>
        </p:nvSpPr>
        <p:spPr>
          <a:xfrm>
            <a:off x="7137400" y="4318000"/>
            <a:ext cx="1394877" cy="1460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defRPr sz="2400">
                <a:uFill>
                  <a:solidFill>
                    <a:srgbClr val="000000"/>
                  </a:solidFill>
                </a:uFill>
                <a:latin typeface="Times New Roman"/>
                <a:ea typeface="Times New Roman"/>
                <a:cs typeface="Times New Roman"/>
                <a:sym typeface="Times New Roman"/>
              </a:defRPr>
            </a:pPr>
            <a:r>
              <a:t>paste </a:t>
            </a:r>
            <a:br/>
            <a:r>
              <a:t>source </a:t>
            </a:r>
            <a:br/>
            <a:r>
              <a:t>gradient </a:t>
            </a:r>
            <a:br/>
            <a:r>
              <a:t>here</a:t>
            </a:r>
          </a:p>
        </p:txBody>
      </p:sp>
      <p:sp>
        <p:nvSpPr>
          <p:cNvPr id="779" name="keep target values here"/>
          <p:cNvSpPr txBox="1"/>
          <p:nvPr/>
        </p:nvSpPr>
        <p:spPr>
          <a:xfrm>
            <a:off x="6527800" y="3733800"/>
            <a:ext cx="2484473" cy="3829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000">
                <a:uFill>
                  <a:solidFill>
                    <a:srgbClr val="000000"/>
                  </a:solidFill>
                </a:uFill>
                <a:latin typeface="Times New Roman"/>
                <a:ea typeface="Times New Roman"/>
                <a:cs typeface="Times New Roman"/>
                <a:sym typeface="Times New Roman"/>
              </a:defRPr>
            </a:lvl1pPr>
          </a:lstStyle>
          <a:p>
            <a:pPr/>
            <a:r>
              <a:t>keep target values here</a:t>
            </a:r>
          </a:p>
        </p:txBody>
      </p:sp>
      <p:pic>
        <p:nvPicPr>
          <p:cNvPr id="780" name="image.png" descr="image.png"/>
          <p:cNvPicPr>
            <a:picLocks noChangeAspect="0"/>
          </p:cNvPicPr>
          <p:nvPr/>
        </p:nvPicPr>
        <p:blipFill>
          <a:blip r:embed="rId4">
            <a:extLst/>
          </a:blip>
          <a:stretch>
            <a:fillRect/>
          </a:stretch>
        </p:blipFill>
        <p:spPr>
          <a:xfrm>
            <a:off x="241300" y="3921125"/>
            <a:ext cx="5168901" cy="2628900"/>
          </a:xfrm>
          <a:prstGeom prst="rect">
            <a:avLst/>
          </a:prstGeom>
          <a:ln w="12700">
            <a:miter lim="400000"/>
          </a:ln>
        </p:spPr>
      </p:pic>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78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78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785" name="Seamless Poisson cloning"/>
          <p:cNvSpPr txBox="1"/>
          <p:nvPr>
            <p:ph type="title"/>
          </p:nvPr>
        </p:nvSpPr>
        <p:spPr>
          <a:prstGeom prst="rect">
            <a:avLst/>
          </a:prstGeom>
        </p:spPr>
        <p:txBody>
          <a:bodyPr/>
          <a:lstStyle>
            <a:lvl1pPr>
              <a:defRPr sz="3600"/>
            </a:lvl1pPr>
          </a:lstStyle>
          <a:p>
            <a:pPr/>
            <a:r>
              <a:t>Seamless Poisson cloning</a:t>
            </a:r>
          </a:p>
        </p:txBody>
      </p:sp>
      <p:sp>
        <p:nvSpPr>
          <p:cNvPr id="786" name="Given vector field v (pasted gradient), find the value of f in unknown region that optimize:"/>
          <p:cNvSpPr txBox="1"/>
          <p:nvPr>
            <p:ph type="body" idx="1"/>
          </p:nvPr>
        </p:nvSpPr>
        <p:spPr>
          <a:prstGeom prst="rect">
            <a:avLst/>
          </a:prstGeom>
        </p:spPr>
        <p:txBody>
          <a:bodyPr/>
          <a:lstStyle/>
          <a:p>
            <a:pPr/>
            <a:r>
              <a:t>Given vector field </a:t>
            </a:r>
            <a:r>
              <a:rPr i="1"/>
              <a:t>v </a:t>
            </a:r>
            <a:r>
              <a:t>(pasted gradient), find the value of </a:t>
            </a:r>
            <a:r>
              <a:rPr i="1"/>
              <a:t>f </a:t>
            </a:r>
            <a:r>
              <a:t>in unknown region that optimize: </a:t>
            </a:r>
          </a:p>
        </p:txBody>
      </p:sp>
      <p:pic>
        <p:nvPicPr>
          <p:cNvPr id="787" name="image.png" descr="image.png"/>
          <p:cNvPicPr>
            <a:picLocks noChangeAspect="0"/>
          </p:cNvPicPr>
          <p:nvPr/>
        </p:nvPicPr>
        <p:blipFill>
          <a:blip r:embed="rId3">
            <a:extLst/>
          </a:blip>
          <a:srcRect l="0" t="0" r="0" b="37113"/>
          <a:stretch>
            <a:fillRect/>
          </a:stretch>
        </p:blipFill>
        <p:spPr>
          <a:xfrm>
            <a:off x="609600" y="3308350"/>
            <a:ext cx="7924800" cy="2711450"/>
          </a:xfrm>
          <a:prstGeom prst="rect">
            <a:avLst/>
          </a:prstGeom>
          <a:ln w="12700">
            <a:miter lim="400000"/>
          </a:ln>
        </p:spPr>
      </p:pic>
      <p:sp>
        <p:nvSpPr>
          <p:cNvPr id="788" name="Pasted gradient"/>
          <p:cNvSpPr txBox="1"/>
          <p:nvPr/>
        </p:nvSpPr>
        <p:spPr>
          <a:xfrm>
            <a:off x="1066800" y="3355975"/>
            <a:ext cx="202556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Pasted gradient</a:t>
            </a:r>
          </a:p>
        </p:txBody>
      </p:sp>
      <p:sp>
        <p:nvSpPr>
          <p:cNvPr id="789" name="Mask"/>
          <p:cNvSpPr txBox="1"/>
          <p:nvPr/>
        </p:nvSpPr>
        <p:spPr>
          <a:xfrm>
            <a:off x="3276600" y="3432175"/>
            <a:ext cx="832257"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Mask</a:t>
            </a:r>
          </a:p>
        </p:txBody>
      </p:sp>
      <p:sp>
        <p:nvSpPr>
          <p:cNvPr id="790" name="Background"/>
          <p:cNvSpPr txBox="1"/>
          <p:nvPr/>
        </p:nvSpPr>
        <p:spPr>
          <a:xfrm>
            <a:off x="6019800" y="5503862"/>
            <a:ext cx="1644710"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Background</a:t>
            </a:r>
          </a:p>
        </p:txBody>
      </p:sp>
      <p:sp>
        <p:nvSpPr>
          <p:cNvPr id="791" name="unknown region"/>
          <p:cNvSpPr txBox="1"/>
          <p:nvPr/>
        </p:nvSpPr>
        <p:spPr>
          <a:xfrm>
            <a:off x="5715000" y="4038600"/>
            <a:ext cx="1454557" cy="774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unknown</a:t>
            </a:r>
            <a:br/>
            <a:r>
              <a:t>region</a:t>
            </a:r>
          </a:p>
        </p:txBody>
      </p:sp>
      <p:pic>
        <p:nvPicPr>
          <p:cNvPr id="792" name="image.png" descr="image.png"/>
          <p:cNvPicPr>
            <a:picLocks noChangeAspect="0"/>
          </p:cNvPicPr>
          <p:nvPr/>
        </p:nvPicPr>
        <p:blipFill>
          <a:blip r:embed="rId4">
            <a:extLst/>
          </a:blip>
          <a:stretch>
            <a:fillRect/>
          </a:stretch>
        </p:blipFill>
        <p:spPr>
          <a:xfrm>
            <a:off x="609600" y="2057400"/>
            <a:ext cx="5867400" cy="1098550"/>
          </a:xfrm>
          <a:prstGeom prst="rect">
            <a:avLst/>
          </a:prstGeom>
          <a:ln w="12700">
            <a:miter lim="400000"/>
          </a:ln>
        </p:spPr>
      </p:pic>
      <p:pic>
        <p:nvPicPr>
          <p:cNvPr id="793" name="image.png" descr="image.png"/>
          <p:cNvPicPr>
            <a:picLocks noChangeAspect="0"/>
          </p:cNvPicPr>
          <p:nvPr/>
        </p:nvPicPr>
        <p:blipFill>
          <a:blip r:embed="rId3">
            <a:extLst/>
          </a:blip>
          <a:srcRect l="0" t="65390" r="0" b="0"/>
          <a:stretch>
            <a:fillRect/>
          </a:stretch>
        </p:blipFill>
        <p:spPr>
          <a:xfrm>
            <a:off x="2133600" y="5983287"/>
            <a:ext cx="4648200" cy="874713"/>
          </a:xfrm>
          <a:prstGeom prst="rect">
            <a:avLst/>
          </a:prstGeom>
          <a:ln w="12700">
            <a:miter lim="400000"/>
          </a:ln>
        </p:spPr>
      </p:pic>
      <p:sp>
        <p:nvSpPr>
          <p:cNvPr id="794" name="Poisson equation with Dirichlet conditions"/>
          <p:cNvSpPr txBox="1"/>
          <p:nvPr/>
        </p:nvSpPr>
        <p:spPr>
          <a:xfrm rot="1560000">
            <a:off x="6143678" y="2222918"/>
            <a:ext cx="3202495"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Poisson equation</a:t>
            </a:r>
            <a:br/>
            <a:r>
              <a:t>with Dirichlet conditions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94" grpId="1"/>
    </p:bldLst>
  </p:timing>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6" name="Discrete 2D Poisson"/>
          <p:cNvSpPr txBox="1"/>
          <p:nvPr>
            <p:ph type="title"/>
          </p:nvPr>
        </p:nvSpPr>
        <p:spPr>
          <a:prstGeom prst="rect">
            <a:avLst/>
          </a:prstGeom>
        </p:spPr>
        <p:txBody>
          <a:bodyPr/>
          <a:lstStyle/>
          <a:p>
            <a:pPr/>
            <a:r>
              <a:t>Discrete 2D Poisson</a:t>
            </a:r>
          </a:p>
        </p:txBody>
      </p:sp>
      <p:sp>
        <p:nvSpPr>
          <p:cNvPr id="797" name="Simple gradient kernels are  [-1, 1] and [-1, 1]T…"/>
          <p:cNvSpPr txBox="1"/>
          <p:nvPr>
            <p:ph type="body" idx="1"/>
          </p:nvPr>
        </p:nvSpPr>
        <p:spPr>
          <a:prstGeom prst="rect">
            <a:avLst/>
          </a:prstGeom>
        </p:spPr>
        <p:txBody>
          <a:bodyPr/>
          <a:lstStyle/>
          <a:p>
            <a:pPr marL="723900" marR="0" indent="-406400" defTabSz="406400">
              <a:spcBef>
                <a:spcPts val="700"/>
              </a:spcBef>
              <a:buClrTx/>
              <a:buSzPct val="75000"/>
              <a:buFontTx/>
              <a:defRPr b="0">
                <a:uFillTx/>
                <a:latin typeface="Helvetica Neue Medium"/>
                <a:ea typeface="Helvetica Neue Medium"/>
                <a:cs typeface="Helvetica Neue Medium"/>
                <a:sym typeface="Helvetica Neue Medium"/>
              </a:defRPr>
            </a:pPr>
            <a:r>
              <a:t>Simple gradient kernels are  [-1, 1] and [-1, 1]</a:t>
            </a:r>
            <a:r>
              <a:rPr baseline="31999"/>
              <a:t>T</a:t>
            </a:r>
            <a:endParaRPr baseline="31999"/>
          </a:p>
          <a:p>
            <a:pPr lvl="1" marL="1168400" marR="0" indent="-406400" defTabSz="406400">
              <a:spcBef>
                <a:spcPts val="700"/>
              </a:spcBef>
              <a:buClrTx/>
              <a:buFontTx/>
              <a:buChar char="•"/>
              <a:defRPr>
                <a:uFillTx/>
                <a:latin typeface="Helvetica Neue Medium"/>
                <a:ea typeface="Helvetica Neue Medium"/>
                <a:cs typeface="Helvetica Neue Medium"/>
                <a:sym typeface="Helvetica Neue Medium"/>
              </a:defRPr>
            </a:pPr>
            <a:r>
              <a:t>Not Sobel because because it’s optimized to analyze gradient</a:t>
            </a:r>
          </a:p>
          <a:p>
            <a:pPr lvl="2" marL="1612900" marR="0" indent="-406400" defTabSz="406400">
              <a:spcBef>
                <a:spcPts val="700"/>
              </a:spcBef>
              <a:buClrTx/>
              <a:buFontTx/>
              <a:defRPr sz="2800">
                <a:uFillTx/>
                <a:latin typeface="Helvetica Neue Medium"/>
                <a:ea typeface="Helvetica Neue Medium"/>
                <a:cs typeface="Helvetica Neue Medium"/>
                <a:sym typeface="Helvetica Neue Medium"/>
              </a:defRPr>
            </a:pPr>
            <a:r>
              <a:t>support is a little big</a:t>
            </a:r>
          </a:p>
          <a:p>
            <a:pPr lvl="2" marL="1612900" marR="0" indent="-406400" defTabSz="406400">
              <a:spcBef>
                <a:spcPts val="700"/>
              </a:spcBef>
              <a:buClrTx/>
              <a:buFontTx/>
              <a:defRPr sz="2800">
                <a:uFillTx/>
                <a:latin typeface="Helvetica Neue Medium"/>
                <a:ea typeface="Helvetica Neue Medium"/>
                <a:cs typeface="Helvetica Neue Medium"/>
                <a:sym typeface="Helvetica Neue Medium"/>
              </a:defRPr>
            </a:pPr>
            <a:r>
              <a:t>it blurs things too much</a:t>
            </a:r>
          </a:p>
          <a:p>
            <a:pPr lvl="1" marL="1168400" marR="0" indent="-406400" defTabSz="406400">
              <a:spcBef>
                <a:spcPts val="700"/>
              </a:spcBef>
              <a:buClrTx/>
              <a:buFontTx/>
              <a:buChar char="•"/>
              <a:defRPr>
                <a:uFillTx/>
                <a:latin typeface="Helvetica Neue Medium"/>
                <a:ea typeface="Helvetica Neue Medium"/>
                <a:cs typeface="Helvetica Neue Medium"/>
                <a:sym typeface="Helvetica Neue Medium"/>
              </a:defRPr>
            </a:pPr>
            <a:r>
              <a:t>We’re trying to keep equations simples and to stick as directly as possible to image values</a:t>
            </a:r>
          </a:p>
          <a:p>
            <a:pPr marL="723900" marR="0" indent="-406400" defTabSz="406400">
              <a:spcBef>
                <a:spcPts val="700"/>
              </a:spcBef>
              <a:buClrTx/>
              <a:buSzPct val="75000"/>
              <a:buFontTx/>
              <a:defRPr b="0">
                <a:uFillTx/>
                <a:latin typeface="Helvetica Neue Medium"/>
                <a:ea typeface="Helvetica Neue Medium"/>
                <a:cs typeface="Helvetica Neue Medium"/>
                <a:sym typeface="Helvetica Neue Medium"/>
              </a:defRPr>
            </a:pPr>
            <a:r>
              <a:t>Big linear least squares: </a:t>
            </a:r>
          </a:p>
          <a:p>
            <a:pPr lvl="1" marL="1168400" marR="0" indent="-406400" defTabSz="406400">
              <a:spcBef>
                <a:spcPts val="700"/>
              </a:spcBef>
              <a:buClrTx/>
              <a:buFontTx/>
              <a:buChar char="•"/>
              <a:defRPr>
                <a:uFillTx/>
                <a:latin typeface="Helvetica Neue Medium"/>
                <a:ea typeface="Helvetica Neue Medium"/>
                <a:cs typeface="Helvetica Neue Medium"/>
                <a:sym typeface="Helvetica Neue Medium"/>
              </a:defRPr>
            </a:pPr>
            <a:r>
              <a:t>minimize </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9" name="Discrete 2D Poisson"/>
          <p:cNvSpPr txBox="1"/>
          <p:nvPr>
            <p:ph type="title"/>
          </p:nvPr>
        </p:nvSpPr>
        <p:spPr>
          <a:prstGeom prst="rect">
            <a:avLst/>
          </a:prstGeom>
        </p:spPr>
        <p:txBody>
          <a:bodyPr/>
          <a:lstStyle/>
          <a:p>
            <a:pPr/>
            <a:r>
              <a:t>Discrete 2D Poisson</a:t>
            </a:r>
          </a:p>
        </p:txBody>
      </p:sp>
      <p:sp>
        <p:nvSpPr>
          <p:cNvPr id="800"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2" name="Discrete 2D Poisson"/>
          <p:cNvSpPr txBox="1"/>
          <p:nvPr>
            <p:ph type="title"/>
          </p:nvPr>
        </p:nvSpPr>
        <p:spPr>
          <a:prstGeom prst="rect">
            <a:avLst/>
          </a:prstGeom>
        </p:spPr>
        <p:txBody>
          <a:bodyPr/>
          <a:lstStyle/>
          <a:p>
            <a:pPr/>
            <a:r>
              <a:t>Discrete 2D Poisson</a:t>
            </a:r>
          </a:p>
        </p:txBody>
      </p:sp>
      <p:pic>
        <p:nvPicPr>
          <p:cNvPr id="803" name="grad.pdf" descr="grad.pdf"/>
          <p:cNvPicPr>
            <a:picLocks noChangeAspect="1"/>
          </p:cNvPicPr>
          <p:nvPr/>
        </p:nvPicPr>
        <p:blipFill>
          <a:blip r:embed="rId2">
            <a:extLst/>
          </a:blip>
          <a:srcRect l="0" t="9232" r="0" b="0"/>
          <a:stretch>
            <a:fillRect/>
          </a:stretch>
        </p:blipFill>
        <p:spPr>
          <a:xfrm>
            <a:off x="-296794" y="1083660"/>
            <a:ext cx="8840925" cy="6018546"/>
          </a:xfrm>
          <a:prstGeom prst="rect">
            <a:avLst/>
          </a:prstGeom>
          <a:ln w="12700"/>
        </p:spPr>
      </p:pic>
      <p:sp>
        <p:nvSpPr>
          <p:cNvPr id="804" name="+ boundary conditions: keep old values of I"/>
          <p:cNvSpPr txBox="1"/>
          <p:nvPr/>
        </p:nvSpPr>
        <p:spPr>
          <a:xfrm>
            <a:off x="593399" y="5804245"/>
            <a:ext cx="4454241"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00"/>
            </a:lvl1pPr>
          </a:lstStyle>
          <a:p>
            <a:pPr/>
            <a:r>
              <a:t>+ boundary conditions: keep old values of I</a:t>
            </a:r>
          </a:p>
        </p:txBody>
      </p:sp>
      <p:sp>
        <p:nvSpPr>
          <p:cNvPr id="805" name="Big linear least squares!"/>
          <p:cNvSpPr txBox="1"/>
          <p:nvPr/>
        </p:nvSpPr>
        <p:spPr>
          <a:xfrm>
            <a:off x="304800" y="6240770"/>
            <a:ext cx="8686800" cy="6172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marL="384175" marR="41275" indent="-342900" defTabSz="914400">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lvl1pPr>
          </a:lstStyle>
          <a:p>
            <a:pPr/>
            <a:r>
              <a:t>Big linear least squares!</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0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0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10" name="Copy    to"/>
          <p:cNvSpPr txBox="1"/>
          <p:nvPr>
            <p:ph type="body" idx="1"/>
          </p:nvPr>
        </p:nvSpPr>
        <p:spPr>
          <a:prstGeom prst="rect">
            <a:avLst/>
          </a:prstGeom>
        </p:spPr>
        <p:txBody>
          <a:bodyPr/>
          <a:lstStyle/>
          <a:p>
            <a:pPr marL="342900"/>
            <a:r>
              <a:t>Copy				to</a:t>
            </a:r>
          </a:p>
          <a:p>
            <a:pPr marL="342900"/>
          </a:p>
          <a:p>
            <a:pPr marL="342900"/>
          </a:p>
          <a:p>
            <a:pPr marL="342900"/>
          </a:p>
          <a:p>
            <a:pPr marL="342900"/>
          </a:p>
          <a:p>
            <a:pPr marL="342900"/>
          </a:p>
        </p:txBody>
      </p:sp>
      <p:sp>
        <p:nvSpPr>
          <p:cNvPr id="811" name="Discrete 1D example: minimization"/>
          <p:cNvSpPr txBox="1"/>
          <p:nvPr>
            <p:ph type="title"/>
          </p:nvPr>
        </p:nvSpPr>
        <p:spPr>
          <a:prstGeom prst="rect">
            <a:avLst/>
          </a:prstGeom>
        </p:spPr>
        <p:txBody>
          <a:bodyPr/>
          <a:lstStyle/>
          <a:p>
            <a:pPr/>
            <a:r>
              <a:t>Discrete 1D example: minimization</a:t>
            </a:r>
          </a:p>
        </p:txBody>
      </p:sp>
      <p:pic>
        <p:nvPicPr>
          <p:cNvPr id="812"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13"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pic>
        <p:nvPicPr>
          <p:cNvPr id="814" name="image.png" descr="image.png"/>
          <p:cNvPicPr>
            <a:picLocks noChangeAspect="0"/>
          </p:cNvPicPr>
          <p:nvPr/>
        </p:nvPicPr>
        <p:blipFill>
          <a:blip r:embed="rId5">
            <a:extLst/>
          </a:blip>
          <a:srcRect l="0" t="0" r="77851" b="76747"/>
          <a:stretch>
            <a:fillRect/>
          </a:stretch>
        </p:blipFill>
        <p:spPr>
          <a:xfrm>
            <a:off x="3276600" y="3429000"/>
            <a:ext cx="2209800" cy="1174750"/>
          </a:xfrm>
          <a:prstGeom prst="rect">
            <a:avLst/>
          </a:prstGeom>
          <a:ln w="12700">
            <a:miter lim="400000"/>
          </a:ln>
        </p:spPr>
      </p:pic>
      <p:pic>
        <p:nvPicPr>
          <p:cNvPr id="815" name="image.png" descr="image.png"/>
          <p:cNvPicPr>
            <a:picLocks noChangeAspect="0"/>
          </p:cNvPicPr>
          <p:nvPr/>
        </p:nvPicPr>
        <p:blipFill>
          <a:blip r:embed="rId6">
            <a:extLst/>
          </a:blip>
          <a:srcRect l="0" t="0" r="0" b="52941"/>
          <a:stretch>
            <a:fillRect/>
          </a:stretch>
        </p:blipFill>
        <p:spPr>
          <a:xfrm>
            <a:off x="6477000" y="3429000"/>
            <a:ext cx="2286000" cy="1222375"/>
          </a:xfrm>
          <a:prstGeom prst="rect">
            <a:avLst/>
          </a:prstGeom>
          <a:ln w="12700">
            <a:miter lim="400000"/>
          </a:ln>
        </p:spPr>
      </p:pic>
      <p:sp>
        <p:nvSpPr>
          <p:cNvPr id="816" name="orange: pixel outside the mask…"/>
          <p:cNvSpPr txBox="1"/>
          <p:nvPr/>
        </p:nvSpPr>
        <p:spPr>
          <a:xfrm>
            <a:off x="723900" y="5105400"/>
            <a:ext cx="5369283" cy="1117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defRPr sz="2400">
                <a:uFill>
                  <a:solidFill>
                    <a:srgbClr val="000000"/>
                  </a:solidFill>
                </a:uFill>
                <a:latin typeface="Times New Roman"/>
                <a:ea typeface="Times New Roman"/>
                <a:cs typeface="Times New Roman"/>
                <a:sym typeface="Times New Roman"/>
              </a:defRPr>
            </a:pPr>
            <a:r>
              <a:t>orange: pixel outside the mask</a:t>
            </a:r>
          </a:p>
          <a:p>
            <a:pPr marL="40639" marR="40639" defTabSz="914400">
              <a:defRPr sz="2400">
                <a:uFill>
                  <a:solidFill>
                    <a:srgbClr val="000000"/>
                  </a:solidFill>
                </a:uFill>
                <a:latin typeface="Times New Roman"/>
                <a:ea typeface="Times New Roman"/>
                <a:cs typeface="Times New Roman"/>
                <a:sym typeface="Times New Roman"/>
              </a:defRPr>
            </a:pPr>
            <a:r>
              <a:t>red: source pixel to be pasted</a:t>
            </a:r>
          </a:p>
          <a:p>
            <a:pPr marL="40639" marR="40639" defTabSz="914400">
              <a:defRPr sz="2400">
                <a:uFill>
                  <a:solidFill>
                    <a:srgbClr val="000000"/>
                  </a:solidFill>
                </a:uFill>
                <a:latin typeface="Times New Roman"/>
                <a:ea typeface="Times New Roman"/>
                <a:cs typeface="Times New Roman"/>
                <a:sym typeface="Times New Roman"/>
              </a:defRPr>
            </a:pPr>
            <a:r>
              <a:t>blue: boundary conditions (in background)</a:t>
            </a:r>
          </a:p>
        </p:txBody>
      </p:sp>
      <p:sp>
        <p:nvSpPr>
          <p:cNvPr id="817" name="unknowns"/>
          <p:cNvSpPr txBox="1"/>
          <p:nvPr/>
        </p:nvSpPr>
        <p:spPr>
          <a:xfrm>
            <a:off x="6908800" y="2336800"/>
            <a:ext cx="1303646"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200">
                <a:uFill>
                  <a:solidFill>
                    <a:srgbClr val="000000"/>
                  </a:solidFill>
                </a:uFill>
                <a:latin typeface="Times New Roman"/>
                <a:ea typeface="Times New Roman"/>
                <a:cs typeface="Times New Roman"/>
                <a:sym typeface="Times New Roman"/>
              </a:defRPr>
            </a:lvl1pPr>
          </a:lstStyle>
          <a:p>
            <a:pPr/>
            <a:r>
              <a:t>unknowns</a:t>
            </a:r>
          </a:p>
        </p:txBody>
      </p:sp>
      <p:sp>
        <p:nvSpPr>
          <p:cNvPr id="818" name="boundary"/>
          <p:cNvSpPr txBox="1"/>
          <p:nvPr/>
        </p:nvSpPr>
        <p:spPr>
          <a:xfrm>
            <a:off x="7378700" y="838200"/>
            <a:ext cx="1306126"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boundary</a:t>
            </a:r>
          </a:p>
        </p:txBody>
      </p:sp>
      <p:sp>
        <p:nvSpPr>
          <p:cNvPr id="819" name="Line"/>
          <p:cNvSpPr/>
          <p:nvPr/>
        </p:nvSpPr>
        <p:spPr>
          <a:xfrm flipV="1">
            <a:off x="6791516" y="1300144"/>
            <a:ext cx="983618" cy="90890"/>
          </a:xfrm>
          <a:prstGeom prst="line">
            <a:avLst/>
          </a:prstGeom>
          <a:ln w="63500">
            <a:solidFill>
              <a:srgbClr val="000000"/>
            </a:solidFill>
            <a:headEnd type="stealth"/>
          </a:ln>
        </p:spPr>
        <p:txBody>
          <a:bodyPr lIns="50800" tIns="50800" rIns="50800" bIns="50800" anchor="ctr"/>
          <a:lstStyle/>
          <a:p>
            <a:pPr/>
          </a:p>
        </p:txBody>
      </p:sp>
      <p:sp>
        <p:nvSpPr>
          <p:cNvPr id="820" name="Line"/>
          <p:cNvSpPr/>
          <p:nvPr/>
        </p:nvSpPr>
        <p:spPr>
          <a:xfrm flipH="1" flipV="1">
            <a:off x="7892910" y="1272987"/>
            <a:ext cx="323735" cy="1482913"/>
          </a:xfrm>
          <a:prstGeom prst="line">
            <a:avLst/>
          </a:prstGeom>
          <a:ln w="63500">
            <a:solidFill>
              <a:srgbClr val="000000"/>
            </a:solidFill>
            <a:headEnd type="stealth"/>
          </a:ln>
        </p:spPr>
        <p:txBody>
          <a:bodyPr lIns="50800" tIns="50800" rIns="50800" bIns="50800" anchor="ctr"/>
          <a:lstStyle/>
          <a:p>
            <a:pPr/>
          </a:p>
        </p:txBody>
      </p:sp>
      <p:sp>
        <p:nvSpPr>
          <p:cNvPr id="821"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22"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2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2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27" name="Copy    to"/>
          <p:cNvSpPr txBox="1"/>
          <p:nvPr>
            <p:ph type="body" idx="1"/>
          </p:nvPr>
        </p:nvSpPr>
        <p:spPr>
          <a:prstGeom prst="rect">
            <a:avLst/>
          </a:prstGeom>
        </p:spPr>
        <p:txBody>
          <a:bodyPr/>
          <a:lstStyle/>
          <a:p>
            <a:pPr marL="342900"/>
            <a:r>
              <a:t>Copy				to</a:t>
            </a:r>
          </a:p>
          <a:p>
            <a:pPr marL="342900"/>
          </a:p>
          <a:p>
            <a:pPr marL="342900"/>
          </a:p>
          <a:p>
            <a:pPr marL="342900"/>
          </a:p>
          <a:p>
            <a:pPr marL="342900"/>
          </a:p>
          <a:p>
            <a:pPr marL="342900"/>
          </a:p>
        </p:txBody>
      </p:sp>
      <p:sp>
        <p:nvSpPr>
          <p:cNvPr id="828" name="Discrete 1D example: minimization"/>
          <p:cNvSpPr txBox="1"/>
          <p:nvPr>
            <p:ph type="title"/>
          </p:nvPr>
        </p:nvSpPr>
        <p:spPr>
          <a:prstGeom prst="rect">
            <a:avLst/>
          </a:prstGeom>
        </p:spPr>
        <p:txBody>
          <a:bodyPr/>
          <a:lstStyle/>
          <a:p>
            <a:pPr/>
            <a:r>
              <a:t>Discrete 1D example: minimization</a:t>
            </a:r>
          </a:p>
        </p:txBody>
      </p:sp>
      <p:pic>
        <p:nvPicPr>
          <p:cNvPr id="829"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30"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sp>
        <p:nvSpPr>
          <p:cNvPr id="831" name="With  f1=6 f6=1"/>
          <p:cNvSpPr txBox="1"/>
          <p:nvPr/>
        </p:nvSpPr>
        <p:spPr>
          <a:xfrm>
            <a:off x="3733800" y="4933950"/>
            <a:ext cx="1243370" cy="1663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8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sz="3200"/>
              <a:t>With </a:t>
            </a:r>
            <a:br>
              <a:rPr sz="3200"/>
            </a:br>
            <a:r>
              <a:rPr sz="3200"/>
              <a:t>f</a:t>
            </a:r>
            <a:r>
              <a:rPr baseline="-25000" sz="3200"/>
              <a:t>1</a:t>
            </a:r>
            <a:r>
              <a:rPr sz="3200"/>
              <a:t>=6</a:t>
            </a:r>
            <a:br>
              <a:rPr sz="3200"/>
            </a:br>
            <a:r>
              <a:rPr sz="3200"/>
              <a:t>f</a:t>
            </a:r>
            <a:r>
              <a:rPr baseline="-25000" sz="3200"/>
              <a:t>6</a:t>
            </a:r>
            <a:r>
              <a:rPr sz="3200"/>
              <a:t>=1</a:t>
            </a:r>
          </a:p>
        </p:txBody>
      </p:sp>
      <p:pic>
        <p:nvPicPr>
          <p:cNvPr id="832" name="image.png" descr="image.png"/>
          <p:cNvPicPr>
            <a:picLocks noChangeAspect="0"/>
          </p:cNvPicPr>
          <p:nvPr/>
        </p:nvPicPr>
        <p:blipFill>
          <a:blip r:embed="rId5">
            <a:extLst/>
          </a:blip>
          <a:srcRect l="0" t="0" r="77851" b="76747"/>
          <a:stretch>
            <a:fillRect/>
          </a:stretch>
        </p:blipFill>
        <p:spPr>
          <a:xfrm>
            <a:off x="3276600" y="3429000"/>
            <a:ext cx="2209800" cy="1174750"/>
          </a:xfrm>
          <a:prstGeom prst="rect">
            <a:avLst/>
          </a:prstGeom>
          <a:ln w="12700">
            <a:miter lim="400000"/>
          </a:ln>
        </p:spPr>
      </p:pic>
      <p:pic>
        <p:nvPicPr>
          <p:cNvPr id="833" name="image.png" descr="image.png"/>
          <p:cNvPicPr>
            <a:picLocks noChangeAspect="0"/>
          </p:cNvPicPr>
          <p:nvPr/>
        </p:nvPicPr>
        <p:blipFill>
          <a:blip r:embed="rId6">
            <a:extLst/>
          </a:blip>
          <a:srcRect l="0" t="0" r="0" b="52941"/>
          <a:stretch>
            <a:fillRect/>
          </a:stretch>
        </p:blipFill>
        <p:spPr>
          <a:xfrm>
            <a:off x="6477000" y="3429000"/>
            <a:ext cx="2286000" cy="1222375"/>
          </a:xfrm>
          <a:prstGeom prst="rect">
            <a:avLst/>
          </a:prstGeom>
          <a:ln w="12700">
            <a:miter lim="400000"/>
          </a:ln>
        </p:spPr>
      </p:pic>
      <p:sp>
        <p:nvSpPr>
          <p:cNvPr id="834" name="Min [(f2-f1)-1]2…"/>
          <p:cNvSpPr txBox="1"/>
          <p:nvPr/>
        </p:nvSpPr>
        <p:spPr>
          <a:xfrm>
            <a:off x="317500" y="3911600"/>
            <a:ext cx="2659038" cy="2794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Min </a:t>
            </a:r>
            <a:r>
              <a:t>[</a:t>
            </a:r>
            <a:r>
              <a:t>(f</a:t>
            </a:r>
            <a:r>
              <a:rPr baseline="-25000"/>
              <a:t>2</a:t>
            </a:r>
            <a:r>
              <a:t>-f</a:t>
            </a:r>
            <a:r>
              <a:rPr baseline="-25000"/>
              <a:t>1</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3</a:t>
            </a:r>
            <a:r>
              <a:t>-f</a:t>
            </a:r>
            <a:r>
              <a:rPr baseline="-25000"/>
              <a:t>2</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4</a:t>
            </a:r>
            <a:r>
              <a:t>-f</a:t>
            </a:r>
            <a:r>
              <a:rPr baseline="-25000"/>
              <a:t>3</a:t>
            </a:r>
            <a:r>
              <a:t>)-2</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5</a:t>
            </a:r>
            <a:r>
              <a:t>-f</a:t>
            </a:r>
            <a:r>
              <a:rPr baseline="-25000"/>
              <a:t>4</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4999"/>
              <a:t>6</a:t>
            </a:r>
            <a:r>
              <a:t>-f</a:t>
            </a:r>
            <a:r>
              <a:rPr baseline="-25000"/>
              <a:t>5</a:t>
            </a:r>
            <a:r>
              <a:t>)-(-1)</a:t>
            </a:r>
            <a:r>
              <a:t>]</a:t>
            </a:r>
            <a:r>
              <a:rPr baseline="29999"/>
              <a:t>2</a:t>
            </a:r>
          </a:p>
        </p:txBody>
      </p:sp>
      <p:sp>
        <p:nvSpPr>
          <p:cNvPr id="835"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36"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3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8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1" grpId="1"/>
      <p:bldP build="whole" bldLvl="1" animBg="1" rev="0" advAuto="0" spid="834" grpId="2"/>
    </p:bldLst>
  </p:timing>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3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4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41" name="1D example: minimization"/>
          <p:cNvSpPr txBox="1"/>
          <p:nvPr>
            <p:ph type="title"/>
          </p:nvPr>
        </p:nvSpPr>
        <p:spPr>
          <a:prstGeom prst="rect">
            <a:avLst/>
          </a:prstGeom>
        </p:spPr>
        <p:txBody>
          <a:bodyPr/>
          <a:lstStyle/>
          <a:p>
            <a:pPr/>
            <a:r>
              <a:t>1D example: minimization</a:t>
            </a:r>
          </a:p>
        </p:txBody>
      </p:sp>
      <p:sp>
        <p:nvSpPr>
          <p:cNvPr id="842" name="Copy    to"/>
          <p:cNvSpPr txBox="1"/>
          <p:nvPr>
            <p:ph type="body" idx="1"/>
          </p:nvPr>
        </p:nvSpPr>
        <p:spPr>
          <a:prstGeom prst="rect">
            <a:avLst/>
          </a:prstGeom>
        </p:spPr>
        <p:txBody>
          <a:bodyPr/>
          <a:lstStyle/>
          <a:p>
            <a:pPr/>
            <a:r>
              <a:t>Copy				to</a:t>
            </a:r>
          </a:p>
        </p:txBody>
      </p:sp>
      <p:pic>
        <p:nvPicPr>
          <p:cNvPr id="843"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44"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sp>
        <p:nvSpPr>
          <p:cNvPr id="845" name="Min [(f2-f1)-1]2…"/>
          <p:cNvSpPr txBox="1"/>
          <p:nvPr/>
        </p:nvSpPr>
        <p:spPr>
          <a:xfrm>
            <a:off x="317500" y="3911600"/>
            <a:ext cx="2659038" cy="2794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Min </a:t>
            </a:r>
            <a:r>
              <a:t>[</a:t>
            </a:r>
            <a:r>
              <a:t>(f</a:t>
            </a:r>
            <a:r>
              <a:rPr baseline="-25000"/>
              <a:t>2</a:t>
            </a:r>
            <a:r>
              <a:t>-f</a:t>
            </a:r>
            <a:r>
              <a:rPr baseline="-25000"/>
              <a:t>1</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3</a:t>
            </a:r>
            <a:r>
              <a:t>-f</a:t>
            </a:r>
            <a:r>
              <a:rPr baseline="-25000"/>
              <a:t>2</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4</a:t>
            </a:r>
            <a:r>
              <a:t>-f</a:t>
            </a:r>
            <a:r>
              <a:rPr baseline="-25000"/>
              <a:t>3</a:t>
            </a:r>
            <a:r>
              <a:t>)-2</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25000"/>
              <a:t>5</a:t>
            </a:r>
            <a:r>
              <a:t>-f</a:t>
            </a:r>
            <a:r>
              <a:rPr baseline="-25000"/>
              <a:t>4</a:t>
            </a:r>
            <a:r>
              <a:t>)-(-1)</a:t>
            </a:r>
            <a:r>
              <a:t>]</a:t>
            </a:r>
            <a:r>
              <a:rPr baseline="29999"/>
              <a:t>2</a:t>
            </a:r>
            <a:endParaRPr baseline="29999"/>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a:t>
            </a:r>
            <a:r>
              <a:t> </a:t>
            </a:r>
            <a:r>
              <a:t>[</a:t>
            </a:r>
            <a:r>
              <a:t>(f</a:t>
            </a:r>
            <a:r>
              <a:rPr baseline="-4999"/>
              <a:t>6</a:t>
            </a:r>
            <a:r>
              <a:t>-f</a:t>
            </a:r>
            <a:r>
              <a:rPr baseline="-25000"/>
              <a:t>5</a:t>
            </a:r>
            <a:r>
              <a:t>)-(-1)</a:t>
            </a:r>
            <a:r>
              <a:t>]</a:t>
            </a:r>
            <a:r>
              <a:rPr baseline="29999"/>
              <a:t>2</a:t>
            </a:r>
          </a:p>
        </p:txBody>
      </p:sp>
      <p:sp>
        <p:nvSpPr>
          <p:cNvPr id="846" name="==&gt; f22+49-14f2…"/>
          <p:cNvSpPr txBox="1"/>
          <p:nvPr/>
        </p:nvSpPr>
        <p:spPr>
          <a:xfrm>
            <a:off x="3136900" y="3911600"/>
            <a:ext cx="5246696" cy="2794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==&gt;	f</a:t>
            </a:r>
            <a:r>
              <a:rPr baseline="-25000"/>
              <a:t>2</a:t>
            </a:r>
            <a:r>
              <a:rPr baseline="29999"/>
              <a:t>2</a:t>
            </a:r>
            <a:r>
              <a:t>+49-14f</a:t>
            </a:r>
            <a:r>
              <a:rPr baseline="-25000"/>
              <a:t>2</a:t>
            </a:r>
            <a:endParaRPr baseline="-25000"/>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==&gt;	f</a:t>
            </a:r>
            <a:r>
              <a:rPr baseline="-25000"/>
              <a:t>3</a:t>
            </a:r>
            <a:r>
              <a:rPr baseline="29999"/>
              <a:t>2</a:t>
            </a:r>
            <a:r>
              <a:t>+f</a:t>
            </a:r>
            <a:r>
              <a:rPr baseline="-25000"/>
              <a:t>2</a:t>
            </a:r>
            <a:r>
              <a:rPr baseline="29999"/>
              <a:t>2</a:t>
            </a:r>
            <a:r>
              <a:t>+1-2f</a:t>
            </a:r>
            <a:r>
              <a:rPr baseline="-25000"/>
              <a:t>3</a:t>
            </a:r>
            <a:r>
              <a:t>f</a:t>
            </a:r>
            <a:r>
              <a:rPr baseline="-25000"/>
              <a:t>2</a:t>
            </a:r>
            <a:r>
              <a:t> +2f</a:t>
            </a:r>
            <a:r>
              <a:rPr baseline="-25000"/>
              <a:t>3</a:t>
            </a:r>
            <a:r>
              <a:t>-2f</a:t>
            </a:r>
            <a:r>
              <a:rPr baseline="-25000"/>
              <a:t>2</a:t>
            </a:r>
            <a:endParaRPr baseline="-25000"/>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==&gt;	f</a:t>
            </a:r>
            <a:r>
              <a:rPr baseline="-25000"/>
              <a:t>4</a:t>
            </a:r>
            <a:r>
              <a:rPr baseline="29999"/>
              <a:t>2</a:t>
            </a:r>
            <a:r>
              <a:t>+f</a:t>
            </a:r>
            <a:r>
              <a:rPr baseline="-25000"/>
              <a:t>3</a:t>
            </a:r>
            <a:r>
              <a:rPr baseline="29999"/>
              <a:t>2</a:t>
            </a:r>
            <a:r>
              <a:t>+4-2f</a:t>
            </a:r>
            <a:r>
              <a:rPr baseline="-25000"/>
              <a:t>3</a:t>
            </a:r>
            <a:r>
              <a:t>f</a:t>
            </a:r>
            <a:r>
              <a:rPr baseline="-25000"/>
              <a:t>4</a:t>
            </a:r>
            <a:r>
              <a:t> -4f</a:t>
            </a:r>
            <a:r>
              <a:rPr baseline="-25000"/>
              <a:t>4</a:t>
            </a:r>
            <a:r>
              <a:t>+4f</a:t>
            </a:r>
            <a:r>
              <a:rPr baseline="-25000"/>
              <a:t>3</a:t>
            </a:r>
            <a:endParaRPr baseline="-25000"/>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==&gt;	f</a:t>
            </a:r>
            <a:r>
              <a:rPr baseline="-25000"/>
              <a:t>5</a:t>
            </a:r>
            <a:r>
              <a:rPr baseline="29999"/>
              <a:t>2</a:t>
            </a:r>
            <a:r>
              <a:t>+f</a:t>
            </a:r>
            <a:r>
              <a:rPr baseline="-25000"/>
              <a:t>4</a:t>
            </a:r>
            <a:r>
              <a:rPr baseline="29999"/>
              <a:t>2</a:t>
            </a:r>
            <a:r>
              <a:t>+1-2f</a:t>
            </a:r>
            <a:r>
              <a:rPr baseline="-25000"/>
              <a:t>5</a:t>
            </a:r>
            <a:r>
              <a:t>f</a:t>
            </a:r>
            <a:r>
              <a:rPr baseline="-25000"/>
              <a:t>4</a:t>
            </a:r>
            <a:r>
              <a:t> +2f</a:t>
            </a:r>
            <a:r>
              <a:rPr baseline="-25000"/>
              <a:t>5</a:t>
            </a:r>
            <a:r>
              <a:t>-2f</a:t>
            </a:r>
            <a:r>
              <a:rPr baseline="-25000"/>
              <a:t>4</a:t>
            </a:r>
            <a:endParaRPr baseline="-25000"/>
          </a:p>
          <a:p>
            <a:pPr lvl="1" marR="41275" indent="0" defTabSz="914400">
              <a:spcBef>
                <a:spcPts val="600"/>
              </a:spcBef>
              <a:buClr>
                <a:srgbClr val="000000"/>
              </a:buClr>
              <a:buFont typeface="Times New Roman"/>
              <a:defRPr b="1" sz="2800">
                <a:uFill>
                  <a:solidFill>
                    <a:srgbClr val="000000"/>
                  </a:solidFill>
                </a:uFill>
                <a:latin typeface="Times New Roman"/>
                <a:ea typeface="Times New Roman"/>
                <a:cs typeface="Times New Roman"/>
                <a:sym typeface="Times New Roman"/>
              </a:defRPr>
            </a:pPr>
            <a:r>
              <a:t>==&gt;	f</a:t>
            </a:r>
            <a:r>
              <a:rPr baseline="-25000"/>
              <a:t>5</a:t>
            </a:r>
            <a:r>
              <a:rPr baseline="29999"/>
              <a:t>2</a:t>
            </a:r>
            <a:r>
              <a:t>+4-4f</a:t>
            </a:r>
            <a:r>
              <a:rPr baseline="-25000"/>
              <a:t>5</a:t>
            </a:r>
          </a:p>
        </p:txBody>
      </p:sp>
      <p:sp>
        <p:nvSpPr>
          <p:cNvPr id="847"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48"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46" grpId="1"/>
    </p:bldLst>
  </p:timing>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5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5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53" name="1D example: big quadratic"/>
          <p:cNvSpPr txBox="1"/>
          <p:nvPr>
            <p:ph type="title"/>
          </p:nvPr>
        </p:nvSpPr>
        <p:spPr>
          <a:prstGeom prst="rect">
            <a:avLst/>
          </a:prstGeom>
        </p:spPr>
        <p:txBody>
          <a:bodyPr/>
          <a:lstStyle/>
          <a:p>
            <a:pPr/>
            <a:r>
              <a:t>1D example: big quadratic</a:t>
            </a:r>
          </a:p>
        </p:txBody>
      </p:sp>
      <p:sp>
        <p:nvSpPr>
          <p:cNvPr id="854" name="Copy    to…"/>
          <p:cNvSpPr txBox="1"/>
          <p:nvPr>
            <p:ph type="body" idx="1"/>
          </p:nvPr>
        </p:nvSpPr>
        <p:spPr>
          <a:prstGeom prst="rect">
            <a:avLst/>
          </a:prstGeom>
        </p:spPr>
        <p:txBody>
          <a:bodyPr/>
          <a:lstStyle/>
          <a:p>
            <a:pPr/>
            <a:r>
              <a:t>Copy				to</a:t>
            </a:r>
          </a:p>
          <a:p>
            <a:pPr/>
          </a:p>
          <a:p>
            <a:pPr/>
          </a:p>
          <a:p>
            <a:pPr/>
          </a:p>
          <a:p>
            <a:pPr/>
          </a:p>
          <a:p>
            <a:pPr/>
            <a:r>
              <a:t>Min (f</a:t>
            </a:r>
            <a:r>
              <a:rPr baseline="-25000"/>
              <a:t>2</a:t>
            </a:r>
            <a:r>
              <a:rPr baseline="29999"/>
              <a:t>2</a:t>
            </a:r>
            <a:r>
              <a:t>+49-14f</a:t>
            </a:r>
            <a:r>
              <a:rPr baseline="-25000"/>
              <a:t>2</a:t>
            </a:r>
            <a:endParaRPr baseline="-25000"/>
          </a:p>
          <a:p>
            <a:pPr>
              <a:buSzTx/>
              <a:buNone/>
            </a:pPr>
            <a:r>
              <a:t>	+ f</a:t>
            </a:r>
            <a:r>
              <a:rPr baseline="-25000"/>
              <a:t>3</a:t>
            </a:r>
            <a:r>
              <a:rPr baseline="29999"/>
              <a:t>2</a:t>
            </a:r>
            <a:r>
              <a:t>+f</a:t>
            </a:r>
            <a:r>
              <a:rPr baseline="-25000"/>
              <a:t>2</a:t>
            </a:r>
            <a:r>
              <a:rPr baseline="29999"/>
              <a:t>2</a:t>
            </a:r>
            <a:r>
              <a:t>+1-2f</a:t>
            </a:r>
            <a:r>
              <a:rPr baseline="-25000"/>
              <a:t>3</a:t>
            </a:r>
            <a:r>
              <a:t>f</a:t>
            </a:r>
            <a:r>
              <a:rPr baseline="-25000"/>
              <a:t>2</a:t>
            </a:r>
            <a:r>
              <a:t> +2f</a:t>
            </a:r>
            <a:r>
              <a:rPr baseline="-25000"/>
              <a:t>3</a:t>
            </a:r>
            <a:r>
              <a:t>-2f</a:t>
            </a:r>
            <a:r>
              <a:rPr baseline="-25000"/>
              <a:t>2</a:t>
            </a:r>
            <a:endParaRPr baseline="-25000"/>
          </a:p>
          <a:p>
            <a:pPr>
              <a:buSzTx/>
              <a:buNone/>
            </a:pPr>
            <a:r>
              <a:t>	+ f</a:t>
            </a:r>
            <a:r>
              <a:rPr baseline="-25000"/>
              <a:t>4</a:t>
            </a:r>
            <a:r>
              <a:rPr baseline="29999"/>
              <a:t>2</a:t>
            </a:r>
            <a:r>
              <a:t>+f</a:t>
            </a:r>
            <a:r>
              <a:rPr baseline="-25000"/>
              <a:t>3</a:t>
            </a:r>
            <a:r>
              <a:rPr baseline="29999"/>
              <a:t>2</a:t>
            </a:r>
            <a:r>
              <a:t>+4-2f</a:t>
            </a:r>
            <a:r>
              <a:rPr baseline="-25000"/>
              <a:t>3</a:t>
            </a:r>
            <a:r>
              <a:t>f</a:t>
            </a:r>
            <a:r>
              <a:rPr baseline="-25000"/>
              <a:t>4</a:t>
            </a:r>
            <a:r>
              <a:t> -4f</a:t>
            </a:r>
            <a:r>
              <a:rPr baseline="-25000"/>
              <a:t>4</a:t>
            </a:r>
            <a:r>
              <a:t>+4f</a:t>
            </a:r>
            <a:r>
              <a:rPr baseline="-25000"/>
              <a:t>3</a:t>
            </a:r>
            <a:endParaRPr baseline="-25000"/>
          </a:p>
          <a:p>
            <a:pPr>
              <a:buSzTx/>
              <a:buNone/>
            </a:pPr>
            <a:r>
              <a:t>	+ f</a:t>
            </a:r>
            <a:r>
              <a:rPr baseline="-25000"/>
              <a:t>5</a:t>
            </a:r>
            <a:r>
              <a:rPr baseline="29999"/>
              <a:t>2</a:t>
            </a:r>
            <a:r>
              <a:t>+f</a:t>
            </a:r>
            <a:r>
              <a:rPr baseline="-25000"/>
              <a:t>4</a:t>
            </a:r>
            <a:r>
              <a:rPr baseline="29999"/>
              <a:t>2</a:t>
            </a:r>
            <a:r>
              <a:t>+1-2f</a:t>
            </a:r>
            <a:r>
              <a:rPr baseline="-25000"/>
              <a:t>5</a:t>
            </a:r>
            <a:r>
              <a:t>f</a:t>
            </a:r>
            <a:r>
              <a:rPr baseline="-25000"/>
              <a:t>4</a:t>
            </a:r>
            <a:r>
              <a:t> +2f</a:t>
            </a:r>
            <a:r>
              <a:rPr baseline="-25000"/>
              <a:t>5</a:t>
            </a:r>
            <a:r>
              <a:t>-2f</a:t>
            </a:r>
            <a:r>
              <a:rPr baseline="-25000"/>
              <a:t>4</a:t>
            </a:r>
            <a:endParaRPr baseline="-25000"/>
          </a:p>
          <a:p>
            <a:pPr>
              <a:buSzTx/>
              <a:buNone/>
            </a:pPr>
            <a:r>
              <a:t>	+ f</a:t>
            </a:r>
            <a:r>
              <a:rPr baseline="-25000"/>
              <a:t>5</a:t>
            </a:r>
            <a:r>
              <a:rPr baseline="29999"/>
              <a:t>2</a:t>
            </a:r>
            <a:r>
              <a:t>+4-4f</a:t>
            </a:r>
            <a:r>
              <a:rPr baseline="-25000"/>
              <a:t>5</a:t>
            </a:r>
            <a:r>
              <a:t>) </a:t>
            </a:r>
            <a:br/>
            <a:r>
              <a:t>Denote it Q</a:t>
            </a:r>
          </a:p>
        </p:txBody>
      </p:sp>
      <p:pic>
        <p:nvPicPr>
          <p:cNvPr id="855"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56"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sp>
        <p:nvSpPr>
          <p:cNvPr id="857"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58"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6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6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63" name="1D example: derivatives"/>
          <p:cNvSpPr txBox="1"/>
          <p:nvPr>
            <p:ph type="title"/>
          </p:nvPr>
        </p:nvSpPr>
        <p:spPr>
          <a:prstGeom prst="rect">
            <a:avLst/>
          </a:prstGeom>
        </p:spPr>
        <p:txBody>
          <a:bodyPr/>
          <a:lstStyle/>
          <a:p>
            <a:pPr/>
            <a:r>
              <a:t>1D example: derivatives</a:t>
            </a:r>
          </a:p>
        </p:txBody>
      </p:sp>
      <p:sp>
        <p:nvSpPr>
          <p:cNvPr id="864" name="Copy    to"/>
          <p:cNvSpPr txBox="1"/>
          <p:nvPr>
            <p:ph type="body" idx="1"/>
          </p:nvPr>
        </p:nvSpPr>
        <p:spPr>
          <a:prstGeom prst="rect">
            <a:avLst/>
          </a:prstGeom>
        </p:spPr>
        <p:txBody>
          <a:bodyPr/>
          <a:lstStyle/>
          <a:p>
            <a:pPr/>
            <a:r>
              <a:t>Copy				to</a:t>
            </a:r>
          </a:p>
        </p:txBody>
      </p:sp>
      <p:pic>
        <p:nvPicPr>
          <p:cNvPr id="865"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66"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sp>
        <p:nvSpPr>
          <p:cNvPr id="867" name="Min (f22+49-14f2…"/>
          <p:cNvSpPr txBox="1"/>
          <p:nvPr/>
        </p:nvSpPr>
        <p:spPr>
          <a:xfrm>
            <a:off x="76200" y="3524250"/>
            <a:ext cx="3596647" cy="232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4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000"/>
              <a:t>Min (f</a:t>
            </a:r>
            <a:r>
              <a:rPr b="1" baseline="-25000" sz="2000"/>
              <a:t>2</a:t>
            </a:r>
            <a:r>
              <a:rPr b="1" baseline="29999" sz="2000"/>
              <a:t>2</a:t>
            </a:r>
            <a:r>
              <a:rPr b="1" sz="2000"/>
              <a:t>+49-14f</a:t>
            </a:r>
            <a:r>
              <a:rPr b="1" baseline="-25000" sz="2000"/>
              <a:t>2</a:t>
            </a:r>
            <a:endParaRPr b="1" baseline="-25000" sz="2000"/>
          </a:p>
          <a:p>
            <a:pPr marL="40639" marR="40639" defTabSz="914400">
              <a:spcBef>
                <a:spcPts val="4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000"/>
              <a:t>	+ f</a:t>
            </a:r>
            <a:r>
              <a:rPr b="1" baseline="-25000" sz="2000"/>
              <a:t>3</a:t>
            </a:r>
            <a:r>
              <a:rPr b="1" baseline="29999" sz="2000"/>
              <a:t>2</a:t>
            </a:r>
            <a:r>
              <a:rPr b="1" sz="2000"/>
              <a:t>+f</a:t>
            </a:r>
            <a:r>
              <a:rPr b="1" baseline="-25000" sz="2000"/>
              <a:t>2</a:t>
            </a:r>
            <a:r>
              <a:rPr b="1" baseline="29999" sz="2000"/>
              <a:t>2</a:t>
            </a:r>
            <a:r>
              <a:rPr b="1" sz="2000"/>
              <a:t>+1-2f</a:t>
            </a:r>
            <a:r>
              <a:rPr b="1" baseline="-25000" sz="2000"/>
              <a:t>3</a:t>
            </a:r>
            <a:r>
              <a:rPr b="1" sz="2000"/>
              <a:t>f</a:t>
            </a:r>
            <a:r>
              <a:rPr b="1" baseline="-25000" sz="2000"/>
              <a:t>2</a:t>
            </a:r>
            <a:r>
              <a:rPr b="1" sz="2000"/>
              <a:t> +2f</a:t>
            </a:r>
            <a:r>
              <a:rPr b="1" baseline="-25000" sz="2000"/>
              <a:t>3</a:t>
            </a:r>
            <a:r>
              <a:rPr b="1" sz="2000"/>
              <a:t>-2f</a:t>
            </a:r>
            <a:r>
              <a:rPr b="1" baseline="-25000" sz="2000"/>
              <a:t>2</a:t>
            </a:r>
            <a:endParaRPr b="1" baseline="-25000" sz="2000"/>
          </a:p>
          <a:p>
            <a:pPr marL="40639" marR="40639" defTabSz="914400">
              <a:spcBef>
                <a:spcPts val="4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000"/>
              <a:t>	+ f</a:t>
            </a:r>
            <a:r>
              <a:rPr b="1" baseline="-25000" sz="2000"/>
              <a:t>4</a:t>
            </a:r>
            <a:r>
              <a:rPr b="1" baseline="29999" sz="2000"/>
              <a:t>2</a:t>
            </a:r>
            <a:r>
              <a:rPr b="1" sz="2000"/>
              <a:t>+f</a:t>
            </a:r>
            <a:r>
              <a:rPr b="1" baseline="-25000" sz="2000"/>
              <a:t>3</a:t>
            </a:r>
            <a:r>
              <a:rPr b="1" baseline="29999" sz="2000"/>
              <a:t>2</a:t>
            </a:r>
            <a:r>
              <a:rPr b="1" sz="2000"/>
              <a:t>+4-2f</a:t>
            </a:r>
            <a:r>
              <a:rPr b="1" baseline="-25000" sz="2000"/>
              <a:t>3</a:t>
            </a:r>
            <a:r>
              <a:rPr b="1" sz="2000"/>
              <a:t>f</a:t>
            </a:r>
            <a:r>
              <a:rPr b="1" baseline="-25000" sz="2000"/>
              <a:t>4</a:t>
            </a:r>
            <a:r>
              <a:rPr b="1" sz="2000"/>
              <a:t> -4f</a:t>
            </a:r>
            <a:r>
              <a:rPr b="1" baseline="-25000" sz="2000"/>
              <a:t>4</a:t>
            </a:r>
            <a:r>
              <a:rPr b="1" sz="2000"/>
              <a:t>+4f</a:t>
            </a:r>
            <a:r>
              <a:rPr b="1" baseline="-25000" sz="2000"/>
              <a:t>3</a:t>
            </a:r>
            <a:endParaRPr b="1" baseline="-25000" sz="2000"/>
          </a:p>
          <a:p>
            <a:pPr marL="40639" marR="40639" defTabSz="914400">
              <a:spcBef>
                <a:spcPts val="4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000"/>
              <a:t>	+ f</a:t>
            </a:r>
            <a:r>
              <a:rPr b="1" baseline="-25000" sz="2000"/>
              <a:t>5</a:t>
            </a:r>
            <a:r>
              <a:rPr b="1" baseline="29999" sz="2000"/>
              <a:t>2</a:t>
            </a:r>
            <a:r>
              <a:rPr b="1" sz="2000"/>
              <a:t>+f</a:t>
            </a:r>
            <a:r>
              <a:rPr b="1" baseline="-25000" sz="2000"/>
              <a:t>4</a:t>
            </a:r>
            <a:r>
              <a:rPr b="1" baseline="29999" sz="2000"/>
              <a:t>2</a:t>
            </a:r>
            <a:r>
              <a:rPr b="1" sz="2000"/>
              <a:t>+1-2f</a:t>
            </a:r>
            <a:r>
              <a:rPr b="1" baseline="-25000" sz="2000"/>
              <a:t>5</a:t>
            </a:r>
            <a:r>
              <a:rPr b="1" sz="2000"/>
              <a:t>f</a:t>
            </a:r>
            <a:r>
              <a:rPr b="1" baseline="-25000" sz="2000"/>
              <a:t>4</a:t>
            </a:r>
            <a:r>
              <a:rPr b="1" sz="2000"/>
              <a:t> +2f</a:t>
            </a:r>
            <a:r>
              <a:rPr b="1" baseline="-25000" sz="2000"/>
              <a:t>5</a:t>
            </a:r>
            <a:r>
              <a:rPr b="1" sz="2000"/>
              <a:t>-2f</a:t>
            </a:r>
            <a:r>
              <a:rPr b="1" baseline="-25000" sz="2000"/>
              <a:t>4</a:t>
            </a:r>
            <a:endParaRPr b="1" baseline="-25000" sz="2000"/>
          </a:p>
          <a:p>
            <a:pPr marL="40639" marR="40639" defTabSz="914400">
              <a:spcBef>
                <a:spcPts val="400"/>
              </a:spcBef>
              <a:buClr>
                <a:srgbClr val="000000"/>
              </a:buClr>
              <a:buFont typeface="Times New Roman"/>
              <a:defRPr sz="2400">
                <a:uFill>
                  <a:solidFill>
                    <a:srgbClr val="000000"/>
                  </a:solidFill>
                </a:uFill>
                <a:latin typeface="Times New Roman"/>
                <a:ea typeface="Times New Roman"/>
                <a:cs typeface="Times New Roman"/>
                <a:sym typeface="Times New Roman"/>
              </a:defRPr>
            </a:pPr>
            <a:r>
              <a:rPr b="1" sz="2000"/>
              <a:t>	+ f</a:t>
            </a:r>
            <a:r>
              <a:rPr b="1" baseline="-25000" sz="2000"/>
              <a:t>5</a:t>
            </a:r>
            <a:r>
              <a:rPr b="1" baseline="29999" sz="2000"/>
              <a:t>2</a:t>
            </a:r>
            <a:r>
              <a:rPr b="1" sz="2000"/>
              <a:t>+4-4f</a:t>
            </a:r>
            <a:r>
              <a:rPr b="1" baseline="-25000" sz="2000"/>
              <a:t>5</a:t>
            </a:r>
            <a:r>
              <a:rPr b="1" sz="2000"/>
              <a:t>) </a:t>
            </a:r>
            <a:br>
              <a:rPr b="1" sz="2000"/>
            </a:br>
            <a:r>
              <a:rPr b="1" sz="2000"/>
              <a:t>Denote it Q</a:t>
            </a:r>
          </a:p>
        </p:txBody>
      </p:sp>
      <p:grpSp>
        <p:nvGrpSpPr>
          <p:cNvPr id="872" name="Group"/>
          <p:cNvGrpSpPr/>
          <p:nvPr/>
        </p:nvGrpSpPr>
        <p:grpSpPr>
          <a:xfrm>
            <a:off x="3906837" y="3581400"/>
            <a:ext cx="4903788" cy="2382838"/>
            <a:chOff x="0" y="0"/>
            <a:chExt cx="4903787" cy="2382837"/>
          </a:xfrm>
        </p:grpSpPr>
        <p:pic>
          <p:nvPicPr>
            <p:cNvPr id="868" name="TP_tmp.png" descr="TP_tmp.png"/>
            <p:cNvPicPr>
              <a:picLocks noChangeAspect="0"/>
            </p:cNvPicPr>
            <p:nvPr/>
          </p:nvPicPr>
          <p:blipFill>
            <a:blip r:embed="rId5">
              <a:extLst/>
            </a:blip>
            <a:stretch>
              <a:fillRect/>
            </a:stretch>
          </p:blipFill>
          <p:spPr>
            <a:xfrm>
              <a:off x="0" y="1219200"/>
              <a:ext cx="4903788" cy="477838"/>
            </a:xfrm>
            <a:prstGeom prst="rect">
              <a:avLst/>
            </a:prstGeom>
            <a:ln w="12700" cap="flat">
              <a:noFill/>
              <a:miter lim="400000"/>
            </a:ln>
            <a:effectLst/>
          </p:spPr>
        </p:pic>
        <p:pic>
          <p:nvPicPr>
            <p:cNvPr id="869" name="TP_tmp.png" descr="TP_tmp.png"/>
            <p:cNvPicPr>
              <a:picLocks noChangeAspect="0"/>
            </p:cNvPicPr>
            <p:nvPr/>
          </p:nvPicPr>
          <p:blipFill>
            <a:blip r:embed="rId6">
              <a:extLst/>
            </a:blip>
            <a:stretch>
              <a:fillRect/>
            </a:stretch>
          </p:blipFill>
          <p:spPr>
            <a:xfrm>
              <a:off x="0" y="609600"/>
              <a:ext cx="4903788" cy="477838"/>
            </a:xfrm>
            <a:prstGeom prst="rect">
              <a:avLst/>
            </a:prstGeom>
            <a:ln w="12700" cap="flat">
              <a:noFill/>
              <a:miter lim="400000"/>
            </a:ln>
            <a:effectLst/>
          </p:spPr>
        </p:pic>
        <p:pic>
          <p:nvPicPr>
            <p:cNvPr id="870" name="TP_tmp.png" descr="TP_tmp.png"/>
            <p:cNvPicPr>
              <a:picLocks noChangeAspect="0"/>
            </p:cNvPicPr>
            <p:nvPr/>
          </p:nvPicPr>
          <p:blipFill>
            <a:blip r:embed="rId7">
              <a:extLst/>
            </a:blip>
            <a:stretch>
              <a:fillRect/>
            </a:stretch>
          </p:blipFill>
          <p:spPr>
            <a:xfrm>
              <a:off x="0" y="1905000"/>
              <a:ext cx="4075113" cy="477838"/>
            </a:xfrm>
            <a:prstGeom prst="rect">
              <a:avLst/>
            </a:prstGeom>
            <a:ln w="12700" cap="flat">
              <a:noFill/>
              <a:miter lim="400000"/>
            </a:ln>
            <a:effectLst/>
          </p:spPr>
        </p:pic>
        <p:pic>
          <p:nvPicPr>
            <p:cNvPr id="871" name="TP_tmp.png" descr="TP_tmp.png"/>
            <p:cNvPicPr>
              <a:picLocks noChangeAspect="0"/>
            </p:cNvPicPr>
            <p:nvPr/>
          </p:nvPicPr>
          <p:blipFill>
            <a:blip r:embed="rId8">
              <a:extLst/>
            </a:blip>
            <a:stretch>
              <a:fillRect/>
            </a:stretch>
          </p:blipFill>
          <p:spPr>
            <a:xfrm>
              <a:off x="0" y="0"/>
              <a:ext cx="3695700" cy="477838"/>
            </a:xfrm>
            <a:prstGeom prst="rect">
              <a:avLst/>
            </a:prstGeom>
            <a:ln w="12700" cap="flat">
              <a:noFill/>
              <a:miter lim="400000"/>
            </a:ln>
            <a:effectLst/>
          </p:spPr>
        </p:pic>
      </p:grpSp>
      <p:sp>
        <p:nvSpPr>
          <p:cNvPr id="873"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74"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72" grpId="1"/>
    </p:bldLst>
  </p:timing>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77"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78"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879" name="1D example: set derivatives to zero"/>
          <p:cNvSpPr txBox="1"/>
          <p:nvPr>
            <p:ph type="title"/>
          </p:nvPr>
        </p:nvSpPr>
        <p:spPr>
          <a:prstGeom prst="rect">
            <a:avLst/>
          </a:prstGeom>
        </p:spPr>
        <p:txBody>
          <a:bodyPr/>
          <a:lstStyle/>
          <a:p>
            <a:pPr/>
            <a:r>
              <a:t>1D example: set derivatives to zero</a:t>
            </a:r>
          </a:p>
        </p:txBody>
      </p:sp>
      <p:sp>
        <p:nvSpPr>
          <p:cNvPr id="880" name="Copy    to"/>
          <p:cNvSpPr txBox="1"/>
          <p:nvPr>
            <p:ph type="body" idx="1"/>
          </p:nvPr>
        </p:nvSpPr>
        <p:spPr>
          <a:prstGeom prst="rect">
            <a:avLst/>
          </a:prstGeom>
        </p:spPr>
        <p:txBody>
          <a:bodyPr/>
          <a:lstStyle/>
          <a:p>
            <a:pPr/>
            <a:r>
              <a:t>Copy				to</a:t>
            </a:r>
          </a:p>
        </p:txBody>
      </p:sp>
      <p:pic>
        <p:nvPicPr>
          <p:cNvPr id="881"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882"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pic>
        <p:nvPicPr>
          <p:cNvPr id="883" name="TP_tmp.png" descr="TP_tmp.png"/>
          <p:cNvPicPr>
            <a:picLocks noChangeAspect="0"/>
          </p:cNvPicPr>
          <p:nvPr/>
        </p:nvPicPr>
        <p:blipFill>
          <a:blip r:embed="rId5">
            <a:extLst/>
          </a:blip>
          <a:stretch>
            <a:fillRect/>
          </a:stretch>
        </p:blipFill>
        <p:spPr>
          <a:xfrm>
            <a:off x="228600" y="4529137"/>
            <a:ext cx="3810000" cy="369888"/>
          </a:xfrm>
          <a:prstGeom prst="rect">
            <a:avLst/>
          </a:prstGeom>
          <a:ln w="12700">
            <a:miter lim="400000"/>
          </a:ln>
        </p:spPr>
      </p:pic>
      <p:pic>
        <p:nvPicPr>
          <p:cNvPr id="884" name="TP_tmp.png" descr="TP_tmp.png"/>
          <p:cNvPicPr>
            <a:picLocks noChangeAspect="0"/>
          </p:cNvPicPr>
          <p:nvPr/>
        </p:nvPicPr>
        <p:blipFill>
          <a:blip r:embed="rId6">
            <a:extLst/>
          </a:blip>
          <a:stretch>
            <a:fillRect/>
          </a:stretch>
        </p:blipFill>
        <p:spPr>
          <a:xfrm>
            <a:off x="228600" y="4054475"/>
            <a:ext cx="3810000" cy="371475"/>
          </a:xfrm>
          <a:prstGeom prst="rect">
            <a:avLst/>
          </a:prstGeom>
          <a:ln w="12700">
            <a:miter lim="400000"/>
          </a:ln>
        </p:spPr>
      </p:pic>
      <p:pic>
        <p:nvPicPr>
          <p:cNvPr id="885" name="TP_tmp.png" descr="TP_tmp.png"/>
          <p:cNvPicPr>
            <a:picLocks noChangeAspect="0"/>
          </p:cNvPicPr>
          <p:nvPr/>
        </p:nvPicPr>
        <p:blipFill>
          <a:blip r:embed="rId7">
            <a:extLst/>
          </a:blip>
          <a:stretch>
            <a:fillRect/>
          </a:stretch>
        </p:blipFill>
        <p:spPr>
          <a:xfrm>
            <a:off x="228600" y="5060950"/>
            <a:ext cx="3165475" cy="371475"/>
          </a:xfrm>
          <a:prstGeom prst="rect">
            <a:avLst/>
          </a:prstGeom>
          <a:ln w="12700">
            <a:miter lim="400000"/>
          </a:ln>
        </p:spPr>
      </p:pic>
      <p:sp>
        <p:nvSpPr>
          <p:cNvPr id="886" name="==&gt;"/>
          <p:cNvSpPr txBox="1"/>
          <p:nvPr/>
        </p:nvSpPr>
        <p:spPr>
          <a:xfrm>
            <a:off x="3048000" y="5943600"/>
            <a:ext cx="670630"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==&gt;</a:t>
            </a:r>
          </a:p>
        </p:txBody>
      </p:sp>
      <p:pic>
        <p:nvPicPr>
          <p:cNvPr id="887" name="TP_tmp.png" descr="TP_tmp.png"/>
          <p:cNvPicPr>
            <a:picLocks noChangeAspect="0"/>
          </p:cNvPicPr>
          <p:nvPr/>
        </p:nvPicPr>
        <p:blipFill>
          <a:blip r:embed="rId8">
            <a:extLst/>
          </a:blip>
          <a:stretch>
            <a:fillRect/>
          </a:stretch>
        </p:blipFill>
        <p:spPr>
          <a:xfrm>
            <a:off x="228600" y="3581400"/>
            <a:ext cx="2871788" cy="371475"/>
          </a:xfrm>
          <a:prstGeom prst="rect">
            <a:avLst/>
          </a:prstGeom>
          <a:ln w="12700">
            <a:miter lim="400000"/>
          </a:ln>
        </p:spPr>
      </p:pic>
      <p:pic>
        <p:nvPicPr>
          <p:cNvPr id="888" name="TP_tmp.png" descr="TP_tmp.png"/>
          <p:cNvPicPr>
            <a:picLocks noChangeAspect="0"/>
          </p:cNvPicPr>
          <p:nvPr/>
        </p:nvPicPr>
        <p:blipFill>
          <a:blip r:embed="rId9">
            <a:extLst/>
          </a:blip>
          <a:stretch>
            <a:fillRect/>
          </a:stretch>
        </p:blipFill>
        <p:spPr>
          <a:xfrm>
            <a:off x="3886200" y="5257800"/>
            <a:ext cx="4953000" cy="1244600"/>
          </a:xfrm>
          <a:prstGeom prst="rect">
            <a:avLst/>
          </a:prstGeom>
          <a:ln w="12700">
            <a:miter lim="400000"/>
          </a:ln>
        </p:spPr>
      </p:pic>
      <p:grpSp>
        <p:nvGrpSpPr>
          <p:cNvPr id="893" name="Group"/>
          <p:cNvGrpSpPr/>
          <p:nvPr/>
        </p:nvGrpSpPr>
        <p:grpSpPr>
          <a:xfrm>
            <a:off x="3378200" y="3556000"/>
            <a:ext cx="1431737" cy="1917452"/>
            <a:chOff x="0" y="0"/>
            <a:chExt cx="1431736" cy="1917451"/>
          </a:xfrm>
        </p:grpSpPr>
        <p:sp>
          <p:nvSpPr>
            <p:cNvPr id="889" name="=0"/>
            <p:cNvSpPr txBox="1"/>
            <p:nvPr/>
          </p:nvSpPr>
          <p:spPr>
            <a:xfrm>
              <a:off x="0" y="0"/>
              <a:ext cx="479237"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=0</a:t>
              </a:r>
            </a:p>
          </p:txBody>
        </p:sp>
        <p:sp>
          <p:nvSpPr>
            <p:cNvPr id="890" name="=0"/>
            <p:cNvSpPr txBox="1"/>
            <p:nvPr/>
          </p:nvSpPr>
          <p:spPr>
            <a:xfrm>
              <a:off x="952500" y="469900"/>
              <a:ext cx="479237"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=0</a:t>
              </a:r>
            </a:p>
          </p:txBody>
        </p:sp>
        <p:sp>
          <p:nvSpPr>
            <p:cNvPr id="891" name="=0"/>
            <p:cNvSpPr txBox="1"/>
            <p:nvPr/>
          </p:nvSpPr>
          <p:spPr>
            <a:xfrm>
              <a:off x="952500" y="952500"/>
              <a:ext cx="479237"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=0</a:t>
              </a:r>
            </a:p>
          </p:txBody>
        </p:sp>
        <p:sp>
          <p:nvSpPr>
            <p:cNvPr id="892" name="=0"/>
            <p:cNvSpPr txBox="1"/>
            <p:nvPr/>
          </p:nvSpPr>
          <p:spPr>
            <a:xfrm>
              <a:off x="0" y="1485900"/>
              <a:ext cx="479237"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=0</a:t>
              </a:r>
            </a:p>
          </p:txBody>
        </p:sp>
      </p:grpSp>
      <p:sp>
        <p:nvSpPr>
          <p:cNvPr id="894"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95"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8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86" grpId="2"/>
      <p:bldP build="whole" bldLvl="1" animBg="1" rev="0" advAuto="0" spid="893" grpId="1"/>
      <p:bldP build="whole" bldLvl="1" animBg="1" rev="0" advAuto="0" spid="888" grpId="3"/>
    </p:bldLst>
  </p:timing>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89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89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00" name="1D example recap"/>
          <p:cNvSpPr txBox="1"/>
          <p:nvPr>
            <p:ph type="title"/>
          </p:nvPr>
        </p:nvSpPr>
        <p:spPr>
          <a:prstGeom prst="rect">
            <a:avLst/>
          </a:prstGeom>
        </p:spPr>
        <p:txBody>
          <a:bodyPr/>
          <a:lstStyle/>
          <a:p>
            <a:pPr/>
            <a:r>
              <a:t>1D example recap</a:t>
            </a:r>
          </a:p>
        </p:txBody>
      </p:sp>
      <p:sp>
        <p:nvSpPr>
          <p:cNvPr id="901" name="Copy    to"/>
          <p:cNvSpPr txBox="1"/>
          <p:nvPr>
            <p:ph type="body" idx="1"/>
          </p:nvPr>
        </p:nvSpPr>
        <p:spPr>
          <a:prstGeom prst="rect">
            <a:avLst/>
          </a:prstGeom>
        </p:spPr>
        <p:txBody>
          <a:bodyPr/>
          <a:lstStyle/>
          <a:p>
            <a:pPr/>
            <a:r>
              <a:t>Copy				to</a:t>
            </a:r>
          </a:p>
        </p:txBody>
      </p:sp>
      <p:pic>
        <p:nvPicPr>
          <p:cNvPr id="902" name="image.pdf" descr="image.pdf"/>
          <p:cNvPicPr>
            <a:picLocks noChangeAspect="0"/>
          </p:cNvPicPr>
          <p:nvPr/>
        </p:nvPicPr>
        <p:blipFill>
          <a:blip r:embed="rId3">
            <a:extLst/>
          </a:blip>
          <a:stretch>
            <a:fillRect/>
          </a:stretch>
        </p:blipFill>
        <p:spPr>
          <a:xfrm>
            <a:off x="304800" y="1447800"/>
            <a:ext cx="3886200" cy="3389313"/>
          </a:xfrm>
          <a:prstGeom prst="rect">
            <a:avLst/>
          </a:prstGeom>
          <a:ln w="12700">
            <a:miter lim="400000"/>
          </a:ln>
        </p:spPr>
      </p:pic>
      <p:pic>
        <p:nvPicPr>
          <p:cNvPr id="903" name="image.pdf" descr="image.pdf"/>
          <p:cNvPicPr>
            <a:picLocks noChangeAspect="0"/>
          </p:cNvPicPr>
          <p:nvPr/>
        </p:nvPicPr>
        <p:blipFill>
          <a:blip r:embed="rId4">
            <a:extLst/>
          </a:blip>
          <a:stretch>
            <a:fillRect/>
          </a:stretch>
        </p:blipFill>
        <p:spPr>
          <a:xfrm>
            <a:off x="4724400" y="1600200"/>
            <a:ext cx="3657600" cy="3262313"/>
          </a:xfrm>
          <a:prstGeom prst="rect">
            <a:avLst/>
          </a:prstGeom>
          <a:ln w="12700">
            <a:miter lim="400000"/>
          </a:ln>
        </p:spPr>
      </p:pic>
      <p:pic>
        <p:nvPicPr>
          <p:cNvPr id="904" name="TP_tmp.png" descr="TP_tmp.png"/>
          <p:cNvPicPr>
            <a:picLocks noChangeAspect="0"/>
          </p:cNvPicPr>
          <p:nvPr/>
        </p:nvPicPr>
        <p:blipFill>
          <a:blip r:embed="rId5">
            <a:extLst/>
          </a:blip>
          <a:stretch>
            <a:fillRect/>
          </a:stretch>
        </p:blipFill>
        <p:spPr>
          <a:xfrm>
            <a:off x="5867400" y="5257800"/>
            <a:ext cx="1981200" cy="1244600"/>
          </a:xfrm>
          <a:prstGeom prst="rect">
            <a:avLst/>
          </a:prstGeom>
          <a:ln w="12700">
            <a:miter lim="400000"/>
          </a:ln>
        </p:spPr>
      </p:pic>
      <p:pic>
        <p:nvPicPr>
          <p:cNvPr id="905" name="TP_tmp.png" descr="TP_tmp.png"/>
          <p:cNvPicPr>
            <a:picLocks noChangeAspect="0"/>
          </p:cNvPicPr>
          <p:nvPr/>
        </p:nvPicPr>
        <p:blipFill>
          <a:blip r:embed="rId6">
            <a:extLst/>
          </a:blip>
          <a:stretch>
            <a:fillRect/>
          </a:stretch>
        </p:blipFill>
        <p:spPr>
          <a:xfrm>
            <a:off x="0" y="5181600"/>
            <a:ext cx="4953000" cy="1244600"/>
          </a:xfrm>
          <a:prstGeom prst="rect">
            <a:avLst/>
          </a:prstGeom>
          <a:ln w="12700">
            <a:miter lim="400000"/>
          </a:ln>
        </p:spPr>
      </p:pic>
      <p:sp>
        <p:nvSpPr>
          <p:cNvPr id="906" name="Rectangle"/>
          <p:cNvSpPr/>
          <p:nvPr/>
        </p:nvSpPr>
        <p:spPr>
          <a:xfrm>
            <a:off x="5562600" y="5105400"/>
            <a:ext cx="2743200" cy="1524000"/>
          </a:xfrm>
          <a:prstGeom prst="rect">
            <a:avLst/>
          </a:prstGeom>
          <a:ln w="63500">
            <a:solidFill>
              <a:srgbClr val="FF26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907" name="image.png" descr="image.png"/>
          <p:cNvPicPr>
            <a:picLocks noChangeAspect="0"/>
          </p:cNvPicPr>
          <p:nvPr/>
        </p:nvPicPr>
        <p:blipFill>
          <a:blip r:embed="rId7">
            <a:extLst/>
          </a:blip>
          <a:srcRect l="0" t="0" r="77851" b="76747"/>
          <a:stretch>
            <a:fillRect/>
          </a:stretch>
        </p:blipFill>
        <p:spPr>
          <a:xfrm>
            <a:off x="2286000" y="882650"/>
            <a:ext cx="2209800" cy="1174750"/>
          </a:xfrm>
          <a:prstGeom prst="rect">
            <a:avLst/>
          </a:prstGeom>
          <a:ln w="12700">
            <a:miter lim="400000"/>
          </a:ln>
        </p:spPr>
      </p:pic>
      <p:pic>
        <p:nvPicPr>
          <p:cNvPr id="908" name="image.png" descr="image.png"/>
          <p:cNvPicPr>
            <a:picLocks noChangeAspect="0"/>
          </p:cNvPicPr>
          <p:nvPr/>
        </p:nvPicPr>
        <p:blipFill>
          <a:blip r:embed="rId7">
            <a:extLst/>
          </a:blip>
          <a:srcRect l="60852" t="4592" r="0" b="54066"/>
          <a:stretch>
            <a:fillRect/>
          </a:stretch>
        </p:blipFill>
        <p:spPr>
          <a:xfrm>
            <a:off x="6553200" y="914400"/>
            <a:ext cx="2057400" cy="1100138"/>
          </a:xfrm>
          <a:prstGeom prst="rect">
            <a:avLst/>
          </a:prstGeom>
          <a:ln w="12700">
            <a:miter lim="400000"/>
          </a:ln>
        </p:spPr>
      </p:pic>
      <p:sp>
        <p:nvSpPr>
          <p:cNvPr id="909" name="==&gt;"/>
          <p:cNvSpPr txBox="1"/>
          <p:nvPr/>
        </p:nvSpPr>
        <p:spPr>
          <a:xfrm>
            <a:off x="25400" y="4533900"/>
            <a:ext cx="1186319" cy="774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4800">
                <a:uFill>
                  <a:solidFill>
                    <a:srgbClr val="000000"/>
                  </a:solidFill>
                </a:uFill>
                <a:latin typeface="Times New Roman"/>
                <a:ea typeface="Times New Roman"/>
                <a:cs typeface="Times New Roman"/>
                <a:sym typeface="Times New Roman"/>
              </a:defRPr>
            </a:lvl1pPr>
          </a:lstStyle>
          <a:p>
            <a:pPr/>
            <a:r>
              <a:t>==&gt;</a:t>
            </a:r>
          </a:p>
        </p:txBody>
      </p:sp>
      <p:sp>
        <p:nvSpPr>
          <p:cNvPr id="910" name="Rectangle"/>
          <p:cNvSpPr/>
          <p:nvPr/>
        </p:nvSpPr>
        <p:spPr>
          <a:xfrm>
            <a:off x="5372100" y="2108200"/>
            <a:ext cx="385042" cy="2324103"/>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11" name="Rectangle"/>
          <p:cNvSpPr/>
          <p:nvPr/>
        </p:nvSpPr>
        <p:spPr>
          <a:xfrm>
            <a:off x="7236983" y="4000503"/>
            <a:ext cx="381001" cy="431801"/>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14"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15"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16" name="Questions?"/>
          <p:cNvSpPr txBox="1"/>
          <p:nvPr>
            <p:ph type="title"/>
          </p:nvPr>
        </p:nvSpPr>
        <p:spPr>
          <a:prstGeom prst="rect">
            <a:avLst/>
          </a:prstGeom>
        </p:spPr>
        <p:txBody>
          <a:bodyPr/>
          <a:lstStyle>
            <a:lvl1pPr>
              <a:defRPr sz="3600"/>
            </a:lvl1pPr>
          </a:lstStyle>
          <a:p>
            <a:pPr/>
            <a:r>
              <a:t>Questions?</a:t>
            </a:r>
          </a:p>
        </p:txBody>
      </p:sp>
      <p:sp>
        <p:nvSpPr>
          <p:cNvPr id="917" name="Recap:…"/>
          <p:cNvSpPr txBox="1"/>
          <p:nvPr>
            <p:ph type="body" idx="1"/>
          </p:nvPr>
        </p:nvSpPr>
        <p:spPr>
          <a:prstGeom prst="rect">
            <a:avLst/>
          </a:prstGeom>
        </p:spPr>
        <p:txBody>
          <a:bodyPr/>
          <a:lstStyle/>
          <a:p>
            <a:pPr/>
            <a:r>
              <a:t>Recap:</a:t>
            </a:r>
          </a:p>
          <a:p>
            <a:pPr lvl="1"/>
            <a:r>
              <a:t>copy gradient, not pixel values</a:t>
            </a:r>
          </a:p>
          <a:p>
            <a:pPr lvl="1"/>
            <a:r>
              <a:t>enforce boundary condition</a:t>
            </a:r>
          </a:p>
          <a:p>
            <a:pPr lvl="1"/>
            <a:r>
              <a:t>solve linear least square:</a:t>
            </a:r>
            <a:br/>
            <a:r>
              <a:t>minimize square difference with source gradient</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2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2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22" name="1D example: remarks"/>
          <p:cNvSpPr txBox="1"/>
          <p:nvPr>
            <p:ph type="title"/>
          </p:nvPr>
        </p:nvSpPr>
        <p:spPr>
          <a:prstGeom prst="rect">
            <a:avLst/>
          </a:prstGeom>
        </p:spPr>
        <p:txBody>
          <a:bodyPr/>
          <a:lstStyle/>
          <a:p>
            <a:pPr/>
            <a:r>
              <a:t>1D example: remarks</a:t>
            </a:r>
          </a:p>
        </p:txBody>
      </p:sp>
      <p:sp>
        <p:nvSpPr>
          <p:cNvPr id="923" name="Copy  to"/>
          <p:cNvSpPr txBox="1"/>
          <p:nvPr>
            <p:ph type="body" idx="1"/>
          </p:nvPr>
        </p:nvSpPr>
        <p:spPr>
          <a:prstGeom prst="rect">
            <a:avLst/>
          </a:prstGeom>
        </p:spPr>
        <p:txBody>
          <a:bodyPr/>
          <a:lstStyle>
            <a:lvl1pPr>
              <a:defRPr sz="2400"/>
            </a:lvl1pPr>
          </a:lstStyle>
          <a:p>
            <a:pPr/>
            <a:r>
              <a:t>Copy		to</a:t>
            </a:r>
          </a:p>
        </p:txBody>
      </p:sp>
      <p:pic>
        <p:nvPicPr>
          <p:cNvPr id="924" name="image.pdf" descr="image.pdf"/>
          <p:cNvPicPr>
            <a:picLocks noChangeAspect="0"/>
          </p:cNvPicPr>
          <p:nvPr/>
        </p:nvPicPr>
        <p:blipFill>
          <a:blip r:embed="rId3">
            <a:extLst/>
          </a:blip>
          <a:stretch>
            <a:fillRect/>
          </a:stretch>
        </p:blipFill>
        <p:spPr>
          <a:xfrm>
            <a:off x="1600200" y="914400"/>
            <a:ext cx="1411288" cy="1230313"/>
          </a:xfrm>
          <a:prstGeom prst="rect">
            <a:avLst/>
          </a:prstGeom>
          <a:ln w="12700">
            <a:miter lim="400000"/>
          </a:ln>
        </p:spPr>
      </p:pic>
      <p:pic>
        <p:nvPicPr>
          <p:cNvPr id="925" name="image.pdf" descr="image.pdf"/>
          <p:cNvPicPr>
            <a:picLocks noChangeAspect="0"/>
          </p:cNvPicPr>
          <p:nvPr/>
        </p:nvPicPr>
        <p:blipFill>
          <a:blip r:embed="rId4">
            <a:extLst/>
          </a:blip>
          <a:stretch>
            <a:fillRect/>
          </a:stretch>
        </p:blipFill>
        <p:spPr>
          <a:xfrm>
            <a:off x="3810000" y="990600"/>
            <a:ext cx="1327150" cy="1184275"/>
          </a:xfrm>
          <a:prstGeom prst="rect">
            <a:avLst/>
          </a:prstGeom>
          <a:ln w="12700">
            <a:miter lim="400000"/>
          </a:ln>
        </p:spPr>
      </p:pic>
      <p:pic>
        <p:nvPicPr>
          <p:cNvPr id="926" name="TP_tmp.png" descr="TP_tmp.png"/>
          <p:cNvPicPr>
            <a:picLocks noChangeAspect="0"/>
          </p:cNvPicPr>
          <p:nvPr/>
        </p:nvPicPr>
        <p:blipFill>
          <a:blip r:embed="rId5">
            <a:extLst/>
          </a:blip>
          <a:stretch>
            <a:fillRect/>
          </a:stretch>
        </p:blipFill>
        <p:spPr>
          <a:xfrm>
            <a:off x="5105400" y="990600"/>
            <a:ext cx="4038600" cy="1016000"/>
          </a:xfrm>
          <a:prstGeom prst="rect">
            <a:avLst/>
          </a:prstGeom>
          <a:ln w="12700">
            <a:miter lim="400000"/>
          </a:ln>
        </p:spPr>
      </p:pic>
      <p:sp>
        <p:nvSpPr>
          <p:cNvPr id="927" name="Matrix is sparse…"/>
          <p:cNvSpPr txBox="1"/>
          <p:nvPr/>
        </p:nvSpPr>
        <p:spPr>
          <a:xfrm>
            <a:off x="444500" y="2425700"/>
            <a:ext cx="7422555" cy="4254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Matrix is sparse </a:t>
            </a:r>
          </a:p>
          <a:p>
            <a:pPr lvl="2" marL="841375" marR="41275" indent="-342900" defTabSz="914400">
              <a:spcBef>
                <a:spcPts val="600"/>
              </a:spcBef>
              <a:buClr>
                <a:srgbClr val="000000"/>
              </a:buClr>
              <a:buSzPct val="100000"/>
              <a:buFont typeface="Times New Roman"/>
              <a:buChar char="•"/>
              <a:defRPr sz="2400">
                <a:uFill>
                  <a:solidFill>
                    <a:srgbClr val="000000"/>
                  </a:solidFill>
                </a:uFill>
                <a:latin typeface="Times New Roman"/>
                <a:ea typeface="Times New Roman"/>
                <a:cs typeface="Times New Roman"/>
                <a:sym typeface="Times New Roman"/>
              </a:defRPr>
            </a:pPr>
            <a:r>
              <a:t>many zero coefficients</a:t>
            </a:r>
          </a:p>
          <a:p>
            <a:pPr lvl="2" marL="841375" marR="41275" indent="-342900" defTabSz="914400">
              <a:spcBef>
                <a:spcPts val="600"/>
              </a:spcBef>
              <a:buClr>
                <a:srgbClr val="000000"/>
              </a:buClr>
              <a:buSzPct val="100000"/>
              <a:buFont typeface="Times New Roman"/>
              <a:buChar char="•"/>
              <a:defRPr sz="2400">
                <a:uFill>
                  <a:solidFill>
                    <a:srgbClr val="000000"/>
                  </a:solidFill>
                </a:uFill>
                <a:latin typeface="Times New Roman"/>
                <a:ea typeface="Times New Roman"/>
                <a:cs typeface="Times New Roman"/>
                <a:sym typeface="Times New Roman"/>
              </a:defRPr>
            </a:pPr>
            <a:r>
              <a:t>because gradient only depends on neighboring pixels</a:t>
            </a:r>
          </a:p>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Matrix is symmetric </a:t>
            </a:r>
          </a:p>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Everything is a multiple of 2  </a:t>
            </a:r>
          </a:p>
          <a:p>
            <a:pPr lvl="2" marL="784225" marR="41275" indent="-285750" defTabSz="914400">
              <a:spcBef>
                <a:spcPts val="600"/>
              </a:spcBef>
              <a:buClr>
                <a:srgbClr val="000000"/>
              </a:buClr>
              <a:buSzPct val="100000"/>
              <a:buFont typeface="Times New Roman"/>
              <a:buChar char="–"/>
              <a:defRPr sz="2400">
                <a:uFill>
                  <a:solidFill>
                    <a:srgbClr val="000000"/>
                  </a:solidFill>
                </a:uFill>
                <a:latin typeface="Times New Roman"/>
                <a:ea typeface="Times New Roman"/>
                <a:cs typeface="Times New Roman"/>
                <a:sym typeface="Times New Roman"/>
              </a:defRPr>
            </a:pPr>
            <a:r>
              <a:t>because square and derivative of square</a:t>
            </a:r>
          </a:p>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Matrix is a convolution (kernel -2 4 -2)</a:t>
            </a:r>
          </a:p>
          <a:p>
            <a:pPr lvl="2" marL="841375" marR="41275" indent="-342900" defTabSz="914400">
              <a:spcBef>
                <a:spcPts val="600"/>
              </a:spcBef>
              <a:buClr>
                <a:srgbClr val="000000"/>
              </a:buClr>
              <a:buSzPct val="100000"/>
              <a:buFont typeface="Times New Roman"/>
              <a:buChar char="•"/>
              <a:defRPr sz="2400">
                <a:uFill>
                  <a:solidFill>
                    <a:srgbClr val="000000"/>
                  </a:solidFill>
                </a:uFill>
                <a:latin typeface="Times New Roman"/>
                <a:ea typeface="Times New Roman"/>
                <a:cs typeface="Times New Roman"/>
                <a:sym typeface="Times New Roman"/>
              </a:defRPr>
            </a:pPr>
            <a:r>
              <a:t>all the rows are the same, just shifted</a:t>
            </a:r>
          </a:p>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Matrix is independent of gradient field. Only RHS is</a:t>
            </a:r>
          </a:p>
          <a:p>
            <a:pPr lvl="1" marL="384175" marR="41275" indent="-342900" defTabSz="914400">
              <a:spcBef>
                <a:spcPts val="600"/>
              </a:spcBef>
              <a:buClr>
                <a:srgbClr val="000000"/>
              </a:buClr>
              <a:buSzPct val="100000"/>
              <a:buFont typeface="Times New Roman"/>
              <a:buChar char="•"/>
              <a:defRPr b="1" sz="2400">
                <a:uFill>
                  <a:solidFill>
                    <a:srgbClr val="000000"/>
                  </a:solidFill>
                </a:uFill>
                <a:latin typeface="Times New Roman"/>
                <a:ea typeface="Times New Roman"/>
                <a:cs typeface="Times New Roman"/>
                <a:sym typeface="Times New Roman"/>
              </a:defRPr>
            </a:pPr>
            <a:r>
              <a:t>Matrix is a second derivative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27" grpId="1"/>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9" name="transpose and flip"/>
          <p:cNvSpPr txBox="1"/>
          <p:nvPr>
            <p:ph type="title"/>
          </p:nvPr>
        </p:nvSpPr>
        <p:spPr>
          <a:prstGeom prst="rect">
            <a:avLst/>
          </a:prstGeom>
        </p:spPr>
        <p:txBody>
          <a:bodyPr/>
          <a:lstStyle/>
          <a:p>
            <a:pPr/>
            <a:r>
              <a:t>transpose and flip</a:t>
            </a:r>
          </a:p>
        </p:txBody>
      </p:sp>
      <p:sp>
        <p:nvSpPr>
          <p:cNvPr id="930" name="Gradient is [-1, 1]…"/>
          <p:cNvSpPr txBox="1"/>
          <p:nvPr>
            <p:ph type="body" idx="1"/>
          </p:nvPr>
        </p:nvSpPr>
        <p:spPr>
          <a:prstGeom prst="rect">
            <a:avLst/>
          </a:prstGeom>
        </p:spPr>
        <p:txBody>
          <a:bodyPr/>
          <a:lstStyle/>
          <a:p>
            <a:pPr/>
            <a:r>
              <a:t>Gradient is [-1, 1]</a:t>
            </a:r>
          </a:p>
          <a:p>
            <a:pPr/>
            <a:r>
              <a:t>flipped gradient is</a:t>
            </a:r>
          </a:p>
          <a:p>
            <a:pPr/>
            <a:r>
              <a:t>gradient convolved by flipped gradient is </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2" name="transpose and flip"/>
          <p:cNvSpPr txBox="1"/>
          <p:nvPr>
            <p:ph type="title"/>
          </p:nvPr>
        </p:nvSpPr>
        <p:spPr>
          <a:prstGeom prst="rect">
            <a:avLst/>
          </a:prstGeom>
        </p:spPr>
        <p:txBody>
          <a:bodyPr/>
          <a:lstStyle/>
          <a:p>
            <a:pPr/>
            <a:r>
              <a:t>transpose and flip</a:t>
            </a:r>
          </a:p>
        </p:txBody>
      </p:sp>
      <p:sp>
        <p:nvSpPr>
          <p:cNvPr id="933" name="Gradient is [-1, 1]…"/>
          <p:cNvSpPr txBox="1"/>
          <p:nvPr>
            <p:ph type="body" idx="1"/>
          </p:nvPr>
        </p:nvSpPr>
        <p:spPr>
          <a:prstGeom prst="rect">
            <a:avLst/>
          </a:prstGeom>
        </p:spPr>
        <p:txBody>
          <a:bodyPr/>
          <a:lstStyle/>
          <a:p>
            <a:pPr/>
            <a:r>
              <a:t>Gradient is [-1, 1]</a:t>
            </a:r>
          </a:p>
          <a:p>
            <a:pPr/>
            <a:r>
              <a:t>flipped gradient is [1, -1]</a:t>
            </a:r>
          </a:p>
          <a:p>
            <a:pPr/>
            <a:r>
              <a:t>gradient convolved by flipped gradient is </a:t>
            </a:r>
          </a:p>
          <a:p>
            <a:pPr/>
            <a:r>
              <a:t>… [-1, 2, -1]</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5" name="In 2D"/>
          <p:cNvSpPr txBox="1"/>
          <p:nvPr>
            <p:ph type="title"/>
          </p:nvPr>
        </p:nvSpPr>
        <p:spPr>
          <a:prstGeom prst="rect">
            <a:avLst/>
          </a:prstGeom>
        </p:spPr>
        <p:txBody>
          <a:bodyPr/>
          <a:lstStyle/>
          <a:p>
            <a:pPr/>
            <a:r>
              <a:t>In 2D</a:t>
            </a:r>
          </a:p>
        </p:txBody>
      </p:sp>
      <p:sp>
        <p:nvSpPr>
          <p:cNvPr id="936" name="gradient is [[-1, 1]] and  [[-1], [1]]…"/>
          <p:cNvSpPr txBox="1"/>
          <p:nvPr>
            <p:ph type="body" idx="1"/>
          </p:nvPr>
        </p:nvSpPr>
        <p:spPr>
          <a:prstGeom prst="rect">
            <a:avLst/>
          </a:prstGeom>
        </p:spPr>
        <p:txBody>
          <a:bodyPr/>
          <a:lstStyle/>
          <a:p>
            <a:pPr/>
            <a:r>
              <a:t>gradient is [[-1, 1]] and  [[-1], [1]]</a:t>
            </a:r>
          </a:p>
          <a:p>
            <a:pPr/>
            <a:r>
              <a:t>for each component, you convolve by its flipped version and get</a:t>
            </a:r>
          </a:p>
          <a:p>
            <a:pPr lvl="1"/>
            <a:r>
              <a:t>[-1, 2, -1] and [[-1], [2], [-1]]</a:t>
            </a:r>
          </a:p>
          <a:p>
            <a:pPr/>
            <a:r>
              <a:t>you sum them to get the full derivative wrt the image:</a:t>
            </a:r>
          </a:p>
        </p:txBody>
      </p:sp>
      <p:pic>
        <p:nvPicPr>
          <p:cNvPr id="937" name="Image" descr="Image"/>
          <p:cNvPicPr>
            <a:picLocks noChangeAspect="1"/>
          </p:cNvPicPr>
          <p:nvPr/>
        </p:nvPicPr>
        <p:blipFill>
          <a:blip r:embed="rId2">
            <a:extLst/>
          </a:blip>
          <a:stretch>
            <a:fillRect/>
          </a:stretch>
        </p:blipFill>
        <p:spPr>
          <a:xfrm>
            <a:off x="3212861" y="3726315"/>
            <a:ext cx="2718278" cy="2271438"/>
          </a:xfrm>
          <a:prstGeom prst="rect">
            <a:avLst/>
          </a:prstGeom>
          <a:ln w="12700"/>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4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4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42" name="Questions?"/>
          <p:cNvSpPr txBox="1"/>
          <p:nvPr>
            <p:ph type="title"/>
          </p:nvPr>
        </p:nvSpPr>
        <p:spPr>
          <a:prstGeom prst="rect">
            <a:avLst/>
          </a:prstGeom>
        </p:spPr>
        <p:txBody>
          <a:bodyPr/>
          <a:lstStyle>
            <a:lvl1pPr>
              <a:defRPr sz="3600"/>
            </a:lvl1pPr>
          </a:lstStyle>
          <a:p>
            <a:pPr/>
            <a:r>
              <a:t>Questions?</a:t>
            </a:r>
          </a:p>
        </p:txBody>
      </p:sp>
      <p:sp>
        <p:nvSpPr>
          <p:cNvPr id="943" name="Double-click to edit"/>
          <p:cNvSpPr txBox="1"/>
          <p:nvPr>
            <p:ph type="body" idx="1"/>
          </p:nvPr>
        </p:nvSpPr>
        <p:spPr>
          <a:prstGeom prst="rect">
            <a:avLst/>
          </a:prstGeom>
        </p:spPr>
        <p:txBody>
          <a:bodyPr/>
          <a:lstStyle/>
          <a:p>
            <a:pPr marL="723900" marR="0" indent="-406400" defTabSz="406400">
              <a:spcBef>
                <a:spcPts val="700"/>
              </a:spcBef>
              <a:buClrTx/>
              <a:buSzPct val="75000"/>
              <a:buFontTx/>
              <a:defRPr b="0">
                <a:uFillTx/>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4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46"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47"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48" name="In Matlab: basic idea"/>
          <p:cNvSpPr txBox="1"/>
          <p:nvPr>
            <p:ph type="title"/>
          </p:nvPr>
        </p:nvSpPr>
        <p:spPr>
          <a:prstGeom prst="rect">
            <a:avLst/>
          </a:prstGeom>
        </p:spPr>
        <p:txBody>
          <a:bodyPr/>
          <a:lstStyle/>
          <a:p>
            <a:pPr/>
            <a:r>
              <a:t>In Matlab: basic idea</a:t>
            </a:r>
          </a:p>
        </p:txBody>
      </p:sp>
      <p:sp>
        <p:nvSpPr>
          <p:cNvPr id="949" name="Setup linear system of equations corresponding to…"/>
          <p:cNvSpPr txBox="1"/>
          <p:nvPr>
            <p:ph type="body" idx="1"/>
          </p:nvPr>
        </p:nvSpPr>
        <p:spPr>
          <a:prstGeom prst="rect">
            <a:avLst/>
          </a:prstGeom>
        </p:spPr>
        <p:txBody>
          <a:bodyPr/>
          <a:lstStyle/>
          <a:p>
            <a:pPr/>
            <a:r>
              <a:t>Setup linear system of equations corresponding to </a:t>
            </a:r>
          </a:p>
          <a:p>
            <a:pPr/>
          </a:p>
          <a:p>
            <a:pPr/>
          </a:p>
          <a:p>
            <a:pPr/>
            <a:r>
              <a:t>Use \ and Matlab solves under least square</a:t>
            </a:r>
          </a:p>
          <a:p>
            <a:pPr/>
          </a:p>
          <a:p>
            <a:pPr/>
            <a:r>
              <a:t>i.e., no need for the extra derivative we did earlier</a:t>
            </a:r>
          </a:p>
        </p:txBody>
      </p:sp>
      <p:pic>
        <p:nvPicPr>
          <p:cNvPr id="950" name="droppedImage.pdf" descr="droppedImage.pdf"/>
          <p:cNvPicPr>
            <a:picLocks noChangeAspect="1"/>
          </p:cNvPicPr>
          <p:nvPr/>
        </p:nvPicPr>
        <p:blipFill>
          <a:blip r:embed="rId3">
            <a:extLst/>
          </a:blip>
          <a:stretch>
            <a:fillRect/>
          </a:stretch>
        </p:blipFill>
        <p:spPr>
          <a:xfrm>
            <a:off x="863600" y="1739900"/>
            <a:ext cx="1460500" cy="431800"/>
          </a:xfrm>
          <a:prstGeom prst="rect">
            <a:avLst/>
          </a:prstGeom>
          <a:ln w="12700"/>
        </p:spPr>
      </p:pic>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5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5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55" name="In Matlab: basic idea"/>
          <p:cNvSpPr txBox="1"/>
          <p:nvPr>
            <p:ph type="title"/>
          </p:nvPr>
        </p:nvSpPr>
        <p:spPr>
          <a:prstGeom prst="rect">
            <a:avLst/>
          </a:prstGeom>
        </p:spPr>
        <p:txBody>
          <a:bodyPr/>
          <a:lstStyle/>
          <a:p>
            <a:pPr/>
            <a:r>
              <a:t>In Matlab: basic idea</a:t>
            </a:r>
          </a:p>
        </p:txBody>
      </p:sp>
      <p:sp>
        <p:nvSpPr>
          <p:cNvPr id="956" name="Setup (overconstrained) linear system  Ax= b…"/>
          <p:cNvSpPr txBox="1"/>
          <p:nvPr>
            <p:ph type="body" idx="1"/>
          </p:nvPr>
        </p:nvSpPr>
        <p:spPr>
          <a:prstGeom prst="rect">
            <a:avLst/>
          </a:prstGeom>
        </p:spPr>
        <p:txBody>
          <a:bodyPr/>
          <a:lstStyle/>
          <a:p>
            <a:pPr/>
            <a:r>
              <a:t>Setup (overconstrained) linear system </a:t>
            </a:r>
            <a:br/>
            <a:r>
              <a:t>Ax= b</a:t>
            </a:r>
          </a:p>
          <a:p>
            <a:pPr lvl="1"/>
            <a:r>
              <a:t>x is the pixel values</a:t>
            </a:r>
          </a:p>
          <a:p>
            <a:pPr lvl="1"/>
            <a:r>
              <a:t>A mostly corresponds to gradient calculation</a:t>
            </a:r>
          </a:p>
          <a:p>
            <a:pPr lvl="1"/>
            <a:r>
              <a:t>b is mostly the source gradient</a:t>
            </a:r>
          </a:p>
          <a:p>
            <a:pPr lvl="1"/>
            <a:r>
              <a:t>except at boundaries</a:t>
            </a:r>
          </a:p>
          <a:p>
            <a:pPr/>
            <a:r>
              <a:t>Use \ to solve</a:t>
            </a:r>
          </a:p>
          <a:p>
            <a:pPr/>
          </a:p>
          <a:p>
            <a:pPr/>
            <a:r>
              <a:t>Most of the work is to construct A</a:t>
            </a:r>
            <a:b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5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6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61" name="Concretely"/>
          <p:cNvSpPr txBox="1"/>
          <p:nvPr>
            <p:ph type="title"/>
          </p:nvPr>
        </p:nvSpPr>
        <p:spPr>
          <a:prstGeom prst="rect">
            <a:avLst/>
          </a:prstGeom>
        </p:spPr>
        <p:txBody>
          <a:bodyPr/>
          <a:lstStyle/>
          <a:p>
            <a:pPr/>
            <a:r>
              <a:t>Concretely</a:t>
            </a:r>
          </a:p>
        </p:txBody>
      </p:sp>
      <p:sp>
        <p:nvSpPr>
          <p:cNvPr id="962" name="Copy    to"/>
          <p:cNvSpPr txBox="1"/>
          <p:nvPr>
            <p:ph type="body" idx="1"/>
          </p:nvPr>
        </p:nvSpPr>
        <p:spPr>
          <a:prstGeom prst="rect">
            <a:avLst/>
          </a:prstGeom>
        </p:spPr>
        <p:txBody>
          <a:bodyPr/>
          <a:lstStyle/>
          <a:p>
            <a:pPr marL="342900"/>
            <a:r>
              <a:t>Copy				to</a:t>
            </a:r>
          </a:p>
          <a:p>
            <a:pPr marL="342900"/>
          </a:p>
          <a:p>
            <a:pPr marL="342900"/>
          </a:p>
          <a:p>
            <a:pPr marL="342900"/>
          </a:p>
          <a:p>
            <a:pPr marL="342900"/>
          </a:p>
          <a:p>
            <a:pPr marL="342900"/>
          </a:p>
        </p:txBody>
      </p:sp>
      <p:pic>
        <p:nvPicPr>
          <p:cNvPr id="963" name="image.pdf" descr="image.pdf"/>
          <p:cNvPicPr>
            <a:picLocks noChangeAspect="0"/>
          </p:cNvPicPr>
          <p:nvPr/>
        </p:nvPicPr>
        <p:blipFill>
          <a:blip r:embed="rId3">
            <a:extLst/>
          </a:blip>
          <a:stretch>
            <a:fillRect/>
          </a:stretch>
        </p:blipFill>
        <p:spPr>
          <a:xfrm>
            <a:off x="1752600" y="838200"/>
            <a:ext cx="3008313" cy="2624138"/>
          </a:xfrm>
          <a:prstGeom prst="rect">
            <a:avLst/>
          </a:prstGeom>
          <a:ln w="12700">
            <a:miter lim="400000"/>
          </a:ln>
        </p:spPr>
      </p:pic>
      <p:pic>
        <p:nvPicPr>
          <p:cNvPr id="964" name="image.pdf" descr="image.pdf"/>
          <p:cNvPicPr>
            <a:picLocks noChangeAspect="0"/>
          </p:cNvPicPr>
          <p:nvPr/>
        </p:nvPicPr>
        <p:blipFill>
          <a:blip r:embed="rId4">
            <a:extLst/>
          </a:blip>
          <a:stretch>
            <a:fillRect/>
          </a:stretch>
        </p:blipFill>
        <p:spPr>
          <a:xfrm>
            <a:off x="6172200" y="990600"/>
            <a:ext cx="2743200" cy="2447925"/>
          </a:xfrm>
          <a:prstGeom prst="rect">
            <a:avLst/>
          </a:prstGeom>
          <a:ln w="12700">
            <a:miter lim="400000"/>
          </a:ln>
        </p:spPr>
      </p:pic>
      <p:sp>
        <p:nvSpPr>
          <p:cNvPr id="965" name="f2-6=1…"/>
          <p:cNvSpPr txBox="1"/>
          <p:nvPr/>
        </p:nvSpPr>
        <p:spPr>
          <a:xfrm>
            <a:off x="-190500" y="3924300"/>
            <a:ext cx="1392486" cy="2476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R="41275" indent="0" defTabSz="914400">
              <a:spcBef>
                <a:spcPts val="600"/>
              </a:spcBef>
              <a:buClr>
                <a:srgbClr val="000000"/>
              </a:buClr>
              <a:buFont typeface="Times New Roman"/>
              <a:defRPr b="1" sz="2400">
                <a:uFill>
                  <a:solidFill>
                    <a:srgbClr val="000000"/>
                  </a:solidFill>
                </a:uFill>
                <a:latin typeface="Times New Roman"/>
                <a:ea typeface="Times New Roman"/>
                <a:cs typeface="Times New Roman"/>
                <a:sym typeface="Times New Roman"/>
              </a:defRPr>
            </a:pPr>
            <a:r>
              <a:t>f</a:t>
            </a:r>
            <a:r>
              <a:rPr baseline="-28166"/>
              <a:t>2</a:t>
            </a:r>
            <a:r>
              <a:t>-6=1</a:t>
            </a:r>
            <a:endParaRPr baseline="29666"/>
          </a:p>
          <a:p>
            <a:pPr lvl="1" marR="41275" indent="0" defTabSz="914400">
              <a:spcBef>
                <a:spcPts val="600"/>
              </a:spcBef>
              <a:buClr>
                <a:srgbClr val="000000"/>
              </a:buClr>
              <a:buFont typeface="Times New Roman"/>
              <a:defRPr b="1" sz="2400">
                <a:uFill>
                  <a:solidFill>
                    <a:srgbClr val="000000"/>
                  </a:solidFill>
                </a:uFill>
                <a:latin typeface="Times New Roman"/>
                <a:ea typeface="Times New Roman"/>
                <a:cs typeface="Times New Roman"/>
                <a:sym typeface="Times New Roman"/>
              </a:defRPr>
            </a:pPr>
            <a:r>
              <a:t>f</a:t>
            </a:r>
            <a:r>
              <a:rPr baseline="-28166"/>
              <a:t>3</a:t>
            </a:r>
            <a:r>
              <a:t>-f</a:t>
            </a:r>
            <a:r>
              <a:rPr baseline="-28166"/>
              <a:t>2</a:t>
            </a:r>
            <a:r>
              <a:t>=-1</a:t>
            </a:r>
            <a:endParaRPr baseline="29666"/>
          </a:p>
          <a:p>
            <a:pPr lvl="1" marR="41275" indent="0" defTabSz="914400">
              <a:spcBef>
                <a:spcPts val="600"/>
              </a:spcBef>
              <a:buClr>
                <a:srgbClr val="000000"/>
              </a:buClr>
              <a:buFont typeface="Times New Roman"/>
              <a:defRPr b="1" sz="2400">
                <a:uFill>
                  <a:solidFill>
                    <a:srgbClr val="000000"/>
                  </a:solidFill>
                </a:uFill>
                <a:latin typeface="Times New Roman"/>
                <a:ea typeface="Times New Roman"/>
                <a:cs typeface="Times New Roman"/>
                <a:sym typeface="Times New Roman"/>
              </a:defRPr>
            </a:pPr>
            <a:r>
              <a:t>f</a:t>
            </a:r>
            <a:r>
              <a:rPr baseline="-28166"/>
              <a:t>4</a:t>
            </a:r>
            <a:r>
              <a:t>-f</a:t>
            </a:r>
            <a:r>
              <a:rPr baseline="-28166"/>
              <a:t>3</a:t>
            </a:r>
            <a:r>
              <a:t>=2</a:t>
            </a:r>
            <a:endParaRPr baseline="29666"/>
          </a:p>
          <a:p>
            <a:pPr lvl="1" marR="41275" indent="0" defTabSz="914400">
              <a:spcBef>
                <a:spcPts val="600"/>
              </a:spcBef>
              <a:buClr>
                <a:srgbClr val="000000"/>
              </a:buClr>
              <a:buFont typeface="Times New Roman"/>
              <a:defRPr b="1" sz="2400">
                <a:uFill>
                  <a:solidFill>
                    <a:srgbClr val="000000"/>
                  </a:solidFill>
                </a:uFill>
                <a:latin typeface="Times New Roman"/>
                <a:ea typeface="Times New Roman"/>
                <a:cs typeface="Times New Roman"/>
                <a:sym typeface="Times New Roman"/>
              </a:defRPr>
            </a:pPr>
            <a:r>
              <a:t>f</a:t>
            </a:r>
            <a:r>
              <a:rPr baseline="-28166"/>
              <a:t>5</a:t>
            </a:r>
            <a:r>
              <a:t>-f</a:t>
            </a:r>
            <a:r>
              <a:rPr baseline="-28166"/>
              <a:t>4</a:t>
            </a:r>
            <a:r>
              <a:t>=-1</a:t>
            </a:r>
            <a:endParaRPr baseline="29666"/>
          </a:p>
          <a:p>
            <a:pPr lvl="1" marR="41275" indent="0" defTabSz="914400">
              <a:spcBef>
                <a:spcPts val="600"/>
              </a:spcBef>
              <a:buClr>
                <a:srgbClr val="000000"/>
              </a:buClr>
              <a:buFont typeface="Times New Roman"/>
              <a:defRPr b="1" sz="2400">
                <a:uFill>
                  <a:solidFill>
                    <a:srgbClr val="000000"/>
                  </a:solidFill>
                </a:uFill>
                <a:latin typeface="Times New Roman"/>
                <a:ea typeface="Times New Roman"/>
                <a:cs typeface="Times New Roman"/>
                <a:sym typeface="Times New Roman"/>
              </a:defRPr>
            </a:pPr>
            <a:r>
              <a:t>1-f</a:t>
            </a:r>
            <a:r>
              <a:rPr baseline="-28166"/>
              <a:t>5</a:t>
            </a:r>
            <a:r>
              <a:t>=-1</a:t>
            </a:r>
          </a:p>
        </p:txBody>
      </p:sp>
      <p:pic>
        <p:nvPicPr>
          <p:cNvPr id="966" name="droppedImage.pdf" descr="droppedImage.pdf"/>
          <p:cNvPicPr>
            <a:picLocks noChangeAspect="1"/>
          </p:cNvPicPr>
          <p:nvPr/>
        </p:nvPicPr>
        <p:blipFill>
          <a:blip r:embed="rId5">
            <a:extLst/>
          </a:blip>
          <a:stretch>
            <a:fillRect/>
          </a:stretch>
        </p:blipFill>
        <p:spPr>
          <a:xfrm>
            <a:off x="2298053" y="4356100"/>
            <a:ext cx="5358108" cy="1651000"/>
          </a:xfrm>
          <a:prstGeom prst="rect">
            <a:avLst/>
          </a:prstGeom>
          <a:ln w="12700"/>
        </p:spPr>
      </p:pic>
      <p:pic>
        <p:nvPicPr>
          <p:cNvPr id="967" name="Arrow Arrow" descr="Arrow Arrow"/>
          <p:cNvPicPr>
            <a:picLocks noChangeAspect="0"/>
          </p:cNvPicPr>
          <p:nvPr/>
        </p:nvPicPr>
        <p:blipFill>
          <a:blip r:embed="rId6">
            <a:extLst/>
          </a:blip>
          <a:stretch>
            <a:fillRect/>
          </a:stretch>
        </p:blipFill>
        <p:spPr>
          <a:xfrm>
            <a:off x="1206500" y="4483100"/>
            <a:ext cx="1079500" cy="1371600"/>
          </a:xfrm>
          <a:prstGeom prst="rect">
            <a:avLst/>
          </a:prstGeom>
        </p:spPr>
      </p:pic>
      <p:sp>
        <p:nvSpPr>
          <p:cNvPr id="969" name="}"/>
          <p:cNvSpPr txBox="1"/>
          <p:nvPr/>
        </p:nvSpPr>
        <p:spPr>
          <a:xfrm>
            <a:off x="7543800" y="4521200"/>
            <a:ext cx="593835" cy="1117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7200">
                <a:uFill>
                  <a:solidFill>
                    <a:srgbClr val="000000"/>
                  </a:solidFill>
                </a:uFill>
                <a:latin typeface="Times New Roman"/>
                <a:ea typeface="Times New Roman"/>
                <a:cs typeface="Times New Roman"/>
                <a:sym typeface="Times New Roman"/>
              </a:defRPr>
            </a:lvl1pPr>
          </a:lstStyle>
          <a:p>
            <a:pPr/>
            <a:r>
              <a:t>}</a:t>
            </a:r>
          </a:p>
        </p:txBody>
      </p:sp>
      <p:sp>
        <p:nvSpPr>
          <p:cNvPr id="970" name="source gradients"/>
          <p:cNvSpPr txBox="1"/>
          <p:nvPr/>
        </p:nvSpPr>
        <p:spPr>
          <a:xfrm>
            <a:off x="7848600" y="4927600"/>
            <a:ext cx="850900" cy="500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sz="1300">
                <a:uFill>
                  <a:solidFill>
                    <a:srgbClr val="000000"/>
                  </a:solidFill>
                </a:uFill>
                <a:latin typeface="Times New Roman"/>
                <a:ea typeface="Times New Roman"/>
                <a:cs typeface="Times New Roman"/>
                <a:sym typeface="Times New Roman"/>
              </a:defRPr>
            </a:lvl1pPr>
          </a:lstStyle>
          <a:p>
            <a:pPr/>
            <a:r>
              <a:t>source gradients</a:t>
            </a:r>
          </a:p>
        </p:txBody>
      </p:sp>
      <p:sp>
        <p:nvSpPr>
          <p:cNvPr id="971" name="boundary case"/>
          <p:cNvSpPr txBox="1"/>
          <p:nvPr/>
        </p:nvSpPr>
        <p:spPr>
          <a:xfrm>
            <a:off x="7594600" y="5651500"/>
            <a:ext cx="850900" cy="500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sz="1300">
                <a:uFill>
                  <a:solidFill>
                    <a:srgbClr val="000000"/>
                  </a:solidFill>
                </a:uFill>
                <a:latin typeface="Times New Roman"/>
                <a:ea typeface="Times New Roman"/>
                <a:cs typeface="Times New Roman"/>
                <a:sym typeface="Times New Roman"/>
              </a:defRPr>
            </a:lvl1pPr>
          </a:lstStyle>
          <a:p>
            <a:pPr/>
            <a:r>
              <a:t>boundary case</a:t>
            </a:r>
          </a:p>
        </p:txBody>
      </p:sp>
      <p:sp>
        <p:nvSpPr>
          <p:cNvPr id="972" name="boundary case"/>
          <p:cNvSpPr txBox="1"/>
          <p:nvPr/>
        </p:nvSpPr>
        <p:spPr>
          <a:xfrm>
            <a:off x="7658100" y="4241800"/>
            <a:ext cx="850900" cy="5009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sz="1300">
                <a:uFill>
                  <a:solidFill>
                    <a:srgbClr val="000000"/>
                  </a:solidFill>
                </a:uFill>
                <a:latin typeface="Times New Roman"/>
                <a:ea typeface="Times New Roman"/>
                <a:cs typeface="Times New Roman"/>
                <a:sym typeface="Times New Roman"/>
              </a:defRPr>
            </a:lvl1pPr>
          </a:lstStyle>
          <a:p>
            <a:pPr/>
            <a:r>
              <a:t>boundary case</a:t>
            </a:r>
          </a:p>
        </p:txBody>
      </p:sp>
      <p:sp>
        <p:nvSpPr>
          <p:cNvPr id="973" name="A"/>
          <p:cNvSpPr txBox="1"/>
          <p:nvPr/>
        </p:nvSpPr>
        <p:spPr>
          <a:xfrm>
            <a:off x="3568700" y="6184900"/>
            <a:ext cx="375057"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A</a:t>
            </a:r>
          </a:p>
        </p:txBody>
      </p:sp>
      <p:sp>
        <p:nvSpPr>
          <p:cNvPr id="974" name="x"/>
          <p:cNvSpPr txBox="1"/>
          <p:nvPr/>
        </p:nvSpPr>
        <p:spPr>
          <a:xfrm>
            <a:off x="5473700" y="6184900"/>
            <a:ext cx="30734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x</a:t>
            </a:r>
          </a:p>
        </p:txBody>
      </p:sp>
      <p:sp>
        <p:nvSpPr>
          <p:cNvPr id="975" name="b"/>
          <p:cNvSpPr txBox="1"/>
          <p:nvPr/>
        </p:nvSpPr>
        <p:spPr>
          <a:xfrm>
            <a:off x="6908800" y="6184900"/>
            <a:ext cx="30734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b</a:t>
            </a:r>
          </a:p>
        </p:txBody>
      </p:sp>
      <p:sp>
        <p:nvSpPr>
          <p:cNvPr id="976" name="Rectangle"/>
          <p:cNvSpPr/>
          <p:nvPr/>
        </p:nvSpPr>
        <p:spPr>
          <a:xfrm>
            <a:off x="6654800" y="13716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77" name="Rectangle"/>
          <p:cNvSpPr/>
          <p:nvPr/>
        </p:nvSpPr>
        <p:spPr>
          <a:xfrm>
            <a:off x="8039100" y="2717800"/>
            <a:ext cx="292100" cy="4191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9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65" grpId="1"/>
      <p:bldP build="whole" bldLvl="1" animBg="1" rev="0" advAuto="0" spid="966" grpId="2"/>
    </p:bldLst>
  </p:timing>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8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8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82" name="Let’s try to further analyze"/>
          <p:cNvSpPr txBox="1"/>
          <p:nvPr>
            <p:ph type="title"/>
          </p:nvPr>
        </p:nvSpPr>
        <p:spPr>
          <a:prstGeom prst="rect">
            <a:avLst/>
          </a:prstGeom>
        </p:spPr>
        <p:txBody>
          <a:bodyPr/>
          <a:lstStyle/>
          <a:p>
            <a:pPr/>
            <a:r>
              <a:t>Let’s try to further analyze</a:t>
            </a:r>
          </a:p>
        </p:txBody>
      </p:sp>
      <p:sp>
        <p:nvSpPr>
          <p:cNvPr id="983" name="What is a simple case?"/>
          <p:cNvSpPr txBox="1"/>
          <p:nvPr>
            <p:ph type="body" idx="1"/>
          </p:nvPr>
        </p:nvSpPr>
        <p:spPr>
          <a:prstGeom prst="rect">
            <a:avLst/>
          </a:prstGeom>
        </p:spPr>
        <p:txBody>
          <a:bodyPr/>
          <a:lstStyle/>
          <a:p>
            <a:pPr/>
            <a:r>
              <a:t>What is a simple case?</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86"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87"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88" name="Membrane interpolation"/>
          <p:cNvSpPr txBox="1"/>
          <p:nvPr>
            <p:ph type="title"/>
          </p:nvPr>
        </p:nvSpPr>
        <p:spPr>
          <a:prstGeom prst="rect">
            <a:avLst/>
          </a:prstGeom>
        </p:spPr>
        <p:txBody>
          <a:bodyPr/>
          <a:lstStyle>
            <a:lvl1pPr>
              <a:defRPr sz="3600"/>
            </a:lvl1pPr>
          </a:lstStyle>
          <a:p>
            <a:pPr/>
            <a:r>
              <a:t>Membrane interpolation</a:t>
            </a:r>
          </a:p>
        </p:txBody>
      </p:sp>
      <p:sp>
        <p:nvSpPr>
          <p:cNvPr id="989" name="What if source gradient v is null?…"/>
          <p:cNvSpPr txBox="1"/>
          <p:nvPr>
            <p:ph type="body" idx="1"/>
          </p:nvPr>
        </p:nvSpPr>
        <p:spPr>
          <a:prstGeom prst="rect">
            <a:avLst/>
          </a:prstGeom>
        </p:spPr>
        <p:txBody>
          <a:bodyPr/>
          <a:lstStyle/>
          <a:p>
            <a:pPr/>
            <a:r>
              <a:t>What if source gradient </a:t>
            </a:r>
            <a:r>
              <a:rPr i="1"/>
              <a:t>v</a:t>
            </a:r>
            <a:r>
              <a:t> is null?</a:t>
            </a:r>
          </a:p>
          <a:p>
            <a:pPr/>
            <a:r>
              <a:t>Laplace equation (a.k.a. membrane equation )</a:t>
            </a:r>
          </a:p>
        </p:txBody>
      </p:sp>
      <p:pic>
        <p:nvPicPr>
          <p:cNvPr id="990" name="image.png" descr="image.png"/>
          <p:cNvPicPr>
            <a:picLocks noChangeAspect="0"/>
          </p:cNvPicPr>
          <p:nvPr/>
        </p:nvPicPr>
        <p:blipFill>
          <a:blip r:embed="rId3">
            <a:extLst/>
          </a:blip>
          <a:stretch>
            <a:fillRect/>
          </a:stretch>
        </p:blipFill>
        <p:spPr>
          <a:xfrm>
            <a:off x="762000" y="1981200"/>
            <a:ext cx="5762625" cy="1133475"/>
          </a:xfrm>
          <a:prstGeom prst="rect">
            <a:avLst/>
          </a:prstGeom>
          <a:ln w="12700">
            <a:miter lim="400000"/>
          </a:ln>
        </p:spPr>
      </p:pic>
      <p:pic>
        <p:nvPicPr>
          <p:cNvPr id="991" name="image.png" descr="image.png"/>
          <p:cNvPicPr>
            <a:picLocks noChangeAspect="0"/>
          </p:cNvPicPr>
          <p:nvPr/>
        </p:nvPicPr>
        <p:blipFill>
          <a:blip r:embed="rId4">
            <a:extLst/>
          </a:blip>
          <a:stretch>
            <a:fillRect/>
          </a:stretch>
        </p:blipFill>
        <p:spPr>
          <a:xfrm>
            <a:off x="3886200" y="3295650"/>
            <a:ext cx="3133725" cy="3562350"/>
          </a:xfrm>
          <a:prstGeom prst="rect">
            <a:avLst/>
          </a:prstGeom>
          <a:ln w="12700">
            <a:miter lim="400000"/>
          </a:ln>
        </p:spPr>
      </p:pic>
      <p:pic>
        <p:nvPicPr>
          <p:cNvPr id="992" name="image.png" descr="image.png"/>
          <p:cNvPicPr>
            <a:picLocks noChangeAspect="0"/>
          </p:cNvPicPr>
          <p:nvPr/>
        </p:nvPicPr>
        <p:blipFill>
          <a:blip r:embed="rId5">
            <a:extLst/>
          </a:blip>
          <a:stretch>
            <a:fillRect/>
          </a:stretch>
        </p:blipFill>
        <p:spPr>
          <a:xfrm>
            <a:off x="685800" y="3295650"/>
            <a:ext cx="3133725" cy="3562350"/>
          </a:xfrm>
          <a:prstGeom prst="rect">
            <a:avLst/>
          </a:prstGeom>
          <a:ln w="12700">
            <a:miter lim="400000"/>
          </a:ln>
        </p:spPr>
      </p:pic>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99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99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997" name="Intuition"/>
          <p:cNvSpPr txBox="1"/>
          <p:nvPr>
            <p:ph type="title"/>
          </p:nvPr>
        </p:nvSpPr>
        <p:spPr>
          <a:prstGeom prst="rect">
            <a:avLst/>
          </a:prstGeom>
        </p:spPr>
        <p:txBody>
          <a:bodyPr/>
          <a:lstStyle>
            <a:lvl1pPr>
              <a:defRPr sz="3600"/>
            </a:lvl1pPr>
          </a:lstStyle>
          <a:p>
            <a:pPr/>
            <a:r>
              <a:t>Intuition</a:t>
            </a:r>
          </a:p>
        </p:txBody>
      </p:sp>
      <p:sp>
        <p:nvSpPr>
          <p:cNvPr id="998" name="In 1D; just linear interpolation!…"/>
          <p:cNvSpPr txBox="1"/>
          <p:nvPr>
            <p:ph type="body" idx="1"/>
          </p:nvPr>
        </p:nvSpPr>
        <p:spPr>
          <a:prstGeom prst="rect">
            <a:avLst/>
          </a:prstGeom>
        </p:spPr>
        <p:txBody>
          <a:bodyPr/>
          <a:lstStyle/>
          <a:p>
            <a:pPr/>
            <a:r>
              <a:t>In 1D; just linear interpolation!</a:t>
            </a:r>
          </a:p>
          <a:p>
            <a:pPr/>
            <a:r>
              <a:t>Locally, if the second derivative was not zero, this would mean that the first derivative is varying, which is bad since we want (</a:t>
            </a:r>
            <a:r>
              <a:rPr>
                <a:latin typeface="Helvetica"/>
                <a:ea typeface="Helvetica"/>
                <a:cs typeface="Helvetica"/>
                <a:sym typeface="Helvetica"/>
              </a:rPr>
              <a:t>∇</a:t>
            </a:r>
            <a:r>
              <a:t> f)</a:t>
            </a:r>
            <a:r>
              <a:rPr baseline="31999"/>
              <a:t>2</a:t>
            </a:r>
            <a:r>
              <a:t> to be minimized</a:t>
            </a:r>
          </a:p>
          <a:p>
            <a:pPr/>
            <a:r>
              <a:t>Note that, in 1D: by setting f'', we leave two degrees of freedom. This is exactly what we need to control the boundary condition at x</a:t>
            </a:r>
            <a:r>
              <a:rPr baseline="-25000"/>
              <a:t>1</a:t>
            </a:r>
            <a:r>
              <a:t> and x</a:t>
            </a:r>
            <a:r>
              <a:rPr baseline="-25000"/>
              <a:t>2</a:t>
            </a:r>
          </a:p>
        </p:txBody>
      </p:sp>
      <p:sp>
        <p:nvSpPr>
          <p:cNvPr id="999" name="Line"/>
          <p:cNvSpPr/>
          <p:nvPr/>
        </p:nvSpPr>
        <p:spPr>
          <a:xfrm>
            <a:off x="1752600" y="5334000"/>
            <a:ext cx="1524000" cy="990600"/>
          </a:xfrm>
          <a:prstGeom prst="line">
            <a:avLst/>
          </a:prstGeom>
          <a:ln w="38100">
            <a:solidFill>
              <a:srgbClr val="FF2600"/>
            </a:solidFill>
          </a:ln>
        </p:spPr>
        <p:txBody>
          <a:bodyPr lIns="50800" tIns="50800" rIns="50800" bIns="50800" anchor="ctr"/>
          <a:lstStyle/>
          <a:p>
            <a:pPr/>
          </a:p>
        </p:txBody>
      </p:sp>
      <p:sp>
        <p:nvSpPr>
          <p:cNvPr id="1000" name="x1"/>
          <p:cNvSpPr txBox="1"/>
          <p:nvPr/>
        </p:nvSpPr>
        <p:spPr>
          <a:xfrm>
            <a:off x="1524000" y="6248400"/>
            <a:ext cx="408941"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x</a:t>
            </a:r>
            <a:r>
              <a:rPr baseline="-25000"/>
              <a:t>1</a:t>
            </a:r>
          </a:p>
        </p:txBody>
      </p:sp>
      <p:sp>
        <p:nvSpPr>
          <p:cNvPr id="1001" name="x2"/>
          <p:cNvSpPr txBox="1"/>
          <p:nvPr/>
        </p:nvSpPr>
        <p:spPr>
          <a:xfrm>
            <a:off x="2971800" y="6248400"/>
            <a:ext cx="408941"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x</a:t>
            </a:r>
            <a:r>
              <a:rPr baseline="-25000"/>
              <a:t>2</a:t>
            </a:r>
          </a:p>
        </p:txBody>
      </p:sp>
      <p:sp>
        <p:nvSpPr>
          <p:cNvPr id="1002" name="Line"/>
          <p:cNvSpPr/>
          <p:nvPr/>
        </p:nvSpPr>
        <p:spPr>
          <a:xfrm>
            <a:off x="669925" y="5105400"/>
            <a:ext cx="1082675" cy="527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207"/>
                </a:moveTo>
                <a:cubicBezTo>
                  <a:pt x="1742" y="9629"/>
                  <a:pt x="2882" y="5270"/>
                  <a:pt x="4972" y="2407"/>
                </a:cubicBezTo>
                <a:cubicBezTo>
                  <a:pt x="5606" y="1561"/>
                  <a:pt x="5986" y="520"/>
                  <a:pt x="6714" y="0"/>
                </a:cubicBezTo>
                <a:cubicBezTo>
                  <a:pt x="7601" y="911"/>
                  <a:pt x="7728" y="2212"/>
                  <a:pt x="8013" y="4229"/>
                </a:cubicBezTo>
                <a:cubicBezTo>
                  <a:pt x="8393" y="7092"/>
                  <a:pt x="8805" y="10019"/>
                  <a:pt x="9185" y="12882"/>
                </a:cubicBezTo>
                <a:cubicBezTo>
                  <a:pt x="9565" y="15745"/>
                  <a:pt x="9533" y="18737"/>
                  <a:pt x="9913" y="21600"/>
                </a:cubicBezTo>
                <a:cubicBezTo>
                  <a:pt x="10737" y="20494"/>
                  <a:pt x="10895" y="17176"/>
                  <a:pt x="11243" y="15289"/>
                </a:cubicBezTo>
                <a:cubicBezTo>
                  <a:pt x="11877" y="11971"/>
                  <a:pt x="12320" y="8848"/>
                  <a:pt x="12827" y="5400"/>
                </a:cubicBezTo>
                <a:cubicBezTo>
                  <a:pt x="12890" y="4489"/>
                  <a:pt x="12922" y="1757"/>
                  <a:pt x="12985" y="2667"/>
                </a:cubicBezTo>
                <a:cubicBezTo>
                  <a:pt x="13460" y="8783"/>
                  <a:pt x="13239" y="14899"/>
                  <a:pt x="13872" y="21014"/>
                </a:cubicBezTo>
                <a:cubicBezTo>
                  <a:pt x="16121" y="15875"/>
                  <a:pt x="16691" y="7352"/>
                  <a:pt x="19541" y="3318"/>
                </a:cubicBezTo>
                <a:cubicBezTo>
                  <a:pt x="19700" y="9304"/>
                  <a:pt x="19890" y="15289"/>
                  <a:pt x="19985" y="21275"/>
                </a:cubicBezTo>
                <a:cubicBezTo>
                  <a:pt x="20206" y="19583"/>
                  <a:pt x="20491" y="17892"/>
                  <a:pt x="20713" y="16200"/>
                </a:cubicBezTo>
                <a:cubicBezTo>
                  <a:pt x="20777" y="15810"/>
                  <a:pt x="20872" y="14964"/>
                  <a:pt x="20872" y="14964"/>
                </a:cubicBezTo>
                <a:cubicBezTo>
                  <a:pt x="20903" y="13142"/>
                  <a:pt x="20872" y="11320"/>
                  <a:pt x="20998" y="9564"/>
                </a:cubicBezTo>
                <a:cubicBezTo>
                  <a:pt x="21030" y="9239"/>
                  <a:pt x="21125" y="10149"/>
                  <a:pt x="21157" y="10475"/>
                </a:cubicBezTo>
                <a:cubicBezTo>
                  <a:pt x="21220" y="11255"/>
                  <a:pt x="21188" y="12101"/>
                  <a:pt x="21315" y="12882"/>
                </a:cubicBezTo>
                <a:cubicBezTo>
                  <a:pt x="21347" y="13077"/>
                  <a:pt x="21505" y="13077"/>
                  <a:pt x="21600" y="13207"/>
                </a:cubicBezTo>
              </a:path>
            </a:pathLst>
          </a:custGeom>
          <a:ln w="63500">
            <a:solidFill>
              <a:srgbClr val="0433FF"/>
            </a:solidFill>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03" name="Line"/>
          <p:cNvSpPr/>
          <p:nvPr/>
        </p:nvSpPr>
        <p:spPr>
          <a:xfrm>
            <a:off x="3262312" y="6221412"/>
            <a:ext cx="2195513" cy="4540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909"/>
                </a:moveTo>
                <a:cubicBezTo>
                  <a:pt x="781" y="3776"/>
                  <a:pt x="1328" y="2039"/>
                  <a:pt x="2015" y="0"/>
                </a:cubicBezTo>
                <a:cubicBezTo>
                  <a:pt x="2827" y="831"/>
                  <a:pt x="2843" y="6344"/>
                  <a:pt x="3170" y="9441"/>
                </a:cubicBezTo>
                <a:cubicBezTo>
                  <a:pt x="3811" y="15483"/>
                  <a:pt x="4076" y="19334"/>
                  <a:pt x="5404" y="21600"/>
                </a:cubicBezTo>
                <a:cubicBezTo>
                  <a:pt x="5904" y="20920"/>
                  <a:pt x="6247" y="18503"/>
                  <a:pt x="6700" y="17069"/>
                </a:cubicBezTo>
                <a:cubicBezTo>
                  <a:pt x="7231" y="13594"/>
                  <a:pt x="8090" y="9441"/>
                  <a:pt x="8934" y="8006"/>
                </a:cubicBezTo>
                <a:cubicBezTo>
                  <a:pt x="9387" y="8610"/>
                  <a:pt x="9387" y="9592"/>
                  <a:pt x="9574" y="11480"/>
                </a:cubicBezTo>
                <a:cubicBezTo>
                  <a:pt x="9918" y="14803"/>
                  <a:pt x="10183" y="17824"/>
                  <a:pt x="10870" y="19485"/>
                </a:cubicBezTo>
                <a:cubicBezTo>
                  <a:pt x="11464" y="18806"/>
                  <a:pt x="11761" y="15860"/>
                  <a:pt x="12167" y="13897"/>
                </a:cubicBezTo>
                <a:cubicBezTo>
                  <a:pt x="12416" y="12688"/>
                  <a:pt x="12729" y="11555"/>
                  <a:pt x="12963" y="10120"/>
                </a:cubicBezTo>
                <a:cubicBezTo>
                  <a:pt x="13400" y="7552"/>
                  <a:pt x="13713" y="4003"/>
                  <a:pt x="14400" y="2794"/>
                </a:cubicBezTo>
                <a:cubicBezTo>
                  <a:pt x="15306" y="4380"/>
                  <a:pt x="15993" y="8459"/>
                  <a:pt x="16915" y="9743"/>
                </a:cubicBezTo>
                <a:cubicBezTo>
                  <a:pt x="17446" y="8081"/>
                  <a:pt x="17852" y="9743"/>
                  <a:pt x="18351" y="10422"/>
                </a:cubicBezTo>
                <a:cubicBezTo>
                  <a:pt x="18789" y="8459"/>
                  <a:pt x="19226" y="7175"/>
                  <a:pt x="19726" y="5589"/>
                </a:cubicBezTo>
                <a:cubicBezTo>
                  <a:pt x="20491" y="3172"/>
                  <a:pt x="19273" y="7855"/>
                  <a:pt x="20226" y="4531"/>
                </a:cubicBezTo>
                <a:cubicBezTo>
                  <a:pt x="20304" y="4229"/>
                  <a:pt x="20351" y="3701"/>
                  <a:pt x="20444" y="3474"/>
                </a:cubicBezTo>
                <a:cubicBezTo>
                  <a:pt x="20850" y="2492"/>
                  <a:pt x="21163" y="2794"/>
                  <a:pt x="21600" y="2794"/>
                </a:cubicBezTo>
              </a:path>
            </a:pathLst>
          </a:custGeom>
          <a:ln w="63500">
            <a:solidFill>
              <a:srgbClr val="0433FF"/>
            </a:solidFill>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06"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07"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08" name="In 2D: membrane interpolation"/>
          <p:cNvSpPr txBox="1"/>
          <p:nvPr>
            <p:ph type="title"/>
          </p:nvPr>
        </p:nvSpPr>
        <p:spPr>
          <a:prstGeom prst="rect">
            <a:avLst/>
          </a:prstGeom>
        </p:spPr>
        <p:txBody>
          <a:bodyPr/>
          <a:lstStyle>
            <a:lvl1pPr>
              <a:defRPr sz="3600"/>
            </a:lvl1pPr>
          </a:lstStyle>
          <a:p>
            <a:pPr/>
            <a:r>
              <a:t>In 2D: membrane interpolation </a:t>
            </a:r>
          </a:p>
        </p:txBody>
      </p:sp>
      <p:sp>
        <p:nvSpPr>
          <p:cNvPr id="1009" name="Double-click to edit"/>
          <p:cNvSpPr txBox="1"/>
          <p:nvPr>
            <p:ph type="body" idx="1"/>
          </p:nvPr>
        </p:nvSpPr>
        <p:spPr>
          <a:prstGeom prst="rect">
            <a:avLst/>
          </a:prstGeom>
        </p:spPr>
        <p:txBody>
          <a:bodyPr/>
          <a:lstStyle/>
          <a:p>
            <a:pPr/>
          </a:p>
        </p:txBody>
      </p:sp>
      <p:pic>
        <p:nvPicPr>
          <p:cNvPr id="1010" name="image.png" descr="image.png"/>
          <p:cNvPicPr>
            <a:picLocks noChangeAspect="0"/>
          </p:cNvPicPr>
          <p:nvPr/>
        </p:nvPicPr>
        <p:blipFill>
          <a:blip r:embed="rId3">
            <a:extLst/>
          </a:blip>
          <a:stretch>
            <a:fillRect/>
          </a:stretch>
        </p:blipFill>
        <p:spPr>
          <a:xfrm>
            <a:off x="304800" y="990600"/>
            <a:ext cx="5257800" cy="3919538"/>
          </a:xfrm>
          <a:prstGeom prst="rect">
            <a:avLst/>
          </a:prstGeom>
          <a:ln w="12700">
            <a:miter lim="400000"/>
          </a:ln>
        </p:spPr>
      </p:pic>
      <p:sp>
        <p:nvSpPr>
          <p:cNvPr id="1011" name="Line"/>
          <p:cNvSpPr/>
          <p:nvPr/>
        </p:nvSpPr>
        <p:spPr>
          <a:xfrm>
            <a:off x="1752600" y="5334000"/>
            <a:ext cx="1524000" cy="990600"/>
          </a:xfrm>
          <a:prstGeom prst="line">
            <a:avLst/>
          </a:prstGeom>
          <a:ln w="38100">
            <a:solidFill>
              <a:srgbClr val="FF2600"/>
            </a:solidFill>
          </a:ln>
        </p:spPr>
        <p:txBody>
          <a:bodyPr lIns="50800" tIns="50800" rIns="50800" bIns="50800" anchor="ctr"/>
          <a:lstStyle/>
          <a:p>
            <a:pPr/>
          </a:p>
        </p:txBody>
      </p:sp>
      <p:sp>
        <p:nvSpPr>
          <p:cNvPr id="1012" name="x1"/>
          <p:cNvSpPr txBox="1"/>
          <p:nvPr/>
        </p:nvSpPr>
        <p:spPr>
          <a:xfrm>
            <a:off x="1524000" y="6248400"/>
            <a:ext cx="408941"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x</a:t>
            </a:r>
            <a:r>
              <a:rPr baseline="-25000"/>
              <a:t>1</a:t>
            </a:r>
          </a:p>
        </p:txBody>
      </p:sp>
      <p:sp>
        <p:nvSpPr>
          <p:cNvPr id="1013" name="x2"/>
          <p:cNvSpPr txBox="1"/>
          <p:nvPr/>
        </p:nvSpPr>
        <p:spPr>
          <a:xfrm>
            <a:off x="2971800" y="6248400"/>
            <a:ext cx="408941"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x</a:t>
            </a:r>
            <a:r>
              <a:rPr baseline="-25000"/>
              <a:t>2</a:t>
            </a:r>
          </a:p>
        </p:txBody>
      </p:sp>
      <p:sp>
        <p:nvSpPr>
          <p:cNvPr id="1014" name="Line"/>
          <p:cNvSpPr/>
          <p:nvPr/>
        </p:nvSpPr>
        <p:spPr>
          <a:xfrm>
            <a:off x="669925" y="5105400"/>
            <a:ext cx="1082675" cy="527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207"/>
                </a:moveTo>
                <a:cubicBezTo>
                  <a:pt x="1742" y="9629"/>
                  <a:pt x="2882" y="5270"/>
                  <a:pt x="4972" y="2407"/>
                </a:cubicBezTo>
                <a:cubicBezTo>
                  <a:pt x="5606" y="1561"/>
                  <a:pt x="5986" y="520"/>
                  <a:pt x="6714" y="0"/>
                </a:cubicBezTo>
                <a:cubicBezTo>
                  <a:pt x="7601" y="911"/>
                  <a:pt x="7728" y="2212"/>
                  <a:pt x="8013" y="4229"/>
                </a:cubicBezTo>
                <a:cubicBezTo>
                  <a:pt x="8393" y="7092"/>
                  <a:pt x="8805" y="10019"/>
                  <a:pt x="9185" y="12882"/>
                </a:cubicBezTo>
                <a:cubicBezTo>
                  <a:pt x="9565" y="15745"/>
                  <a:pt x="9533" y="18737"/>
                  <a:pt x="9913" y="21600"/>
                </a:cubicBezTo>
                <a:cubicBezTo>
                  <a:pt x="10737" y="20494"/>
                  <a:pt x="10895" y="17176"/>
                  <a:pt x="11243" y="15289"/>
                </a:cubicBezTo>
                <a:cubicBezTo>
                  <a:pt x="11877" y="11971"/>
                  <a:pt x="12320" y="8848"/>
                  <a:pt x="12827" y="5400"/>
                </a:cubicBezTo>
                <a:cubicBezTo>
                  <a:pt x="12890" y="4489"/>
                  <a:pt x="12922" y="1757"/>
                  <a:pt x="12985" y="2667"/>
                </a:cubicBezTo>
                <a:cubicBezTo>
                  <a:pt x="13460" y="8783"/>
                  <a:pt x="13239" y="14899"/>
                  <a:pt x="13872" y="21014"/>
                </a:cubicBezTo>
                <a:cubicBezTo>
                  <a:pt x="16121" y="15875"/>
                  <a:pt x="16691" y="7352"/>
                  <a:pt x="19541" y="3318"/>
                </a:cubicBezTo>
                <a:cubicBezTo>
                  <a:pt x="19700" y="9304"/>
                  <a:pt x="19890" y="15289"/>
                  <a:pt x="19985" y="21275"/>
                </a:cubicBezTo>
                <a:cubicBezTo>
                  <a:pt x="20206" y="19583"/>
                  <a:pt x="20491" y="17892"/>
                  <a:pt x="20713" y="16200"/>
                </a:cubicBezTo>
                <a:cubicBezTo>
                  <a:pt x="20777" y="15810"/>
                  <a:pt x="20872" y="14964"/>
                  <a:pt x="20872" y="14964"/>
                </a:cubicBezTo>
                <a:cubicBezTo>
                  <a:pt x="20903" y="13142"/>
                  <a:pt x="20872" y="11320"/>
                  <a:pt x="20998" y="9564"/>
                </a:cubicBezTo>
                <a:cubicBezTo>
                  <a:pt x="21030" y="9239"/>
                  <a:pt x="21125" y="10149"/>
                  <a:pt x="21157" y="10475"/>
                </a:cubicBezTo>
                <a:cubicBezTo>
                  <a:pt x="21220" y="11255"/>
                  <a:pt x="21188" y="12101"/>
                  <a:pt x="21315" y="12882"/>
                </a:cubicBezTo>
                <a:cubicBezTo>
                  <a:pt x="21347" y="13077"/>
                  <a:pt x="21505" y="13077"/>
                  <a:pt x="21600" y="13207"/>
                </a:cubicBezTo>
              </a:path>
            </a:pathLst>
          </a:custGeom>
          <a:ln w="63500">
            <a:solidFill>
              <a:srgbClr val="0433FF"/>
            </a:solidFill>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15" name="Line"/>
          <p:cNvSpPr/>
          <p:nvPr/>
        </p:nvSpPr>
        <p:spPr>
          <a:xfrm>
            <a:off x="3262312" y="6221412"/>
            <a:ext cx="2195513" cy="4540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909"/>
                </a:moveTo>
                <a:cubicBezTo>
                  <a:pt x="781" y="3776"/>
                  <a:pt x="1328" y="2039"/>
                  <a:pt x="2015" y="0"/>
                </a:cubicBezTo>
                <a:cubicBezTo>
                  <a:pt x="2827" y="831"/>
                  <a:pt x="2843" y="6344"/>
                  <a:pt x="3170" y="9441"/>
                </a:cubicBezTo>
                <a:cubicBezTo>
                  <a:pt x="3811" y="15483"/>
                  <a:pt x="4076" y="19334"/>
                  <a:pt x="5404" y="21600"/>
                </a:cubicBezTo>
                <a:cubicBezTo>
                  <a:pt x="5904" y="20920"/>
                  <a:pt x="6247" y="18503"/>
                  <a:pt x="6700" y="17069"/>
                </a:cubicBezTo>
                <a:cubicBezTo>
                  <a:pt x="7231" y="13594"/>
                  <a:pt x="8090" y="9441"/>
                  <a:pt x="8934" y="8006"/>
                </a:cubicBezTo>
                <a:cubicBezTo>
                  <a:pt x="9387" y="8610"/>
                  <a:pt x="9387" y="9592"/>
                  <a:pt x="9574" y="11480"/>
                </a:cubicBezTo>
                <a:cubicBezTo>
                  <a:pt x="9918" y="14803"/>
                  <a:pt x="10183" y="17824"/>
                  <a:pt x="10870" y="19485"/>
                </a:cubicBezTo>
                <a:cubicBezTo>
                  <a:pt x="11464" y="18806"/>
                  <a:pt x="11761" y="15860"/>
                  <a:pt x="12167" y="13897"/>
                </a:cubicBezTo>
                <a:cubicBezTo>
                  <a:pt x="12416" y="12688"/>
                  <a:pt x="12729" y="11555"/>
                  <a:pt x="12963" y="10120"/>
                </a:cubicBezTo>
                <a:cubicBezTo>
                  <a:pt x="13400" y="7552"/>
                  <a:pt x="13713" y="4003"/>
                  <a:pt x="14400" y="2794"/>
                </a:cubicBezTo>
                <a:cubicBezTo>
                  <a:pt x="15306" y="4380"/>
                  <a:pt x="15993" y="8459"/>
                  <a:pt x="16915" y="9743"/>
                </a:cubicBezTo>
                <a:cubicBezTo>
                  <a:pt x="17446" y="8081"/>
                  <a:pt x="17852" y="9743"/>
                  <a:pt x="18351" y="10422"/>
                </a:cubicBezTo>
                <a:cubicBezTo>
                  <a:pt x="18789" y="8459"/>
                  <a:pt x="19226" y="7175"/>
                  <a:pt x="19726" y="5589"/>
                </a:cubicBezTo>
                <a:cubicBezTo>
                  <a:pt x="20491" y="3172"/>
                  <a:pt x="19273" y="7855"/>
                  <a:pt x="20226" y="4531"/>
                </a:cubicBezTo>
                <a:cubicBezTo>
                  <a:pt x="20304" y="4229"/>
                  <a:pt x="20351" y="3701"/>
                  <a:pt x="20444" y="3474"/>
                </a:cubicBezTo>
                <a:cubicBezTo>
                  <a:pt x="20850" y="2492"/>
                  <a:pt x="21163" y="2794"/>
                  <a:pt x="21600" y="2794"/>
                </a:cubicBezTo>
              </a:path>
            </a:pathLst>
          </a:custGeom>
          <a:ln w="63500">
            <a:solidFill>
              <a:srgbClr val="0433FF"/>
            </a:solidFill>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1016" name="image.png" descr="image.png"/>
          <p:cNvPicPr>
            <a:picLocks noChangeAspect="0"/>
          </p:cNvPicPr>
          <p:nvPr/>
        </p:nvPicPr>
        <p:blipFill>
          <a:blip r:embed="rId4">
            <a:extLst/>
          </a:blip>
          <a:stretch>
            <a:fillRect/>
          </a:stretch>
        </p:blipFill>
        <p:spPr>
          <a:xfrm>
            <a:off x="5715000" y="2895600"/>
            <a:ext cx="3133725" cy="3562350"/>
          </a:xfrm>
          <a:prstGeom prst="rect">
            <a:avLst/>
          </a:prstGeom>
          <a:ln w="12700">
            <a:miter lim="400000"/>
          </a:ln>
        </p:spPr>
      </p:pic>
      <p:pic>
        <p:nvPicPr>
          <p:cNvPr id="1017" name="image.png" descr="image.png"/>
          <p:cNvPicPr>
            <a:picLocks noChangeAspect="0"/>
          </p:cNvPicPr>
          <p:nvPr/>
        </p:nvPicPr>
        <p:blipFill>
          <a:blip r:embed="rId5">
            <a:extLst/>
          </a:blip>
          <a:stretch>
            <a:fillRect/>
          </a:stretch>
        </p:blipFill>
        <p:spPr>
          <a:xfrm>
            <a:off x="5791200" y="914400"/>
            <a:ext cx="1676400" cy="1905000"/>
          </a:xfrm>
          <a:prstGeom prst="rect">
            <a:avLst/>
          </a:prstGeom>
          <a:ln w="12700">
            <a:miter lim="400000"/>
          </a:ln>
        </p:spPr>
      </p:pic>
      <p:sp>
        <p:nvSpPr>
          <p:cNvPr id="1018" name="Not as simple"/>
          <p:cNvSpPr txBox="1"/>
          <p:nvPr/>
        </p:nvSpPr>
        <p:spPr>
          <a:xfrm>
            <a:off x="7874000" y="990600"/>
            <a:ext cx="1270000" cy="77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Not as simple</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2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2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23" name="Membrane interpolation"/>
          <p:cNvSpPr txBox="1"/>
          <p:nvPr>
            <p:ph type="title"/>
          </p:nvPr>
        </p:nvSpPr>
        <p:spPr>
          <a:prstGeom prst="rect">
            <a:avLst/>
          </a:prstGeom>
        </p:spPr>
        <p:txBody>
          <a:bodyPr/>
          <a:lstStyle>
            <a:lvl1pPr>
              <a:defRPr sz="3600"/>
            </a:lvl1pPr>
          </a:lstStyle>
          <a:p>
            <a:pPr/>
            <a:r>
              <a:t>Membrane interpolation</a:t>
            </a:r>
          </a:p>
        </p:txBody>
      </p:sp>
      <p:sp>
        <p:nvSpPr>
          <p:cNvPr id="1024" name="When v is null:…"/>
          <p:cNvSpPr txBox="1"/>
          <p:nvPr>
            <p:ph type="body" idx="1"/>
          </p:nvPr>
        </p:nvSpPr>
        <p:spPr>
          <a:prstGeom prst="rect">
            <a:avLst/>
          </a:prstGeom>
        </p:spPr>
        <p:txBody>
          <a:bodyPr/>
          <a:lstStyle/>
          <a:p>
            <a:pPr>
              <a:lnSpc>
                <a:spcPct val="90000"/>
              </a:lnSpc>
            </a:pPr>
            <a:r>
              <a:t>When</a:t>
            </a:r>
            <a:r>
              <a:t> </a:t>
            </a:r>
            <a:r>
              <a:rPr i="1"/>
              <a:t>v</a:t>
            </a:r>
            <a:r>
              <a:t> is null</a:t>
            </a:r>
            <a:r>
              <a:t>:</a:t>
            </a:r>
          </a:p>
          <a:p>
            <a:pPr>
              <a:lnSpc>
                <a:spcPct val="90000"/>
              </a:lnSpc>
            </a:pPr>
            <a:r>
              <a:t>Laplace equation (a.k.a. membrane equation )</a:t>
            </a:r>
          </a:p>
        </p:txBody>
      </p:sp>
      <p:pic>
        <p:nvPicPr>
          <p:cNvPr id="1025" name="image.png" descr="image.png"/>
          <p:cNvPicPr>
            <a:picLocks noChangeAspect="0"/>
          </p:cNvPicPr>
          <p:nvPr/>
        </p:nvPicPr>
        <p:blipFill>
          <a:blip r:embed="rId3">
            <a:extLst/>
          </a:blip>
          <a:stretch>
            <a:fillRect/>
          </a:stretch>
        </p:blipFill>
        <p:spPr>
          <a:xfrm>
            <a:off x="762000" y="1981200"/>
            <a:ext cx="5762625" cy="1133475"/>
          </a:xfrm>
          <a:prstGeom prst="rect">
            <a:avLst/>
          </a:prstGeom>
          <a:ln w="12700">
            <a:miter lim="400000"/>
          </a:ln>
        </p:spPr>
      </p:pic>
      <p:grpSp>
        <p:nvGrpSpPr>
          <p:cNvPr id="1028" name="Group"/>
          <p:cNvGrpSpPr/>
          <p:nvPr/>
        </p:nvGrpSpPr>
        <p:grpSpPr>
          <a:xfrm>
            <a:off x="76200" y="3403599"/>
            <a:ext cx="9144000" cy="3048049"/>
            <a:chOff x="0" y="0"/>
            <a:chExt cx="9144000" cy="3048047"/>
          </a:xfrm>
        </p:grpSpPr>
        <p:sp>
          <p:nvSpPr>
            <p:cNvPr id="1026" name="Mathematicians will tell you there is an  Associated Euler-Lagrange equation:…"/>
            <p:cNvSpPr txBox="1"/>
            <p:nvPr/>
          </p:nvSpPr>
          <p:spPr>
            <a:xfrm>
              <a:off x="0" y="0"/>
              <a:ext cx="9144000" cy="30480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lvl="1" marL="384175" marR="41275" indent="-342900" defTabSz="914400">
                <a:lnSpc>
                  <a:spcPct val="90000"/>
                </a:lnSpc>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Mathematicians will tell you there is an </a:t>
              </a:r>
              <a:br/>
              <a:r>
                <a:t>Associated Euler-Lagrange equation:</a:t>
              </a:r>
            </a:p>
            <a:p>
              <a:pPr lvl="1" marL="384175" marR="41275" indent="-342900" defTabSz="914400">
                <a:lnSpc>
                  <a:spcPct val="90000"/>
                </a:lnSpc>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p>
            <a:p>
              <a:pPr lvl="1" marL="384175" marR="41275" indent="-342900" defTabSz="914400">
                <a:lnSpc>
                  <a:spcPct val="90000"/>
                </a:lnSpc>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p>
            <a:p>
              <a:pPr lvl="2" marL="784225" marR="41275" indent="-285750" defTabSz="914400">
                <a:lnSpc>
                  <a:spcPct val="90000"/>
                </a:lnSpc>
                <a:spcBef>
                  <a:spcPts val="600"/>
                </a:spcBef>
                <a:buClr>
                  <a:srgbClr val="000000"/>
                </a:buClr>
                <a:buSzPct val="100000"/>
                <a:buFont typeface="Times New Roman"/>
                <a:buChar char="–"/>
                <a:defRPr sz="2800">
                  <a:uFill>
                    <a:solidFill>
                      <a:srgbClr val="000000"/>
                    </a:solidFill>
                  </a:uFill>
                  <a:latin typeface="Times New Roman"/>
                  <a:ea typeface="Times New Roman"/>
                  <a:cs typeface="Times New Roman"/>
                  <a:sym typeface="Times New Roman"/>
                </a:defRPr>
              </a:pPr>
              <a:r>
                <a:t>Where the Laplacian </a:t>
              </a:r>
              <a:r>
                <a:rPr>
                  <a:latin typeface="Symbol"/>
                  <a:ea typeface="Symbol"/>
                  <a:cs typeface="Symbol"/>
                  <a:sym typeface="Symbol"/>
                </a:rPr>
                <a:t>D</a:t>
              </a:r>
              <a:r>
                <a:t> is similar to -1 2 -1 in 1D</a:t>
              </a:r>
            </a:p>
            <a:p>
              <a:pPr lvl="1" marL="384175" marR="41275" indent="-342900" defTabSz="914400">
                <a:lnSpc>
                  <a:spcPct val="90000"/>
                </a:lnSpc>
                <a:spcBef>
                  <a:spcPts val="600"/>
                </a:spcBef>
                <a:buClr>
                  <a:srgbClr val="000000"/>
                </a:buClr>
                <a:buSzPct val="100000"/>
                <a:buFont typeface="Times New Roman"/>
                <a:buChar char="•"/>
                <a:defRPr b="1" sz="2800">
                  <a:uFill>
                    <a:solidFill>
                      <a:srgbClr val="000000"/>
                    </a:solidFill>
                  </a:uFill>
                  <a:latin typeface="Times New Roman"/>
                  <a:ea typeface="Times New Roman"/>
                  <a:cs typeface="Times New Roman"/>
                  <a:sym typeface="Times New Roman"/>
                </a:defRPr>
              </a:pPr>
              <a:r>
                <a:t>Kind of the idea that we want a minimum, so we kind of derive and get a simpler equation</a:t>
              </a:r>
            </a:p>
          </p:txBody>
        </p:sp>
        <p:pic>
          <p:nvPicPr>
            <p:cNvPr id="1027" name="image.png" descr="image.png"/>
            <p:cNvPicPr>
              <a:picLocks noChangeAspect="0"/>
            </p:cNvPicPr>
            <p:nvPr/>
          </p:nvPicPr>
          <p:blipFill>
            <a:blip r:embed="rId4">
              <a:extLst/>
            </a:blip>
            <a:stretch>
              <a:fillRect/>
            </a:stretch>
          </p:blipFill>
          <p:spPr>
            <a:xfrm>
              <a:off x="457200" y="863600"/>
              <a:ext cx="5762625" cy="847725"/>
            </a:xfrm>
            <a:prstGeom prst="rect">
              <a:avLst/>
            </a:prstGeom>
            <a:ln w="12700" cap="flat">
              <a:noFill/>
              <a:miter lim="400000"/>
            </a:ln>
            <a:effectLst/>
          </p:spPr>
        </p:pic>
      </p:grpSp>
      <p:pic>
        <p:nvPicPr>
          <p:cNvPr id="1029" name="image.png" descr="image.png"/>
          <p:cNvPicPr>
            <a:picLocks noChangeAspect="0"/>
          </p:cNvPicPr>
          <p:nvPr/>
        </p:nvPicPr>
        <p:blipFill>
          <a:blip r:embed="rId5">
            <a:extLst/>
          </a:blip>
          <a:stretch>
            <a:fillRect/>
          </a:stretch>
        </p:blipFill>
        <p:spPr>
          <a:xfrm>
            <a:off x="6818312" y="2133600"/>
            <a:ext cx="2278063" cy="25908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28" grpId="1"/>
    </p:bldLst>
  </p:timing>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32"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33"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34" name="Questions?"/>
          <p:cNvSpPr txBox="1"/>
          <p:nvPr>
            <p:ph type="title"/>
          </p:nvPr>
        </p:nvSpPr>
        <p:spPr>
          <a:prstGeom prst="rect">
            <a:avLst/>
          </a:prstGeom>
        </p:spPr>
        <p:txBody>
          <a:bodyPr/>
          <a:lstStyle>
            <a:lvl1pPr>
              <a:defRPr sz="3600"/>
            </a:lvl1pPr>
          </a:lstStyle>
          <a:p>
            <a:pPr/>
            <a:r>
              <a:t>Questions?</a:t>
            </a:r>
          </a:p>
        </p:txBody>
      </p:sp>
      <p:sp>
        <p:nvSpPr>
          <p:cNvPr id="103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3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3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40" name="Recap 1D case"/>
          <p:cNvSpPr txBox="1"/>
          <p:nvPr>
            <p:ph type="title"/>
          </p:nvPr>
        </p:nvSpPr>
        <p:spPr>
          <a:prstGeom prst="rect">
            <a:avLst/>
          </a:prstGeom>
        </p:spPr>
        <p:txBody>
          <a:bodyPr/>
          <a:lstStyle/>
          <a:p>
            <a:pPr/>
            <a:r>
              <a:t>Recap 1D case</a:t>
            </a:r>
          </a:p>
        </p:txBody>
      </p:sp>
      <p:sp>
        <p:nvSpPr>
          <p:cNvPr id="1041" name="Poisson clone of g into f* between x1 and x2…"/>
          <p:cNvSpPr txBox="1"/>
          <p:nvPr>
            <p:ph type="body" idx="1"/>
          </p:nvPr>
        </p:nvSpPr>
        <p:spPr>
          <a:prstGeom prst="rect">
            <a:avLst/>
          </a:prstGeom>
        </p:spPr>
        <p:txBody>
          <a:bodyPr/>
          <a:lstStyle/>
          <a:p>
            <a:pPr/>
            <a:r>
              <a:t>Poisson clone of g into f* between x1 and x2</a:t>
            </a:r>
          </a:p>
          <a:p>
            <a:pPr/>
            <a:r>
              <a:t>if g is null, simple linear function </a:t>
            </a:r>
          </a:p>
          <a:p>
            <a:pPr lvl="1"/>
            <a:r>
              <a:t>f(x) = (x2-x)/(x2-x1)f*(x1)+(x-x1)/(x2-x1)f*(x2) </a:t>
            </a:r>
          </a:p>
          <a:p>
            <a:pPr/>
            <a:r>
              <a:t>otherwise, add a correction function to g in order to linearly interpolate between </a:t>
            </a:r>
            <a:br/>
            <a:r>
              <a:t>f*(x1)-g(x1) and f*(x2)-g(x2)</a:t>
            </a:r>
          </a:p>
          <a:p>
            <a:pPr lvl="1"/>
            <a:r>
              <a:t>f(x)=f(x)+g(x)</a:t>
            </a:r>
          </a:p>
          <a:p>
            <a:pPr lvl="1"/>
            <a:r>
              <a:t>where</a:t>
            </a:r>
            <a:br/>
            <a:r>
              <a:t>f(x) = (x2-x)/(x2-x1)(f*(x1)-g(x1)</a:t>
            </a:r>
            <a:br/>
            <a:r>
              <a:t>        +(x-x1)/(x2-x1)(f*(x2)-g(x2))</a:t>
            </a:r>
          </a:p>
          <a:p>
            <a:pPr lvl="1"/>
            <a:r>
              <a:t>Note that boundary conditions are respected and the difference to g is spread uniformly</a:t>
            </a:r>
          </a:p>
        </p:txBody>
      </p:sp>
      <p:sp>
        <p:nvSpPr>
          <p:cNvPr id="1042" name="^"/>
          <p:cNvSpPr txBox="1"/>
          <p:nvPr/>
        </p:nvSpPr>
        <p:spPr>
          <a:xfrm>
            <a:off x="1816100" y="3632200"/>
            <a:ext cx="297964"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a:t>
            </a:r>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4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4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47" name="1D example"/>
          <p:cNvSpPr txBox="1"/>
          <p:nvPr>
            <p:ph type="title"/>
          </p:nvPr>
        </p:nvSpPr>
        <p:spPr>
          <a:prstGeom prst="rect">
            <a:avLst/>
          </a:prstGeom>
        </p:spPr>
        <p:txBody>
          <a:bodyPr/>
          <a:lstStyle/>
          <a:p>
            <a:pPr/>
            <a:r>
              <a:t>1D example</a:t>
            </a:r>
          </a:p>
        </p:txBody>
      </p:sp>
      <p:sp>
        <p:nvSpPr>
          <p:cNvPr id="1048" name="Copy    to"/>
          <p:cNvSpPr txBox="1"/>
          <p:nvPr>
            <p:ph type="body" idx="1"/>
          </p:nvPr>
        </p:nvSpPr>
        <p:spPr>
          <a:prstGeom prst="rect">
            <a:avLst/>
          </a:prstGeom>
        </p:spPr>
        <p:txBody>
          <a:bodyPr/>
          <a:lstStyle/>
          <a:p>
            <a:pPr/>
            <a:r>
              <a:t>Copy				to</a:t>
            </a:r>
          </a:p>
        </p:txBody>
      </p:sp>
      <p:pic>
        <p:nvPicPr>
          <p:cNvPr id="1049" name="image.pdf" descr="image.pdf"/>
          <p:cNvPicPr>
            <a:picLocks noChangeAspect="0"/>
          </p:cNvPicPr>
          <p:nvPr/>
        </p:nvPicPr>
        <p:blipFill>
          <a:blip r:embed="rId3">
            <a:extLst/>
          </a:blip>
          <a:stretch>
            <a:fillRect/>
          </a:stretch>
        </p:blipFill>
        <p:spPr>
          <a:xfrm>
            <a:off x="1676400" y="990600"/>
            <a:ext cx="2754313" cy="2401888"/>
          </a:xfrm>
          <a:prstGeom prst="rect">
            <a:avLst/>
          </a:prstGeom>
          <a:ln w="12700">
            <a:miter lim="400000"/>
          </a:ln>
        </p:spPr>
      </p:pic>
      <p:pic>
        <p:nvPicPr>
          <p:cNvPr id="1050" name="image.pdf" descr="image.pdf"/>
          <p:cNvPicPr>
            <a:picLocks noChangeAspect="0"/>
          </p:cNvPicPr>
          <p:nvPr/>
        </p:nvPicPr>
        <p:blipFill>
          <a:blip r:embed="rId4">
            <a:extLst/>
          </a:blip>
          <a:stretch>
            <a:fillRect/>
          </a:stretch>
        </p:blipFill>
        <p:spPr>
          <a:xfrm>
            <a:off x="7086600" y="4533900"/>
            <a:ext cx="2057400" cy="1835150"/>
          </a:xfrm>
          <a:prstGeom prst="rect">
            <a:avLst/>
          </a:prstGeom>
          <a:ln w="12700">
            <a:miter lim="400000"/>
          </a:ln>
        </p:spPr>
      </p:pic>
      <p:pic>
        <p:nvPicPr>
          <p:cNvPr id="1051" name="image.pdf" descr="image.pdf"/>
          <p:cNvPicPr>
            <a:picLocks noChangeAspect="0"/>
          </p:cNvPicPr>
          <p:nvPr/>
        </p:nvPicPr>
        <p:blipFill>
          <a:blip r:embed="rId5">
            <a:extLst/>
          </a:blip>
          <a:stretch>
            <a:fillRect/>
          </a:stretch>
        </p:blipFill>
        <p:spPr>
          <a:xfrm>
            <a:off x="6248400" y="990600"/>
            <a:ext cx="2667001" cy="2379663"/>
          </a:xfrm>
          <a:prstGeom prst="rect">
            <a:avLst/>
          </a:prstGeom>
          <a:ln w="12700">
            <a:miter lim="400000"/>
          </a:ln>
        </p:spPr>
      </p:pic>
      <p:sp>
        <p:nvSpPr>
          <p:cNvPr id="1052" name="Difference"/>
          <p:cNvSpPr txBox="1"/>
          <p:nvPr/>
        </p:nvSpPr>
        <p:spPr>
          <a:xfrm>
            <a:off x="381000" y="3505200"/>
            <a:ext cx="1452275"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Difference</a:t>
            </a:r>
          </a:p>
        </p:txBody>
      </p:sp>
      <p:sp>
        <p:nvSpPr>
          <p:cNvPr id="1053" name="Solve Laplace"/>
          <p:cNvSpPr txBox="1"/>
          <p:nvPr/>
        </p:nvSpPr>
        <p:spPr>
          <a:xfrm>
            <a:off x="2438400" y="3505200"/>
            <a:ext cx="1889830"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Solve Laplace</a:t>
            </a:r>
          </a:p>
        </p:txBody>
      </p:sp>
      <p:sp>
        <p:nvSpPr>
          <p:cNvPr id="1054" name="Add"/>
          <p:cNvSpPr txBox="1"/>
          <p:nvPr/>
        </p:nvSpPr>
        <p:spPr>
          <a:xfrm>
            <a:off x="4724400" y="3429000"/>
            <a:ext cx="679857"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Add</a:t>
            </a:r>
          </a:p>
        </p:txBody>
      </p:sp>
      <p:sp>
        <p:nvSpPr>
          <p:cNvPr id="1055" name="Result"/>
          <p:cNvSpPr txBox="1"/>
          <p:nvPr/>
        </p:nvSpPr>
        <p:spPr>
          <a:xfrm>
            <a:off x="7315200" y="3429000"/>
            <a:ext cx="933907"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Result</a:t>
            </a:r>
          </a:p>
        </p:txBody>
      </p:sp>
      <p:pic>
        <p:nvPicPr>
          <p:cNvPr id="1056" name="image.pdf" descr="image.pdf"/>
          <p:cNvPicPr>
            <a:picLocks noChangeAspect="0"/>
          </p:cNvPicPr>
          <p:nvPr/>
        </p:nvPicPr>
        <p:blipFill>
          <a:blip r:embed="rId6">
            <a:extLst/>
          </a:blip>
          <a:stretch>
            <a:fillRect/>
          </a:stretch>
        </p:blipFill>
        <p:spPr>
          <a:xfrm>
            <a:off x="76200" y="4381500"/>
            <a:ext cx="2235200" cy="2247900"/>
          </a:xfrm>
          <a:prstGeom prst="rect">
            <a:avLst/>
          </a:prstGeom>
          <a:ln w="12700">
            <a:miter lim="400000"/>
          </a:ln>
        </p:spPr>
      </p:pic>
      <p:pic>
        <p:nvPicPr>
          <p:cNvPr id="1057" name="image.pdf" descr="image.pdf"/>
          <p:cNvPicPr>
            <a:picLocks noChangeAspect="0"/>
          </p:cNvPicPr>
          <p:nvPr/>
        </p:nvPicPr>
        <p:blipFill>
          <a:blip r:embed="rId7">
            <a:extLst/>
          </a:blip>
          <a:stretch>
            <a:fillRect/>
          </a:stretch>
        </p:blipFill>
        <p:spPr>
          <a:xfrm>
            <a:off x="2362200" y="4381500"/>
            <a:ext cx="2235200" cy="2235200"/>
          </a:xfrm>
          <a:prstGeom prst="rect">
            <a:avLst/>
          </a:prstGeom>
          <a:ln w="12700">
            <a:miter lim="400000"/>
          </a:ln>
        </p:spPr>
      </p:pic>
      <p:pic>
        <p:nvPicPr>
          <p:cNvPr id="1058" name="image.pdf" descr="image.pdf"/>
          <p:cNvPicPr>
            <a:picLocks noChangeAspect="0"/>
          </p:cNvPicPr>
          <p:nvPr/>
        </p:nvPicPr>
        <p:blipFill>
          <a:blip r:embed="rId8">
            <a:extLst/>
          </a:blip>
          <a:stretch>
            <a:fillRect/>
          </a:stretch>
        </p:blipFill>
        <p:spPr>
          <a:xfrm>
            <a:off x="4724400" y="4229100"/>
            <a:ext cx="2247900" cy="2209800"/>
          </a:xfrm>
          <a:prstGeom prst="rect">
            <a:avLst/>
          </a:prstGeom>
          <a:ln w="12700">
            <a:miter lim="400000"/>
          </a:ln>
        </p:spPr>
      </p:pic>
      <p:sp>
        <p:nvSpPr>
          <p:cNvPr id="1059" name="Rectangle"/>
          <p:cNvSpPr/>
          <p:nvPr/>
        </p:nvSpPr>
        <p:spPr>
          <a:xfrm>
            <a:off x="6718300" y="1320800"/>
            <a:ext cx="292100" cy="17653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60" name="Rectangle"/>
          <p:cNvSpPr/>
          <p:nvPr/>
        </p:nvSpPr>
        <p:spPr>
          <a:xfrm>
            <a:off x="8077200" y="2743200"/>
            <a:ext cx="292100" cy="342900"/>
          </a:xfrm>
          <a:prstGeom prst="rect">
            <a:avLst/>
          </a:prstGeom>
          <a:solidFill>
            <a:srgbClr val="0042AA"/>
          </a:solidFill>
          <a:ln w="12700"/>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6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6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6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65" name="Questions?"/>
          <p:cNvSpPr txBox="1"/>
          <p:nvPr>
            <p:ph type="title"/>
          </p:nvPr>
        </p:nvSpPr>
        <p:spPr>
          <a:prstGeom prst="rect">
            <a:avLst/>
          </a:prstGeom>
        </p:spPr>
        <p:txBody>
          <a:bodyPr/>
          <a:lstStyle>
            <a:lvl1pPr>
              <a:defRPr sz="3600"/>
            </a:lvl1pPr>
          </a:lstStyle>
          <a:p>
            <a:pPr/>
            <a:r>
              <a:t>Questions?</a:t>
            </a:r>
          </a:p>
        </p:txBody>
      </p:sp>
      <p:sp>
        <p:nvSpPr>
          <p:cNvPr id="106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6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6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7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71" name="(Review) Seamless Poisson cloning"/>
          <p:cNvSpPr txBox="1"/>
          <p:nvPr>
            <p:ph type="title"/>
          </p:nvPr>
        </p:nvSpPr>
        <p:spPr>
          <a:prstGeom prst="rect">
            <a:avLst/>
          </a:prstGeom>
        </p:spPr>
        <p:txBody>
          <a:bodyPr/>
          <a:lstStyle>
            <a:lvl1pPr>
              <a:defRPr sz="3600"/>
            </a:lvl1pPr>
          </a:lstStyle>
          <a:p>
            <a:pPr/>
            <a:r>
              <a:t>(Review) Seamless Poisson cloning</a:t>
            </a:r>
          </a:p>
        </p:txBody>
      </p:sp>
      <p:sp>
        <p:nvSpPr>
          <p:cNvPr id="1072" name="Given vector field v (pasted gradient), find the value of f in unknown region that optimize:"/>
          <p:cNvSpPr txBox="1"/>
          <p:nvPr>
            <p:ph type="body" idx="1"/>
          </p:nvPr>
        </p:nvSpPr>
        <p:spPr>
          <a:prstGeom prst="rect">
            <a:avLst/>
          </a:prstGeom>
        </p:spPr>
        <p:txBody>
          <a:bodyPr/>
          <a:lstStyle/>
          <a:p>
            <a:pPr/>
            <a:r>
              <a:t>Given vector field </a:t>
            </a:r>
            <a:r>
              <a:rPr i="1"/>
              <a:t>v </a:t>
            </a:r>
            <a:r>
              <a:t>(pasted gradient), find the value of </a:t>
            </a:r>
            <a:r>
              <a:rPr i="1"/>
              <a:t>f </a:t>
            </a:r>
            <a:r>
              <a:t>in unknown region that optimize: </a:t>
            </a:r>
          </a:p>
        </p:txBody>
      </p:sp>
      <p:pic>
        <p:nvPicPr>
          <p:cNvPr id="1073" name="image.png" descr="image.png"/>
          <p:cNvPicPr>
            <a:picLocks noChangeAspect="0"/>
          </p:cNvPicPr>
          <p:nvPr/>
        </p:nvPicPr>
        <p:blipFill>
          <a:blip r:embed="rId3">
            <a:extLst/>
          </a:blip>
          <a:srcRect l="0" t="0" r="0" b="37113"/>
          <a:stretch>
            <a:fillRect/>
          </a:stretch>
        </p:blipFill>
        <p:spPr>
          <a:xfrm>
            <a:off x="685800" y="3352800"/>
            <a:ext cx="7924800" cy="2711450"/>
          </a:xfrm>
          <a:prstGeom prst="rect">
            <a:avLst/>
          </a:prstGeom>
          <a:ln w="12700">
            <a:miter lim="400000"/>
          </a:ln>
        </p:spPr>
      </p:pic>
      <p:sp>
        <p:nvSpPr>
          <p:cNvPr id="1074" name="Pasted gradient"/>
          <p:cNvSpPr txBox="1"/>
          <p:nvPr/>
        </p:nvSpPr>
        <p:spPr>
          <a:xfrm>
            <a:off x="1066800" y="3355975"/>
            <a:ext cx="202556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Pasted gradient</a:t>
            </a:r>
          </a:p>
        </p:txBody>
      </p:sp>
      <p:sp>
        <p:nvSpPr>
          <p:cNvPr id="1075" name="Mask"/>
          <p:cNvSpPr txBox="1"/>
          <p:nvPr/>
        </p:nvSpPr>
        <p:spPr>
          <a:xfrm>
            <a:off x="3276600" y="3432175"/>
            <a:ext cx="832257"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Mask</a:t>
            </a:r>
          </a:p>
        </p:txBody>
      </p:sp>
      <p:sp>
        <p:nvSpPr>
          <p:cNvPr id="1076" name="Background"/>
          <p:cNvSpPr txBox="1"/>
          <p:nvPr/>
        </p:nvSpPr>
        <p:spPr>
          <a:xfrm>
            <a:off x="6019800" y="5503862"/>
            <a:ext cx="1644710"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Background</a:t>
            </a:r>
          </a:p>
        </p:txBody>
      </p:sp>
      <p:sp>
        <p:nvSpPr>
          <p:cNvPr id="1077" name="unknown region"/>
          <p:cNvSpPr txBox="1"/>
          <p:nvPr/>
        </p:nvSpPr>
        <p:spPr>
          <a:xfrm>
            <a:off x="5715000" y="4038600"/>
            <a:ext cx="1454557" cy="774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unknown</a:t>
            </a:r>
            <a:br/>
            <a:r>
              <a:t>region</a:t>
            </a:r>
          </a:p>
        </p:txBody>
      </p:sp>
      <p:pic>
        <p:nvPicPr>
          <p:cNvPr id="1078" name="image.png" descr="image.png"/>
          <p:cNvPicPr>
            <a:picLocks noChangeAspect="0"/>
          </p:cNvPicPr>
          <p:nvPr/>
        </p:nvPicPr>
        <p:blipFill>
          <a:blip r:embed="rId4">
            <a:extLst/>
          </a:blip>
          <a:stretch>
            <a:fillRect/>
          </a:stretch>
        </p:blipFill>
        <p:spPr>
          <a:xfrm>
            <a:off x="381000" y="2286000"/>
            <a:ext cx="5867400" cy="1098550"/>
          </a:xfrm>
          <a:prstGeom prst="rect">
            <a:avLst/>
          </a:prstGeom>
          <a:ln w="12700">
            <a:miter lim="400000"/>
          </a:ln>
        </p:spPr>
      </p:pic>
      <p:pic>
        <p:nvPicPr>
          <p:cNvPr id="1079" name="image.png" descr="image.png"/>
          <p:cNvPicPr>
            <a:picLocks noChangeAspect="0"/>
          </p:cNvPicPr>
          <p:nvPr/>
        </p:nvPicPr>
        <p:blipFill>
          <a:blip r:embed="rId3">
            <a:extLst/>
          </a:blip>
          <a:srcRect l="0" t="65390" r="0" b="0"/>
          <a:stretch>
            <a:fillRect/>
          </a:stretch>
        </p:blipFill>
        <p:spPr>
          <a:xfrm>
            <a:off x="1981200" y="5907087"/>
            <a:ext cx="4648200" cy="874713"/>
          </a:xfrm>
          <a:prstGeom prst="rect">
            <a:avLst/>
          </a:prstGeom>
          <a:ln w="12700">
            <a:miter lim="400000"/>
          </a:ln>
        </p:spPr>
      </p:pic>
      <p:sp>
        <p:nvSpPr>
          <p:cNvPr id="1080" name="Poisson equation with Dirichlet conditions"/>
          <p:cNvSpPr txBox="1"/>
          <p:nvPr/>
        </p:nvSpPr>
        <p:spPr>
          <a:xfrm rot="1560000">
            <a:off x="5802366" y="2376905"/>
            <a:ext cx="3202494" cy="774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0639" marR="40639" defTabSz="914400">
              <a:spcBef>
                <a:spcPts val="1300"/>
              </a:spcBef>
              <a:buClr>
                <a:srgbClr val="000000"/>
              </a:buClr>
              <a:buFont typeface="Times New Roman"/>
              <a:defRPr sz="2400">
                <a:uFill>
                  <a:solidFill>
                    <a:srgbClr val="000000"/>
                  </a:solidFill>
                </a:uFill>
                <a:latin typeface="Times New Roman"/>
                <a:ea typeface="Times New Roman"/>
                <a:cs typeface="Times New Roman"/>
                <a:sym typeface="Times New Roman"/>
              </a:defRPr>
            </a:pPr>
            <a:r>
              <a:t>Poisson equation</a:t>
            </a:r>
            <a:br/>
            <a:r>
              <a:t>with Dirichlet conditions</a:t>
            </a: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8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8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85" name="What if v is not null: 2D"/>
          <p:cNvSpPr txBox="1"/>
          <p:nvPr>
            <p:ph type="title"/>
          </p:nvPr>
        </p:nvSpPr>
        <p:spPr>
          <a:prstGeom prst="rect">
            <a:avLst/>
          </a:prstGeom>
        </p:spPr>
        <p:txBody>
          <a:bodyPr/>
          <a:lstStyle/>
          <a:p>
            <a:pPr/>
            <a:r>
              <a:rPr sz="3600"/>
              <a:t>What if </a:t>
            </a:r>
            <a:r>
              <a:rPr i="1" sz="3600"/>
              <a:t>v</a:t>
            </a:r>
            <a:r>
              <a:rPr sz="3600"/>
              <a:t> is not null: 2D</a:t>
            </a:r>
          </a:p>
        </p:txBody>
      </p:sp>
      <p:sp>
        <p:nvSpPr>
          <p:cNvPr id="1086" name="Variational minimization (integral of a functional) with boundary condition…"/>
          <p:cNvSpPr txBox="1"/>
          <p:nvPr>
            <p:ph type="body" idx="1"/>
          </p:nvPr>
        </p:nvSpPr>
        <p:spPr>
          <a:prstGeom prst="rect">
            <a:avLst/>
          </a:prstGeom>
        </p:spPr>
        <p:txBody>
          <a:bodyPr/>
          <a:lstStyle/>
          <a:p>
            <a:pPr>
              <a:lnSpc>
                <a:spcPct val="90000"/>
              </a:lnSpc>
            </a:pPr>
            <a:r>
              <a:t>Variational minimization (integral of a functional)</a:t>
            </a:r>
            <a:br/>
            <a:r>
              <a:t>with boundary condition</a:t>
            </a:r>
          </a:p>
          <a:p>
            <a:pPr>
              <a:lnSpc>
                <a:spcPct val="90000"/>
              </a:lnSpc>
            </a:pPr>
          </a:p>
          <a:p>
            <a:pPr>
              <a:lnSpc>
                <a:spcPct val="90000"/>
              </a:lnSpc>
            </a:pPr>
          </a:p>
          <a:p>
            <a:pPr>
              <a:lnSpc>
                <a:spcPct val="90000"/>
              </a:lnSpc>
            </a:pPr>
            <a:r>
              <a:t>Euler-Lagrange equation:</a:t>
            </a:r>
          </a:p>
          <a:p>
            <a:pPr>
              <a:lnSpc>
                <a:spcPct val="90000"/>
              </a:lnSpc>
            </a:pPr>
          </a:p>
          <a:p>
            <a:pPr>
              <a:lnSpc>
                <a:spcPct val="90000"/>
              </a:lnSpc>
            </a:pPr>
          </a:p>
          <a:p>
            <a:pPr>
              <a:lnSpc>
                <a:spcPct val="90000"/>
              </a:lnSpc>
            </a:pPr>
          </a:p>
          <a:p>
            <a:pPr>
              <a:lnSpc>
                <a:spcPct val="90000"/>
              </a:lnSpc>
            </a:pPr>
          </a:p>
          <a:p>
            <a:pPr>
              <a:lnSpc>
                <a:spcPct val="90000"/>
              </a:lnSpc>
            </a:pPr>
            <a:r>
              <a:t>(Compared to Laplace, </a:t>
            </a:r>
            <a:br/>
            <a:r>
              <a:t>we have replaced </a:t>
            </a:r>
            <a:r>
              <a:rPr b="0">
                <a:latin typeface="Symbol"/>
                <a:ea typeface="Symbol"/>
                <a:cs typeface="Symbol"/>
                <a:sym typeface="Symbol"/>
              </a:rPr>
              <a:t>D</a:t>
            </a:r>
            <a:r>
              <a:t> =0 by </a:t>
            </a:r>
            <a:r>
              <a:rPr b="0">
                <a:latin typeface="Symbol"/>
                <a:ea typeface="Symbol"/>
                <a:cs typeface="Symbol"/>
                <a:sym typeface="Symbol"/>
              </a:rPr>
              <a:t>D</a:t>
            </a:r>
            <a:r>
              <a:t> = div)</a:t>
            </a:r>
          </a:p>
        </p:txBody>
      </p:sp>
      <p:pic>
        <p:nvPicPr>
          <p:cNvPr id="1087" name="image.png" descr="image.png"/>
          <p:cNvPicPr>
            <a:picLocks noChangeAspect="0"/>
          </p:cNvPicPr>
          <p:nvPr/>
        </p:nvPicPr>
        <p:blipFill>
          <a:blip r:embed="rId3">
            <a:extLst/>
          </a:blip>
          <a:stretch>
            <a:fillRect/>
          </a:stretch>
        </p:blipFill>
        <p:spPr>
          <a:xfrm>
            <a:off x="2362200" y="1752600"/>
            <a:ext cx="4772025" cy="1050925"/>
          </a:xfrm>
          <a:prstGeom prst="rect">
            <a:avLst/>
          </a:prstGeom>
          <a:ln w="12700">
            <a:miter lim="400000"/>
          </a:ln>
        </p:spPr>
      </p:pic>
      <p:pic>
        <p:nvPicPr>
          <p:cNvPr id="1088" name="image.png" descr="image.png"/>
          <p:cNvPicPr>
            <a:picLocks noChangeAspect="0"/>
          </p:cNvPicPr>
          <p:nvPr/>
        </p:nvPicPr>
        <p:blipFill>
          <a:blip r:embed="rId4">
            <a:extLst/>
          </a:blip>
          <a:stretch>
            <a:fillRect/>
          </a:stretch>
        </p:blipFill>
        <p:spPr>
          <a:xfrm>
            <a:off x="1981200" y="3810000"/>
            <a:ext cx="4637088" cy="534988"/>
          </a:xfrm>
          <a:prstGeom prst="rect">
            <a:avLst/>
          </a:prstGeom>
          <a:ln w="12700">
            <a:miter lim="400000"/>
          </a:ln>
        </p:spPr>
      </p:pic>
      <p:pic>
        <p:nvPicPr>
          <p:cNvPr id="1089" name="image.png" descr="image.png"/>
          <p:cNvPicPr>
            <a:picLocks noChangeAspect="0"/>
          </p:cNvPicPr>
          <p:nvPr/>
        </p:nvPicPr>
        <p:blipFill>
          <a:blip r:embed="rId5">
            <a:extLst/>
          </a:blip>
          <a:stretch>
            <a:fillRect/>
          </a:stretch>
        </p:blipFill>
        <p:spPr>
          <a:xfrm>
            <a:off x="762000" y="4495800"/>
            <a:ext cx="6629400" cy="473075"/>
          </a:xfrm>
          <a:prstGeom prst="rect">
            <a:avLst/>
          </a:prstGeom>
          <a:ln w="12700">
            <a:miter lim="400000"/>
          </a:ln>
        </p:spPr>
      </p:pic>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9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092"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093"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094" name="In 2D, if v is conservative"/>
          <p:cNvSpPr txBox="1"/>
          <p:nvPr>
            <p:ph type="title"/>
          </p:nvPr>
        </p:nvSpPr>
        <p:spPr>
          <a:prstGeom prst="rect">
            <a:avLst/>
          </a:prstGeom>
        </p:spPr>
        <p:txBody>
          <a:bodyPr/>
          <a:lstStyle/>
          <a:p>
            <a:pPr/>
            <a:r>
              <a:rPr sz="3600"/>
              <a:t>In 2D, if </a:t>
            </a:r>
            <a:r>
              <a:rPr i="1" sz="3600"/>
              <a:t>v</a:t>
            </a:r>
            <a:r>
              <a:rPr sz="3600"/>
              <a:t> is conservative </a:t>
            </a:r>
          </a:p>
        </p:txBody>
      </p:sp>
      <p:sp>
        <p:nvSpPr>
          <p:cNvPr id="1095" name="If v is the gradient of an image g (it is conservative)…"/>
          <p:cNvSpPr txBox="1"/>
          <p:nvPr>
            <p:ph type="body" idx="1"/>
          </p:nvPr>
        </p:nvSpPr>
        <p:spPr>
          <a:prstGeom prst="rect">
            <a:avLst/>
          </a:prstGeom>
        </p:spPr>
        <p:txBody>
          <a:bodyPr/>
          <a:lstStyle/>
          <a:p>
            <a:pPr/>
            <a:r>
              <a:t>If </a:t>
            </a:r>
            <a:r>
              <a:rPr i="1"/>
              <a:t>v</a:t>
            </a:r>
            <a:r>
              <a:t> is the gradient of an image g (it is </a:t>
            </a:r>
            <a:r>
              <a:t>conservative)</a:t>
            </a:r>
          </a:p>
          <a:p>
            <a:pPr/>
            <a:r>
              <a:t>Correction function    so that </a:t>
            </a:r>
          </a:p>
          <a:p>
            <a:pPr/>
            <a:r>
              <a:t>  performs membrane interpolation over </a:t>
            </a:r>
            <a:r>
              <a:rPr b="0">
                <a:latin typeface="Symbol"/>
                <a:ea typeface="Symbol"/>
                <a:cs typeface="Symbol"/>
                <a:sym typeface="Symbol"/>
              </a:rPr>
              <a:t>W:</a:t>
            </a:r>
            <a:r>
              <a:t> </a:t>
            </a:r>
          </a:p>
        </p:txBody>
      </p:sp>
      <p:pic>
        <p:nvPicPr>
          <p:cNvPr id="1096" name="image.png" descr="image.png"/>
          <p:cNvPicPr>
            <a:picLocks noChangeAspect="0"/>
          </p:cNvPicPr>
          <p:nvPr/>
        </p:nvPicPr>
        <p:blipFill>
          <a:blip r:embed="rId3">
            <a:extLst/>
          </a:blip>
          <a:srcRect l="0" t="0" r="0" b="37113"/>
          <a:stretch>
            <a:fillRect/>
          </a:stretch>
        </p:blipFill>
        <p:spPr>
          <a:xfrm>
            <a:off x="533400" y="3962400"/>
            <a:ext cx="7924800" cy="2711450"/>
          </a:xfrm>
          <a:prstGeom prst="rect">
            <a:avLst/>
          </a:prstGeom>
          <a:ln w="12700">
            <a:miter lim="400000"/>
          </a:ln>
        </p:spPr>
      </p:pic>
      <p:pic>
        <p:nvPicPr>
          <p:cNvPr id="1097" name="txp_fig.png" descr="txp_fig.png"/>
          <p:cNvPicPr>
            <a:picLocks noChangeAspect="0"/>
          </p:cNvPicPr>
          <p:nvPr/>
        </p:nvPicPr>
        <p:blipFill>
          <a:blip r:embed="rId4">
            <a:extLst/>
          </a:blip>
          <a:stretch>
            <a:fillRect/>
          </a:stretch>
        </p:blipFill>
        <p:spPr>
          <a:xfrm>
            <a:off x="3805237" y="1524000"/>
            <a:ext cx="290513" cy="457200"/>
          </a:xfrm>
          <a:prstGeom prst="rect">
            <a:avLst/>
          </a:prstGeom>
          <a:ln w="12700">
            <a:miter lim="400000"/>
          </a:ln>
        </p:spPr>
      </p:pic>
      <p:pic>
        <p:nvPicPr>
          <p:cNvPr id="1098" name="txp_fig.png" descr="txp_fig.png"/>
          <p:cNvPicPr>
            <a:picLocks noChangeAspect="0"/>
          </p:cNvPicPr>
          <p:nvPr/>
        </p:nvPicPr>
        <p:blipFill>
          <a:blip r:embed="rId5">
            <a:extLst/>
          </a:blip>
          <a:stretch>
            <a:fillRect/>
          </a:stretch>
        </p:blipFill>
        <p:spPr>
          <a:xfrm>
            <a:off x="5334000" y="1524000"/>
            <a:ext cx="2463800" cy="558800"/>
          </a:xfrm>
          <a:prstGeom prst="rect">
            <a:avLst/>
          </a:prstGeom>
          <a:ln w="12700">
            <a:miter lim="400000"/>
          </a:ln>
        </p:spPr>
      </p:pic>
      <p:pic>
        <p:nvPicPr>
          <p:cNvPr id="1099" name="image.png" descr="image.png"/>
          <p:cNvPicPr>
            <a:picLocks noChangeAspect="0"/>
          </p:cNvPicPr>
          <p:nvPr/>
        </p:nvPicPr>
        <p:blipFill>
          <a:blip r:embed="rId6">
            <a:extLst/>
          </a:blip>
          <a:stretch>
            <a:fillRect/>
          </a:stretch>
        </p:blipFill>
        <p:spPr>
          <a:xfrm>
            <a:off x="1524000" y="2590800"/>
            <a:ext cx="6400800" cy="765175"/>
          </a:xfrm>
          <a:prstGeom prst="rect">
            <a:avLst/>
          </a:prstGeom>
          <a:ln w="12700">
            <a:miter lim="400000"/>
          </a:ln>
        </p:spPr>
      </p:pic>
      <p:pic>
        <p:nvPicPr>
          <p:cNvPr id="1100" name="txp_fig.png" descr="txp_fig.png"/>
          <p:cNvPicPr>
            <a:picLocks noChangeAspect="0"/>
          </p:cNvPicPr>
          <p:nvPr/>
        </p:nvPicPr>
        <p:blipFill>
          <a:blip r:embed="rId4">
            <a:extLst/>
          </a:blip>
          <a:stretch>
            <a:fillRect/>
          </a:stretch>
        </p:blipFill>
        <p:spPr>
          <a:xfrm>
            <a:off x="609600" y="2057400"/>
            <a:ext cx="290513" cy="457200"/>
          </a:xfrm>
          <a:prstGeom prst="rect">
            <a:avLst/>
          </a:prstGeom>
          <a:ln w="12700">
            <a:miter lim="400000"/>
          </a:ln>
        </p:spPr>
      </p:pic>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0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03"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104"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105" name="In 2D, if v is NOT conservative"/>
          <p:cNvSpPr txBox="1"/>
          <p:nvPr>
            <p:ph type="title"/>
          </p:nvPr>
        </p:nvSpPr>
        <p:spPr>
          <a:prstGeom prst="rect">
            <a:avLst/>
          </a:prstGeom>
        </p:spPr>
        <p:txBody>
          <a:bodyPr/>
          <a:lstStyle/>
          <a:p>
            <a:pPr/>
            <a:r>
              <a:rPr sz="3600"/>
              <a:t>In 2D, if </a:t>
            </a:r>
            <a:r>
              <a:rPr i="1" sz="3600"/>
              <a:t>v</a:t>
            </a:r>
            <a:r>
              <a:rPr sz="3600"/>
              <a:t> is NOT conservative</a:t>
            </a:r>
          </a:p>
        </p:txBody>
      </p:sp>
      <p:sp>
        <p:nvSpPr>
          <p:cNvPr id="1106" name="More complex…"/>
          <p:cNvSpPr txBox="1"/>
          <p:nvPr>
            <p:ph type="body" idx="1"/>
          </p:nvPr>
        </p:nvSpPr>
        <p:spPr>
          <a:prstGeom prst="rect">
            <a:avLst/>
          </a:prstGeom>
        </p:spPr>
        <p:txBody>
          <a:bodyPr/>
          <a:lstStyle/>
          <a:p>
            <a:pPr/>
            <a:r>
              <a:t>More complex</a:t>
            </a:r>
          </a:p>
          <a:p>
            <a:pPr/>
            <a:r>
              <a:t>Of course, we do not need to worry about it, it’s all handled naturally by the least square approach</a:t>
            </a:r>
          </a:p>
        </p:txBody>
      </p:sp>
      <p:pic>
        <p:nvPicPr>
          <p:cNvPr id="1107" name="image.png" descr="image.png"/>
          <p:cNvPicPr>
            <a:picLocks noChangeAspect="0"/>
          </p:cNvPicPr>
          <p:nvPr/>
        </p:nvPicPr>
        <p:blipFill>
          <a:blip r:embed="rId3">
            <a:extLst/>
          </a:blip>
          <a:srcRect l="0" t="0" r="0" b="37113"/>
          <a:stretch>
            <a:fillRect/>
          </a:stretch>
        </p:blipFill>
        <p:spPr>
          <a:xfrm>
            <a:off x="533400" y="3962400"/>
            <a:ext cx="7924800" cy="2711450"/>
          </a:xfrm>
          <a:prstGeom prst="rect">
            <a:avLst/>
          </a:prstGeom>
          <a:ln w="12700">
            <a:miter lim="400000"/>
          </a:ln>
        </p:spPr>
      </p:pic>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0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1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11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112" name="Questions?"/>
          <p:cNvSpPr txBox="1"/>
          <p:nvPr>
            <p:ph type="title"/>
          </p:nvPr>
        </p:nvSpPr>
        <p:spPr>
          <a:prstGeom prst="rect">
            <a:avLst/>
          </a:prstGeom>
        </p:spPr>
        <p:txBody>
          <a:bodyPr/>
          <a:lstStyle>
            <a:lvl1pPr>
              <a:defRPr sz="3600"/>
            </a:lvl1pPr>
          </a:lstStyle>
          <a:p>
            <a:pPr/>
            <a:r>
              <a:t>Questions?</a:t>
            </a:r>
          </a:p>
        </p:txBody>
      </p:sp>
      <p:sp>
        <p:nvSpPr>
          <p:cNvPr id="1113"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16"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17"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18" name="Linear algebra to the rescue"/>
          <p:cNvSpPr txBox="1"/>
          <p:nvPr>
            <p:ph type="title"/>
          </p:nvPr>
        </p:nvSpPr>
        <p:spPr>
          <a:prstGeom prst="rect">
            <a:avLst/>
          </a:prstGeom>
        </p:spPr>
        <p:txBody>
          <a:bodyPr/>
          <a:lstStyle>
            <a:lvl1pPr defTabSz="402336">
              <a:defRPr sz="9900"/>
            </a:lvl1pPr>
          </a:lstStyle>
          <a:p>
            <a:pPr/>
            <a:r>
              <a:t>Linear algebra to the rescue</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21"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22" name="Images and linear algebra"/>
          <p:cNvSpPr txBox="1"/>
          <p:nvPr>
            <p:ph type="title"/>
          </p:nvPr>
        </p:nvSpPr>
        <p:spPr>
          <a:prstGeom prst="rect">
            <a:avLst/>
          </a:prstGeom>
        </p:spPr>
        <p:txBody>
          <a:bodyPr/>
          <a:lstStyle/>
          <a:p>
            <a:pPr/>
            <a:r>
              <a:t>Images and linear algebra</a:t>
            </a:r>
          </a:p>
        </p:txBody>
      </p:sp>
      <p:sp>
        <p:nvSpPr>
          <p:cNvPr id="1123" name="We want to use powerful tools in linear algebra…"/>
          <p:cNvSpPr txBox="1"/>
          <p:nvPr>
            <p:ph type="body" idx="1"/>
          </p:nvPr>
        </p:nvSpPr>
        <p:spPr>
          <a:prstGeom prst="rect">
            <a:avLst/>
          </a:prstGeom>
        </p:spPr>
        <p:txBody>
          <a:bodyPr/>
          <a:lstStyle/>
          <a:p>
            <a:pPr marL="702183" indent="-394208" defTabSz="394208">
              <a:spcBef>
                <a:spcPts val="600"/>
              </a:spcBef>
              <a:defRPr sz="2716"/>
            </a:pPr>
            <a:r>
              <a:t>We want to use powerful tools in linear algebra</a:t>
            </a:r>
          </a:p>
          <a:p>
            <a:pPr lvl="1" marL="1133348" indent="-394208" defTabSz="394208">
              <a:defRPr sz="2716"/>
            </a:pPr>
            <a:r>
              <a:t>System Ax=b</a:t>
            </a:r>
          </a:p>
          <a:p>
            <a:pPr marL="702183" indent="-394208" defTabSz="394208">
              <a:spcBef>
                <a:spcPts val="600"/>
              </a:spcBef>
              <a:defRPr sz="2716"/>
            </a:pPr>
            <a:r>
              <a:t>Our unknown </a:t>
            </a:r>
            <a:r>
              <a:rPr i="1">
                <a:latin typeface="Helvetica Neue"/>
                <a:ea typeface="Helvetica Neue"/>
                <a:cs typeface="Helvetica Neue"/>
                <a:sym typeface="Helvetica Neue"/>
              </a:rPr>
              <a:t>x</a:t>
            </a:r>
            <a:r>
              <a:t> is an image</a:t>
            </a:r>
          </a:p>
          <a:p>
            <a:pPr marL="702183" indent="-394208" defTabSz="394208">
              <a:spcBef>
                <a:spcPts val="600"/>
              </a:spcBef>
              <a:defRPr sz="2716"/>
            </a:pPr>
            <a:r>
              <a:t>We could solve Poisson integration by stacking all our pixels into a big numpy 1D vector x, build a big matrix A, solve for Ax=b, then copy the pixels back into the image</a:t>
            </a:r>
          </a:p>
          <a:p>
            <a:pPr marL="702183" indent="-394208" defTabSz="394208">
              <a:spcBef>
                <a:spcPts val="600"/>
              </a:spcBef>
              <a:defRPr sz="2716"/>
            </a:pPr>
            <a:r>
              <a:t>Instead, we’ll keep images as numpy arrays, but we’ll use abstract derivations in terms of A and x to know what to do</a:t>
            </a:r>
          </a:p>
          <a:p>
            <a:pPr marL="702183" indent="-394208" defTabSz="394208">
              <a:spcBef>
                <a:spcPts val="600"/>
              </a:spcBef>
              <a:defRPr sz="2716"/>
            </a:pPr>
            <a:r>
              <a:t>The implementation will use simple image operations such as convolution, multiplication</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26"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27" name="Gradient"/>
          <p:cNvSpPr txBox="1"/>
          <p:nvPr>
            <p:ph type="title"/>
          </p:nvPr>
        </p:nvSpPr>
        <p:spPr>
          <a:prstGeom prst="rect">
            <a:avLst/>
          </a:prstGeom>
        </p:spPr>
        <p:txBody>
          <a:bodyPr/>
          <a:lstStyle/>
          <a:p>
            <a:pPr/>
            <a:r>
              <a:t>Gradient</a:t>
            </a:r>
          </a:p>
        </p:txBody>
      </p:sp>
      <p:sp>
        <p:nvSpPr>
          <p:cNvPr id="1128" name="The gradient is a linear operation…"/>
          <p:cNvSpPr txBox="1"/>
          <p:nvPr>
            <p:ph type="body" idx="1"/>
          </p:nvPr>
        </p:nvSpPr>
        <p:spPr>
          <a:prstGeom prst="rect">
            <a:avLst/>
          </a:prstGeom>
        </p:spPr>
        <p:txBody>
          <a:bodyPr/>
          <a:lstStyle/>
          <a:p>
            <a:pPr/>
            <a:r>
              <a:t>The gradient is a linear operation</a:t>
            </a:r>
          </a:p>
          <a:p>
            <a:pPr/>
            <a:r>
              <a:t>Can be expressed as a matrix G</a:t>
            </a:r>
          </a:p>
          <a:p>
            <a:pPr lvl="1"/>
            <a:r>
              <a:t>Gx is the gradient of image x</a:t>
            </a:r>
          </a:p>
          <a:p>
            <a:pPr lvl="1"/>
            <a:r>
              <a:t>(stacks the x and y gradient components)</a:t>
            </a:r>
          </a:p>
          <a:p>
            <a:pPr/>
            <a:r>
              <a:t>Poisson equation: </a:t>
            </a:r>
            <a:br/>
            <a:r>
              <a:t>min ||Gx-Gs||</a:t>
            </a:r>
            <a:r>
              <a:rPr baseline="31999"/>
              <a:t>2</a:t>
            </a:r>
            <a:endParaRPr baseline="31999"/>
          </a:p>
          <a:p>
            <a:pPr lvl="1"/>
            <a:r>
              <a:t>where x is the unknown output image </a:t>
            </a:r>
            <a:br/>
            <a:r>
              <a:t>and s is the source image</a:t>
            </a:r>
          </a:p>
          <a:p>
            <a:pPr lvl="1"/>
            <a:r>
              <a:t>We’ll talk about boundary conditions later</a:t>
            </a: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31"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32" name="Poisson equation"/>
          <p:cNvSpPr txBox="1"/>
          <p:nvPr>
            <p:ph type="title"/>
          </p:nvPr>
        </p:nvSpPr>
        <p:spPr>
          <a:prstGeom prst="rect">
            <a:avLst/>
          </a:prstGeom>
        </p:spPr>
        <p:txBody>
          <a:bodyPr/>
          <a:lstStyle/>
          <a:p>
            <a:pPr/>
            <a:r>
              <a:t>Poisson equation</a:t>
            </a:r>
          </a:p>
        </p:txBody>
      </p:sp>
      <p:sp>
        <p:nvSpPr>
          <p:cNvPr id="1133" name="Poisson equation:  min ||Gx-Gs||2…"/>
          <p:cNvSpPr txBox="1"/>
          <p:nvPr>
            <p:ph type="body" idx="1"/>
          </p:nvPr>
        </p:nvSpPr>
        <p:spPr>
          <a:xfrm>
            <a:off x="215900" y="1155700"/>
            <a:ext cx="8775700" cy="4419600"/>
          </a:xfrm>
          <a:prstGeom prst="rect">
            <a:avLst/>
          </a:prstGeom>
        </p:spPr>
        <p:txBody>
          <a:bodyPr/>
          <a:lstStyle/>
          <a:p>
            <a:pPr/>
            <a:r>
              <a:t>Poisson equation: </a:t>
            </a:r>
            <a:br/>
            <a:r>
              <a:t>min ||Gx-Gs||</a:t>
            </a:r>
            <a:r>
              <a:rPr baseline="31999"/>
              <a:t>2</a:t>
            </a:r>
            <a:endParaRPr baseline="31999"/>
          </a:p>
          <a:p>
            <a:pPr/>
            <a:r>
              <a:t>||v||</a:t>
            </a:r>
            <a:r>
              <a:rPr baseline="31999"/>
              <a:t>2 </a:t>
            </a:r>
            <a:r>
              <a:t>is the L2 norm between two vectors</a:t>
            </a:r>
          </a:p>
          <a:p>
            <a:pPr lvl="1"/>
            <a:r>
              <a:t>||v||</a:t>
            </a:r>
            <a:r>
              <a:rPr baseline="31999"/>
              <a:t>2</a:t>
            </a:r>
            <a:r>
              <a:t> =v.v = v</a:t>
            </a:r>
            <a:r>
              <a:rPr baseline="31999"/>
              <a:t>T</a:t>
            </a:r>
            <a:r>
              <a:t> v</a:t>
            </a:r>
          </a:p>
          <a:p>
            <a:pPr lvl="1"/>
          </a:p>
          <a:p>
            <a:pPr lvl="1"/>
          </a:p>
          <a:p>
            <a:pPr lvl="1"/>
          </a:p>
          <a:p>
            <a:pPr lvl="1"/>
          </a:p>
          <a:p>
            <a:pPr/>
            <a:r>
              <a:t>Define </a:t>
            </a:r>
          </a:p>
        </p:txBody>
      </p:sp>
      <p:pic>
        <p:nvPicPr>
          <p:cNvPr id="1134" name="droppedImage.pdf" descr="droppedImage.pdf"/>
          <p:cNvPicPr>
            <a:picLocks noChangeAspect="1"/>
          </p:cNvPicPr>
          <p:nvPr/>
        </p:nvPicPr>
        <p:blipFill>
          <a:blip r:embed="rId2">
            <a:extLst/>
          </a:blip>
          <a:stretch>
            <a:fillRect/>
          </a:stretch>
        </p:blipFill>
        <p:spPr>
          <a:xfrm>
            <a:off x="825500" y="3213100"/>
            <a:ext cx="2444886" cy="736600"/>
          </a:xfrm>
          <a:prstGeom prst="rect">
            <a:avLst/>
          </a:prstGeom>
          <a:ln w="12700">
            <a:miter lim="400000"/>
          </a:ln>
        </p:spPr>
      </p:pic>
      <p:pic>
        <p:nvPicPr>
          <p:cNvPr id="1135" name="droppedImage.pdf" descr="droppedImage.pdf"/>
          <p:cNvPicPr>
            <a:picLocks noChangeAspect="1"/>
          </p:cNvPicPr>
          <p:nvPr/>
        </p:nvPicPr>
        <p:blipFill>
          <a:blip r:embed="rId3">
            <a:extLst/>
          </a:blip>
          <a:stretch>
            <a:fillRect/>
          </a:stretch>
        </p:blipFill>
        <p:spPr>
          <a:xfrm>
            <a:off x="1574800" y="3949700"/>
            <a:ext cx="2438400" cy="368300"/>
          </a:xfrm>
          <a:prstGeom prst="rect">
            <a:avLst/>
          </a:prstGeom>
          <a:ln w="12700">
            <a:miter lim="400000"/>
          </a:ln>
        </p:spPr>
      </p:pic>
      <p:pic>
        <p:nvPicPr>
          <p:cNvPr id="1136" name="droppedImage.pdf" descr="droppedImage.pdf"/>
          <p:cNvPicPr>
            <a:picLocks noChangeAspect="1"/>
          </p:cNvPicPr>
          <p:nvPr/>
        </p:nvPicPr>
        <p:blipFill>
          <a:blip r:embed="rId4">
            <a:extLst/>
          </a:blip>
          <a:stretch>
            <a:fillRect/>
          </a:stretch>
        </p:blipFill>
        <p:spPr>
          <a:xfrm>
            <a:off x="1574800" y="4432300"/>
            <a:ext cx="4241800" cy="457200"/>
          </a:xfrm>
          <a:prstGeom prst="rect">
            <a:avLst/>
          </a:prstGeom>
          <a:ln w="12700">
            <a:miter lim="400000"/>
          </a:ln>
        </p:spPr>
      </p:pic>
      <p:pic>
        <p:nvPicPr>
          <p:cNvPr id="1137" name="droppedImage.pdf" descr="droppedImage.pdf"/>
          <p:cNvPicPr>
            <a:picLocks noChangeAspect="1"/>
          </p:cNvPicPr>
          <p:nvPr/>
        </p:nvPicPr>
        <p:blipFill>
          <a:blip r:embed="rId5">
            <a:extLst/>
          </a:blip>
          <a:stretch>
            <a:fillRect/>
          </a:stretch>
        </p:blipFill>
        <p:spPr>
          <a:xfrm>
            <a:off x="2349500" y="4922221"/>
            <a:ext cx="1346200" cy="411780"/>
          </a:xfrm>
          <a:prstGeom prst="rect">
            <a:avLst/>
          </a:prstGeom>
          <a:ln w="12700">
            <a:miter lim="400000"/>
          </a:ln>
        </p:spPr>
      </p:pic>
      <p:pic>
        <p:nvPicPr>
          <p:cNvPr id="1138" name="droppedImage.pdf" descr="droppedImage.pdf"/>
          <p:cNvPicPr>
            <a:picLocks noChangeAspect="1"/>
          </p:cNvPicPr>
          <p:nvPr/>
        </p:nvPicPr>
        <p:blipFill>
          <a:blip r:embed="rId6">
            <a:extLst/>
          </a:blip>
          <a:stretch>
            <a:fillRect/>
          </a:stretch>
        </p:blipFill>
        <p:spPr>
          <a:xfrm>
            <a:off x="1638300" y="5448300"/>
            <a:ext cx="5689600" cy="977900"/>
          </a:xfrm>
          <a:prstGeom prst="rect">
            <a:avLst/>
          </a:prstGeom>
          <a:ln w="12700">
            <a:miter lim="400000"/>
          </a:ln>
        </p:spPr>
      </p:pic>
      <p:pic>
        <p:nvPicPr>
          <p:cNvPr id="1139" name="Rectangle Rectangle" descr="Rectangle Rectangle"/>
          <p:cNvPicPr>
            <a:picLocks noChangeAspect="0"/>
          </p:cNvPicPr>
          <p:nvPr/>
        </p:nvPicPr>
        <p:blipFill>
          <a:blip r:embed="rId7">
            <a:extLst/>
          </a:blip>
          <a:stretch>
            <a:fillRect/>
          </a:stretch>
        </p:blipFill>
        <p:spPr>
          <a:xfrm>
            <a:off x="1600200" y="5575300"/>
            <a:ext cx="5994400" cy="1054100"/>
          </a:xfrm>
          <a:prstGeom prst="rect">
            <a:avLst/>
          </a:prstGeom>
        </p:spPr>
      </p:pic>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43"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44" name="Laplacian"/>
          <p:cNvSpPr txBox="1"/>
          <p:nvPr>
            <p:ph type="title"/>
          </p:nvPr>
        </p:nvSpPr>
        <p:spPr>
          <a:prstGeom prst="rect">
            <a:avLst/>
          </a:prstGeom>
        </p:spPr>
        <p:txBody>
          <a:bodyPr/>
          <a:lstStyle/>
          <a:p>
            <a:pPr/>
            <a:r>
              <a:t>Laplacian</a:t>
            </a:r>
          </a:p>
        </p:txBody>
      </p:sp>
      <p:sp>
        <p:nvSpPr>
          <p:cNvPr id="1145" name="We defined…"/>
          <p:cNvSpPr txBox="1"/>
          <p:nvPr>
            <p:ph type="body" idx="1"/>
          </p:nvPr>
        </p:nvSpPr>
        <p:spPr>
          <a:prstGeom prst="rect">
            <a:avLst/>
          </a:prstGeom>
        </p:spPr>
        <p:txBody>
          <a:bodyPr/>
          <a:lstStyle/>
          <a:p>
            <a:pPr/>
            <a:r>
              <a:t>We defined</a:t>
            </a:r>
          </a:p>
          <a:p>
            <a:pPr/>
            <a:r>
              <a:t>It is the composition of two gradient operations</a:t>
            </a:r>
          </a:p>
          <a:p>
            <a:pPr/>
            <a:r>
              <a:t>=&gt; It is a second derivative (Laplacian) </a:t>
            </a:r>
          </a:p>
          <a:p>
            <a:pPr/>
          </a:p>
          <a:p>
            <a:pPr/>
            <a:r>
              <a:t>If the gradient kernels are  [-1, 1] and [-1, 1]</a:t>
            </a:r>
            <a:r>
              <a:rPr baseline="31999"/>
              <a:t>T</a:t>
            </a:r>
          </a:p>
          <a:p>
            <a:pPr/>
            <a:r>
              <a:t>The Laplacian kernel is </a:t>
            </a:r>
          </a:p>
          <a:p>
            <a:pPr/>
          </a:p>
          <a:p>
            <a:pPr/>
          </a:p>
          <a:p>
            <a:pPr/>
          </a:p>
          <a:p>
            <a:pPr/>
            <a:r>
              <a:t>Recall the matrix in 1D: </a:t>
            </a:r>
          </a:p>
        </p:txBody>
      </p:sp>
      <p:pic>
        <p:nvPicPr>
          <p:cNvPr id="1146" name="droppedImage.pdf" descr="droppedImage.pdf"/>
          <p:cNvPicPr>
            <a:picLocks noChangeAspect="1"/>
          </p:cNvPicPr>
          <p:nvPr/>
        </p:nvPicPr>
        <p:blipFill>
          <a:blip r:embed="rId2">
            <a:extLst/>
          </a:blip>
          <a:stretch>
            <a:fillRect/>
          </a:stretch>
        </p:blipFill>
        <p:spPr>
          <a:xfrm>
            <a:off x="3263900" y="1154056"/>
            <a:ext cx="1790700" cy="547745"/>
          </a:xfrm>
          <a:prstGeom prst="rect">
            <a:avLst/>
          </a:prstGeom>
          <a:ln w="12700">
            <a:miter lim="400000"/>
          </a:ln>
        </p:spPr>
      </p:pic>
      <p:pic>
        <p:nvPicPr>
          <p:cNvPr id="1147" name="droppedImage.pdf" descr="droppedImage.pdf"/>
          <p:cNvPicPr>
            <a:picLocks noChangeAspect="1"/>
          </p:cNvPicPr>
          <p:nvPr/>
        </p:nvPicPr>
        <p:blipFill>
          <a:blip r:embed="rId3">
            <a:extLst/>
          </a:blip>
          <a:stretch>
            <a:fillRect/>
          </a:stretch>
        </p:blipFill>
        <p:spPr>
          <a:xfrm>
            <a:off x="5346700" y="3615017"/>
            <a:ext cx="2730500" cy="1477683"/>
          </a:xfrm>
          <a:prstGeom prst="rect">
            <a:avLst/>
          </a:prstGeom>
          <a:ln w="12700">
            <a:miter lim="400000"/>
          </a:ln>
        </p:spPr>
      </p:pic>
      <p:pic>
        <p:nvPicPr>
          <p:cNvPr id="1148" name="TP_tmp.png" descr="TP_tmp.png"/>
          <p:cNvPicPr>
            <a:picLocks noChangeAspect="0"/>
          </p:cNvPicPr>
          <p:nvPr/>
        </p:nvPicPr>
        <p:blipFill>
          <a:blip r:embed="rId4">
            <a:extLst/>
          </a:blip>
          <a:srcRect l="0" t="0" r="45794" b="0"/>
          <a:stretch>
            <a:fillRect/>
          </a:stretch>
        </p:blipFill>
        <p:spPr>
          <a:xfrm>
            <a:off x="6377858" y="5201101"/>
            <a:ext cx="2613742" cy="121239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48" grpId="1"/>
    </p:bld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51"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52" name="Back to minimization"/>
          <p:cNvSpPr txBox="1"/>
          <p:nvPr>
            <p:ph type="title"/>
          </p:nvPr>
        </p:nvSpPr>
        <p:spPr>
          <a:prstGeom prst="rect">
            <a:avLst/>
          </a:prstGeom>
        </p:spPr>
        <p:txBody>
          <a:bodyPr/>
          <a:lstStyle/>
          <a:p>
            <a:pPr/>
            <a:r>
              <a:t>Back to minimization</a:t>
            </a:r>
          </a:p>
        </p:txBody>
      </p:sp>
      <p:sp>
        <p:nvSpPr>
          <p:cNvPr id="1153" name="Given source image s, find image x that minimizes the energy…"/>
          <p:cNvSpPr txBox="1"/>
          <p:nvPr>
            <p:ph type="body" idx="1"/>
          </p:nvPr>
        </p:nvSpPr>
        <p:spPr>
          <a:prstGeom prst="rect">
            <a:avLst/>
          </a:prstGeom>
        </p:spPr>
        <p:txBody>
          <a:bodyPr/>
          <a:lstStyle/>
          <a:p>
            <a:pPr/>
            <a:r>
              <a:t>Given source image s, find image x that minimizes the energy</a:t>
            </a:r>
          </a:p>
          <a:p>
            <a:pPr/>
          </a:p>
          <a:p>
            <a:pPr/>
          </a:p>
          <a:p>
            <a:pPr/>
            <a:r>
              <a:t>How do you minimize?</a:t>
            </a:r>
          </a:p>
          <a:p>
            <a:pPr/>
            <a:r>
              <a:t>Set derivatives to zero!</a:t>
            </a:r>
          </a:p>
        </p:txBody>
      </p:sp>
      <p:pic>
        <p:nvPicPr>
          <p:cNvPr id="1154" name="droppedImage.pdf" descr="droppedImage.pdf"/>
          <p:cNvPicPr>
            <a:picLocks noChangeAspect="1"/>
          </p:cNvPicPr>
          <p:nvPr/>
        </p:nvPicPr>
        <p:blipFill>
          <a:blip r:embed="rId2">
            <a:extLst/>
          </a:blip>
          <a:stretch>
            <a:fillRect/>
          </a:stretch>
        </p:blipFill>
        <p:spPr>
          <a:xfrm>
            <a:off x="1346200" y="2286000"/>
            <a:ext cx="6197600" cy="520700"/>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57"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58" name="Derivative wrt the image"/>
          <p:cNvSpPr txBox="1"/>
          <p:nvPr>
            <p:ph type="title"/>
          </p:nvPr>
        </p:nvSpPr>
        <p:spPr>
          <a:prstGeom prst="rect">
            <a:avLst/>
          </a:prstGeom>
        </p:spPr>
        <p:txBody>
          <a:bodyPr/>
          <a:lstStyle/>
          <a:p>
            <a:pPr/>
            <a:r>
              <a:t>Derivative wrt the image</a:t>
            </a:r>
          </a:p>
        </p:txBody>
      </p:sp>
      <p:sp>
        <p:nvSpPr>
          <p:cNvPr id="1159" name="Recall that x is a full image.…"/>
          <p:cNvSpPr txBox="1"/>
          <p:nvPr>
            <p:ph type="body" idx="1"/>
          </p:nvPr>
        </p:nvSpPr>
        <p:spPr>
          <a:xfrm>
            <a:off x="215900" y="3352800"/>
            <a:ext cx="8775700" cy="3479800"/>
          </a:xfrm>
          <a:prstGeom prst="rect">
            <a:avLst/>
          </a:prstGeom>
        </p:spPr>
        <p:txBody>
          <a:bodyPr/>
          <a:lstStyle/>
          <a:p>
            <a:pPr/>
            <a:r>
              <a:t>Recall that x is a full image. </a:t>
            </a:r>
          </a:p>
          <a:p>
            <a:pPr/>
            <a:r>
              <a:t>Not surprisingly, we derive a quadratic and get a linear equation</a:t>
            </a:r>
          </a:p>
          <a:p>
            <a:pPr/>
            <a:r>
              <a:t>In summary: solution to Poisson minimization is: </a:t>
            </a:r>
          </a:p>
        </p:txBody>
      </p:sp>
      <p:pic>
        <p:nvPicPr>
          <p:cNvPr id="1160" name="droppedImage.pdf" descr="droppedImage.pdf"/>
          <p:cNvPicPr>
            <a:picLocks noChangeAspect="1"/>
          </p:cNvPicPr>
          <p:nvPr/>
        </p:nvPicPr>
        <p:blipFill>
          <a:blip r:embed="rId2">
            <a:extLst/>
          </a:blip>
          <a:stretch>
            <a:fillRect/>
          </a:stretch>
        </p:blipFill>
        <p:spPr>
          <a:xfrm>
            <a:off x="1016000" y="1320800"/>
            <a:ext cx="6197600" cy="520700"/>
          </a:xfrm>
          <a:prstGeom prst="rect">
            <a:avLst/>
          </a:prstGeom>
          <a:ln w="12700">
            <a:miter lim="400000"/>
          </a:ln>
        </p:spPr>
      </p:pic>
      <p:pic>
        <p:nvPicPr>
          <p:cNvPr id="1161" name="droppedImage.pdf" descr="droppedImage.pdf"/>
          <p:cNvPicPr>
            <a:picLocks noChangeAspect="1"/>
          </p:cNvPicPr>
          <p:nvPr/>
        </p:nvPicPr>
        <p:blipFill>
          <a:blip r:embed="rId3">
            <a:extLst/>
          </a:blip>
          <a:stretch>
            <a:fillRect/>
          </a:stretch>
        </p:blipFill>
        <p:spPr>
          <a:xfrm>
            <a:off x="1333500" y="2120900"/>
            <a:ext cx="3416300" cy="952500"/>
          </a:xfrm>
          <a:prstGeom prst="rect">
            <a:avLst/>
          </a:prstGeom>
          <a:ln w="12700">
            <a:miter lim="400000"/>
          </a:ln>
        </p:spPr>
      </p:pic>
      <p:pic>
        <p:nvPicPr>
          <p:cNvPr id="1162" name="droppedImage.pdf" descr="droppedImage.pdf"/>
          <p:cNvPicPr>
            <a:picLocks noChangeAspect="1"/>
          </p:cNvPicPr>
          <p:nvPr/>
        </p:nvPicPr>
        <p:blipFill>
          <a:blip r:embed="rId4">
            <a:extLst/>
          </a:blip>
          <a:stretch>
            <a:fillRect/>
          </a:stretch>
        </p:blipFill>
        <p:spPr>
          <a:xfrm>
            <a:off x="3048000" y="5670774"/>
            <a:ext cx="2501900" cy="971326"/>
          </a:xfrm>
          <a:prstGeom prst="rect">
            <a:avLst/>
          </a:prstGeom>
          <a:ln w="12700">
            <a:miter lim="400000"/>
          </a:ln>
        </p:spPr>
      </p:pic>
      <p:pic>
        <p:nvPicPr>
          <p:cNvPr id="1163" name="Rectangle Rectangle" descr="Rectangle Rectangle"/>
          <p:cNvPicPr>
            <a:picLocks noChangeAspect="0"/>
          </p:cNvPicPr>
          <p:nvPr/>
        </p:nvPicPr>
        <p:blipFill>
          <a:blip r:embed="rId5">
            <a:extLst/>
          </a:blip>
          <a:stretch>
            <a:fillRect/>
          </a:stretch>
        </p:blipFill>
        <p:spPr>
          <a:xfrm>
            <a:off x="2971800" y="5676900"/>
            <a:ext cx="2578100" cy="965200"/>
          </a:xfrm>
          <a:prstGeom prst="rect">
            <a:avLst/>
          </a:prstGeom>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67"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68" name="Recall the 1D case"/>
          <p:cNvSpPr txBox="1"/>
          <p:nvPr>
            <p:ph type="title"/>
          </p:nvPr>
        </p:nvSpPr>
        <p:spPr>
          <a:prstGeom prst="rect">
            <a:avLst/>
          </a:prstGeom>
        </p:spPr>
        <p:txBody>
          <a:bodyPr/>
          <a:lstStyle/>
          <a:p>
            <a:pPr/>
            <a:r>
              <a:t>Recall the 1D case</a:t>
            </a:r>
          </a:p>
        </p:txBody>
      </p:sp>
      <p:sp>
        <p:nvSpPr>
          <p:cNvPr id="1169" name="Same as"/>
          <p:cNvSpPr txBox="1"/>
          <p:nvPr>
            <p:ph type="body" sz="half" idx="1"/>
          </p:nvPr>
        </p:nvSpPr>
        <p:spPr>
          <a:xfrm>
            <a:off x="215900" y="5029200"/>
            <a:ext cx="8775700" cy="1803400"/>
          </a:xfrm>
          <a:prstGeom prst="rect">
            <a:avLst/>
          </a:prstGeom>
        </p:spPr>
        <p:txBody>
          <a:bodyPr/>
          <a:lstStyle/>
          <a:p>
            <a:pPr/>
            <a:r>
              <a:t>Same as</a:t>
            </a:r>
          </a:p>
        </p:txBody>
      </p:sp>
      <p:pic>
        <p:nvPicPr>
          <p:cNvPr id="1170" name="TP_tmp.png" descr="TP_tmp.png"/>
          <p:cNvPicPr>
            <a:picLocks noChangeAspect="0"/>
          </p:cNvPicPr>
          <p:nvPr/>
        </p:nvPicPr>
        <p:blipFill>
          <a:blip r:embed="rId2">
            <a:extLst/>
          </a:blip>
          <a:stretch>
            <a:fillRect/>
          </a:stretch>
        </p:blipFill>
        <p:spPr>
          <a:xfrm>
            <a:off x="698500" y="3467100"/>
            <a:ext cx="4851400" cy="1219200"/>
          </a:xfrm>
          <a:prstGeom prst="rect">
            <a:avLst/>
          </a:prstGeom>
          <a:ln w="12700">
            <a:miter lim="400000"/>
          </a:ln>
        </p:spPr>
      </p:pic>
      <p:pic>
        <p:nvPicPr>
          <p:cNvPr id="1171" name="droppedImage.pdf" descr="droppedImage.pdf"/>
          <p:cNvPicPr>
            <a:picLocks noChangeAspect="1"/>
          </p:cNvPicPr>
          <p:nvPr/>
        </p:nvPicPr>
        <p:blipFill>
          <a:blip r:embed="rId3">
            <a:extLst/>
          </a:blip>
          <a:stretch>
            <a:fillRect/>
          </a:stretch>
        </p:blipFill>
        <p:spPr>
          <a:xfrm>
            <a:off x="3048000" y="5670774"/>
            <a:ext cx="2501900" cy="971326"/>
          </a:xfrm>
          <a:prstGeom prst="rect">
            <a:avLst/>
          </a:prstGeom>
          <a:ln w="12700">
            <a:miter lim="400000"/>
          </a:ln>
        </p:spPr>
      </p:pic>
      <p:grpSp>
        <p:nvGrpSpPr>
          <p:cNvPr id="1178" name="Group"/>
          <p:cNvGrpSpPr/>
          <p:nvPr/>
        </p:nvGrpSpPr>
        <p:grpSpPr>
          <a:xfrm>
            <a:off x="469900" y="1174750"/>
            <a:ext cx="4480761" cy="2148534"/>
            <a:chOff x="0" y="0"/>
            <a:chExt cx="4480760" cy="2148533"/>
          </a:xfrm>
        </p:grpSpPr>
        <p:pic>
          <p:nvPicPr>
            <p:cNvPr id="1172" name="image.pdf" descr="image.pdf"/>
            <p:cNvPicPr>
              <a:picLocks noChangeAspect="0"/>
            </p:cNvPicPr>
            <p:nvPr/>
          </p:nvPicPr>
          <p:blipFill>
            <a:blip r:embed="rId4">
              <a:extLst/>
            </a:blip>
            <a:stretch>
              <a:fillRect/>
            </a:stretch>
          </p:blipFill>
          <p:spPr>
            <a:xfrm>
              <a:off x="0" y="305096"/>
              <a:ext cx="2096503" cy="1829726"/>
            </a:xfrm>
            <a:prstGeom prst="rect">
              <a:avLst/>
            </a:prstGeom>
            <a:ln w="12700" cap="flat">
              <a:noFill/>
              <a:miter lim="400000"/>
            </a:ln>
            <a:effectLst/>
          </p:spPr>
        </p:pic>
        <p:pic>
          <p:nvPicPr>
            <p:cNvPr id="1173" name="image.pdf" descr="image.pdf"/>
            <p:cNvPicPr>
              <a:picLocks noChangeAspect="0"/>
            </p:cNvPicPr>
            <p:nvPr/>
          </p:nvPicPr>
          <p:blipFill>
            <a:blip r:embed="rId5">
              <a:extLst/>
            </a:blip>
            <a:stretch>
              <a:fillRect/>
            </a:stretch>
          </p:blipFill>
          <p:spPr>
            <a:xfrm>
              <a:off x="2384257" y="387370"/>
              <a:ext cx="1973179" cy="1761164"/>
            </a:xfrm>
            <a:prstGeom prst="rect">
              <a:avLst/>
            </a:prstGeom>
            <a:ln w="12700" cap="flat">
              <a:noFill/>
              <a:miter lim="400000"/>
            </a:ln>
            <a:effectLst/>
          </p:spPr>
        </p:pic>
        <p:pic>
          <p:nvPicPr>
            <p:cNvPr id="1174" name="image.png" descr="image.png"/>
            <p:cNvPicPr>
              <a:picLocks noChangeAspect="0"/>
            </p:cNvPicPr>
            <p:nvPr/>
          </p:nvPicPr>
          <p:blipFill>
            <a:blip r:embed="rId6">
              <a:extLst/>
            </a:blip>
            <a:srcRect l="0" t="0" r="77851" b="76747"/>
            <a:stretch>
              <a:fillRect/>
            </a:stretch>
          </p:blipFill>
          <p:spPr>
            <a:xfrm>
              <a:off x="1068805" y="0"/>
              <a:ext cx="1192130" cy="634191"/>
            </a:xfrm>
            <a:prstGeom prst="rect">
              <a:avLst/>
            </a:prstGeom>
            <a:ln w="12700" cap="flat">
              <a:noFill/>
              <a:miter lim="400000"/>
            </a:ln>
            <a:effectLst/>
          </p:spPr>
        </p:pic>
        <p:pic>
          <p:nvPicPr>
            <p:cNvPr id="1175" name="image.png" descr="image.png"/>
            <p:cNvPicPr>
              <a:picLocks noChangeAspect="0"/>
            </p:cNvPicPr>
            <p:nvPr/>
          </p:nvPicPr>
          <p:blipFill>
            <a:blip r:embed="rId6">
              <a:extLst/>
            </a:blip>
            <a:srcRect l="60852" t="4592" r="0" b="54066"/>
            <a:stretch>
              <a:fillRect/>
            </a:stretch>
          </p:blipFill>
          <p:spPr>
            <a:xfrm>
              <a:off x="3370846" y="17140"/>
              <a:ext cx="1109915" cy="593911"/>
            </a:xfrm>
            <a:prstGeom prst="rect">
              <a:avLst/>
            </a:prstGeom>
            <a:ln w="12700" cap="flat">
              <a:noFill/>
              <a:miter lim="400000"/>
            </a:ln>
            <a:effectLst/>
          </p:spPr>
        </p:pic>
        <p:sp>
          <p:nvSpPr>
            <p:cNvPr id="1176" name="Rectangle"/>
            <p:cNvSpPr/>
            <p:nvPr/>
          </p:nvSpPr>
          <p:spPr>
            <a:xfrm>
              <a:off x="2733675" y="661614"/>
              <a:ext cx="207721" cy="1254671"/>
            </a:xfrm>
            <a:prstGeom prst="rect">
              <a:avLst/>
            </a:prstGeom>
            <a:solidFill>
              <a:srgbClr val="0042AA"/>
            </a:solidFill>
            <a:ln w="12700" cap="flat">
              <a:noFill/>
              <a:round/>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77" name="Rectangle"/>
            <p:cNvSpPr/>
            <p:nvPr/>
          </p:nvSpPr>
          <p:spPr>
            <a:xfrm>
              <a:off x="3739731" y="1683177"/>
              <a:ext cx="205540" cy="233108"/>
            </a:xfrm>
            <a:prstGeom prst="rect">
              <a:avLst/>
            </a:prstGeom>
            <a:solidFill>
              <a:srgbClr val="0042AA"/>
            </a:solidFill>
            <a:ln w="12700" cap="flat">
              <a:noFill/>
              <a:round/>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0" name="Difference with deconvolution"/>
          <p:cNvSpPr txBox="1"/>
          <p:nvPr>
            <p:ph type="title"/>
          </p:nvPr>
        </p:nvSpPr>
        <p:spPr>
          <a:prstGeom prst="rect">
            <a:avLst/>
          </a:prstGeom>
        </p:spPr>
        <p:txBody>
          <a:bodyPr/>
          <a:lstStyle/>
          <a:p>
            <a:pPr/>
            <a:r>
              <a:t>Difference with deconvolution</a:t>
            </a:r>
          </a:p>
        </p:txBody>
      </p:sp>
      <p:sp>
        <p:nvSpPr>
          <p:cNvPr id="1181" name="Deconvolution least squares:…"/>
          <p:cNvSpPr txBox="1"/>
          <p:nvPr>
            <p:ph type="body" idx="1"/>
          </p:nvPr>
        </p:nvSpPr>
        <p:spPr>
          <a:prstGeom prst="rect">
            <a:avLst/>
          </a:prstGeom>
        </p:spPr>
        <p:txBody>
          <a:bodyPr/>
          <a:lstStyle/>
          <a:p>
            <a:pPr/>
            <a:r>
              <a:t>Deconvolution least squares: </a:t>
            </a:r>
          </a:p>
          <a:p>
            <a:pPr lvl="1"/>
            <a:r>
              <a:t>M</a:t>
            </a:r>
            <a:r>
              <a:rPr baseline="31999"/>
              <a:t>T</a:t>
            </a:r>
            <a:r>
              <a:t>Mx - M</a:t>
            </a:r>
            <a:r>
              <a:rPr baseline="31999"/>
              <a:t>T</a:t>
            </a:r>
            <a:r>
              <a:t>y=0</a:t>
            </a:r>
          </a:p>
          <a:p>
            <a:pPr lvl="1"/>
            <a:r>
              <a:t>where his a blurred image</a:t>
            </a:r>
          </a:p>
          <a:p>
            <a:pPr/>
            <a:r>
              <a:t>Poisson least squares</a:t>
            </a:r>
          </a:p>
          <a:p>
            <a:pPr lvl="1"/>
            <a:r>
              <a:t>G</a:t>
            </a:r>
            <a:r>
              <a:rPr baseline="31999"/>
              <a:t>T</a:t>
            </a:r>
            <a:r>
              <a:t>Gx - G</a:t>
            </a:r>
            <a:r>
              <a:rPr baseline="31999"/>
              <a:t>T</a:t>
            </a:r>
            <a:r>
              <a:t>Gs=0</a:t>
            </a:r>
          </a:p>
          <a:p>
            <a:pPr lvl="1"/>
            <a:r>
              <a:t>we apply the full G</a:t>
            </a:r>
            <a:r>
              <a:rPr baseline="31999"/>
              <a:t>T</a:t>
            </a:r>
            <a:r>
              <a:t>G to s, not just G</a:t>
            </a:r>
            <a:r>
              <a:rPr baseline="31999"/>
              <a:t>T</a:t>
            </a:r>
          </a:p>
          <a:p>
            <a:pPr lvl="1"/>
            <a:r>
              <a:t>because the equivalent of the blurred image </a:t>
            </a:r>
            <a:br/>
            <a:r>
              <a:t>is the source convolved by the gradient (the source is not convolved already like y)</a:t>
            </a: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84"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185" name="Recap"/>
          <p:cNvSpPr txBox="1"/>
          <p:nvPr>
            <p:ph type="title"/>
          </p:nvPr>
        </p:nvSpPr>
        <p:spPr>
          <a:prstGeom prst="rect">
            <a:avLst/>
          </a:prstGeom>
        </p:spPr>
        <p:txBody>
          <a:bodyPr/>
          <a:lstStyle/>
          <a:p>
            <a:pPr/>
            <a:r>
              <a:t>Recap</a:t>
            </a:r>
          </a:p>
        </p:txBody>
      </p:sp>
      <p:sp>
        <p:nvSpPr>
          <p:cNvPr id="1186" name="We have shown that minimizing a quadratic    is the same as solving a linear system…"/>
          <p:cNvSpPr txBox="1"/>
          <p:nvPr>
            <p:ph type="body" idx="1"/>
          </p:nvPr>
        </p:nvSpPr>
        <p:spPr>
          <a:prstGeom prst="rect">
            <a:avLst/>
          </a:prstGeom>
        </p:spPr>
        <p:txBody>
          <a:bodyPr/>
          <a:lstStyle/>
          <a:p>
            <a:pPr/>
            <a:r>
              <a:t>We have shown that minimizing a quadratic </a:t>
            </a:r>
            <a:br/>
            <a:br/>
            <a:br/>
            <a:r>
              <a:t>is the same as solving a linear system</a:t>
            </a:r>
          </a:p>
          <a:p>
            <a:pPr/>
          </a:p>
          <a:p>
            <a:pPr/>
            <a:r>
              <a:t>In the case of Poisson, the matrix is a second derivative convolution with the Laplacian kernel</a:t>
            </a:r>
          </a:p>
          <a:p>
            <a:pPr/>
          </a:p>
          <a:p>
            <a:pPr/>
          </a:p>
          <a:p>
            <a:pPr/>
            <a:r>
              <a:t>We want the Laplacian of the output to be the same as that of the source</a:t>
            </a:r>
          </a:p>
        </p:txBody>
      </p:sp>
      <p:pic>
        <p:nvPicPr>
          <p:cNvPr id="1187" name="droppedImage.pdf" descr="droppedImage.pdf"/>
          <p:cNvPicPr>
            <a:picLocks noChangeAspect="1"/>
          </p:cNvPicPr>
          <p:nvPr/>
        </p:nvPicPr>
        <p:blipFill>
          <a:blip r:embed="rId2">
            <a:extLst/>
          </a:blip>
          <a:stretch>
            <a:fillRect/>
          </a:stretch>
        </p:blipFill>
        <p:spPr>
          <a:xfrm>
            <a:off x="1193800" y="4292599"/>
            <a:ext cx="2276337" cy="1231901"/>
          </a:xfrm>
          <a:prstGeom prst="rect">
            <a:avLst/>
          </a:prstGeom>
          <a:ln w="12700">
            <a:miter lim="400000"/>
          </a:ln>
        </p:spPr>
      </p:pic>
      <p:pic>
        <p:nvPicPr>
          <p:cNvPr id="1188" name="droppedImage.pdf" descr="droppedImage.pdf"/>
          <p:cNvPicPr>
            <a:picLocks noChangeAspect="1"/>
          </p:cNvPicPr>
          <p:nvPr/>
        </p:nvPicPr>
        <p:blipFill>
          <a:blip r:embed="rId3">
            <a:extLst/>
          </a:blip>
          <a:stretch>
            <a:fillRect/>
          </a:stretch>
        </p:blipFill>
        <p:spPr>
          <a:xfrm>
            <a:off x="1041400" y="1358900"/>
            <a:ext cx="5689600" cy="977900"/>
          </a:xfrm>
          <a:prstGeom prst="rect">
            <a:avLst/>
          </a:prstGeom>
          <a:ln w="12700">
            <a:miter lim="400000"/>
          </a:ln>
        </p:spPr>
      </p:pic>
      <p:pic>
        <p:nvPicPr>
          <p:cNvPr id="1189" name="droppedImage.pdf" descr="droppedImage.pdf"/>
          <p:cNvPicPr>
            <a:picLocks noChangeAspect="1"/>
          </p:cNvPicPr>
          <p:nvPr/>
        </p:nvPicPr>
        <p:blipFill>
          <a:blip r:embed="rId4">
            <a:extLst/>
          </a:blip>
          <a:stretch>
            <a:fillRect/>
          </a:stretch>
        </p:blipFill>
        <p:spPr>
          <a:xfrm>
            <a:off x="1803400" y="2940274"/>
            <a:ext cx="1930016" cy="749301"/>
          </a:xfrm>
          <a:prstGeom prst="rect">
            <a:avLst/>
          </a:prstGeom>
          <a:ln w="12700">
            <a:miter lim="400000"/>
          </a:ln>
        </p:spPr>
      </p:pic>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92"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93"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94" name="Eye candy"/>
          <p:cNvSpPr txBox="1"/>
          <p:nvPr>
            <p:ph type="title"/>
          </p:nvPr>
        </p:nvSpPr>
        <p:spPr>
          <a:prstGeom prst="rect">
            <a:avLst/>
          </a:prstGeom>
        </p:spPr>
        <p:txBody>
          <a:bodyPr/>
          <a:lstStyle/>
          <a:p>
            <a:pPr/>
            <a:r>
              <a:t>Eye candy</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197"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198"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199" name="Result (eye candy)"/>
          <p:cNvSpPr txBox="1"/>
          <p:nvPr>
            <p:ph type="title"/>
          </p:nvPr>
        </p:nvSpPr>
        <p:spPr>
          <a:prstGeom prst="rect">
            <a:avLst/>
          </a:prstGeom>
        </p:spPr>
        <p:txBody>
          <a:bodyPr/>
          <a:lstStyle/>
          <a:p>
            <a:pPr/>
            <a:r>
              <a:t>Result (eye candy)</a:t>
            </a:r>
          </a:p>
        </p:txBody>
      </p:sp>
      <p:sp>
        <p:nvSpPr>
          <p:cNvPr id="1200" name="Double-click to edit"/>
          <p:cNvSpPr txBox="1"/>
          <p:nvPr>
            <p:ph type="body" idx="1"/>
          </p:nvPr>
        </p:nvSpPr>
        <p:spPr>
          <a:prstGeom prst="rect">
            <a:avLst/>
          </a:prstGeom>
        </p:spPr>
        <p:txBody>
          <a:bodyPr/>
          <a:lstStyle/>
          <a:p>
            <a:pPr/>
          </a:p>
        </p:txBody>
      </p:sp>
      <p:pic>
        <p:nvPicPr>
          <p:cNvPr id="1201" name="image.png" descr="image.png"/>
          <p:cNvPicPr>
            <a:picLocks noChangeAspect="0"/>
          </p:cNvPicPr>
          <p:nvPr/>
        </p:nvPicPr>
        <p:blipFill>
          <a:blip r:embed="rId3">
            <a:extLst/>
          </a:blip>
          <a:stretch>
            <a:fillRect/>
          </a:stretch>
        </p:blipFill>
        <p:spPr>
          <a:xfrm>
            <a:off x="0" y="1247775"/>
            <a:ext cx="9144000" cy="5610225"/>
          </a:xfrm>
          <a:prstGeom prst="rect">
            <a:avLst/>
          </a:prstGeom>
          <a:ln w="12700">
            <a:miter lim="400000"/>
          </a:ln>
        </p:spPr>
      </p:pic>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04"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05"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06" name="Double-click to edit"/>
          <p:cNvSpPr txBox="1"/>
          <p:nvPr>
            <p:ph type="title"/>
          </p:nvPr>
        </p:nvSpPr>
        <p:spPr>
          <a:prstGeom prst="rect">
            <a:avLst/>
          </a:prstGeom>
        </p:spPr>
        <p:txBody>
          <a:bodyPr/>
          <a:lstStyle/>
          <a:p>
            <a:pPr/>
          </a:p>
        </p:txBody>
      </p:sp>
      <p:sp>
        <p:nvSpPr>
          <p:cNvPr id="1207" name="Double-click to edit"/>
          <p:cNvSpPr txBox="1"/>
          <p:nvPr>
            <p:ph type="body" idx="1"/>
          </p:nvPr>
        </p:nvSpPr>
        <p:spPr>
          <a:prstGeom prst="rect">
            <a:avLst/>
          </a:prstGeom>
        </p:spPr>
        <p:txBody>
          <a:bodyPr/>
          <a:lstStyle/>
          <a:p>
            <a:pPr/>
          </a:p>
        </p:txBody>
      </p:sp>
      <p:pic>
        <p:nvPicPr>
          <p:cNvPr id="1208" name="image.png" descr="image.png"/>
          <p:cNvPicPr>
            <a:picLocks noChangeAspect="0"/>
          </p:cNvPicPr>
          <p:nvPr/>
        </p:nvPicPr>
        <p:blipFill>
          <a:blip r:embed="rId3">
            <a:extLst/>
          </a:blip>
          <a:stretch>
            <a:fillRect/>
          </a:stretch>
        </p:blipFill>
        <p:spPr>
          <a:xfrm>
            <a:off x="0" y="2182812"/>
            <a:ext cx="9144000" cy="4113213"/>
          </a:xfrm>
          <a:prstGeom prst="rect">
            <a:avLst/>
          </a:prstGeom>
          <a:ln w="12700">
            <a:miter lim="400000"/>
          </a:ln>
        </p:spPr>
      </p:pic>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1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1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13" name="Double-click to edit"/>
          <p:cNvSpPr txBox="1"/>
          <p:nvPr>
            <p:ph type="title"/>
          </p:nvPr>
        </p:nvSpPr>
        <p:spPr>
          <a:prstGeom prst="rect">
            <a:avLst/>
          </a:prstGeom>
        </p:spPr>
        <p:txBody>
          <a:bodyPr/>
          <a:lstStyle/>
          <a:p>
            <a:pPr/>
          </a:p>
        </p:txBody>
      </p:sp>
      <p:sp>
        <p:nvSpPr>
          <p:cNvPr id="1214" name="Double-click to edit"/>
          <p:cNvSpPr txBox="1"/>
          <p:nvPr>
            <p:ph type="body" idx="1"/>
          </p:nvPr>
        </p:nvSpPr>
        <p:spPr>
          <a:prstGeom prst="rect">
            <a:avLst/>
          </a:prstGeom>
        </p:spPr>
        <p:txBody>
          <a:bodyPr/>
          <a:lstStyle/>
          <a:p>
            <a:pPr/>
          </a:p>
        </p:txBody>
      </p:sp>
      <p:pic>
        <p:nvPicPr>
          <p:cNvPr id="1215" name="image.png" descr="image.png"/>
          <p:cNvPicPr>
            <a:picLocks noChangeAspect="0"/>
          </p:cNvPicPr>
          <p:nvPr/>
        </p:nvPicPr>
        <p:blipFill>
          <a:blip r:embed="rId3">
            <a:extLst/>
          </a:blip>
          <a:stretch>
            <a:fillRect/>
          </a:stretch>
        </p:blipFill>
        <p:spPr>
          <a:xfrm>
            <a:off x="0" y="0"/>
            <a:ext cx="8077200" cy="6805613"/>
          </a:xfrm>
          <a:prstGeom prst="rect">
            <a:avLst/>
          </a:prstGeom>
          <a:ln w="12700">
            <a:miter lim="400000"/>
          </a:ln>
        </p:spPr>
      </p:pic>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1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1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20" name="Manipulate the gradient"/>
          <p:cNvSpPr txBox="1"/>
          <p:nvPr>
            <p:ph type="title"/>
          </p:nvPr>
        </p:nvSpPr>
        <p:spPr>
          <a:prstGeom prst="rect">
            <a:avLst/>
          </a:prstGeom>
        </p:spPr>
        <p:txBody>
          <a:bodyPr/>
          <a:lstStyle>
            <a:lvl1pPr>
              <a:defRPr sz="3600"/>
            </a:lvl1pPr>
          </a:lstStyle>
          <a:p>
            <a:pPr/>
            <a:r>
              <a:t>Manipulate the gradient</a:t>
            </a:r>
          </a:p>
        </p:txBody>
      </p:sp>
      <p:sp>
        <p:nvSpPr>
          <p:cNvPr id="1221" name="Mix gradients of g &amp; f: take the max"/>
          <p:cNvSpPr txBox="1"/>
          <p:nvPr>
            <p:ph type="body" idx="1"/>
          </p:nvPr>
        </p:nvSpPr>
        <p:spPr>
          <a:prstGeom prst="rect">
            <a:avLst/>
          </a:prstGeom>
        </p:spPr>
        <p:txBody>
          <a:bodyPr/>
          <a:lstStyle/>
          <a:p>
            <a:pPr/>
            <a:r>
              <a:t>Mix gradients of g &amp; f: take the max</a:t>
            </a:r>
          </a:p>
        </p:txBody>
      </p:sp>
      <p:pic>
        <p:nvPicPr>
          <p:cNvPr id="1222" name="image.png" descr="image.png"/>
          <p:cNvPicPr>
            <a:picLocks noChangeAspect="0"/>
          </p:cNvPicPr>
          <p:nvPr/>
        </p:nvPicPr>
        <p:blipFill>
          <a:blip r:embed="rId3">
            <a:extLst/>
          </a:blip>
          <a:stretch>
            <a:fillRect/>
          </a:stretch>
        </p:blipFill>
        <p:spPr>
          <a:xfrm>
            <a:off x="304800" y="1663700"/>
            <a:ext cx="7467600" cy="5118100"/>
          </a:xfrm>
          <a:prstGeom prst="rect">
            <a:avLst/>
          </a:prstGeom>
          <a:ln w="12700">
            <a:miter lim="400000"/>
          </a:ln>
        </p:spPr>
      </p:pic>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25"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26"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27" name="Double-click to edit"/>
          <p:cNvSpPr txBox="1"/>
          <p:nvPr>
            <p:ph type="title"/>
          </p:nvPr>
        </p:nvSpPr>
        <p:spPr>
          <a:prstGeom prst="rect">
            <a:avLst/>
          </a:prstGeom>
        </p:spPr>
        <p:txBody>
          <a:bodyPr/>
          <a:lstStyle/>
          <a:p>
            <a:pPr/>
          </a:p>
        </p:txBody>
      </p:sp>
      <p:sp>
        <p:nvSpPr>
          <p:cNvPr id="1228" name="Double-click to edit"/>
          <p:cNvSpPr txBox="1"/>
          <p:nvPr>
            <p:ph type="body" idx="1"/>
          </p:nvPr>
        </p:nvSpPr>
        <p:spPr>
          <a:prstGeom prst="rect">
            <a:avLst/>
          </a:prstGeom>
        </p:spPr>
        <p:txBody>
          <a:bodyPr/>
          <a:lstStyle/>
          <a:p>
            <a:pPr/>
          </a:p>
        </p:txBody>
      </p:sp>
      <p:pic>
        <p:nvPicPr>
          <p:cNvPr id="1229" name="image.png" descr="image.png"/>
          <p:cNvPicPr>
            <a:picLocks noChangeAspect="0"/>
          </p:cNvPicPr>
          <p:nvPr/>
        </p:nvPicPr>
        <p:blipFill>
          <a:blip r:embed="rId3">
            <a:extLst/>
          </a:blip>
          <a:stretch>
            <a:fillRect/>
          </a:stretch>
        </p:blipFill>
        <p:spPr>
          <a:xfrm>
            <a:off x="304800" y="152400"/>
            <a:ext cx="7015163" cy="6604000"/>
          </a:xfrm>
          <a:prstGeom prst="rect">
            <a:avLst/>
          </a:prstGeom>
          <a:ln w="12700">
            <a:miter lim="400000"/>
          </a:ln>
        </p:spPr>
      </p:pic>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32"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33"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34" name="Double-click to edit"/>
          <p:cNvSpPr txBox="1"/>
          <p:nvPr>
            <p:ph type="title"/>
          </p:nvPr>
        </p:nvSpPr>
        <p:spPr>
          <a:prstGeom prst="rect">
            <a:avLst/>
          </a:prstGeom>
        </p:spPr>
        <p:txBody>
          <a:bodyPr/>
          <a:lstStyle/>
          <a:p>
            <a:pPr/>
          </a:p>
        </p:txBody>
      </p:sp>
      <p:sp>
        <p:nvSpPr>
          <p:cNvPr id="1235" name="Double-click to edit"/>
          <p:cNvSpPr txBox="1"/>
          <p:nvPr>
            <p:ph type="body" idx="1"/>
          </p:nvPr>
        </p:nvSpPr>
        <p:spPr>
          <a:prstGeom prst="rect">
            <a:avLst/>
          </a:prstGeom>
        </p:spPr>
        <p:txBody>
          <a:bodyPr/>
          <a:lstStyle/>
          <a:p>
            <a:pPr/>
          </a:p>
        </p:txBody>
      </p:sp>
      <p:pic>
        <p:nvPicPr>
          <p:cNvPr id="1236" name="image.png" descr="image.png"/>
          <p:cNvPicPr>
            <a:picLocks noChangeAspect="0"/>
          </p:cNvPicPr>
          <p:nvPr/>
        </p:nvPicPr>
        <p:blipFill>
          <a:blip r:embed="rId3">
            <a:extLst/>
          </a:blip>
          <a:stretch>
            <a:fillRect/>
          </a:stretch>
        </p:blipFill>
        <p:spPr>
          <a:xfrm>
            <a:off x="0" y="1512887"/>
            <a:ext cx="9144000" cy="5175251"/>
          </a:xfrm>
          <a:prstGeom prst="rect">
            <a:avLst/>
          </a:prstGeom>
          <a:ln w="12700">
            <a:miter lim="400000"/>
          </a:ln>
        </p:spPr>
      </p:pic>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3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4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41" name="Double-click to edit"/>
          <p:cNvSpPr txBox="1"/>
          <p:nvPr>
            <p:ph type="title"/>
          </p:nvPr>
        </p:nvSpPr>
        <p:spPr>
          <a:prstGeom prst="rect">
            <a:avLst/>
          </a:prstGeom>
        </p:spPr>
        <p:txBody>
          <a:bodyPr/>
          <a:lstStyle/>
          <a:p>
            <a:pPr/>
          </a:p>
        </p:txBody>
      </p:sp>
      <p:sp>
        <p:nvSpPr>
          <p:cNvPr id="1242" name="Double-click to edit"/>
          <p:cNvSpPr txBox="1"/>
          <p:nvPr>
            <p:ph type="body" idx="1"/>
          </p:nvPr>
        </p:nvSpPr>
        <p:spPr>
          <a:prstGeom prst="rect">
            <a:avLst/>
          </a:prstGeom>
        </p:spPr>
        <p:txBody>
          <a:bodyPr/>
          <a:lstStyle/>
          <a:p>
            <a:pPr/>
          </a:p>
        </p:txBody>
      </p:sp>
      <p:pic>
        <p:nvPicPr>
          <p:cNvPr id="1243" name="image.png" descr="image.png"/>
          <p:cNvPicPr>
            <a:picLocks noChangeAspect="0"/>
          </p:cNvPicPr>
          <p:nvPr/>
        </p:nvPicPr>
        <p:blipFill>
          <a:blip r:embed="rId3">
            <a:extLst/>
          </a:blip>
          <a:stretch>
            <a:fillRect/>
          </a:stretch>
        </p:blipFill>
        <p:spPr>
          <a:xfrm>
            <a:off x="190500" y="-152400"/>
            <a:ext cx="8801100" cy="6911975"/>
          </a:xfrm>
          <a:prstGeom prst="rect">
            <a:avLst/>
          </a:prstGeom>
          <a:ln w="12700">
            <a:miter lim="400000"/>
          </a:ln>
        </p:spPr>
      </p:pic>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46"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247"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248" name="Questions?"/>
          <p:cNvSpPr txBox="1"/>
          <p:nvPr>
            <p:ph type="title"/>
          </p:nvPr>
        </p:nvSpPr>
        <p:spPr>
          <a:prstGeom prst="rect">
            <a:avLst/>
          </a:prstGeom>
        </p:spPr>
        <p:txBody>
          <a:bodyPr/>
          <a:lstStyle>
            <a:lvl1pPr>
              <a:defRPr sz="3600"/>
            </a:lvl1pPr>
          </a:lstStyle>
          <a:p>
            <a:pPr/>
            <a:r>
              <a:t>Questions?</a:t>
            </a:r>
          </a:p>
        </p:txBody>
      </p:sp>
      <p:sp>
        <p:nvSpPr>
          <p:cNvPr id="124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52"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253"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254" name="Gradient descent for Poisson"/>
          <p:cNvSpPr txBox="1"/>
          <p:nvPr>
            <p:ph type="title"/>
          </p:nvPr>
        </p:nvSpPr>
        <p:spPr>
          <a:xfrm>
            <a:off x="184150" y="1181100"/>
            <a:ext cx="8775700" cy="4648200"/>
          </a:xfrm>
          <a:prstGeom prst="rect">
            <a:avLst/>
          </a:prstGeom>
        </p:spPr>
        <p:txBody>
          <a:bodyPr/>
          <a:lstStyle>
            <a:lvl1pPr defTabSz="398272">
              <a:defRPr sz="9800"/>
            </a:lvl1pPr>
          </a:lstStyle>
          <a:p>
            <a:pPr/>
            <a:r>
              <a:t>Gradient descent for Poisson</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57"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258" name="Recall gradient descent"/>
          <p:cNvSpPr txBox="1"/>
          <p:nvPr>
            <p:ph type="title"/>
          </p:nvPr>
        </p:nvSpPr>
        <p:spPr>
          <a:prstGeom prst="rect">
            <a:avLst/>
          </a:prstGeom>
        </p:spPr>
        <p:txBody>
          <a:bodyPr/>
          <a:lstStyle/>
          <a:p>
            <a:pPr/>
            <a:r>
              <a:t>Recall gradient descent</a:t>
            </a:r>
          </a:p>
        </p:txBody>
      </p:sp>
      <p:sp>
        <p:nvSpPr>
          <p:cNvPr id="1259" name="x is an unknown image…"/>
          <p:cNvSpPr txBox="1"/>
          <p:nvPr>
            <p:ph type="body" idx="1"/>
          </p:nvPr>
        </p:nvSpPr>
        <p:spPr>
          <a:xfrm>
            <a:off x="215900" y="3302000"/>
            <a:ext cx="8775700" cy="3530600"/>
          </a:xfrm>
          <a:prstGeom prst="rect">
            <a:avLst/>
          </a:prstGeom>
        </p:spPr>
        <p:txBody>
          <a:bodyPr/>
          <a:lstStyle/>
          <a:p>
            <a:pPr/>
            <a:r>
              <a:t>x is an unknown image</a:t>
            </a:r>
          </a:p>
          <a:p>
            <a:pPr/>
            <a:r>
              <a:t>A is the Laplacian operator</a:t>
            </a:r>
          </a:p>
          <a:p>
            <a:pPr lvl="1"/>
            <a:r>
              <a:t>Multiplying by A just means computing a convolution</a:t>
            </a:r>
          </a:p>
          <a:p>
            <a:pPr lvl="1"/>
            <a:r>
              <a:t>Ax is the convolved image</a:t>
            </a:r>
          </a:p>
          <a:p>
            <a:pPr/>
            <a:r>
              <a:t>b is the Laplacian of the source</a:t>
            </a:r>
          </a:p>
          <a:p>
            <a:pPr/>
            <a:r>
              <a:t>r</a:t>
            </a:r>
            <a:r>
              <a:rPr baseline="-5999"/>
              <a:t>i</a:t>
            </a:r>
            <a:r>
              <a:t> is also an image</a:t>
            </a:r>
          </a:p>
        </p:txBody>
      </p:sp>
      <p:grpSp>
        <p:nvGrpSpPr>
          <p:cNvPr id="1263" name="Group"/>
          <p:cNvGrpSpPr/>
          <p:nvPr/>
        </p:nvGrpSpPr>
        <p:grpSpPr>
          <a:xfrm>
            <a:off x="571500" y="1041399"/>
            <a:ext cx="2959104" cy="2164290"/>
            <a:chOff x="0" y="0"/>
            <a:chExt cx="2959103" cy="2164288"/>
          </a:xfrm>
        </p:grpSpPr>
        <p:pic>
          <p:nvPicPr>
            <p:cNvPr id="1260" name="droppedImage.pdf" descr="droppedImage.pdf"/>
            <p:cNvPicPr>
              <a:picLocks noChangeAspect="1"/>
            </p:cNvPicPr>
            <p:nvPr/>
          </p:nvPicPr>
          <p:blipFill>
            <a:blip r:embed="rId2">
              <a:extLst/>
            </a:blip>
            <a:stretch>
              <a:fillRect/>
            </a:stretch>
          </p:blipFill>
          <p:spPr>
            <a:xfrm>
              <a:off x="83946" y="0"/>
              <a:ext cx="2812199" cy="734530"/>
            </a:xfrm>
            <a:prstGeom prst="rect">
              <a:avLst/>
            </a:prstGeom>
            <a:ln w="12700" cap="flat">
              <a:noFill/>
              <a:miter lim="400000"/>
            </a:ln>
            <a:effectLst/>
          </p:spPr>
        </p:pic>
        <p:pic>
          <p:nvPicPr>
            <p:cNvPr id="1261" name="droppedImage.pdf" descr="droppedImage.pdf"/>
            <p:cNvPicPr>
              <a:picLocks noChangeAspect="1"/>
            </p:cNvPicPr>
            <p:nvPr/>
          </p:nvPicPr>
          <p:blipFill>
            <a:blip r:embed="rId3">
              <a:extLst/>
            </a:blip>
            <a:stretch>
              <a:fillRect/>
            </a:stretch>
          </p:blipFill>
          <p:spPr>
            <a:xfrm>
              <a:off x="0" y="1534692"/>
              <a:ext cx="2959104" cy="629597"/>
            </a:xfrm>
            <a:prstGeom prst="rect">
              <a:avLst/>
            </a:prstGeom>
            <a:ln w="12700" cap="flat">
              <a:noFill/>
              <a:miter lim="400000"/>
            </a:ln>
            <a:effectLst/>
          </p:spPr>
        </p:pic>
        <p:pic>
          <p:nvPicPr>
            <p:cNvPr id="1262" name="droppedImage.pdf" descr="droppedImage.pdf"/>
            <p:cNvPicPr>
              <a:picLocks noChangeAspect="1"/>
            </p:cNvPicPr>
            <p:nvPr/>
          </p:nvPicPr>
          <p:blipFill>
            <a:blip r:embed="rId4">
              <a:extLst/>
            </a:blip>
            <a:stretch>
              <a:fillRect/>
            </a:stretch>
          </p:blipFill>
          <p:spPr>
            <a:xfrm>
              <a:off x="0" y="516846"/>
              <a:ext cx="2476413" cy="117524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66"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267" name="Boundary conditions"/>
          <p:cNvSpPr txBox="1"/>
          <p:nvPr>
            <p:ph type="title"/>
          </p:nvPr>
        </p:nvSpPr>
        <p:spPr>
          <a:prstGeom prst="rect">
            <a:avLst/>
          </a:prstGeom>
        </p:spPr>
        <p:txBody>
          <a:bodyPr/>
          <a:lstStyle/>
          <a:p>
            <a:pPr/>
            <a:r>
              <a:t>Boundary conditions</a:t>
            </a:r>
          </a:p>
        </p:txBody>
      </p:sp>
      <p:sp>
        <p:nvSpPr>
          <p:cNvPr id="1268" name="How do we deal with the mask?…"/>
          <p:cNvSpPr txBox="1"/>
          <p:nvPr>
            <p:ph type="body" idx="1"/>
          </p:nvPr>
        </p:nvSpPr>
        <p:spPr>
          <a:prstGeom prst="rect">
            <a:avLst/>
          </a:prstGeom>
        </p:spPr>
        <p:txBody>
          <a:bodyPr/>
          <a:lstStyle/>
          <a:p>
            <a:pPr/>
            <a:r>
              <a:t>How do we deal with the mask?</a:t>
            </a:r>
          </a:p>
          <a:p>
            <a:pPr/>
            <a:r>
              <a:t>Only update pixels inside the mask</a:t>
            </a:r>
          </a:p>
          <a:p>
            <a:pPr/>
            <a:r>
              <a:t>But maintain an image x that includes background pixels</a:t>
            </a:r>
          </a:p>
        </p:txBody>
      </p:sp>
      <p:pic>
        <p:nvPicPr>
          <p:cNvPr id="1269" name="droppedImage.pdf" descr="droppedImage.pdf"/>
          <p:cNvPicPr>
            <a:picLocks noChangeAspect="1"/>
          </p:cNvPicPr>
          <p:nvPr/>
        </p:nvPicPr>
        <p:blipFill>
          <a:blip r:embed="rId2">
            <a:extLst/>
          </a:blip>
          <a:srcRect l="66915" t="0" r="149" b="0"/>
          <a:stretch>
            <a:fillRect/>
          </a:stretch>
        </p:blipFill>
        <p:spPr>
          <a:xfrm>
            <a:off x="6828510" y="5372100"/>
            <a:ext cx="1997991" cy="1066800"/>
          </a:xfrm>
          <a:prstGeom prst="rect">
            <a:avLst/>
          </a:prstGeom>
          <a:ln w="12700">
            <a:miter lim="400000"/>
          </a:ln>
        </p:spPr>
      </p:pic>
      <p:pic>
        <p:nvPicPr>
          <p:cNvPr id="1270" name="droppedImage.pdf" descr="droppedImage.pdf"/>
          <p:cNvPicPr>
            <a:picLocks noChangeAspect="1"/>
          </p:cNvPicPr>
          <p:nvPr/>
        </p:nvPicPr>
        <p:blipFill>
          <a:blip r:embed="rId3">
            <a:extLst/>
          </a:blip>
          <a:srcRect l="25493" t="1162" r="49620" b="1162"/>
          <a:stretch>
            <a:fillRect/>
          </a:stretch>
        </p:blipFill>
        <p:spPr>
          <a:xfrm>
            <a:off x="215900" y="4622800"/>
            <a:ext cx="3403600" cy="1743308"/>
          </a:xfrm>
          <a:prstGeom prst="rect">
            <a:avLst/>
          </a:prstGeom>
          <a:ln w="12700">
            <a:miter lim="400000"/>
          </a:ln>
        </p:spPr>
      </p:pic>
      <p:sp>
        <p:nvSpPr>
          <p:cNvPr id="1271" name="x is the full rectangle"/>
          <p:cNvSpPr txBox="1"/>
          <p:nvPr/>
        </p:nvSpPr>
        <p:spPr>
          <a:xfrm>
            <a:off x="498164" y="3708400"/>
            <a:ext cx="1993901" cy="91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06400">
              <a:defRPr sz="2800">
                <a:latin typeface="Gill Sans"/>
                <a:ea typeface="Gill Sans"/>
                <a:cs typeface="Gill Sans"/>
                <a:sym typeface="Gill Sans"/>
              </a:defRPr>
            </a:lvl1pPr>
          </a:lstStyle>
          <a:p>
            <a:pPr/>
            <a:r>
              <a:t>x is the full rectangle</a:t>
            </a:r>
          </a:p>
        </p:txBody>
      </p:sp>
      <p:sp>
        <p:nvSpPr>
          <p:cNvPr id="1272" name="The Laplacian is computed over the full rectangle"/>
          <p:cNvSpPr txBox="1"/>
          <p:nvPr/>
        </p:nvSpPr>
        <p:spPr>
          <a:xfrm>
            <a:off x="2593664" y="3403600"/>
            <a:ext cx="2730501" cy="1320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06400">
              <a:defRPr sz="2800">
                <a:latin typeface="Gill Sans"/>
                <a:ea typeface="Gill Sans"/>
                <a:cs typeface="Gill Sans"/>
                <a:sym typeface="Gill Sans"/>
              </a:defRPr>
            </a:lvl1pPr>
          </a:lstStyle>
          <a:p>
            <a:pPr/>
            <a:r>
              <a:t>The Laplacian is computed over the full rectangle</a:t>
            </a:r>
          </a:p>
        </p:txBody>
      </p:sp>
      <p:sp>
        <p:nvSpPr>
          <p:cNvPr id="1273" name="ri is restricted to the masked region"/>
          <p:cNvSpPr txBox="1"/>
          <p:nvPr/>
        </p:nvSpPr>
        <p:spPr>
          <a:xfrm>
            <a:off x="6517964" y="3403600"/>
            <a:ext cx="1993901" cy="172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06400">
              <a:defRPr sz="2800">
                <a:latin typeface="Gill Sans"/>
                <a:ea typeface="Gill Sans"/>
                <a:cs typeface="Gill Sans"/>
                <a:sym typeface="Gill Sans"/>
              </a:defRPr>
            </a:lvl1pPr>
          </a:lstStyle>
          <a:p>
            <a:pPr/>
            <a:r>
              <a:t>ri is restricted to the masked region</a:t>
            </a: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76"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277" name="Gradient descent results"/>
          <p:cNvSpPr txBox="1"/>
          <p:nvPr>
            <p:ph type="title"/>
          </p:nvPr>
        </p:nvSpPr>
        <p:spPr>
          <a:prstGeom prst="rect">
            <a:avLst/>
          </a:prstGeom>
        </p:spPr>
        <p:txBody>
          <a:bodyPr/>
          <a:lstStyle/>
          <a:p>
            <a:pPr/>
            <a:r>
              <a:t>Gradient descent results</a:t>
            </a:r>
          </a:p>
        </p:txBody>
      </p:sp>
      <p:pic>
        <p:nvPicPr>
          <p:cNvPr id="1278" name="droppedImage.pdf" descr="droppedImage.pdf"/>
          <p:cNvPicPr>
            <a:picLocks noChangeAspect="1"/>
          </p:cNvPicPr>
          <p:nvPr/>
        </p:nvPicPr>
        <p:blipFill>
          <a:blip r:embed="rId2">
            <a:extLst/>
          </a:blip>
          <a:stretch>
            <a:fillRect/>
          </a:stretch>
        </p:blipFill>
        <p:spPr>
          <a:xfrm>
            <a:off x="317500" y="1689100"/>
            <a:ext cx="8521700" cy="1498600"/>
          </a:xfrm>
          <a:prstGeom prst="rect">
            <a:avLst/>
          </a:prstGeom>
          <a:ln w="12700">
            <a:miter lim="400000"/>
          </a:ln>
        </p:spPr>
      </p:pic>
      <p:sp>
        <p:nvSpPr>
          <p:cNvPr id="1279" name="Rectangle"/>
          <p:cNvSpPr/>
          <p:nvPr/>
        </p:nvSpPr>
        <p:spPr>
          <a:xfrm>
            <a:off x="3162300" y="1701800"/>
            <a:ext cx="2806700" cy="1473200"/>
          </a:xfrm>
          <a:prstGeom prst="rect">
            <a:avLst/>
          </a:prstGeom>
          <a:solidFill>
            <a:srgbClr val="FFFFFF"/>
          </a:solid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280" name="Background"/>
          <p:cNvSpPr txBox="1"/>
          <p:nvPr/>
        </p:nvSpPr>
        <p:spPr>
          <a:xfrm>
            <a:off x="241300" y="1181100"/>
            <a:ext cx="180913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Background</a:t>
            </a:r>
          </a:p>
        </p:txBody>
      </p:sp>
      <p:sp>
        <p:nvSpPr>
          <p:cNvPr id="1281" name="Source"/>
          <p:cNvSpPr txBox="1"/>
          <p:nvPr/>
        </p:nvSpPr>
        <p:spPr>
          <a:xfrm>
            <a:off x="4020256" y="1181100"/>
            <a:ext cx="1109217"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Source</a:t>
            </a:r>
          </a:p>
        </p:txBody>
      </p:sp>
      <p:sp>
        <p:nvSpPr>
          <p:cNvPr id="1282" name="Mask"/>
          <p:cNvSpPr txBox="1"/>
          <p:nvPr/>
        </p:nvSpPr>
        <p:spPr>
          <a:xfrm>
            <a:off x="6892639" y="1181100"/>
            <a:ext cx="850852"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Mask</a:t>
            </a:r>
          </a:p>
        </p:txBody>
      </p:sp>
      <p:pic>
        <p:nvPicPr>
          <p:cNvPr id="1283" name="droppedImage.pdf" descr="droppedImage.pdf"/>
          <p:cNvPicPr>
            <a:picLocks noChangeAspect="1"/>
          </p:cNvPicPr>
          <p:nvPr/>
        </p:nvPicPr>
        <p:blipFill>
          <a:blip r:embed="rId3">
            <a:extLst/>
          </a:blip>
          <a:stretch>
            <a:fillRect/>
          </a:stretch>
        </p:blipFill>
        <p:spPr>
          <a:xfrm>
            <a:off x="393700" y="5092700"/>
            <a:ext cx="8369300" cy="1092200"/>
          </a:xfrm>
          <a:prstGeom prst="rect">
            <a:avLst/>
          </a:prstGeom>
          <a:ln w="12700">
            <a:miter lim="400000"/>
          </a:ln>
        </p:spPr>
      </p:pic>
      <p:sp>
        <p:nvSpPr>
          <p:cNvPr id="1284" name="Initialization"/>
          <p:cNvSpPr txBox="1"/>
          <p:nvPr/>
        </p:nvSpPr>
        <p:spPr>
          <a:xfrm>
            <a:off x="229145" y="4445000"/>
            <a:ext cx="183344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Initialization</a:t>
            </a:r>
          </a:p>
        </p:txBody>
      </p:sp>
      <p:sp>
        <p:nvSpPr>
          <p:cNvPr id="1285" name="10 iterations"/>
          <p:cNvSpPr txBox="1"/>
          <p:nvPr/>
        </p:nvSpPr>
        <p:spPr>
          <a:xfrm>
            <a:off x="2502371" y="4445000"/>
            <a:ext cx="19351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 iterations</a:t>
            </a:r>
          </a:p>
        </p:txBody>
      </p:sp>
      <p:sp>
        <p:nvSpPr>
          <p:cNvPr id="1286" name="100 iterations"/>
          <p:cNvSpPr txBox="1"/>
          <p:nvPr/>
        </p:nvSpPr>
        <p:spPr>
          <a:xfrm>
            <a:off x="45216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100 iterations</a:t>
            </a:r>
          </a:p>
        </p:txBody>
      </p:sp>
      <p:sp>
        <p:nvSpPr>
          <p:cNvPr id="1287" name="200 iterations"/>
          <p:cNvSpPr txBox="1"/>
          <p:nvPr/>
        </p:nvSpPr>
        <p:spPr>
          <a:xfrm>
            <a:off x="66933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200 iterations</a:t>
            </a: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290"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291" name="Image terms"/>
          <p:cNvSpPr txBox="1"/>
          <p:nvPr>
            <p:ph type="title"/>
          </p:nvPr>
        </p:nvSpPr>
        <p:spPr>
          <a:prstGeom prst="rect">
            <a:avLst/>
          </a:prstGeom>
        </p:spPr>
        <p:txBody>
          <a:bodyPr/>
          <a:lstStyle/>
          <a:p>
            <a:pPr/>
            <a:r>
              <a:t>Image terms</a:t>
            </a:r>
          </a:p>
        </p:txBody>
      </p:sp>
      <p:grpSp>
        <p:nvGrpSpPr>
          <p:cNvPr id="1295" name="Group"/>
          <p:cNvGrpSpPr/>
          <p:nvPr/>
        </p:nvGrpSpPr>
        <p:grpSpPr>
          <a:xfrm>
            <a:off x="990599" y="1333500"/>
            <a:ext cx="3098807" cy="5240179"/>
            <a:chOff x="0" y="0"/>
            <a:chExt cx="3098805" cy="5240178"/>
          </a:xfrm>
        </p:grpSpPr>
        <p:pic>
          <p:nvPicPr>
            <p:cNvPr id="1292" name="droppedImage.png" descr="droppedImage.png"/>
            <p:cNvPicPr>
              <a:picLocks noChangeAspect="1"/>
            </p:cNvPicPr>
            <p:nvPr/>
          </p:nvPicPr>
          <p:blipFill>
            <a:blip r:embed="rId2">
              <a:extLst/>
            </a:blip>
            <a:stretch>
              <a:fillRect/>
            </a:stretch>
          </p:blipFill>
          <p:spPr>
            <a:xfrm>
              <a:off x="0" y="0"/>
              <a:ext cx="3077868" cy="1680747"/>
            </a:xfrm>
            <a:prstGeom prst="rect">
              <a:avLst/>
            </a:prstGeom>
            <a:ln w="12700" cap="flat">
              <a:noFill/>
              <a:miter lim="400000"/>
            </a:ln>
            <a:effectLst/>
          </p:spPr>
        </p:pic>
        <p:pic>
          <p:nvPicPr>
            <p:cNvPr id="1293" name="droppedImage.png" descr="droppedImage.png"/>
            <p:cNvPicPr>
              <a:picLocks noChangeAspect="1"/>
            </p:cNvPicPr>
            <p:nvPr/>
          </p:nvPicPr>
          <p:blipFill>
            <a:blip r:embed="rId3">
              <a:extLst/>
            </a:blip>
            <a:stretch>
              <a:fillRect/>
            </a:stretch>
          </p:blipFill>
          <p:spPr>
            <a:xfrm>
              <a:off x="0" y="1842529"/>
              <a:ext cx="3077868" cy="1680748"/>
            </a:xfrm>
            <a:prstGeom prst="rect">
              <a:avLst/>
            </a:prstGeom>
            <a:ln w="12700" cap="flat">
              <a:noFill/>
              <a:miter lim="400000"/>
            </a:ln>
            <a:effectLst/>
          </p:spPr>
        </p:pic>
        <p:pic>
          <p:nvPicPr>
            <p:cNvPr id="1294" name="droppedImage.png" descr="droppedImage.png"/>
            <p:cNvPicPr>
              <a:picLocks noChangeAspect="1"/>
            </p:cNvPicPr>
            <p:nvPr/>
          </p:nvPicPr>
          <p:blipFill>
            <a:blip r:embed="rId4">
              <a:extLst/>
            </a:blip>
            <a:stretch>
              <a:fillRect/>
            </a:stretch>
          </p:blipFill>
          <p:spPr>
            <a:xfrm>
              <a:off x="20937" y="3559431"/>
              <a:ext cx="3077869" cy="1680748"/>
            </a:xfrm>
            <a:prstGeom prst="rect">
              <a:avLst/>
            </a:prstGeom>
            <a:ln w="12700" cap="flat">
              <a:noFill/>
              <a:miter lim="400000"/>
            </a:ln>
            <a:effectLst/>
          </p:spPr>
        </p:pic>
      </p:grpSp>
      <p:sp>
        <p:nvSpPr>
          <p:cNvPr id="1296" name="xi"/>
          <p:cNvSpPr txBox="1"/>
          <p:nvPr/>
        </p:nvSpPr>
        <p:spPr>
          <a:xfrm>
            <a:off x="275034" y="1587500"/>
            <a:ext cx="370062"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xi</a:t>
            </a:r>
          </a:p>
        </p:txBody>
      </p:sp>
      <p:sp>
        <p:nvSpPr>
          <p:cNvPr id="1297" name="Axi"/>
          <p:cNvSpPr txBox="1"/>
          <p:nvPr/>
        </p:nvSpPr>
        <p:spPr>
          <a:xfrm>
            <a:off x="219943" y="3708400"/>
            <a:ext cx="607244"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Axi</a:t>
            </a:r>
          </a:p>
        </p:txBody>
      </p:sp>
      <p:sp>
        <p:nvSpPr>
          <p:cNvPr id="1298" name="ri"/>
          <p:cNvSpPr txBox="1"/>
          <p:nvPr/>
        </p:nvSpPr>
        <p:spPr>
          <a:xfrm>
            <a:off x="471326" y="5575300"/>
            <a:ext cx="33307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ri</a:t>
            </a:r>
          </a:p>
        </p:txBody>
      </p:sp>
      <p:sp>
        <p:nvSpPr>
          <p:cNvPr id="1299" name="Important: ri was masked. All pixel values outside the white region of the mask are zero"/>
          <p:cNvSpPr txBox="1"/>
          <p:nvPr/>
        </p:nvSpPr>
        <p:spPr>
          <a:xfrm>
            <a:off x="4282764" y="5054600"/>
            <a:ext cx="4508501" cy="132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06400">
              <a:defRPr sz="2800">
                <a:latin typeface="Gill Sans"/>
                <a:ea typeface="Gill Sans"/>
                <a:cs typeface="Gill Sans"/>
                <a:sym typeface="Gill Sans"/>
              </a:defRPr>
            </a:pPr>
            <a:r>
              <a:t>Important: r</a:t>
            </a:r>
            <a:r>
              <a:rPr baseline="-5999"/>
              <a:t>i</a:t>
            </a:r>
            <a:r>
              <a:t> was masked. All pixel values outside the white region of the mask are zero</a:t>
            </a:r>
          </a:p>
        </p:txBody>
      </p:sp>
      <p:pic>
        <p:nvPicPr>
          <p:cNvPr id="1300" name="Rectangle Rectangle" descr="Rectangle Rectangle"/>
          <p:cNvPicPr>
            <a:picLocks noChangeAspect="0"/>
          </p:cNvPicPr>
          <p:nvPr/>
        </p:nvPicPr>
        <p:blipFill>
          <a:blip r:embed="rId5">
            <a:extLst/>
          </a:blip>
          <a:stretch>
            <a:fillRect/>
          </a:stretch>
        </p:blipFill>
        <p:spPr>
          <a:xfrm>
            <a:off x="5029200" y="1181100"/>
            <a:ext cx="3962400" cy="3035300"/>
          </a:xfrm>
          <a:prstGeom prst="rect">
            <a:avLst/>
          </a:prstGeom>
        </p:spPr>
      </p:pic>
      <p:grpSp>
        <p:nvGrpSpPr>
          <p:cNvPr id="1305" name="Group"/>
          <p:cNvGrpSpPr/>
          <p:nvPr/>
        </p:nvGrpSpPr>
        <p:grpSpPr>
          <a:xfrm>
            <a:off x="5207000" y="1269999"/>
            <a:ext cx="3911605" cy="2860947"/>
            <a:chOff x="0" y="0"/>
            <a:chExt cx="3911604" cy="2860945"/>
          </a:xfrm>
        </p:grpSpPr>
        <p:pic>
          <p:nvPicPr>
            <p:cNvPr id="1302" name="droppedImage.pdf" descr="droppedImage.pdf"/>
            <p:cNvPicPr>
              <a:picLocks noChangeAspect="1"/>
            </p:cNvPicPr>
            <p:nvPr/>
          </p:nvPicPr>
          <p:blipFill>
            <a:blip r:embed="rId6">
              <a:extLst/>
            </a:blip>
            <a:stretch>
              <a:fillRect/>
            </a:stretch>
          </p:blipFill>
          <p:spPr>
            <a:xfrm>
              <a:off x="110967" y="0"/>
              <a:ext cx="3717411" cy="970965"/>
            </a:xfrm>
            <a:prstGeom prst="rect">
              <a:avLst/>
            </a:prstGeom>
            <a:ln w="12700" cap="flat">
              <a:noFill/>
              <a:miter lim="400000"/>
            </a:ln>
            <a:effectLst/>
          </p:spPr>
        </p:pic>
        <p:pic>
          <p:nvPicPr>
            <p:cNvPr id="1303" name="droppedImage.pdf" descr="droppedImage.pdf"/>
            <p:cNvPicPr>
              <a:picLocks noChangeAspect="1"/>
            </p:cNvPicPr>
            <p:nvPr/>
          </p:nvPicPr>
          <p:blipFill>
            <a:blip r:embed="rId7">
              <a:extLst/>
            </a:blip>
            <a:stretch>
              <a:fillRect/>
            </a:stretch>
          </p:blipFill>
          <p:spPr>
            <a:xfrm>
              <a:off x="0" y="2028689"/>
              <a:ext cx="3911605" cy="832257"/>
            </a:xfrm>
            <a:prstGeom prst="rect">
              <a:avLst/>
            </a:prstGeom>
            <a:ln w="12700" cap="flat">
              <a:noFill/>
              <a:miter lim="400000"/>
            </a:ln>
            <a:effectLst/>
          </p:spPr>
        </p:pic>
        <p:pic>
          <p:nvPicPr>
            <p:cNvPr id="1304" name="droppedImage.pdf" descr="droppedImage.pdf"/>
            <p:cNvPicPr>
              <a:picLocks noChangeAspect="1"/>
            </p:cNvPicPr>
            <p:nvPr/>
          </p:nvPicPr>
          <p:blipFill>
            <a:blip r:embed="rId8">
              <a:extLst/>
            </a:blip>
            <a:stretch>
              <a:fillRect/>
            </a:stretch>
          </p:blipFill>
          <p:spPr>
            <a:xfrm>
              <a:off x="0" y="683212"/>
              <a:ext cx="3273541" cy="155354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08"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309" name="Bottomline"/>
          <p:cNvSpPr txBox="1"/>
          <p:nvPr>
            <p:ph type="title"/>
          </p:nvPr>
        </p:nvSpPr>
        <p:spPr>
          <a:prstGeom prst="rect">
            <a:avLst/>
          </a:prstGeom>
        </p:spPr>
        <p:txBody>
          <a:bodyPr/>
          <a:lstStyle/>
          <a:p>
            <a:pPr/>
            <a:r>
              <a:t>Bottomline</a:t>
            </a:r>
          </a:p>
        </p:txBody>
      </p:sp>
      <p:sp>
        <p:nvSpPr>
          <p:cNvPr id="1310" name="We solve Ax=b…"/>
          <p:cNvSpPr txBox="1"/>
          <p:nvPr>
            <p:ph type="body" sz="half" idx="1"/>
          </p:nvPr>
        </p:nvSpPr>
        <p:spPr>
          <a:xfrm>
            <a:off x="215900" y="1155700"/>
            <a:ext cx="8775700" cy="2019300"/>
          </a:xfrm>
          <a:prstGeom prst="rect">
            <a:avLst/>
          </a:prstGeom>
        </p:spPr>
        <p:txBody>
          <a:bodyPr/>
          <a:lstStyle/>
          <a:p>
            <a:pPr/>
            <a:r>
              <a:t>We solve Ax=b</a:t>
            </a:r>
          </a:p>
          <a:p>
            <a:pPr/>
            <a:r>
              <a:t>But we never form or store matrix A</a:t>
            </a:r>
          </a:p>
          <a:p>
            <a:pPr/>
            <a:r>
              <a:t>We just do repeated convolutions and a few image dot products. </a:t>
            </a:r>
          </a:p>
        </p:txBody>
      </p:sp>
      <p:sp>
        <p:nvSpPr>
          <p:cNvPr id="1311" name="convolution, subtraction"/>
          <p:cNvSpPr txBox="1"/>
          <p:nvPr/>
        </p:nvSpPr>
        <p:spPr>
          <a:xfrm>
            <a:off x="4880185" y="3848100"/>
            <a:ext cx="358036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convolution, subtraction</a:t>
            </a:r>
          </a:p>
        </p:txBody>
      </p:sp>
      <p:sp>
        <p:nvSpPr>
          <p:cNvPr id="1312" name="multiplication by scalar, addition"/>
          <p:cNvSpPr txBox="1"/>
          <p:nvPr/>
        </p:nvSpPr>
        <p:spPr>
          <a:xfrm>
            <a:off x="4570958" y="5791200"/>
            <a:ext cx="4656014"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multiplication by scalar, addition</a:t>
            </a:r>
          </a:p>
        </p:txBody>
      </p:sp>
      <p:grpSp>
        <p:nvGrpSpPr>
          <p:cNvPr id="1316" name="Group"/>
          <p:cNvGrpSpPr/>
          <p:nvPr/>
        </p:nvGrpSpPr>
        <p:grpSpPr>
          <a:xfrm>
            <a:off x="215900" y="3429000"/>
            <a:ext cx="4127503" cy="3018856"/>
            <a:chOff x="0" y="0"/>
            <a:chExt cx="4127502" cy="3018855"/>
          </a:xfrm>
        </p:grpSpPr>
        <p:pic>
          <p:nvPicPr>
            <p:cNvPr id="1313" name="droppedImage.pdf" descr="droppedImage.pdf"/>
            <p:cNvPicPr>
              <a:picLocks noChangeAspect="1"/>
            </p:cNvPicPr>
            <p:nvPr/>
          </p:nvPicPr>
          <p:blipFill>
            <a:blip r:embed="rId2">
              <a:extLst/>
            </a:blip>
            <a:stretch>
              <a:fillRect/>
            </a:stretch>
          </p:blipFill>
          <p:spPr>
            <a:xfrm>
              <a:off x="117092" y="0"/>
              <a:ext cx="3922592" cy="1024558"/>
            </a:xfrm>
            <a:prstGeom prst="rect">
              <a:avLst/>
            </a:prstGeom>
            <a:ln w="12700" cap="flat">
              <a:noFill/>
              <a:miter lim="400000"/>
            </a:ln>
            <a:effectLst/>
          </p:spPr>
        </p:pic>
        <p:pic>
          <p:nvPicPr>
            <p:cNvPr id="1314" name="droppedImage.pdf" descr="droppedImage.pdf"/>
            <p:cNvPicPr>
              <a:picLocks noChangeAspect="1"/>
            </p:cNvPicPr>
            <p:nvPr/>
          </p:nvPicPr>
          <p:blipFill>
            <a:blip r:embed="rId3">
              <a:extLst/>
            </a:blip>
            <a:stretch>
              <a:fillRect/>
            </a:stretch>
          </p:blipFill>
          <p:spPr>
            <a:xfrm>
              <a:off x="0" y="2140662"/>
              <a:ext cx="4127503" cy="878194"/>
            </a:xfrm>
            <a:prstGeom prst="rect">
              <a:avLst/>
            </a:prstGeom>
            <a:ln w="12700" cap="flat">
              <a:noFill/>
              <a:miter lim="400000"/>
            </a:ln>
            <a:effectLst/>
          </p:spPr>
        </p:pic>
        <p:pic>
          <p:nvPicPr>
            <p:cNvPr id="1315" name="droppedImage.pdf" descr="droppedImage.pdf"/>
            <p:cNvPicPr>
              <a:picLocks noChangeAspect="1"/>
            </p:cNvPicPr>
            <p:nvPr/>
          </p:nvPicPr>
          <p:blipFill>
            <a:blip r:embed="rId4">
              <a:extLst/>
            </a:blip>
            <a:stretch>
              <a:fillRect/>
            </a:stretch>
          </p:blipFill>
          <p:spPr>
            <a:xfrm>
              <a:off x="0" y="720921"/>
              <a:ext cx="3454221" cy="1639293"/>
            </a:xfrm>
            <a:prstGeom prst="rect">
              <a:avLst/>
            </a:prstGeom>
            <a:ln w="12700" cap="flat">
              <a:noFill/>
              <a:miter lim="400000"/>
            </a:ln>
            <a:effectLst/>
          </p:spPr>
        </p:pic>
      </p:grpSp>
      <p:sp>
        <p:nvSpPr>
          <p:cNvPr id="1317" name="Dot product,  convolution, dot product, division of two scalars"/>
          <p:cNvSpPr txBox="1"/>
          <p:nvPr/>
        </p:nvSpPr>
        <p:spPr>
          <a:xfrm>
            <a:off x="4193864" y="4610100"/>
            <a:ext cx="4953001" cy="91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06400">
              <a:defRPr sz="2800">
                <a:latin typeface="Gill Sans"/>
                <a:ea typeface="Gill Sans"/>
                <a:cs typeface="Gill Sans"/>
                <a:sym typeface="Gill Sans"/>
              </a:defRPr>
            </a:lvl1pPr>
          </a:lstStyle>
          <a:p>
            <a:pPr/>
            <a:r>
              <a:t>Dot product,  convolution, dot product, division of two scalars</a:t>
            </a: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20"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321" name="Gradient descent results"/>
          <p:cNvSpPr txBox="1"/>
          <p:nvPr>
            <p:ph type="title"/>
          </p:nvPr>
        </p:nvSpPr>
        <p:spPr>
          <a:prstGeom prst="rect">
            <a:avLst/>
          </a:prstGeom>
        </p:spPr>
        <p:txBody>
          <a:bodyPr/>
          <a:lstStyle/>
          <a:p>
            <a:pPr/>
            <a:r>
              <a:t>Gradient descent results</a:t>
            </a:r>
          </a:p>
        </p:txBody>
      </p:sp>
      <p:pic>
        <p:nvPicPr>
          <p:cNvPr id="1322" name="droppedImage.pdf" descr="droppedImage.pdf"/>
          <p:cNvPicPr>
            <a:picLocks noChangeAspect="1"/>
          </p:cNvPicPr>
          <p:nvPr/>
        </p:nvPicPr>
        <p:blipFill>
          <a:blip r:embed="rId2">
            <a:extLst/>
          </a:blip>
          <a:stretch>
            <a:fillRect/>
          </a:stretch>
        </p:blipFill>
        <p:spPr>
          <a:xfrm>
            <a:off x="317500" y="1689100"/>
            <a:ext cx="8521700" cy="1498600"/>
          </a:xfrm>
          <a:prstGeom prst="rect">
            <a:avLst/>
          </a:prstGeom>
          <a:ln w="12700">
            <a:miter lim="400000"/>
          </a:ln>
        </p:spPr>
      </p:pic>
      <p:sp>
        <p:nvSpPr>
          <p:cNvPr id="1323" name="Rectangle"/>
          <p:cNvSpPr/>
          <p:nvPr/>
        </p:nvSpPr>
        <p:spPr>
          <a:xfrm>
            <a:off x="3162300" y="1701800"/>
            <a:ext cx="2806700" cy="1473200"/>
          </a:xfrm>
          <a:prstGeom prst="rect">
            <a:avLst/>
          </a:prstGeom>
          <a:solidFill>
            <a:srgbClr val="FFFFFF"/>
          </a:solid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24" name="Background"/>
          <p:cNvSpPr txBox="1"/>
          <p:nvPr/>
        </p:nvSpPr>
        <p:spPr>
          <a:xfrm>
            <a:off x="241300" y="1181100"/>
            <a:ext cx="180913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Background</a:t>
            </a:r>
          </a:p>
        </p:txBody>
      </p:sp>
      <p:sp>
        <p:nvSpPr>
          <p:cNvPr id="1325" name="Source"/>
          <p:cNvSpPr txBox="1"/>
          <p:nvPr/>
        </p:nvSpPr>
        <p:spPr>
          <a:xfrm>
            <a:off x="4020256" y="1181100"/>
            <a:ext cx="1109217"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Source</a:t>
            </a:r>
          </a:p>
        </p:txBody>
      </p:sp>
      <p:sp>
        <p:nvSpPr>
          <p:cNvPr id="1326" name="Mask"/>
          <p:cNvSpPr txBox="1"/>
          <p:nvPr/>
        </p:nvSpPr>
        <p:spPr>
          <a:xfrm>
            <a:off x="6892639" y="1181100"/>
            <a:ext cx="850852"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Mask</a:t>
            </a:r>
          </a:p>
        </p:txBody>
      </p:sp>
      <p:pic>
        <p:nvPicPr>
          <p:cNvPr id="1327" name="droppedImage.pdf" descr="droppedImage.pdf"/>
          <p:cNvPicPr>
            <a:picLocks noChangeAspect="1"/>
          </p:cNvPicPr>
          <p:nvPr/>
        </p:nvPicPr>
        <p:blipFill>
          <a:blip r:embed="rId3">
            <a:extLst/>
          </a:blip>
          <a:stretch>
            <a:fillRect/>
          </a:stretch>
        </p:blipFill>
        <p:spPr>
          <a:xfrm>
            <a:off x="393700" y="5092700"/>
            <a:ext cx="8369300" cy="1092200"/>
          </a:xfrm>
          <a:prstGeom prst="rect">
            <a:avLst/>
          </a:prstGeom>
          <a:ln w="12700">
            <a:miter lim="400000"/>
          </a:ln>
        </p:spPr>
      </p:pic>
      <p:sp>
        <p:nvSpPr>
          <p:cNvPr id="1328" name="Initialization"/>
          <p:cNvSpPr txBox="1"/>
          <p:nvPr/>
        </p:nvSpPr>
        <p:spPr>
          <a:xfrm>
            <a:off x="229145" y="4445000"/>
            <a:ext cx="1833440"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Initialization</a:t>
            </a:r>
          </a:p>
        </p:txBody>
      </p:sp>
      <p:sp>
        <p:nvSpPr>
          <p:cNvPr id="1329" name="10 iterations"/>
          <p:cNvSpPr txBox="1"/>
          <p:nvPr/>
        </p:nvSpPr>
        <p:spPr>
          <a:xfrm>
            <a:off x="2502371" y="4445000"/>
            <a:ext cx="19351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 iterations</a:t>
            </a:r>
          </a:p>
        </p:txBody>
      </p:sp>
      <p:sp>
        <p:nvSpPr>
          <p:cNvPr id="1330" name="100 iterations"/>
          <p:cNvSpPr txBox="1"/>
          <p:nvPr/>
        </p:nvSpPr>
        <p:spPr>
          <a:xfrm>
            <a:off x="45216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100 iterations</a:t>
            </a:r>
          </a:p>
        </p:txBody>
      </p:sp>
      <p:sp>
        <p:nvSpPr>
          <p:cNvPr id="1331" name="200 iterations"/>
          <p:cNvSpPr txBox="1"/>
          <p:nvPr/>
        </p:nvSpPr>
        <p:spPr>
          <a:xfrm>
            <a:off x="6693371" y="4445000"/>
            <a:ext cx="2112988"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sz="2800">
                <a:latin typeface="Gill Sans"/>
                <a:ea typeface="Gill Sans"/>
                <a:cs typeface="Gill Sans"/>
                <a:sym typeface="Gill Sans"/>
              </a:defRPr>
            </a:lvl1pPr>
          </a:lstStyle>
          <a:p>
            <a:pPr/>
            <a:r>
              <a:t>200 iterations</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34"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35"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36" name="Bells and whistles"/>
          <p:cNvSpPr txBox="1"/>
          <p:nvPr>
            <p:ph type="title"/>
          </p:nvPr>
        </p:nvSpPr>
        <p:spPr>
          <a:prstGeom prst="rect">
            <a:avLst/>
          </a:prstGeom>
        </p:spPr>
        <p:txBody>
          <a:bodyPr/>
          <a:lstStyle/>
          <a:p>
            <a:pPr/>
            <a:r>
              <a:t>Bells and whistles</a:t>
            </a: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3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39"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340"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341" name="Issues with Poisson cloning"/>
          <p:cNvSpPr txBox="1"/>
          <p:nvPr>
            <p:ph type="title"/>
          </p:nvPr>
        </p:nvSpPr>
        <p:spPr>
          <a:prstGeom prst="rect">
            <a:avLst/>
          </a:prstGeom>
        </p:spPr>
        <p:txBody>
          <a:bodyPr/>
          <a:lstStyle>
            <a:lvl1pPr>
              <a:defRPr sz="3600"/>
            </a:lvl1pPr>
          </a:lstStyle>
          <a:p>
            <a:pPr/>
            <a:r>
              <a:t>Issues with Poisson cloning</a:t>
            </a:r>
          </a:p>
        </p:txBody>
      </p:sp>
      <p:sp>
        <p:nvSpPr>
          <p:cNvPr id="1342" name="Colors…"/>
          <p:cNvSpPr txBox="1"/>
          <p:nvPr>
            <p:ph type="body" idx="1"/>
          </p:nvPr>
        </p:nvSpPr>
        <p:spPr>
          <a:prstGeom prst="rect">
            <a:avLst/>
          </a:prstGeom>
        </p:spPr>
        <p:txBody>
          <a:bodyPr/>
          <a:lstStyle/>
          <a:p>
            <a:pPr/>
            <a:r>
              <a:t>Colors</a:t>
            </a:r>
          </a:p>
          <a:p>
            <a:pPr/>
            <a:r>
              <a:t>Contrast</a:t>
            </a:r>
          </a:p>
          <a:p>
            <a:pPr/>
            <a:r>
              <a:t>The backgrounds in f &amp; g should be similar</a:t>
            </a:r>
          </a:p>
        </p:txBody>
      </p:sp>
      <p:pic>
        <p:nvPicPr>
          <p:cNvPr id="1343" name="image.png" descr="image.png"/>
          <p:cNvPicPr>
            <a:picLocks noChangeAspect="0"/>
          </p:cNvPicPr>
          <p:nvPr/>
        </p:nvPicPr>
        <p:blipFill>
          <a:blip r:embed="rId3">
            <a:extLst/>
          </a:blip>
          <a:stretch>
            <a:fillRect/>
          </a:stretch>
        </p:blipFill>
        <p:spPr>
          <a:xfrm>
            <a:off x="2895600" y="2667000"/>
            <a:ext cx="2617788" cy="3867150"/>
          </a:xfrm>
          <a:prstGeom prst="rect">
            <a:avLst/>
          </a:prstGeom>
          <a:ln w="12700">
            <a:miter lim="400000"/>
          </a:ln>
        </p:spPr>
      </p:pic>
      <p:pic>
        <p:nvPicPr>
          <p:cNvPr id="1344" name="image.png" descr="image.png"/>
          <p:cNvPicPr>
            <a:picLocks noChangeAspect="0"/>
          </p:cNvPicPr>
          <p:nvPr/>
        </p:nvPicPr>
        <p:blipFill>
          <a:blip r:embed="rId4">
            <a:extLst/>
          </a:blip>
          <a:stretch>
            <a:fillRect/>
          </a:stretch>
        </p:blipFill>
        <p:spPr>
          <a:xfrm>
            <a:off x="5638800" y="2667000"/>
            <a:ext cx="1536700" cy="2120900"/>
          </a:xfrm>
          <a:prstGeom prst="rect">
            <a:avLst/>
          </a:prstGeom>
          <a:ln w="12700">
            <a:miter lim="400000"/>
          </a:ln>
        </p:spPr>
      </p:pic>
      <p:pic>
        <p:nvPicPr>
          <p:cNvPr id="1345" name="image.png" descr="image.png"/>
          <p:cNvPicPr>
            <a:picLocks noChangeAspect="0"/>
          </p:cNvPicPr>
          <p:nvPr/>
        </p:nvPicPr>
        <p:blipFill>
          <a:blip r:embed="rId5">
            <a:extLst/>
          </a:blip>
          <a:srcRect l="59153" t="36466" r="8259" b="31225"/>
          <a:stretch>
            <a:fillRect/>
          </a:stretch>
        </p:blipFill>
        <p:spPr>
          <a:xfrm>
            <a:off x="838200" y="5151437"/>
            <a:ext cx="1828800" cy="1706563"/>
          </a:xfrm>
          <a:prstGeom prst="rect">
            <a:avLst/>
          </a:prstGeom>
          <a:ln w="12700">
            <a:miter lim="400000"/>
          </a:ln>
        </p:spPr>
      </p:pic>
      <p:pic>
        <p:nvPicPr>
          <p:cNvPr id="1346" name="image.png" descr="image.png"/>
          <p:cNvPicPr>
            <a:picLocks noChangeAspect="0"/>
          </p:cNvPicPr>
          <p:nvPr/>
        </p:nvPicPr>
        <p:blipFill>
          <a:blip r:embed="rId5">
            <a:extLst/>
          </a:blip>
          <a:srcRect l="6517" t="16923" r="73930" b="43846"/>
          <a:stretch>
            <a:fillRect/>
          </a:stretch>
        </p:blipFill>
        <p:spPr>
          <a:xfrm>
            <a:off x="838200" y="2590800"/>
            <a:ext cx="1371600" cy="2590800"/>
          </a:xfrm>
          <a:prstGeom prst="rect">
            <a:avLst/>
          </a:prstGeom>
          <a:ln w="12700">
            <a:miter lim="400000"/>
          </a:ln>
        </p:spPr>
      </p:pic>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49"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350" name="Contrast problem"/>
          <p:cNvSpPr txBox="1"/>
          <p:nvPr>
            <p:ph type="title"/>
          </p:nvPr>
        </p:nvSpPr>
        <p:spPr>
          <a:prstGeom prst="rect">
            <a:avLst/>
          </a:prstGeom>
        </p:spPr>
        <p:txBody>
          <a:bodyPr/>
          <a:lstStyle/>
          <a:p>
            <a:pPr/>
            <a:r>
              <a:t>Contrast problem</a:t>
            </a:r>
          </a:p>
        </p:txBody>
      </p:sp>
      <p:sp>
        <p:nvSpPr>
          <p:cNvPr id="1351" name="Contrast is a multiplicative quantity…"/>
          <p:cNvSpPr txBox="1"/>
          <p:nvPr>
            <p:ph type="body" idx="1"/>
          </p:nvPr>
        </p:nvSpPr>
        <p:spPr>
          <a:prstGeom prst="rect">
            <a:avLst/>
          </a:prstGeom>
        </p:spPr>
        <p:txBody>
          <a:bodyPr/>
          <a:lstStyle/>
          <a:p>
            <a:pPr/>
            <a:r>
              <a:t>Contrast is a multiplicative quantity</a:t>
            </a:r>
          </a:p>
          <a:p>
            <a:pPr/>
            <a:r>
              <a:t>With Poisson, we try to reproduce linear differences</a:t>
            </a:r>
          </a:p>
          <a:p>
            <a:pPr/>
            <a:r>
              <a:t>Loss of contrast if pasting from dark to bright</a:t>
            </a:r>
          </a:p>
        </p:txBody>
      </p:sp>
      <p:grpSp>
        <p:nvGrpSpPr>
          <p:cNvPr id="1357" name="Group"/>
          <p:cNvGrpSpPr/>
          <p:nvPr/>
        </p:nvGrpSpPr>
        <p:grpSpPr>
          <a:xfrm>
            <a:off x="965971" y="3256684"/>
            <a:ext cx="5335465" cy="3454405"/>
            <a:chOff x="0" y="0"/>
            <a:chExt cx="5335463" cy="3454404"/>
          </a:xfrm>
        </p:grpSpPr>
        <p:grpSp>
          <p:nvGrpSpPr>
            <p:cNvPr id="1354" name="Group"/>
            <p:cNvGrpSpPr/>
            <p:nvPr/>
          </p:nvGrpSpPr>
          <p:grpSpPr>
            <a:xfrm>
              <a:off x="-1" y="0"/>
              <a:ext cx="2001269" cy="3454405"/>
              <a:chOff x="0" y="0"/>
              <a:chExt cx="2001267" cy="3454404"/>
            </a:xfrm>
          </p:grpSpPr>
          <p:pic>
            <p:nvPicPr>
              <p:cNvPr id="1352" name="droppedImage.png" descr="droppedImage.png"/>
              <p:cNvPicPr>
                <a:picLocks noChangeAspect="1"/>
              </p:cNvPicPr>
              <p:nvPr/>
            </p:nvPicPr>
            <p:blipFill>
              <a:blip r:embed="rId2">
                <a:extLst/>
              </a:blip>
              <a:stretch>
                <a:fillRect/>
              </a:stretch>
            </p:blipFill>
            <p:spPr>
              <a:xfrm>
                <a:off x="0" y="1179408"/>
                <a:ext cx="2001267" cy="2274997"/>
              </a:xfrm>
              <a:prstGeom prst="rect">
                <a:avLst/>
              </a:prstGeom>
              <a:ln w="12700" cap="flat">
                <a:noFill/>
                <a:miter lim="400000"/>
              </a:ln>
              <a:effectLst/>
            </p:spPr>
          </p:pic>
          <p:pic>
            <p:nvPicPr>
              <p:cNvPr id="1353" name="droppedImage.png" descr="droppedImage.png"/>
              <p:cNvPicPr>
                <a:picLocks noChangeAspect="1"/>
              </p:cNvPicPr>
              <p:nvPr/>
            </p:nvPicPr>
            <p:blipFill>
              <a:blip r:embed="rId3">
                <a:extLst/>
              </a:blip>
              <a:stretch>
                <a:fillRect/>
              </a:stretch>
            </p:blipFill>
            <p:spPr>
              <a:xfrm>
                <a:off x="3939" y="0"/>
                <a:ext cx="1997329" cy="1090691"/>
              </a:xfrm>
              <a:prstGeom prst="rect">
                <a:avLst/>
              </a:prstGeom>
              <a:ln w="12700" cap="flat">
                <a:noFill/>
                <a:miter lim="400000"/>
              </a:ln>
              <a:effectLst/>
            </p:spPr>
          </p:pic>
        </p:grpSp>
        <p:pic>
          <p:nvPicPr>
            <p:cNvPr id="1355" name="droppedImage.png" descr="droppedImage.png"/>
            <p:cNvPicPr>
              <a:picLocks noChangeAspect="1"/>
            </p:cNvPicPr>
            <p:nvPr/>
          </p:nvPicPr>
          <p:blipFill>
            <a:blip r:embed="rId4">
              <a:extLst/>
            </a:blip>
            <a:stretch>
              <a:fillRect/>
            </a:stretch>
          </p:blipFill>
          <p:spPr>
            <a:xfrm>
              <a:off x="3411602" y="472739"/>
              <a:ext cx="1923862" cy="2187004"/>
            </a:xfrm>
            <a:prstGeom prst="rect">
              <a:avLst/>
            </a:prstGeom>
            <a:ln w="12700" cap="flat">
              <a:noFill/>
              <a:round/>
            </a:ln>
            <a:effectLst/>
          </p:spPr>
        </p:pic>
        <p:sp>
          <p:nvSpPr>
            <p:cNvPr id="1356" name="Arrow"/>
            <p:cNvSpPr/>
            <p:nvPr/>
          </p:nvSpPr>
          <p:spPr>
            <a:xfrm>
              <a:off x="2308543" y="1016389"/>
              <a:ext cx="787901" cy="787901"/>
            </a:xfrm>
            <a:prstGeom prst="rightArrow">
              <a:avLst>
                <a:gd name="adj1" fmla="val 60982"/>
                <a:gd name="adj2" fmla="val 72389"/>
              </a:avLst>
            </a:prstGeom>
            <a:blipFill rotWithShape="1">
              <a:blip r:embed="rId5"/>
              <a:srcRect l="0" t="0" r="0" b="0"/>
              <a:tile tx="0" ty="0" sx="100000" sy="100000" flip="none" algn="tl"/>
            </a:blipFill>
            <a:ln w="25400" cap="flat">
              <a:solidFill>
                <a:srgbClr val="000000"/>
              </a:solidFill>
              <a:prstDash val="solid"/>
              <a:miter lim="400000"/>
            </a:ln>
            <a:effectLst/>
          </p:spPr>
          <p:txBody>
            <a:bodyPr wrap="square" lIns="50800" tIns="50800" rIns="50800" bIns="50800" numCol="1" anchor="ctr">
              <a:noAutofit/>
            </a:bodyP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60"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361" name="Contrast preservation: use the log"/>
          <p:cNvSpPr txBox="1"/>
          <p:nvPr>
            <p:ph type="title"/>
          </p:nvPr>
        </p:nvSpPr>
        <p:spPr>
          <a:prstGeom prst="rect">
            <a:avLst/>
          </a:prstGeom>
        </p:spPr>
        <p:txBody>
          <a:bodyPr/>
          <a:lstStyle>
            <a:lvl1pPr>
              <a:defRPr sz="3600"/>
            </a:lvl1pPr>
          </a:lstStyle>
          <a:p>
            <a:pPr/>
            <a:r>
              <a:t>Contrast preservation: use the log</a:t>
            </a:r>
          </a:p>
        </p:txBody>
      </p:sp>
      <p:sp>
        <p:nvSpPr>
          <p:cNvPr id="1362" name="see A Perception-based Color Space for Illumination-invariant Image Processing  http://www.eecs.harvard.edu/~hchong/thesis/color_siggraph08.pdf…"/>
          <p:cNvSpPr txBox="1"/>
          <p:nvPr>
            <p:ph type="body" idx="1"/>
          </p:nvPr>
        </p:nvSpPr>
        <p:spPr>
          <a:prstGeom prst="rect">
            <a:avLst/>
          </a:prstGeom>
        </p:spPr>
        <p:txBody>
          <a:bodyPr/>
          <a:lstStyle/>
          <a:p>
            <a:pPr/>
          </a:p>
          <a:p>
            <a:pPr/>
          </a:p>
          <a:p>
            <a:pPr/>
          </a:p>
          <a:p>
            <a:pPr/>
          </a:p>
          <a:p>
            <a:pPr/>
          </a:p>
          <a:p>
            <a:pPr/>
          </a:p>
          <a:p>
            <a:pPr/>
          </a:p>
          <a:p>
            <a:pPr/>
            <a:r>
              <a:t>see A Perception-based Color Space for Illumination-invariant Image Processing</a:t>
            </a:r>
            <a:br/>
            <a:r>
              <a:t> </a:t>
            </a:r>
            <a:r>
              <a:rPr sz="1700" u="sng">
                <a:hlinkClick r:id="rId2" invalidUrl="" action="" tgtFrame="" tooltip="" history="1" highlightClick="0" endSnd="0"/>
              </a:rPr>
              <a:t>http://www.eecs.harvard.edu/~hchong/thesis/color_siggraph08.pdf</a:t>
            </a:r>
            <a:endParaRPr sz="2500"/>
          </a:p>
          <a:p>
            <a:pPr/>
            <a:r>
              <a:t>Or use covariant derivatives (next slides)</a:t>
            </a:r>
          </a:p>
        </p:txBody>
      </p:sp>
      <p:grpSp>
        <p:nvGrpSpPr>
          <p:cNvPr id="1365" name="Group"/>
          <p:cNvGrpSpPr/>
          <p:nvPr/>
        </p:nvGrpSpPr>
        <p:grpSpPr>
          <a:xfrm>
            <a:off x="495300" y="1092199"/>
            <a:ext cx="6997704" cy="3137805"/>
            <a:chOff x="0" y="0"/>
            <a:chExt cx="6997703" cy="3137803"/>
          </a:xfrm>
        </p:grpSpPr>
        <p:pic>
          <p:nvPicPr>
            <p:cNvPr id="1363" name="droppedImage.png" descr="droppedImage.png"/>
            <p:cNvPicPr>
              <a:picLocks noChangeAspect="1"/>
            </p:cNvPicPr>
            <p:nvPr/>
          </p:nvPicPr>
          <p:blipFill>
            <a:blip r:embed="rId3">
              <a:extLst/>
            </a:blip>
            <a:stretch>
              <a:fillRect/>
            </a:stretch>
          </p:blipFill>
          <p:spPr>
            <a:xfrm>
              <a:off x="0" y="22447"/>
              <a:ext cx="2740514" cy="3115357"/>
            </a:xfrm>
            <a:prstGeom prst="rect">
              <a:avLst/>
            </a:prstGeom>
            <a:ln w="12700" cap="flat">
              <a:noFill/>
              <a:miter lim="400000"/>
            </a:ln>
            <a:effectLst/>
          </p:spPr>
        </p:pic>
        <p:pic>
          <p:nvPicPr>
            <p:cNvPr id="1364" name="droppedImage.png" descr="droppedImage.png"/>
            <p:cNvPicPr>
              <a:picLocks noChangeAspect="1"/>
            </p:cNvPicPr>
            <p:nvPr/>
          </p:nvPicPr>
          <p:blipFill>
            <a:blip r:embed="rId4">
              <a:extLst/>
            </a:blip>
            <a:stretch>
              <a:fillRect/>
            </a:stretch>
          </p:blipFill>
          <p:spPr>
            <a:xfrm>
              <a:off x="4257190" y="0"/>
              <a:ext cx="2740514" cy="3115356"/>
            </a:xfrm>
            <a:prstGeom prst="rect">
              <a:avLst/>
            </a:prstGeom>
            <a:ln w="12700" cap="flat">
              <a:noFill/>
              <a:miter lim="400000"/>
            </a:ln>
            <a:effectLst/>
          </p:spPr>
        </p:pic>
      </p:grpSp>
      <p:sp>
        <p:nvSpPr>
          <p:cNvPr id="1366" name="Poisson in linear color space"/>
          <p:cNvSpPr txBox="1"/>
          <p:nvPr/>
        </p:nvSpPr>
        <p:spPr>
          <a:xfrm>
            <a:off x="385736" y="4222750"/>
            <a:ext cx="3429758"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i="1" sz="2500">
                <a:latin typeface="Gill Sans"/>
                <a:ea typeface="Gill Sans"/>
                <a:cs typeface="Gill Sans"/>
                <a:sym typeface="Gill Sans"/>
              </a:defRPr>
            </a:lvl1pPr>
          </a:lstStyle>
          <a:p>
            <a:pPr/>
            <a:r>
              <a:t>Poisson in linear color space</a:t>
            </a:r>
          </a:p>
        </p:txBody>
      </p:sp>
      <p:sp>
        <p:nvSpPr>
          <p:cNvPr id="1367" name="Poisson in log color space"/>
          <p:cNvSpPr txBox="1"/>
          <p:nvPr/>
        </p:nvSpPr>
        <p:spPr>
          <a:xfrm>
            <a:off x="4382047" y="4222750"/>
            <a:ext cx="3108382"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406400">
              <a:defRPr i="1" sz="2500">
                <a:latin typeface="Gill Sans"/>
                <a:ea typeface="Gill Sans"/>
                <a:cs typeface="Gill Sans"/>
                <a:sym typeface="Gill Sans"/>
              </a:defRPr>
            </a:lvl1pPr>
          </a:lstStyle>
          <a:p>
            <a:pPr/>
            <a:r>
              <a:t>Poisson in log color space</a:t>
            </a: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70"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371"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372" name="Covariant derivatives &amp; Photoshop"/>
          <p:cNvSpPr txBox="1"/>
          <p:nvPr>
            <p:ph type="title"/>
          </p:nvPr>
        </p:nvSpPr>
        <p:spPr>
          <a:prstGeom prst="rect">
            <a:avLst/>
          </a:prstGeom>
        </p:spPr>
        <p:txBody>
          <a:bodyPr/>
          <a:lstStyle>
            <a:lvl1pPr>
              <a:defRPr sz="3600"/>
            </a:lvl1pPr>
          </a:lstStyle>
          <a:p>
            <a:pPr/>
            <a:r>
              <a:t>Covariant derivatives &amp; Photoshop</a:t>
            </a:r>
          </a:p>
        </p:txBody>
      </p:sp>
      <p:sp>
        <p:nvSpPr>
          <p:cNvPr id="1373" name="Photoshop Healing brush…"/>
          <p:cNvSpPr txBox="1"/>
          <p:nvPr>
            <p:ph type="body" idx="1"/>
          </p:nvPr>
        </p:nvSpPr>
        <p:spPr>
          <a:prstGeom prst="rect">
            <a:avLst/>
          </a:prstGeom>
        </p:spPr>
        <p:txBody>
          <a:bodyPr/>
          <a:lstStyle/>
          <a:p>
            <a:pPr/>
            <a:r>
              <a:t>Photoshop Healing brush</a:t>
            </a:r>
          </a:p>
          <a:p>
            <a:pPr/>
            <a:r>
              <a:t>First developed (before Poisson editing)</a:t>
            </a:r>
            <a:br/>
            <a:r>
              <a:t> by Todor Georgiev (Adobe, now Qualcomm)</a:t>
            </a:r>
          </a:p>
        </p:txBody>
      </p:sp>
      <p:pic>
        <p:nvPicPr>
          <p:cNvPr id="1374" name="image.png" descr="image.png"/>
          <p:cNvPicPr>
            <a:picLocks noChangeAspect="0"/>
          </p:cNvPicPr>
          <p:nvPr/>
        </p:nvPicPr>
        <p:blipFill>
          <a:blip r:embed="rId3">
            <a:extLst/>
          </a:blip>
          <a:stretch>
            <a:fillRect/>
          </a:stretch>
        </p:blipFill>
        <p:spPr>
          <a:xfrm>
            <a:off x="685800" y="2489200"/>
            <a:ext cx="5257800" cy="4079875"/>
          </a:xfrm>
          <a:prstGeom prst="rect">
            <a:avLst/>
          </a:prstGeom>
          <a:ln w="12700">
            <a:miter lim="400000"/>
          </a:ln>
        </p:spPr>
      </p:pic>
      <p:sp>
        <p:nvSpPr>
          <p:cNvPr id="1375" name="From Todor Georgiev's slides http://photo.csail.mit.edu/posters/todor_slides.pdf"/>
          <p:cNvSpPr txBox="1"/>
          <p:nvPr/>
        </p:nvSpPr>
        <p:spPr>
          <a:xfrm>
            <a:off x="990600" y="6553200"/>
            <a:ext cx="5837422"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39" marR="40639" defTabSz="914400">
              <a:spcBef>
                <a:spcPts val="8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Todor Georgiev's slides http://photo.csail.mit.edu/posters/todor_slides.pdf</a:t>
            </a:r>
          </a:p>
        </p:txBody>
      </p:sp>
      <p:sp>
        <p:nvSpPr>
          <p:cNvPr id="1376" name="Line"/>
          <p:cNvSpPr/>
          <p:nvPr/>
        </p:nvSpPr>
        <p:spPr>
          <a:xfrm>
            <a:off x="5308600" y="3632200"/>
            <a:ext cx="1646490" cy="1122210"/>
          </a:xfrm>
          <a:prstGeom prst="line">
            <a:avLst/>
          </a:prstGeom>
          <a:ln w="38100">
            <a:solidFill>
              <a:srgbClr val="E32400"/>
            </a:solidFill>
            <a:headEnd type="stealth"/>
          </a:ln>
        </p:spPr>
        <p:txBody>
          <a:bodyPr lIns="50800" tIns="50800" rIns="50800" bIns="50800" anchor="ctr"/>
          <a:lstStyle/>
          <a:p>
            <a:pPr/>
          </a:p>
        </p:txBody>
      </p:sp>
      <p:sp>
        <p:nvSpPr>
          <p:cNvPr id="1377" name="Line"/>
          <p:cNvSpPr/>
          <p:nvPr/>
        </p:nvSpPr>
        <p:spPr>
          <a:xfrm flipV="1">
            <a:off x="5308600" y="4768134"/>
            <a:ext cx="1645829" cy="464267"/>
          </a:xfrm>
          <a:prstGeom prst="line">
            <a:avLst/>
          </a:prstGeom>
          <a:ln w="38100">
            <a:solidFill>
              <a:srgbClr val="E32400"/>
            </a:solidFill>
            <a:headEnd type="stealth"/>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80" name="Rectangle"/>
          <p:cNvSpPr/>
          <p:nvPr/>
        </p:nvSpPr>
        <p:spPr>
          <a:xfrm>
            <a:off x="12700" y="-76200"/>
            <a:ext cx="9347200" cy="12446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81" name="Rectangle"/>
          <p:cNvSpPr/>
          <p:nvPr/>
        </p:nvSpPr>
        <p:spPr>
          <a:xfrm>
            <a:off x="12700" y="5829300"/>
            <a:ext cx="9347200" cy="1155700"/>
          </a:xfrm>
          <a:prstGeom prst="rect">
            <a:avLst/>
          </a:prstGeom>
          <a:blipFill>
            <a:blip r:embed="rId2"/>
          </a:blipFill>
          <a:ln w="25400">
            <a:solidFill>
              <a:srgbClr val="000000"/>
            </a:solidFill>
            <a:miter lim="400000"/>
          </a:ln>
        </p:spPr>
        <p:txBody>
          <a:bodyPr lIns="50800" tIns="50800" rIns="50800" bIns="50800" anchor="ctr"/>
          <a:lstStyle/>
          <a:p>
            <a:pPr algn="ctr" defTabSz="406400">
              <a:defRPr sz="28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382" name="Convergence"/>
          <p:cNvSpPr txBox="1"/>
          <p:nvPr>
            <p:ph type="title"/>
          </p:nvPr>
        </p:nvSpPr>
        <p:spPr>
          <a:prstGeom prst="rect">
            <a:avLst/>
          </a:prstGeom>
        </p:spPr>
        <p:txBody>
          <a:bodyPr/>
          <a:lstStyle/>
          <a:p>
            <a:pPr/>
            <a:r>
              <a:t>Convergence</a:t>
            </a:r>
          </a:p>
        </p:txBody>
      </p:sp>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85" name="Line"/>
          <p:cNvSpPr/>
          <p:nvPr/>
        </p:nvSpPr>
        <p:spPr>
          <a:xfrm>
            <a:off x="228600" y="1041400"/>
            <a:ext cx="8763000" cy="0"/>
          </a:xfrm>
          <a:prstGeom prst="line">
            <a:avLst/>
          </a:prstGeom>
          <a:ln w="38100">
            <a:solidFill>
              <a:srgbClr val="000000"/>
            </a:solidFill>
            <a:miter lim="400000"/>
          </a:ln>
        </p:spPr>
        <p:txBody>
          <a:bodyPr lIns="0" tIns="0" rIns="0" bIns="0"/>
          <a:lstStyle/>
          <a:p>
            <a:pPr/>
          </a:p>
        </p:txBody>
      </p:sp>
      <p:sp>
        <p:nvSpPr>
          <p:cNvPr id="1386" name="Convergence"/>
          <p:cNvSpPr txBox="1"/>
          <p:nvPr>
            <p:ph type="title"/>
          </p:nvPr>
        </p:nvSpPr>
        <p:spPr>
          <a:prstGeom prst="rect">
            <a:avLst/>
          </a:prstGeom>
        </p:spPr>
        <p:txBody>
          <a:bodyPr/>
          <a:lstStyle/>
          <a:p>
            <a:pPr/>
            <a:r>
              <a:t>Convergence</a:t>
            </a:r>
          </a:p>
        </p:txBody>
      </p:sp>
      <p:sp>
        <p:nvSpPr>
          <p:cNvPr id="1387" name="A little slow: not fully there yet after 1000 iterations"/>
          <p:cNvSpPr txBox="1"/>
          <p:nvPr>
            <p:ph type="body" idx="1"/>
          </p:nvPr>
        </p:nvSpPr>
        <p:spPr>
          <a:prstGeom prst="rect">
            <a:avLst/>
          </a:prstGeom>
        </p:spPr>
        <p:txBody>
          <a:bodyPr/>
          <a:lstStyle/>
          <a:p>
            <a:pPr/>
            <a:r>
              <a:t>A little slow: not fully there yet after 1000 iterations</a:t>
            </a:r>
          </a:p>
        </p:txBody>
      </p:sp>
      <p:pic>
        <p:nvPicPr>
          <p:cNvPr id="1388" name="gradientDescentUntil999.mov" descr="gradientDescentUntil999.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50900" y="2413000"/>
            <a:ext cx="6953806" cy="37973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3367" fill="hold"/>
                                        <p:tgtEl>
                                          <p:spTgt spid="138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388"/>
                </p:tgtEl>
              </p:cMediaNode>
            </p:video>
            <p:seq concurrent="1" prevAc="none" nextAc="seek">
              <p:cTn id="8" evtFilter="cancelBubble" nodeType="interactiveSeq" restart="whenNotActive" fill="hold">
                <p:stCondLst>
                  <p:cond delay="0" evt="onClick">
                    <p:tgtEl>
                      <p:spTgt spid="138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388"/>
                                        </p:tgtEl>
                                      </p:cBhvr>
                                    </p:cmd>
                                  </p:childTnLst>
                                </p:cTn>
                              </p:par>
                            </p:childTnLst>
                          </p:cTn>
                        </p:par>
                      </p:childTnLst>
                    </p:cTn>
                  </p:par>
                </p:childTnLst>
              </p:cTn>
              <p:nextCondLst>
                <p:cond delay="0" evt="onClick">
                  <p:tgtEl>
                    <p:spTgt spid="1388"/>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39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39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393" name="Behavior of gradient descent"/>
          <p:cNvSpPr txBox="1"/>
          <p:nvPr>
            <p:ph type="title"/>
          </p:nvPr>
        </p:nvSpPr>
        <p:spPr>
          <a:prstGeom prst="rect">
            <a:avLst/>
          </a:prstGeom>
        </p:spPr>
        <p:txBody>
          <a:bodyPr/>
          <a:lstStyle>
            <a:lvl1pPr>
              <a:defRPr sz="3400"/>
            </a:lvl1pPr>
          </a:lstStyle>
          <a:p>
            <a:pPr/>
            <a:r>
              <a:t>Behavior of gradient descent</a:t>
            </a:r>
          </a:p>
        </p:txBody>
      </p:sp>
      <p:sp>
        <p:nvSpPr>
          <p:cNvPr id="1394" name="Zigzag or goes straight depending if we’re lucky…"/>
          <p:cNvSpPr txBox="1"/>
          <p:nvPr>
            <p:ph type="body" idx="1"/>
          </p:nvPr>
        </p:nvSpPr>
        <p:spPr>
          <a:prstGeom prst="rect">
            <a:avLst/>
          </a:prstGeom>
        </p:spPr>
        <p:txBody>
          <a:bodyPr/>
          <a:lstStyle>
            <a:lvl1pPr>
              <a:defRPr sz="2600"/>
            </a:lvl1pPr>
            <a:lvl2pPr>
              <a:defRPr sz="2600"/>
            </a:lvl2pPr>
          </a:lstStyle>
          <a:p>
            <a:pPr/>
            <a:r>
              <a:t>Zigzag or goes straight depending if we’re lucky</a:t>
            </a:r>
          </a:p>
          <a:p>
            <a:pPr lvl="1"/>
            <a:r>
              <a:t>Ends up doing multiple steps in the same direction</a:t>
            </a:r>
          </a:p>
        </p:txBody>
      </p:sp>
      <p:pic>
        <p:nvPicPr>
          <p:cNvPr id="1395" name="image.png" descr="image.png"/>
          <p:cNvPicPr>
            <a:picLocks noChangeAspect="0"/>
          </p:cNvPicPr>
          <p:nvPr/>
        </p:nvPicPr>
        <p:blipFill>
          <a:blip r:embed="rId3">
            <a:extLst/>
          </a:blip>
          <a:stretch>
            <a:fillRect/>
          </a:stretch>
        </p:blipFill>
        <p:spPr>
          <a:xfrm>
            <a:off x="0" y="2438400"/>
            <a:ext cx="4321175" cy="4344988"/>
          </a:xfrm>
          <a:prstGeom prst="rect">
            <a:avLst/>
          </a:prstGeom>
          <a:ln w="12700">
            <a:miter lim="400000"/>
          </a:ln>
        </p:spPr>
      </p:pic>
      <p:pic>
        <p:nvPicPr>
          <p:cNvPr id="1396" name="image.png" descr="image.png"/>
          <p:cNvPicPr>
            <a:picLocks noChangeAspect="0"/>
          </p:cNvPicPr>
          <p:nvPr/>
        </p:nvPicPr>
        <p:blipFill>
          <a:blip r:embed="rId4">
            <a:extLst/>
          </a:blip>
          <a:srcRect l="0" t="388" r="0" b="0"/>
          <a:stretch>
            <a:fillRect/>
          </a:stretch>
        </p:blipFill>
        <p:spPr>
          <a:xfrm>
            <a:off x="4506912" y="2379662"/>
            <a:ext cx="4637088" cy="4478338"/>
          </a:xfrm>
          <a:prstGeom prst="rect">
            <a:avLst/>
          </a:prstGeom>
          <a:ln w="12700">
            <a:miter lim="400000"/>
          </a:ln>
        </p:spPr>
      </p:pic>
      <p:sp>
        <p:nvSpPr>
          <p:cNvPr id="1397" name="Unlucky"/>
          <p:cNvSpPr txBox="1"/>
          <p:nvPr/>
        </p:nvSpPr>
        <p:spPr>
          <a:xfrm>
            <a:off x="1231900" y="1968500"/>
            <a:ext cx="1117152"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defRPr sz="2200">
                <a:uFill>
                  <a:solidFill>
                    <a:srgbClr val="000000"/>
                  </a:solidFill>
                </a:uFill>
                <a:latin typeface="Times New Roman"/>
                <a:ea typeface="Times New Roman"/>
                <a:cs typeface="Times New Roman"/>
                <a:sym typeface="Times New Roman"/>
              </a:defRPr>
            </a:lvl1pPr>
          </a:lstStyle>
          <a:p>
            <a:pPr/>
            <a:r>
              <a:t>Unlucky</a:t>
            </a:r>
          </a:p>
        </p:txBody>
      </p:sp>
      <p:sp>
        <p:nvSpPr>
          <p:cNvPr id="1398" name="Lucky"/>
          <p:cNvSpPr txBox="1"/>
          <p:nvPr/>
        </p:nvSpPr>
        <p:spPr>
          <a:xfrm>
            <a:off x="5664200" y="1968500"/>
            <a:ext cx="868720" cy="4199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0640" marR="40640" defTabSz="914400">
              <a:defRPr sz="2200">
                <a:uFill>
                  <a:solidFill>
                    <a:srgbClr val="000000"/>
                  </a:solidFill>
                </a:uFill>
                <a:latin typeface="Times New Roman"/>
                <a:ea typeface="Times New Roman"/>
                <a:cs typeface="Times New Roman"/>
                <a:sym typeface="Times New Roman"/>
              </a:defRPr>
            </a:lvl1pPr>
          </a:lstStyle>
          <a:p>
            <a:pPr/>
            <a:r>
              <a:t>Lucky</a:t>
            </a: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01"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402"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403" name="Our residuals"/>
          <p:cNvSpPr txBox="1"/>
          <p:nvPr>
            <p:ph type="title"/>
          </p:nvPr>
        </p:nvSpPr>
        <p:spPr>
          <a:prstGeom prst="rect">
            <a:avLst/>
          </a:prstGeom>
        </p:spPr>
        <p:txBody>
          <a:bodyPr/>
          <a:lstStyle>
            <a:lvl1pPr>
              <a:defRPr sz="3800"/>
            </a:lvl1pPr>
          </a:lstStyle>
          <a:p>
            <a:pPr/>
            <a:r>
              <a:t>Our residuals</a:t>
            </a:r>
          </a:p>
        </p:txBody>
      </p:sp>
      <p:sp>
        <p:nvSpPr>
          <p:cNvPr id="1404" name="times 10…"/>
          <p:cNvSpPr txBox="1"/>
          <p:nvPr>
            <p:ph type="body" idx="1"/>
          </p:nvPr>
        </p:nvSpPr>
        <p:spPr>
          <a:prstGeom prst="rect">
            <a:avLst/>
          </a:prstGeom>
        </p:spPr>
        <p:txBody>
          <a:bodyPr/>
          <a:lstStyle/>
          <a:p>
            <a:pPr>
              <a:defRPr sz="2600"/>
            </a:pPr>
            <a:r>
              <a:t>times 10</a:t>
            </a:r>
          </a:p>
          <a:p>
            <a:pPr>
              <a:defRPr sz="2600"/>
            </a:pPr>
            <a:r>
              <a:t>We zigzag between the two same checkerboard patterns</a:t>
            </a:r>
          </a:p>
        </p:txBody>
      </p:sp>
      <p:pic>
        <p:nvPicPr>
          <p:cNvPr id="1405" name="bear-grad-xr-3fps.mov" descr="bear-grad-xr-3fps.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2413000"/>
            <a:ext cx="9116695" cy="24892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67000" fill="hold"/>
                                        <p:tgtEl>
                                          <p:spTgt spid="140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05"/>
                </p:tgtEl>
              </p:cMediaNode>
            </p:video>
            <p:seq concurrent="1" prevAc="none" nextAc="seek">
              <p:cTn id="8" evtFilter="cancelBubble" nodeType="interactiveSeq" restart="whenNotActive" fill="hold">
                <p:stCondLst>
                  <p:cond delay="0" evt="onClick">
                    <p:tgtEl>
                      <p:spTgt spid="140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05"/>
                                        </p:tgtEl>
                                      </p:cBhvr>
                                    </p:cmd>
                                  </p:childTnLst>
                                </p:cTn>
                              </p:par>
                            </p:childTnLst>
                          </p:cTn>
                        </p:par>
                      </p:childTnLst>
                    </p:cTn>
                  </p:par>
                </p:childTnLst>
              </p:cTn>
              <p:nextCondLst>
                <p:cond delay="0" evt="onClick">
                  <p:tgtEl>
                    <p:spTgt spid="1405"/>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08" name="Line"/>
          <p:cNvSpPr/>
          <p:nvPr/>
        </p:nvSpPr>
        <p:spPr>
          <a:xfrm>
            <a:off x="304800" y="838200"/>
            <a:ext cx="8686800" cy="1588"/>
          </a:xfrm>
          <a:prstGeom prst="line">
            <a:avLst/>
          </a:prstGeom>
          <a:ln w="38100">
            <a:solidFill>
              <a:srgbClr val="D77A00"/>
            </a:solidFill>
          </a:ln>
        </p:spPr>
        <p:txBody>
          <a:bodyPr lIns="50800" tIns="50800" rIns="50800" bIns="50800" anchor="ctr"/>
          <a:lstStyle/>
          <a:p>
            <a:pPr/>
          </a:p>
        </p:txBody>
      </p:sp>
      <p:pic>
        <p:nvPicPr>
          <p:cNvPr id="1409" name="CSAIL.png" descr="CSAIL.png"/>
          <p:cNvPicPr>
            <a:picLocks noChangeAspect="0"/>
          </p:cNvPicPr>
          <p:nvPr/>
        </p:nvPicPr>
        <p:blipFill>
          <a:blip r:embed="rId2">
            <a:extLst/>
          </a:blip>
          <a:stretch>
            <a:fillRect/>
          </a:stretch>
        </p:blipFill>
        <p:spPr>
          <a:xfrm>
            <a:off x="8229600" y="0"/>
            <a:ext cx="914400" cy="668338"/>
          </a:xfrm>
          <a:prstGeom prst="rect">
            <a:avLst/>
          </a:prstGeom>
          <a:ln w="12700">
            <a:miter lim="400000"/>
          </a:ln>
        </p:spPr>
      </p:pic>
      <p:sp>
        <p:nvSpPr>
          <p:cNvPr id="1410" name="Our residuals"/>
          <p:cNvSpPr txBox="1"/>
          <p:nvPr>
            <p:ph type="title"/>
          </p:nvPr>
        </p:nvSpPr>
        <p:spPr>
          <a:prstGeom prst="rect">
            <a:avLst/>
          </a:prstGeom>
        </p:spPr>
        <p:txBody>
          <a:bodyPr/>
          <a:lstStyle>
            <a:lvl1pPr>
              <a:defRPr sz="3800"/>
            </a:lvl1pPr>
          </a:lstStyle>
          <a:p>
            <a:pPr/>
            <a:r>
              <a:t>Our residuals</a:t>
            </a:r>
          </a:p>
        </p:txBody>
      </p:sp>
      <p:sp>
        <p:nvSpPr>
          <p:cNvPr id="1411" name="times 10…"/>
          <p:cNvSpPr txBox="1"/>
          <p:nvPr>
            <p:ph type="body" idx="1"/>
          </p:nvPr>
        </p:nvSpPr>
        <p:spPr>
          <a:prstGeom prst="rect">
            <a:avLst/>
          </a:prstGeom>
        </p:spPr>
        <p:txBody>
          <a:bodyPr/>
          <a:lstStyle/>
          <a:p>
            <a:pPr>
              <a:defRPr sz="2600"/>
            </a:pPr>
            <a:r>
              <a:t>times 10</a:t>
            </a:r>
          </a:p>
          <a:p>
            <a:pPr>
              <a:defRPr sz="2600"/>
            </a:pPr>
            <a:r>
              <a:t>We zigzag between the two same checkerboard patterns</a:t>
            </a:r>
          </a:p>
        </p:txBody>
      </p:sp>
      <p:pic>
        <p:nvPicPr>
          <p:cNvPr id="1412" name="bear-residual-gradient-descent-3fps.mov" descr="bear-residual-gradient-descent-3fps.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304800" y="1943100"/>
            <a:ext cx="8801100" cy="480606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7666" fill="hold"/>
                                        <p:tgtEl>
                                          <p:spTgt spid="141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12"/>
                </p:tgtEl>
              </p:cMediaNode>
            </p:video>
            <p:seq concurrent="1" prevAc="none" nextAc="seek">
              <p:cTn id="8" evtFilter="cancelBubble" nodeType="interactiveSeq" restart="whenNotActive" fill="hold">
                <p:stCondLst>
                  <p:cond delay="0" evt="onClick">
                    <p:tgtEl>
                      <p:spTgt spid="141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12"/>
                                        </p:tgtEl>
                                      </p:cBhvr>
                                    </p:cmd>
                                  </p:childTnLst>
                                </p:cTn>
                              </p:par>
                            </p:childTnLst>
                          </p:cTn>
                        </p:par>
                      </p:childTnLst>
                    </p:cTn>
                  </p:par>
                </p:childTnLst>
              </p:cTn>
              <p:nextCondLst>
                <p:cond delay="0" evt="onClick">
                  <p:tgtEl>
                    <p:spTgt spid="1412"/>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15" name="Line"/>
          <p:cNvSpPr/>
          <p:nvPr/>
        </p:nvSpPr>
        <p:spPr>
          <a:xfrm>
            <a:off x="509964" y="1244600"/>
            <a:ext cx="8329886" cy="0"/>
          </a:xfrm>
          <a:prstGeom prst="line">
            <a:avLst/>
          </a:prstGeom>
          <a:ln w="25400">
            <a:solidFill>
              <a:srgbClr val="737577"/>
            </a:solidFill>
            <a:miter lim="400000"/>
          </a:ln>
        </p:spPr>
        <p:txBody>
          <a:bodyPr lIns="50800" tIns="50800" rIns="50800" bIns="50800" anchor="ctr"/>
          <a:lstStyle/>
          <a:p>
            <a:pPr/>
          </a:p>
        </p:txBody>
      </p:sp>
      <p:sp>
        <p:nvSpPr>
          <p:cNvPr id="1416" name="Recap: Gradient Descent"/>
          <p:cNvSpPr txBox="1"/>
          <p:nvPr>
            <p:ph type="title"/>
          </p:nvPr>
        </p:nvSpPr>
        <p:spPr>
          <a:prstGeom prst="rect">
            <a:avLst/>
          </a:prstGeom>
        </p:spPr>
        <p:txBody>
          <a:bodyPr/>
          <a:lstStyle/>
          <a:p>
            <a:pPr/>
            <a:r>
              <a:t>Recap: Gradient Descent</a:t>
            </a:r>
          </a:p>
        </p:txBody>
      </p:sp>
      <p:sp>
        <p:nvSpPr>
          <p:cNvPr id="1417" name="Residual = - gradient : r(i)=b-Ax(i)…"/>
          <p:cNvSpPr txBox="1"/>
          <p:nvPr>
            <p:ph type="body" idx="1"/>
          </p:nvPr>
        </p:nvSpPr>
        <p:spPr>
          <a:prstGeom prst="rect">
            <a:avLst/>
          </a:prstGeom>
        </p:spPr>
        <p:txBody>
          <a:bodyPr/>
          <a:lstStyle/>
          <a:p>
            <a:pPr/>
            <a:r>
              <a:t>Residual = - gradient : r</a:t>
            </a:r>
            <a:r>
              <a:rPr baseline="-5999"/>
              <a:t>(i)</a:t>
            </a:r>
            <a:r>
              <a:t>=b-Ax</a:t>
            </a:r>
            <a:r>
              <a:rPr baseline="-5999"/>
              <a:t>(i)</a:t>
            </a:r>
          </a:p>
          <a:p>
            <a:pPr/>
            <a:r>
              <a:t>Iteratively walk along residual: x</a:t>
            </a:r>
            <a:r>
              <a:rPr baseline="-5999"/>
              <a:t>(i+1)</a:t>
            </a:r>
            <a:r>
              <a:t>=x</a:t>
            </a:r>
            <a:r>
              <a:rPr baseline="-5999"/>
              <a:t>(i)</a:t>
            </a:r>
            <a:r>
              <a:t>+a r</a:t>
            </a:r>
            <a:r>
              <a:rPr baseline="-5999"/>
              <a:t>(i)</a:t>
            </a:r>
            <a:r>
              <a:t> </a:t>
            </a:r>
          </a:p>
          <a:p>
            <a:pPr/>
            <a:r>
              <a:t>Find optimal along residual direction:</a:t>
            </a:r>
          </a:p>
          <a:p>
            <a:pPr/>
          </a:p>
          <a:p>
            <a:pPr/>
            <a:r>
              <a:t>Behavior: sometimes zigzag, </a:t>
            </a:r>
            <a:br/>
            <a:r>
              <a:t>sometimes straight</a:t>
            </a:r>
          </a:p>
        </p:txBody>
      </p:sp>
      <p:pic>
        <p:nvPicPr>
          <p:cNvPr id="1418" name="droppedImage.pdf" descr="droppedImage.pdf"/>
          <p:cNvPicPr>
            <a:picLocks noChangeAspect="1"/>
          </p:cNvPicPr>
          <p:nvPr/>
        </p:nvPicPr>
        <p:blipFill>
          <a:blip r:embed="rId3">
            <a:extLst/>
          </a:blip>
          <a:stretch>
            <a:fillRect/>
          </a:stretch>
        </p:blipFill>
        <p:spPr>
          <a:xfrm>
            <a:off x="6477000" y="2829186"/>
            <a:ext cx="2057400" cy="1083899"/>
          </a:xfrm>
          <a:prstGeom prst="rect">
            <a:avLst/>
          </a:prstGeom>
          <a:ln w="12700">
            <a:miter lim="400000"/>
          </a:ln>
        </p:spPr>
      </p:pic>
      <p:grpSp>
        <p:nvGrpSpPr>
          <p:cNvPr id="1421" name="Group"/>
          <p:cNvGrpSpPr/>
          <p:nvPr/>
        </p:nvGrpSpPr>
        <p:grpSpPr>
          <a:xfrm>
            <a:off x="850900" y="4648200"/>
            <a:ext cx="4390829" cy="2146300"/>
            <a:chOff x="0" y="0"/>
            <a:chExt cx="4390828" cy="2146300"/>
          </a:xfrm>
        </p:grpSpPr>
        <p:pic>
          <p:nvPicPr>
            <p:cNvPr id="1419" name="image.png" descr="image.png"/>
            <p:cNvPicPr>
              <a:picLocks noChangeAspect="0"/>
            </p:cNvPicPr>
            <p:nvPr/>
          </p:nvPicPr>
          <p:blipFill>
            <a:blip r:embed="rId4">
              <a:extLst/>
            </a:blip>
            <a:stretch>
              <a:fillRect/>
            </a:stretch>
          </p:blipFill>
          <p:spPr>
            <a:xfrm>
              <a:off x="0" y="23177"/>
              <a:ext cx="2076190" cy="2087975"/>
            </a:xfrm>
            <a:prstGeom prst="rect">
              <a:avLst/>
            </a:prstGeom>
            <a:ln w="12700" cap="flat">
              <a:noFill/>
              <a:miter lim="400000"/>
            </a:ln>
            <a:effectLst/>
          </p:spPr>
        </p:pic>
        <p:pic>
          <p:nvPicPr>
            <p:cNvPr id="1420" name="image.png" descr="image.png"/>
            <p:cNvPicPr>
              <a:picLocks noChangeAspect="0"/>
            </p:cNvPicPr>
            <p:nvPr/>
          </p:nvPicPr>
          <p:blipFill>
            <a:blip r:embed="rId5">
              <a:extLst/>
            </a:blip>
            <a:srcRect l="0" t="494" r="0" b="0"/>
            <a:stretch>
              <a:fillRect/>
            </a:stretch>
          </p:blipFill>
          <p:spPr>
            <a:xfrm>
              <a:off x="2162852" y="0"/>
              <a:ext cx="2227977" cy="214630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24" name="Rectangle"/>
          <p:cNvSpPr/>
          <p:nvPr/>
        </p:nvSpPr>
        <p:spPr>
          <a:xfrm>
            <a:off x="8929" y="-80368"/>
            <a:ext cx="9349384" cy="1241228"/>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25" name="Rectangle"/>
          <p:cNvSpPr/>
          <p:nvPr/>
        </p:nvSpPr>
        <p:spPr>
          <a:xfrm>
            <a:off x="8929" y="5831085"/>
            <a:ext cx="9349384" cy="1151931"/>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26" name="Rectangle"/>
          <p:cNvSpPr/>
          <p:nvPr/>
        </p:nvSpPr>
        <p:spPr>
          <a:xfrm>
            <a:off x="-250032" y="8929"/>
            <a:ext cx="10188775"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27" name="Rectangle"/>
          <p:cNvSpPr/>
          <p:nvPr/>
        </p:nvSpPr>
        <p:spPr>
          <a:xfrm>
            <a:off x="-178594" y="5554265"/>
            <a:ext cx="10108407"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28" name="Conjugate Gradient"/>
          <p:cNvSpPr txBox="1"/>
          <p:nvPr>
            <p:ph type="title"/>
          </p:nvPr>
        </p:nvSpPr>
        <p:spPr>
          <a:xfrm>
            <a:off x="178593" y="1178718"/>
            <a:ext cx="8777884" cy="4652368"/>
          </a:xfrm>
          <a:prstGeom prst="rect">
            <a:avLst/>
          </a:prstGeom>
        </p:spPr>
        <p:txBody>
          <a:bodyPr lIns="21" tIns="21" rIns="21" bIns="21"/>
          <a:lstStyle>
            <a:lvl1pPr defTabSz="410765">
              <a:defRPr sz="9800"/>
            </a:lvl1pPr>
          </a:lstStyle>
          <a:p>
            <a:pPr/>
            <a:r>
              <a:t>Conjugate Gradient</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31"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32"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33" name="Behavior of gradient descent"/>
          <p:cNvSpPr txBox="1"/>
          <p:nvPr>
            <p:ph type="title"/>
          </p:nvPr>
        </p:nvSpPr>
        <p:spPr>
          <a:xfrm>
            <a:off x="303609" y="0"/>
            <a:ext cx="8688587" cy="839391"/>
          </a:xfrm>
          <a:prstGeom prst="rect">
            <a:avLst/>
          </a:prstGeom>
        </p:spPr>
        <p:txBody>
          <a:bodyPr lIns="21" tIns="21" rIns="21" bIns="21"/>
          <a:lstStyle>
            <a:lvl1pPr marL="58702" marR="58702" defTabSz="910828">
              <a:defRPr sz="3200"/>
            </a:lvl1pPr>
          </a:lstStyle>
          <a:p>
            <a:pPr/>
            <a:r>
              <a:t>Behavior of gradient descent</a:t>
            </a:r>
          </a:p>
        </p:txBody>
      </p:sp>
      <p:sp>
        <p:nvSpPr>
          <p:cNvPr id="1434" name="Zigzag or goes straight depending if we’re lucky…"/>
          <p:cNvSpPr txBox="1"/>
          <p:nvPr>
            <p:ph type="body" idx="1"/>
          </p:nvPr>
        </p:nvSpPr>
        <p:spPr>
          <a:xfrm>
            <a:off x="303609" y="991195"/>
            <a:ext cx="8688587" cy="5866805"/>
          </a:xfrm>
          <a:prstGeom prst="rect">
            <a:avLst/>
          </a:prstGeom>
        </p:spPr>
        <p:txBody>
          <a:bodyPr lIns="21" tIns="21" rIns="21" bIns="21"/>
          <a:lstStyle>
            <a:lvl1pPr marL="41275" marR="58702" indent="0" defTabSz="1295400">
              <a:spcBef>
                <a:spcPts val="900"/>
              </a:spcBef>
              <a:defRPr baseline="0" sz="0"/>
            </a:lvl1pPr>
            <a:lvl2pPr marL="498475" marR="58702" indent="0" defTabSz="910828">
              <a:spcBef>
                <a:spcPts val="900"/>
              </a:spcBef>
              <a:defRPr baseline="0" sz="0"/>
            </a:lvl2pPr>
          </a:lstStyle>
          <a:p>
            <a:pPr>
              <a:defRPr baseline="0"/>
            </a:pPr>
            <a:r>
              <a:rPr baseline="0"/>
              <a:t>Zigzag or goes straight depending if we’re lucky</a:t>
            </a:r>
            <a:endParaRPr baseline="0"/>
          </a:p>
          <a:p>
            <a:pPr lvl="1">
              <a:defRPr baseline="0"/>
            </a:pPr>
            <a:r>
              <a:rPr baseline="0"/>
              <a:t>Ends up doing multiple steps in the same direction</a:t>
            </a:r>
          </a:p>
        </p:txBody>
      </p:sp>
      <p:pic>
        <p:nvPicPr>
          <p:cNvPr id="1435" name="image.png" descr="image.png"/>
          <p:cNvPicPr>
            <a:picLocks noChangeAspect="0"/>
          </p:cNvPicPr>
          <p:nvPr/>
        </p:nvPicPr>
        <p:blipFill>
          <a:blip r:embed="rId3">
            <a:extLst/>
          </a:blip>
          <a:stretch>
            <a:fillRect/>
          </a:stretch>
        </p:blipFill>
        <p:spPr>
          <a:xfrm>
            <a:off x="0" y="2437804"/>
            <a:ext cx="4321175" cy="4344989"/>
          </a:xfrm>
          <a:prstGeom prst="rect">
            <a:avLst/>
          </a:prstGeom>
          <a:ln w="12700">
            <a:miter lim="400000"/>
          </a:ln>
        </p:spPr>
      </p:pic>
      <p:pic>
        <p:nvPicPr>
          <p:cNvPr id="1436" name="image.png" descr="image.png"/>
          <p:cNvPicPr>
            <a:picLocks noChangeAspect="0"/>
          </p:cNvPicPr>
          <p:nvPr/>
        </p:nvPicPr>
        <p:blipFill>
          <a:blip r:embed="rId4">
            <a:extLst/>
          </a:blip>
          <a:srcRect l="0" t="296" r="0" b="0"/>
          <a:stretch>
            <a:fillRect/>
          </a:stretch>
        </p:blipFill>
        <p:spPr>
          <a:xfrm>
            <a:off x="4506912" y="2379662"/>
            <a:ext cx="4637088" cy="4478338"/>
          </a:xfrm>
          <a:prstGeom prst="rect">
            <a:avLst/>
          </a:prstGeom>
          <a:ln w="12700">
            <a:miter lim="400000"/>
          </a:ln>
        </p:spPr>
      </p:pic>
      <p:sp>
        <p:nvSpPr>
          <p:cNvPr id="1437" name="Unlucky"/>
          <p:cNvSpPr txBox="1"/>
          <p:nvPr/>
        </p:nvSpPr>
        <p:spPr>
          <a:xfrm>
            <a:off x="1232296" y="1964531"/>
            <a:ext cx="1043583" cy="3683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lvl1pPr marL="57799" marR="57799" defTabSz="1295400">
              <a:defRPr baseline="0" sz="0">
                <a:uFill>
                  <a:solidFill>
                    <a:srgbClr val="000000"/>
                  </a:solidFill>
                </a:uFill>
                <a:latin typeface="Times New Roman"/>
                <a:ea typeface="Times New Roman"/>
                <a:cs typeface="Times New Roman"/>
                <a:sym typeface="Times New Roman"/>
              </a:defRPr>
            </a:lvl1pPr>
          </a:lstStyle>
          <a:p>
            <a:pPr>
              <a:defRPr baseline="0"/>
            </a:pPr>
            <a:r>
              <a:rPr baseline="0"/>
              <a:t>Unlucky</a:t>
            </a:r>
          </a:p>
        </p:txBody>
      </p:sp>
      <p:sp>
        <p:nvSpPr>
          <p:cNvPr id="1438" name="Lucky"/>
          <p:cNvSpPr txBox="1"/>
          <p:nvPr/>
        </p:nvSpPr>
        <p:spPr>
          <a:xfrm>
            <a:off x="5661421" y="1964531"/>
            <a:ext cx="805385" cy="3683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lvl1pPr marL="57799" marR="57799" defTabSz="1295400">
              <a:defRPr baseline="0" sz="0">
                <a:uFill>
                  <a:solidFill>
                    <a:srgbClr val="000000"/>
                  </a:solidFill>
                </a:uFill>
                <a:latin typeface="Times New Roman"/>
                <a:ea typeface="Times New Roman"/>
                <a:cs typeface="Times New Roman"/>
                <a:sym typeface="Times New Roman"/>
              </a:defRPr>
            </a:lvl1pPr>
          </a:lstStyle>
          <a:p>
            <a:pPr>
              <a:defRPr baseline="0"/>
            </a:pPr>
            <a:r>
              <a:rPr baseline="0"/>
              <a:t>Lucky</a:t>
            </a:r>
          </a:p>
        </p:txBody>
      </p:sp>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41"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42"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43" name="Our residuals"/>
          <p:cNvSpPr txBox="1"/>
          <p:nvPr>
            <p:ph type="title"/>
          </p:nvPr>
        </p:nvSpPr>
        <p:spPr>
          <a:prstGeom prst="rect">
            <a:avLst/>
          </a:prstGeom>
        </p:spPr>
        <p:txBody>
          <a:bodyPr/>
          <a:lstStyle/>
          <a:p>
            <a:pPr/>
            <a:r>
              <a:t>Our residuals</a:t>
            </a:r>
          </a:p>
        </p:txBody>
      </p:sp>
      <p:sp>
        <p:nvSpPr>
          <p:cNvPr id="1444" name="times 10…"/>
          <p:cNvSpPr txBox="1"/>
          <p:nvPr>
            <p:ph type="body" idx="1"/>
          </p:nvPr>
        </p:nvSpPr>
        <p:spPr>
          <a:prstGeom prst="rect">
            <a:avLst/>
          </a:prstGeom>
        </p:spPr>
        <p:txBody>
          <a:bodyPr/>
          <a:lstStyle/>
          <a:p>
            <a:pPr/>
            <a:r>
              <a:t>times 10</a:t>
            </a:r>
          </a:p>
          <a:p>
            <a:pPr/>
            <a:r>
              <a:t>We zigzag between the two same checkerboard patterns</a:t>
            </a:r>
          </a:p>
        </p:txBody>
      </p:sp>
      <p:pic>
        <p:nvPicPr>
          <p:cNvPr id="1445" name="bear-grad-xr-3fps.mov" descr="bear-grad-xr-3fps.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2411015"/>
            <a:ext cx="9124690" cy="249138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67000" fill="hold"/>
                                        <p:tgtEl>
                                          <p:spTgt spid="144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45"/>
                </p:tgtEl>
              </p:cMediaNode>
            </p:video>
            <p:seq concurrent="1" prevAc="none" nextAc="seek">
              <p:cTn id="8" evtFilter="cancelBubble" nodeType="interactiveSeq" restart="whenNotActive" fill="hold">
                <p:stCondLst>
                  <p:cond delay="0" evt="onClick">
                    <p:tgtEl>
                      <p:spTgt spid="144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45"/>
                                        </p:tgtEl>
                                      </p:cBhvr>
                                    </p:cmd>
                                  </p:childTnLst>
                                </p:cTn>
                              </p:par>
                            </p:childTnLst>
                          </p:cTn>
                        </p:par>
                      </p:childTnLst>
                    </p:cTn>
                  </p:par>
                </p:childTnLst>
              </p:cTn>
              <p:nextCondLst>
                <p:cond delay="0" evt="onClick">
                  <p:tgtEl>
                    <p:spTgt spid="1445"/>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48"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49"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50" name="Our residuals"/>
          <p:cNvSpPr txBox="1"/>
          <p:nvPr>
            <p:ph type="title"/>
          </p:nvPr>
        </p:nvSpPr>
        <p:spPr>
          <a:prstGeom prst="rect">
            <a:avLst/>
          </a:prstGeom>
        </p:spPr>
        <p:txBody>
          <a:bodyPr/>
          <a:lstStyle/>
          <a:p>
            <a:pPr/>
            <a:r>
              <a:t>Our residuals</a:t>
            </a:r>
          </a:p>
        </p:txBody>
      </p:sp>
      <p:sp>
        <p:nvSpPr>
          <p:cNvPr id="1451" name="times 10…"/>
          <p:cNvSpPr txBox="1"/>
          <p:nvPr>
            <p:ph type="body" idx="1"/>
          </p:nvPr>
        </p:nvSpPr>
        <p:spPr>
          <a:prstGeom prst="rect">
            <a:avLst/>
          </a:prstGeom>
        </p:spPr>
        <p:txBody>
          <a:bodyPr/>
          <a:lstStyle/>
          <a:p>
            <a:pPr/>
            <a:r>
              <a:t>times 10</a:t>
            </a:r>
          </a:p>
          <a:p>
            <a:pPr/>
            <a:r>
              <a:t>We zigzag between the two same checkerboard patterns</a:t>
            </a:r>
          </a:p>
        </p:txBody>
      </p:sp>
      <p:pic>
        <p:nvPicPr>
          <p:cNvPr id="1452" name="bear-residual-gradient-descent-3fps.mov" descr="bear-residual-gradient-descent-3fps.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303609" y="1946671"/>
            <a:ext cx="8804673" cy="48080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7666" fill="hold"/>
                                        <p:tgtEl>
                                          <p:spTgt spid="145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52"/>
                </p:tgtEl>
              </p:cMediaNode>
            </p:video>
            <p:seq concurrent="1" prevAc="none" nextAc="seek">
              <p:cTn id="8" evtFilter="cancelBubble" nodeType="interactiveSeq" restart="whenNotActive" fill="hold">
                <p:stCondLst>
                  <p:cond delay="0" evt="onClick">
                    <p:tgtEl>
                      <p:spTgt spid="145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452"/>
                                        </p:tgtEl>
                                      </p:cBhvr>
                                    </p:cmd>
                                  </p:childTnLst>
                                </p:cTn>
                              </p:par>
                            </p:childTnLst>
                          </p:cTn>
                        </p:par>
                      </p:childTnLst>
                    </p:cTn>
                  </p:par>
                </p:childTnLst>
              </p:cTn>
              <p:nextCondLst>
                <p:cond delay="0" evt="onClick">
                  <p:tgtEl>
                    <p:spTgt spid="1452"/>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55"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56"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57" name="Conjugate gradient"/>
          <p:cNvSpPr txBox="1"/>
          <p:nvPr>
            <p:ph type="title"/>
          </p:nvPr>
        </p:nvSpPr>
        <p:spPr>
          <a:xfrm>
            <a:off x="303609" y="0"/>
            <a:ext cx="8688587" cy="839391"/>
          </a:xfrm>
          <a:prstGeom prst="rect">
            <a:avLst/>
          </a:prstGeom>
        </p:spPr>
        <p:txBody>
          <a:bodyPr lIns="21" tIns="21" rIns="21" bIns="21"/>
          <a:lstStyle>
            <a:lvl1pPr marL="58702" marR="58702" defTabSz="910828">
              <a:defRPr sz="3200"/>
            </a:lvl1pPr>
          </a:lstStyle>
          <a:p>
            <a:pPr/>
            <a:r>
              <a:t>Conjugate gradient</a:t>
            </a:r>
          </a:p>
        </p:txBody>
      </p:sp>
      <p:sp>
        <p:nvSpPr>
          <p:cNvPr id="1458" name="“The Conjugate Gradient Method is the most prominent iterative method for solving sparse systems of linear equations. Unfortunately, many textbook treatments of the topic are written with neither illustrations nor intuition, and their victims can be foun"/>
          <p:cNvSpPr txBox="1"/>
          <p:nvPr>
            <p:ph type="body" idx="1"/>
          </p:nvPr>
        </p:nvSpPr>
        <p:spPr>
          <a:xfrm>
            <a:off x="303609" y="2366367"/>
            <a:ext cx="8688587" cy="4491633"/>
          </a:xfrm>
          <a:prstGeom prst="rect">
            <a:avLst/>
          </a:prstGeom>
        </p:spPr>
        <p:txBody>
          <a:bodyPr lIns="21" tIns="21" rIns="21" bIns="21"/>
          <a:lstStyle/>
          <a:p>
            <a:pPr marL="231775" marR="58702" indent="-190500" defTabSz="1295400">
              <a:spcBef>
                <a:spcPts val="900"/>
              </a:spcBef>
              <a:defRPr baseline="0" sz="0"/>
            </a:pPr>
            <a:r>
              <a:rPr baseline="0" sz="2000"/>
              <a:t>“</a:t>
            </a:r>
            <a:r>
              <a:rPr b="0" baseline="0" sz="2000"/>
              <a:t>The Conjugate Gradient Method is the most prominent iterative method for solving sparse systems of linear equations. Unfortunately, many textbook treatments of the topic are written with neither illustrations nor intuition, and their victims can be found to this day babbling senselessly in the corners of dusty libraries. For this reason, a deep, geometric understanding of the method has been reserved for the elite brilliant few who have painstakingly decoded the mumblings of their forebears. Nevertheless, the Conjugate Gradient Method is a composite of simple, elegant ideas that almost anyone can understand. Of course, a reader as intelligent as yourself will learn them almost effortlessly.”</a:t>
            </a:r>
          </a:p>
        </p:txBody>
      </p:sp>
      <p:pic>
        <p:nvPicPr>
          <p:cNvPr id="1459" name="image.png" descr="image.png"/>
          <p:cNvPicPr>
            <a:picLocks noChangeAspect="0"/>
          </p:cNvPicPr>
          <p:nvPr/>
        </p:nvPicPr>
        <p:blipFill>
          <a:blip r:embed="rId3">
            <a:extLst/>
          </a:blip>
          <a:stretch>
            <a:fillRect/>
          </a:stretch>
        </p:blipFill>
        <p:spPr>
          <a:xfrm>
            <a:off x="2518171" y="910828"/>
            <a:ext cx="2557464" cy="1446610"/>
          </a:xfrm>
          <a:prstGeom prst="rect">
            <a:avLst/>
          </a:prstGeom>
          <a:ln w="12700">
            <a:miter lim="400000"/>
          </a:ln>
        </p:spPr>
      </p:pic>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62"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63"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64" name="Overview"/>
          <p:cNvSpPr txBox="1"/>
          <p:nvPr>
            <p:ph type="title"/>
          </p:nvPr>
        </p:nvSpPr>
        <p:spPr>
          <a:prstGeom prst="rect">
            <a:avLst/>
          </a:prstGeom>
        </p:spPr>
        <p:txBody>
          <a:bodyPr/>
          <a:lstStyle/>
          <a:p>
            <a:pPr/>
            <a:r>
              <a:t>Overview</a:t>
            </a:r>
          </a:p>
        </p:txBody>
      </p:sp>
      <p:sp>
        <p:nvSpPr>
          <p:cNvPr id="1465" name="Naive iterative solver: Zigzag…"/>
          <p:cNvSpPr txBox="1"/>
          <p:nvPr>
            <p:ph type="body" idx="1"/>
          </p:nvPr>
        </p:nvSpPr>
        <p:spPr>
          <a:prstGeom prst="rect">
            <a:avLst/>
          </a:prstGeom>
        </p:spPr>
        <p:txBody>
          <a:bodyPr/>
          <a:lstStyle/>
          <a:p>
            <a:pPr marL="347435" indent="-306160">
              <a:defRPr sz="2500"/>
            </a:pPr>
            <a:r>
              <a:t>Naive iterative solver: Zigzag</a:t>
            </a:r>
          </a:p>
          <a:p>
            <a:pPr lvl="1" marL="753608" indent="-255133">
              <a:defRPr sz="2500"/>
            </a:pPr>
            <a:r>
              <a:t>Ends up doing multiple steps in the same direction</a:t>
            </a:r>
          </a:p>
          <a:p>
            <a:pPr marL="347435" indent="-306160">
              <a:defRPr sz="2500"/>
            </a:pPr>
            <a:r>
              <a:t>Conjugate gradient: make sure never go twice in the same direction</a:t>
            </a:r>
          </a:p>
          <a:p>
            <a:pPr lvl="1" marL="753608" indent="-255133">
              <a:defRPr sz="2500"/>
            </a:pPr>
            <a:r>
              <a:t>Don’t go exactly along gradient direction</a:t>
            </a:r>
          </a:p>
        </p:txBody>
      </p:sp>
      <p:pic>
        <p:nvPicPr>
          <p:cNvPr id="1466" name="droppedImage.pdf" descr="droppedImage.pdf"/>
          <p:cNvPicPr>
            <a:picLocks noChangeAspect="1"/>
          </p:cNvPicPr>
          <p:nvPr/>
        </p:nvPicPr>
        <p:blipFill>
          <a:blip r:embed="rId3">
            <a:extLst/>
          </a:blip>
          <a:stretch>
            <a:fillRect/>
          </a:stretch>
        </p:blipFill>
        <p:spPr>
          <a:xfrm>
            <a:off x="98226" y="3280538"/>
            <a:ext cx="2235201" cy="3319605"/>
          </a:xfrm>
          <a:prstGeom prst="rect">
            <a:avLst/>
          </a:prstGeom>
          <a:ln w="12700"/>
        </p:spPr>
      </p:pic>
      <p:sp>
        <p:nvSpPr>
          <p:cNvPr id="1467" name="Green:     standard     iterations…"/>
          <p:cNvSpPr txBox="1"/>
          <p:nvPr/>
        </p:nvSpPr>
        <p:spPr>
          <a:xfrm>
            <a:off x="2339578" y="3920132"/>
            <a:ext cx="1875235" cy="1884165"/>
          </a:xfrm>
          <a:prstGeom prst="rect">
            <a:avLst/>
          </a:prstGeom>
          <a:ln w="12700">
            <a:miter lim="400000"/>
          </a:ln>
          <a:extLst>
            <a:ext uri="{C572A759-6A51-4108-AA02-DFA0A04FC94B}">
              <ma14:wrappingTextBoxFlag xmlns:ma14="http://schemas.microsoft.com/office/mac/drawingml/2011/main" val="1"/>
            </a:ext>
          </a:extLst>
        </p:spPr>
        <p:txBody>
          <a:bodyPr lIns="21" tIns="21" rIns="21" bIns="21">
            <a:spAutoFit/>
          </a:bodyPr>
          <a:lstStyle/>
          <a:p>
            <a:pPr marL="57799" marR="57799" defTabSz="1295400">
              <a:defRPr baseline="0" sz="0">
                <a:uFill>
                  <a:solidFill>
                    <a:srgbClr val="000000"/>
                  </a:solidFill>
                </a:uFill>
                <a:latin typeface="Times New Roman"/>
                <a:ea typeface="Times New Roman"/>
                <a:cs typeface="Times New Roman"/>
                <a:sym typeface="Times New Roman"/>
              </a:defRPr>
            </a:pPr>
            <a:r>
              <a:rPr baseline="0"/>
              <a:t>Green: </a:t>
            </a:r>
            <a:br>
              <a:rPr baseline="0"/>
            </a:br>
            <a:r>
              <a:rPr baseline="0"/>
              <a:t>   standard </a:t>
            </a:r>
            <a:br>
              <a:rPr baseline="0"/>
            </a:br>
            <a:r>
              <a:rPr baseline="0"/>
              <a:t>   iterations</a:t>
            </a:r>
            <a:endParaRPr baseline="0"/>
          </a:p>
          <a:p>
            <a:pPr marL="57799" marR="57799" defTabSz="1295400">
              <a:defRPr baseline="0" sz="0">
                <a:uFill>
                  <a:solidFill>
                    <a:srgbClr val="000000"/>
                  </a:solidFill>
                </a:uFill>
                <a:latin typeface="Times New Roman"/>
                <a:ea typeface="Times New Roman"/>
                <a:cs typeface="Times New Roman"/>
                <a:sym typeface="Times New Roman"/>
              </a:defRPr>
            </a:pPr>
            <a:r>
              <a:rPr baseline="0"/>
              <a:t>Red: </a:t>
            </a:r>
            <a:br>
              <a:rPr baseline="0"/>
            </a:br>
            <a:r>
              <a:rPr baseline="0"/>
              <a:t>   conjugate </a:t>
            </a:r>
            <a:br>
              <a:rPr baseline="0"/>
            </a:br>
            <a:r>
              <a:rPr baseline="0"/>
              <a:t>   gradient</a:t>
            </a:r>
          </a:p>
        </p:txBody>
      </p:sp>
      <p:sp>
        <p:nvSpPr>
          <p:cNvPr id="1468" name="http://en.wikipedia.org/wiki/Image:Conjugate_gradient_illustration.svg"/>
          <p:cNvSpPr txBox="1"/>
          <p:nvPr/>
        </p:nvSpPr>
        <p:spPr>
          <a:xfrm>
            <a:off x="0" y="6527601"/>
            <a:ext cx="3909398" cy="2286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lvl1pPr defTabSz="910828">
              <a:tabLst>
                <a:tab pos="355600" algn="l"/>
                <a:tab pos="711200" algn="l"/>
                <a:tab pos="1054100" algn="l"/>
                <a:tab pos="1409700" algn="l"/>
                <a:tab pos="1765300" algn="l"/>
                <a:tab pos="2133600" algn="l"/>
                <a:tab pos="2489200" algn="l"/>
                <a:tab pos="2844800" algn="l"/>
                <a:tab pos="3187700" algn="l"/>
                <a:tab pos="3543300" algn="l"/>
                <a:tab pos="3898900" algn="l"/>
                <a:tab pos="4267200" algn="l"/>
              </a:tabLst>
              <a:defRPr sz="900" u="sng">
                <a:uFill>
                  <a:solidFill>
                    <a:srgbClr val="000000"/>
                  </a:solidFill>
                </a:uFill>
                <a:hlinkClick r:id="rId4" invalidUrl="" action="" tgtFrame="" tooltip="" history="1" highlightClick="0" endSnd="0"/>
              </a:defRPr>
            </a:lvl1pPr>
          </a:lstStyle>
          <a:p>
            <a:pPr>
              <a:defRPr u="none">
                <a:latin typeface="Times New Roman"/>
                <a:ea typeface="Times New Roman"/>
                <a:cs typeface="Times New Roman"/>
                <a:sym typeface="Times New Roman"/>
              </a:defRPr>
            </a:pPr>
            <a:r>
              <a:rPr u="sng">
                <a:latin typeface="Helvetica"/>
                <a:ea typeface="Helvetica"/>
                <a:cs typeface="Helvetica"/>
                <a:sym typeface="Helvetica"/>
                <a:hlinkClick r:id="rId4" invalidUrl="" action="" tgtFrame="" tooltip="" history="1" highlightClick="0" endSnd="0"/>
              </a:rPr>
              <a:t>http://en.wikipedia.org/wiki/Image:Conjugate_gradient_illustration.svg</a:t>
            </a:r>
          </a:p>
        </p:txBody>
      </p:sp>
      <p:grpSp>
        <p:nvGrpSpPr>
          <p:cNvPr id="1471" name="Group"/>
          <p:cNvGrpSpPr/>
          <p:nvPr/>
        </p:nvGrpSpPr>
        <p:grpSpPr>
          <a:xfrm>
            <a:off x="4536281" y="3366492"/>
            <a:ext cx="4902399" cy="455415"/>
            <a:chOff x="0" y="0"/>
            <a:chExt cx="4902398" cy="455414"/>
          </a:xfrm>
        </p:grpSpPr>
        <p:sp>
          <p:nvSpPr>
            <p:cNvPr id="1469" name="function [x] = conjgrad(A,b,x0)…"/>
            <p:cNvSpPr/>
            <p:nvPr/>
          </p:nvSpPr>
          <p:spPr>
            <a:xfrm>
              <a:off x="0" y="455414"/>
              <a:ext cx="490239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21" tIns="21" rIns="21" bIns="21" numCol="1" anchor="t">
              <a:spAutoFit/>
            </a:bodyPr>
            <a:lstStyle/>
            <a:p>
              <a:pPr lvl="1" indent="0" defTabSz="410765">
                <a:lnSpc>
                  <a:spcPct val="90000"/>
                </a:lnSpc>
                <a:defRPr sz="900">
                  <a:solidFill>
                    <a:srgbClr val="515151"/>
                  </a:solidFill>
                  <a:latin typeface="Courier"/>
                  <a:ea typeface="Courier"/>
                  <a:cs typeface="Courier"/>
                  <a:sym typeface="Courier"/>
                </a:defRPr>
              </a:pPr>
              <a:r>
                <a:t>function [x] = conjgrad(A,b,x0)  </a:t>
              </a:r>
            </a:p>
            <a:p>
              <a:pPr lvl="1" indent="0" defTabSz="410765">
                <a:lnSpc>
                  <a:spcPct val="90000"/>
                </a:lnSpc>
                <a:defRPr sz="900">
                  <a:solidFill>
                    <a:srgbClr val="515151"/>
                  </a:solidFill>
                  <a:latin typeface="Courier"/>
                  <a:ea typeface="Courier"/>
                  <a:cs typeface="Courier"/>
                  <a:sym typeface="Courier"/>
                </a:defRPr>
              </a:pPr>
              <a:r>
                <a:t>    r = b - A*x0;</a:t>
              </a:r>
            </a:p>
            <a:p>
              <a:pPr lvl="1" indent="0" defTabSz="410765">
                <a:lnSpc>
                  <a:spcPct val="90000"/>
                </a:lnSpc>
                <a:defRPr sz="900">
                  <a:solidFill>
                    <a:srgbClr val="515151"/>
                  </a:solidFill>
                  <a:latin typeface="Courier"/>
                  <a:ea typeface="Courier"/>
                  <a:cs typeface="Courier"/>
                  <a:sym typeface="Courier"/>
                </a:defRPr>
              </a:pPr>
              <a:r>
                <a:t>    w = -r;</a:t>
              </a:r>
            </a:p>
            <a:p>
              <a:pPr lvl="1" indent="0" defTabSz="410765">
                <a:lnSpc>
                  <a:spcPct val="90000"/>
                </a:lnSpc>
                <a:defRPr sz="900">
                  <a:solidFill>
                    <a:srgbClr val="515151"/>
                  </a:solidFill>
                  <a:latin typeface="Courier"/>
                  <a:ea typeface="Courier"/>
                  <a:cs typeface="Courier"/>
                  <a:sym typeface="Courier"/>
                </a:defRPr>
              </a:pPr>
              <a:r>
                <a:t>    z = A*w;</a:t>
              </a:r>
            </a:p>
            <a:p>
              <a:pPr lvl="1" indent="0" defTabSz="410765">
                <a:lnSpc>
                  <a:spcPct val="90000"/>
                </a:lnSpc>
                <a:defRPr sz="900">
                  <a:solidFill>
                    <a:srgbClr val="515151"/>
                  </a:solidFill>
                  <a:latin typeface="Courier"/>
                  <a:ea typeface="Courier"/>
                  <a:cs typeface="Courier"/>
                  <a:sym typeface="Courier"/>
                </a:defRPr>
              </a:pPr>
              <a:r>
                <a:t>    a = (r'*w)/(w'*z);</a:t>
              </a:r>
            </a:p>
            <a:p>
              <a:pPr lvl="1" indent="0" defTabSz="410765">
                <a:lnSpc>
                  <a:spcPct val="90000"/>
                </a:lnSpc>
                <a:defRPr sz="900">
                  <a:solidFill>
                    <a:srgbClr val="515151"/>
                  </a:solidFill>
                  <a:latin typeface="Courier"/>
                  <a:ea typeface="Courier"/>
                  <a:cs typeface="Courier"/>
                  <a:sym typeface="Courier"/>
                </a:defRPr>
              </a:pPr>
              <a:r>
                <a:t>    x = x0 + a*w;</a:t>
              </a:r>
            </a:p>
            <a:p>
              <a:pPr lvl="1" indent="0" defTabSz="410765">
                <a:lnSpc>
                  <a:spcPct val="90000"/>
                </a:lnSpc>
                <a:defRPr sz="900">
                  <a:solidFill>
                    <a:srgbClr val="515151"/>
                  </a:solidFill>
                  <a:latin typeface="Courier"/>
                  <a:ea typeface="Courier"/>
                  <a:cs typeface="Courier"/>
                  <a:sym typeface="Courier"/>
                </a:defRPr>
              </a:pPr>
              <a:r>
                <a:t>    B = 0;</a:t>
              </a:r>
            </a:p>
            <a:p>
              <a:pPr lvl="1" indent="0" defTabSz="410765">
                <a:lnSpc>
                  <a:spcPct val="90000"/>
                </a:lnSpc>
                <a:defRPr sz="900">
                  <a:solidFill>
                    <a:srgbClr val="515151"/>
                  </a:solidFill>
                  <a:latin typeface="Courier"/>
                  <a:ea typeface="Courier"/>
                  <a:cs typeface="Courier"/>
                  <a:sym typeface="Courier"/>
                </a:defRPr>
              </a:pPr>
              <a:r>
                <a:t>    for i = 1:size(A);</a:t>
              </a:r>
            </a:p>
            <a:p>
              <a:pPr lvl="1" indent="0" defTabSz="410765">
                <a:lnSpc>
                  <a:spcPct val="90000"/>
                </a:lnSpc>
                <a:defRPr sz="900">
                  <a:solidFill>
                    <a:srgbClr val="515151"/>
                  </a:solidFill>
                  <a:latin typeface="Courier"/>
                  <a:ea typeface="Courier"/>
                  <a:cs typeface="Courier"/>
                  <a:sym typeface="Courier"/>
                </a:defRPr>
              </a:pPr>
              <a:r>
                <a:t>       r = r - a*z;</a:t>
              </a:r>
            </a:p>
            <a:p>
              <a:pPr lvl="1" indent="0" defTabSz="410765">
                <a:lnSpc>
                  <a:spcPct val="90000"/>
                </a:lnSpc>
                <a:defRPr sz="900">
                  <a:solidFill>
                    <a:srgbClr val="515151"/>
                  </a:solidFill>
                  <a:latin typeface="Courier"/>
                  <a:ea typeface="Courier"/>
                  <a:cs typeface="Courier"/>
                  <a:sym typeface="Courier"/>
                </a:defRPr>
              </a:pPr>
              <a:r>
                <a:t>       if( norm(r) &lt; 1e-10 )</a:t>
              </a:r>
            </a:p>
            <a:p>
              <a:pPr lvl="1" indent="0" defTabSz="410765">
                <a:lnSpc>
                  <a:spcPct val="90000"/>
                </a:lnSpc>
                <a:defRPr sz="900">
                  <a:solidFill>
                    <a:srgbClr val="515151"/>
                  </a:solidFill>
                  <a:latin typeface="Courier"/>
                  <a:ea typeface="Courier"/>
                  <a:cs typeface="Courier"/>
                  <a:sym typeface="Courier"/>
                </a:defRPr>
              </a:pPr>
              <a:r>
                <a:t>            break;</a:t>
              </a:r>
            </a:p>
            <a:p>
              <a:pPr lvl="1" indent="0" defTabSz="410765">
                <a:lnSpc>
                  <a:spcPct val="90000"/>
                </a:lnSpc>
                <a:defRPr sz="900">
                  <a:solidFill>
                    <a:srgbClr val="515151"/>
                  </a:solidFill>
                  <a:latin typeface="Courier"/>
                  <a:ea typeface="Courier"/>
                  <a:cs typeface="Courier"/>
                  <a:sym typeface="Courier"/>
                </a:defRPr>
              </a:pPr>
              <a:r>
                <a:t>       B = (r'*z)/(w'*z);</a:t>
              </a:r>
            </a:p>
            <a:p>
              <a:pPr lvl="1" indent="0" defTabSz="410765">
                <a:lnSpc>
                  <a:spcPct val="90000"/>
                </a:lnSpc>
                <a:defRPr sz="900">
                  <a:solidFill>
                    <a:srgbClr val="515151"/>
                  </a:solidFill>
                  <a:latin typeface="Courier"/>
                  <a:ea typeface="Courier"/>
                  <a:cs typeface="Courier"/>
                  <a:sym typeface="Courier"/>
                </a:defRPr>
              </a:pPr>
              <a:r>
                <a:t>       w = -r + B*w;</a:t>
              </a:r>
            </a:p>
            <a:p>
              <a:pPr lvl="1" indent="0" defTabSz="410765">
                <a:lnSpc>
                  <a:spcPct val="90000"/>
                </a:lnSpc>
                <a:defRPr sz="900">
                  <a:solidFill>
                    <a:srgbClr val="515151"/>
                  </a:solidFill>
                  <a:latin typeface="Courier"/>
                  <a:ea typeface="Courier"/>
                  <a:cs typeface="Courier"/>
                  <a:sym typeface="Courier"/>
                </a:defRPr>
              </a:pPr>
              <a:r>
                <a:t>       z = A*w;</a:t>
              </a:r>
            </a:p>
            <a:p>
              <a:pPr lvl="1" indent="0" defTabSz="410765">
                <a:lnSpc>
                  <a:spcPct val="90000"/>
                </a:lnSpc>
                <a:defRPr sz="900">
                  <a:solidFill>
                    <a:srgbClr val="515151"/>
                  </a:solidFill>
                  <a:latin typeface="Courier"/>
                  <a:ea typeface="Courier"/>
                  <a:cs typeface="Courier"/>
                  <a:sym typeface="Courier"/>
                </a:defRPr>
              </a:pPr>
              <a:r>
                <a:t>       a = (r'*w)/(w'*z);</a:t>
              </a:r>
            </a:p>
            <a:p>
              <a:pPr lvl="1" indent="0" defTabSz="410765">
                <a:lnSpc>
                  <a:spcPct val="90000"/>
                </a:lnSpc>
                <a:defRPr sz="900">
                  <a:solidFill>
                    <a:srgbClr val="515151"/>
                  </a:solidFill>
                  <a:latin typeface="Courier"/>
                  <a:ea typeface="Courier"/>
                  <a:cs typeface="Courier"/>
                  <a:sym typeface="Courier"/>
                </a:defRPr>
              </a:pPr>
              <a:r>
                <a:t>       x = x + a*w;</a:t>
              </a:r>
            </a:p>
          </p:txBody>
        </p:sp>
        <p:sp>
          <p:nvSpPr>
            <p:cNvPr id="1470" name="Good news: the code is simple"/>
            <p:cNvSpPr/>
            <p:nvPr/>
          </p:nvSpPr>
          <p:spPr>
            <a:xfrm>
              <a:off x="0" y="0"/>
              <a:ext cx="4027290"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21" tIns="21" rIns="21" bIns="21" numCol="1" anchor="t">
              <a:spAutoFit/>
            </a:bodyPr>
            <a:lstStyle>
              <a:lvl1pPr marL="57799" marR="57799" defTabSz="1295400">
                <a:defRPr baseline="0" sz="0">
                  <a:uFill>
                    <a:solidFill>
                      <a:srgbClr val="000000"/>
                    </a:solidFill>
                  </a:uFill>
                  <a:latin typeface="Times New Roman"/>
                  <a:ea typeface="Times New Roman"/>
                  <a:cs typeface="Times New Roman"/>
                  <a:sym typeface="Times New Roman"/>
                </a:defRPr>
              </a:lvl1pPr>
            </a:lstStyle>
            <a:p>
              <a:pPr>
                <a:defRPr baseline="0"/>
              </a:pPr>
              <a:r>
                <a:rPr baseline="0"/>
                <a:t>Good news: the code is simple</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71" grpId="1"/>
    </p:bldLst>
  </p:timing>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74"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75"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76" name="Conjugate gradient"/>
          <p:cNvSpPr txBox="1"/>
          <p:nvPr>
            <p:ph type="title"/>
          </p:nvPr>
        </p:nvSpPr>
        <p:spPr>
          <a:prstGeom prst="rect">
            <a:avLst/>
          </a:prstGeom>
        </p:spPr>
        <p:txBody>
          <a:bodyPr/>
          <a:lstStyle/>
          <a:p>
            <a:pPr/>
            <a:r>
              <a:t>Conjugate gradient</a:t>
            </a:r>
          </a:p>
        </p:txBody>
      </p:sp>
      <p:sp>
        <p:nvSpPr>
          <p:cNvPr id="1477" name="Smarter choice of direction…"/>
          <p:cNvSpPr txBox="1"/>
          <p:nvPr>
            <p:ph type="body" idx="1"/>
          </p:nvPr>
        </p:nvSpPr>
        <p:spPr>
          <a:prstGeom prst="rect">
            <a:avLst/>
          </a:prstGeom>
        </p:spPr>
        <p:txBody>
          <a:bodyPr/>
          <a:lstStyle/>
          <a:p>
            <a:pPr/>
            <a:r>
              <a:t>Smarter choice of direction</a:t>
            </a:r>
          </a:p>
          <a:p>
            <a:pPr lvl="1"/>
            <a:r>
              <a:t>Ideally, step directions should be orthogonal to one another (no redundancy)</a:t>
            </a:r>
          </a:p>
          <a:p>
            <a:pPr lvl="1"/>
            <a:r>
              <a:t>But tough to achieve</a:t>
            </a:r>
          </a:p>
          <a:p>
            <a:pPr lvl="1"/>
            <a:r>
              <a:t>Next best thing: make them A-orthogonal (conjugate)</a:t>
            </a:r>
            <a:br/>
            <a:r>
              <a:t>That is, orthogonal when transformed by √A</a:t>
            </a:r>
          </a:p>
          <a:p>
            <a:pPr lvl="2"/>
            <a:r>
              <a:t>Turn the ellipses into circles</a:t>
            </a:r>
          </a:p>
        </p:txBody>
      </p:sp>
      <p:pic>
        <p:nvPicPr>
          <p:cNvPr id="1478" name="image.png" descr="image.png"/>
          <p:cNvPicPr>
            <a:picLocks noChangeAspect="0"/>
          </p:cNvPicPr>
          <p:nvPr/>
        </p:nvPicPr>
        <p:blipFill>
          <a:blip r:embed="rId3">
            <a:extLst/>
          </a:blip>
          <a:stretch>
            <a:fillRect/>
          </a:stretch>
        </p:blipFill>
        <p:spPr>
          <a:xfrm>
            <a:off x="535781" y="4117975"/>
            <a:ext cx="4420196" cy="2740026"/>
          </a:xfrm>
          <a:prstGeom prst="rect">
            <a:avLst/>
          </a:prstGeom>
          <a:ln w="12700">
            <a:miter lim="400000"/>
          </a:ln>
        </p:spPr>
      </p:pic>
      <p:pic>
        <p:nvPicPr>
          <p:cNvPr id="1479" name="image.pdf" descr="image.pdf"/>
          <p:cNvPicPr>
            <a:picLocks noChangeAspect="0"/>
          </p:cNvPicPr>
          <p:nvPr/>
        </p:nvPicPr>
        <p:blipFill>
          <a:blip r:embed="rId4">
            <a:extLst/>
          </a:blip>
          <a:stretch>
            <a:fillRect/>
          </a:stretch>
        </p:blipFill>
        <p:spPr>
          <a:xfrm>
            <a:off x="7393781" y="5098763"/>
            <a:ext cx="1598415" cy="557213"/>
          </a:xfrm>
          <a:prstGeom prst="rect">
            <a:avLst/>
          </a:prstGeom>
          <a:ln w="12700">
            <a:miter lim="400000"/>
          </a:ln>
        </p:spPr>
      </p:pic>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82"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483"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484" name="Conjugate gradient overview"/>
          <p:cNvSpPr txBox="1"/>
          <p:nvPr>
            <p:ph type="title"/>
          </p:nvPr>
        </p:nvSpPr>
        <p:spPr>
          <a:prstGeom prst="rect">
            <a:avLst/>
          </a:prstGeom>
        </p:spPr>
        <p:txBody>
          <a:bodyPr/>
          <a:lstStyle/>
          <a:p>
            <a:pPr/>
            <a:r>
              <a:t>Conjugate gradient overview</a:t>
            </a:r>
          </a:p>
        </p:txBody>
      </p:sp>
      <p:sp>
        <p:nvSpPr>
          <p:cNvPr id="1485" name="For each step:…"/>
          <p:cNvSpPr txBox="1"/>
          <p:nvPr>
            <p:ph type="body" idx="1"/>
          </p:nvPr>
        </p:nvSpPr>
        <p:spPr>
          <a:prstGeom prst="rect">
            <a:avLst/>
          </a:prstGeom>
        </p:spPr>
        <p:txBody>
          <a:bodyPr/>
          <a:lstStyle/>
          <a:p>
            <a:pPr/>
            <a:r>
              <a:t>For each step: </a:t>
            </a:r>
          </a:p>
          <a:p>
            <a:pPr lvl="1"/>
            <a:r>
              <a:t>Take the residual (gradient)</a:t>
            </a:r>
          </a:p>
          <a:p>
            <a:pPr lvl="1"/>
            <a:r>
              <a:t>Make it A-orthogonal to the previous ones</a:t>
            </a:r>
          </a:p>
          <a:p>
            <a:pPr lvl="1"/>
            <a:r>
              <a:t>Find minimum along this direction</a:t>
            </a:r>
          </a:p>
        </p:txBody>
      </p:sp>
      <p:pic>
        <p:nvPicPr>
          <p:cNvPr id="1486" name="image.png" descr="image.png"/>
          <p:cNvPicPr>
            <a:picLocks noChangeAspect="0"/>
          </p:cNvPicPr>
          <p:nvPr/>
        </p:nvPicPr>
        <p:blipFill>
          <a:blip r:embed="rId3">
            <a:extLst/>
          </a:blip>
          <a:stretch>
            <a:fillRect/>
          </a:stretch>
        </p:blipFill>
        <p:spPr>
          <a:xfrm>
            <a:off x="866179" y="3045023"/>
            <a:ext cx="3582988" cy="3812977"/>
          </a:xfrm>
          <a:prstGeom prst="rect">
            <a:avLst/>
          </a:prstGeom>
          <a:ln w="12700">
            <a:miter lim="400000"/>
          </a:ln>
        </p:spPr>
      </p:pic>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8" name="How to make vectors orthogonal"/>
          <p:cNvSpPr txBox="1"/>
          <p:nvPr>
            <p:ph type="title"/>
          </p:nvPr>
        </p:nvSpPr>
        <p:spPr>
          <a:prstGeom prst="rect">
            <a:avLst/>
          </a:prstGeom>
        </p:spPr>
        <p:txBody>
          <a:bodyPr/>
          <a:lstStyle>
            <a:lvl1pPr defTabSz="402336">
              <a:defRPr sz="4356"/>
            </a:lvl1pPr>
          </a:lstStyle>
          <a:p>
            <a:pPr/>
            <a:r>
              <a:t>How to make vectors orthogonal</a:t>
            </a:r>
          </a:p>
        </p:txBody>
      </p:sp>
      <p:sp>
        <p:nvSpPr>
          <p:cNvPr id="1489" name="Double-click to edit"/>
          <p:cNvSpPr txBox="1"/>
          <p:nvPr>
            <p:ph type="body" idx="1"/>
          </p:nvPr>
        </p:nvSpPr>
        <p:spPr>
          <a:prstGeom prst="rect">
            <a:avLst/>
          </a:prstGeom>
        </p:spPr>
        <p:txBody>
          <a:bodyPr/>
          <a:lstStyle/>
          <a:p>
            <a:pPr/>
          </a:p>
        </p:txBody>
      </p:sp>
      <p:sp>
        <p:nvSpPr>
          <p:cNvPr id="1490" name="Line"/>
          <p:cNvSpPr/>
          <p:nvPr/>
        </p:nvSpPr>
        <p:spPr>
          <a:xfrm>
            <a:off x="1022111" y="5200703"/>
            <a:ext cx="794100" cy="1113984"/>
          </a:xfrm>
          <a:prstGeom prst="line">
            <a:avLst/>
          </a:prstGeom>
          <a:ln w="38100">
            <a:solidFill>
              <a:srgbClr val="000000"/>
            </a:solidFill>
            <a:miter lim="400000"/>
            <a:headEnd type="stealth"/>
          </a:ln>
        </p:spPr>
        <p:txBody>
          <a:bodyPr lIns="0" tIns="0" rIns="0" bIns="0"/>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91" name="Line"/>
          <p:cNvSpPr/>
          <p:nvPr/>
        </p:nvSpPr>
        <p:spPr>
          <a:xfrm flipH="1">
            <a:off x="1814195" y="6313413"/>
            <a:ext cx="2004439" cy="1"/>
          </a:xfrm>
          <a:prstGeom prst="line">
            <a:avLst/>
          </a:prstGeom>
          <a:ln w="38100">
            <a:solidFill>
              <a:srgbClr val="000000"/>
            </a:solidFill>
            <a:miter lim="400000"/>
            <a:headEnd type="stealth"/>
          </a:ln>
        </p:spPr>
        <p:txBody>
          <a:bodyPr lIns="0" tIns="0" rIns="0" bIns="0"/>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92" name="v"/>
          <p:cNvSpPr txBox="1"/>
          <p:nvPr/>
        </p:nvSpPr>
        <p:spPr>
          <a:xfrm>
            <a:off x="2817045" y="6468095"/>
            <a:ext cx="307341" cy="431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v</a:t>
            </a:r>
          </a:p>
        </p:txBody>
      </p:sp>
      <p:sp>
        <p:nvSpPr>
          <p:cNvPr id="1493" name="w"/>
          <p:cNvSpPr txBox="1"/>
          <p:nvPr/>
        </p:nvSpPr>
        <p:spPr>
          <a:xfrm>
            <a:off x="1003624" y="5369743"/>
            <a:ext cx="375057" cy="431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w</a:t>
            </a:r>
          </a:p>
        </p:txBody>
      </p:sp>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5"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496"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497" name="How to make vectors orthogonal"/>
          <p:cNvSpPr txBox="1"/>
          <p:nvPr>
            <p:ph type="title"/>
          </p:nvPr>
        </p:nvSpPr>
        <p:spPr>
          <a:prstGeom prst="rect">
            <a:avLst/>
          </a:prstGeom>
        </p:spPr>
        <p:txBody>
          <a:bodyPr/>
          <a:lstStyle/>
          <a:p>
            <a:pPr/>
            <a:r>
              <a:t>How to make vectors orthogonal</a:t>
            </a:r>
          </a:p>
        </p:txBody>
      </p:sp>
      <p:sp>
        <p:nvSpPr>
          <p:cNvPr id="1498" name="Subtract the non-orthogonal component…"/>
          <p:cNvSpPr txBox="1"/>
          <p:nvPr>
            <p:ph type="body" idx="1"/>
          </p:nvPr>
        </p:nvSpPr>
        <p:spPr>
          <a:xfrm>
            <a:off x="515656" y="1378648"/>
            <a:ext cx="8318501" cy="5283201"/>
          </a:xfrm>
          <a:prstGeom prst="rect">
            <a:avLst/>
          </a:prstGeom>
        </p:spPr>
        <p:txBody>
          <a:bodyPr/>
          <a:lstStyle/>
          <a:p>
            <a:pPr/>
            <a:r>
              <a:t>Subtract the non-orthogonal component</a:t>
            </a:r>
          </a:p>
          <a:p>
            <a:pPr lvl="1"/>
            <a:r>
              <a:t>Use dot product</a:t>
            </a:r>
          </a:p>
          <a:p>
            <a:pPr/>
            <a:r>
              <a:t>Make w orthogonal to v:</a:t>
            </a:r>
          </a:p>
          <a:p>
            <a:pPr/>
            <a:r>
              <a:t>w’=w-γv</a:t>
            </a:r>
          </a:p>
          <a:p>
            <a:pPr/>
            <a:r>
              <a:t>where γ = v</a:t>
            </a:r>
            <a:r>
              <a:rPr baseline="31999"/>
              <a:t>T</a:t>
            </a:r>
            <a:r>
              <a:t>w/v</a:t>
            </a:r>
            <a:r>
              <a:rPr baseline="31999"/>
              <a:t>T</a:t>
            </a:r>
            <a:r>
              <a:t>v</a:t>
            </a:r>
          </a:p>
          <a:p>
            <a:pPr lvl="1"/>
            <a:r>
              <a:t>denominator needed when v is not unit length</a:t>
            </a:r>
          </a:p>
          <a:p>
            <a:pPr/>
            <a:r>
              <a:t>Gram Schmidt generalizes this to n vectors</a:t>
            </a:r>
          </a:p>
        </p:txBody>
      </p:sp>
      <p:grpSp>
        <p:nvGrpSpPr>
          <p:cNvPr id="1506" name="Group"/>
          <p:cNvGrpSpPr/>
          <p:nvPr/>
        </p:nvGrpSpPr>
        <p:grpSpPr>
          <a:xfrm>
            <a:off x="1002821" y="5184709"/>
            <a:ext cx="3084225" cy="2769163"/>
            <a:chOff x="0" y="0"/>
            <a:chExt cx="3084223" cy="2769161"/>
          </a:xfrm>
        </p:grpSpPr>
        <p:sp>
          <p:nvSpPr>
            <p:cNvPr id="1499" name="Line"/>
            <p:cNvSpPr/>
            <p:nvPr/>
          </p:nvSpPr>
          <p:spPr>
            <a:xfrm>
              <a:off x="19289" y="15993"/>
              <a:ext cx="794100" cy="1113984"/>
            </a:xfrm>
            <a:prstGeom prst="line">
              <a:avLst/>
            </a:prstGeom>
            <a:noFill/>
            <a:ln w="38100" cap="flat">
              <a:solidFill>
                <a:srgbClr val="000000"/>
              </a:solidFill>
              <a:prstDash val="solid"/>
              <a:miter lim="400000"/>
              <a:headEnd type="stealth" w="med" len="med"/>
            </a:ln>
            <a:effectLst/>
          </p:spPr>
          <p:txBody>
            <a:bodyPr wrap="square" lIns="0" tIns="0" rIns="0" bIns="0" numCol="1" anchor="t">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00" name="Line"/>
            <p:cNvSpPr/>
            <p:nvPr/>
          </p:nvSpPr>
          <p:spPr>
            <a:xfrm flipH="1">
              <a:off x="811374" y="1128703"/>
              <a:ext cx="2004438" cy="1"/>
            </a:xfrm>
            <a:prstGeom prst="line">
              <a:avLst/>
            </a:prstGeom>
            <a:noFill/>
            <a:ln w="38100" cap="flat">
              <a:solidFill>
                <a:srgbClr val="000000"/>
              </a:solidFill>
              <a:prstDash val="solid"/>
              <a:miter lim="400000"/>
              <a:headEnd type="stealth" w="med" len="med"/>
            </a:ln>
            <a:effectLst/>
          </p:spPr>
          <p:txBody>
            <a:bodyPr wrap="square" lIns="0" tIns="0" rIns="0" bIns="0" numCol="1" anchor="t">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01" name="v"/>
            <p:cNvSpPr/>
            <p:nvPr/>
          </p:nvSpPr>
          <p:spPr>
            <a:xfrm>
              <a:off x="1814223" y="149916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v</a:t>
              </a:r>
            </a:p>
          </p:txBody>
        </p:sp>
        <p:sp>
          <p:nvSpPr>
            <p:cNvPr id="1502" name="w"/>
            <p:cNvSpPr/>
            <p:nvPr/>
          </p:nvSpPr>
          <p:spPr>
            <a:xfrm>
              <a:off x="802" y="4008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w</a:t>
              </a:r>
            </a:p>
          </p:txBody>
        </p:sp>
        <p:sp>
          <p:nvSpPr>
            <p:cNvPr id="1503" name="Line"/>
            <p:cNvSpPr/>
            <p:nvPr/>
          </p:nvSpPr>
          <p:spPr>
            <a:xfrm>
              <a:off x="0" y="1100612"/>
              <a:ext cx="817140" cy="1"/>
            </a:xfrm>
            <a:prstGeom prst="line">
              <a:avLst/>
            </a:prstGeom>
            <a:noFill/>
            <a:ln w="38100" cap="flat">
              <a:solidFill>
                <a:srgbClr val="000000"/>
              </a:solidFill>
              <a:prstDash val="solid"/>
              <a:miter lim="400000"/>
            </a:ln>
            <a:effectLst/>
          </p:spPr>
          <p:txBody>
            <a:bodyPr wrap="square" lIns="0" tIns="0" rIns="0" bIns="0" numCol="1" anchor="t">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04" name="Line"/>
            <p:cNvSpPr/>
            <p:nvPr/>
          </p:nvSpPr>
          <p:spPr>
            <a:xfrm flipH="1">
              <a:off x="782262" y="0"/>
              <a:ext cx="1" cy="1139732"/>
            </a:xfrm>
            <a:prstGeom prst="line">
              <a:avLst/>
            </a:prstGeom>
            <a:noFill/>
            <a:ln w="38100" cap="flat">
              <a:solidFill>
                <a:srgbClr val="000000"/>
              </a:solidFill>
              <a:prstDash val="solid"/>
              <a:miter lim="400000"/>
              <a:headEnd type="stealth" w="med" len="med"/>
            </a:ln>
            <a:effectLst/>
          </p:spPr>
          <p:txBody>
            <a:bodyPr wrap="square" lIns="0" tIns="0" rIns="0" bIns="0" numCol="1" anchor="t">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05" name="w’"/>
            <p:cNvSpPr/>
            <p:nvPr/>
          </p:nvSpPr>
          <p:spPr>
            <a:xfrm>
              <a:off x="1072365" y="40080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w’</a:t>
              </a:r>
            </a:p>
          </p:txBody>
        </p:sp>
      </p:grpSp>
      <p:sp>
        <p:nvSpPr>
          <p:cNvPr id="1507" name="γ"/>
          <p:cNvSpPr txBox="1"/>
          <p:nvPr/>
        </p:nvSpPr>
        <p:spPr>
          <a:xfrm>
            <a:off x="1101713" y="6318289"/>
            <a:ext cx="280366" cy="508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06400">
              <a:lnSpc>
                <a:spcPct val="90000"/>
              </a:lnSpc>
              <a:spcBef>
                <a:spcPts val="1500"/>
              </a:spcBef>
              <a:defRPr sz="2800">
                <a:solidFill>
                  <a:srgbClr val="515151"/>
                </a:solidFill>
                <a:latin typeface="Cochin"/>
                <a:ea typeface="Cochin"/>
                <a:cs typeface="Cochin"/>
                <a:sym typeface="Cochin"/>
              </a:defRPr>
            </a:lvl1pPr>
          </a:lstStyle>
          <a:p>
            <a:pPr/>
            <a:r>
              <a:t>γ</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9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06" grpId="2"/>
      <p:bldP build="whole" bldLvl="1" animBg="1" rev="0" advAuto="0" spid="1498" grpId="1"/>
    </p:bldLst>
  </p:timing>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9"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10"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11" name="Start with residual r(i+1), turn it into d (i+1)  which is A-orthogonal to all previous iteration directions…"/>
          <p:cNvSpPr txBox="1"/>
          <p:nvPr>
            <p:ph type="body" idx="1"/>
          </p:nvPr>
        </p:nvSpPr>
        <p:spPr>
          <a:prstGeom prst="rect">
            <a:avLst/>
          </a:prstGeom>
        </p:spPr>
        <p:txBody>
          <a:bodyPr/>
          <a:lstStyle/>
          <a:p>
            <a:pPr/>
            <a:r>
              <a:t>Start with residual r(i+1),</a:t>
            </a:r>
            <a:br/>
            <a:r>
              <a:t>turn it into d (i+1) </a:t>
            </a:r>
            <a:br/>
            <a:r>
              <a:t>which is A-orthogonal to all previous iteration directions</a:t>
            </a:r>
          </a:p>
          <a:p>
            <a:pPr lvl="1"/>
            <a:r>
              <a:t>subtract the component that are non-A-orthogonal to previous directions</a:t>
            </a:r>
          </a:p>
          <a:p>
            <a:pPr lvl="1"/>
            <a:r>
              <a:t>more complex dot product to take A into account</a:t>
            </a:r>
          </a:p>
          <a:p>
            <a:pPr lvl="1"/>
            <a:r>
              <a:t>Turns out we only need to do it for previous iteration direction (lucky!)</a:t>
            </a:r>
          </a:p>
        </p:txBody>
      </p:sp>
      <p:sp>
        <p:nvSpPr>
          <p:cNvPr id="1512" name="Rectangle"/>
          <p:cNvSpPr/>
          <p:nvPr/>
        </p:nvSpPr>
        <p:spPr>
          <a:xfrm>
            <a:off x="4263762" y="453291"/>
            <a:ext cx="616477" cy="541020"/>
          </a:xfrm>
          <a:prstGeom prst="rect">
            <a:avLst/>
          </a:prstGeom>
          <a:solidFill>
            <a:schemeClr val="accent3">
              <a:satOff val="18648"/>
              <a:lumOff val="5971"/>
            </a:schemeClr>
          </a:solid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13" name="Making vectors A-orthogonal"/>
          <p:cNvSpPr txBox="1"/>
          <p:nvPr>
            <p:ph type="title"/>
          </p:nvPr>
        </p:nvSpPr>
        <p:spPr>
          <a:prstGeom prst="rect">
            <a:avLst/>
          </a:prstGeom>
        </p:spPr>
        <p:txBody>
          <a:bodyPr/>
          <a:lstStyle/>
          <a:p>
            <a:pPr/>
            <a:r>
              <a:t>Making vectors A-orthogonal</a:t>
            </a:r>
          </a:p>
        </p:txBody>
      </p:sp>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5"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16"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17" name="Making vectors A-orthogonal"/>
          <p:cNvSpPr txBox="1"/>
          <p:nvPr>
            <p:ph type="title"/>
          </p:nvPr>
        </p:nvSpPr>
        <p:spPr>
          <a:prstGeom prst="rect">
            <a:avLst/>
          </a:prstGeom>
        </p:spPr>
        <p:txBody>
          <a:bodyPr/>
          <a:lstStyle/>
          <a:p>
            <a:pPr/>
            <a:r>
              <a:t>Making vectors A-orthogonal</a:t>
            </a:r>
          </a:p>
        </p:txBody>
      </p:sp>
      <p:sp>
        <p:nvSpPr>
          <p:cNvPr id="1518" name="Start with residual r(i+1)…"/>
          <p:cNvSpPr txBox="1"/>
          <p:nvPr>
            <p:ph type="body" idx="1"/>
          </p:nvPr>
        </p:nvSpPr>
        <p:spPr>
          <a:prstGeom prst="rect">
            <a:avLst/>
          </a:prstGeom>
        </p:spPr>
        <p:txBody>
          <a:bodyPr/>
          <a:lstStyle/>
          <a:p>
            <a:pPr/>
            <a:r>
              <a:t>Start with residual r(i+1)</a:t>
            </a:r>
          </a:p>
          <a:p>
            <a:pPr/>
            <a:r>
              <a:t>subtract the non-A-orthogonal component</a:t>
            </a:r>
          </a:p>
          <a:p>
            <a:pPr lvl="1"/>
            <a:r>
              <a:t>turns out we need to take care of only the previous direction d(i)</a:t>
            </a:r>
          </a:p>
          <a:p>
            <a:pPr lvl="1"/>
          </a:p>
          <a:p>
            <a:pPr lvl="1"/>
          </a:p>
          <a:p>
            <a:pPr lvl="1"/>
            <a:r>
              <a:t>where</a:t>
            </a:r>
          </a:p>
          <a:p>
            <a:pPr lvl="1"/>
          </a:p>
          <a:p>
            <a:pPr lvl="1"/>
          </a:p>
          <a:p>
            <a:pPr lvl="1"/>
          </a:p>
          <a:p>
            <a:pPr lvl="1"/>
            <a:r>
              <a:t>See Shewchuck’s text for derivation</a:t>
            </a:r>
          </a:p>
        </p:txBody>
      </p:sp>
      <p:pic>
        <p:nvPicPr>
          <p:cNvPr id="1519" name="droppedImage.pdf" descr="droppedImage.pdf"/>
          <p:cNvPicPr>
            <a:picLocks noChangeAspect="1"/>
          </p:cNvPicPr>
          <p:nvPr/>
        </p:nvPicPr>
        <p:blipFill>
          <a:blip r:embed="rId3">
            <a:extLst/>
          </a:blip>
          <a:stretch>
            <a:fillRect/>
          </a:stretch>
        </p:blipFill>
        <p:spPr>
          <a:xfrm>
            <a:off x="1839515" y="4263666"/>
            <a:ext cx="2848571" cy="967440"/>
          </a:xfrm>
          <a:prstGeom prst="rect">
            <a:avLst/>
          </a:prstGeom>
          <a:ln w="12700">
            <a:miter lim="400000"/>
          </a:ln>
        </p:spPr>
      </p:pic>
      <p:pic>
        <p:nvPicPr>
          <p:cNvPr id="1520" name="droppedImage.pdf" descr="droppedImage.pdf"/>
          <p:cNvPicPr>
            <a:picLocks noChangeAspect="1"/>
          </p:cNvPicPr>
          <p:nvPr/>
        </p:nvPicPr>
        <p:blipFill>
          <a:blip r:embed="rId4">
            <a:extLst/>
          </a:blip>
          <a:stretch>
            <a:fillRect/>
          </a:stretch>
        </p:blipFill>
        <p:spPr>
          <a:xfrm>
            <a:off x="1651992" y="3299260"/>
            <a:ext cx="3644901" cy="357344"/>
          </a:xfrm>
          <a:prstGeom prst="rect">
            <a:avLst/>
          </a:prstGeom>
          <a:ln w="12700">
            <a:miter lim="400000"/>
          </a:ln>
        </p:spPr>
      </p:pic>
      <p:sp>
        <p:nvSpPr>
          <p:cNvPr id="1521" name="Similar to previous formula, but involves r’s to make orthogonal to d’s"/>
          <p:cNvSpPr txBox="1"/>
          <p:nvPr/>
        </p:nvSpPr>
        <p:spPr>
          <a:xfrm>
            <a:off x="5142535" y="4132995"/>
            <a:ext cx="3937993" cy="122336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Similar to previous formula, but involves r’s to make orthogonal to d’s</a:t>
            </a:r>
          </a:p>
        </p:txBody>
      </p:sp>
    </p:spTree>
  </p:cSld>
  <p:clrMapOvr>
    <a:masterClrMapping/>
  </p:clrMapOvr>
  <p:transition xmlns:p14="http://schemas.microsoft.com/office/powerpoint/2010/main" spd="med" advClick="1"/>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3" name="Rectangle"/>
          <p:cNvSpPr/>
          <p:nvPr/>
        </p:nvSpPr>
        <p:spPr>
          <a:xfrm>
            <a:off x="0" y="0"/>
            <a:ext cx="9144000" cy="6858000"/>
          </a:xfrm>
          <a:prstGeom prst="roundRect">
            <a:avLst>
              <a:gd name="adj" fmla="val 0"/>
            </a:avLst>
          </a:prstGeom>
          <a:blipFill>
            <a:blip r:embed="rId3"/>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24"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25" name="Comparison &amp; recap"/>
          <p:cNvSpPr txBox="1"/>
          <p:nvPr>
            <p:ph type="title"/>
          </p:nvPr>
        </p:nvSpPr>
        <p:spPr>
          <a:prstGeom prst="rect">
            <a:avLst/>
          </a:prstGeom>
        </p:spPr>
        <p:txBody>
          <a:bodyPr/>
          <a:lstStyle/>
          <a:p>
            <a:pPr/>
            <a:r>
              <a:t>Comparison &amp; recap</a:t>
            </a:r>
          </a:p>
        </p:txBody>
      </p:sp>
      <p:pic>
        <p:nvPicPr>
          <p:cNvPr id="1526" name="droppedImage.pdf" descr="droppedImage.pdf"/>
          <p:cNvPicPr>
            <a:picLocks noChangeAspect="1"/>
          </p:cNvPicPr>
          <p:nvPr/>
        </p:nvPicPr>
        <p:blipFill>
          <a:blip r:embed="rId4">
            <a:extLst/>
          </a:blip>
          <a:stretch>
            <a:fillRect/>
          </a:stretch>
        </p:blipFill>
        <p:spPr>
          <a:xfrm>
            <a:off x="803671" y="3231022"/>
            <a:ext cx="2057401" cy="1083899"/>
          </a:xfrm>
          <a:prstGeom prst="rect">
            <a:avLst/>
          </a:prstGeom>
          <a:ln w="12700">
            <a:miter lim="400000"/>
          </a:ln>
        </p:spPr>
      </p:pic>
      <p:grpSp>
        <p:nvGrpSpPr>
          <p:cNvPr id="1530" name="Group"/>
          <p:cNvGrpSpPr/>
          <p:nvPr/>
        </p:nvGrpSpPr>
        <p:grpSpPr>
          <a:xfrm>
            <a:off x="4902398" y="3545085"/>
            <a:ext cx="3644901" cy="2938024"/>
            <a:chOff x="0" y="0"/>
            <a:chExt cx="3644900" cy="2938022"/>
          </a:xfrm>
        </p:grpSpPr>
        <p:pic>
          <p:nvPicPr>
            <p:cNvPr id="1527" name="droppedImage.pdf" descr="droppedImage.pdf"/>
            <p:cNvPicPr>
              <a:picLocks noChangeAspect="1"/>
            </p:cNvPicPr>
            <p:nvPr/>
          </p:nvPicPr>
          <p:blipFill>
            <a:blip r:embed="rId5">
              <a:extLst/>
            </a:blip>
            <a:stretch>
              <a:fillRect/>
            </a:stretch>
          </p:blipFill>
          <p:spPr>
            <a:xfrm>
              <a:off x="142875" y="0"/>
              <a:ext cx="2187774" cy="968359"/>
            </a:xfrm>
            <a:prstGeom prst="rect">
              <a:avLst/>
            </a:prstGeom>
            <a:ln w="12700" cap="flat">
              <a:noFill/>
              <a:miter lim="400000"/>
            </a:ln>
            <a:effectLst/>
          </p:spPr>
        </p:pic>
        <p:pic>
          <p:nvPicPr>
            <p:cNvPr id="1528" name="droppedImage.pdf" descr="droppedImage.pdf"/>
            <p:cNvPicPr>
              <a:picLocks noChangeAspect="1"/>
            </p:cNvPicPr>
            <p:nvPr/>
          </p:nvPicPr>
          <p:blipFill>
            <a:blip r:embed="rId6">
              <a:extLst/>
            </a:blip>
            <a:stretch>
              <a:fillRect/>
            </a:stretch>
          </p:blipFill>
          <p:spPr>
            <a:xfrm>
              <a:off x="250031" y="1214437"/>
              <a:ext cx="2848571" cy="967440"/>
            </a:xfrm>
            <a:prstGeom prst="rect">
              <a:avLst/>
            </a:prstGeom>
            <a:ln w="12700" cap="flat">
              <a:noFill/>
              <a:miter lim="400000"/>
            </a:ln>
            <a:effectLst/>
          </p:spPr>
        </p:pic>
        <p:pic>
          <p:nvPicPr>
            <p:cNvPr id="1529" name="droppedImage.pdf" descr="droppedImage.pdf"/>
            <p:cNvPicPr>
              <a:picLocks noChangeAspect="1"/>
            </p:cNvPicPr>
            <p:nvPr/>
          </p:nvPicPr>
          <p:blipFill>
            <a:blip r:embed="rId7">
              <a:extLst/>
            </a:blip>
            <a:stretch>
              <a:fillRect/>
            </a:stretch>
          </p:blipFill>
          <p:spPr>
            <a:xfrm>
              <a:off x="0" y="2580679"/>
              <a:ext cx="3644900" cy="357344"/>
            </a:xfrm>
            <a:prstGeom prst="rect">
              <a:avLst/>
            </a:prstGeom>
            <a:ln w="12700" cap="flat">
              <a:noFill/>
              <a:miter lim="400000"/>
            </a:ln>
            <a:effectLst/>
          </p:spPr>
        </p:pic>
      </p:grpSp>
      <p:sp>
        <p:nvSpPr>
          <p:cNvPr id="1531" name="Gradient descent…"/>
          <p:cNvSpPr txBox="1"/>
          <p:nvPr>
            <p:ph type="body" idx="1"/>
          </p:nvPr>
        </p:nvSpPr>
        <p:spPr>
          <a:xfrm>
            <a:off x="400050" y="1308100"/>
            <a:ext cx="8318500" cy="5283200"/>
          </a:xfrm>
          <a:prstGeom prst="rect">
            <a:avLst/>
          </a:prstGeom>
        </p:spPr>
        <p:txBody>
          <a:bodyPr/>
          <a:lstStyle/>
          <a:p>
            <a:pPr/>
            <a:r>
              <a:t>Gradient descent</a:t>
            </a:r>
          </a:p>
          <a:p>
            <a:pPr/>
            <a:r>
              <a:t>r(i)=b-Ax(i) </a:t>
            </a:r>
          </a:p>
          <a:p>
            <a:pPr/>
            <a:r>
              <a:t>x(i+1)=x(i)+ α(i)r(i)</a:t>
            </a:r>
          </a:p>
        </p:txBody>
      </p:sp>
      <p:sp>
        <p:nvSpPr>
          <p:cNvPr id="1532" name="Conjugate gradient…"/>
          <p:cNvSpPr txBox="1"/>
          <p:nvPr/>
        </p:nvSpPr>
        <p:spPr>
          <a:xfrm>
            <a:off x="4979094" y="1078924"/>
            <a:ext cx="3491509" cy="2044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marL="476068" marR="40639" indent="-435428" defTabSz="914400">
              <a:lnSpc>
                <a:spcPct val="150000"/>
              </a:lnSpc>
              <a:buSzPct val="65000"/>
              <a:buFont typeface="Zapf Dingbats"/>
              <a:buChar char="✦"/>
              <a:defRPr sz="2400">
                <a:solidFill>
                  <a:srgbClr val="53585F"/>
                </a:solidFill>
                <a:uFill>
                  <a:solidFill>
                    <a:srgbClr val="000000"/>
                  </a:solidFill>
                </a:uFill>
                <a:latin typeface="Times New Roman"/>
                <a:ea typeface="Times New Roman"/>
                <a:cs typeface="Times New Roman"/>
                <a:sym typeface="Times New Roman"/>
              </a:defRPr>
            </a:pPr>
            <a:r>
              <a:t>Conjugate gradient</a:t>
            </a:r>
          </a:p>
          <a:p>
            <a:pPr marL="476068" marR="40639" indent="-435428" defTabSz="914400">
              <a:lnSpc>
                <a:spcPct val="150000"/>
              </a:lnSpc>
              <a:buSzPct val="65000"/>
              <a:buFont typeface="Zapf Dingbats"/>
              <a:buChar char="✦"/>
              <a:defRPr sz="2400">
                <a:solidFill>
                  <a:srgbClr val="53585F"/>
                </a:solidFill>
                <a:uFill>
                  <a:solidFill>
                    <a:srgbClr val="000000"/>
                  </a:solidFill>
                </a:uFill>
                <a:latin typeface="Times New Roman"/>
                <a:ea typeface="Times New Roman"/>
                <a:cs typeface="Times New Roman"/>
                <a:sym typeface="Times New Roman"/>
              </a:defRPr>
            </a:pPr>
            <a:r>
              <a:t>r(i)=b-Ax(i) </a:t>
            </a:r>
          </a:p>
          <a:p>
            <a:pPr marL="476068" marR="40639" indent="-435428" defTabSz="914400">
              <a:lnSpc>
                <a:spcPct val="150000"/>
              </a:lnSpc>
              <a:buSzPct val="65000"/>
              <a:buFont typeface="Zapf Dingbats"/>
              <a:buChar char="✦"/>
              <a:defRPr sz="2400">
                <a:solidFill>
                  <a:srgbClr val="53585F"/>
                </a:solidFill>
                <a:uFill>
                  <a:solidFill>
                    <a:srgbClr val="000000"/>
                  </a:solidFill>
                </a:uFill>
                <a:latin typeface="Times New Roman"/>
                <a:ea typeface="Times New Roman"/>
                <a:cs typeface="Times New Roman"/>
                <a:sym typeface="Times New Roman"/>
              </a:defRPr>
            </a:pPr>
            <a:r>
              <a:t>x(i+1)=x(i)+ α(i) </a:t>
            </a:r>
            <a:r>
              <a:rPr b="1">
                <a:solidFill>
                  <a:schemeClr val="accent5"/>
                </a:solidFill>
              </a:rPr>
              <a:t>d</a:t>
            </a:r>
            <a:r>
              <a:t>(i)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3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30" grpId="2"/>
      <p:bldP build="whole" bldLvl="1" animBg="1" rev="0" advAuto="0" spid="1532" grpId="1"/>
    </p:bldLst>
  </p:timing>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6"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37"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38" name="Saving some computation"/>
          <p:cNvSpPr txBox="1"/>
          <p:nvPr>
            <p:ph type="title"/>
          </p:nvPr>
        </p:nvSpPr>
        <p:spPr>
          <a:prstGeom prst="rect">
            <a:avLst/>
          </a:prstGeom>
        </p:spPr>
        <p:txBody>
          <a:bodyPr/>
          <a:lstStyle/>
          <a:p>
            <a:pPr/>
            <a:r>
              <a:t>Saving some computation</a:t>
            </a:r>
          </a:p>
        </p:txBody>
      </p:sp>
      <p:sp>
        <p:nvSpPr>
          <p:cNvPr id="1539" name="Bottleneck: matrix-vector products…"/>
          <p:cNvSpPr txBox="1"/>
          <p:nvPr>
            <p:ph type="body" idx="1"/>
          </p:nvPr>
        </p:nvSpPr>
        <p:spPr>
          <a:prstGeom prst="rect">
            <a:avLst/>
          </a:prstGeom>
        </p:spPr>
        <p:txBody>
          <a:bodyPr/>
          <a:lstStyle/>
          <a:p>
            <a:pPr marL="417285" indent="-417285">
              <a:defRPr sz="2300"/>
            </a:pPr>
            <a:r>
              <a:t>Bottleneck: matrix-vector products</a:t>
            </a:r>
          </a:p>
          <a:p>
            <a:pPr marL="417285" indent="-417285">
              <a:defRPr sz="2300"/>
            </a:pPr>
            <a:r>
              <a:t>Can avoid one:</a:t>
            </a:r>
          </a:p>
          <a:p>
            <a:pPr marL="417285" indent="-417285">
              <a:defRPr sz="2300"/>
            </a:pPr>
            <a:r>
              <a:t>r(i+1)=b-Ax(i+1)</a:t>
            </a:r>
            <a:br/>
            <a:r>
              <a:t>       =b-A(x(i)+α (i) d(i))</a:t>
            </a:r>
            <a:br/>
            <a:r>
              <a:t>       =(b-Ax(i))+α (i) Ad(i)            </a:t>
            </a:r>
            <a:br/>
            <a:r>
              <a:t>       =r(i)+α (i) Ad(i)</a:t>
            </a:r>
          </a:p>
          <a:p>
            <a:pPr marL="417285" indent="-417285">
              <a:defRPr sz="2300"/>
            </a:pPr>
            <a:r>
              <a:t>Same as the one needed for α (i) </a:t>
            </a:r>
          </a:p>
        </p:txBody>
      </p:sp>
      <p:sp>
        <p:nvSpPr>
          <p:cNvPr id="1540" name="Oval"/>
          <p:cNvSpPr/>
          <p:nvPr/>
        </p:nvSpPr>
        <p:spPr>
          <a:xfrm>
            <a:off x="6849208" y="1206510"/>
            <a:ext cx="732235" cy="651868"/>
          </a:xfrm>
          <a:prstGeom prst="ellipse">
            <a:avLst/>
          </a:prstGeom>
          <a:solidFill>
            <a:srgbClr val="FFF76B"/>
          </a:solidFill>
          <a:ln w="12700">
            <a:solidFill>
              <a:srgbClr val="E32400"/>
            </a:solidFill>
            <a:miter lim="400000"/>
          </a:ln>
        </p:spPr>
        <p:txBody>
          <a:bodyPr lIns="21" tIns="21" rIns="21" bIns="21" anchor="ctr"/>
          <a:lstStyle/>
          <a:p>
            <a:pPr algn="ctr" defTabSz="584200">
              <a:defRPr baseline="0" sz="0">
                <a:solidFill>
                  <a:srgbClr val="FFFFFF"/>
                </a:solidFill>
                <a:latin typeface="Cochin"/>
                <a:ea typeface="Cochin"/>
                <a:cs typeface="Cochin"/>
                <a:sym typeface="Cochin"/>
              </a:defRPr>
            </a:pPr>
          </a:p>
        </p:txBody>
      </p:sp>
      <p:sp>
        <p:nvSpPr>
          <p:cNvPr id="1541" name="Oval"/>
          <p:cNvSpPr/>
          <p:nvPr/>
        </p:nvSpPr>
        <p:spPr>
          <a:xfrm>
            <a:off x="7112634" y="3046809"/>
            <a:ext cx="732235" cy="491134"/>
          </a:xfrm>
          <a:prstGeom prst="ellipse">
            <a:avLst/>
          </a:prstGeom>
          <a:solidFill>
            <a:srgbClr val="FFF76B"/>
          </a:solidFill>
          <a:ln w="12700">
            <a:solidFill>
              <a:srgbClr val="E32400"/>
            </a:solidFill>
            <a:miter lim="400000"/>
          </a:ln>
        </p:spPr>
        <p:txBody>
          <a:bodyPr lIns="21" tIns="21" rIns="21" bIns="21" anchor="ctr"/>
          <a:lstStyle/>
          <a:p>
            <a:pPr algn="ctr" defTabSz="584200">
              <a:defRPr baseline="0" sz="0">
                <a:solidFill>
                  <a:srgbClr val="FFFFFF"/>
                </a:solidFill>
                <a:latin typeface="Cochin"/>
                <a:ea typeface="Cochin"/>
                <a:cs typeface="Cochin"/>
                <a:sym typeface="Cochin"/>
              </a:defRPr>
            </a:pPr>
          </a:p>
        </p:txBody>
      </p:sp>
      <p:pic>
        <p:nvPicPr>
          <p:cNvPr id="1542" name="droppedImage.pdf" descr="droppedImage.pdf"/>
          <p:cNvPicPr>
            <a:picLocks noChangeAspect="1"/>
          </p:cNvPicPr>
          <p:nvPr/>
        </p:nvPicPr>
        <p:blipFill>
          <a:blip r:embed="rId3">
            <a:extLst/>
          </a:blip>
          <a:stretch>
            <a:fillRect/>
          </a:stretch>
        </p:blipFill>
        <p:spPr>
          <a:xfrm>
            <a:off x="5683884" y="2591395"/>
            <a:ext cx="2187774" cy="968360"/>
          </a:xfrm>
          <a:prstGeom prst="rect">
            <a:avLst/>
          </a:prstGeom>
          <a:ln w="12700">
            <a:miter lim="400000"/>
          </a:ln>
        </p:spPr>
      </p:pic>
      <p:pic>
        <p:nvPicPr>
          <p:cNvPr id="1543" name="droppedImage.pdf" descr="droppedImage.pdf"/>
          <p:cNvPicPr>
            <a:picLocks noChangeAspect="1"/>
          </p:cNvPicPr>
          <p:nvPr/>
        </p:nvPicPr>
        <p:blipFill>
          <a:blip r:embed="rId4">
            <a:extLst/>
          </a:blip>
          <a:stretch>
            <a:fillRect/>
          </a:stretch>
        </p:blipFill>
        <p:spPr>
          <a:xfrm>
            <a:off x="5791040" y="3779043"/>
            <a:ext cx="2848571" cy="967440"/>
          </a:xfrm>
          <a:prstGeom prst="rect">
            <a:avLst/>
          </a:prstGeom>
          <a:ln w="12700">
            <a:miter lim="400000"/>
          </a:ln>
        </p:spPr>
      </p:pic>
      <p:pic>
        <p:nvPicPr>
          <p:cNvPr id="1544" name="droppedImage.pdf" descr="droppedImage.pdf"/>
          <p:cNvPicPr>
            <a:picLocks noChangeAspect="1"/>
          </p:cNvPicPr>
          <p:nvPr/>
        </p:nvPicPr>
        <p:blipFill>
          <a:blip r:embed="rId5">
            <a:extLst/>
          </a:blip>
          <a:stretch>
            <a:fillRect/>
          </a:stretch>
        </p:blipFill>
        <p:spPr>
          <a:xfrm>
            <a:off x="5541009" y="4939903"/>
            <a:ext cx="3644901" cy="357344"/>
          </a:xfrm>
          <a:prstGeom prst="rect">
            <a:avLst/>
          </a:prstGeom>
          <a:ln w="12700">
            <a:miter lim="400000"/>
          </a:ln>
        </p:spPr>
      </p:pic>
      <p:sp>
        <p:nvSpPr>
          <p:cNvPr id="1545" name="r(i)=b-Ax(i)…"/>
          <p:cNvSpPr txBox="1"/>
          <p:nvPr/>
        </p:nvSpPr>
        <p:spPr>
          <a:xfrm>
            <a:off x="6066127" y="1306512"/>
            <a:ext cx="3491509" cy="5286376"/>
          </a:xfrm>
          <a:prstGeom prst="rect">
            <a:avLst/>
          </a:prstGeom>
          <a:ln w="12700">
            <a:miter lim="400000"/>
          </a:ln>
          <a:extLst>
            <a:ext uri="{C572A759-6A51-4108-AA02-DFA0A04FC94B}">
              <ma14:wrappingTextBoxFlag xmlns:ma14="http://schemas.microsoft.com/office/mac/drawingml/2011/main" val="1"/>
            </a:ext>
          </a:extLst>
        </p:spPr>
        <p:txBody>
          <a:bodyPr lIns="21" tIns="21" rIns="21" bIns="21">
            <a:normAutofit fontScale="100000" lnSpcReduction="0"/>
          </a:bodyPr>
          <a:lstStyle/>
          <a:p>
            <a:pPr defTabSz="410765">
              <a:lnSpc>
                <a:spcPct val="90000"/>
              </a:lnSpc>
              <a:spcBef>
                <a:spcPts val="2100"/>
              </a:spcBef>
              <a:defRPr sz="2600">
                <a:solidFill>
                  <a:srgbClr val="515151"/>
                </a:solidFill>
                <a:latin typeface="Cochin"/>
                <a:ea typeface="Cochin"/>
                <a:cs typeface="Cochin"/>
                <a:sym typeface="Cochin"/>
              </a:defRPr>
            </a:pPr>
            <a:r>
              <a:t>r</a:t>
            </a:r>
            <a:r>
              <a:rPr baseline="-5999"/>
              <a:t>(i)</a:t>
            </a:r>
            <a:r>
              <a:t>=b-Ax</a:t>
            </a:r>
            <a:r>
              <a:rPr baseline="-5999"/>
              <a:t>(i)</a:t>
            </a:r>
            <a:r>
              <a:t> </a:t>
            </a:r>
          </a:p>
          <a:p>
            <a:pPr defTabSz="410765">
              <a:lnSpc>
                <a:spcPct val="90000"/>
              </a:lnSpc>
              <a:spcBef>
                <a:spcPts val="2100"/>
              </a:spcBef>
              <a:defRPr sz="2600">
                <a:solidFill>
                  <a:srgbClr val="515151"/>
                </a:solidFill>
                <a:latin typeface="Cochin"/>
                <a:ea typeface="Cochin"/>
                <a:cs typeface="Cochin"/>
                <a:sym typeface="Cochin"/>
              </a:defRPr>
            </a:pPr>
            <a:r>
              <a:t>x</a:t>
            </a:r>
            <a:r>
              <a:rPr baseline="-5999"/>
              <a:t>(i+1)</a:t>
            </a:r>
            <a:r>
              <a:t>=x</a:t>
            </a:r>
            <a:r>
              <a:rPr baseline="-5999"/>
              <a:t>(i)</a:t>
            </a:r>
            <a:r>
              <a:t>+ α</a:t>
            </a:r>
            <a:r>
              <a:rPr baseline="-5999"/>
              <a:t>(i)</a:t>
            </a:r>
            <a:r>
              <a:t>d</a:t>
            </a:r>
            <a:r>
              <a:rPr baseline="-5999"/>
              <a:t>(i)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500"/>
                                  </p:stCondLst>
                                  <p:iterate type="el" backwards="0">
                                    <p:tmAbs val="0"/>
                                  </p:iterate>
                                  <p:childTnLst>
                                    <p:set>
                                      <p:cBhvr>
                                        <p:cTn id="6" fill="hold"/>
                                        <p:tgtEl>
                                          <p:spTgt spid="1539">
                                            <p:bg/>
                                          </p:spTgt>
                                        </p:tgtEl>
                                        <p:attrNameLst>
                                          <p:attrName>style.visibility</p:attrName>
                                        </p:attrNameLst>
                                      </p:cBhvr>
                                      <p:to>
                                        <p:strVal val="visible"/>
                                      </p:to>
                                    </p:set>
                                  </p:childTnLst>
                                </p:cTn>
                              </p:par>
                              <p:par>
                                <p:cTn id="7" presetClass="entr" nodeType="withEffect" presetSubtype="0" presetID="1" grpId="1" fill="hold">
                                  <p:stCondLst>
                                    <p:cond delay="500"/>
                                  </p:stCondLst>
                                  <p:iterate type="el" backwards="0">
                                    <p:tmAbs val="0"/>
                                  </p:iterate>
                                  <p:childTnLst>
                                    <p:set>
                                      <p:cBhvr>
                                        <p:cTn id="8" fill="hold"/>
                                        <p:tgtEl>
                                          <p:spTgt spid="153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3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39">
                                            <p:txEl>
                                              <p:pRg st="2" end="2"/>
                                            </p:txEl>
                                          </p:spTgt>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1" fill="hold">
                                  <p:stCondLst>
                                    <p:cond delay="500"/>
                                  </p:stCondLst>
                                  <p:iterate type="el" backwards="0">
                                    <p:tmAbs val="0"/>
                                  </p:iterate>
                                  <p:childTnLst>
                                    <p:set>
                                      <p:cBhvr>
                                        <p:cTn id="19" fill="hold"/>
                                        <p:tgtEl>
                                          <p:spTgt spid="153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39" grpId="1"/>
    </p:bldLst>
  </p:timing>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7"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48"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49" name="Bells and whistles"/>
          <p:cNvSpPr txBox="1"/>
          <p:nvPr>
            <p:ph type="title"/>
          </p:nvPr>
        </p:nvSpPr>
        <p:spPr>
          <a:prstGeom prst="rect">
            <a:avLst/>
          </a:prstGeom>
        </p:spPr>
        <p:txBody>
          <a:bodyPr/>
          <a:lstStyle/>
          <a:p>
            <a:pPr/>
            <a:r>
              <a:t>Bells and whistles</a:t>
            </a:r>
          </a:p>
        </p:txBody>
      </p:sp>
      <p:sp>
        <p:nvSpPr>
          <p:cNvPr id="1550" name="Update r(i) incrementally (previous slide)…"/>
          <p:cNvSpPr txBox="1"/>
          <p:nvPr>
            <p:ph type="body" idx="1"/>
          </p:nvPr>
        </p:nvSpPr>
        <p:spPr>
          <a:prstGeom prst="rect">
            <a:avLst/>
          </a:prstGeom>
        </p:spPr>
        <p:txBody>
          <a:bodyPr/>
          <a:lstStyle/>
          <a:p>
            <a:pPr/>
            <a:r>
              <a:t>Update r(i) incrementally (previous slide)</a:t>
            </a:r>
          </a:p>
          <a:p>
            <a:pPr lvl="1"/>
            <a:r>
              <a:t>Compute product Ad once only </a:t>
            </a:r>
          </a:p>
          <a:p>
            <a:pPr lvl="1"/>
            <a:r>
              <a:t>Pitfall: could drift</a:t>
            </a:r>
          </a:p>
          <a:p>
            <a:pPr lvl="1"/>
            <a:r>
              <a:t>maybe reset once in a while with full calculation</a:t>
            </a:r>
          </a:p>
          <a:p>
            <a:pPr/>
            <a:r>
              <a:t>Only need to be able to apply matrix A to a vector</a:t>
            </a:r>
          </a:p>
          <a:p>
            <a:pPr lvl="1"/>
            <a:r>
              <a:t>Often you don’t even store A, but use a procedure </a:t>
            </a:r>
          </a:p>
          <a:p>
            <a:pPr/>
            <a:r>
              <a:t>Conjugate gradient is guaranteed to converge in n iterations for n unknowns</a:t>
            </a:r>
          </a:p>
          <a:p>
            <a:pPr lvl="1"/>
            <a:r>
              <a:t>But we usually want to stop way earlier</a:t>
            </a:r>
          </a:p>
        </p:txBody>
      </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52"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53"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554" name="The Algorithm"/>
          <p:cNvSpPr txBox="1"/>
          <p:nvPr>
            <p:ph type="title"/>
          </p:nvPr>
        </p:nvSpPr>
        <p:spPr>
          <a:xfrm>
            <a:off x="509207" y="136921"/>
            <a:ext cx="8331400" cy="1205509"/>
          </a:xfrm>
          <a:prstGeom prst="rect">
            <a:avLst/>
          </a:prstGeom>
          <a:effectLst>
            <a:outerShdw sx="100000" sy="100000" kx="0" ky="0" algn="b" rotWithShape="0" blurRad="25400" dist="25400" dir="3000000">
              <a:srgbClr val="FFFFFF">
                <a:alpha val="80000"/>
              </a:srgbClr>
            </a:outerShdw>
          </a:effectLst>
        </p:spPr>
        <p:txBody>
          <a:bodyPr lIns="21" tIns="21" rIns="21" bIns="21"/>
          <a:lstStyle>
            <a:lvl1pPr defTabSz="584200">
              <a:defRPr sz="3600"/>
            </a:lvl1pPr>
          </a:lstStyle>
          <a:p>
            <a:pPr/>
            <a:r>
              <a:t>The Algorithm</a:t>
            </a:r>
          </a:p>
        </p:txBody>
      </p:sp>
      <p:sp>
        <p:nvSpPr>
          <p:cNvPr id="1555" name="function [x] = conjgrad(A,b,x0)…"/>
          <p:cNvSpPr txBox="1"/>
          <p:nvPr>
            <p:ph type="body" idx="1"/>
          </p:nvPr>
        </p:nvSpPr>
        <p:spPr>
          <a:xfrm>
            <a:off x="517921" y="1384101"/>
            <a:ext cx="8322470" cy="5286376"/>
          </a:xfrm>
          <a:prstGeom prst="rect">
            <a:avLst/>
          </a:prstGeom>
        </p:spPr>
        <p:txBody>
          <a:bodyPr lIns="21" tIns="21" rIns="21" bIns="21"/>
          <a:lstStyle/>
          <a:p>
            <a:pPr marL="0" indent="0" defTabSz="410765">
              <a:spcBef>
                <a:spcPts val="0"/>
              </a:spcBef>
              <a:buSzTx/>
              <a:buFontTx/>
              <a:buNone/>
              <a:defRPr sz="2000">
                <a:latin typeface="Courier"/>
                <a:ea typeface="Courier"/>
                <a:cs typeface="Courier"/>
                <a:sym typeface="Courier"/>
              </a:defRPr>
            </a:pPr>
            <a:r>
              <a:t>function [x] = conjgrad(A,b,x0)  </a:t>
            </a:r>
          </a:p>
          <a:p>
            <a:pPr marL="0" indent="0" defTabSz="410765">
              <a:spcBef>
                <a:spcPts val="0"/>
              </a:spcBef>
              <a:buSzTx/>
              <a:buFontTx/>
              <a:buNone/>
              <a:defRPr sz="2000">
                <a:latin typeface="Courier"/>
                <a:ea typeface="Courier"/>
                <a:cs typeface="Courier"/>
                <a:sym typeface="Courier"/>
              </a:defRPr>
            </a:pPr>
            <a:r>
              <a:t>    r = b - A*x0;</a:t>
            </a:r>
          </a:p>
          <a:p>
            <a:pPr marL="0" indent="0" defTabSz="410765">
              <a:spcBef>
                <a:spcPts val="0"/>
              </a:spcBef>
              <a:buSzTx/>
              <a:buFontTx/>
              <a:buNone/>
              <a:defRPr sz="2000">
                <a:latin typeface="Courier"/>
                <a:ea typeface="Courier"/>
                <a:cs typeface="Courier"/>
                <a:sym typeface="Courier"/>
              </a:defRPr>
            </a:pPr>
            <a:r>
              <a:t>    d = -r;</a:t>
            </a:r>
          </a:p>
          <a:p>
            <a:pPr marL="0" indent="0" defTabSz="410765">
              <a:spcBef>
                <a:spcPts val="0"/>
              </a:spcBef>
              <a:buSzTx/>
              <a:buFontTx/>
              <a:buNone/>
              <a:defRPr sz="2000">
                <a:latin typeface="Courier"/>
                <a:ea typeface="Courier"/>
                <a:cs typeface="Courier"/>
                <a:sym typeface="Courier"/>
              </a:defRPr>
            </a:pPr>
            <a:r>
              <a:t>    z = A*d;</a:t>
            </a:r>
          </a:p>
          <a:p>
            <a:pPr marL="0" indent="0" defTabSz="410765">
              <a:spcBef>
                <a:spcPts val="0"/>
              </a:spcBef>
              <a:buSzTx/>
              <a:buFontTx/>
              <a:buNone/>
              <a:defRPr sz="2000">
                <a:latin typeface="Courier"/>
                <a:ea typeface="Courier"/>
                <a:cs typeface="Courier"/>
                <a:sym typeface="Courier"/>
              </a:defRPr>
            </a:pPr>
            <a:r>
              <a:t>    a = (r'*d)/(d'*z);</a:t>
            </a:r>
          </a:p>
          <a:p>
            <a:pPr marL="0" indent="0" defTabSz="410765">
              <a:spcBef>
                <a:spcPts val="0"/>
              </a:spcBef>
              <a:buSzTx/>
              <a:buFontTx/>
              <a:buNone/>
              <a:defRPr sz="2000">
                <a:latin typeface="Courier"/>
                <a:ea typeface="Courier"/>
                <a:cs typeface="Courier"/>
                <a:sym typeface="Courier"/>
              </a:defRPr>
            </a:pPr>
            <a:r>
              <a:t>    x = x0 + a*d;</a:t>
            </a:r>
          </a:p>
          <a:p>
            <a:pPr marL="0" indent="0" defTabSz="410765">
              <a:spcBef>
                <a:spcPts val="0"/>
              </a:spcBef>
              <a:buSzTx/>
              <a:buFontTx/>
              <a:buNone/>
              <a:defRPr sz="2000">
                <a:latin typeface="Courier"/>
                <a:ea typeface="Courier"/>
                <a:cs typeface="Courier"/>
                <a:sym typeface="Courier"/>
              </a:defRPr>
            </a:pPr>
            <a:r>
              <a:t>    B = 0;</a:t>
            </a:r>
          </a:p>
          <a:p>
            <a:pPr marL="0" indent="0" defTabSz="410765">
              <a:spcBef>
                <a:spcPts val="0"/>
              </a:spcBef>
              <a:buSzTx/>
              <a:buFontTx/>
              <a:buNone/>
              <a:defRPr sz="2000">
                <a:latin typeface="Courier"/>
                <a:ea typeface="Courier"/>
                <a:cs typeface="Courier"/>
                <a:sym typeface="Courier"/>
              </a:defRPr>
            </a:pPr>
            <a:r>
              <a:t>    for i = 1:size(A);</a:t>
            </a:r>
          </a:p>
          <a:p>
            <a:pPr marL="0" indent="0" defTabSz="410765">
              <a:spcBef>
                <a:spcPts val="0"/>
              </a:spcBef>
              <a:buSzTx/>
              <a:buFontTx/>
              <a:buNone/>
              <a:defRPr sz="2000">
                <a:latin typeface="Courier"/>
                <a:ea typeface="Courier"/>
                <a:cs typeface="Courier"/>
                <a:sym typeface="Courier"/>
              </a:defRPr>
            </a:pPr>
            <a:r>
              <a:t>       r = r - a*z;</a:t>
            </a:r>
          </a:p>
          <a:p>
            <a:pPr marL="0" indent="0" defTabSz="410765">
              <a:spcBef>
                <a:spcPts val="0"/>
              </a:spcBef>
              <a:buSzTx/>
              <a:buFontTx/>
              <a:buNone/>
              <a:defRPr sz="2000">
                <a:latin typeface="Courier"/>
                <a:ea typeface="Courier"/>
                <a:cs typeface="Courier"/>
                <a:sym typeface="Courier"/>
              </a:defRPr>
            </a:pPr>
            <a:r>
              <a:t>       if( norm(r) &lt; 1e-10 )</a:t>
            </a:r>
          </a:p>
          <a:p>
            <a:pPr marL="0" indent="0" defTabSz="410765">
              <a:spcBef>
                <a:spcPts val="0"/>
              </a:spcBef>
              <a:buSzTx/>
              <a:buFontTx/>
              <a:buNone/>
              <a:defRPr sz="2000">
                <a:latin typeface="Courier"/>
                <a:ea typeface="Courier"/>
                <a:cs typeface="Courier"/>
                <a:sym typeface="Courier"/>
              </a:defRPr>
            </a:pPr>
            <a:r>
              <a:t>            break;</a:t>
            </a:r>
          </a:p>
          <a:p>
            <a:pPr marL="0" indent="0" defTabSz="410765">
              <a:spcBef>
                <a:spcPts val="0"/>
              </a:spcBef>
              <a:buSzTx/>
              <a:buFontTx/>
              <a:buNone/>
              <a:defRPr sz="2000">
                <a:latin typeface="Courier"/>
                <a:ea typeface="Courier"/>
                <a:cs typeface="Courier"/>
                <a:sym typeface="Courier"/>
              </a:defRPr>
            </a:pPr>
            <a:r>
              <a:t>       B = (r'*z)/(d'*z);</a:t>
            </a:r>
          </a:p>
          <a:p>
            <a:pPr marL="0" indent="0" defTabSz="410765">
              <a:spcBef>
                <a:spcPts val="0"/>
              </a:spcBef>
              <a:buSzTx/>
              <a:buFontTx/>
              <a:buNone/>
              <a:defRPr sz="2000">
                <a:latin typeface="Courier"/>
                <a:ea typeface="Courier"/>
                <a:cs typeface="Courier"/>
                <a:sym typeface="Courier"/>
              </a:defRPr>
            </a:pPr>
            <a:r>
              <a:t>       d = -r + B*d;</a:t>
            </a:r>
          </a:p>
          <a:p>
            <a:pPr marL="0" indent="0" defTabSz="410765">
              <a:spcBef>
                <a:spcPts val="0"/>
              </a:spcBef>
              <a:buSzTx/>
              <a:buFontTx/>
              <a:buNone/>
              <a:defRPr sz="2000">
                <a:latin typeface="Courier"/>
                <a:ea typeface="Courier"/>
                <a:cs typeface="Courier"/>
                <a:sym typeface="Courier"/>
              </a:defRPr>
            </a:pPr>
            <a:r>
              <a:t>       z = A*d;</a:t>
            </a:r>
          </a:p>
          <a:p>
            <a:pPr marL="0" indent="0" defTabSz="410765">
              <a:spcBef>
                <a:spcPts val="0"/>
              </a:spcBef>
              <a:buSzTx/>
              <a:buFontTx/>
              <a:buNone/>
              <a:defRPr sz="2000">
                <a:latin typeface="Courier"/>
                <a:ea typeface="Courier"/>
                <a:cs typeface="Courier"/>
                <a:sym typeface="Courier"/>
              </a:defRPr>
            </a:pPr>
            <a:r>
              <a:t>       a = (r'*d)/(d'*z);</a:t>
            </a:r>
          </a:p>
          <a:p>
            <a:pPr marL="0" indent="0" defTabSz="410765">
              <a:spcBef>
                <a:spcPts val="0"/>
              </a:spcBef>
              <a:buSzTx/>
              <a:buFontTx/>
              <a:buNone/>
              <a:defRPr sz="2000">
                <a:latin typeface="Courier"/>
                <a:ea typeface="Courier"/>
                <a:cs typeface="Courier"/>
                <a:sym typeface="Courier"/>
              </a:defRPr>
            </a:pPr>
            <a:r>
              <a:t>       x = x + a*d;</a:t>
            </a:r>
          </a:p>
        </p:txBody>
      </p:sp>
      <p:sp>
        <p:nvSpPr>
          <p:cNvPr id="1556" name="x0: initial guess"/>
          <p:cNvSpPr txBox="1"/>
          <p:nvPr/>
        </p:nvSpPr>
        <p:spPr>
          <a:xfrm>
            <a:off x="6377223" y="1390054"/>
            <a:ext cx="1647211"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x0: initial guess</a:t>
            </a:r>
          </a:p>
        </p:txBody>
      </p:sp>
      <p:sp>
        <p:nvSpPr>
          <p:cNvPr id="1557" name="residual"/>
          <p:cNvSpPr txBox="1"/>
          <p:nvPr/>
        </p:nvSpPr>
        <p:spPr>
          <a:xfrm>
            <a:off x="6315994" y="1702593"/>
            <a:ext cx="858840"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residual</a:t>
            </a:r>
          </a:p>
        </p:txBody>
      </p:sp>
      <p:sp>
        <p:nvSpPr>
          <p:cNvPr id="1558" name="update residual"/>
          <p:cNvSpPr txBox="1"/>
          <p:nvPr/>
        </p:nvSpPr>
        <p:spPr>
          <a:xfrm>
            <a:off x="6115798" y="3836789"/>
            <a:ext cx="1562841"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update residual</a:t>
            </a:r>
          </a:p>
        </p:txBody>
      </p:sp>
      <p:sp>
        <p:nvSpPr>
          <p:cNvPr id="1559" name="early termination criterion"/>
          <p:cNvSpPr txBox="1"/>
          <p:nvPr/>
        </p:nvSpPr>
        <p:spPr>
          <a:xfrm>
            <a:off x="5855161" y="4193976"/>
            <a:ext cx="2673474"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early termination criterion</a:t>
            </a:r>
          </a:p>
        </p:txBody>
      </p:sp>
      <p:sp>
        <p:nvSpPr>
          <p:cNvPr id="1560" name="update x"/>
          <p:cNvSpPr txBox="1"/>
          <p:nvPr/>
        </p:nvSpPr>
        <p:spPr>
          <a:xfrm>
            <a:off x="6015821" y="5970984"/>
            <a:ext cx="923405"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update x</a:t>
            </a:r>
          </a:p>
        </p:txBody>
      </p:sp>
      <p:sp>
        <p:nvSpPr>
          <p:cNvPr id="1561" name="beta"/>
          <p:cNvSpPr txBox="1"/>
          <p:nvPr/>
        </p:nvSpPr>
        <p:spPr>
          <a:xfrm>
            <a:off x="6073280" y="4738687"/>
            <a:ext cx="487019"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beta</a:t>
            </a:r>
          </a:p>
        </p:txBody>
      </p:sp>
      <p:sp>
        <p:nvSpPr>
          <p:cNvPr id="1562" name="alpha"/>
          <p:cNvSpPr txBox="1"/>
          <p:nvPr/>
        </p:nvSpPr>
        <p:spPr>
          <a:xfrm>
            <a:off x="6073871" y="5604867"/>
            <a:ext cx="635967"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defTabSz="410765">
              <a:buClr>
                <a:srgbClr val="A29A85"/>
              </a:buClr>
              <a:defRPr i="1" sz="2000">
                <a:solidFill>
                  <a:srgbClr val="0056D6"/>
                </a:solidFill>
                <a:latin typeface="Cochin"/>
                <a:ea typeface="Cochin"/>
                <a:cs typeface="Cochin"/>
                <a:sym typeface="Cochin"/>
              </a:defRPr>
            </a:lvl1pPr>
          </a:lstStyle>
          <a:p>
            <a:pPr/>
            <a:r>
              <a:t>alpha</a:t>
            </a:r>
          </a:p>
        </p:txBody>
      </p:sp>
      <p:sp>
        <p:nvSpPr>
          <p:cNvPr id="1563" name="make residual A-orthogonal"/>
          <p:cNvSpPr txBox="1"/>
          <p:nvPr/>
        </p:nvSpPr>
        <p:spPr>
          <a:xfrm>
            <a:off x="6161283" y="5069085"/>
            <a:ext cx="2807967"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make residual A-orthogonal</a:t>
            </a:r>
          </a:p>
        </p:txBody>
      </p:sp>
      <p:sp>
        <p:nvSpPr>
          <p:cNvPr id="1564" name="save common term"/>
          <p:cNvSpPr txBox="1"/>
          <p:nvPr/>
        </p:nvSpPr>
        <p:spPr>
          <a:xfrm>
            <a:off x="6073871" y="5345906"/>
            <a:ext cx="1875459"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defTabSz="410765">
              <a:buClr>
                <a:srgbClr val="A29A85"/>
              </a:buClr>
              <a:defRPr i="1" sz="2000">
                <a:solidFill>
                  <a:srgbClr val="0056D6"/>
                </a:solidFill>
                <a:latin typeface="Cochin"/>
                <a:ea typeface="Cochin"/>
                <a:cs typeface="Cochin"/>
                <a:sym typeface="Cochin"/>
              </a:defRPr>
            </a:lvl1pPr>
          </a:lstStyle>
          <a:p>
            <a:pPr/>
            <a:r>
              <a:t>save common term</a:t>
            </a:r>
          </a:p>
        </p:txBody>
      </p:sp>
      <p:sp>
        <p:nvSpPr>
          <p:cNvPr id="1565" name="first iteration: direction = residual"/>
          <p:cNvSpPr txBox="1"/>
          <p:nvPr/>
        </p:nvSpPr>
        <p:spPr>
          <a:xfrm>
            <a:off x="5588352" y="1979414"/>
            <a:ext cx="3367829"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first iteration: direction = residual</a:t>
            </a:r>
          </a:p>
        </p:txBody>
      </p:sp>
      <p:sp>
        <p:nvSpPr>
          <p:cNvPr id="1566" name="save common term"/>
          <p:cNvSpPr txBox="1"/>
          <p:nvPr/>
        </p:nvSpPr>
        <p:spPr>
          <a:xfrm>
            <a:off x="5777950" y="2291953"/>
            <a:ext cx="1934927"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save common term </a:t>
            </a:r>
          </a:p>
        </p:txBody>
      </p:sp>
      <p:sp>
        <p:nvSpPr>
          <p:cNvPr id="1567" name="alpha"/>
          <p:cNvSpPr txBox="1"/>
          <p:nvPr/>
        </p:nvSpPr>
        <p:spPr>
          <a:xfrm>
            <a:off x="6427432" y="2577703"/>
            <a:ext cx="635967"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alpha</a:t>
            </a:r>
          </a:p>
        </p:txBody>
      </p:sp>
      <p:sp>
        <p:nvSpPr>
          <p:cNvPr id="1568" name="update x"/>
          <p:cNvSpPr txBox="1"/>
          <p:nvPr/>
        </p:nvSpPr>
        <p:spPr>
          <a:xfrm>
            <a:off x="6283712" y="2881312"/>
            <a:ext cx="923404"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update x</a:t>
            </a:r>
          </a:p>
        </p:txBody>
      </p:sp>
      <p:sp>
        <p:nvSpPr>
          <p:cNvPr id="1569" name="beta"/>
          <p:cNvSpPr txBox="1"/>
          <p:nvPr/>
        </p:nvSpPr>
        <p:spPr>
          <a:xfrm>
            <a:off x="6501904" y="3238499"/>
            <a:ext cx="487020"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beta</a:t>
            </a:r>
          </a:p>
        </p:txBody>
      </p:sp>
      <p:sp>
        <p:nvSpPr>
          <p:cNvPr id="1570" name="guaranteed to converge in size(A) steps"/>
          <p:cNvSpPr txBox="1"/>
          <p:nvPr/>
        </p:nvSpPr>
        <p:spPr>
          <a:xfrm>
            <a:off x="5067575" y="3586757"/>
            <a:ext cx="3873599" cy="3810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nchor="ctr">
            <a:spAutoFit/>
          </a:bodyPr>
          <a:lstStyle>
            <a:lvl1pPr algn="ctr" defTabSz="410765">
              <a:buClr>
                <a:srgbClr val="A29A85"/>
              </a:buClr>
              <a:defRPr i="1" sz="2000">
                <a:solidFill>
                  <a:srgbClr val="0056D6"/>
                </a:solidFill>
                <a:latin typeface="Cochin"/>
                <a:ea typeface="Cochin"/>
                <a:cs typeface="Cochin"/>
                <a:sym typeface="Cochin"/>
              </a:defRPr>
            </a:lvl1pPr>
          </a:lstStyle>
          <a:p>
            <a:pPr/>
            <a:r>
              <a:t>guaranteed to converge in size(A) steps</a:t>
            </a:r>
          </a:p>
        </p:txBody>
      </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73"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574"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575" name="Conjugate gradient"/>
          <p:cNvSpPr txBox="1"/>
          <p:nvPr>
            <p:ph type="title"/>
          </p:nvPr>
        </p:nvSpPr>
        <p:spPr>
          <a:prstGeom prst="rect">
            <a:avLst/>
          </a:prstGeom>
        </p:spPr>
        <p:txBody>
          <a:bodyPr/>
          <a:lstStyle/>
          <a:p>
            <a:pPr/>
            <a:r>
              <a:t>Conjugate gradient</a:t>
            </a:r>
          </a:p>
        </p:txBody>
      </p:sp>
      <p:sp>
        <p:nvSpPr>
          <p:cNvPr id="1576" name="For each step:…"/>
          <p:cNvSpPr txBox="1"/>
          <p:nvPr>
            <p:ph type="body" idx="1"/>
          </p:nvPr>
        </p:nvSpPr>
        <p:spPr>
          <a:prstGeom prst="rect">
            <a:avLst/>
          </a:prstGeom>
        </p:spPr>
        <p:txBody>
          <a:bodyPr/>
          <a:lstStyle/>
          <a:p>
            <a:pPr/>
            <a:r>
              <a:t>For each step: </a:t>
            </a:r>
          </a:p>
          <a:p>
            <a:pPr lvl="1"/>
            <a:r>
              <a:t>Take the residual (gradient)</a:t>
            </a:r>
          </a:p>
          <a:p>
            <a:pPr lvl="1"/>
            <a:r>
              <a:t>Make it A-orthogonal to the previous ones</a:t>
            </a:r>
          </a:p>
          <a:p>
            <a:pPr lvl="1"/>
            <a:r>
              <a:t>Find minimum along this direction</a:t>
            </a:r>
          </a:p>
          <a:p>
            <a:pPr/>
            <a:r>
              <a:t>Plus life is good:</a:t>
            </a:r>
          </a:p>
          <a:p>
            <a:pPr lvl="1"/>
            <a:r>
              <a:t>In practice, you only </a:t>
            </a:r>
            <a:br/>
            <a:r>
              <a:t>need the previous one</a:t>
            </a:r>
          </a:p>
          <a:p>
            <a:pPr lvl="1"/>
            <a:r>
              <a:t>You can show that the new </a:t>
            </a:r>
            <a:br/>
            <a:r>
              <a:t>residual r(i+1) is already </a:t>
            </a:r>
            <a:br/>
            <a:r>
              <a:t>A-orthogonal to all previous </a:t>
            </a:r>
            <a:br/>
            <a:r>
              <a:t>directions d but d(i)</a:t>
            </a:r>
          </a:p>
        </p:txBody>
      </p:sp>
      <p:pic>
        <p:nvPicPr>
          <p:cNvPr id="1577" name="image.png" descr="image.png"/>
          <p:cNvPicPr>
            <a:picLocks noChangeAspect="0"/>
          </p:cNvPicPr>
          <p:nvPr/>
        </p:nvPicPr>
        <p:blipFill>
          <a:blip r:embed="rId3">
            <a:extLst/>
          </a:blip>
          <a:stretch>
            <a:fillRect/>
          </a:stretch>
        </p:blipFill>
        <p:spPr>
          <a:xfrm>
            <a:off x="5411390" y="3045023"/>
            <a:ext cx="3582988" cy="3812977"/>
          </a:xfrm>
          <a:prstGeom prst="rect">
            <a:avLst/>
          </a:prstGeom>
          <a:ln w="12700">
            <a:miter lim="400000"/>
          </a:ln>
        </p:spPr>
      </p:pic>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7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80" name="Line"/>
          <p:cNvSpPr/>
          <p:nvPr/>
        </p:nvSpPr>
        <p:spPr>
          <a:xfrm>
            <a:off x="303609" y="839390"/>
            <a:ext cx="8688587" cy="1589"/>
          </a:xfrm>
          <a:prstGeom prst="line">
            <a:avLst/>
          </a:prstGeom>
          <a:ln w="3175">
            <a:solidFill>
              <a:srgbClr val="D77A00"/>
            </a:solidFill>
          </a:ln>
        </p:spPr>
        <p:txBody>
          <a:bodyPr lIns="0" tIns="0" rIns="0" bIns="0"/>
          <a:lstStyle/>
          <a:p>
            <a:pPr>
              <a:defRPr baseline="0" sz="0"/>
            </a:pPr>
          </a:p>
        </p:txBody>
      </p:sp>
      <p:pic>
        <p:nvPicPr>
          <p:cNvPr id="1581" name="CSAIL.png" descr="CSAIL.png"/>
          <p:cNvPicPr>
            <a:picLocks noChangeAspect="0"/>
          </p:cNvPicPr>
          <p:nvPr/>
        </p:nvPicPr>
        <p:blipFill>
          <a:blip r:embed="rId2">
            <a:extLst/>
          </a:blip>
          <a:stretch>
            <a:fillRect/>
          </a:stretch>
        </p:blipFill>
        <p:spPr>
          <a:xfrm>
            <a:off x="8233171" y="0"/>
            <a:ext cx="910829" cy="668338"/>
          </a:xfrm>
          <a:prstGeom prst="rect">
            <a:avLst/>
          </a:prstGeom>
          <a:ln w="12700">
            <a:miter lim="400000"/>
          </a:ln>
        </p:spPr>
      </p:pic>
      <p:sp>
        <p:nvSpPr>
          <p:cNvPr id="1582" name="1D example with Conjugate"/>
          <p:cNvSpPr txBox="1"/>
          <p:nvPr>
            <p:ph type="title"/>
          </p:nvPr>
        </p:nvSpPr>
        <p:spPr>
          <a:xfrm>
            <a:off x="303609" y="0"/>
            <a:ext cx="8688587" cy="839391"/>
          </a:xfrm>
          <a:prstGeom prst="rect">
            <a:avLst/>
          </a:prstGeom>
        </p:spPr>
        <p:txBody>
          <a:bodyPr lIns="21" tIns="21" rIns="21" bIns="21"/>
          <a:lstStyle>
            <a:lvl1pPr marL="58702" marR="58702" defTabSz="1295400">
              <a:defRPr baseline="0" sz="0"/>
            </a:lvl1pPr>
          </a:lstStyle>
          <a:p>
            <a:pPr>
              <a:defRPr baseline="0"/>
            </a:pPr>
            <a:r>
              <a:rPr baseline="0"/>
              <a:t>1D example with Conjugate </a:t>
            </a:r>
          </a:p>
        </p:txBody>
      </p:sp>
      <p:sp>
        <p:nvSpPr>
          <p:cNvPr id="1583" name="4, -1.5, 1.5, 0.5,…"/>
          <p:cNvSpPr txBox="1"/>
          <p:nvPr/>
        </p:nvSpPr>
        <p:spPr>
          <a:xfrm>
            <a:off x="6581179" y="53578"/>
            <a:ext cx="2202407" cy="7965282"/>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4, -1.5, 1.5, 0.5,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3.25, 1.25, 1, 1.25,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4.625, 0.625, 2.75, 1,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4.3125, 2.1875, 2.3125, 1.875,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5.09375, 1.8125, 3.53125, 1.65625,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4.90625, 2.8125, 3.23438, 2.26562,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5.40625, 2.57031, 4.03906, 2.11719,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5.28516, 3.22266, 3.84375, 2.51953,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5.61133, 3.06445, 4.37109, 2.42188,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5.53223, 3.49121, 4.24316, 2.68555,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5.74561, 3.3877, 4.58838, 2.62158,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5.69385, 3.66699, 4.50464, 2.79419,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5.8335, 3.59924, 4.73059, 2.75232,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5.79962, 3.78204, 4.67578, 2.8653,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5.89102, 3.7377, 4.82367, 2.83789,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5.86885, 3.85735, 4.7878, 2.91183,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5.92867, 3.82832, 4.88459, 2.8939,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5.91416, 3.90663, 4.86111, 2.9423,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5.95332, 3.88764, 4.92446, 2.93056,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5.94382, 3.93889, 4.9091, 2.96223,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5.96944, 3.92646, 4.95056, 2.95455,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5.96323, 3.96, 4.9405, 2.97528,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5.98, 3.95187, 4.96764, 2.97025,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5.97593, 3.97382, 4.96106, 2.98382,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5.98691, 3.9685, 4.97882, 2.98053,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5.98425, 3.98287, 4.97451, 2.98941,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5.99143, 3.97938, 4.98614, 2.98726,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5.98969, 3.98879, 4.98332, 2.99307,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5.99439, 3.9865, 4.99093, 2.99166,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5.99325, 3.99266, 4.98908, 2.99546,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5.99633, 3.99117, 4.99406, 2.99454,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5.99558, 3.9952, 4.99285, 2.99703,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5.9976, 3.99422, 4.99611, 2.99643,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5.99711, 3.99686, 4.99532, 2.99806,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5.99843, 3.99622, 4.99746, 2.99766,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5.99811, 3.99794, 4.99694, 2.99873,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5.99897, 3.99752, 4.99834, 2.99847,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5.99876, 3.99865, 4.998, 2.99917,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5.99933, 3.99838, 4.99891, 2.999,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5.99919, 3.99912, 4.99869, 2.99946,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5.99956, 3.99894, 4.99929, 2.99934,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5.99947, 3.99942, 4.99914, 2.99964,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5.99971, 3.99931, 4.99953, 2.99957,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5.99965, 3.99962, 4.99944, 2.99977,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5.99981, 3.99955, 4.99969, 2.99972,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5.99977, 3.99975, 4.99963, 2.99985,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5.99988, 3.9997, 4.9998, 2.99982,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5.99985, 3.99984, 4.99976, 2.9999,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5.99992, 3.99981, 4.99987, 2.99988,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5.9999, 3.99989, 4.99984, 2.99993,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5.99995, 3.99987, 4.99991, 2.99992,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5.99994, 3.99993, 4.9999, 2.99996,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5.99997, 3.99992, 4.99994, 2.99995,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5.99996, 3.99995, 4.99993, 2.99997,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5.99998, 3.99995, 4.99996, 2.99997,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5.99997, 3.99997, 4.99996, 2.99998,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5.99999, 3.99996, 4.99998, 2.99998,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5.99998, 3.99998, 4.99997, 2.99999,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5.99999, 3.99998, 4.99998, 2.99999,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5.99999, 3.99999, 4.99998, 2.99999,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5.99999, 3.99998, 4.99999, 2.99999,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5.99999, 3.99999, 4.99999, 2.99999,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6, 3.99999, 4.99999, 2.99999,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5.99999, 3.99999, 4.99999, 3,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6, 3.99999, 5, 3,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6, 4, 4.99999, 3, </a:t>
            </a:r>
            <a:endParaRPr b="1">
              <a:latin typeface="Courier"/>
              <a:ea typeface="Courier"/>
              <a:cs typeface="Courier"/>
              <a:sym typeface="Courier"/>
            </a:endParaRPr>
          </a:p>
          <a:p>
            <a:pPr defTabSz="910828">
              <a:tabLst>
                <a:tab pos="292100" algn="l"/>
                <a:tab pos="596900" algn="l"/>
                <a:tab pos="901700" algn="l"/>
                <a:tab pos="1219200" algn="l"/>
                <a:tab pos="1524000" algn="l"/>
                <a:tab pos="1828800" algn="l"/>
                <a:tab pos="2133600" algn="l"/>
                <a:tab pos="2425700" algn="l"/>
                <a:tab pos="2730500" algn="l"/>
                <a:tab pos="3035300" algn="l"/>
                <a:tab pos="3340100" algn="l"/>
                <a:tab pos="3657600" algn="l"/>
                <a:tab pos="3962400" algn="l"/>
                <a:tab pos="4267200" algn="l"/>
                <a:tab pos="4572000" algn="l"/>
                <a:tab pos="4864100" algn="l"/>
                <a:tab pos="5168900" algn="l"/>
                <a:tab pos="5473700" algn="l"/>
                <a:tab pos="5791200" algn="l"/>
                <a:tab pos="6096000" algn="l"/>
                <a:tab pos="6400800" algn="l"/>
                <a:tab pos="6705600" algn="l"/>
                <a:tab pos="6997700" algn="l"/>
                <a:tab pos="7302500" algn="l"/>
                <a:tab pos="7607300" algn="l"/>
                <a:tab pos="7912100" algn="l"/>
                <a:tab pos="8229600" algn="l"/>
                <a:tab pos="8534400" algn="l"/>
                <a:tab pos="8839200" algn="l"/>
                <a:tab pos="9144000" algn="l"/>
                <a:tab pos="9436100" algn="l"/>
                <a:tab pos="9740900" algn="l"/>
                <a:tab pos="10045700" algn="l"/>
                <a:tab pos="10363200" algn="l"/>
                <a:tab pos="10668000" algn="l"/>
                <a:tab pos="10972800" algn="l"/>
                <a:tab pos="11277600" algn="l"/>
                <a:tab pos="11569700" algn="l"/>
                <a:tab pos="11874500" algn="l"/>
                <a:tab pos="12179300" algn="l"/>
                <a:tab pos="12484100" algn="l"/>
                <a:tab pos="12801600" algn="l"/>
                <a:tab pos="13106400" algn="l"/>
                <a:tab pos="13411200" algn="l"/>
                <a:tab pos="13716000" algn="l"/>
                <a:tab pos="14008100" algn="l"/>
                <a:tab pos="14312900" algn="l"/>
                <a:tab pos="14617700" algn="l"/>
                <a:tab pos="14935200" algn="l"/>
                <a:tab pos="15240000" algn="l"/>
                <a:tab pos="15544800" algn="l"/>
                <a:tab pos="15849600" algn="l"/>
                <a:tab pos="16141700" algn="l"/>
                <a:tab pos="16446500" algn="l"/>
                <a:tab pos="16751300" algn="l"/>
                <a:tab pos="17056100" algn="l"/>
                <a:tab pos="17373600" algn="l"/>
                <a:tab pos="17678400" algn="l"/>
                <a:tab pos="17983200" algn="l"/>
                <a:tab pos="18288000" algn="l"/>
                <a:tab pos="18580100" algn="l"/>
                <a:tab pos="18884900" algn="l"/>
                <a:tab pos="19189700" algn="l"/>
                <a:tab pos="19507200" algn="l"/>
                <a:tab pos="19812000" algn="l"/>
                <a:tab pos="20116800" algn="l"/>
                <a:tab pos="20421600" algn="l"/>
                <a:tab pos="20713700" algn="l"/>
                <a:tab pos="21018500" algn="l"/>
                <a:tab pos="21323300" algn="l"/>
                <a:tab pos="21628100" algn="l"/>
                <a:tab pos="21945600" algn="l"/>
                <a:tab pos="22250400" algn="l"/>
                <a:tab pos="22555200" algn="l"/>
                <a:tab pos="22860000" algn="l"/>
                <a:tab pos="23152100" algn="l"/>
                <a:tab pos="23456900" algn="l"/>
                <a:tab pos="23761700" algn="l"/>
                <a:tab pos="24079200" algn="l"/>
                <a:tab pos="24384000" algn="l"/>
                <a:tab pos="24688800" algn="l"/>
                <a:tab pos="24993600" algn="l"/>
                <a:tab pos="25285700" algn="l"/>
                <a:tab pos="25590500" algn="l"/>
                <a:tab pos="25895300" algn="l"/>
                <a:tab pos="26200100" algn="l"/>
                <a:tab pos="26517600" algn="l"/>
                <a:tab pos="26822400" algn="l"/>
                <a:tab pos="27127200" algn="l"/>
                <a:tab pos="27432000" algn="l"/>
                <a:tab pos="27724100" algn="l"/>
                <a:tab pos="28028900" algn="l"/>
                <a:tab pos="28333700" algn="l"/>
                <a:tab pos="28651200" algn="l"/>
                <a:tab pos="28956000" algn="l"/>
                <a:tab pos="29260800" algn="l"/>
                <a:tab pos="29565600" algn="l"/>
                <a:tab pos="29857700" algn="l"/>
                <a:tab pos="30162500" algn="l"/>
                <a:tab pos="30467300" algn="l"/>
              </a:tabLst>
              <a:defRPr sz="700">
                <a:uFill>
                  <a:solidFill>
                    <a:srgbClr val="000000"/>
                  </a:solidFill>
                </a:uFill>
                <a:latin typeface="Times New Roman"/>
                <a:ea typeface="Times New Roman"/>
                <a:cs typeface="Times New Roman"/>
                <a:sym typeface="Times New Roman"/>
              </a:defRPr>
            </a:pPr>
            <a:r>
              <a:rPr b="1">
                <a:latin typeface="Courier"/>
                <a:ea typeface="Courier"/>
                <a:cs typeface="Courier"/>
                <a:sym typeface="Courier"/>
              </a:rPr>
              <a:t>6, 4, 5, 3, </a:t>
            </a:r>
            <a:endParaRPr b="1">
              <a:latin typeface="Courier"/>
              <a:ea typeface="Courier"/>
              <a:cs typeface="Courier"/>
              <a:sym typeface="Courier"/>
            </a:endParaRPr>
          </a:p>
        </p:txBody>
      </p:sp>
      <p:sp>
        <p:nvSpPr>
          <p:cNvPr id="1584" name="2.9381   -1.1018    1.1018    0.3673…"/>
          <p:cNvSpPr txBox="1"/>
          <p:nvPr/>
        </p:nvSpPr>
        <p:spPr>
          <a:xfrm>
            <a:off x="839390" y="4563070"/>
            <a:ext cx="2887659" cy="991196"/>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p>
            <a:pPr marL="57799" marR="57799" defTabSz="910828">
              <a:defRPr sz="1400">
                <a:uFill>
                  <a:solidFill>
                    <a:srgbClr val="000000"/>
                  </a:solidFill>
                </a:uFill>
                <a:latin typeface="Times New Roman"/>
                <a:ea typeface="Times New Roman"/>
                <a:cs typeface="Times New Roman"/>
                <a:sym typeface="Times New Roman"/>
              </a:defRPr>
            </a:pPr>
            <a:r>
              <a:t>2.9381   -1.1018    1.1018    0.3673</a:t>
            </a:r>
          </a:p>
          <a:p>
            <a:pPr marL="57799" marR="57799" defTabSz="910828">
              <a:defRPr sz="1400">
                <a:uFill>
                  <a:solidFill>
                    <a:srgbClr val="000000"/>
                  </a:solidFill>
                </a:uFill>
                <a:latin typeface="Times New Roman"/>
                <a:ea typeface="Times New Roman"/>
                <a:cs typeface="Times New Roman"/>
                <a:sym typeface="Times New Roman"/>
              </a:defRPr>
            </a:pPr>
            <a:r>
              <a:t>5.2027    1.5933    1.6370    1.8617</a:t>
            </a:r>
          </a:p>
          <a:p>
            <a:pPr marL="57799" marR="57799" defTabSz="910828">
              <a:defRPr sz="1400">
                <a:uFill>
                  <a:solidFill>
                    <a:srgbClr val="000000"/>
                  </a:solidFill>
                </a:uFill>
                <a:latin typeface="Times New Roman"/>
                <a:ea typeface="Times New Roman"/>
                <a:cs typeface="Times New Roman"/>
                <a:sym typeface="Times New Roman"/>
              </a:defRPr>
            </a:pPr>
            <a:r>
              <a:t>6.1724    3.9337    4.3370    2.0983</a:t>
            </a:r>
          </a:p>
          <a:p>
            <a:pPr marL="57799" marR="57799" defTabSz="910828">
              <a:defRPr sz="1400">
                <a:uFill>
                  <a:solidFill>
                    <a:srgbClr val="000000"/>
                  </a:solidFill>
                </a:uFill>
                <a:latin typeface="Times New Roman"/>
                <a:ea typeface="Times New Roman"/>
                <a:cs typeface="Times New Roman"/>
                <a:sym typeface="Times New Roman"/>
              </a:defRPr>
            </a:pPr>
            <a:r>
              <a:t>6.0000    4.0000    5.0000    3.0000</a:t>
            </a:r>
          </a:p>
        </p:txBody>
      </p:sp>
      <p:pic>
        <p:nvPicPr>
          <p:cNvPr id="1585" name="image.pdf" descr="image.pdf"/>
          <p:cNvPicPr>
            <a:picLocks noChangeAspect="0"/>
          </p:cNvPicPr>
          <p:nvPr/>
        </p:nvPicPr>
        <p:blipFill>
          <a:blip r:embed="rId3">
            <a:extLst/>
          </a:blip>
          <a:stretch>
            <a:fillRect/>
          </a:stretch>
        </p:blipFill>
        <p:spPr>
          <a:xfrm>
            <a:off x="1660921" y="660796"/>
            <a:ext cx="2987975" cy="2609347"/>
          </a:xfrm>
          <a:prstGeom prst="rect">
            <a:avLst/>
          </a:prstGeom>
          <a:ln w="12700">
            <a:miter lim="400000"/>
          </a:ln>
        </p:spPr>
      </p:pic>
      <p:pic>
        <p:nvPicPr>
          <p:cNvPr id="1586" name="image.pdf" descr="image.pdf"/>
          <p:cNvPicPr>
            <a:picLocks noChangeAspect="0"/>
          </p:cNvPicPr>
          <p:nvPr/>
        </p:nvPicPr>
        <p:blipFill>
          <a:blip r:embed="rId4">
            <a:extLst/>
          </a:blip>
          <a:stretch>
            <a:fillRect/>
          </a:stretch>
        </p:blipFill>
        <p:spPr>
          <a:xfrm>
            <a:off x="4680788" y="777728"/>
            <a:ext cx="2812213" cy="2511572"/>
          </a:xfrm>
          <a:prstGeom prst="rect">
            <a:avLst/>
          </a:prstGeom>
          <a:ln w="12700">
            <a:miter lim="400000"/>
          </a:ln>
        </p:spPr>
      </p:pic>
      <p:sp>
        <p:nvSpPr>
          <p:cNvPr id="1587" name="Conjugate gradient:"/>
          <p:cNvSpPr txBox="1"/>
          <p:nvPr/>
        </p:nvSpPr>
        <p:spPr>
          <a:xfrm>
            <a:off x="339328" y="4161234"/>
            <a:ext cx="2241242" cy="3683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lvl1pPr marL="57799" marR="57799" defTabSz="1295400">
              <a:defRPr baseline="0" sz="0">
                <a:uFill>
                  <a:solidFill>
                    <a:srgbClr val="000000"/>
                  </a:solidFill>
                </a:uFill>
                <a:latin typeface="Times New Roman"/>
                <a:ea typeface="Times New Roman"/>
                <a:cs typeface="Times New Roman"/>
                <a:sym typeface="Times New Roman"/>
              </a:defRPr>
            </a:lvl1pPr>
          </a:lstStyle>
          <a:p>
            <a:pPr>
              <a:defRPr baseline="0"/>
            </a:pPr>
            <a:r>
              <a:rPr baseline="0"/>
              <a:t>Conjugate gradient:</a:t>
            </a:r>
          </a:p>
        </p:txBody>
      </p:sp>
      <p:sp>
        <p:nvSpPr>
          <p:cNvPr id="1588" name="Jacobi:"/>
          <p:cNvSpPr txBox="1"/>
          <p:nvPr/>
        </p:nvSpPr>
        <p:spPr>
          <a:xfrm>
            <a:off x="5598914" y="-89297"/>
            <a:ext cx="879813" cy="368301"/>
          </a:xfrm>
          <a:prstGeom prst="rect">
            <a:avLst/>
          </a:prstGeom>
          <a:ln w="12700">
            <a:miter lim="400000"/>
          </a:ln>
          <a:extLst>
            <a:ext uri="{C572A759-6A51-4108-AA02-DFA0A04FC94B}">
              <ma14:wrappingTextBoxFlag xmlns:ma14="http://schemas.microsoft.com/office/mac/drawingml/2011/main" val="1"/>
            </a:ext>
          </a:extLst>
        </p:spPr>
        <p:txBody>
          <a:bodyPr wrap="none" lIns="21" tIns="21" rIns="21" bIns="21">
            <a:spAutoFit/>
          </a:bodyPr>
          <a:lstStyle>
            <a:lvl1pPr marL="57799" marR="57799" defTabSz="1295400">
              <a:defRPr baseline="0" sz="0">
                <a:uFill>
                  <a:solidFill>
                    <a:srgbClr val="000000"/>
                  </a:solidFill>
                </a:uFill>
                <a:latin typeface="Times New Roman"/>
                <a:ea typeface="Times New Roman"/>
                <a:cs typeface="Times New Roman"/>
                <a:sym typeface="Times New Roman"/>
              </a:defRPr>
            </a:lvl1pPr>
          </a:lstStyle>
          <a:p>
            <a:pPr>
              <a:defRPr baseline="0"/>
            </a:pPr>
            <a:r>
              <a:rPr baseline="0"/>
              <a:t>Jacobi: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4" grpId="1"/>
    </p:bldLst>
  </p:timing>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91" name="Line"/>
          <p:cNvSpPr/>
          <p:nvPr/>
        </p:nvSpPr>
        <p:spPr>
          <a:xfrm>
            <a:off x="232171" y="1044773"/>
            <a:ext cx="8760025" cy="1"/>
          </a:xfrm>
          <a:prstGeom prst="line">
            <a:avLst/>
          </a:prstGeom>
          <a:ln w="3175">
            <a:solidFill>
              <a:srgbClr val="000000"/>
            </a:solidFill>
            <a:miter lim="400000"/>
          </a:ln>
        </p:spPr>
        <p:txBody>
          <a:bodyPr lIns="0" tIns="0" rIns="0" bIns="0"/>
          <a:lstStyle/>
          <a:p>
            <a:pPr>
              <a:defRPr baseline="0" sz="0"/>
            </a:pPr>
          </a:p>
        </p:txBody>
      </p:sp>
      <p:sp>
        <p:nvSpPr>
          <p:cNvPr id="1592" name="Convergence"/>
          <p:cNvSpPr txBox="1"/>
          <p:nvPr>
            <p:ph type="title"/>
          </p:nvPr>
        </p:nvSpPr>
        <p:spPr>
          <a:prstGeom prst="rect">
            <a:avLst/>
          </a:prstGeom>
        </p:spPr>
        <p:txBody>
          <a:bodyPr/>
          <a:lstStyle/>
          <a:p>
            <a:pPr/>
            <a:r>
              <a:t>Convergence </a:t>
            </a:r>
          </a:p>
        </p:txBody>
      </p:sp>
      <p:sp>
        <p:nvSpPr>
          <p:cNvPr id="1593" name="Double-click to edit"/>
          <p:cNvSpPr txBox="1"/>
          <p:nvPr>
            <p:ph type="body" idx="1"/>
          </p:nvPr>
        </p:nvSpPr>
        <p:spPr>
          <a:prstGeom prst="rect">
            <a:avLst/>
          </a:prstGeom>
        </p:spPr>
        <p:txBody>
          <a:bodyPr/>
          <a:lstStyle/>
          <a:p>
            <a:pPr/>
          </a:p>
        </p:txBody>
      </p:sp>
      <p:pic>
        <p:nvPicPr>
          <p:cNvPr id="1594" name="bear-CG-30fps.mov" descr="bear-CG-30fps.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14312" y="1616273"/>
            <a:ext cx="8777884" cy="479338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367" fill="hold"/>
                                        <p:tgtEl>
                                          <p:spTgt spid="159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594"/>
                </p:tgtEl>
              </p:cMediaNode>
            </p:video>
            <p:seq concurrent="1" prevAc="none" nextAc="seek">
              <p:cTn id="8" evtFilter="cancelBubble" nodeType="interactiveSeq" restart="whenNotActive" fill="hold">
                <p:stCondLst>
                  <p:cond delay="0" evt="onClick">
                    <p:tgtEl>
                      <p:spTgt spid="159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94"/>
                                        </p:tgtEl>
                                      </p:cBhvr>
                                    </p:cmd>
                                  </p:childTnLst>
                                </p:cTn>
                              </p:par>
                            </p:childTnLst>
                          </p:cTn>
                        </p:par>
                      </p:childTnLst>
                    </p:cTn>
                  </p:par>
                </p:childTnLst>
              </p:cTn>
              <p:nextCondLst>
                <p:cond delay="0" evt="onClick">
                  <p:tgtEl>
                    <p:spTgt spid="1594"/>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597" name="Line"/>
          <p:cNvSpPr/>
          <p:nvPr/>
        </p:nvSpPr>
        <p:spPr>
          <a:xfrm>
            <a:off x="232171" y="1044773"/>
            <a:ext cx="8760025" cy="1"/>
          </a:xfrm>
          <a:prstGeom prst="line">
            <a:avLst/>
          </a:prstGeom>
          <a:ln w="3175">
            <a:solidFill>
              <a:srgbClr val="000000"/>
            </a:solidFill>
            <a:miter lim="400000"/>
          </a:ln>
        </p:spPr>
        <p:txBody>
          <a:bodyPr lIns="0" tIns="0" rIns="0" bIns="0"/>
          <a:lstStyle/>
          <a:p>
            <a:pPr>
              <a:defRPr baseline="0" sz="0"/>
            </a:pPr>
          </a:p>
        </p:txBody>
      </p:sp>
      <p:sp>
        <p:nvSpPr>
          <p:cNvPr id="1598" name="Residuals and direction"/>
          <p:cNvSpPr txBox="1"/>
          <p:nvPr>
            <p:ph type="title"/>
          </p:nvPr>
        </p:nvSpPr>
        <p:spPr>
          <a:prstGeom prst="rect">
            <a:avLst/>
          </a:prstGeom>
        </p:spPr>
        <p:txBody>
          <a:bodyPr/>
          <a:lstStyle/>
          <a:p>
            <a:pPr/>
            <a:r>
              <a:t>Residuals and direction</a:t>
            </a:r>
          </a:p>
        </p:txBody>
      </p:sp>
      <p:sp>
        <p:nvSpPr>
          <p:cNvPr id="1599" name="times 10, displayed at 10fps"/>
          <p:cNvSpPr txBox="1"/>
          <p:nvPr>
            <p:ph type="body" idx="1"/>
          </p:nvPr>
        </p:nvSpPr>
        <p:spPr>
          <a:prstGeom prst="rect">
            <a:avLst/>
          </a:prstGeom>
        </p:spPr>
        <p:txBody>
          <a:bodyPr/>
          <a:lstStyle/>
          <a:p>
            <a:pPr/>
            <a:r>
              <a:t>times 10, displayed at 10fps</a:t>
            </a:r>
          </a:p>
        </p:txBody>
      </p:sp>
      <p:pic>
        <p:nvPicPr>
          <p:cNvPr id="1600" name="bear-CG-xdr-10fps.mov" descr="bear-CG-xdr-10fps.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48320" y="1919882"/>
            <a:ext cx="7440384" cy="4063009"/>
          </a:xfrm>
          <a:prstGeom prst="rect">
            <a:avLst/>
          </a:prstGeom>
          <a:ln w="12700">
            <a:miter lim="400000"/>
          </a:ln>
        </p:spPr>
      </p:pic>
      <p:sp>
        <p:nvSpPr>
          <p:cNvPr id="1601" name="ri"/>
          <p:cNvSpPr txBox="1"/>
          <p:nvPr/>
        </p:nvSpPr>
        <p:spPr>
          <a:xfrm>
            <a:off x="8334064" y="2144811"/>
            <a:ext cx="759025" cy="469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ri</a:t>
            </a:r>
          </a:p>
        </p:txBody>
      </p:sp>
      <p:sp>
        <p:nvSpPr>
          <p:cNvPr id="1602" name="di"/>
          <p:cNvSpPr txBox="1"/>
          <p:nvPr/>
        </p:nvSpPr>
        <p:spPr>
          <a:xfrm>
            <a:off x="8334064" y="4323655"/>
            <a:ext cx="759025" cy="469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di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0100" fill="hold"/>
                                        <p:tgtEl>
                                          <p:spTgt spid="160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600"/>
                </p:tgtEl>
              </p:cMediaNode>
            </p:video>
            <p:seq concurrent="1" prevAc="none" nextAc="seek">
              <p:cTn id="8" evtFilter="cancelBubble" nodeType="interactiveSeq" restart="whenNotActive" fill="hold">
                <p:stCondLst>
                  <p:cond delay="0" evt="onClick">
                    <p:tgtEl>
                      <p:spTgt spid="160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600"/>
                                        </p:tgtEl>
                                      </p:cBhvr>
                                    </p:cmd>
                                  </p:childTnLst>
                                </p:cTn>
                              </p:par>
                            </p:childTnLst>
                          </p:cTn>
                        </p:par>
                      </p:childTnLst>
                    </p:cTn>
                  </p:par>
                </p:childTnLst>
              </p:cTn>
              <p:nextCondLst>
                <p:cond delay="0" evt="onClick">
                  <p:tgtEl>
                    <p:spTgt spid="1600"/>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05" name="Line"/>
          <p:cNvSpPr/>
          <p:nvPr/>
        </p:nvSpPr>
        <p:spPr>
          <a:xfrm>
            <a:off x="232171" y="1044773"/>
            <a:ext cx="8760025" cy="1"/>
          </a:xfrm>
          <a:prstGeom prst="line">
            <a:avLst/>
          </a:prstGeom>
          <a:ln w="3175">
            <a:solidFill>
              <a:srgbClr val="000000"/>
            </a:solidFill>
            <a:miter lim="400000"/>
          </a:ln>
        </p:spPr>
        <p:txBody>
          <a:bodyPr lIns="0" tIns="0" rIns="0" bIns="0"/>
          <a:lstStyle/>
          <a:p>
            <a:pPr>
              <a:defRPr baseline="0" sz="0"/>
            </a:pPr>
          </a:p>
        </p:txBody>
      </p:sp>
      <p:sp>
        <p:nvSpPr>
          <p:cNvPr id="1606" name="Compared to gradient descent"/>
          <p:cNvSpPr txBox="1"/>
          <p:nvPr>
            <p:ph type="title"/>
          </p:nvPr>
        </p:nvSpPr>
        <p:spPr>
          <a:prstGeom prst="rect">
            <a:avLst/>
          </a:prstGeom>
        </p:spPr>
        <p:txBody>
          <a:bodyPr/>
          <a:lstStyle/>
          <a:p>
            <a:pPr/>
            <a:r>
              <a:t>Compared to gradient descent</a:t>
            </a:r>
          </a:p>
        </p:txBody>
      </p:sp>
      <p:sp>
        <p:nvSpPr>
          <p:cNvPr id="1607" name="Double-click to edit"/>
          <p:cNvSpPr txBox="1"/>
          <p:nvPr>
            <p:ph type="body" idx="1"/>
          </p:nvPr>
        </p:nvSpPr>
        <p:spPr>
          <a:prstGeom prst="rect">
            <a:avLst/>
          </a:prstGeom>
        </p:spPr>
        <p:txBody>
          <a:bodyPr/>
          <a:lstStyle/>
          <a:p>
            <a:pPr/>
          </a:p>
        </p:txBody>
      </p:sp>
      <p:pic>
        <p:nvPicPr>
          <p:cNvPr id="1608" name="bear-both-xdr-30fps.mov" descr="bear-both-xdr-30fps.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134070" y="1553765"/>
            <a:ext cx="7440384" cy="4063009"/>
          </a:xfrm>
          <a:prstGeom prst="rect">
            <a:avLst/>
          </a:prstGeom>
          <a:ln w="12700">
            <a:miter lim="400000"/>
          </a:ln>
        </p:spPr>
      </p:pic>
      <p:sp>
        <p:nvSpPr>
          <p:cNvPr id="1609" name="gradient descent"/>
          <p:cNvSpPr txBox="1"/>
          <p:nvPr/>
        </p:nvSpPr>
        <p:spPr>
          <a:xfrm>
            <a:off x="2864" y="2110680"/>
            <a:ext cx="1134072" cy="60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gradient descent</a:t>
            </a:r>
          </a:p>
        </p:txBody>
      </p:sp>
      <p:sp>
        <p:nvSpPr>
          <p:cNvPr id="1610" name="ri"/>
          <p:cNvSpPr txBox="1"/>
          <p:nvPr/>
        </p:nvSpPr>
        <p:spPr>
          <a:xfrm>
            <a:off x="8334064" y="2144811"/>
            <a:ext cx="759025" cy="469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ri</a:t>
            </a:r>
          </a:p>
        </p:txBody>
      </p:sp>
      <p:sp>
        <p:nvSpPr>
          <p:cNvPr id="1611" name="di"/>
          <p:cNvSpPr txBox="1"/>
          <p:nvPr/>
        </p:nvSpPr>
        <p:spPr>
          <a:xfrm>
            <a:off x="8334064" y="4323655"/>
            <a:ext cx="759025" cy="469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di</a:t>
            </a:r>
          </a:p>
        </p:txBody>
      </p:sp>
      <p:sp>
        <p:nvSpPr>
          <p:cNvPr id="1612" name="conjugate gradient"/>
          <p:cNvSpPr txBox="1"/>
          <p:nvPr/>
        </p:nvSpPr>
        <p:spPr>
          <a:xfrm>
            <a:off x="2864" y="4378821"/>
            <a:ext cx="1134072" cy="609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conjugate gradient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6699" fill="hold"/>
                                        <p:tgtEl>
                                          <p:spTgt spid="160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608"/>
                </p:tgtEl>
              </p:cMediaNode>
            </p:video>
            <p:seq concurrent="1" prevAc="none" nextAc="seek">
              <p:cTn id="8" evtFilter="cancelBubble" nodeType="interactiveSeq" restart="whenNotActive" fill="hold">
                <p:stCondLst>
                  <p:cond delay="0" evt="onClick">
                    <p:tgtEl>
                      <p:spTgt spid="160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608"/>
                                        </p:tgtEl>
                                      </p:cBhvr>
                                    </p:cmd>
                                  </p:childTnLst>
                                </p:cTn>
                              </p:par>
                            </p:childTnLst>
                          </p:cTn>
                        </p:par>
                      </p:childTnLst>
                    </p:cTn>
                  </p:par>
                </p:childTnLst>
              </p:cTn>
              <p:nextCondLst>
                <p:cond delay="0" evt="onClick">
                  <p:tgtEl>
                    <p:spTgt spid="1608"/>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15" name="Line"/>
          <p:cNvSpPr/>
          <p:nvPr/>
        </p:nvSpPr>
        <p:spPr>
          <a:xfrm>
            <a:off x="509964" y="1241226"/>
            <a:ext cx="8329886" cy="1"/>
          </a:xfrm>
          <a:prstGeom prst="line">
            <a:avLst/>
          </a:prstGeom>
          <a:ln w="3175">
            <a:solidFill>
              <a:srgbClr val="737577"/>
            </a:solidFill>
            <a:miter lim="400000"/>
          </a:ln>
        </p:spPr>
        <p:txBody>
          <a:bodyPr lIns="0" tIns="0" rIns="0" bIns="0"/>
          <a:lstStyle/>
          <a:p>
            <a:pPr>
              <a:defRPr baseline="0" sz="0"/>
            </a:pPr>
          </a:p>
        </p:txBody>
      </p:sp>
      <p:sp>
        <p:nvSpPr>
          <p:cNvPr id="1616" name="When use Conjugate Gradient?"/>
          <p:cNvSpPr txBox="1"/>
          <p:nvPr>
            <p:ph type="title"/>
          </p:nvPr>
        </p:nvSpPr>
        <p:spPr>
          <a:prstGeom prst="rect">
            <a:avLst/>
          </a:prstGeom>
        </p:spPr>
        <p:txBody>
          <a:bodyPr/>
          <a:lstStyle/>
          <a:p>
            <a:pPr/>
            <a:r>
              <a:t>When use Conjugate Gradient?</a:t>
            </a:r>
          </a:p>
        </p:txBody>
      </p:sp>
      <p:sp>
        <p:nvSpPr>
          <p:cNvPr id="1617" name="Ax=b…"/>
          <p:cNvSpPr txBox="1"/>
          <p:nvPr>
            <p:ph type="body" idx="1"/>
          </p:nvPr>
        </p:nvSpPr>
        <p:spPr>
          <a:prstGeom prst="rect">
            <a:avLst/>
          </a:prstGeom>
        </p:spPr>
        <p:txBody>
          <a:bodyPr/>
          <a:lstStyle/>
          <a:p>
            <a:pPr/>
            <a:r>
              <a:t>Ax=b</a:t>
            </a:r>
          </a:p>
          <a:p>
            <a:pPr/>
            <a:r>
              <a:t>A is positive definite </a:t>
            </a:r>
          </a:p>
          <a:p>
            <a:pPr/>
            <a:r>
              <a:t>A is sparse</a:t>
            </a:r>
          </a:p>
          <a:p>
            <a:pPr/>
            <a:r>
              <a:t>Disadvantage compared to factorization+backsubstitution: </a:t>
            </a:r>
          </a:p>
          <a:p>
            <a:pPr lvl="1"/>
            <a:r>
              <a:t>you start from scratch for every new b</a:t>
            </a:r>
          </a:p>
          <a:p>
            <a:pPr lvl="1"/>
            <a:r>
              <a:t>error if not converged</a:t>
            </a:r>
          </a:p>
          <a:p>
            <a:pPr lvl="1"/>
            <a:r>
              <a:t>A has to be positive definite</a:t>
            </a:r>
          </a:p>
          <a:p>
            <a:pPr lvl="1"/>
            <a:r>
              <a:t>costly if not sparse</a:t>
            </a:r>
          </a:p>
          <a:p>
            <a:pPr/>
            <a:r>
              <a:t>Bottomline: use a direct solver when you can afford it, conjugate gradient otherwise</a:t>
            </a:r>
          </a:p>
        </p:txBody>
      </p:sp>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19"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20" name="Line"/>
          <p:cNvSpPr/>
          <p:nvPr/>
        </p:nvSpPr>
        <p:spPr>
          <a:xfrm>
            <a:off x="509964" y="1241226"/>
            <a:ext cx="8329886" cy="1"/>
          </a:xfrm>
          <a:prstGeom prst="line">
            <a:avLst/>
          </a:prstGeom>
          <a:ln w="12700">
            <a:solidFill>
              <a:srgbClr val="737577"/>
            </a:solidFill>
            <a:miter lim="400000"/>
          </a:ln>
        </p:spPr>
        <p:txBody>
          <a:bodyPr lIns="0" tIns="0" rIns="0" bIns="0"/>
          <a:lstStyle/>
          <a:p>
            <a:pPr>
              <a:defRPr baseline="0" sz="0"/>
            </a:pPr>
          </a:p>
        </p:txBody>
      </p:sp>
      <p:sp>
        <p:nvSpPr>
          <p:cNvPr id="1621" name="The two reference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21" tIns="21" rIns="21" bIns="21"/>
          <a:lstStyle>
            <a:lvl1pPr defTabSz="584200">
              <a:defRPr sz="3600"/>
            </a:lvl1pPr>
          </a:lstStyle>
          <a:p>
            <a:pPr/>
            <a:r>
              <a:t>The two references</a:t>
            </a:r>
          </a:p>
        </p:txBody>
      </p:sp>
      <p:sp>
        <p:nvSpPr>
          <p:cNvPr id="1622" name="Iterative methods for sparse linear systems (2nd edition) Yousef Saad…"/>
          <p:cNvSpPr txBox="1"/>
          <p:nvPr>
            <p:ph type="body" sz="half" idx="1"/>
          </p:nvPr>
        </p:nvSpPr>
        <p:spPr>
          <a:xfrm>
            <a:off x="4491632" y="3178968"/>
            <a:ext cx="4580931" cy="3491509"/>
          </a:xfrm>
          <a:prstGeom prst="rect">
            <a:avLst/>
          </a:prstGeom>
        </p:spPr>
        <p:txBody>
          <a:bodyPr lIns="21" tIns="21" rIns="21" bIns="21"/>
          <a:lstStyle/>
          <a:p>
            <a:pPr marL="338666" indent="-338666" defTabSz="410765">
              <a:spcBef>
                <a:spcPts val="2100"/>
              </a:spcBef>
              <a:defRPr sz="1600"/>
            </a:pPr>
            <a:r>
              <a:t>Iterative methods for sparse linear systems (2nd edition)</a:t>
            </a:r>
            <a:br/>
            <a:r>
              <a:t>Yousef Saad</a:t>
            </a:r>
          </a:p>
          <a:p>
            <a:pPr marL="338666" indent="-338666" defTabSz="410765">
              <a:spcBef>
                <a:spcPts val="2100"/>
              </a:spcBef>
              <a:defRPr sz="1600"/>
            </a:pPr>
            <a:r>
              <a:rPr u="sng">
                <a:hlinkClick r:id="rId3" invalidUrl="" action="" tgtFrame="" tooltip="" history="1" highlightClick="0" endSnd="0"/>
              </a:rPr>
              <a:t>http://www-users.cs.umn.edu/~saad/books.html</a:t>
            </a:r>
          </a:p>
          <a:p>
            <a:pPr marL="338666" indent="-338666" defTabSz="410765">
              <a:spcBef>
                <a:spcPts val="2100"/>
              </a:spcBef>
              <a:defRPr sz="1600"/>
            </a:pPr>
            <a:r>
              <a:t>http://books.google.com/books?id=Uoe7xBOhS5AC&amp;dq=saad+iterative&amp;printsec=frontcover&amp;source=in&amp;hl=en&amp;ei=Y2GtSerjMdW5twft78CHBg&amp;sa=X&amp;oi=book_result&amp;resnum=11&amp;ct=result#PPR5,M1</a:t>
            </a:r>
          </a:p>
        </p:txBody>
      </p:sp>
      <p:pic>
        <p:nvPicPr>
          <p:cNvPr id="1623" name="image.png" descr="image.png"/>
          <p:cNvPicPr>
            <a:picLocks noChangeAspect="0"/>
          </p:cNvPicPr>
          <p:nvPr/>
        </p:nvPicPr>
        <p:blipFill>
          <a:blip r:embed="rId4">
            <a:extLst/>
          </a:blip>
          <a:stretch>
            <a:fillRect/>
          </a:stretch>
        </p:blipFill>
        <p:spPr>
          <a:xfrm>
            <a:off x="517921" y="1384101"/>
            <a:ext cx="3402212" cy="1928814"/>
          </a:xfrm>
          <a:prstGeom prst="rect">
            <a:avLst/>
          </a:prstGeom>
          <a:ln w="12700">
            <a:miter lim="400000"/>
          </a:ln>
        </p:spPr>
      </p:pic>
      <p:sp>
        <p:nvSpPr>
          <p:cNvPr id="1624" name="http://www.cs.cmu.edu/~quake-papers/painless-conjugate-gradient.pdf"/>
          <p:cNvSpPr txBox="1"/>
          <p:nvPr/>
        </p:nvSpPr>
        <p:spPr>
          <a:xfrm>
            <a:off x="399396" y="3455789"/>
            <a:ext cx="3750470" cy="1493564"/>
          </a:xfrm>
          <a:prstGeom prst="rect">
            <a:avLst/>
          </a:prstGeom>
          <a:ln w="12700">
            <a:miter lim="400000"/>
          </a:ln>
          <a:extLst>
            <a:ext uri="{C572A759-6A51-4108-AA02-DFA0A04FC94B}">
              <ma14:wrappingTextBoxFlag xmlns:ma14="http://schemas.microsoft.com/office/mac/drawingml/2011/main" val="1"/>
            </a:ext>
          </a:extLst>
        </p:spPr>
        <p:txBody>
          <a:bodyPr lIns="21" tIns="21" rIns="21" bIns="21">
            <a:spAutoFit/>
          </a:bodyPr>
          <a:lstStyle/>
          <a:p>
            <a:pPr lvl="1" marL="338666" indent="-338666" defTabSz="410765">
              <a:lnSpc>
                <a:spcPct val="90000"/>
              </a:lnSpc>
              <a:spcBef>
                <a:spcPts val="2100"/>
              </a:spcBef>
              <a:buSzPct val="65000"/>
              <a:buFont typeface="Zapf Dingbats"/>
              <a:buChar char="✦"/>
              <a:defRPr sz="2400">
                <a:solidFill>
                  <a:srgbClr val="515151"/>
                </a:solidFill>
                <a:latin typeface="Cochin"/>
                <a:ea typeface="Cochin"/>
                <a:cs typeface="Cochin"/>
                <a:sym typeface="Cochin"/>
              </a:defRPr>
            </a:pPr>
            <a:r>
              <a:rPr u="sng">
                <a:hlinkClick r:id="rId5" invalidUrl="" action="" tgtFrame="" tooltip="" history="1" highlightClick="0" endSnd="0"/>
              </a:rPr>
              <a:t>http://www.cs.cmu.edu/~quake-papers/painless-conjugate-gradient.pdf</a:t>
            </a:r>
          </a:p>
        </p:txBody>
      </p:sp>
      <p:pic>
        <p:nvPicPr>
          <p:cNvPr id="1625" name="droppedImage.png" descr="droppedImage.png"/>
          <p:cNvPicPr>
            <a:picLocks noChangeAspect="1"/>
          </p:cNvPicPr>
          <p:nvPr/>
        </p:nvPicPr>
        <p:blipFill>
          <a:blip r:embed="rId6">
            <a:extLst/>
          </a:blip>
          <a:srcRect l="18333" t="16249" r="22916" b="0"/>
          <a:stretch>
            <a:fillRect/>
          </a:stretch>
        </p:blipFill>
        <p:spPr>
          <a:xfrm>
            <a:off x="4804171" y="1330523"/>
            <a:ext cx="1259087" cy="1794868"/>
          </a:xfrm>
          <a:prstGeom prst="rect">
            <a:avLst/>
          </a:prstGeom>
          <a:ln w="12700">
            <a:miter lim="400000"/>
          </a:ln>
        </p:spPr>
      </p:pic>
    </p:spTree>
  </p:cSld>
  <p:clrMapOvr>
    <a:masterClrMapping/>
  </p:clrMapOvr>
  <p:transition xmlns:p14="http://schemas.microsoft.com/office/powerpoint/2010/main" spd="med" advClick="1"/>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28" name="Rectangle"/>
          <p:cNvSpPr/>
          <p:nvPr/>
        </p:nvSpPr>
        <p:spPr>
          <a:xfrm>
            <a:off x="8929" y="-80368"/>
            <a:ext cx="9349384" cy="1241228"/>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29" name="Rectangle"/>
          <p:cNvSpPr/>
          <p:nvPr/>
        </p:nvSpPr>
        <p:spPr>
          <a:xfrm>
            <a:off x="8929" y="5831085"/>
            <a:ext cx="9349384" cy="1151931"/>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30" name="Rectangle"/>
          <p:cNvSpPr/>
          <p:nvPr/>
        </p:nvSpPr>
        <p:spPr>
          <a:xfrm>
            <a:off x="-250032" y="8929"/>
            <a:ext cx="10188775"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31" name="Rectangle"/>
          <p:cNvSpPr/>
          <p:nvPr/>
        </p:nvSpPr>
        <p:spPr>
          <a:xfrm>
            <a:off x="-178594" y="5554265"/>
            <a:ext cx="10108407"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632" name="Regularization"/>
          <p:cNvSpPr txBox="1"/>
          <p:nvPr>
            <p:ph type="title"/>
          </p:nvPr>
        </p:nvSpPr>
        <p:spPr>
          <a:xfrm>
            <a:off x="178593" y="1178718"/>
            <a:ext cx="8777884" cy="4652368"/>
          </a:xfrm>
          <a:prstGeom prst="rect">
            <a:avLst/>
          </a:prstGeom>
        </p:spPr>
        <p:txBody>
          <a:bodyPr lIns="21" tIns="21" rIns="21" bIns="21"/>
          <a:lstStyle>
            <a:lvl1pPr defTabSz="410765">
              <a:defRPr sz="9800"/>
            </a:lvl1pPr>
          </a:lstStyle>
          <a:p>
            <a:pPr/>
            <a:r>
              <a:t>Regularization</a:t>
            </a:r>
          </a:p>
        </p:txBody>
      </p:sp>
    </p:spTree>
  </p:cSld>
  <p:clrMapOvr>
    <a:masterClrMapping/>
  </p:clrMapOvr>
  <p:transition xmlns:p14="http://schemas.microsoft.com/office/powerpoint/2010/main" spd="med" advClick="1"/>
</p:sld>
</file>

<file path=ppt/slides/slide1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4" name="Idea"/>
          <p:cNvSpPr txBox="1"/>
          <p:nvPr>
            <p:ph type="title"/>
          </p:nvPr>
        </p:nvSpPr>
        <p:spPr>
          <a:prstGeom prst="rect">
            <a:avLst/>
          </a:prstGeom>
        </p:spPr>
        <p:txBody>
          <a:bodyPr/>
          <a:lstStyle/>
          <a:p>
            <a:pPr/>
            <a:r>
              <a:t>Idea</a:t>
            </a:r>
          </a:p>
        </p:txBody>
      </p:sp>
      <p:sp>
        <p:nvSpPr>
          <p:cNvPr id="1635" name="Add an energy term to the quadratic…"/>
          <p:cNvSpPr txBox="1"/>
          <p:nvPr>
            <p:ph type="body" idx="1"/>
          </p:nvPr>
        </p:nvSpPr>
        <p:spPr>
          <a:xfrm>
            <a:off x="515656" y="1384300"/>
            <a:ext cx="8318501" cy="5283200"/>
          </a:xfrm>
          <a:prstGeom prst="rect">
            <a:avLst/>
          </a:prstGeom>
        </p:spPr>
        <p:txBody>
          <a:bodyPr/>
          <a:lstStyle/>
          <a:p>
            <a:pPr/>
            <a:r>
              <a:t>Add an energy term to the quadratic</a:t>
            </a:r>
          </a:p>
          <a:p>
            <a:pPr/>
            <a:r>
              <a:t>Encourage the output not to go crazy</a:t>
            </a:r>
          </a:p>
          <a:p>
            <a:pPr/>
            <a:r>
              <a:t>Penalize crazy high gradients</a:t>
            </a:r>
          </a:p>
        </p:txBody>
      </p:sp>
      <p:pic>
        <p:nvPicPr>
          <p:cNvPr id="1636" name="Image" descr="Image"/>
          <p:cNvPicPr>
            <a:picLocks noChangeAspect="1"/>
          </p:cNvPicPr>
          <p:nvPr/>
        </p:nvPicPr>
        <p:blipFill>
          <a:blip r:embed="rId2">
            <a:extLst/>
          </a:blip>
          <a:stretch>
            <a:fillRect/>
          </a:stretch>
        </p:blipFill>
        <p:spPr>
          <a:xfrm>
            <a:off x="1252459" y="4183234"/>
            <a:ext cx="7035651" cy="1267973"/>
          </a:xfrm>
          <a:prstGeom prst="rect">
            <a:avLst/>
          </a:prstGeom>
          <a:ln w="12700"/>
        </p:spPr>
      </p:pic>
    </p:spTree>
  </p:cSld>
  <p:clrMapOvr>
    <a:masterClrMapping/>
  </p:clrMapOvr>
  <p:transition xmlns:p14="http://schemas.microsoft.com/office/powerpoint/2010/main" spd="med" advClick="1"/>
</p:sld>
</file>

<file path=ppt/slides/slide1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8" name="Putting is together"/>
          <p:cNvSpPr txBox="1"/>
          <p:nvPr>
            <p:ph type="title"/>
          </p:nvPr>
        </p:nvSpPr>
        <p:spPr>
          <a:prstGeom prst="rect">
            <a:avLst/>
          </a:prstGeom>
        </p:spPr>
        <p:txBody>
          <a:bodyPr/>
          <a:lstStyle/>
          <a:p>
            <a:pPr/>
            <a:r>
              <a:t>Putting is together</a:t>
            </a:r>
          </a:p>
        </p:txBody>
      </p:sp>
      <p:sp>
        <p:nvSpPr>
          <p:cNvPr id="1639" name="Deconvolution least squares…"/>
          <p:cNvSpPr txBox="1"/>
          <p:nvPr>
            <p:ph type="body" idx="1"/>
          </p:nvPr>
        </p:nvSpPr>
        <p:spPr>
          <a:prstGeom prst="rect">
            <a:avLst/>
          </a:prstGeom>
        </p:spPr>
        <p:txBody>
          <a:bodyPr/>
          <a:lstStyle/>
          <a:p>
            <a:pPr/>
            <a:r>
              <a:t>Deconvolution least squares</a:t>
            </a:r>
          </a:p>
          <a:p>
            <a:pPr/>
          </a:p>
          <a:p>
            <a:pPr/>
          </a:p>
          <a:p>
            <a:pPr/>
            <a:r>
              <a:t>Laplace least squares (Poisson with zero gradient)</a:t>
            </a:r>
          </a:p>
          <a:p>
            <a:pPr/>
          </a:p>
          <a:p>
            <a:pPr/>
          </a:p>
          <a:p>
            <a:pPr/>
            <a:r>
              <a:t>=&gt; regularized deconvolution</a:t>
            </a:r>
          </a:p>
        </p:txBody>
      </p:sp>
    </p:spTree>
  </p:cSld>
  <p:clrMapOvr>
    <a:masterClrMapping/>
  </p:clrMapOvr>
  <p:transition xmlns:p14="http://schemas.microsoft.com/office/powerpoint/2010/main" spd="med" advClick="1"/>
</p:sld>
</file>

<file path=ppt/slides/slide1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1" name="Putting is together"/>
          <p:cNvSpPr txBox="1"/>
          <p:nvPr>
            <p:ph type="title"/>
          </p:nvPr>
        </p:nvSpPr>
        <p:spPr>
          <a:prstGeom prst="rect">
            <a:avLst/>
          </a:prstGeom>
        </p:spPr>
        <p:txBody>
          <a:bodyPr/>
          <a:lstStyle/>
          <a:p>
            <a:pPr/>
            <a:r>
              <a:t>Putting is together</a:t>
            </a:r>
          </a:p>
        </p:txBody>
      </p:sp>
      <p:sp>
        <p:nvSpPr>
          <p:cNvPr id="1642" name="Deconvolution least squares…"/>
          <p:cNvSpPr txBox="1"/>
          <p:nvPr>
            <p:ph type="body" idx="1"/>
          </p:nvPr>
        </p:nvSpPr>
        <p:spPr>
          <a:prstGeom prst="rect">
            <a:avLst/>
          </a:prstGeom>
        </p:spPr>
        <p:txBody>
          <a:bodyPr/>
          <a:lstStyle/>
          <a:p>
            <a:pPr/>
            <a:r>
              <a:t>Deconvolution least squares</a:t>
            </a:r>
          </a:p>
          <a:p>
            <a:pPr/>
          </a:p>
          <a:p>
            <a:pPr/>
          </a:p>
          <a:p>
            <a:pPr/>
            <a:r>
              <a:t>Laplace least squares (Poisson with zero gradient)</a:t>
            </a:r>
          </a:p>
          <a:p>
            <a:pPr/>
          </a:p>
          <a:p>
            <a:pPr/>
          </a:p>
          <a:p>
            <a:pPr/>
            <a:r>
              <a:t>=&gt; regularized deconvolution</a:t>
            </a:r>
          </a:p>
        </p:txBody>
      </p:sp>
      <p:pic>
        <p:nvPicPr>
          <p:cNvPr id="1643" name="Image" descr="Image"/>
          <p:cNvPicPr>
            <a:picLocks noChangeAspect="1"/>
          </p:cNvPicPr>
          <p:nvPr/>
        </p:nvPicPr>
        <p:blipFill>
          <a:blip r:embed="rId2">
            <a:extLst/>
          </a:blip>
          <a:stretch>
            <a:fillRect/>
          </a:stretch>
        </p:blipFill>
        <p:spPr>
          <a:xfrm>
            <a:off x="1147238" y="1588049"/>
            <a:ext cx="5834779" cy="1406600"/>
          </a:xfrm>
          <a:prstGeom prst="rect">
            <a:avLst/>
          </a:prstGeom>
          <a:ln w="12700"/>
        </p:spPr>
      </p:pic>
      <p:pic>
        <p:nvPicPr>
          <p:cNvPr id="1644" name="Image" descr="Image"/>
          <p:cNvPicPr>
            <a:picLocks noChangeAspect="1"/>
          </p:cNvPicPr>
          <p:nvPr/>
        </p:nvPicPr>
        <p:blipFill>
          <a:blip r:embed="rId3">
            <a:extLst/>
          </a:blip>
          <a:stretch>
            <a:fillRect/>
          </a:stretch>
        </p:blipFill>
        <p:spPr>
          <a:xfrm>
            <a:off x="1102027" y="3255646"/>
            <a:ext cx="5473654" cy="1078663"/>
          </a:xfrm>
          <a:prstGeom prst="rect">
            <a:avLst/>
          </a:prstGeom>
          <a:ln w="12700"/>
        </p:spPr>
      </p:pic>
      <p:pic>
        <p:nvPicPr>
          <p:cNvPr id="1645" name="Image" descr="Image"/>
          <p:cNvPicPr>
            <a:picLocks noChangeAspect="1"/>
          </p:cNvPicPr>
          <p:nvPr/>
        </p:nvPicPr>
        <p:blipFill>
          <a:blip r:embed="rId4">
            <a:extLst/>
          </a:blip>
          <a:stretch>
            <a:fillRect/>
          </a:stretch>
        </p:blipFill>
        <p:spPr>
          <a:xfrm>
            <a:off x="419270" y="4950645"/>
            <a:ext cx="8521360" cy="1318396"/>
          </a:xfrm>
          <a:prstGeom prst="rect">
            <a:avLst/>
          </a:prstGeom>
          <a:ln w="12700"/>
        </p:spPr>
      </p:pic>
      <p:pic>
        <p:nvPicPr>
          <p:cNvPr id="1646" name="Image" descr="Image"/>
          <p:cNvPicPr>
            <a:picLocks noChangeAspect="1"/>
          </p:cNvPicPr>
          <p:nvPr/>
        </p:nvPicPr>
        <p:blipFill>
          <a:blip r:embed="rId5">
            <a:extLst/>
          </a:blip>
          <a:stretch>
            <a:fillRect/>
          </a:stretch>
        </p:blipFill>
        <p:spPr>
          <a:xfrm>
            <a:off x="480370" y="5843569"/>
            <a:ext cx="8041930" cy="1072577"/>
          </a:xfrm>
          <a:prstGeom prst="rect">
            <a:avLst/>
          </a:prstGeom>
          <a:ln w="12700"/>
        </p:spPr>
      </p:pic>
    </p:spTree>
  </p:cSld>
  <p:clrMapOvr>
    <a:masterClrMapping/>
  </p:clrMapOvr>
  <p:transition xmlns:p14="http://schemas.microsoft.com/office/powerpoint/2010/main" spd="med" advClick="1"/>
</p:sld>
</file>

<file path=ppt/slides/slide1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49"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650" name="In practice"/>
          <p:cNvSpPr txBox="1"/>
          <p:nvPr>
            <p:ph type="title"/>
          </p:nvPr>
        </p:nvSpPr>
        <p:spPr>
          <a:prstGeom prst="rect">
            <a:avLst/>
          </a:prstGeom>
        </p:spPr>
        <p:txBody>
          <a:bodyPr/>
          <a:lstStyle/>
          <a:p>
            <a:pPr/>
            <a:r>
              <a:t>In practice</a:t>
            </a:r>
          </a:p>
        </p:txBody>
      </p:sp>
      <p:sp>
        <p:nvSpPr>
          <p:cNvPr id="1651" name="Combine deblurring &amp; Poisson/Laplace…"/>
          <p:cNvSpPr txBox="1"/>
          <p:nvPr>
            <p:ph type="body" idx="1"/>
          </p:nvPr>
        </p:nvSpPr>
        <p:spPr>
          <a:prstGeom prst="rect">
            <a:avLst/>
          </a:prstGeom>
        </p:spPr>
        <p:txBody>
          <a:bodyPr/>
          <a:lstStyle/>
          <a:p>
            <a:pPr/>
            <a:r>
              <a:t>Combine deblurring &amp; Poisson/Laplace</a:t>
            </a:r>
          </a:p>
          <a:p>
            <a:pPr/>
            <a:r>
              <a:t>A:</a:t>
            </a:r>
          </a:p>
          <a:p>
            <a:pPr lvl="1"/>
            <a:r>
              <a:t>known blur for deblurring part</a:t>
            </a:r>
          </a:p>
          <a:p>
            <a:pPr lvl="1"/>
            <a:r>
              <a:t>Laplacian for regularization</a:t>
            </a:r>
          </a:p>
          <a:p>
            <a:pPr/>
            <a:r>
              <a:t>b: </a:t>
            </a:r>
          </a:p>
          <a:p>
            <a:pPr lvl="1"/>
            <a:r>
              <a:t>input blurry image for deblurring</a:t>
            </a:r>
          </a:p>
          <a:p>
            <a:pPr lvl="1"/>
            <a:r>
              <a:t>0 for regularization</a:t>
            </a:r>
          </a:p>
          <a:p>
            <a:pPr/>
            <a:r>
              <a:t>Weighted average of the 2 As and the 2 bs</a:t>
            </a:r>
          </a:p>
          <a:p>
            <a:pPr lvl="1"/>
            <a:r>
              <a:t>weight controls regularization strength/SNR</a:t>
            </a:r>
          </a:p>
          <a:p>
            <a:pPr lvl="2"/>
            <a:r>
              <a:t>ideally derived from Wiener equation</a:t>
            </a:r>
          </a:p>
          <a:p>
            <a:pPr lvl="2"/>
            <a:r>
              <a:t>In practice often tweaked</a:t>
            </a:r>
          </a:p>
        </p:txBody>
      </p:sp>
    </p:spTree>
  </p:cSld>
  <p:clrMapOvr>
    <a:masterClrMapping/>
  </p:clrMapOvr>
  <p:transition xmlns:p14="http://schemas.microsoft.com/office/powerpoint/2010/main" spd="med" advClick="1"/>
</p:sld>
</file>

<file path=ppt/slides/slide1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5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655" name="Results"/>
          <p:cNvSpPr txBox="1"/>
          <p:nvPr>
            <p:ph type="title"/>
          </p:nvPr>
        </p:nvSpPr>
        <p:spPr>
          <a:prstGeom prst="rect">
            <a:avLst/>
          </a:prstGeom>
        </p:spPr>
        <p:txBody>
          <a:bodyPr/>
          <a:lstStyle/>
          <a:p>
            <a:pPr/>
            <a:r>
              <a:t>Results</a:t>
            </a:r>
          </a:p>
        </p:txBody>
      </p:sp>
      <p:sp>
        <p:nvSpPr>
          <p:cNvPr id="1656" name="Gaussian blur, sigma=1"/>
          <p:cNvSpPr txBox="1"/>
          <p:nvPr>
            <p:ph type="body" idx="1"/>
          </p:nvPr>
        </p:nvSpPr>
        <p:spPr>
          <a:prstGeom prst="rect">
            <a:avLst/>
          </a:prstGeom>
        </p:spPr>
        <p:txBody>
          <a:bodyPr/>
          <a:lstStyle/>
          <a:p>
            <a:pPr/>
            <a:r>
              <a:t>Gaussian blur, sigma=1</a:t>
            </a:r>
          </a:p>
        </p:txBody>
      </p:sp>
      <p:sp>
        <p:nvSpPr>
          <p:cNvPr id="1657" name="Blurry input"/>
          <p:cNvSpPr txBox="1"/>
          <p:nvPr/>
        </p:nvSpPr>
        <p:spPr>
          <a:xfrm>
            <a:off x="1371496" y="5661421"/>
            <a:ext cx="1903960" cy="508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1658" name="Blurry input (for comparison)"/>
          <p:cNvSpPr txBox="1"/>
          <p:nvPr/>
        </p:nvSpPr>
        <p:spPr>
          <a:xfrm>
            <a:off x="6093534" y="5689699"/>
            <a:ext cx="2139647"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 (for comparison)</a:t>
            </a:r>
          </a:p>
        </p:txBody>
      </p:sp>
      <p:pic>
        <p:nvPicPr>
          <p:cNvPr id="1659" name="noisy.png" descr="noisy.png"/>
          <p:cNvPicPr>
            <a:picLocks noChangeAspect="1"/>
          </p:cNvPicPr>
          <p:nvPr/>
        </p:nvPicPr>
        <p:blipFill>
          <a:blip r:embed="rId2">
            <a:extLst/>
          </a:blip>
          <a:stretch>
            <a:fillRect/>
          </a:stretch>
        </p:blipFill>
        <p:spPr>
          <a:xfrm>
            <a:off x="214312" y="1821656"/>
            <a:ext cx="2553892" cy="3839766"/>
          </a:xfrm>
          <a:prstGeom prst="rect">
            <a:avLst/>
          </a:prstGeom>
          <a:ln w="12700">
            <a:miter lim="400000"/>
          </a:ln>
        </p:spPr>
      </p:pic>
      <p:pic>
        <p:nvPicPr>
          <p:cNvPr id="1660" name="droppedImage.png" descr="droppedImage.png"/>
          <p:cNvPicPr>
            <a:picLocks noChangeAspect="1"/>
          </p:cNvPicPr>
          <p:nvPr/>
        </p:nvPicPr>
        <p:blipFill>
          <a:blip r:embed="rId3">
            <a:extLst/>
          </a:blip>
          <a:stretch>
            <a:fillRect/>
          </a:stretch>
        </p:blipFill>
        <p:spPr>
          <a:xfrm>
            <a:off x="2920007" y="1821656"/>
            <a:ext cx="2553892" cy="3839766"/>
          </a:xfrm>
          <a:prstGeom prst="rect">
            <a:avLst/>
          </a:prstGeom>
          <a:ln w="12700">
            <a:miter lim="400000"/>
          </a:ln>
        </p:spPr>
      </p:pic>
      <p:pic>
        <p:nvPicPr>
          <p:cNvPr id="1661" name="droppedImage.png" descr="droppedImage.png"/>
          <p:cNvPicPr>
            <a:picLocks noChangeAspect="1"/>
          </p:cNvPicPr>
          <p:nvPr/>
        </p:nvPicPr>
        <p:blipFill>
          <a:blip r:embed="rId4">
            <a:extLst/>
          </a:blip>
          <a:stretch>
            <a:fillRect/>
          </a:stretch>
        </p:blipFill>
        <p:spPr>
          <a:xfrm>
            <a:off x="5625703" y="1821656"/>
            <a:ext cx="2553891" cy="3839766"/>
          </a:xfrm>
          <a:prstGeom prst="rect">
            <a:avLst/>
          </a:prstGeom>
          <a:ln w="12700">
            <a:miter lim="400000"/>
          </a:ln>
        </p:spPr>
      </p:pic>
      <p:pic>
        <p:nvPicPr>
          <p:cNvPr id="1662" name="noisy.png" descr="noisy.png"/>
          <p:cNvPicPr>
            <a:picLocks noChangeAspect="1"/>
          </p:cNvPicPr>
          <p:nvPr/>
        </p:nvPicPr>
        <p:blipFill>
          <a:blip r:embed="rId2">
            <a:extLst/>
          </a:blip>
          <a:stretch>
            <a:fillRect/>
          </a:stretch>
        </p:blipFill>
        <p:spPr>
          <a:xfrm>
            <a:off x="5625703" y="1821656"/>
            <a:ext cx="2553891" cy="3839766"/>
          </a:xfrm>
          <a:prstGeom prst="rect">
            <a:avLst/>
          </a:prstGeom>
          <a:ln w="12700">
            <a:miter lim="400000"/>
          </a:ln>
        </p:spPr>
      </p:pic>
      <p:sp>
        <p:nvSpPr>
          <p:cNvPr id="1663" name="Blurry input (for comparison)"/>
          <p:cNvSpPr txBox="1"/>
          <p:nvPr/>
        </p:nvSpPr>
        <p:spPr>
          <a:xfrm>
            <a:off x="3403458" y="5689699"/>
            <a:ext cx="2139646"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 (for comparison)</a:t>
            </a:r>
          </a:p>
        </p:txBody>
      </p:sp>
      <p:pic>
        <p:nvPicPr>
          <p:cNvPr id="1664" name="noisy.png" descr="noisy.png"/>
          <p:cNvPicPr>
            <a:picLocks noChangeAspect="1"/>
          </p:cNvPicPr>
          <p:nvPr/>
        </p:nvPicPr>
        <p:blipFill>
          <a:blip r:embed="rId2">
            <a:extLst/>
          </a:blip>
          <a:stretch>
            <a:fillRect/>
          </a:stretch>
        </p:blipFill>
        <p:spPr>
          <a:xfrm>
            <a:off x="2935626" y="1821656"/>
            <a:ext cx="2553892" cy="3839766"/>
          </a:xfrm>
          <a:prstGeom prst="rect">
            <a:avLst/>
          </a:prstGeom>
          <a:ln w="12700">
            <a:miter lim="400000"/>
          </a:ln>
        </p:spPr>
      </p:pic>
    </p:spTree>
  </p:cSld>
  <p:clrMapOvr>
    <a:masterClrMapping/>
  </p:clrMapOvr>
  <p:transition xmlns:p14="http://schemas.microsoft.com/office/powerpoint/2010/main" spd="med" advClick="1"/>
</p:sld>
</file>

<file path=ppt/slides/slide1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67"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668" name="Results"/>
          <p:cNvSpPr txBox="1"/>
          <p:nvPr>
            <p:ph type="title"/>
          </p:nvPr>
        </p:nvSpPr>
        <p:spPr>
          <a:prstGeom prst="rect">
            <a:avLst/>
          </a:prstGeom>
        </p:spPr>
        <p:txBody>
          <a:bodyPr/>
          <a:lstStyle/>
          <a:p>
            <a:pPr/>
            <a:r>
              <a:t>Results</a:t>
            </a:r>
          </a:p>
        </p:txBody>
      </p:sp>
      <p:sp>
        <p:nvSpPr>
          <p:cNvPr id="1669" name="Gaussian blur, sigma=1"/>
          <p:cNvSpPr txBox="1"/>
          <p:nvPr>
            <p:ph type="body" idx="1"/>
          </p:nvPr>
        </p:nvSpPr>
        <p:spPr>
          <a:prstGeom prst="rect">
            <a:avLst/>
          </a:prstGeom>
        </p:spPr>
        <p:txBody>
          <a:bodyPr/>
          <a:lstStyle/>
          <a:p>
            <a:pPr/>
            <a:r>
              <a:t>Gaussian blur, sigma=1</a:t>
            </a:r>
          </a:p>
        </p:txBody>
      </p:sp>
      <p:sp>
        <p:nvSpPr>
          <p:cNvPr id="1670" name="Blurry input"/>
          <p:cNvSpPr txBox="1"/>
          <p:nvPr/>
        </p:nvSpPr>
        <p:spPr>
          <a:xfrm>
            <a:off x="1371496" y="5661421"/>
            <a:ext cx="1903960" cy="508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1671" name="Result without  regularization"/>
          <p:cNvSpPr txBox="1"/>
          <p:nvPr/>
        </p:nvSpPr>
        <p:spPr>
          <a:xfrm>
            <a:off x="4193277" y="5689699"/>
            <a:ext cx="2480143"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without </a:t>
            </a:r>
            <a:br/>
            <a:r>
              <a:t>regularization</a:t>
            </a:r>
          </a:p>
        </p:txBody>
      </p:sp>
      <p:sp>
        <p:nvSpPr>
          <p:cNvPr id="1672" name="Result with  regularization"/>
          <p:cNvSpPr txBox="1"/>
          <p:nvPr/>
        </p:nvSpPr>
        <p:spPr>
          <a:xfrm>
            <a:off x="6952550" y="5689699"/>
            <a:ext cx="2139647"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 </a:t>
            </a:r>
            <a:br/>
            <a:r>
              <a:t>regularization</a:t>
            </a:r>
          </a:p>
        </p:txBody>
      </p:sp>
      <p:pic>
        <p:nvPicPr>
          <p:cNvPr id="1673" name="noisy.png" descr="noisy.png"/>
          <p:cNvPicPr>
            <a:picLocks noChangeAspect="1"/>
          </p:cNvPicPr>
          <p:nvPr/>
        </p:nvPicPr>
        <p:blipFill>
          <a:blip r:embed="rId2">
            <a:extLst/>
          </a:blip>
          <a:stretch>
            <a:fillRect/>
          </a:stretch>
        </p:blipFill>
        <p:spPr>
          <a:xfrm>
            <a:off x="214312" y="1821656"/>
            <a:ext cx="2553892" cy="3839766"/>
          </a:xfrm>
          <a:prstGeom prst="rect">
            <a:avLst/>
          </a:prstGeom>
          <a:ln w="12700">
            <a:miter lim="400000"/>
          </a:ln>
        </p:spPr>
      </p:pic>
      <p:pic>
        <p:nvPicPr>
          <p:cNvPr id="1674" name="droppedImage.png" descr="droppedImage.png"/>
          <p:cNvPicPr>
            <a:picLocks noChangeAspect="1"/>
          </p:cNvPicPr>
          <p:nvPr/>
        </p:nvPicPr>
        <p:blipFill>
          <a:blip r:embed="rId3">
            <a:extLst/>
          </a:blip>
          <a:stretch>
            <a:fillRect/>
          </a:stretch>
        </p:blipFill>
        <p:spPr>
          <a:xfrm>
            <a:off x="2920007" y="1821656"/>
            <a:ext cx="2553892" cy="3839766"/>
          </a:xfrm>
          <a:prstGeom prst="rect">
            <a:avLst/>
          </a:prstGeom>
          <a:ln w="12700">
            <a:miter lim="400000"/>
          </a:ln>
        </p:spPr>
      </p:pic>
      <p:pic>
        <p:nvPicPr>
          <p:cNvPr id="1675" name="droppedImage.png" descr="droppedImage.png"/>
          <p:cNvPicPr>
            <a:picLocks noChangeAspect="1"/>
          </p:cNvPicPr>
          <p:nvPr/>
        </p:nvPicPr>
        <p:blipFill>
          <a:blip r:embed="rId4">
            <a:extLst/>
          </a:blip>
          <a:stretch>
            <a:fillRect/>
          </a:stretch>
        </p:blipFill>
        <p:spPr>
          <a:xfrm>
            <a:off x="5625703" y="1821656"/>
            <a:ext cx="2553891" cy="3839766"/>
          </a:xfrm>
          <a:prstGeom prst="rect">
            <a:avLst/>
          </a:prstGeom>
          <a:ln w="12700">
            <a:miter lim="400000"/>
          </a:ln>
        </p:spPr>
      </p:pic>
    </p:spTree>
  </p:cSld>
  <p:clrMapOvr>
    <a:masterClrMapping/>
  </p:clrMapOvr>
  <p:transition xmlns:p14="http://schemas.microsoft.com/office/powerpoint/2010/main" spd="med" advClick="1"/>
</p:sld>
</file>

<file path=ppt/slides/slide1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78"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679" name="Results"/>
          <p:cNvSpPr txBox="1"/>
          <p:nvPr>
            <p:ph type="title"/>
          </p:nvPr>
        </p:nvSpPr>
        <p:spPr>
          <a:prstGeom prst="rect">
            <a:avLst/>
          </a:prstGeom>
        </p:spPr>
        <p:txBody>
          <a:bodyPr/>
          <a:lstStyle/>
          <a:p>
            <a:pPr/>
            <a:r>
              <a:t>Results</a:t>
            </a:r>
          </a:p>
        </p:txBody>
      </p:sp>
      <p:sp>
        <p:nvSpPr>
          <p:cNvPr id="1680" name="Gaussian blur, sigma=1"/>
          <p:cNvSpPr txBox="1"/>
          <p:nvPr>
            <p:ph type="body" idx="1"/>
          </p:nvPr>
        </p:nvSpPr>
        <p:spPr>
          <a:prstGeom prst="rect">
            <a:avLst/>
          </a:prstGeom>
        </p:spPr>
        <p:txBody>
          <a:bodyPr/>
          <a:lstStyle/>
          <a:p>
            <a:pPr/>
            <a:r>
              <a:t>Gaussian blur, sigma=1</a:t>
            </a:r>
          </a:p>
        </p:txBody>
      </p:sp>
      <p:pic>
        <p:nvPicPr>
          <p:cNvPr id="1681" name="noisy.png" descr="noisy.png"/>
          <p:cNvPicPr>
            <a:picLocks noChangeAspect="1"/>
          </p:cNvPicPr>
          <p:nvPr/>
        </p:nvPicPr>
        <p:blipFill>
          <a:blip r:embed="rId2">
            <a:extLst/>
          </a:blip>
          <a:stretch>
            <a:fillRect/>
          </a:stretch>
        </p:blipFill>
        <p:spPr>
          <a:xfrm>
            <a:off x="214312" y="1821656"/>
            <a:ext cx="2553892" cy="3839766"/>
          </a:xfrm>
          <a:prstGeom prst="rect">
            <a:avLst/>
          </a:prstGeom>
          <a:ln w="12700">
            <a:miter lim="400000"/>
          </a:ln>
        </p:spPr>
      </p:pic>
      <p:pic>
        <p:nvPicPr>
          <p:cNvPr id="1682" name="droppedImage.png" descr="droppedImage.png"/>
          <p:cNvPicPr>
            <a:picLocks noChangeAspect="1"/>
          </p:cNvPicPr>
          <p:nvPr/>
        </p:nvPicPr>
        <p:blipFill>
          <a:blip r:embed="rId3">
            <a:extLst/>
          </a:blip>
          <a:stretch>
            <a:fillRect/>
          </a:stretch>
        </p:blipFill>
        <p:spPr>
          <a:xfrm>
            <a:off x="2911078" y="1821656"/>
            <a:ext cx="2553891" cy="3839766"/>
          </a:xfrm>
          <a:prstGeom prst="rect">
            <a:avLst/>
          </a:prstGeom>
          <a:ln w="12700">
            <a:miter lim="400000"/>
          </a:ln>
        </p:spPr>
      </p:pic>
      <p:pic>
        <p:nvPicPr>
          <p:cNvPr id="1683" name="droppedImage.png" descr="droppedImage.png"/>
          <p:cNvPicPr>
            <a:picLocks noChangeAspect="1"/>
          </p:cNvPicPr>
          <p:nvPr/>
        </p:nvPicPr>
        <p:blipFill>
          <a:blip r:embed="rId4">
            <a:extLst/>
          </a:blip>
          <a:stretch>
            <a:fillRect/>
          </a:stretch>
        </p:blipFill>
        <p:spPr>
          <a:xfrm>
            <a:off x="5620543" y="1821656"/>
            <a:ext cx="2553892" cy="3839766"/>
          </a:xfrm>
          <a:prstGeom prst="rect">
            <a:avLst/>
          </a:prstGeom>
          <a:ln w="12700">
            <a:miter lim="400000"/>
          </a:ln>
        </p:spPr>
      </p:pic>
      <p:sp>
        <p:nvSpPr>
          <p:cNvPr id="1684" name="Blurry input"/>
          <p:cNvSpPr txBox="1"/>
          <p:nvPr/>
        </p:nvSpPr>
        <p:spPr>
          <a:xfrm>
            <a:off x="1371496" y="5661421"/>
            <a:ext cx="1903960" cy="508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1685" name="Result with  regularization"/>
          <p:cNvSpPr txBox="1"/>
          <p:nvPr/>
        </p:nvSpPr>
        <p:spPr>
          <a:xfrm>
            <a:off x="4184347" y="5689699"/>
            <a:ext cx="2139647"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 </a:t>
            </a:r>
            <a:br/>
            <a:r>
              <a:t>regularization</a:t>
            </a:r>
          </a:p>
        </p:txBody>
      </p:sp>
      <p:sp>
        <p:nvSpPr>
          <p:cNvPr id="1686" name="Original  sharp image"/>
          <p:cNvSpPr txBox="1"/>
          <p:nvPr/>
        </p:nvSpPr>
        <p:spPr>
          <a:xfrm>
            <a:off x="6952550" y="5689699"/>
            <a:ext cx="1883633"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Original </a:t>
            </a:r>
            <a:br/>
            <a:r>
              <a:t>sharp image</a:t>
            </a:r>
          </a:p>
        </p:txBody>
      </p:sp>
    </p:spTree>
  </p:cSld>
  <p:clrMapOvr>
    <a:masterClrMapping/>
  </p:clrMapOvr>
  <p:transition xmlns:p14="http://schemas.microsoft.com/office/powerpoint/2010/main" spd="med" advClick="1"/>
</p:sld>
</file>

<file path=ppt/slides/slide1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689"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690" name="Results"/>
          <p:cNvSpPr txBox="1"/>
          <p:nvPr>
            <p:ph type="title"/>
          </p:nvPr>
        </p:nvSpPr>
        <p:spPr>
          <a:prstGeom prst="rect">
            <a:avLst/>
          </a:prstGeom>
        </p:spPr>
        <p:txBody>
          <a:bodyPr/>
          <a:lstStyle/>
          <a:p>
            <a:pPr/>
            <a:r>
              <a:t>Results</a:t>
            </a:r>
          </a:p>
        </p:txBody>
      </p:sp>
      <p:sp>
        <p:nvSpPr>
          <p:cNvPr id="1691" name="Gaussian blur, sigma=2"/>
          <p:cNvSpPr txBox="1"/>
          <p:nvPr>
            <p:ph type="body" idx="1"/>
          </p:nvPr>
        </p:nvSpPr>
        <p:spPr>
          <a:prstGeom prst="rect">
            <a:avLst/>
          </a:prstGeom>
        </p:spPr>
        <p:txBody>
          <a:bodyPr/>
          <a:lstStyle/>
          <a:p>
            <a:pPr/>
            <a:r>
              <a:t>Gaussian blur, sigma=2</a:t>
            </a:r>
          </a:p>
        </p:txBody>
      </p:sp>
      <p:pic>
        <p:nvPicPr>
          <p:cNvPr id="1692" name="droppedImage.png" descr="droppedImage.png"/>
          <p:cNvPicPr>
            <a:picLocks noChangeAspect="1"/>
          </p:cNvPicPr>
          <p:nvPr/>
        </p:nvPicPr>
        <p:blipFill>
          <a:blip r:embed="rId2">
            <a:extLst/>
          </a:blip>
          <a:stretch>
            <a:fillRect/>
          </a:stretch>
        </p:blipFill>
        <p:spPr>
          <a:xfrm>
            <a:off x="214312" y="1821656"/>
            <a:ext cx="2553892" cy="3839766"/>
          </a:xfrm>
          <a:prstGeom prst="rect">
            <a:avLst/>
          </a:prstGeom>
          <a:ln w="12700">
            <a:miter lim="400000"/>
          </a:ln>
        </p:spPr>
      </p:pic>
      <p:pic>
        <p:nvPicPr>
          <p:cNvPr id="1693" name="droppedImage.png" descr="droppedImage.png"/>
          <p:cNvPicPr>
            <a:picLocks noChangeAspect="1"/>
          </p:cNvPicPr>
          <p:nvPr/>
        </p:nvPicPr>
        <p:blipFill>
          <a:blip r:embed="rId3">
            <a:extLst/>
          </a:blip>
          <a:stretch>
            <a:fillRect/>
          </a:stretch>
        </p:blipFill>
        <p:spPr>
          <a:xfrm>
            <a:off x="2920007" y="1821656"/>
            <a:ext cx="2553892" cy="3839766"/>
          </a:xfrm>
          <a:prstGeom prst="rect">
            <a:avLst/>
          </a:prstGeom>
          <a:ln w="12700">
            <a:miter lim="400000"/>
          </a:ln>
        </p:spPr>
      </p:pic>
      <p:pic>
        <p:nvPicPr>
          <p:cNvPr id="1694" name="droppedImage.png" descr="droppedImage.png"/>
          <p:cNvPicPr>
            <a:picLocks noChangeAspect="1"/>
          </p:cNvPicPr>
          <p:nvPr/>
        </p:nvPicPr>
        <p:blipFill>
          <a:blip r:embed="rId4">
            <a:extLst/>
          </a:blip>
          <a:stretch>
            <a:fillRect/>
          </a:stretch>
        </p:blipFill>
        <p:spPr>
          <a:xfrm>
            <a:off x="5625703" y="1821656"/>
            <a:ext cx="2553891" cy="3839766"/>
          </a:xfrm>
          <a:prstGeom prst="rect">
            <a:avLst/>
          </a:prstGeom>
          <a:ln w="12700">
            <a:miter lim="400000"/>
          </a:ln>
        </p:spPr>
      </p:pic>
      <p:sp>
        <p:nvSpPr>
          <p:cNvPr id="1695" name="Blurry input"/>
          <p:cNvSpPr txBox="1"/>
          <p:nvPr/>
        </p:nvSpPr>
        <p:spPr>
          <a:xfrm>
            <a:off x="1371496" y="5661421"/>
            <a:ext cx="1903960" cy="508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1696" name="Result without  regularization"/>
          <p:cNvSpPr txBox="1"/>
          <p:nvPr/>
        </p:nvSpPr>
        <p:spPr>
          <a:xfrm>
            <a:off x="4193277" y="5689699"/>
            <a:ext cx="2480143"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without </a:t>
            </a:r>
            <a:br/>
            <a:r>
              <a:t>regularization</a:t>
            </a:r>
          </a:p>
        </p:txBody>
      </p:sp>
      <p:sp>
        <p:nvSpPr>
          <p:cNvPr id="1697" name="Result with  regularization"/>
          <p:cNvSpPr txBox="1"/>
          <p:nvPr/>
        </p:nvSpPr>
        <p:spPr>
          <a:xfrm>
            <a:off x="6952550" y="5689699"/>
            <a:ext cx="2139647"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 </a:t>
            </a:r>
            <a:br/>
            <a:r>
              <a:t>regularization</a:t>
            </a:r>
          </a:p>
        </p:txBody>
      </p:sp>
    </p:spTree>
  </p:cSld>
  <p:clrMapOvr>
    <a:masterClrMapping/>
  </p:clrMapOvr>
  <p:transition xmlns:p14="http://schemas.microsoft.com/office/powerpoint/2010/main" spd="med" advClick="1"/>
</p:sld>
</file>

<file path=ppt/slides/slide1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00"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701" name="Results"/>
          <p:cNvSpPr txBox="1"/>
          <p:nvPr>
            <p:ph type="title"/>
          </p:nvPr>
        </p:nvSpPr>
        <p:spPr>
          <a:prstGeom prst="rect">
            <a:avLst/>
          </a:prstGeom>
        </p:spPr>
        <p:txBody>
          <a:bodyPr/>
          <a:lstStyle/>
          <a:p>
            <a:pPr/>
            <a:r>
              <a:t>Results</a:t>
            </a:r>
          </a:p>
        </p:txBody>
      </p:sp>
      <p:sp>
        <p:nvSpPr>
          <p:cNvPr id="1702" name="Gaussian blur, sigma=2"/>
          <p:cNvSpPr txBox="1"/>
          <p:nvPr>
            <p:ph type="body" idx="1"/>
          </p:nvPr>
        </p:nvSpPr>
        <p:spPr>
          <a:prstGeom prst="rect">
            <a:avLst/>
          </a:prstGeom>
        </p:spPr>
        <p:txBody>
          <a:bodyPr/>
          <a:lstStyle/>
          <a:p>
            <a:pPr/>
            <a:r>
              <a:t>Gaussian blur, sigma=2</a:t>
            </a:r>
          </a:p>
        </p:txBody>
      </p:sp>
      <p:pic>
        <p:nvPicPr>
          <p:cNvPr id="1703" name="droppedImage.png" descr="droppedImage.png"/>
          <p:cNvPicPr>
            <a:picLocks noChangeAspect="1"/>
          </p:cNvPicPr>
          <p:nvPr/>
        </p:nvPicPr>
        <p:blipFill>
          <a:blip r:embed="rId2">
            <a:extLst/>
          </a:blip>
          <a:stretch>
            <a:fillRect/>
          </a:stretch>
        </p:blipFill>
        <p:spPr>
          <a:xfrm>
            <a:off x="214312" y="1821656"/>
            <a:ext cx="2553892" cy="3839766"/>
          </a:xfrm>
          <a:prstGeom prst="rect">
            <a:avLst/>
          </a:prstGeom>
          <a:ln w="12700">
            <a:miter lim="400000"/>
          </a:ln>
        </p:spPr>
      </p:pic>
      <p:pic>
        <p:nvPicPr>
          <p:cNvPr id="1704" name="droppedImage.png" descr="droppedImage.png"/>
          <p:cNvPicPr>
            <a:picLocks noChangeAspect="1"/>
          </p:cNvPicPr>
          <p:nvPr/>
        </p:nvPicPr>
        <p:blipFill>
          <a:blip r:embed="rId3">
            <a:extLst/>
          </a:blip>
          <a:stretch>
            <a:fillRect/>
          </a:stretch>
        </p:blipFill>
        <p:spPr>
          <a:xfrm>
            <a:off x="2911078" y="1821656"/>
            <a:ext cx="2553891" cy="3839766"/>
          </a:xfrm>
          <a:prstGeom prst="rect">
            <a:avLst/>
          </a:prstGeom>
          <a:ln w="12700">
            <a:miter lim="400000"/>
          </a:ln>
        </p:spPr>
      </p:pic>
      <p:sp>
        <p:nvSpPr>
          <p:cNvPr id="1705" name="Blurry input"/>
          <p:cNvSpPr txBox="1"/>
          <p:nvPr/>
        </p:nvSpPr>
        <p:spPr>
          <a:xfrm>
            <a:off x="1371496" y="5661421"/>
            <a:ext cx="1903960" cy="5089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1706" name="Result with  regularization"/>
          <p:cNvSpPr txBox="1"/>
          <p:nvPr/>
        </p:nvSpPr>
        <p:spPr>
          <a:xfrm>
            <a:off x="4237925" y="5689699"/>
            <a:ext cx="2139647"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Result with </a:t>
            </a:r>
            <a:br/>
            <a:r>
              <a:t>regularization</a:t>
            </a:r>
          </a:p>
        </p:txBody>
      </p:sp>
      <p:pic>
        <p:nvPicPr>
          <p:cNvPr id="1707" name="droppedImage.png" descr="droppedImage.png"/>
          <p:cNvPicPr>
            <a:picLocks noChangeAspect="1"/>
          </p:cNvPicPr>
          <p:nvPr/>
        </p:nvPicPr>
        <p:blipFill>
          <a:blip r:embed="rId4">
            <a:extLst/>
          </a:blip>
          <a:stretch>
            <a:fillRect/>
          </a:stretch>
        </p:blipFill>
        <p:spPr>
          <a:xfrm>
            <a:off x="5607843" y="1821656"/>
            <a:ext cx="2553892" cy="3839766"/>
          </a:xfrm>
          <a:prstGeom prst="rect">
            <a:avLst/>
          </a:prstGeom>
          <a:ln w="12700">
            <a:miter lim="400000"/>
          </a:ln>
        </p:spPr>
      </p:pic>
      <p:sp>
        <p:nvSpPr>
          <p:cNvPr id="1708" name="Original  sharp image"/>
          <p:cNvSpPr txBox="1"/>
          <p:nvPr/>
        </p:nvSpPr>
        <p:spPr>
          <a:xfrm>
            <a:off x="6952550" y="5689699"/>
            <a:ext cx="1883633"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Original </a:t>
            </a:r>
            <a:br/>
            <a:r>
              <a:t>sharp image</a:t>
            </a:r>
          </a:p>
        </p:txBody>
      </p:sp>
    </p:spTree>
  </p:cSld>
  <p:clrMapOvr>
    <a:masterClrMapping/>
  </p:clrMapOvr>
  <p:transition xmlns:p14="http://schemas.microsoft.com/office/powerpoint/2010/main" spd="med" advClick="1"/>
</p:sld>
</file>

<file path=ppt/slides/slide1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11"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712" name="Noise alone"/>
          <p:cNvSpPr txBox="1"/>
          <p:nvPr>
            <p:ph type="title"/>
          </p:nvPr>
        </p:nvSpPr>
        <p:spPr>
          <a:prstGeom prst="rect">
            <a:avLst/>
          </a:prstGeom>
        </p:spPr>
        <p:txBody>
          <a:bodyPr/>
          <a:lstStyle/>
          <a:p>
            <a:pPr/>
            <a:r>
              <a:t>Noise alone</a:t>
            </a:r>
          </a:p>
        </p:txBody>
      </p:sp>
      <p:sp>
        <p:nvSpPr>
          <p:cNvPr id="1713" name="Gaussian blur, sigma=1"/>
          <p:cNvSpPr txBox="1"/>
          <p:nvPr>
            <p:ph type="body" idx="1"/>
          </p:nvPr>
        </p:nvSpPr>
        <p:spPr>
          <a:prstGeom prst="rect">
            <a:avLst/>
          </a:prstGeom>
        </p:spPr>
        <p:txBody>
          <a:bodyPr/>
          <a:lstStyle/>
          <a:p>
            <a:pPr/>
            <a:r>
              <a:t>Gaussian blur, sigma=1</a:t>
            </a:r>
          </a:p>
        </p:txBody>
      </p:sp>
      <p:pic>
        <p:nvPicPr>
          <p:cNvPr id="1714" name="noise.png" descr="noise.png"/>
          <p:cNvPicPr>
            <a:picLocks noChangeAspect="1"/>
          </p:cNvPicPr>
          <p:nvPr/>
        </p:nvPicPr>
        <p:blipFill>
          <a:blip r:embed="rId2">
            <a:extLst/>
          </a:blip>
          <a:stretch>
            <a:fillRect/>
          </a:stretch>
        </p:blipFill>
        <p:spPr>
          <a:xfrm>
            <a:off x="214312" y="2143125"/>
            <a:ext cx="2553892" cy="3839766"/>
          </a:xfrm>
          <a:prstGeom prst="rect">
            <a:avLst/>
          </a:prstGeom>
          <a:ln w="12700">
            <a:miter lim="400000"/>
          </a:ln>
        </p:spPr>
      </p:pic>
      <p:pic>
        <p:nvPicPr>
          <p:cNvPr id="1715" name="noise-out.png" descr="noise-out.png"/>
          <p:cNvPicPr>
            <a:picLocks noChangeAspect="1"/>
          </p:cNvPicPr>
          <p:nvPr/>
        </p:nvPicPr>
        <p:blipFill>
          <a:blip r:embed="rId3">
            <a:extLst/>
          </a:blip>
          <a:stretch>
            <a:fillRect/>
          </a:stretch>
        </p:blipFill>
        <p:spPr>
          <a:xfrm>
            <a:off x="3116460" y="2143125"/>
            <a:ext cx="2553892" cy="3839766"/>
          </a:xfrm>
          <a:prstGeom prst="rect">
            <a:avLst/>
          </a:prstGeom>
          <a:ln w="12700">
            <a:miter lim="400000"/>
          </a:ln>
        </p:spPr>
      </p:pic>
      <p:sp>
        <p:nvSpPr>
          <p:cNvPr id="1716" name="Noise*20"/>
          <p:cNvSpPr txBox="1"/>
          <p:nvPr/>
        </p:nvSpPr>
        <p:spPr>
          <a:xfrm>
            <a:off x="1362566" y="6107906"/>
            <a:ext cx="1517743" cy="5089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Noise*20</a:t>
            </a:r>
          </a:p>
        </p:txBody>
      </p:sp>
      <p:sp>
        <p:nvSpPr>
          <p:cNvPr id="1717" name="Deconvolved noise"/>
          <p:cNvSpPr txBox="1"/>
          <p:nvPr/>
        </p:nvSpPr>
        <p:spPr>
          <a:xfrm>
            <a:off x="4255785" y="6107906"/>
            <a:ext cx="2972697" cy="5089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Deconvolved noise</a:t>
            </a:r>
          </a:p>
        </p:txBody>
      </p:sp>
      <p:sp>
        <p:nvSpPr>
          <p:cNvPr id="1718" name="Deconvolved noise with regularization"/>
          <p:cNvSpPr txBox="1"/>
          <p:nvPr/>
        </p:nvSpPr>
        <p:spPr>
          <a:xfrm>
            <a:off x="7390105" y="5886152"/>
            <a:ext cx="3035205"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Deconvolved noise</a:t>
            </a:r>
            <a:br/>
            <a:r>
              <a:t>with regularization</a:t>
            </a:r>
          </a:p>
        </p:txBody>
      </p:sp>
      <p:pic>
        <p:nvPicPr>
          <p:cNvPr id="1719" name="droppedImage.png" descr="droppedImage.png"/>
          <p:cNvPicPr>
            <a:picLocks noChangeAspect="1"/>
          </p:cNvPicPr>
          <p:nvPr/>
        </p:nvPicPr>
        <p:blipFill>
          <a:blip r:embed="rId4">
            <a:extLst/>
          </a:blip>
          <a:stretch>
            <a:fillRect/>
          </a:stretch>
        </p:blipFill>
        <p:spPr>
          <a:xfrm>
            <a:off x="6018609" y="2143125"/>
            <a:ext cx="2553891" cy="3839766"/>
          </a:xfrm>
          <a:prstGeom prst="rect">
            <a:avLst/>
          </a:prstGeom>
          <a:ln w="12700">
            <a:miter lim="400000"/>
          </a:ln>
        </p:spPr>
      </p:pic>
    </p:spTree>
  </p:cSld>
  <p:clrMapOvr>
    <a:masterClrMapping/>
  </p:clrMapOvr>
  <p:transition xmlns:p14="http://schemas.microsoft.com/office/powerpoint/2010/main" spd="med" advClick="1"/>
</p:sld>
</file>

<file path=ppt/slides/slide1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22"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723" name="Noise alone"/>
          <p:cNvSpPr txBox="1"/>
          <p:nvPr>
            <p:ph type="title"/>
          </p:nvPr>
        </p:nvSpPr>
        <p:spPr>
          <a:prstGeom prst="rect">
            <a:avLst/>
          </a:prstGeom>
        </p:spPr>
        <p:txBody>
          <a:bodyPr/>
          <a:lstStyle/>
          <a:p>
            <a:pPr/>
            <a:r>
              <a:t>Noise alone</a:t>
            </a:r>
          </a:p>
        </p:txBody>
      </p:sp>
      <p:sp>
        <p:nvSpPr>
          <p:cNvPr id="1724" name="Gaussian blur, sigma=2"/>
          <p:cNvSpPr txBox="1"/>
          <p:nvPr>
            <p:ph type="body" idx="1"/>
          </p:nvPr>
        </p:nvSpPr>
        <p:spPr>
          <a:prstGeom prst="rect">
            <a:avLst/>
          </a:prstGeom>
        </p:spPr>
        <p:txBody>
          <a:bodyPr/>
          <a:lstStyle/>
          <a:p>
            <a:pPr/>
            <a:r>
              <a:t>Gaussian blur, sigma=2</a:t>
            </a:r>
          </a:p>
        </p:txBody>
      </p:sp>
      <p:pic>
        <p:nvPicPr>
          <p:cNvPr id="1725" name="noise.png" descr="noise.png"/>
          <p:cNvPicPr>
            <a:picLocks noChangeAspect="1"/>
          </p:cNvPicPr>
          <p:nvPr/>
        </p:nvPicPr>
        <p:blipFill>
          <a:blip r:embed="rId2">
            <a:extLst/>
          </a:blip>
          <a:stretch>
            <a:fillRect/>
          </a:stretch>
        </p:blipFill>
        <p:spPr>
          <a:xfrm>
            <a:off x="214312" y="2143125"/>
            <a:ext cx="2553892" cy="3839766"/>
          </a:xfrm>
          <a:prstGeom prst="rect">
            <a:avLst/>
          </a:prstGeom>
          <a:ln w="12700">
            <a:miter lim="400000"/>
          </a:ln>
        </p:spPr>
      </p:pic>
      <p:sp>
        <p:nvSpPr>
          <p:cNvPr id="1726" name="Noise*20"/>
          <p:cNvSpPr txBox="1"/>
          <p:nvPr/>
        </p:nvSpPr>
        <p:spPr>
          <a:xfrm>
            <a:off x="1362566" y="6107906"/>
            <a:ext cx="1517743" cy="5089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Noise*20</a:t>
            </a:r>
          </a:p>
        </p:txBody>
      </p:sp>
      <p:sp>
        <p:nvSpPr>
          <p:cNvPr id="1727" name="Deconvolved noise"/>
          <p:cNvSpPr txBox="1"/>
          <p:nvPr/>
        </p:nvSpPr>
        <p:spPr>
          <a:xfrm>
            <a:off x="4255785" y="6107906"/>
            <a:ext cx="2972697" cy="50899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Deconvolved noise</a:t>
            </a:r>
          </a:p>
        </p:txBody>
      </p:sp>
      <p:sp>
        <p:nvSpPr>
          <p:cNvPr id="1728" name="Deconvolved noise with regularization"/>
          <p:cNvSpPr txBox="1"/>
          <p:nvPr/>
        </p:nvSpPr>
        <p:spPr>
          <a:xfrm>
            <a:off x="7390105" y="5886152"/>
            <a:ext cx="3035205" cy="952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Deconvolved noise</a:t>
            </a:r>
            <a:br/>
            <a:r>
              <a:t>with regularization</a:t>
            </a:r>
          </a:p>
        </p:txBody>
      </p:sp>
      <p:pic>
        <p:nvPicPr>
          <p:cNvPr id="1729" name="droppedImage.png" descr="droppedImage.png"/>
          <p:cNvPicPr>
            <a:picLocks noChangeAspect="1"/>
          </p:cNvPicPr>
          <p:nvPr/>
        </p:nvPicPr>
        <p:blipFill>
          <a:blip r:embed="rId3">
            <a:extLst/>
          </a:blip>
          <a:stretch>
            <a:fillRect/>
          </a:stretch>
        </p:blipFill>
        <p:spPr>
          <a:xfrm>
            <a:off x="3116460" y="2143125"/>
            <a:ext cx="2553892" cy="3839766"/>
          </a:xfrm>
          <a:prstGeom prst="rect">
            <a:avLst/>
          </a:prstGeom>
          <a:ln w="12700">
            <a:miter lim="400000"/>
          </a:ln>
        </p:spPr>
      </p:pic>
      <p:pic>
        <p:nvPicPr>
          <p:cNvPr id="1730" name="droppedImage.png" descr="droppedImage.png"/>
          <p:cNvPicPr>
            <a:picLocks noChangeAspect="1"/>
          </p:cNvPicPr>
          <p:nvPr/>
        </p:nvPicPr>
        <p:blipFill>
          <a:blip r:embed="rId4">
            <a:extLst/>
          </a:blip>
          <a:stretch>
            <a:fillRect/>
          </a:stretch>
        </p:blipFill>
        <p:spPr>
          <a:xfrm>
            <a:off x="6090046" y="2143125"/>
            <a:ext cx="2553892" cy="3839766"/>
          </a:xfrm>
          <a:prstGeom prst="rect">
            <a:avLst/>
          </a:prstGeom>
          <a:ln w="12700">
            <a:miter lim="400000"/>
          </a:ln>
        </p:spPr>
      </p:pic>
    </p:spTree>
  </p:cSld>
  <p:clrMapOvr>
    <a:masterClrMapping/>
  </p:clrMapOvr>
  <p:transition xmlns:p14="http://schemas.microsoft.com/office/powerpoint/2010/main" spd="med" advClick="1"/>
</p:sld>
</file>

<file path=ppt/slides/slide1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2" name="Very general idea"/>
          <p:cNvSpPr txBox="1"/>
          <p:nvPr>
            <p:ph type="title"/>
          </p:nvPr>
        </p:nvSpPr>
        <p:spPr>
          <a:prstGeom prst="rect">
            <a:avLst/>
          </a:prstGeom>
        </p:spPr>
        <p:txBody>
          <a:bodyPr/>
          <a:lstStyle/>
          <a:p>
            <a:pPr/>
            <a:r>
              <a:t>Very general idea</a:t>
            </a:r>
          </a:p>
        </p:txBody>
      </p:sp>
      <p:sp>
        <p:nvSpPr>
          <p:cNvPr id="1733" name="Unstable linear system…"/>
          <p:cNvSpPr txBox="1"/>
          <p:nvPr>
            <p:ph type="body" idx="1"/>
          </p:nvPr>
        </p:nvSpPr>
        <p:spPr>
          <a:prstGeom prst="rect">
            <a:avLst/>
          </a:prstGeom>
        </p:spPr>
        <p:txBody>
          <a:bodyPr/>
          <a:lstStyle/>
          <a:p>
            <a:pPr/>
            <a:r>
              <a:t>Unstable linear system</a:t>
            </a:r>
          </a:p>
          <a:p>
            <a:pPr/>
            <a:r>
              <a:t>Add regularization to stabilize</a:t>
            </a:r>
          </a:p>
          <a:p>
            <a:pPr lvl="1"/>
            <a:r>
              <a:t>choice of regularizer depends on problem</a:t>
            </a:r>
          </a:p>
          <a:p>
            <a:pPr lvl="2"/>
            <a:r>
              <a:t>sometimes minimize</a:t>
            </a:r>
          </a:p>
          <a:p>
            <a:pPr lvl="2"/>
            <a:r>
              <a:t>sometimes</a:t>
            </a:r>
          </a:p>
          <a:p>
            <a:pPr lvl="2"/>
            <a:r>
              <a:t>…</a:t>
            </a:r>
          </a:p>
          <a:p>
            <a:pPr/>
            <a:r>
              <a:t>Can be seen as a prior with Bayesian probabilities</a:t>
            </a:r>
          </a:p>
        </p:txBody>
      </p:sp>
      <p:pic>
        <p:nvPicPr>
          <p:cNvPr id="1734" name="Image" descr="Image"/>
          <p:cNvPicPr>
            <a:picLocks noChangeAspect="1"/>
          </p:cNvPicPr>
          <p:nvPr/>
        </p:nvPicPr>
        <p:blipFill>
          <a:blip r:embed="rId2">
            <a:extLst/>
          </a:blip>
          <a:stretch>
            <a:fillRect/>
          </a:stretch>
        </p:blipFill>
        <p:spPr>
          <a:xfrm>
            <a:off x="4775451" y="2682477"/>
            <a:ext cx="911617" cy="556515"/>
          </a:xfrm>
          <a:prstGeom prst="rect">
            <a:avLst/>
          </a:prstGeom>
          <a:ln w="12700"/>
        </p:spPr>
      </p:pic>
      <p:pic>
        <p:nvPicPr>
          <p:cNvPr id="1735" name="Image" descr="Image"/>
          <p:cNvPicPr>
            <a:picLocks noChangeAspect="1"/>
          </p:cNvPicPr>
          <p:nvPr/>
        </p:nvPicPr>
        <p:blipFill>
          <a:blip r:embed="rId3">
            <a:extLst/>
          </a:blip>
          <a:stretch>
            <a:fillRect/>
          </a:stretch>
        </p:blipFill>
        <p:spPr>
          <a:xfrm>
            <a:off x="3547569" y="3150743"/>
            <a:ext cx="1037386" cy="556515"/>
          </a:xfrm>
          <a:prstGeom prst="rect">
            <a:avLst/>
          </a:prstGeom>
          <a:ln w="12700"/>
        </p:spPr>
      </p:pic>
    </p:spTree>
  </p:cSld>
  <p:clrMapOvr>
    <a:masterClrMapping/>
  </p:clrMapOvr>
  <p:transition xmlns:p14="http://schemas.microsoft.com/office/powerpoint/2010/main" spd="med" advClick="1"/>
</p:sld>
</file>

<file path=ppt/slides/slide1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3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38"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739" name="At a high level"/>
          <p:cNvSpPr txBox="1"/>
          <p:nvPr>
            <p:ph type="title"/>
          </p:nvPr>
        </p:nvSpPr>
        <p:spPr>
          <a:prstGeom prst="rect">
            <a:avLst/>
          </a:prstGeom>
        </p:spPr>
        <p:txBody>
          <a:bodyPr/>
          <a:lstStyle/>
          <a:p>
            <a:pPr/>
            <a:r>
              <a:t>At a high level</a:t>
            </a:r>
          </a:p>
        </p:txBody>
      </p:sp>
      <p:sp>
        <p:nvSpPr>
          <p:cNvPr id="1740" name="Wiener can be seen as an example of regularization with a prior on the signal…"/>
          <p:cNvSpPr txBox="1"/>
          <p:nvPr>
            <p:ph type="body" idx="1"/>
          </p:nvPr>
        </p:nvSpPr>
        <p:spPr>
          <a:prstGeom prst="rect">
            <a:avLst/>
          </a:prstGeom>
        </p:spPr>
        <p:txBody>
          <a:bodyPr/>
          <a:lstStyle/>
          <a:p>
            <a:pPr/>
            <a:r>
              <a:t>Wiener can be seen as an example of regularization with a prior on the signal</a:t>
            </a:r>
          </a:p>
          <a:p>
            <a:pPr/>
            <a:r>
              <a:t>We know the power spectrum</a:t>
            </a:r>
          </a:p>
          <a:p>
            <a:pPr/>
            <a:r>
              <a:t>Other priors are possible</a:t>
            </a:r>
          </a:p>
          <a:p>
            <a:pPr lvl="1"/>
            <a:r>
              <a:t>Sparsity of the gradient </a:t>
            </a:r>
          </a:p>
          <a:p>
            <a:pPr lvl="1"/>
            <a:r>
              <a:t>other filters</a:t>
            </a:r>
          </a:p>
          <a:p>
            <a:pPr/>
            <a:r>
              <a:t>Active idea in computer vision</a:t>
            </a:r>
          </a:p>
        </p:txBody>
      </p:sp>
    </p:spTree>
  </p:cSld>
  <p:clrMapOvr>
    <a:masterClrMapping/>
  </p:clrMapOvr>
  <p:transition xmlns:p14="http://schemas.microsoft.com/office/powerpoint/2010/main" spd="med" advClick="1"/>
</p:sld>
</file>

<file path=ppt/slides/slide1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43"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1744" name="Can we do better?"/>
          <p:cNvSpPr txBox="1"/>
          <p:nvPr>
            <p:ph type="title"/>
          </p:nvPr>
        </p:nvSpPr>
        <p:spPr>
          <a:prstGeom prst="rect">
            <a:avLst/>
          </a:prstGeom>
        </p:spPr>
        <p:txBody>
          <a:bodyPr/>
          <a:lstStyle/>
          <a:p>
            <a:pPr/>
            <a:r>
              <a:t>Can we do better?</a:t>
            </a:r>
          </a:p>
        </p:txBody>
      </p:sp>
      <p:pic>
        <p:nvPicPr>
          <p:cNvPr id="1745" name="cups_board_inp.png" descr="cups_board_inp.png"/>
          <p:cNvPicPr>
            <a:picLocks noChangeAspect="0"/>
          </p:cNvPicPr>
          <p:nvPr/>
        </p:nvPicPr>
        <p:blipFill>
          <a:blip r:embed="rId2">
            <a:extLst/>
          </a:blip>
          <a:srcRect l="40473" t="19114" r="42700" b="58355"/>
          <a:stretch>
            <a:fillRect/>
          </a:stretch>
        </p:blipFill>
        <p:spPr>
          <a:xfrm>
            <a:off x="678656" y="1437679"/>
            <a:ext cx="2524584" cy="2252089"/>
          </a:xfrm>
          <a:prstGeom prst="rect">
            <a:avLst/>
          </a:prstGeom>
          <a:ln w="25400">
            <a:solidFill>
              <a:srgbClr val="000000"/>
            </a:solidFill>
            <a:miter lim="400000"/>
          </a:ln>
        </p:spPr>
      </p:pic>
      <p:sp>
        <p:nvSpPr>
          <p:cNvPr id="1746" name="Input"/>
          <p:cNvSpPr txBox="1"/>
          <p:nvPr/>
        </p:nvSpPr>
        <p:spPr>
          <a:xfrm>
            <a:off x="1156280" y="3702563"/>
            <a:ext cx="1501104" cy="3184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Input</a:t>
            </a:r>
          </a:p>
        </p:txBody>
      </p:sp>
      <p:pic>
        <p:nvPicPr>
          <p:cNvPr id="1747" name="cups_board_hn_deb.png" descr="cups_board_hn_deb.png"/>
          <p:cNvPicPr>
            <a:picLocks noChangeAspect="0"/>
          </p:cNvPicPr>
          <p:nvPr/>
        </p:nvPicPr>
        <p:blipFill>
          <a:blip r:embed="rId3">
            <a:extLst/>
          </a:blip>
          <a:srcRect l="39952" t="17431" r="42616" b="58796"/>
          <a:stretch>
            <a:fillRect/>
          </a:stretch>
        </p:blipFill>
        <p:spPr>
          <a:xfrm>
            <a:off x="3420070" y="4156732"/>
            <a:ext cx="2518897" cy="2244980"/>
          </a:xfrm>
          <a:prstGeom prst="rect">
            <a:avLst/>
          </a:prstGeom>
          <a:ln w="25400">
            <a:solidFill>
              <a:srgbClr val="000000"/>
            </a:solidFill>
            <a:miter lim="400000"/>
          </a:ln>
        </p:spPr>
      </p:pic>
      <p:sp>
        <p:nvSpPr>
          <p:cNvPr id="1748" name="Deconvolved with linear prior on gradient"/>
          <p:cNvSpPr txBox="1"/>
          <p:nvPr/>
        </p:nvSpPr>
        <p:spPr>
          <a:xfrm>
            <a:off x="3342908" y="6325210"/>
            <a:ext cx="3234777" cy="8572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Deconvolved with linear prior on gradient</a:t>
            </a:r>
          </a:p>
        </p:txBody>
      </p:sp>
      <p:pic>
        <p:nvPicPr>
          <p:cNvPr id="1749" name="droppedImage.pdf" descr="droppedImage.pdf"/>
          <p:cNvPicPr>
            <a:picLocks noChangeAspect="1"/>
          </p:cNvPicPr>
          <p:nvPr/>
        </p:nvPicPr>
        <p:blipFill>
          <a:blip r:embed="rId4">
            <a:extLst/>
          </a:blip>
          <a:stretch>
            <a:fillRect/>
          </a:stretch>
        </p:blipFill>
        <p:spPr>
          <a:xfrm>
            <a:off x="3446859" y="3053953"/>
            <a:ext cx="2320860" cy="759024"/>
          </a:xfrm>
          <a:prstGeom prst="rect">
            <a:avLst/>
          </a:prstGeom>
          <a:ln w="12700">
            <a:miter lim="400000"/>
          </a:ln>
        </p:spPr>
      </p:pic>
      <p:sp>
        <p:nvSpPr>
          <p:cNvPr id="1750" name="http://groups.csail.mit.edu/graphics/CodedAperture/"/>
          <p:cNvSpPr txBox="1"/>
          <p:nvPr/>
        </p:nvSpPr>
        <p:spPr>
          <a:xfrm>
            <a:off x="7060800" y="1418530"/>
            <a:ext cx="3587503"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hlinkClick r:id="rId5" invalidUrl="" action="" tgtFrame="" tooltip="" history="1" highlightClick="0" endSnd="0"/>
              </a:defRPr>
            </a:lvl1pPr>
          </a:lstStyle>
          <a:p>
            <a:pPr/>
            <a:r>
              <a:rPr>
                <a:hlinkClick r:id="rId5" invalidUrl="" action="" tgtFrame="" tooltip="" history="1" highlightClick="0" endSnd="0"/>
              </a:rPr>
              <a:t>http://groups.csail.mit.edu/graphics/CodedAperture/</a:t>
            </a:r>
          </a:p>
        </p:txBody>
      </p:sp>
    </p:spTree>
  </p:cSld>
  <p:clrMapOvr>
    <a:masterClrMapping/>
  </p:clrMapOvr>
  <p:transition xmlns:p14="http://schemas.microsoft.com/office/powerpoint/2010/main" spd="med" advClick="1"/>
</p:sld>
</file>

<file path=ppt/slides/slide1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53" name="Line"/>
          <p:cNvSpPr/>
          <p:nvPr/>
        </p:nvSpPr>
        <p:spPr>
          <a:xfrm>
            <a:off x="223242" y="1044773"/>
            <a:ext cx="8768921" cy="82"/>
          </a:xfrm>
          <a:prstGeom prst="line">
            <a:avLst/>
          </a:prstGeom>
          <a:ln w="12700">
            <a:solidFill>
              <a:srgbClr val="000000"/>
            </a:solidFill>
            <a:miter lim="400000"/>
          </a:ln>
        </p:spPr>
        <p:txBody>
          <a:bodyPr lIns="0" tIns="0" rIns="0" bIns="0"/>
          <a:lstStyle/>
          <a:p>
            <a:pPr>
              <a:defRPr baseline="0" sz="0"/>
            </a:pPr>
          </a:p>
        </p:txBody>
      </p:sp>
      <p:sp>
        <p:nvSpPr>
          <p:cNvPr id="1754" name="Sparsity prior for deconvolution"/>
          <p:cNvSpPr txBox="1"/>
          <p:nvPr>
            <p:ph type="title"/>
          </p:nvPr>
        </p:nvSpPr>
        <p:spPr>
          <a:prstGeom prst="rect">
            <a:avLst/>
          </a:prstGeom>
        </p:spPr>
        <p:txBody>
          <a:bodyPr/>
          <a:lstStyle/>
          <a:p>
            <a:pPr/>
            <a:r>
              <a:t>Sparsity prior for deconvolution</a:t>
            </a:r>
          </a:p>
        </p:txBody>
      </p:sp>
      <p:pic>
        <p:nvPicPr>
          <p:cNvPr id="1755" name="cups_board_inp.png" descr="cups_board_inp.png"/>
          <p:cNvPicPr>
            <a:picLocks noChangeAspect="0"/>
          </p:cNvPicPr>
          <p:nvPr/>
        </p:nvPicPr>
        <p:blipFill>
          <a:blip r:embed="rId2">
            <a:extLst/>
          </a:blip>
          <a:srcRect l="40473" t="19114" r="42700" b="58355"/>
          <a:stretch>
            <a:fillRect/>
          </a:stretch>
        </p:blipFill>
        <p:spPr>
          <a:xfrm>
            <a:off x="203451" y="1599241"/>
            <a:ext cx="2524584" cy="2252089"/>
          </a:xfrm>
          <a:prstGeom prst="rect">
            <a:avLst/>
          </a:prstGeom>
          <a:ln w="3175">
            <a:solidFill>
              <a:srgbClr val="000000"/>
            </a:solidFill>
            <a:miter lim="400000"/>
          </a:ln>
        </p:spPr>
      </p:pic>
      <p:sp>
        <p:nvSpPr>
          <p:cNvPr id="1756" name="Input"/>
          <p:cNvSpPr txBox="1"/>
          <p:nvPr/>
        </p:nvSpPr>
        <p:spPr>
          <a:xfrm>
            <a:off x="681075" y="3864125"/>
            <a:ext cx="1501104" cy="318478"/>
          </a:xfrm>
          <a:prstGeom prst="rect">
            <a:avLst/>
          </a:prstGeom>
          <a:ln w="12700">
            <a:miter lim="400000"/>
          </a:ln>
          <a:extLst>
            <a:ext uri="{C572A759-6A51-4108-AA02-DFA0A04FC94B}">
              <ma14:wrappingTextBoxFlag xmlns:ma14="http://schemas.microsoft.com/office/mac/drawingml/2011/main" val="1"/>
            </a:ext>
          </a:extLst>
        </p:spPr>
        <p:txBody>
          <a:bodyPr lIns="181" tIns="181" rIns="181" bIns="181">
            <a:normAutofit fontScale="100000" lnSpcReduction="0"/>
          </a:bodyPr>
          <a:lstStyle>
            <a:lvl1pPr marL="40639" marR="40639" algn="ctr" defTabSz="642937">
              <a:spcBef>
                <a:spcPts val="1000"/>
              </a:spcBef>
              <a:defRPr b="1" sz="1600">
                <a:solidFill>
                  <a:srgbClr val="565656"/>
                </a:solidFill>
                <a:uFill>
                  <a:solidFill>
                    <a:srgbClr val="FFFFFF"/>
                  </a:solidFill>
                </a:uFill>
                <a:latin typeface="Cochin"/>
                <a:ea typeface="Cochin"/>
                <a:cs typeface="Cochin"/>
                <a:sym typeface="Cochin"/>
              </a:defRPr>
            </a:lvl1pPr>
          </a:lstStyle>
          <a:p>
            <a:pPr/>
            <a:r>
              <a:t>Input</a:t>
            </a:r>
          </a:p>
        </p:txBody>
      </p:sp>
      <p:pic>
        <p:nvPicPr>
          <p:cNvPr id="1757" name="cups_board_hn_deb.png" descr="cups_board_hn_deb.png"/>
          <p:cNvPicPr>
            <a:picLocks noChangeAspect="0"/>
          </p:cNvPicPr>
          <p:nvPr/>
        </p:nvPicPr>
        <p:blipFill>
          <a:blip r:embed="rId3">
            <a:extLst/>
          </a:blip>
          <a:srcRect l="39952" t="17431" r="42616" b="58796"/>
          <a:stretch>
            <a:fillRect/>
          </a:stretch>
        </p:blipFill>
        <p:spPr>
          <a:xfrm>
            <a:off x="2944865" y="4318294"/>
            <a:ext cx="2518897" cy="2244980"/>
          </a:xfrm>
          <a:prstGeom prst="rect">
            <a:avLst/>
          </a:prstGeom>
          <a:ln w="3175">
            <a:solidFill>
              <a:srgbClr val="000000"/>
            </a:solidFill>
            <a:miter lim="400000"/>
          </a:ln>
        </p:spPr>
      </p:pic>
      <p:pic>
        <p:nvPicPr>
          <p:cNvPr id="1758" name="droppedImage.pdf" descr="droppedImage.pdf"/>
          <p:cNvPicPr>
            <a:picLocks noChangeAspect="1"/>
          </p:cNvPicPr>
          <p:nvPr/>
        </p:nvPicPr>
        <p:blipFill>
          <a:blip r:embed="rId4">
            <a:extLst/>
          </a:blip>
          <a:stretch>
            <a:fillRect/>
          </a:stretch>
        </p:blipFill>
        <p:spPr>
          <a:xfrm>
            <a:off x="2971654" y="3215514"/>
            <a:ext cx="2320860" cy="759025"/>
          </a:xfrm>
          <a:prstGeom prst="rect">
            <a:avLst/>
          </a:prstGeom>
          <a:ln w="12700">
            <a:miter lim="400000"/>
          </a:ln>
        </p:spPr>
      </p:pic>
      <p:sp>
        <p:nvSpPr>
          <p:cNvPr id="1759" name="spread error"/>
          <p:cNvSpPr txBox="1"/>
          <p:nvPr/>
        </p:nvSpPr>
        <p:spPr>
          <a:xfrm>
            <a:off x="3128317" y="3849522"/>
            <a:ext cx="2007428" cy="508993"/>
          </a:xfrm>
          <a:prstGeom prst="rect">
            <a:avLst/>
          </a:prstGeom>
          <a:ln w="12700">
            <a:miter lim="400000"/>
          </a:ln>
          <a:extLst>
            <a:ext uri="{C572A759-6A51-4108-AA02-DFA0A04FC94B}">
              <ma14:wrappingTextBoxFlag xmlns:ma14="http://schemas.microsoft.com/office/mac/drawingml/2011/main" val="1"/>
            </a:ext>
          </a:extLst>
        </p:spPr>
        <p:txBody>
          <a:bodyPr wrap="none" lIns="181" tIns="181" rIns="181" bIns="181" anchor="ctr">
            <a:spAutoFit/>
          </a:bodyPr>
          <a:lstStyle>
            <a:lvl1pPr algn="ctr" defTabSz="584200">
              <a:defRPr baseline="0" sz="0">
                <a:latin typeface="Gill Sans"/>
                <a:ea typeface="Gill Sans"/>
                <a:cs typeface="Gill Sans"/>
                <a:sym typeface="Gill Sans"/>
              </a:defRPr>
            </a:lvl1pPr>
          </a:lstStyle>
          <a:p>
            <a:pPr>
              <a:defRPr baseline="0"/>
            </a:pPr>
            <a:r>
              <a:rPr baseline="0"/>
              <a:t>spread error</a:t>
            </a:r>
          </a:p>
        </p:txBody>
      </p:sp>
      <p:grpSp>
        <p:nvGrpSpPr>
          <p:cNvPr id="1763" name="Group"/>
          <p:cNvGrpSpPr/>
          <p:nvPr/>
        </p:nvGrpSpPr>
        <p:grpSpPr>
          <a:xfrm>
            <a:off x="5804883" y="3215514"/>
            <a:ext cx="2658873" cy="3679033"/>
            <a:chOff x="0" y="0"/>
            <a:chExt cx="2658871" cy="3679031"/>
          </a:xfrm>
        </p:grpSpPr>
        <p:pic>
          <p:nvPicPr>
            <p:cNvPr id="1760" name="cups_board_deb.png" descr="cups_board_deb.png"/>
            <p:cNvPicPr>
              <a:picLocks noChangeAspect="0"/>
            </p:cNvPicPr>
            <p:nvPr/>
          </p:nvPicPr>
          <p:blipFill>
            <a:blip r:embed="rId5">
              <a:extLst/>
            </a:blip>
            <a:srcRect l="39941" t="17422" r="42617" b="58752"/>
            <a:stretch>
              <a:fillRect/>
            </a:stretch>
          </p:blipFill>
          <p:spPr>
            <a:xfrm>
              <a:off x="0" y="1095670"/>
              <a:ext cx="2524583" cy="2252089"/>
            </a:xfrm>
            <a:prstGeom prst="rect">
              <a:avLst/>
            </a:prstGeom>
            <a:ln w="25400" cap="flat">
              <a:solidFill>
                <a:srgbClr val="7E1C0C"/>
              </a:solidFill>
              <a:prstDash val="solid"/>
              <a:miter lim="400000"/>
            </a:ln>
            <a:effectLst/>
          </p:spPr>
        </p:pic>
        <p:sp>
          <p:nvSpPr>
            <p:cNvPr id="1761" name="Our sparse prior"/>
            <p:cNvSpPr txBox="1"/>
            <p:nvPr/>
          </p:nvSpPr>
          <p:spPr>
            <a:xfrm>
              <a:off x="272928" y="3360554"/>
              <a:ext cx="1978728" cy="318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81" tIns="181" rIns="181" bIns="181" numCol="1" anchor="t">
              <a:noAutofit/>
            </a:bodyPr>
            <a:lstStyle>
              <a:lvl1pPr marL="40639" marR="40639" algn="ctr" defTabSz="642937">
                <a:spcBef>
                  <a:spcPts val="1000"/>
                </a:spcBef>
                <a:defRPr b="1" sz="1600">
                  <a:solidFill>
                    <a:srgbClr val="565656"/>
                  </a:solidFill>
                  <a:uFill>
                    <a:solidFill>
                      <a:srgbClr val="FFFFFF"/>
                    </a:solidFill>
                  </a:uFill>
                  <a:latin typeface="Cochin"/>
                  <a:ea typeface="Cochin"/>
                  <a:cs typeface="Cochin"/>
                  <a:sym typeface="Cochin"/>
                </a:defRPr>
              </a:lvl1pPr>
            </a:lstStyle>
            <a:p>
              <a:pPr/>
              <a:r>
                <a:t>Our sparse prior</a:t>
              </a:r>
            </a:p>
          </p:txBody>
        </p:sp>
        <p:pic>
          <p:nvPicPr>
            <p:cNvPr id="1762" name="droppedImage.pdf" descr="droppedImage.pdf"/>
            <p:cNvPicPr>
              <a:picLocks noChangeAspect="1"/>
            </p:cNvPicPr>
            <p:nvPr/>
          </p:nvPicPr>
          <p:blipFill>
            <a:blip r:embed="rId6">
              <a:extLst/>
            </a:blip>
            <a:stretch>
              <a:fillRect/>
            </a:stretch>
          </p:blipFill>
          <p:spPr>
            <a:xfrm>
              <a:off x="2288" y="0"/>
              <a:ext cx="2656584" cy="759024"/>
            </a:xfrm>
            <a:prstGeom prst="rect">
              <a:avLst/>
            </a:prstGeom>
            <a:ln w="12700" cap="flat">
              <a:noFill/>
              <a:miter lim="400000"/>
            </a:ln>
            <a:effectLst/>
          </p:spPr>
        </p:pic>
      </p:grpSp>
      <p:sp>
        <p:nvSpPr>
          <p:cNvPr id="1764" name="localize error"/>
          <p:cNvSpPr txBox="1"/>
          <p:nvPr/>
        </p:nvSpPr>
        <p:spPr>
          <a:xfrm>
            <a:off x="6011062" y="3849522"/>
            <a:ext cx="2117671" cy="508993"/>
          </a:xfrm>
          <a:prstGeom prst="rect">
            <a:avLst/>
          </a:prstGeom>
          <a:ln w="12700">
            <a:miter lim="400000"/>
          </a:ln>
          <a:extLst>
            <a:ext uri="{C572A759-6A51-4108-AA02-DFA0A04FC94B}">
              <ma14:wrappingTextBoxFlag xmlns:ma14="http://schemas.microsoft.com/office/mac/drawingml/2011/main" val="1"/>
            </a:ext>
          </a:extLst>
        </p:spPr>
        <p:txBody>
          <a:bodyPr wrap="none" lIns="181" tIns="181" rIns="181" bIns="181" anchor="ctr">
            <a:spAutoFit/>
          </a:bodyPr>
          <a:lstStyle>
            <a:lvl1pPr algn="ctr" defTabSz="584200">
              <a:defRPr baseline="0" sz="0">
                <a:latin typeface="Gill Sans"/>
                <a:ea typeface="Gill Sans"/>
                <a:cs typeface="Gill Sans"/>
                <a:sym typeface="Gill Sans"/>
              </a:defRPr>
            </a:lvl1pPr>
          </a:lstStyle>
          <a:p>
            <a:pPr>
              <a:defRPr baseline="0"/>
            </a:pPr>
            <a:r>
              <a:rPr baseline="0"/>
              <a:t>localize error</a:t>
            </a:r>
          </a:p>
        </p:txBody>
      </p:sp>
      <p:sp>
        <p:nvSpPr>
          <p:cNvPr id="1765" name="Image and Depth from a Conventional Camera  with a Coded Aperture…"/>
          <p:cNvSpPr txBox="1"/>
          <p:nvPr/>
        </p:nvSpPr>
        <p:spPr>
          <a:xfrm>
            <a:off x="3398699" y="1599468"/>
            <a:ext cx="4170165" cy="1009056"/>
          </a:xfrm>
          <a:prstGeom prst="rect">
            <a:avLst/>
          </a:prstGeom>
          <a:ln w="12700">
            <a:miter lim="400000"/>
          </a:ln>
          <a:extLst>
            <a:ext uri="{C572A759-6A51-4108-AA02-DFA0A04FC94B}">
              <ma14:wrappingTextBoxFlag xmlns:ma14="http://schemas.microsoft.com/office/mac/drawingml/2011/main" val="1"/>
            </a:ext>
          </a:extLst>
        </p:spPr>
        <p:txBody>
          <a:bodyPr lIns="181" tIns="181" rIns="181" bIns="181" anchor="ctr">
            <a:spAutoFit/>
          </a:bodyPr>
          <a:lstStyle/>
          <a:p>
            <a:pPr algn="ctr" defTabSz="410765">
              <a:defRPr>
                <a:latin typeface="Gill Sans"/>
                <a:ea typeface="Gill Sans"/>
                <a:cs typeface="Gill Sans"/>
                <a:sym typeface="Gill Sans"/>
              </a:defRPr>
            </a:pPr>
            <a:r>
              <a:t>Image and Depth from a Conventional Camera </a:t>
            </a:r>
            <a:br/>
            <a:r>
              <a:t>with a Coded Aperture</a:t>
            </a:r>
          </a:p>
          <a:p>
            <a:pPr algn="ctr" defTabSz="410765">
              <a:defRPr>
                <a:latin typeface="Gill Sans"/>
                <a:ea typeface="Gill Sans"/>
                <a:cs typeface="Gill Sans"/>
                <a:sym typeface="Gill Sans"/>
              </a:defRPr>
            </a:pPr>
            <a:r>
              <a:rPr u="sng">
                <a:hlinkClick r:id="rId7" invalidUrl="" action="" tgtFrame="" tooltip="" history="1" highlightClick="0" endSnd="0"/>
              </a:rPr>
              <a:t>Anat Levin</a:t>
            </a:r>
            <a:r>
              <a:t>,  </a:t>
            </a:r>
            <a:r>
              <a:rPr u="sng">
                <a:hlinkClick r:id="rId8" invalidUrl="" action="" tgtFrame="" tooltip="" history="1" highlightClick="0" endSnd="0"/>
              </a:rPr>
              <a:t>Rob Fergus</a:t>
            </a:r>
            <a:r>
              <a:t>,  </a:t>
            </a:r>
            <a:r>
              <a:rPr u="sng">
                <a:hlinkClick r:id="rId9" invalidUrl="" action="" tgtFrame="" tooltip="" history="1" highlightClick="0" endSnd="0"/>
              </a:rPr>
              <a:t>Fredo Durand</a:t>
            </a:r>
            <a:r>
              <a:t>,  </a:t>
            </a:r>
            <a:r>
              <a:rPr u="sng">
                <a:hlinkClick r:id="rId10" invalidUrl="" action="" tgtFrame="" tooltip="" history="1" highlightClick="0" endSnd="0"/>
              </a:rPr>
              <a:t>Bill Freeman</a:t>
            </a:r>
          </a:p>
          <a:p>
            <a:pPr algn="ctr" defTabSz="410765">
              <a:defRPr>
                <a:latin typeface="Gill Sans"/>
                <a:ea typeface="Gill Sans"/>
                <a:cs typeface="Gill Sans"/>
                <a:sym typeface="Gill Sans"/>
              </a:defRPr>
            </a:pPr>
          </a:p>
          <a:p>
            <a:pPr algn="ctr" defTabSz="410765">
              <a:defRPr>
                <a:latin typeface="Gill Sans"/>
                <a:ea typeface="Gill Sans"/>
                <a:cs typeface="Gill Sans"/>
                <a:sym typeface="Gill Sans"/>
              </a:defRPr>
            </a:pPr>
            <a:r>
              <a:rPr u="sng">
                <a:hlinkClick r:id="rId11" invalidUrl="" action="" tgtFrame="" tooltip="" history="1" highlightClick="0" endSnd="0"/>
              </a:rPr>
              <a:t>http://groups.csail.mit.edu/graphics/CodedAperture/</a:t>
            </a:r>
          </a:p>
        </p:txBody>
      </p:sp>
      <p:sp>
        <p:nvSpPr>
          <p:cNvPr id="1766" name="Deconvolved with linear prior on gradient"/>
          <p:cNvSpPr txBox="1"/>
          <p:nvPr/>
        </p:nvSpPr>
        <p:spPr>
          <a:xfrm>
            <a:off x="1584830" y="6486772"/>
            <a:ext cx="3890343" cy="857251"/>
          </a:xfrm>
          <a:prstGeom prst="rect">
            <a:avLst/>
          </a:prstGeom>
          <a:ln w="12700">
            <a:miter lim="400000"/>
          </a:ln>
          <a:extLst>
            <a:ext uri="{C572A759-6A51-4108-AA02-DFA0A04FC94B}">
              <ma14:wrappingTextBoxFlag xmlns:ma14="http://schemas.microsoft.com/office/mac/drawingml/2011/main" val="1"/>
            </a:ext>
          </a:extLst>
        </p:spPr>
        <p:txBody>
          <a:bodyPr lIns="181" tIns="181" rIns="181" bIns="181">
            <a:normAutofit fontScale="100000" lnSpcReduction="0"/>
          </a:bodyPr>
          <a:lstStyle>
            <a:lvl1pPr marL="40639" marR="40639" algn="ctr" defTabSz="642937">
              <a:spcBef>
                <a:spcPts val="1000"/>
              </a:spcBef>
              <a:defRPr b="1" sz="1600">
                <a:solidFill>
                  <a:srgbClr val="565656"/>
                </a:solidFill>
                <a:uFill>
                  <a:solidFill>
                    <a:srgbClr val="FFFFFF"/>
                  </a:solidFill>
                </a:uFill>
                <a:latin typeface="Cochin"/>
                <a:ea typeface="Cochin"/>
                <a:cs typeface="Cochin"/>
                <a:sym typeface="Cochin"/>
              </a:defRPr>
            </a:lvl1pPr>
          </a:lstStyle>
          <a:p>
            <a:pPr/>
            <a:r>
              <a:t>Deconvolved with linear prior on gradient</a:t>
            </a:r>
          </a:p>
        </p:txBody>
      </p:sp>
      <p:sp>
        <p:nvSpPr>
          <p:cNvPr id="1767" name="But harder because non-linear"/>
          <p:cNvSpPr txBox="1"/>
          <p:nvPr/>
        </p:nvSpPr>
        <p:spPr>
          <a:xfrm>
            <a:off x="3398089" y="2545788"/>
            <a:ext cx="4672678" cy="508993"/>
          </a:xfrm>
          <a:prstGeom prst="rect">
            <a:avLst/>
          </a:prstGeom>
          <a:ln w="12700">
            <a:miter lim="400000"/>
          </a:ln>
          <a:extLst>
            <a:ext uri="{C572A759-6A51-4108-AA02-DFA0A04FC94B}">
              <ma14:wrappingTextBoxFlag xmlns:ma14="http://schemas.microsoft.com/office/mac/drawingml/2011/main" val="1"/>
            </a:ext>
          </a:extLst>
        </p:spPr>
        <p:txBody>
          <a:bodyPr wrap="none" lIns="181" tIns="181" rIns="181" bIns="181" anchor="ctr">
            <a:spAutoFit/>
          </a:bodyPr>
          <a:lstStyle>
            <a:lvl1pPr algn="ctr" defTabSz="584200">
              <a:defRPr b="1" sz="2300">
                <a:latin typeface="Gill Sans"/>
                <a:ea typeface="Gill Sans"/>
                <a:cs typeface="Gill Sans"/>
                <a:sym typeface="Gill Sans"/>
              </a:defRPr>
            </a:lvl1pPr>
          </a:lstStyle>
          <a:p>
            <a:pPr/>
            <a:r>
              <a:t>But harder because non-linear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67" grpId="1"/>
    </p:bldLst>
  </p:timing>
</p:sld>
</file>

<file path=ppt/slides/slide1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70" name="Line"/>
          <p:cNvSpPr/>
          <p:nvPr/>
        </p:nvSpPr>
        <p:spPr>
          <a:xfrm>
            <a:off x="223242" y="1044773"/>
            <a:ext cx="8768921" cy="82"/>
          </a:xfrm>
          <a:prstGeom prst="line">
            <a:avLst/>
          </a:prstGeom>
          <a:ln w="12700">
            <a:solidFill>
              <a:srgbClr val="000000"/>
            </a:solidFill>
            <a:miter lim="400000"/>
          </a:ln>
        </p:spPr>
        <p:txBody>
          <a:bodyPr lIns="0" tIns="0" rIns="0" bIns="0"/>
          <a:lstStyle/>
          <a:p>
            <a:pPr>
              <a:defRPr baseline="0" sz="0"/>
            </a:pPr>
          </a:p>
        </p:txBody>
      </p:sp>
      <p:sp>
        <p:nvSpPr>
          <p:cNvPr id="1771" name="Sparsity prior for deconvolution"/>
          <p:cNvSpPr txBox="1"/>
          <p:nvPr>
            <p:ph type="title"/>
          </p:nvPr>
        </p:nvSpPr>
        <p:spPr>
          <a:prstGeom prst="rect">
            <a:avLst/>
          </a:prstGeom>
        </p:spPr>
        <p:txBody>
          <a:bodyPr/>
          <a:lstStyle/>
          <a:p>
            <a:pPr/>
            <a:r>
              <a:t>Sparsity prior for deconvolution</a:t>
            </a:r>
          </a:p>
        </p:txBody>
      </p:sp>
      <p:sp>
        <p:nvSpPr>
          <p:cNvPr id="1772" name="Can be solved using reweighed least squares…"/>
          <p:cNvSpPr txBox="1"/>
          <p:nvPr>
            <p:ph type="body" idx="1"/>
          </p:nvPr>
        </p:nvSpPr>
        <p:spPr>
          <a:prstGeom prst="rect">
            <a:avLst/>
          </a:prstGeom>
        </p:spPr>
        <p:txBody>
          <a:bodyPr/>
          <a:lstStyle/>
          <a:p>
            <a:pPr/>
            <a:r>
              <a:t>Can be solved using reweighed least squares</a:t>
            </a:r>
          </a:p>
          <a:p>
            <a:pPr/>
            <a:r>
              <a:t>Once in a while, change the regularization matrix to approximate || ||</a:t>
            </a:r>
            <a:r>
              <a:rPr baseline="31999"/>
              <a:t>0.8</a:t>
            </a:r>
            <a:r>
              <a:t> with a quadratic</a:t>
            </a:r>
          </a:p>
          <a:p>
            <a:pPr/>
          </a:p>
          <a:p>
            <a:pPr/>
            <a:r>
              <a:rPr u="sng">
                <a:hlinkClick r:id="rId2" invalidUrl="" action="" tgtFrame="" tooltip="" history="1" highlightClick="0" endSnd="0"/>
              </a:rPr>
              <a:t>http://en.wikipedia.org/wiki/Iteratively_reweighted_least_squares</a:t>
            </a:r>
          </a:p>
        </p:txBody>
      </p:sp>
    </p:spTree>
  </p:cSld>
  <p:clrMapOvr>
    <a:masterClrMapping/>
  </p:clrMapOvr>
  <p:transition xmlns:p14="http://schemas.microsoft.com/office/powerpoint/2010/main" spd="med" advClick="1"/>
</p:sld>
</file>

<file path=ppt/slides/slide2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75" name="Line"/>
          <p:cNvSpPr/>
          <p:nvPr/>
        </p:nvSpPr>
        <p:spPr>
          <a:xfrm>
            <a:off x="223242" y="1044773"/>
            <a:ext cx="8768921" cy="82"/>
          </a:xfrm>
          <a:prstGeom prst="line">
            <a:avLst/>
          </a:prstGeom>
          <a:ln w="25400">
            <a:solidFill>
              <a:srgbClr val="000000"/>
            </a:solidFill>
            <a:miter lim="400000"/>
          </a:ln>
        </p:spPr>
        <p:txBody>
          <a:bodyPr lIns="0" tIns="0" rIns="0" bIns="0"/>
          <a:lstStyle/>
          <a:p>
            <a:pPr>
              <a:defRPr baseline="0" sz="0"/>
            </a:pPr>
          </a:p>
        </p:txBody>
      </p:sp>
      <p:sp>
        <p:nvSpPr>
          <p:cNvPr id="1776" name="Sparse prior in practice"/>
          <p:cNvSpPr txBox="1"/>
          <p:nvPr>
            <p:ph type="title"/>
          </p:nvPr>
        </p:nvSpPr>
        <p:spPr>
          <a:prstGeom prst="rect">
            <a:avLst/>
          </a:prstGeom>
        </p:spPr>
        <p:txBody>
          <a:bodyPr/>
          <a:lstStyle/>
          <a:p>
            <a:pPr/>
            <a:r>
              <a:t>Sparse prior in practice</a:t>
            </a:r>
          </a:p>
        </p:txBody>
      </p:sp>
      <p:sp>
        <p:nvSpPr>
          <p:cNvPr id="1777" name="One solution:  Iteratively reweighted least square…"/>
          <p:cNvSpPr txBox="1"/>
          <p:nvPr>
            <p:ph type="body" idx="1"/>
          </p:nvPr>
        </p:nvSpPr>
        <p:spPr>
          <a:prstGeom prst="rect">
            <a:avLst/>
          </a:prstGeom>
        </p:spPr>
        <p:txBody>
          <a:bodyPr/>
          <a:lstStyle/>
          <a:p>
            <a:pPr marL="452119" indent="-452119" defTabSz="361695">
              <a:spcBef>
                <a:spcPts val="1300"/>
              </a:spcBef>
              <a:defRPr sz="2492"/>
            </a:pPr>
            <a:r>
              <a:t>One solution: </a:t>
            </a:r>
            <a:br/>
            <a:r>
              <a:t>Iteratively reweighted least square</a:t>
            </a:r>
          </a:p>
          <a:p>
            <a:pPr lvl="1" marL="949452" indent="-271272" defTabSz="361695">
              <a:spcBef>
                <a:spcPts val="500"/>
              </a:spcBef>
              <a:defRPr sz="2136"/>
            </a:pPr>
            <a:r>
              <a:rPr>
                <a:hlinkClick r:id="rId2" invalidUrl="" action="" tgtFrame="" tooltip="" history="1" highlightClick="0" endSnd="0"/>
              </a:rPr>
              <a:t>http://en.wikipedia.org/wiki/Iteratively_reweighted_least_squares</a:t>
            </a:r>
          </a:p>
          <a:p>
            <a:pPr lvl="1" marL="949452" indent="-271272" defTabSz="361695">
              <a:spcBef>
                <a:spcPts val="500"/>
              </a:spcBef>
              <a:defRPr sz="2136"/>
            </a:pPr>
            <a:r>
              <a:t>Outer loop over a least square problem</a:t>
            </a:r>
          </a:p>
          <a:p>
            <a:pPr lvl="2" marL="1299844" indent="-226059" defTabSz="361695">
              <a:spcBef>
                <a:spcPts val="500"/>
              </a:spcBef>
              <a:defRPr sz="2136"/>
            </a:pPr>
            <a:r>
              <a:t>Conjugate gradient is now the inner loop</a:t>
            </a:r>
          </a:p>
          <a:p>
            <a:pPr lvl="1" marL="949452" indent="-271272" defTabSz="361695">
              <a:spcBef>
                <a:spcPts val="500"/>
              </a:spcBef>
              <a:defRPr sz="2136"/>
            </a:pPr>
            <a:r>
              <a:t>Reweight the gradient regularizer as a function of the current gradient strength</a:t>
            </a:r>
          </a:p>
          <a:p>
            <a:pPr lvl="2" marL="1299844" indent="-226059" defTabSz="361695">
              <a:spcBef>
                <a:spcPts val="500"/>
              </a:spcBef>
              <a:defRPr sz="2136"/>
            </a:pPr>
            <a:r>
              <a:t>Bigger gradients get lower weight </a:t>
            </a:r>
          </a:p>
          <a:p>
            <a:pPr marL="452119" indent="-452119" defTabSz="361695">
              <a:spcBef>
                <a:spcPts val="1300"/>
              </a:spcBef>
              <a:defRPr sz="2492"/>
            </a:pPr>
            <a:r>
              <a:t>Matlab code at </a:t>
            </a:r>
          </a:p>
          <a:p>
            <a:pPr lvl="1" marL="949452" indent="-271272" defTabSz="361695">
              <a:spcBef>
                <a:spcPts val="500"/>
              </a:spcBef>
              <a:defRPr sz="2136"/>
            </a:pPr>
            <a:r>
              <a:rPr>
                <a:hlinkClick r:id="rId3" invalidUrl="" action="" tgtFrame="" tooltip="" history="1" highlightClick="0" endSnd="0"/>
              </a:rPr>
              <a:t>http://groups.csail.mit.edu/graphics/CodedAperture/DeconvolutionCode.html</a:t>
            </a:r>
          </a:p>
          <a:p>
            <a:pPr marL="452119" indent="-452119" defTabSz="361695">
              <a:spcBef>
                <a:spcPts val="1300"/>
              </a:spcBef>
              <a:defRPr sz="2492"/>
            </a:pPr>
            <a:r>
              <a:t>More at</a:t>
            </a:r>
          </a:p>
          <a:p>
            <a:pPr lvl="1" marL="949452" indent="-271272" defTabSz="361695">
              <a:spcBef>
                <a:spcPts val="500"/>
              </a:spcBef>
              <a:defRPr sz="2136"/>
            </a:pPr>
            <a:r>
              <a:rPr>
                <a:hlinkClick r:id="rId4" invalidUrl="" action="" tgtFrame="" tooltip="" history="1" highlightClick="0" endSnd="0"/>
              </a:rPr>
              <a:t>http://www.wisdom.weizmann.ac.il/~nadler/Course/deconv_notes.pdf</a:t>
            </a:r>
          </a:p>
        </p:txBody>
      </p:sp>
    </p:spTree>
  </p:cSld>
  <p:clrMapOvr>
    <a:masterClrMapping/>
  </p:clrMapOvr>
  <p:transition xmlns:p14="http://schemas.microsoft.com/office/powerpoint/2010/main" spd="med" advClick="1"/>
</p:sld>
</file>

<file path=ppt/slides/slide2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780" name="Rectangle"/>
          <p:cNvSpPr/>
          <p:nvPr/>
        </p:nvSpPr>
        <p:spPr>
          <a:xfrm>
            <a:off x="8929" y="-80368"/>
            <a:ext cx="9349384" cy="1241228"/>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81" name="Rectangle"/>
          <p:cNvSpPr/>
          <p:nvPr/>
        </p:nvSpPr>
        <p:spPr>
          <a:xfrm>
            <a:off x="8929" y="5831085"/>
            <a:ext cx="9349384" cy="1151931"/>
          </a:xfrm>
          <a:prstGeom prst="rect">
            <a:avLst/>
          </a:prstGeom>
          <a:blipFill>
            <a:blip r:embed="rId2"/>
          </a:blipFill>
          <a:ln w="3175">
            <a:solidFill>
              <a:srgbClr val="000000"/>
            </a:solidFill>
            <a:miter lim="400000"/>
          </a:ln>
        </p:spPr>
        <p:txBody>
          <a:bodyPr lIns="31" tIns="31" rIns="31" bIns="3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82" name="Rectangle"/>
          <p:cNvSpPr/>
          <p:nvPr/>
        </p:nvSpPr>
        <p:spPr>
          <a:xfrm>
            <a:off x="-250032" y="8929"/>
            <a:ext cx="10188775"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83" name="Rectangle"/>
          <p:cNvSpPr/>
          <p:nvPr/>
        </p:nvSpPr>
        <p:spPr>
          <a:xfrm>
            <a:off x="-178594" y="5554265"/>
            <a:ext cx="10108407" cy="1375173"/>
          </a:xfrm>
          <a:prstGeom prst="rect">
            <a:avLst/>
          </a:prstGeom>
          <a:blipFill>
            <a:blip r:embed="rId2"/>
          </a:blipFill>
          <a:ln w="3175">
            <a:solidFill>
              <a:srgbClr val="000000"/>
            </a:solidFill>
            <a:miter lim="400000"/>
          </a:ln>
        </p:spPr>
        <p:txBody>
          <a:bodyPr lIns="21" tIns="21" rIns="21" bIns="21"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84" name="Analyzing (de)convolution: Fourier !"/>
          <p:cNvSpPr txBox="1"/>
          <p:nvPr>
            <p:ph type="title"/>
          </p:nvPr>
        </p:nvSpPr>
        <p:spPr>
          <a:xfrm>
            <a:off x="178593" y="1178718"/>
            <a:ext cx="8777884" cy="4652368"/>
          </a:xfrm>
          <a:prstGeom prst="rect">
            <a:avLst/>
          </a:prstGeom>
        </p:spPr>
        <p:txBody>
          <a:bodyPr lIns="21" tIns="21" rIns="21" bIns="21"/>
          <a:lstStyle>
            <a:lvl1pPr defTabSz="410765">
              <a:defRPr sz="9000"/>
            </a:lvl1pPr>
          </a:lstStyle>
          <a:p>
            <a:pPr/>
            <a:r>
              <a:t>Analyzing (de)convolution: Fourier !</a:t>
            </a:r>
          </a:p>
        </p:txBody>
      </p:sp>
    </p:spTree>
  </p:cSld>
  <p:clrMapOvr>
    <a:masterClrMapping/>
  </p:clrMapOvr>
  <p:transition xmlns:p14="http://schemas.microsoft.com/office/powerpoint/2010/main" spd="med" advClick="1"/>
</p:sld>
</file>

<file path=ppt/slides/slide2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6" name="Analyzing blur"/>
          <p:cNvSpPr txBox="1"/>
          <p:nvPr>
            <p:ph type="title"/>
          </p:nvPr>
        </p:nvSpPr>
        <p:spPr>
          <a:prstGeom prst="rect">
            <a:avLst/>
          </a:prstGeom>
        </p:spPr>
        <p:txBody>
          <a:bodyPr/>
          <a:lstStyle/>
          <a:p>
            <a:pPr/>
            <a:r>
              <a:t>Analyzing blur</a:t>
            </a:r>
          </a:p>
        </p:txBody>
      </p:sp>
      <p:sp>
        <p:nvSpPr>
          <p:cNvPr id="1787" name="Bunch of high-dimensional linear equations"/>
          <p:cNvSpPr txBox="1"/>
          <p:nvPr>
            <p:ph type="body" idx="1"/>
          </p:nvPr>
        </p:nvSpPr>
        <p:spPr>
          <a:xfrm>
            <a:off x="515656" y="1384300"/>
            <a:ext cx="8318501" cy="5283200"/>
          </a:xfrm>
          <a:prstGeom prst="rect">
            <a:avLst/>
          </a:prstGeom>
        </p:spPr>
        <p:txBody>
          <a:bodyPr/>
          <a:lstStyle/>
          <a:p>
            <a:pPr/>
            <a:r>
              <a:t>Bunch of high-dimensional linear equations</a:t>
            </a:r>
          </a:p>
        </p:txBody>
      </p:sp>
      <p:pic>
        <p:nvPicPr>
          <p:cNvPr id="1788" name="Image" descr="Image"/>
          <p:cNvPicPr>
            <a:picLocks noChangeAspect="1"/>
          </p:cNvPicPr>
          <p:nvPr/>
        </p:nvPicPr>
        <p:blipFill>
          <a:blip r:embed="rId2">
            <a:extLst/>
          </a:blip>
          <a:stretch>
            <a:fillRect/>
          </a:stretch>
        </p:blipFill>
        <p:spPr>
          <a:xfrm>
            <a:off x="1101415" y="2091963"/>
            <a:ext cx="6043163" cy="1059167"/>
          </a:xfrm>
          <a:prstGeom prst="rect">
            <a:avLst/>
          </a:prstGeom>
          <a:ln w="12700"/>
        </p:spPr>
      </p:pic>
    </p:spTree>
  </p:cSld>
  <p:clrMapOvr>
    <a:masterClrMapping/>
  </p:clrMapOvr>
  <p:transition xmlns:p14="http://schemas.microsoft.com/office/powerpoint/2010/main" spd="med" advClick="1"/>
</p:sld>
</file>

<file path=ppt/slides/slide2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0" name="Analyzing blur"/>
          <p:cNvSpPr txBox="1"/>
          <p:nvPr>
            <p:ph type="title"/>
          </p:nvPr>
        </p:nvSpPr>
        <p:spPr>
          <a:prstGeom prst="rect">
            <a:avLst/>
          </a:prstGeom>
        </p:spPr>
        <p:txBody>
          <a:bodyPr/>
          <a:lstStyle/>
          <a:p>
            <a:pPr/>
            <a:r>
              <a:t>Analyzing blur</a:t>
            </a:r>
          </a:p>
        </p:txBody>
      </p:sp>
      <p:sp>
        <p:nvSpPr>
          <p:cNvPr id="1791" name="Bunch of high-dimensional linear equations…"/>
          <p:cNvSpPr txBox="1"/>
          <p:nvPr>
            <p:ph type="body" idx="1"/>
          </p:nvPr>
        </p:nvSpPr>
        <p:spPr>
          <a:xfrm>
            <a:off x="515656" y="1384300"/>
            <a:ext cx="8318501" cy="5283200"/>
          </a:xfrm>
          <a:prstGeom prst="rect">
            <a:avLst/>
          </a:prstGeom>
        </p:spPr>
        <p:txBody>
          <a:bodyPr/>
          <a:lstStyle/>
          <a:p>
            <a:pPr/>
            <a:r>
              <a:t>Bunch of high-dimensional linear equations</a:t>
            </a:r>
          </a:p>
          <a:p>
            <a:pPr/>
          </a:p>
          <a:p>
            <a:pPr/>
          </a:p>
          <a:p>
            <a:pPr/>
            <a:r>
              <a:t>What are the properties of M</a:t>
            </a:r>
            <a:r>
              <a:rPr baseline="31999"/>
              <a:t>-1</a:t>
            </a:r>
            <a:r>
              <a:t>? </a:t>
            </a:r>
            <a:br/>
            <a:r>
              <a:t>What does it do to n? to y? </a:t>
            </a:r>
            <a:br/>
            <a:r>
              <a:t>How well can we deconvolve? </a:t>
            </a:r>
            <a:br/>
            <a:r>
              <a:t>How does the kernel affect deconvolution? </a:t>
            </a:r>
            <a:br/>
            <a:r>
              <a:t>Why was gradient regularization a good idea? </a:t>
            </a:r>
          </a:p>
          <a:p>
            <a:pPr/>
            <a:r>
              <a:t>Hard to answer with the general form of M</a:t>
            </a:r>
          </a:p>
          <a:p>
            <a:pPr/>
            <a:r>
              <a:t>But easy if M is diagonal</a:t>
            </a:r>
          </a:p>
        </p:txBody>
      </p:sp>
      <p:pic>
        <p:nvPicPr>
          <p:cNvPr id="1792" name="Image" descr="Image"/>
          <p:cNvPicPr>
            <a:picLocks noChangeAspect="1"/>
          </p:cNvPicPr>
          <p:nvPr/>
        </p:nvPicPr>
        <p:blipFill>
          <a:blip r:embed="rId2">
            <a:extLst/>
          </a:blip>
          <a:stretch>
            <a:fillRect/>
          </a:stretch>
        </p:blipFill>
        <p:spPr>
          <a:xfrm>
            <a:off x="1101415" y="2091963"/>
            <a:ext cx="6043163" cy="1059167"/>
          </a:xfrm>
          <a:prstGeom prst="rect">
            <a:avLst/>
          </a:prstGeom>
          <a:ln w="12700"/>
        </p:spPr>
      </p:pic>
    </p:spTree>
  </p:cSld>
  <p:clrMapOvr>
    <a:masterClrMapping/>
  </p:clrMapOvr>
  <p:transition xmlns:p14="http://schemas.microsoft.com/office/powerpoint/2010/main" spd="med" advClick="1"/>
</p:sld>
</file>

<file path=ppt/slides/slide2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4" name="Inverse of a diagonal matrix"/>
          <p:cNvSpPr txBox="1"/>
          <p:nvPr>
            <p:ph type="title"/>
          </p:nvPr>
        </p:nvSpPr>
        <p:spPr>
          <a:prstGeom prst="rect">
            <a:avLst/>
          </a:prstGeom>
        </p:spPr>
        <p:txBody>
          <a:bodyPr/>
          <a:lstStyle/>
          <a:p>
            <a:pPr/>
            <a:r>
              <a:t>Inverse of a diagonal matrix</a:t>
            </a:r>
          </a:p>
        </p:txBody>
      </p:sp>
      <p:sp>
        <p:nvSpPr>
          <p:cNvPr id="1795" name="Double-click to edit"/>
          <p:cNvSpPr txBox="1"/>
          <p:nvPr>
            <p:ph type="body" idx="1"/>
          </p:nvPr>
        </p:nvSpPr>
        <p:spPr>
          <a:prstGeom prst="rect">
            <a:avLst/>
          </a:prstGeom>
        </p:spPr>
        <p:txBody>
          <a:bodyPr/>
          <a:lstStyle/>
          <a:p>
            <a:pPr/>
          </a:p>
        </p:txBody>
      </p:sp>
      <p:grpSp>
        <p:nvGrpSpPr>
          <p:cNvPr id="1798" name="Group"/>
          <p:cNvGrpSpPr/>
          <p:nvPr/>
        </p:nvGrpSpPr>
        <p:grpSpPr>
          <a:xfrm>
            <a:off x="1054286" y="2970039"/>
            <a:ext cx="7241242" cy="2717694"/>
            <a:chOff x="0" y="0"/>
            <a:chExt cx="7241240" cy="2717693"/>
          </a:xfrm>
        </p:grpSpPr>
        <p:pic>
          <p:nvPicPr>
            <p:cNvPr id="1796" name="Image" descr="Image"/>
            <p:cNvPicPr>
              <a:picLocks noChangeAspect="1"/>
            </p:cNvPicPr>
            <p:nvPr/>
          </p:nvPicPr>
          <p:blipFill>
            <a:blip r:embed="rId2">
              <a:extLst/>
            </a:blip>
            <a:stretch>
              <a:fillRect/>
            </a:stretch>
          </p:blipFill>
          <p:spPr>
            <a:xfrm>
              <a:off x="0" y="236740"/>
              <a:ext cx="3770823" cy="2244213"/>
            </a:xfrm>
            <a:prstGeom prst="rect">
              <a:avLst/>
            </a:prstGeom>
            <a:ln w="12700" cap="flat">
              <a:noFill/>
              <a:round/>
            </a:ln>
            <a:effectLst/>
          </p:spPr>
        </p:pic>
        <p:pic>
          <p:nvPicPr>
            <p:cNvPr id="1797" name="Image" descr="Image"/>
            <p:cNvPicPr>
              <a:picLocks noChangeAspect="1"/>
            </p:cNvPicPr>
            <p:nvPr/>
          </p:nvPicPr>
          <p:blipFill>
            <a:blip r:embed="rId3">
              <a:extLst/>
            </a:blip>
            <a:stretch>
              <a:fillRect/>
            </a:stretch>
          </p:blipFill>
          <p:spPr>
            <a:xfrm>
              <a:off x="3965325" y="0"/>
              <a:ext cx="3275916" cy="2717694"/>
            </a:xfrm>
            <a:prstGeom prst="rect">
              <a:avLst/>
            </a:prstGeom>
            <a:ln w="12700" cap="flat">
              <a:noFill/>
              <a:round/>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8" grpId="1"/>
    </p:bldLst>
  </p:timing>
</p:sld>
</file>

<file path=ppt/slides/slide2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0" name="How do we make convolution diagonal?"/>
          <p:cNvSpPr txBox="1"/>
          <p:nvPr>
            <p:ph type="title"/>
          </p:nvPr>
        </p:nvSpPr>
        <p:spPr>
          <a:prstGeom prst="rect">
            <a:avLst/>
          </a:prstGeom>
        </p:spPr>
        <p:txBody>
          <a:bodyPr/>
          <a:lstStyle>
            <a:lvl1pPr defTabSz="357631">
              <a:defRPr sz="3872"/>
            </a:lvl1pPr>
          </a:lstStyle>
          <a:p>
            <a:pPr/>
            <a:r>
              <a:t>How do we make convolution diagonal?</a:t>
            </a:r>
          </a:p>
        </p:txBody>
      </p:sp>
      <p:sp>
        <p:nvSpPr>
          <p:cNvPr id="1801" name="Eigenvectors!"/>
          <p:cNvSpPr txBox="1"/>
          <p:nvPr>
            <p:ph type="body" idx="1"/>
          </p:nvPr>
        </p:nvSpPr>
        <p:spPr>
          <a:prstGeom prst="rect">
            <a:avLst/>
          </a:prstGeom>
        </p:spPr>
        <p:txBody>
          <a:bodyPr/>
          <a:lstStyle/>
          <a:p>
            <a:pPr/>
            <a:r>
              <a:t>Eigenvectors!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01" grpId="1"/>
    </p:bldLst>
  </p:timing>
</p:sld>
</file>

<file path=ppt/slides/slide2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1804" name="image.png" descr="image.png"/>
          <p:cNvPicPr>
            <a:picLocks noChangeAspect="0"/>
          </p:cNvPicPr>
          <p:nvPr/>
        </p:nvPicPr>
        <p:blipFill>
          <a:blip r:embed="rId2">
            <a:extLst/>
          </a:blip>
          <a:stretch>
            <a:fillRect/>
          </a:stretch>
        </p:blipFill>
        <p:spPr>
          <a:xfrm>
            <a:off x="398462" y="1152525"/>
            <a:ext cx="3989388" cy="2505075"/>
          </a:xfrm>
          <a:prstGeom prst="rect">
            <a:avLst/>
          </a:prstGeom>
          <a:ln w="12700">
            <a:miter lim="400000"/>
          </a:ln>
        </p:spPr>
      </p:pic>
      <p:sp>
        <p:nvSpPr>
          <p:cNvPr id="1805" name="Blurring: convolution"/>
          <p:cNvSpPr txBox="1"/>
          <p:nvPr>
            <p:ph type="title"/>
          </p:nvPr>
        </p:nvSpPr>
        <p:spPr>
          <a:xfrm>
            <a:off x="455414" y="92074"/>
            <a:ext cx="8233172" cy="1508126"/>
          </a:xfrm>
          <a:prstGeom prst="rect">
            <a:avLst/>
          </a:prstGeom>
          <a:effectLst/>
        </p:spPr>
        <p:txBody>
          <a:bodyPr lIns="12416" tIns="12416" rIns="12416" bIns="12416"/>
          <a:lstStyle>
            <a:lvl1pPr marL="57799" marR="57799" algn="ctr" defTabSz="1295400">
              <a:defRPr sz="3600">
                <a:solidFill>
                  <a:srgbClr val="000000"/>
                </a:solidFill>
                <a:uFill>
                  <a:solidFill>
                    <a:srgbClr val="000000"/>
                  </a:solidFill>
                </a:uFill>
                <a:latin typeface="+mn-lt"/>
                <a:ea typeface="+mn-ea"/>
                <a:cs typeface="+mn-cs"/>
                <a:sym typeface="Arial"/>
              </a:defRPr>
            </a:lvl1pPr>
          </a:lstStyle>
          <a:p>
            <a:pPr/>
            <a:r>
              <a:t>Blurring: convolution</a:t>
            </a:r>
          </a:p>
        </p:txBody>
      </p:sp>
      <p:pic>
        <p:nvPicPr>
          <p:cNvPr id="1806" name="image.png" descr="image.png"/>
          <p:cNvPicPr>
            <a:picLocks noChangeAspect="0"/>
          </p:cNvPicPr>
          <p:nvPr/>
        </p:nvPicPr>
        <p:blipFill>
          <a:blip r:embed="rId3">
            <a:extLst/>
          </a:blip>
          <a:stretch>
            <a:fillRect/>
          </a:stretch>
        </p:blipFill>
        <p:spPr>
          <a:xfrm>
            <a:off x="6777632" y="2363787"/>
            <a:ext cx="414339" cy="531813"/>
          </a:xfrm>
          <a:prstGeom prst="rect">
            <a:avLst/>
          </a:prstGeom>
          <a:ln w="12700">
            <a:miter lim="400000"/>
          </a:ln>
        </p:spPr>
      </p:pic>
      <p:sp>
        <p:nvSpPr>
          <p:cNvPr id="1807" name="Input"/>
          <p:cNvSpPr txBox="1"/>
          <p:nvPr/>
        </p:nvSpPr>
        <p:spPr>
          <a:xfrm>
            <a:off x="1213896" y="3367087"/>
            <a:ext cx="648784" cy="348259"/>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Input</a:t>
            </a:r>
          </a:p>
        </p:txBody>
      </p:sp>
      <p:sp>
        <p:nvSpPr>
          <p:cNvPr id="1808" name="Kernel"/>
          <p:cNvSpPr txBox="1"/>
          <p:nvPr/>
        </p:nvSpPr>
        <p:spPr>
          <a:xfrm>
            <a:off x="6505784" y="3367087"/>
            <a:ext cx="801269" cy="348259"/>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Kernel</a:t>
            </a:r>
          </a:p>
        </p:txBody>
      </p:sp>
      <p:pic>
        <p:nvPicPr>
          <p:cNvPr id="1809" name="image.png" descr="image.png"/>
          <p:cNvPicPr>
            <a:picLocks noChangeAspect="0"/>
          </p:cNvPicPr>
          <p:nvPr/>
        </p:nvPicPr>
        <p:blipFill>
          <a:blip r:embed="rId4">
            <a:extLst/>
          </a:blip>
          <a:stretch>
            <a:fillRect/>
          </a:stretch>
        </p:blipFill>
        <p:spPr>
          <a:xfrm>
            <a:off x="4951412" y="2449512"/>
            <a:ext cx="582613" cy="522289"/>
          </a:xfrm>
          <a:prstGeom prst="rect">
            <a:avLst/>
          </a:prstGeom>
          <a:ln w="12700">
            <a:miter lim="400000"/>
          </a:ln>
        </p:spPr>
      </p:pic>
      <p:sp>
        <p:nvSpPr>
          <p:cNvPr id="1810" name="Convolution sign"/>
          <p:cNvSpPr txBox="1"/>
          <p:nvPr/>
        </p:nvSpPr>
        <p:spPr>
          <a:xfrm>
            <a:off x="4489011" y="2973585"/>
            <a:ext cx="1496303" cy="6350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pPr>
            <a:r>
              <a:t>Convolution</a:t>
            </a:r>
            <a:br/>
            <a:r>
              <a:t>sign</a:t>
            </a:r>
          </a:p>
        </p:txBody>
      </p:sp>
      <p:pic>
        <p:nvPicPr>
          <p:cNvPr id="1811" name="image.png" descr="image.png"/>
          <p:cNvPicPr>
            <a:picLocks noChangeAspect="0"/>
          </p:cNvPicPr>
          <p:nvPr/>
        </p:nvPicPr>
        <p:blipFill>
          <a:blip r:embed="rId3">
            <a:extLst/>
          </a:blip>
          <a:stretch>
            <a:fillRect/>
          </a:stretch>
        </p:blipFill>
        <p:spPr>
          <a:xfrm>
            <a:off x="6772275" y="2309812"/>
            <a:ext cx="428625" cy="617539"/>
          </a:xfrm>
          <a:prstGeom prst="rect">
            <a:avLst/>
          </a:prstGeom>
          <a:ln w="12700">
            <a:miter lim="400000"/>
          </a:ln>
        </p:spPr>
      </p:pic>
      <p:pic>
        <p:nvPicPr>
          <p:cNvPr id="1812" name="image.png" descr="image.png"/>
          <p:cNvPicPr>
            <a:picLocks noChangeAspect="0"/>
          </p:cNvPicPr>
          <p:nvPr/>
        </p:nvPicPr>
        <p:blipFill>
          <a:blip r:embed="rId5">
            <a:extLst/>
          </a:blip>
          <a:stretch>
            <a:fillRect/>
          </a:stretch>
        </p:blipFill>
        <p:spPr>
          <a:xfrm>
            <a:off x="366712" y="4035425"/>
            <a:ext cx="3989389" cy="2652713"/>
          </a:xfrm>
          <a:prstGeom prst="rect">
            <a:avLst/>
          </a:prstGeom>
          <a:ln w="12700">
            <a:miter lim="400000"/>
          </a:ln>
        </p:spPr>
      </p:pic>
      <p:sp>
        <p:nvSpPr>
          <p:cNvPr id="1813" name="Same shape, just reduced contrast!!!"/>
          <p:cNvSpPr txBox="1"/>
          <p:nvPr/>
        </p:nvSpPr>
        <p:spPr>
          <a:xfrm>
            <a:off x="4507193" y="4562475"/>
            <a:ext cx="4530164"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sz="2200">
                <a:uFill>
                  <a:solidFill>
                    <a:srgbClr val="000000"/>
                  </a:solidFill>
                </a:uFill>
                <a:latin typeface="Times New Roman"/>
                <a:ea typeface="Times New Roman"/>
                <a:cs typeface="Times New Roman"/>
                <a:sym typeface="Times New Roman"/>
              </a:defRPr>
            </a:lvl1pPr>
          </a:lstStyle>
          <a:p>
            <a:pPr/>
            <a:r>
              <a:t>Same shape, just reduced contrast!!!</a:t>
            </a:r>
          </a:p>
        </p:txBody>
      </p:sp>
      <p:sp>
        <p:nvSpPr>
          <p:cNvPr id="1814" name="This is an eigenvector  (output is the input multiplied by a constant)"/>
          <p:cNvSpPr txBox="1"/>
          <p:nvPr/>
        </p:nvSpPr>
        <p:spPr>
          <a:xfrm>
            <a:off x="4328318" y="5099050"/>
            <a:ext cx="4813103" cy="1080493"/>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p>
            <a:pPr marL="57799" marR="57799" algn="ctr" defTabSz="910828">
              <a:buClr>
                <a:srgbClr val="000000"/>
              </a:buClr>
              <a:buFont typeface="Times New Roman"/>
              <a:defRPr sz="2200">
                <a:uFill>
                  <a:solidFill>
                    <a:srgbClr val="000000"/>
                  </a:solidFill>
                </a:uFill>
                <a:latin typeface="Times New Roman"/>
                <a:ea typeface="Times New Roman"/>
                <a:cs typeface="Times New Roman"/>
                <a:sym typeface="Times New Roman"/>
              </a:defRPr>
            </a:pPr>
            <a:r>
              <a:t>This is an eigenvector </a:t>
            </a:r>
            <a:br/>
            <a:r>
              <a:t>(output is the input multiplied by a constant)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path" nodeType="clickEffect" presetSubtype="0" presetID="-1" grpId="1" accel="50000" decel="50000" fill="hold">
                                  <p:stCondLst>
                                    <p:cond delay="0"/>
                                  </p:stCondLst>
                                  <p:childTnLst>
                                    <p:animMotion path="M 0.000000 0.000000 C -0.174664 -0.125399 -0.358864 -0.224899 -0.467894 -0.257749 C -0.576914 -0.290609 -0.614074 -0.239469 -0.654524 -0.197589 C -0.694974 -0.155709 -0.712164 -0.045579 -0.710594 -0.006939 C -0.709034 0.031701 -0.658514 0.025681 -0.644804 0.034241" origin="layout" pathEditMode="relative">
                                      <p:cBhvr>
                                        <p:cTn id="6" dur="1000" fill="hold"/>
                                        <p:tgtEl>
                                          <p:spTgt spid="1811"/>
                                        </p:tgtEl>
                                        <p:attrNameLst>
                                          <p:attrName>ppt_x</p:attrName>
                                          <p:attrName>ppt_y</p:attrName>
                                        </p:attrNameLst>
                                      </p:cBhvr>
                                    </p:animMotion>
                                  </p:childTnLst>
                                </p:cTn>
                              </p:par>
                            </p:childTnLst>
                          </p:cTn>
                        </p:par>
                        <p:par>
                          <p:cTn id="7" fill="hold">
                            <p:stCondLst>
                              <p:cond delay="0"/>
                            </p:stCondLst>
                            <p:childTnLst>
                              <p:par>
                                <p:cTn id="8" presetClass="path" nodeType="afterEffect" presetSubtype="0" presetID="-1" grpId="2" accel="50000" decel="50000" fill="hold">
                                  <p:stCondLst>
                                    <p:cond delay="0"/>
                                  </p:stCondLst>
                                  <p:childTnLst>
                                    <p:animMotion path="M -0.644804 0.034241 C -0.636984 0.034241 -0.609384 0.034471 -0.598094 0.034471 C -0.587164 0.034471 -0.582994 0.034241 -0.575874 0.034471 C -0.568754 0.034701 -0.561814 0.035171 -0.554694 0.035401 C -0.547574 0.035631 -0.539764 0.036551 -0.532644 0.036551 C -0.525534 0.036551 -0.518934 0.035631 -0.511464 0.035401 C -0.504004 0.035171 -0.496534 0.035631 -0.488034 0.035401 C -0.480564 0.035171 -0.472924 0.034471 -0.465464 0.034471 C -0.458164 0.034471 -0.456954 0.035631 -0.444974 0.035401 C -0.432994 0.035171 -0.421364 0.033551 -0.393754 0.033321 C -0.366154 0.033081 -0.298274 0.033321 -0.279174 0.033321" origin="layout" pathEditMode="relative">
                                      <p:cBhvr>
                                        <p:cTn id="9" dur="1000" fill="hold"/>
                                        <p:tgtEl>
                                          <p:spTgt spid="1811"/>
                                        </p:tgtEl>
                                        <p:attrNameLst>
                                          <p:attrName>ppt_x</p:attrName>
                                          <p:attrName>ppt_y</p:attrName>
                                        </p:attrNameLst>
                                      </p:cBhvr>
                                    </p:animMotion>
                                  </p:childTnLst>
                                </p:cTn>
                              </p:par>
                            </p:childTnLst>
                          </p:cTn>
                        </p:par>
                        <p:par>
                          <p:cTn id="10" fill="hold">
                            <p:stCondLst>
                              <p:cond delay="1000"/>
                            </p:stCondLst>
                            <p:childTnLst>
                              <p:par>
                                <p:cTn id="11" presetClass="exit" nodeType="afterEffect" presetID="10" grpId="3" fill="hold">
                                  <p:stCondLst>
                                    <p:cond delay="0"/>
                                  </p:stCondLst>
                                  <p:iterate type="el" backwards="0">
                                    <p:tmAbs val="0"/>
                                  </p:iterate>
                                  <p:childTnLst>
                                    <p:animEffect filter="fade" transition="out">
                                      <p:cBhvr>
                                        <p:cTn id="12" dur="2000" fill="hold"/>
                                        <p:tgtEl>
                                          <p:spTgt spid="1811"/>
                                        </p:tgtEl>
                                      </p:cBhvr>
                                    </p:animEffect>
                                    <p:set>
                                      <p:cBhvr>
                                        <p:cTn id="13" fill="hold">
                                          <p:stCondLst>
                                            <p:cond delay="1999"/>
                                          </p:stCondLst>
                                        </p:cTn>
                                        <p:tgtEl>
                                          <p:spTgt spid="18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18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18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1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11" grpId="3"/>
      <p:bldP build="whole" bldLvl="1" animBg="1" rev="0" advAuto="0" spid="1813" grpId="5"/>
      <p:bldP build="whole" bldLvl="1" animBg="1" rev="0" advAuto="0" spid="1812" grpId="4"/>
      <p:bldP build="whole" bldLvl="1" animBg="1" rev="0" advAuto="0" spid="1814" grpId="6"/>
    </p:bldLst>
  </p:timing>
</p:sld>
</file>

<file path=ppt/slides/slide2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17" name="Eigenvectors"/>
          <p:cNvSpPr txBox="1"/>
          <p:nvPr>
            <p:ph type="title"/>
          </p:nvPr>
        </p:nvSpPr>
        <p:spPr>
          <a:prstGeom prst="rect">
            <a:avLst/>
          </a:prstGeom>
        </p:spPr>
        <p:txBody>
          <a:bodyPr/>
          <a:lstStyle/>
          <a:p>
            <a:pPr/>
            <a:r>
              <a:t>Eigenvectors</a:t>
            </a:r>
          </a:p>
        </p:txBody>
      </p:sp>
      <p:sp>
        <p:nvSpPr>
          <p:cNvPr id="1818" name="More precisely, the eigenvectors are…"/>
          <p:cNvSpPr txBox="1"/>
          <p:nvPr>
            <p:ph type="body" idx="1"/>
          </p:nvPr>
        </p:nvSpPr>
        <p:spPr>
          <a:xfrm>
            <a:off x="515656" y="1259968"/>
            <a:ext cx="8318501" cy="5283201"/>
          </a:xfrm>
          <a:prstGeom prst="rect">
            <a:avLst/>
          </a:prstGeom>
        </p:spPr>
        <p:txBody>
          <a:bodyPr/>
          <a:lstStyle/>
          <a:p>
            <a:pPr/>
            <a:r>
              <a:t>More precisely, the eigenvectors are </a:t>
            </a:r>
          </a:p>
          <a:p>
            <a:pPr/>
            <a:r>
              <a:t>aka</a:t>
            </a:r>
          </a:p>
        </p:txBody>
      </p:sp>
      <p:pic>
        <p:nvPicPr>
          <p:cNvPr id="1819" name="image.png" descr="image.png"/>
          <p:cNvPicPr>
            <a:picLocks noChangeAspect="0"/>
          </p:cNvPicPr>
          <p:nvPr/>
        </p:nvPicPr>
        <p:blipFill>
          <a:blip r:embed="rId2">
            <a:extLst/>
          </a:blip>
          <a:stretch>
            <a:fillRect/>
          </a:stretch>
        </p:blipFill>
        <p:spPr>
          <a:xfrm>
            <a:off x="0" y="2928937"/>
            <a:ext cx="4893469" cy="2741415"/>
          </a:xfrm>
          <a:prstGeom prst="rect">
            <a:avLst/>
          </a:prstGeom>
          <a:ln w="12700">
            <a:miter lim="400000"/>
          </a:ln>
        </p:spPr>
      </p:pic>
      <p:pic>
        <p:nvPicPr>
          <p:cNvPr id="1820" name="droppedImage.pdf" descr="droppedImage.pdf"/>
          <p:cNvPicPr>
            <a:picLocks noChangeAspect="1"/>
          </p:cNvPicPr>
          <p:nvPr/>
        </p:nvPicPr>
        <p:blipFill>
          <a:blip r:embed="rId3">
            <a:extLst/>
          </a:blip>
          <a:stretch>
            <a:fillRect/>
          </a:stretch>
        </p:blipFill>
        <p:spPr>
          <a:xfrm>
            <a:off x="6752356" y="1105094"/>
            <a:ext cx="1117600" cy="614681"/>
          </a:xfrm>
          <a:prstGeom prst="rect">
            <a:avLst/>
          </a:prstGeom>
          <a:ln w="12700"/>
        </p:spPr>
      </p:pic>
      <p:pic>
        <p:nvPicPr>
          <p:cNvPr id="1821" name="droppedImage.pdf" descr="droppedImage.pdf"/>
          <p:cNvPicPr>
            <a:picLocks noChangeAspect="1"/>
          </p:cNvPicPr>
          <p:nvPr/>
        </p:nvPicPr>
        <p:blipFill>
          <a:blip r:embed="rId4">
            <a:extLst/>
          </a:blip>
          <a:stretch>
            <a:fillRect/>
          </a:stretch>
        </p:blipFill>
        <p:spPr>
          <a:xfrm>
            <a:off x="1950071" y="1914525"/>
            <a:ext cx="3214688" cy="357188"/>
          </a:xfrm>
          <a:prstGeom prst="rect">
            <a:avLst/>
          </a:prstGeom>
          <a:ln w="12700"/>
        </p:spPr>
      </p:pic>
      <p:pic>
        <p:nvPicPr>
          <p:cNvPr id="1822" name="image.png" descr="image.png"/>
          <p:cNvPicPr>
            <a:picLocks noChangeAspect="0"/>
          </p:cNvPicPr>
          <p:nvPr/>
        </p:nvPicPr>
        <p:blipFill>
          <a:blip r:embed="rId5">
            <a:extLst/>
          </a:blip>
          <a:stretch>
            <a:fillRect/>
          </a:stretch>
        </p:blipFill>
        <p:spPr>
          <a:xfrm>
            <a:off x="4027487" y="3196828"/>
            <a:ext cx="5304236" cy="1678782"/>
          </a:xfrm>
          <a:prstGeom prst="rect">
            <a:avLst/>
          </a:prstGeom>
          <a:ln w="12700">
            <a:miter lim="400000"/>
          </a:ln>
        </p:spPr>
      </p:pic>
    </p:spTree>
  </p:cSld>
  <p:clrMapOvr>
    <a:masterClrMapping/>
  </p:clrMapOvr>
  <p:transition xmlns:p14="http://schemas.microsoft.com/office/powerpoint/2010/main" spd="med" advClick="1"/>
</p:sld>
</file>

<file path=ppt/slides/slide2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25" name="Big Motivation for Fourier analysis"/>
          <p:cNvSpPr txBox="1"/>
          <p:nvPr>
            <p:ph type="title"/>
          </p:nvPr>
        </p:nvSpPr>
        <p:spPr>
          <a:prstGeom prst="rect">
            <a:avLst/>
          </a:prstGeom>
        </p:spPr>
        <p:txBody>
          <a:bodyPr/>
          <a:lstStyle/>
          <a:p>
            <a:pPr/>
            <a:r>
              <a:t>Big Motivation for Fourier analysis</a:t>
            </a:r>
          </a:p>
        </p:txBody>
      </p:sp>
      <p:sp>
        <p:nvSpPr>
          <p:cNvPr id="1826" name="(Complex) Sine waves are eigenvectors of the convolution operator…"/>
          <p:cNvSpPr txBox="1"/>
          <p:nvPr>
            <p:ph type="body" idx="1"/>
          </p:nvPr>
        </p:nvSpPr>
        <p:spPr>
          <a:prstGeom prst="rect">
            <a:avLst/>
          </a:prstGeom>
        </p:spPr>
        <p:txBody>
          <a:bodyPr/>
          <a:lstStyle/>
          <a:p>
            <a:pPr/>
            <a:r>
              <a:t>(Complex) Sine waves are eigenvectors of the convolution operator</a:t>
            </a:r>
          </a:p>
          <a:p>
            <a:pPr/>
            <a:r>
              <a:t>Convolution is diagonal in the Fourier domain</a:t>
            </a:r>
          </a:p>
        </p:txBody>
      </p:sp>
    </p:spTree>
  </p:cSld>
  <p:clrMapOvr>
    <a:masterClrMapping/>
  </p:clrMapOvr>
  <p:transition xmlns:p14="http://schemas.microsoft.com/office/powerpoint/2010/main" spd="med" advClick="1"/>
</p:sld>
</file>

<file path=ppt/slides/slide2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29" name="Big Motivation for Fourier analysis"/>
          <p:cNvSpPr txBox="1"/>
          <p:nvPr>
            <p:ph type="title"/>
          </p:nvPr>
        </p:nvSpPr>
        <p:spPr>
          <a:prstGeom prst="rect">
            <a:avLst/>
          </a:prstGeom>
        </p:spPr>
        <p:txBody>
          <a:bodyPr/>
          <a:lstStyle/>
          <a:p>
            <a:pPr/>
            <a:r>
              <a:t>Big Motivation for Fourier analysis</a:t>
            </a:r>
          </a:p>
        </p:txBody>
      </p:sp>
      <p:sp>
        <p:nvSpPr>
          <p:cNvPr id="1830" name="Sine waves are eigenvectors of the convolution operator…"/>
          <p:cNvSpPr txBox="1"/>
          <p:nvPr>
            <p:ph type="body" idx="1"/>
          </p:nvPr>
        </p:nvSpPr>
        <p:spPr>
          <a:prstGeom prst="rect">
            <a:avLst/>
          </a:prstGeom>
        </p:spPr>
        <p:txBody>
          <a:bodyPr/>
          <a:lstStyle/>
          <a:p>
            <a:pPr/>
            <a:r>
              <a:t>Sine waves are eigenvectors of the convolution operator</a:t>
            </a:r>
          </a:p>
          <a:p>
            <a:pPr/>
            <a:r>
              <a:t>Convolution is diagonal in the Fourier domain</a:t>
            </a:r>
          </a:p>
          <a:p>
            <a:pPr lvl="1"/>
            <a:r>
              <a:t>And the diagonal is the Fourier transform of the kernel</a:t>
            </a:r>
          </a:p>
          <a:p>
            <a:pPr lvl="1"/>
            <a:r>
              <a:t>Convolution theorem: </a:t>
            </a:r>
            <a:br/>
            <a:br/>
            <a:r>
              <a:t>Convolution in the primal </a:t>
            </a:r>
            <a:br/>
            <a:r>
              <a:t>is a multiplication in Fourier</a:t>
            </a:r>
          </a:p>
        </p:txBody>
      </p:sp>
      <p:pic>
        <p:nvPicPr>
          <p:cNvPr id="1831" name="Rectangle Rectangle" descr="Rectangle Rectangle"/>
          <p:cNvPicPr>
            <a:picLocks noChangeAspect="0"/>
          </p:cNvPicPr>
          <p:nvPr/>
        </p:nvPicPr>
        <p:blipFill>
          <a:blip r:embed="rId2">
            <a:extLst/>
          </a:blip>
          <a:stretch>
            <a:fillRect/>
          </a:stretch>
        </p:blipFill>
        <p:spPr>
          <a:xfrm>
            <a:off x="1077661" y="3653561"/>
            <a:ext cx="4939110" cy="1394025"/>
          </a:xfrm>
          <a:prstGeom prst="rect">
            <a:avLst/>
          </a:prstGeom>
        </p:spPr>
      </p:pic>
    </p:spTree>
  </p:cSld>
  <p:clrMapOvr>
    <a:masterClrMapping/>
  </p:clrMapOvr>
  <p:transition xmlns:p14="http://schemas.microsoft.com/office/powerpoint/2010/main" spd="med" advClick="1"/>
</p:sld>
</file>

<file path=ppt/slides/slide2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35" name="Rectangle"/>
          <p:cNvSpPr/>
          <p:nvPr/>
        </p:nvSpPr>
        <p:spPr>
          <a:xfrm>
            <a:off x="8929" y="-80368"/>
            <a:ext cx="9349384" cy="1250158"/>
          </a:xfrm>
          <a:prstGeom prst="rect">
            <a:avLst/>
          </a:prstGeom>
          <a:blipFill>
            <a:blip r:embed="rId2"/>
          </a:blipFill>
          <a:ln w="3175">
            <a:solidFill>
              <a:srgbClr val="000000"/>
            </a:solidFill>
            <a:miter lim="400000"/>
          </a:ln>
        </p:spPr>
        <p:txBody>
          <a:bodyPr lIns="12416" tIns="12416" rIns="12416" bIns="12416" anchor="ctr"/>
          <a:lstStyle/>
          <a:p>
            <a:pPr algn="ctr" defTabSz="584200">
              <a:defRPr sz="5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36" name="Rectangle"/>
          <p:cNvSpPr/>
          <p:nvPr/>
        </p:nvSpPr>
        <p:spPr>
          <a:xfrm>
            <a:off x="8929" y="5831085"/>
            <a:ext cx="9349384" cy="1160861"/>
          </a:xfrm>
          <a:prstGeom prst="rect">
            <a:avLst/>
          </a:prstGeom>
          <a:blipFill>
            <a:blip r:embed="rId2"/>
          </a:blipFill>
          <a:ln w="3175">
            <a:solidFill>
              <a:srgbClr val="000000"/>
            </a:solidFill>
            <a:miter lim="400000"/>
          </a:ln>
        </p:spPr>
        <p:txBody>
          <a:bodyPr lIns="12416" tIns="12416" rIns="12416" bIns="12416" anchor="ctr"/>
          <a:lstStyle/>
          <a:p>
            <a:pPr algn="ctr" defTabSz="584200">
              <a:defRPr sz="5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37" name="More Fourier Motivation"/>
          <p:cNvSpPr txBox="1"/>
          <p:nvPr>
            <p:ph type="title"/>
          </p:nvPr>
        </p:nvSpPr>
        <p:spPr>
          <a:xfrm>
            <a:off x="178593" y="1178718"/>
            <a:ext cx="8777884" cy="4643439"/>
          </a:xfrm>
          <a:prstGeom prst="rect">
            <a:avLst/>
          </a:prstGeom>
        </p:spPr>
        <p:txBody>
          <a:bodyPr lIns="8730" tIns="8730" rIns="8730" bIns="8730"/>
          <a:lstStyle>
            <a:lvl1pPr defTabSz="410765"/>
          </a:lstStyle>
          <a:p>
            <a:pPr/>
            <a:r>
              <a:t>More Fourier Motivation</a:t>
            </a:r>
          </a:p>
        </p:txBody>
      </p:sp>
    </p:spTree>
  </p:cSld>
  <p:clrMapOvr>
    <a:masterClrMapping/>
  </p:clrMapOvr>
  <p:transition xmlns:p14="http://schemas.microsoft.com/office/powerpoint/2010/main" spd="med" advClick="1"/>
</p:sld>
</file>

<file path=ppt/slides/slide2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40" name="Other motivation for Fourier analysis: sampling"/>
          <p:cNvSpPr txBox="1"/>
          <p:nvPr>
            <p:ph type="title"/>
          </p:nvPr>
        </p:nvSpPr>
        <p:spPr>
          <a:xfrm>
            <a:off x="455414" y="92074"/>
            <a:ext cx="8233172" cy="1508126"/>
          </a:xfrm>
          <a:prstGeom prst="rect">
            <a:avLst/>
          </a:prstGeom>
          <a:effectLst/>
        </p:spPr>
        <p:txBody>
          <a:bodyPr lIns="8730" tIns="8730" rIns="8730" bIns="8730"/>
          <a:lstStyle>
            <a:lvl1pPr marL="57799" marR="57799" algn="ctr" defTabSz="1295400">
              <a:defRPr sz="3600">
                <a:solidFill>
                  <a:srgbClr val="000000"/>
                </a:solidFill>
                <a:uFill>
                  <a:solidFill>
                    <a:srgbClr val="000000"/>
                  </a:solidFill>
                </a:uFill>
                <a:latin typeface="+mn-lt"/>
                <a:ea typeface="+mn-ea"/>
                <a:cs typeface="+mn-cs"/>
                <a:sym typeface="Arial"/>
              </a:defRPr>
            </a:lvl1pPr>
          </a:lstStyle>
          <a:p>
            <a:pPr/>
            <a:r>
              <a:t>Other motivation for Fourier analysis: sampling</a:t>
            </a:r>
          </a:p>
        </p:txBody>
      </p:sp>
      <p:sp>
        <p:nvSpPr>
          <p:cNvPr id="1841" name="The sampling grid is a periodic structure…"/>
          <p:cNvSpPr txBox="1"/>
          <p:nvPr>
            <p:ph type="body" idx="1"/>
          </p:nvPr>
        </p:nvSpPr>
        <p:spPr>
          <a:xfrm>
            <a:off x="455414" y="1598414"/>
            <a:ext cx="8233172" cy="5259586"/>
          </a:xfrm>
          <a:prstGeom prst="rect">
            <a:avLst/>
          </a:prstGeom>
        </p:spPr>
        <p:txBody>
          <a:bodyPr lIns="8730" tIns="8730" rIns="8730" bIns="8730"/>
          <a:lstStyle/>
          <a:p>
            <a:pPr marL="257380" marR="57799" indent="-216740" defTabSz="449262">
              <a:lnSpc>
                <a:spcPct val="100000"/>
              </a:lnSpc>
              <a:spcBef>
                <a:spcPts val="1000"/>
              </a:spcBef>
              <a:buClr>
                <a:srgbClr val="000000"/>
              </a:buClr>
              <a:buSzPct val="100000"/>
              <a:buFont typeface="Arial"/>
              <a:buChar char="•"/>
              <a:defRPr sz="2200">
                <a:solidFill>
                  <a:srgbClr val="000000"/>
                </a:solidFill>
                <a:uFill>
                  <a:solidFill>
                    <a:srgbClr val="000000"/>
                  </a:solidFill>
                </a:uFill>
                <a:latin typeface="+mn-lt"/>
                <a:ea typeface="+mn-ea"/>
                <a:cs typeface="+mn-cs"/>
                <a:sym typeface="Arial"/>
              </a:defRPr>
            </a:pPr>
            <a:r>
              <a:t>The sampling grid is a periodic structure</a:t>
            </a:r>
          </a:p>
          <a:p>
            <a:pPr lvl="1" marL="676433" marR="57799" indent="-178593" defTabSz="449262">
              <a:lnSpc>
                <a:spcPct val="100000"/>
              </a:lnSpc>
              <a:spcBef>
                <a:spcPts val="900"/>
              </a:spcBef>
              <a:buClr>
                <a:srgbClr val="000000"/>
              </a:buClr>
              <a:buSzPct val="100000"/>
              <a:buFont typeface="Arial"/>
              <a:buChar char="–"/>
              <a:defRPr sz="1800">
                <a:solidFill>
                  <a:srgbClr val="000000"/>
                </a:solidFill>
                <a:uFill>
                  <a:solidFill>
                    <a:srgbClr val="000000"/>
                  </a:solidFill>
                </a:uFill>
                <a:latin typeface="+mn-lt"/>
                <a:ea typeface="+mn-ea"/>
                <a:cs typeface="+mn-cs"/>
                <a:sym typeface="Arial"/>
              </a:defRPr>
            </a:pPr>
            <a:r>
              <a:t>Fourier is pretty good at handling that</a:t>
            </a:r>
          </a:p>
          <a:p>
            <a:pPr lvl="1" marL="676433" marR="57799" indent="-178593" defTabSz="449262">
              <a:lnSpc>
                <a:spcPct val="100000"/>
              </a:lnSpc>
              <a:spcBef>
                <a:spcPts val="900"/>
              </a:spcBef>
              <a:buClr>
                <a:srgbClr val="000000"/>
              </a:buClr>
              <a:buSzPct val="100000"/>
              <a:buFont typeface="Arial"/>
              <a:buChar char="–"/>
              <a:defRPr sz="1800">
                <a:solidFill>
                  <a:srgbClr val="000000"/>
                </a:solidFill>
                <a:uFill>
                  <a:solidFill>
                    <a:srgbClr val="000000"/>
                  </a:solidFill>
                </a:uFill>
                <a:latin typeface="+mn-lt"/>
                <a:ea typeface="+mn-ea"/>
                <a:cs typeface="+mn-cs"/>
                <a:sym typeface="Arial"/>
              </a:defRPr>
            </a:pPr>
            <a:r>
              <a:t>We saw that a sine wave has serious problems with sampling</a:t>
            </a:r>
          </a:p>
          <a:p>
            <a:pPr marL="257380" marR="57799" indent="-216740" defTabSz="449262">
              <a:lnSpc>
                <a:spcPct val="100000"/>
              </a:lnSpc>
              <a:spcBef>
                <a:spcPts val="1000"/>
              </a:spcBef>
              <a:buClr>
                <a:srgbClr val="000000"/>
              </a:buClr>
              <a:buSzPct val="100000"/>
              <a:buFont typeface="Arial"/>
              <a:buChar char="•"/>
              <a:defRPr sz="2200">
                <a:solidFill>
                  <a:srgbClr val="000000"/>
                </a:solidFill>
                <a:uFill>
                  <a:solidFill>
                    <a:srgbClr val="000000"/>
                  </a:solidFill>
                </a:uFill>
                <a:latin typeface="+mn-lt"/>
                <a:ea typeface="+mn-ea"/>
                <a:cs typeface="+mn-cs"/>
                <a:sym typeface="Arial"/>
              </a:defRPr>
            </a:pPr>
            <a:r>
              <a:t>Sampling is a linear process </a:t>
            </a:r>
          </a:p>
          <a:p>
            <a:pPr lvl="1" marL="682737" marR="57799" indent="-184897" defTabSz="449262">
              <a:lnSpc>
                <a:spcPct val="100000"/>
              </a:lnSpc>
              <a:spcBef>
                <a:spcPts val="900"/>
              </a:spcBef>
              <a:buSzPct val="100000"/>
              <a:buChar char="–"/>
              <a:defRPr sz="2200">
                <a:solidFill>
                  <a:srgbClr val="000000"/>
                </a:solidFill>
                <a:uFill>
                  <a:solidFill>
                    <a:srgbClr val="000000"/>
                  </a:solidFill>
                </a:uFill>
                <a:latin typeface="+mn-lt"/>
                <a:ea typeface="+mn-ea"/>
                <a:cs typeface="+mn-cs"/>
                <a:sym typeface="Arial"/>
              </a:defRPr>
            </a:pPr>
            <a:r>
              <a:t>but not shift-invariant</a:t>
            </a:r>
          </a:p>
        </p:txBody>
      </p:sp>
    </p:spTree>
  </p:cSld>
  <p:clrMapOvr>
    <a:masterClrMapping/>
  </p:clrMapOvr>
  <p:transition xmlns:p14="http://schemas.microsoft.com/office/powerpoint/2010/main" spd="med" advClick="1"/>
</p:sld>
</file>

<file path=ppt/slides/slide2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44" name="Sampling Density"/>
          <p:cNvSpPr txBox="1"/>
          <p:nvPr>
            <p:ph type="title"/>
          </p:nvPr>
        </p:nvSpPr>
        <p:spPr>
          <a:xfrm>
            <a:off x="455414" y="92074"/>
            <a:ext cx="8233172" cy="1508126"/>
          </a:xfrm>
          <a:prstGeom prst="rect">
            <a:avLst/>
          </a:prstGeom>
          <a:effectLst/>
        </p:spPr>
        <p:txBody>
          <a:bodyPr lIns="8730" tIns="8730" rIns="8730" bIns="8730"/>
          <a:lstStyle>
            <a:lvl1pPr marL="57799" marR="57799" algn="ctr" defTabSz="910828">
              <a:defRPr sz="3000">
                <a:solidFill>
                  <a:srgbClr val="000000"/>
                </a:solidFill>
                <a:uFill>
                  <a:solidFill>
                    <a:srgbClr val="000000"/>
                  </a:solidFill>
                </a:uFill>
                <a:latin typeface="+mn-lt"/>
                <a:ea typeface="+mn-ea"/>
                <a:cs typeface="+mn-cs"/>
                <a:sym typeface="Arial"/>
              </a:defRPr>
            </a:lvl1pPr>
          </a:lstStyle>
          <a:p>
            <a:pPr/>
            <a:r>
              <a:t>Sampling Density</a:t>
            </a:r>
          </a:p>
        </p:txBody>
      </p:sp>
      <p:sp>
        <p:nvSpPr>
          <p:cNvPr id="1845" name="If we’re lucky, sampling density is enough"/>
          <p:cNvSpPr txBox="1"/>
          <p:nvPr>
            <p:ph type="body" idx="1"/>
          </p:nvPr>
        </p:nvSpPr>
        <p:spPr>
          <a:xfrm>
            <a:off x="455414" y="1598414"/>
            <a:ext cx="8233172" cy="5259586"/>
          </a:xfrm>
          <a:prstGeom prst="rect">
            <a:avLst/>
          </a:prstGeom>
        </p:spPr>
        <p:txBody>
          <a:bodyPr lIns="8730" tIns="8730" rIns="8730" bIns="8730"/>
          <a:lstStyle>
            <a:lvl1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lvl1pPr>
          </a:lstStyle>
          <a:p>
            <a:pPr/>
            <a:r>
              <a:t>If we’re lucky, sampling density is enough</a:t>
            </a:r>
          </a:p>
        </p:txBody>
      </p:sp>
      <p:pic>
        <p:nvPicPr>
          <p:cNvPr id="1846" name="image.png" descr="image.png"/>
          <p:cNvPicPr>
            <a:picLocks noChangeAspect="0"/>
          </p:cNvPicPr>
          <p:nvPr/>
        </p:nvPicPr>
        <p:blipFill>
          <a:blip r:embed="rId2">
            <a:extLst/>
          </a:blip>
          <a:stretch>
            <a:fillRect/>
          </a:stretch>
        </p:blipFill>
        <p:spPr>
          <a:xfrm>
            <a:off x="611187" y="4019550"/>
            <a:ext cx="3750470" cy="1382713"/>
          </a:xfrm>
          <a:prstGeom prst="rect">
            <a:avLst/>
          </a:prstGeom>
          <a:ln w="12700">
            <a:miter lim="400000"/>
          </a:ln>
        </p:spPr>
      </p:pic>
      <p:pic>
        <p:nvPicPr>
          <p:cNvPr id="1847" name="image.png" descr="image.png"/>
          <p:cNvPicPr>
            <a:picLocks noChangeAspect="0"/>
          </p:cNvPicPr>
          <p:nvPr/>
        </p:nvPicPr>
        <p:blipFill>
          <a:blip r:embed="rId3">
            <a:extLst/>
          </a:blip>
          <a:stretch>
            <a:fillRect/>
          </a:stretch>
        </p:blipFill>
        <p:spPr>
          <a:xfrm>
            <a:off x="611187" y="4019550"/>
            <a:ext cx="3750470" cy="2017713"/>
          </a:xfrm>
          <a:prstGeom prst="rect">
            <a:avLst/>
          </a:prstGeom>
          <a:ln w="12700">
            <a:miter lim="400000"/>
          </a:ln>
        </p:spPr>
      </p:pic>
      <p:pic>
        <p:nvPicPr>
          <p:cNvPr id="1848" name="image.png" descr="image.png"/>
          <p:cNvPicPr>
            <a:picLocks noChangeAspect="0"/>
          </p:cNvPicPr>
          <p:nvPr/>
        </p:nvPicPr>
        <p:blipFill>
          <a:blip r:embed="rId4">
            <a:extLst/>
          </a:blip>
          <a:stretch>
            <a:fillRect/>
          </a:stretch>
        </p:blipFill>
        <p:spPr>
          <a:xfrm>
            <a:off x="5338762" y="4011612"/>
            <a:ext cx="3482976" cy="2017713"/>
          </a:xfrm>
          <a:prstGeom prst="rect">
            <a:avLst/>
          </a:prstGeom>
          <a:ln w="12700">
            <a:miter lim="400000"/>
          </a:ln>
        </p:spPr>
      </p:pic>
      <p:pic>
        <p:nvPicPr>
          <p:cNvPr id="1849" name="image.png" descr="image.png"/>
          <p:cNvPicPr>
            <a:picLocks noChangeAspect="0"/>
          </p:cNvPicPr>
          <p:nvPr/>
        </p:nvPicPr>
        <p:blipFill>
          <a:blip r:embed="rId5">
            <a:extLst/>
          </a:blip>
          <a:stretch>
            <a:fillRect/>
          </a:stretch>
        </p:blipFill>
        <p:spPr>
          <a:xfrm>
            <a:off x="5103812" y="4011612"/>
            <a:ext cx="3750470" cy="2017713"/>
          </a:xfrm>
          <a:prstGeom prst="rect">
            <a:avLst/>
          </a:prstGeom>
          <a:ln w="12700">
            <a:miter lim="400000"/>
          </a:ln>
        </p:spPr>
      </p:pic>
      <p:sp>
        <p:nvSpPr>
          <p:cNvPr id="1850" name="Input"/>
          <p:cNvSpPr txBox="1"/>
          <p:nvPr/>
        </p:nvSpPr>
        <p:spPr>
          <a:xfrm>
            <a:off x="2102895" y="6173787"/>
            <a:ext cx="648784" cy="348259"/>
          </a:xfrm>
          <a:prstGeom prst="rect">
            <a:avLst/>
          </a:prstGeom>
          <a:ln w="12700">
            <a:miter lim="400000"/>
          </a:ln>
          <a:extLst>
            <a:ext uri="{C572A759-6A51-4108-AA02-DFA0A04FC94B}">
              <ma14:wrappingTextBoxFlag xmlns:ma14="http://schemas.microsoft.com/office/mac/drawingml/2011/main" val="1"/>
            </a:ext>
          </a:extLst>
        </p:spPr>
        <p:txBody>
          <a:bodyPr wrap="none" lIns="8730" tIns="8730" rIns="8730" bIns="8730">
            <a:spAutoFit/>
          </a:bodyPr>
          <a:lstStyle>
            <a:lvl1pPr marL="57799" marR="57799"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Input</a:t>
            </a:r>
          </a:p>
        </p:txBody>
      </p:sp>
      <p:sp>
        <p:nvSpPr>
          <p:cNvPr id="1851" name="Reconstructed"/>
          <p:cNvSpPr txBox="1"/>
          <p:nvPr/>
        </p:nvSpPr>
        <p:spPr>
          <a:xfrm>
            <a:off x="6286373" y="6173787"/>
            <a:ext cx="1551241" cy="348259"/>
          </a:xfrm>
          <a:prstGeom prst="rect">
            <a:avLst/>
          </a:prstGeom>
          <a:ln w="12700">
            <a:miter lim="400000"/>
          </a:ln>
          <a:extLst>
            <a:ext uri="{C572A759-6A51-4108-AA02-DFA0A04FC94B}">
              <ma14:wrappingTextBoxFlag xmlns:ma14="http://schemas.microsoft.com/office/mac/drawingml/2011/main" val="1"/>
            </a:ext>
          </a:extLst>
        </p:spPr>
        <p:txBody>
          <a:bodyPr wrap="none" lIns="8730" tIns="8730" rIns="8730" bIns="8730">
            <a:spAutoFit/>
          </a:bodyPr>
          <a:lstStyle>
            <a:lvl1pPr marL="57799" marR="57799" algn="ctr" defTabSz="910828">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Reconstructed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8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47" grpId="1"/>
      <p:bldP build="whole" bldLvl="1" animBg="1" rev="0" advAuto="0" spid="1848" grpId="2"/>
      <p:bldP build="whole" bldLvl="1" animBg="1" rev="0" advAuto="0" spid="1849" grpId="3"/>
    </p:bldLst>
  </p:timing>
</p:sld>
</file>

<file path=ppt/slides/slide2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54" name="Sampling Density"/>
          <p:cNvSpPr txBox="1"/>
          <p:nvPr>
            <p:ph type="title"/>
          </p:nvPr>
        </p:nvSpPr>
        <p:spPr>
          <a:xfrm>
            <a:off x="455414" y="92074"/>
            <a:ext cx="8233172" cy="1508126"/>
          </a:xfrm>
          <a:prstGeom prst="rect">
            <a:avLst/>
          </a:prstGeom>
          <a:effectLst/>
        </p:spPr>
        <p:txBody>
          <a:bodyPr lIns="8730" tIns="8730" rIns="8730" bIns="8730"/>
          <a:lstStyle>
            <a:lvl1pPr marL="57799" marR="57799" algn="ctr" defTabSz="910828">
              <a:defRPr sz="3000">
                <a:solidFill>
                  <a:srgbClr val="000000"/>
                </a:solidFill>
                <a:uFill>
                  <a:solidFill>
                    <a:srgbClr val="000000"/>
                  </a:solidFill>
                </a:uFill>
                <a:latin typeface="+mn-lt"/>
                <a:ea typeface="+mn-ea"/>
                <a:cs typeface="+mn-cs"/>
                <a:sym typeface="Arial"/>
              </a:defRPr>
            </a:lvl1pPr>
          </a:lstStyle>
          <a:p>
            <a:pPr/>
            <a:r>
              <a:t>Sampling Density</a:t>
            </a:r>
          </a:p>
        </p:txBody>
      </p:sp>
      <p:sp>
        <p:nvSpPr>
          <p:cNvPr id="1855" name="If we insufficiently sample the signal"/>
          <p:cNvSpPr txBox="1"/>
          <p:nvPr>
            <p:ph type="body" idx="1"/>
          </p:nvPr>
        </p:nvSpPr>
        <p:spPr>
          <a:xfrm>
            <a:off x="455414" y="1598414"/>
            <a:ext cx="8233172" cy="5259586"/>
          </a:xfrm>
          <a:prstGeom prst="rect">
            <a:avLst/>
          </a:prstGeom>
        </p:spPr>
        <p:txBody>
          <a:bodyPr lIns="8730" tIns="8730" rIns="8730" bIns="8730"/>
          <a:lstStyle>
            <a:lvl1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lvl1pPr>
          </a:lstStyle>
          <a:p>
            <a:pPr/>
            <a:r>
              <a:t>If we insufficiently sample the signal</a:t>
            </a:r>
          </a:p>
        </p:txBody>
      </p:sp>
      <p:pic>
        <p:nvPicPr>
          <p:cNvPr id="1856" name="image.png" descr="image.png"/>
          <p:cNvPicPr>
            <a:picLocks noChangeAspect="0"/>
          </p:cNvPicPr>
          <p:nvPr/>
        </p:nvPicPr>
        <p:blipFill>
          <a:blip r:embed="rId2">
            <a:extLst/>
          </a:blip>
          <a:stretch>
            <a:fillRect/>
          </a:stretch>
        </p:blipFill>
        <p:spPr>
          <a:xfrm>
            <a:off x="625475" y="4011612"/>
            <a:ext cx="3732213" cy="1417638"/>
          </a:xfrm>
          <a:prstGeom prst="rect">
            <a:avLst/>
          </a:prstGeom>
          <a:ln w="12700">
            <a:miter lim="400000"/>
          </a:ln>
        </p:spPr>
      </p:pic>
      <p:grpSp>
        <p:nvGrpSpPr>
          <p:cNvPr id="1866" name="Group"/>
          <p:cNvGrpSpPr/>
          <p:nvPr/>
        </p:nvGrpSpPr>
        <p:grpSpPr>
          <a:xfrm>
            <a:off x="776276" y="5705626"/>
            <a:ext cx="3373899" cy="343044"/>
            <a:chOff x="0" y="0"/>
            <a:chExt cx="3373898" cy="343042"/>
          </a:xfrm>
        </p:grpSpPr>
        <p:sp>
          <p:nvSpPr>
            <p:cNvPr id="1857" name="Line"/>
            <p:cNvSpPr/>
            <p:nvPr/>
          </p:nvSpPr>
          <p:spPr>
            <a:xfrm flipV="1">
              <a:off x="-1" y="0"/>
              <a:ext cx="2"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58" name="Line"/>
            <p:cNvSpPr/>
            <p:nvPr/>
          </p:nvSpPr>
          <p:spPr>
            <a:xfrm flipV="1">
              <a:off x="401250"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59" name="Line"/>
            <p:cNvSpPr/>
            <p:nvPr/>
          </p:nvSpPr>
          <p:spPr>
            <a:xfrm flipV="1">
              <a:off x="825107"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0" name="Line"/>
            <p:cNvSpPr/>
            <p:nvPr/>
          </p:nvSpPr>
          <p:spPr>
            <a:xfrm flipV="1">
              <a:off x="1254615"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1" name="Line"/>
            <p:cNvSpPr/>
            <p:nvPr/>
          </p:nvSpPr>
          <p:spPr>
            <a:xfrm flipV="1">
              <a:off x="1655866"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2" name="Line"/>
            <p:cNvSpPr/>
            <p:nvPr/>
          </p:nvSpPr>
          <p:spPr>
            <a:xfrm flipV="1">
              <a:off x="2079723"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3" name="Line"/>
            <p:cNvSpPr/>
            <p:nvPr/>
          </p:nvSpPr>
          <p:spPr>
            <a:xfrm flipV="1">
              <a:off x="2548791"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4" name="Line"/>
            <p:cNvSpPr/>
            <p:nvPr/>
          </p:nvSpPr>
          <p:spPr>
            <a:xfrm flipV="1">
              <a:off x="2950041"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5" name="Line"/>
            <p:cNvSpPr/>
            <p:nvPr/>
          </p:nvSpPr>
          <p:spPr>
            <a:xfrm flipV="1">
              <a:off x="3373898" y="0"/>
              <a:ext cx="1" cy="3430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marL="40639" marR="40639" defTabSz="914400">
                <a:defRPr sz="2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2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69" name="Sampling Density"/>
          <p:cNvSpPr txBox="1"/>
          <p:nvPr>
            <p:ph type="title"/>
          </p:nvPr>
        </p:nvSpPr>
        <p:spPr>
          <a:xfrm>
            <a:off x="455414" y="92074"/>
            <a:ext cx="8233172" cy="1508126"/>
          </a:xfrm>
          <a:prstGeom prst="rect">
            <a:avLst/>
          </a:prstGeom>
          <a:effectLst/>
        </p:spPr>
        <p:txBody>
          <a:bodyPr lIns="8730" tIns="8730" rIns="8730" bIns="8730"/>
          <a:lstStyle>
            <a:lvl1pPr marL="57799" marR="57799" algn="ctr" defTabSz="910828">
              <a:defRPr sz="3000">
                <a:solidFill>
                  <a:srgbClr val="000000"/>
                </a:solidFill>
                <a:uFill>
                  <a:solidFill>
                    <a:srgbClr val="000000"/>
                  </a:solidFill>
                </a:uFill>
                <a:latin typeface="+mn-lt"/>
                <a:ea typeface="+mn-ea"/>
                <a:cs typeface="+mn-cs"/>
                <a:sym typeface="Arial"/>
              </a:defRPr>
            </a:lvl1pPr>
          </a:lstStyle>
          <a:p>
            <a:pPr/>
            <a:r>
              <a:t>Sampling Density</a:t>
            </a:r>
          </a:p>
        </p:txBody>
      </p:sp>
      <p:sp>
        <p:nvSpPr>
          <p:cNvPr id="1870" name="If we insufficiently sample the signal, it may be mistaken for something simpler during reconstruction (that's aliasing!)"/>
          <p:cNvSpPr txBox="1"/>
          <p:nvPr>
            <p:ph type="body" idx="1"/>
          </p:nvPr>
        </p:nvSpPr>
        <p:spPr>
          <a:xfrm>
            <a:off x="455414" y="1598414"/>
            <a:ext cx="8233172" cy="5259586"/>
          </a:xfrm>
          <a:prstGeom prst="rect">
            <a:avLst/>
          </a:prstGeom>
        </p:spPr>
        <p:txBody>
          <a:bodyPr lIns="8730" tIns="8730" rIns="8730" bIns="8730"/>
          <a:lstStyle>
            <a:lvl1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lvl1pPr>
          </a:lstStyle>
          <a:p>
            <a:pPr/>
            <a:r>
              <a:t>If we insufficiently sample the signal, it may be mistaken for something simpler during reconstruction (that's aliasing!)</a:t>
            </a:r>
          </a:p>
        </p:txBody>
      </p:sp>
      <p:pic>
        <p:nvPicPr>
          <p:cNvPr id="1871" name="image.png" descr="image.png"/>
          <p:cNvPicPr>
            <a:picLocks noChangeAspect="0"/>
          </p:cNvPicPr>
          <p:nvPr/>
        </p:nvPicPr>
        <p:blipFill>
          <a:blip r:embed="rId2">
            <a:extLst/>
          </a:blip>
          <a:stretch>
            <a:fillRect/>
          </a:stretch>
        </p:blipFill>
        <p:spPr>
          <a:xfrm>
            <a:off x="625475" y="4011612"/>
            <a:ext cx="3732213" cy="1417638"/>
          </a:xfrm>
          <a:prstGeom prst="rect">
            <a:avLst/>
          </a:prstGeom>
          <a:ln w="12700">
            <a:miter lim="400000"/>
          </a:ln>
        </p:spPr>
      </p:pic>
      <p:pic>
        <p:nvPicPr>
          <p:cNvPr id="1872" name="image.png" descr="image.png"/>
          <p:cNvPicPr>
            <a:picLocks noChangeAspect="0"/>
          </p:cNvPicPr>
          <p:nvPr/>
        </p:nvPicPr>
        <p:blipFill>
          <a:blip r:embed="rId3">
            <a:extLst/>
          </a:blip>
          <a:stretch>
            <a:fillRect/>
          </a:stretch>
        </p:blipFill>
        <p:spPr>
          <a:xfrm>
            <a:off x="625475" y="4011612"/>
            <a:ext cx="3732213" cy="2017713"/>
          </a:xfrm>
          <a:prstGeom prst="rect">
            <a:avLst/>
          </a:prstGeom>
          <a:ln w="12700">
            <a:miter lim="400000"/>
          </a:ln>
        </p:spPr>
      </p:pic>
      <p:pic>
        <p:nvPicPr>
          <p:cNvPr id="1873" name="image.png" descr="image.png"/>
          <p:cNvPicPr>
            <a:picLocks noChangeAspect="0"/>
          </p:cNvPicPr>
          <p:nvPr/>
        </p:nvPicPr>
        <p:blipFill>
          <a:blip r:embed="rId4">
            <a:extLst/>
          </a:blip>
          <a:stretch>
            <a:fillRect/>
          </a:stretch>
        </p:blipFill>
        <p:spPr>
          <a:xfrm>
            <a:off x="5330825" y="4011612"/>
            <a:ext cx="3482975" cy="2017713"/>
          </a:xfrm>
          <a:prstGeom prst="rect">
            <a:avLst/>
          </a:prstGeom>
          <a:ln w="12700">
            <a:miter lim="400000"/>
          </a:ln>
        </p:spPr>
      </p:pic>
      <p:pic>
        <p:nvPicPr>
          <p:cNvPr id="1874" name="image.png" descr="image.png"/>
          <p:cNvPicPr>
            <a:picLocks noChangeAspect="0"/>
          </p:cNvPicPr>
          <p:nvPr/>
        </p:nvPicPr>
        <p:blipFill>
          <a:blip r:embed="rId5">
            <a:extLst/>
          </a:blip>
          <a:stretch>
            <a:fillRect/>
          </a:stretch>
        </p:blipFill>
        <p:spPr>
          <a:xfrm>
            <a:off x="5103812" y="4011612"/>
            <a:ext cx="3750470" cy="20177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8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72" grpId="1"/>
      <p:bldP build="whole" bldLvl="1" animBg="1" rev="0" advAuto="0" spid="1874" grpId="3"/>
      <p:bldP build="whole" bldLvl="1" animBg="1" rev="0" advAuto="0" spid="1873" grpId="2"/>
    </p:bldLst>
  </p:timing>
</p:sld>
</file>

<file path=ppt/slides/slide2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77" name="Sampling recap"/>
          <p:cNvSpPr txBox="1"/>
          <p:nvPr>
            <p:ph type="title"/>
          </p:nvPr>
        </p:nvSpPr>
        <p:spPr>
          <a:xfrm>
            <a:off x="455414" y="92074"/>
            <a:ext cx="8233172" cy="1508126"/>
          </a:xfrm>
          <a:prstGeom prst="rect">
            <a:avLst/>
          </a:prstGeom>
          <a:effectLst/>
        </p:spPr>
        <p:txBody>
          <a:bodyPr lIns="8730" tIns="8730" rIns="8730" bIns="8730"/>
          <a:lstStyle>
            <a:lvl1pPr marL="57799" marR="57799" algn="ctr" defTabSz="910828">
              <a:defRPr sz="3000">
                <a:solidFill>
                  <a:srgbClr val="000000"/>
                </a:solidFill>
                <a:uFill>
                  <a:solidFill>
                    <a:srgbClr val="000000"/>
                  </a:solidFill>
                </a:uFill>
                <a:latin typeface="+mn-lt"/>
                <a:ea typeface="+mn-ea"/>
                <a:cs typeface="+mn-cs"/>
                <a:sym typeface="Arial"/>
              </a:defRPr>
            </a:lvl1pPr>
          </a:lstStyle>
          <a:p>
            <a:pPr/>
            <a:r>
              <a:t>Sampling recap</a:t>
            </a:r>
          </a:p>
        </p:txBody>
      </p:sp>
      <p:sp>
        <p:nvSpPr>
          <p:cNvPr id="1878" name="Sampling has bad properties when undersampling (aliasing)…"/>
          <p:cNvSpPr txBox="1"/>
          <p:nvPr>
            <p:ph type="body" idx="1"/>
          </p:nvPr>
        </p:nvSpPr>
        <p:spPr>
          <a:xfrm>
            <a:off x="455414" y="1598414"/>
            <a:ext cx="8233172" cy="5259586"/>
          </a:xfrm>
          <a:prstGeom prst="rect">
            <a:avLst/>
          </a:prstGeom>
        </p:spPr>
        <p:txBody>
          <a:bodyPr lIns="8730" tIns="8730" rIns="8730" bIns="8730"/>
          <a:lstStyle/>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Sampling has bad properties when undersampling (aliasing)</a:t>
            </a:r>
          </a:p>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But they can be analyzed more easily for sine waves</a:t>
            </a:r>
          </a:p>
        </p:txBody>
      </p:sp>
      <p:pic>
        <p:nvPicPr>
          <p:cNvPr id="1879" name="image.png" descr="image.png"/>
          <p:cNvPicPr>
            <a:picLocks noChangeAspect="0"/>
          </p:cNvPicPr>
          <p:nvPr/>
        </p:nvPicPr>
        <p:blipFill>
          <a:blip r:embed="rId2">
            <a:extLst/>
          </a:blip>
          <a:stretch>
            <a:fillRect/>
          </a:stretch>
        </p:blipFill>
        <p:spPr>
          <a:xfrm>
            <a:off x="625475" y="4011612"/>
            <a:ext cx="3732213" cy="1417638"/>
          </a:xfrm>
          <a:prstGeom prst="rect">
            <a:avLst/>
          </a:prstGeom>
          <a:ln w="12700">
            <a:miter lim="400000"/>
          </a:ln>
        </p:spPr>
      </p:pic>
      <p:pic>
        <p:nvPicPr>
          <p:cNvPr id="1880" name="image.png" descr="image.png"/>
          <p:cNvPicPr>
            <a:picLocks noChangeAspect="0"/>
          </p:cNvPicPr>
          <p:nvPr/>
        </p:nvPicPr>
        <p:blipFill>
          <a:blip r:embed="rId3">
            <a:extLst/>
          </a:blip>
          <a:stretch>
            <a:fillRect/>
          </a:stretch>
        </p:blipFill>
        <p:spPr>
          <a:xfrm>
            <a:off x="625475" y="4011612"/>
            <a:ext cx="3732213" cy="2017713"/>
          </a:xfrm>
          <a:prstGeom prst="rect">
            <a:avLst/>
          </a:prstGeom>
          <a:ln w="12700">
            <a:miter lim="400000"/>
          </a:ln>
        </p:spPr>
      </p:pic>
      <p:pic>
        <p:nvPicPr>
          <p:cNvPr id="1881" name="image.png" descr="image.png"/>
          <p:cNvPicPr>
            <a:picLocks noChangeAspect="0"/>
          </p:cNvPicPr>
          <p:nvPr/>
        </p:nvPicPr>
        <p:blipFill>
          <a:blip r:embed="rId4">
            <a:extLst/>
          </a:blip>
          <a:stretch>
            <a:fillRect/>
          </a:stretch>
        </p:blipFill>
        <p:spPr>
          <a:xfrm>
            <a:off x="5330825" y="4011612"/>
            <a:ext cx="3482975" cy="2017713"/>
          </a:xfrm>
          <a:prstGeom prst="rect">
            <a:avLst/>
          </a:prstGeom>
          <a:ln w="12700">
            <a:miter lim="400000"/>
          </a:ln>
        </p:spPr>
      </p:pic>
      <p:pic>
        <p:nvPicPr>
          <p:cNvPr id="1882" name="image.png" descr="image.png"/>
          <p:cNvPicPr>
            <a:picLocks noChangeAspect="0"/>
          </p:cNvPicPr>
          <p:nvPr/>
        </p:nvPicPr>
        <p:blipFill>
          <a:blip r:embed="rId5">
            <a:extLst/>
          </a:blip>
          <a:stretch>
            <a:fillRect/>
          </a:stretch>
        </p:blipFill>
        <p:spPr>
          <a:xfrm>
            <a:off x="5103812" y="4011612"/>
            <a:ext cx="3750470" cy="20177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8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80" grpId="1"/>
      <p:bldP build="whole" bldLvl="1" animBg="1" rev="0" advAuto="0" spid="1881" grpId="2"/>
      <p:bldP build="whole" bldLvl="1" animBg="1" rev="0" advAuto="0" spid="1882" grpId="3"/>
    </p:bldLst>
  </p:timing>
</p:sld>
</file>

<file path=ppt/slides/slide2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85" name="Recap: motivation for sine waves"/>
          <p:cNvSpPr txBox="1"/>
          <p:nvPr>
            <p:ph type="title"/>
          </p:nvPr>
        </p:nvSpPr>
        <p:spPr>
          <a:xfrm>
            <a:off x="455414" y="92074"/>
            <a:ext cx="8233172" cy="1508126"/>
          </a:xfrm>
          <a:prstGeom prst="rect">
            <a:avLst/>
          </a:prstGeom>
          <a:effectLst/>
        </p:spPr>
        <p:txBody>
          <a:bodyPr lIns="12416" tIns="12416" rIns="12416" bIns="12416"/>
          <a:lstStyle>
            <a:lvl1pPr marL="57799" marR="57799" algn="ctr" defTabSz="1295400">
              <a:defRPr sz="3600">
                <a:solidFill>
                  <a:srgbClr val="000000"/>
                </a:solidFill>
                <a:uFill>
                  <a:solidFill>
                    <a:srgbClr val="000000"/>
                  </a:solidFill>
                </a:uFill>
                <a:latin typeface="+mn-lt"/>
                <a:ea typeface="+mn-ea"/>
                <a:cs typeface="+mn-cs"/>
                <a:sym typeface="Arial"/>
              </a:defRPr>
            </a:lvl1pPr>
          </a:lstStyle>
          <a:p>
            <a:pPr/>
            <a:r>
              <a:t>Recap: motivation for sine waves</a:t>
            </a:r>
          </a:p>
        </p:txBody>
      </p:sp>
      <p:sp>
        <p:nvSpPr>
          <p:cNvPr id="1886" name="Blurring sine waves is simple…"/>
          <p:cNvSpPr txBox="1"/>
          <p:nvPr>
            <p:ph type="body" idx="1"/>
          </p:nvPr>
        </p:nvSpPr>
        <p:spPr>
          <a:xfrm>
            <a:off x="455414" y="1598414"/>
            <a:ext cx="8233172" cy="5259586"/>
          </a:xfrm>
          <a:prstGeom prst="rect">
            <a:avLst/>
          </a:prstGeom>
        </p:spPr>
        <p:txBody>
          <a:bodyPr lIns="12416" tIns="12416" rIns="12416" bIns="12416"/>
          <a:lstStyle/>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Blurring sine waves is simple</a:t>
            </a:r>
          </a:p>
          <a:p>
            <a:pPr lvl="1" marL="682737" marR="57799" indent="-184897" defTabSz="910828">
              <a:lnSpc>
                <a:spcPct val="100000"/>
              </a:lnSpc>
              <a:spcBef>
                <a:spcPts val="900"/>
              </a:spcBef>
              <a:buSzPct val="100000"/>
              <a:buChar char="–"/>
              <a:defRPr sz="2200">
                <a:solidFill>
                  <a:srgbClr val="000000"/>
                </a:solidFill>
                <a:uFill>
                  <a:solidFill>
                    <a:srgbClr val="000000"/>
                  </a:solidFill>
                </a:uFill>
                <a:latin typeface="+mn-lt"/>
                <a:ea typeface="+mn-ea"/>
                <a:cs typeface="+mn-cs"/>
                <a:sym typeface="Arial"/>
              </a:defRPr>
            </a:pPr>
            <a:r>
              <a:t>You get the same sine wave, just scaled down</a:t>
            </a:r>
          </a:p>
          <a:p>
            <a:pPr lvl="1" marL="682737" marR="57799" indent="-184897" defTabSz="910828">
              <a:lnSpc>
                <a:spcPct val="100000"/>
              </a:lnSpc>
              <a:spcBef>
                <a:spcPts val="900"/>
              </a:spcBef>
              <a:buSzPct val="100000"/>
              <a:buChar char="–"/>
              <a:defRPr sz="2200">
                <a:solidFill>
                  <a:srgbClr val="000000"/>
                </a:solidFill>
                <a:uFill>
                  <a:solidFill>
                    <a:srgbClr val="000000"/>
                  </a:solidFill>
                </a:uFill>
                <a:latin typeface="+mn-lt"/>
                <a:ea typeface="+mn-ea"/>
                <a:cs typeface="+mn-cs"/>
                <a:sym typeface="Arial"/>
              </a:defRPr>
            </a:pPr>
            <a:r>
              <a:t>The sine functions are the eigenvectors of the convolution operator</a:t>
            </a:r>
          </a:p>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Sampling sine waves is interesting</a:t>
            </a:r>
          </a:p>
          <a:p>
            <a:pPr lvl="1" marL="682737" marR="57799" indent="-184897" defTabSz="910828">
              <a:lnSpc>
                <a:spcPct val="100000"/>
              </a:lnSpc>
              <a:spcBef>
                <a:spcPts val="900"/>
              </a:spcBef>
              <a:buSzPct val="100000"/>
              <a:buChar char="–"/>
              <a:defRPr sz="2200">
                <a:solidFill>
                  <a:srgbClr val="000000"/>
                </a:solidFill>
                <a:uFill>
                  <a:solidFill>
                    <a:srgbClr val="000000"/>
                  </a:solidFill>
                </a:uFill>
                <a:latin typeface="+mn-lt"/>
                <a:ea typeface="+mn-ea"/>
                <a:cs typeface="+mn-cs"/>
                <a:sym typeface="Arial"/>
              </a:defRPr>
            </a:pPr>
            <a:r>
              <a:t>Get another sine wave</a:t>
            </a:r>
          </a:p>
          <a:p>
            <a:pPr lvl="1" marL="682737" marR="57799" indent="-184897" defTabSz="910828">
              <a:lnSpc>
                <a:spcPct val="100000"/>
              </a:lnSpc>
              <a:spcBef>
                <a:spcPts val="900"/>
              </a:spcBef>
              <a:buSzPct val="100000"/>
              <a:buChar char="–"/>
              <a:defRPr sz="2200">
                <a:solidFill>
                  <a:srgbClr val="000000"/>
                </a:solidFill>
                <a:uFill>
                  <a:solidFill>
                    <a:srgbClr val="000000"/>
                  </a:solidFill>
                </a:uFill>
                <a:latin typeface="+mn-lt"/>
                <a:ea typeface="+mn-ea"/>
                <a:cs typeface="+mn-cs"/>
                <a:sym typeface="Arial"/>
              </a:defRPr>
            </a:pPr>
            <a:r>
              <a:t>Not necessarily the same one! (aliasing)</a:t>
            </a:r>
          </a:p>
          <a:p>
            <a:pPr marL="545479" marR="57799" indent="-487680" defTabSz="910828">
              <a:lnSpc>
                <a:spcPct val="100000"/>
              </a:lnSpc>
              <a:spcBef>
                <a:spcPts val="1000"/>
              </a:spcBef>
              <a:buClr>
                <a:srgbClr val="000000"/>
              </a:buClr>
              <a:buSzTx/>
              <a:buFont typeface="Arial"/>
              <a:buNone/>
              <a:defRPr sz="2600">
                <a:solidFill>
                  <a:srgbClr val="000000"/>
                </a:solidFill>
                <a:uFill>
                  <a:solidFill>
                    <a:srgbClr val="000000"/>
                  </a:solidFill>
                </a:uFill>
                <a:latin typeface="+mn-lt"/>
                <a:ea typeface="+mn-ea"/>
                <a:cs typeface="+mn-cs"/>
                <a:sym typeface="Arial"/>
              </a:defRPr>
            </a:pPr>
            <a:r>
              <a:t>If we represent functions (or images) with a sum of sine waves, convolution and sampling are easy to study</a:t>
            </a:r>
          </a:p>
        </p:txBody>
      </p:sp>
    </p:spTree>
  </p:cSld>
  <p:clrMapOvr>
    <a:masterClrMapping/>
  </p:clrMapOvr>
  <p:transition xmlns:p14="http://schemas.microsoft.com/office/powerpoint/2010/main" spd="med" advClick="1"/>
</p:sld>
</file>

<file path=ppt/slides/slide2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889" name="Fourier as change of basis"/>
          <p:cNvSpPr txBox="1"/>
          <p:nvPr>
            <p:ph type="title"/>
          </p:nvPr>
        </p:nvSpPr>
        <p:spPr>
          <a:xfrm>
            <a:off x="455414" y="-31239"/>
            <a:ext cx="8233172" cy="1143001"/>
          </a:xfrm>
          <a:prstGeom prst="rect">
            <a:avLst/>
          </a:prstGeom>
          <a:effectLst/>
        </p:spPr>
        <p:txBody>
          <a:bodyPr lIns="12416" tIns="12416" rIns="12416" bIns="12416"/>
          <a:lstStyle>
            <a:lvl1pPr marL="57799" marR="57799" algn="ctr" defTabSz="1295400">
              <a:defRPr sz="3600">
                <a:solidFill>
                  <a:srgbClr val="000000"/>
                </a:solidFill>
                <a:uFill>
                  <a:solidFill>
                    <a:srgbClr val="000000"/>
                  </a:solidFill>
                </a:uFill>
                <a:latin typeface="+mn-lt"/>
                <a:ea typeface="+mn-ea"/>
                <a:cs typeface="+mn-cs"/>
                <a:sym typeface="Arial"/>
              </a:defRPr>
            </a:lvl1pPr>
          </a:lstStyle>
          <a:p>
            <a:pPr/>
            <a:r>
              <a:t>Fourier as change of basis</a:t>
            </a:r>
          </a:p>
        </p:txBody>
      </p:sp>
      <p:sp>
        <p:nvSpPr>
          <p:cNvPr id="1890" name="Shuffle the data to reveal other information…"/>
          <p:cNvSpPr txBox="1"/>
          <p:nvPr>
            <p:ph type="body" idx="1"/>
          </p:nvPr>
        </p:nvSpPr>
        <p:spPr>
          <a:xfrm>
            <a:off x="455414" y="1143000"/>
            <a:ext cx="8233172" cy="4525963"/>
          </a:xfrm>
          <a:prstGeom prst="rect">
            <a:avLst/>
          </a:prstGeom>
        </p:spPr>
        <p:txBody>
          <a:bodyPr lIns="12416" tIns="12416" rIns="12416" bIns="12416"/>
          <a:lstStyle/>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Shuffle the data to reveal other information</a:t>
            </a:r>
          </a:p>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E.g., take average &amp; difference: matrix</a:t>
            </a:r>
          </a:p>
        </p:txBody>
      </p:sp>
      <p:sp>
        <p:nvSpPr>
          <p:cNvPr id="1891" name="Rectangle"/>
          <p:cNvSpPr/>
          <p:nvPr/>
        </p:nvSpPr>
        <p:spPr>
          <a:xfrm>
            <a:off x="792162" y="3348632"/>
            <a:ext cx="232173" cy="1898651"/>
          </a:xfrm>
          <a:prstGeom prst="rect">
            <a:avLst/>
          </a:prstGeom>
          <a:solidFill>
            <a:srgbClr val="00A8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892" name="Rectangle"/>
          <p:cNvSpPr/>
          <p:nvPr/>
        </p:nvSpPr>
        <p:spPr>
          <a:xfrm>
            <a:off x="565150" y="4643437"/>
            <a:ext cx="232172" cy="608013"/>
          </a:xfrm>
          <a:prstGeom prst="rect">
            <a:avLst/>
          </a:prstGeom>
          <a:solidFill>
            <a:srgbClr val="00A8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893" name="1"/>
          <p:cNvSpPr txBox="1"/>
          <p:nvPr/>
        </p:nvSpPr>
        <p:spPr>
          <a:xfrm>
            <a:off x="125531" y="4338637"/>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1</a:t>
            </a:r>
          </a:p>
        </p:txBody>
      </p:sp>
      <p:sp>
        <p:nvSpPr>
          <p:cNvPr id="1894" name="3"/>
          <p:cNvSpPr txBox="1"/>
          <p:nvPr/>
        </p:nvSpPr>
        <p:spPr>
          <a:xfrm>
            <a:off x="125531" y="3160712"/>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3</a:t>
            </a:r>
          </a:p>
        </p:txBody>
      </p:sp>
      <p:sp>
        <p:nvSpPr>
          <p:cNvPr id="1895" name="Signal (2x1 image)"/>
          <p:cNvSpPr txBox="1"/>
          <p:nvPr/>
        </p:nvSpPr>
        <p:spPr>
          <a:xfrm>
            <a:off x="92951" y="5857875"/>
            <a:ext cx="1484148" cy="673364"/>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Signal</a:t>
            </a:r>
            <a:br/>
            <a:r>
              <a:t>(2x1 image)</a:t>
            </a:r>
          </a:p>
        </p:txBody>
      </p:sp>
      <p:sp>
        <p:nvSpPr>
          <p:cNvPr id="1896" name="Line"/>
          <p:cNvSpPr/>
          <p:nvPr/>
        </p:nvSpPr>
        <p:spPr>
          <a:xfrm flipV="1">
            <a:off x="1687512" y="3656012"/>
            <a:ext cx="1589" cy="1593851"/>
          </a:xfrm>
          <a:prstGeom prst="line">
            <a:avLst/>
          </a:prstGeom>
          <a:ln w="3175">
            <a:solidFill>
              <a:srgbClr val="000000"/>
            </a:solidFill>
            <a:tailEnd type="triangle"/>
          </a:ln>
        </p:spPr>
        <p:txBody>
          <a:bodyPr lIns="0" tIns="0" rIns="0" bIns="0"/>
          <a:lstStyle/>
          <a:p>
            <a:pPr>
              <a:defRPr sz="200"/>
            </a:pPr>
          </a:p>
        </p:txBody>
      </p:sp>
      <p:sp>
        <p:nvSpPr>
          <p:cNvPr id="1897" name="Line"/>
          <p:cNvSpPr/>
          <p:nvPr/>
        </p:nvSpPr>
        <p:spPr>
          <a:xfrm>
            <a:off x="1687512" y="5249862"/>
            <a:ext cx="1517651" cy="1589"/>
          </a:xfrm>
          <a:prstGeom prst="line">
            <a:avLst/>
          </a:prstGeom>
          <a:ln w="3175">
            <a:solidFill>
              <a:srgbClr val="000000"/>
            </a:solidFill>
            <a:tailEnd type="triangle"/>
          </a:ln>
        </p:spPr>
        <p:txBody>
          <a:bodyPr lIns="0" tIns="0" rIns="0" bIns="0"/>
          <a:lstStyle/>
          <a:p>
            <a:pPr>
              <a:defRPr sz="200"/>
            </a:pPr>
          </a:p>
        </p:txBody>
      </p:sp>
      <p:sp>
        <p:nvSpPr>
          <p:cNvPr id="1898" name="0"/>
          <p:cNvSpPr txBox="1"/>
          <p:nvPr/>
        </p:nvSpPr>
        <p:spPr>
          <a:xfrm>
            <a:off x="125531" y="4946650"/>
            <a:ext cx="272813"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0</a:t>
            </a:r>
          </a:p>
        </p:txBody>
      </p:sp>
      <p:sp>
        <p:nvSpPr>
          <p:cNvPr id="1899" name="2"/>
          <p:cNvSpPr txBox="1"/>
          <p:nvPr/>
        </p:nvSpPr>
        <p:spPr>
          <a:xfrm>
            <a:off x="125531" y="3732212"/>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2</a:t>
            </a:r>
          </a:p>
        </p:txBody>
      </p:sp>
      <p:sp>
        <p:nvSpPr>
          <p:cNvPr id="1900" name="Line"/>
          <p:cNvSpPr/>
          <p:nvPr/>
        </p:nvSpPr>
        <p:spPr>
          <a:xfrm flipV="1">
            <a:off x="565150" y="3049587"/>
            <a:ext cx="1588" cy="2200276"/>
          </a:xfrm>
          <a:prstGeom prst="line">
            <a:avLst/>
          </a:prstGeom>
          <a:ln w="3175">
            <a:solidFill>
              <a:srgbClr val="000000"/>
            </a:solidFill>
            <a:tailEnd type="triangle"/>
          </a:ln>
        </p:spPr>
        <p:txBody>
          <a:bodyPr lIns="0" tIns="0" rIns="0" bIns="0"/>
          <a:lstStyle/>
          <a:p>
            <a:pPr>
              <a:defRPr sz="200"/>
            </a:pPr>
          </a:p>
        </p:txBody>
      </p:sp>
      <p:sp>
        <p:nvSpPr>
          <p:cNvPr id="1901" name="Line"/>
          <p:cNvSpPr/>
          <p:nvPr/>
        </p:nvSpPr>
        <p:spPr>
          <a:xfrm>
            <a:off x="565150" y="5249862"/>
            <a:ext cx="606425" cy="1589"/>
          </a:xfrm>
          <a:prstGeom prst="line">
            <a:avLst/>
          </a:prstGeom>
          <a:ln w="3175">
            <a:solidFill>
              <a:srgbClr val="000000"/>
            </a:solidFill>
            <a:tailEnd type="triangle"/>
          </a:ln>
        </p:spPr>
        <p:txBody>
          <a:bodyPr lIns="0" tIns="0" rIns="0" bIns="0"/>
          <a:lstStyle/>
          <a:p>
            <a:pPr>
              <a:defRPr sz="200"/>
            </a:pPr>
          </a:p>
        </p:txBody>
      </p:sp>
      <p:sp>
        <p:nvSpPr>
          <p:cNvPr id="1902" name="Geometric interpretation"/>
          <p:cNvSpPr txBox="1"/>
          <p:nvPr/>
        </p:nvSpPr>
        <p:spPr>
          <a:xfrm>
            <a:off x="1452570" y="5705475"/>
            <a:ext cx="1936735"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Geometric</a:t>
            </a:r>
            <a:br/>
            <a:r>
              <a:t>interpretation</a:t>
            </a:r>
          </a:p>
        </p:txBody>
      </p:sp>
      <p:pic>
        <p:nvPicPr>
          <p:cNvPr id="1903" name="txp_fig.png" descr="txp_fig.png"/>
          <p:cNvPicPr>
            <a:picLocks noChangeAspect="0"/>
          </p:cNvPicPr>
          <p:nvPr/>
        </p:nvPicPr>
        <p:blipFill>
          <a:blip r:embed="rId2">
            <a:extLst/>
          </a:blip>
          <a:stretch>
            <a:fillRect/>
          </a:stretch>
        </p:blipFill>
        <p:spPr>
          <a:xfrm>
            <a:off x="7201168" y="1633537"/>
            <a:ext cx="1443039" cy="735013"/>
          </a:xfrm>
          <a:prstGeom prst="rect">
            <a:avLst/>
          </a:prstGeom>
          <a:ln w="12700">
            <a:miter lim="400000"/>
          </a:ln>
        </p:spPr>
      </p:pic>
    </p:spTree>
  </p:cSld>
  <p:clrMapOvr>
    <a:masterClrMapping/>
  </p:clrMapOvr>
  <p:transition xmlns:p14="http://schemas.microsoft.com/office/powerpoint/2010/main" spd="med" advClick="1"/>
</p:sld>
</file>

<file path=ppt/slides/slide2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906" name="Fourier as change of basis"/>
          <p:cNvSpPr txBox="1"/>
          <p:nvPr>
            <p:ph type="title"/>
          </p:nvPr>
        </p:nvSpPr>
        <p:spPr>
          <a:xfrm>
            <a:off x="455414" y="-31239"/>
            <a:ext cx="8233172" cy="1143001"/>
          </a:xfrm>
          <a:prstGeom prst="rect">
            <a:avLst/>
          </a:prstGeom>
          <a:effectLst/>
        </p:spPr>
        <p:txBody>
          <a:bodyPr lIns="12416" tIns="12416" rIns="12416" bIns="12416"/>
          <a:lstStyle>
            <a:lvl1pPr marL="57799" marR="57799" algn="ctr" defTabSz="1295400">
              <a:defRPr sz="3600">
                <a:solidFill>
                  <a:srgbClr val="000000"/>
                </a:solidFill>
                <a:uFill>
                  <a:solidFill>
                    <a:srgbClr val="000000"/>
                  </a:solidFill>
                </a:uFill>
                <a:latin typeface="+mn-lt"/>
                <a:ea typeface="+mn-ea"/>
                <a:cs typeface="+mn-cs"/>
                <a:sym typeface="Arial"/>
              </a:defRPr>
            </a:lvl1pPr>
          </a:lstStyle>
          <a:p>
            <a:pPr/>
            <a:r>
              <a:t>Fourier as change of basis</a:t>
            </a:r>
          </a:p>
        </p:txBody>
      </p:sp>
      <p:sp>
        <p:nvSpPr>
          <p:cNvPr id="1907" name="Shuffle the data to reveal other information…"/>
          <p:cNvSpPr txBox="1"/>
          <p:nvPr>
            <p:ph type="body" idx="1"/>
          </p:nvPr>
        </p:nvSpPr>
        <p:spPr>
          <a:xfrm>
            <a:off x="455414" y="1143000"/>
            <a:ext cx="8233172" cy="4525963"/>
          </a:xfrm>
          <a:prstGeom prst="rect">
            <a:avLst/>
          </a:prstGeom>
        </p:spPr>
        <p:txBody>
          <a:bodyPr lIns="12416" tIns="12416" rIns="12416" bIns="12416"/>
          <a:lstStyle/>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Shuffle the data to reveal other information</a:t>
            </a:r>
          </a:p>
          <a:p>
            <a:pPr marL="275255" marR="57799" indent="-234615" defTabSz="910828">
              <a:lnSpc>
                <a:spcPct val="100000"/>
              </a:lnSpc>
              <a:spcBef>
                <a:spcPts val="1000"/>
              </a:spcBef>
              <a:buSzPct val="100000"/>
              <a:buFontTx/>
              <a:buChar char="•"/>
              <a:defRPr sz="2600">
                <a:solidFill>
                  <a:srgbClr val="000000"/>
                </a:solidFill>
                <a:uFill>
                  <a:solidFill>
                    <a:srgbClr val="000000"/>
                  </a:solidFill>
                </a:uFill>
                <a:latin typeface="+mn-lt"/>
                <a:ea typeface="+mn-ea"/>
                <a:cs typeface="+mn-cs"/>
                <a:sym typeface="Arial"/>
              </a:defRPr>
            </a:pPr>
            <a:r>
              <a:t>E.g., take average &amp; difference: matrix</a:t>
            </a:r>
          </a:p>
        </p:txBody>
      </p:sp>
      <p:sp>
        <p:nvSpPr>
          <p:cNvPr id="1908" name="Rectangle"/>
          <p:cNvSpPr/>
          <p:nvPr/>
        </p:nvSpPr>
        <p:spPr>
          <a:xfrm>
            <a:off x="792162" y="3348632"/>
            <a:ext cx="232173" cy="1898651"/>
          </a:xfrm>
          <a:prstGeom prst="rect">
            <a:avLst/>
          </a:prstGeom>
          <a:solidFill>
            <a:srgbClr val="00A8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09" name="Rectangle"/>
          <p:cNvSpPr/>
          <p:nvPr/>
        </p:nvSpPr>
        <p:spPr>
          <a:xfrm>
            <a:off x="565150" y="4643437"/>
            <a:ext cx="232172" cy="608013"/>
          </a:xfrm>
          <a:prstGeom prst="rect">
            <a:avLst/>
          </a:prstGeom>
          <a:solidFill>
            <a:srgbClr val="00A8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10" name="1"/>
          <p:cNvSpPr txBox="1"/>
          <p:nvPr/>
        </p:nvSpPr>
        <p:spPr>
          <a:xfrm>
            <a:off x="125531" y="4338637"/>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1</a:t>
            </a:r>
          </a:p>
        </p:txBody>
      </p:sp>
      <p:sp>
        <p:nvSpPr>
          <p:cNvPr id="1911" name="3"/>
          <p:cNvSpPr txBox="1"/>
          <p:nvPr/>
        </p:nvSpPr>
        <p:spPr>
          <a:xfrm>
            <a:off x="125531" y="3160712"/>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3</a:t>
            </a:r>
          </a:p>
        </p:txBody>
      </p:sp>
      <p:sp>
        <p:nvSpPr>
          <p:cNvPr id="1912" name="Signal (2x1 image)"/>
          <p:cNvSpPr txBox="1"/>
          <p:nvPr/>
        </p:nvSpPr>
        <p:spPr>
          <a:xfrm>
            <a:off x="92951" y="5857875"/>
            <a:ext cx="1484148" cy="673364"/>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Signal</a:t>
            </a:r>
            <a:br/>
            <a:r>
              <a:t>(2x1 image)</a:t>
            </a:r>
          </a:p>
        </p:txBody>
      </p:sp>
      <p:sp>
        <p:nvSpPr>
          <p:cNvPr id="1913" name="Line"/>
          <p:cNvSpPr/>
          <p:nvPr/>
        </p:nvSpPr>
        <p:spPr>
          <a:xfrm flipV="1">
            <a:off x="1687512" y="3656012"/>
            <a:ext cx="1589" cy="1593851"/>
          </a:xfrm>
          <a:prstGeom prst="line">
            <a:avLst/>
          </a:prstGeom>
          <a:ln w="3175">
            <a:solidFill>
              <a:srgbClr val="000000"/>
            </a:solidFill>
            <a:tailEnd type="triangle"/>
          </a:ln>
        </p:spPr>
        <p:txBody>
          <a:bodyPr lIns="0" tIns="0" rIns="0" bIns="0"/>
          <a:lstStyle/>
          <a:p>
            <a:pPr>
              <a:defRPr sz="200"/>
            </a:pPr>
          </a:p>
        </p:txBody>
      </p:sp>
      <p:sp>
        <p:nvSpPr>
          <p:cNvPr id="1914" name="Line"/>
          <p:cNvSpPr/>
          <p:nvPr/>
        </p:nvSpPr>
        <p:spPr>
          <a:xfrm>
            <a:off x="1687512" y="5249862"/>
            <a:ext cx="1517651" cy="1589"/>
          </a:xfrm>
          <a:prstGeom prst="line">
            <a:avLst/>
          </a:prstGeom>
          <a:ln w="3175">
            <a:solidFill>
              <a:srgbClr val="000000"/>
            </a:solidFill>
            <a:tailEnd type="triangle"/>
          </a:ln>
        </p:spPr>
        <p:txBody>
          <a:bodyPr lIns="0" tIns="0" rIns="0" bIns="0"/>
          <a:lstStyle/>
          <a:p>
            <a:pPr>
              <a:defRPr sz="200"/>
            </a:pPr>
          </a:p>
        </p:txBody>
      </p:sp>
      <p:sp>
        <p:nvSpPr>
          <p:cNvPr id="1915" name="Circle"/>
          <p:cNvSpPr/>
          <p:nvPr/>
        </p:nvSpPr>
        <p:spPr>
          <a:xfrm>
            <a:off x="2066925" y="3884612"/>
            <a:ext cx="150813" cy="150814"/>
          </a:xfrm>
          <a:prstGeom prst="ellipse">
            <a:avLst/>
          </a:prstGeom>
          <a:solidFill>
            <a:srgbClr val="00A8AA"/>
          </a:solidFill>
          <a:ln w="12700">
            <a:solidFill>
              <a:srgbClr val="0000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16" name="Pseudo- Fourier"/>
          <p:cNvSpPr txBox="1"/>
          <p:nvPr/>
        </p:nvSpPr>
        <p:spPr>
          <a:xfrm>
            <a:off x="7571907" y="5857875"/>
            <a:ext cx="1288399"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Pseudo-</a:t>
            </a:r>
            <a:br/>
            <a:r>
              <a:t>Fourier</a:t>
            </a:r>
          </a:p>
        </p:txBody>
      </p:sp>
      <p:sp>
        <p:nvSpPr>
          <p:cNvPr id="1917" name="0"/>
          <p:cNvSpPr txBox="1"/>
          <p:nvPr/>
        </p:nvSpPr>
        <p:spPr>
          <a:xfrm>
            <a:off x="125531" y="4946650"/>
            <a:ext cx="272813"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0</a:t>
            </a:r>
          </a:p>
        </p:txBody>
      </p:sp>
      <p:sp>
        <p:nvSpPr>
          <p:cNvPr id="1918" name="2"/>
          <p:cNvSpPr txBox="1"/>
          <p:nvPr/>
        </p:nvSpPr>
        <p:spPr>
          <a:xfrm>
            <a:off x="125531" y="3732212"/>
            <a:ext cx="272813"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2</a:t>
            </a:r>
          </a:p>
        </p:txBody>
      </p:sp>
      <p:sp>
        <p:nvSpPr>
          <p:cNvPr id="1919" name="Rectangle"/>
          <p:cNvSpPr/>
          <p:nvPr/>
        </p:nvSpPr>
        <p:spPr>
          <a:xfrm>
            <a:off x="1535906" y="2746375"/>
            <a:ext cx="232173" cy="608013"/>
          </a:xfrm>
          <a:prstGeom prst="rect">
            <a:avLst/>
          </a:prstGeom>
          <a:solidFill>
            <a:srgbClr val="4349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20" name="Rectangle"/>
          <p:cNvSpPr/>
          <p:nvPr/>
        </p:nvSpPr>
        <p:spPr>
          <a:xfrm>
            <a:off x="3205162" y="5099050"/>
            <a:ext cx="232173" cy="608013"/>
          </a:xfrm>
          <a:prstGeom prst="rect">
            <a:avLst/>
          </a:prstGeom>
          <a:solidFill>
            <a:srgbClr val="4349AA"/>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21" name="Line"/>
          <p:cNvSpPr/>
          <p:nvPr/>
        </p:nvSpPr>
        <p:spPr>
          <a:xfrm>
            <a:off x="1535906" y="3348632"/>
            <a:ext cx="606426" cy="1589"/>
          </a:xfrm>
          <a:prstGeom prst="line">
            <a:avLst/>
          </a:prstGeom>
          <a:ln w="3175">
            <a:solidFill>
              <a:srgbClr val="000000"/>
            </a:solidFill>
            <a:tailEnd type="triangle"/>
          </a:ln>
        </p:spPr>
        <p:txBody>
          <a:bodyPr lIns="0" tIns="0" rIns="0" bIns="0"/>
          <a:lstStyle/>
          <a:p>
            <a:pPr>
              <a:defRPr sz="200"/>
            </a:pPr>
          </a:p>
        </p:txBody>
      </p:sp>
      <p:sp>
        <p:nvSpPr>
          <p:cNvPr id="1922" name="Line"/>
          <p:cNvSpPr/>
          <p:nvPr/>
        </p:nvSpPr>
        <p:spPr>
          <a:xfrm>
            <a:off x="2976562" y="5705475"/>
            <a:ext cx="606426" cy="1588"/>
          </a:xfrm>
          <a:prstGeom prst="line">
            <a:avLst/>
          </a:prstGeom>
          <a:ln w="3175">
            <a:solidFill>
              <a:srgbClr val="000000"/>
            </a:solidFill>
            <a:tailEnd type="triangle"/>
          </a:ln>
        </p:spPr>
        <p:txBody>
          <a:bodyPr lIns="0" tIns="0" rIns="0" bIns="0"/>
          <a:lstStyle/>
          <a:p>
            <a:pPr>
              <a:defRPr sz="200"/>
            </a:pPr>
          </a:p>
        </p:txBody>
      </p:sp>
      <p:sp>
        <p:nvSpPr>
          <p:cNvPr id="1923" name="Line"/>
          <p:cNvSpPr/>
          <p:nvPr/>
        </p:nvSpPr>
        <p:spPr>
          <a:xfrm flipV="1">
            <a:off x="1535906" y="2517775"/>
            <a:ext cx="1588" cy="835025"/>
          </a:xfrm>
          <a:prstGeom prst="line">
            <a:avLst/>
          </a:prstGeom>
          <a:ln w="3175">
            <a:solidFill>
              <a:srgbClr val="000000"/>
            </a:solidFill>
            <a:tailEnd type="triangle"/>
          </a:ln>
        </p:spPr>
        <p:txBody>
          <a:bodyPr lIns="0" tIns="0" rIns="0" bIns="0"/>
          <a:lstStyle/>
          <a:p>
            <a:pPr>
              <a:defRPr sz="200"/>
            </a:pPr>
          </a:p>
        </p:txBody>
      </p:sp>
      <p:sp>
        <p:nvSpPr>
          <p:cNvPr id="1924" name="Line"/>
          <p:cNvSpPr/>
          <p:nvPr/>
        </p:nvSpPr>
        <p:spPr>
          <a:xfrm flipV="1">
            <a:off x="2976562" y="4870450"/>
            <a:ext cx="1589" cy="835025"/>
          </a:xfrm>
          <a:prstGeom prst="line">
            <a:avLst/>
          </a:prstGeom>
          <a:ln w="3175">
            <a:solidFill>
              <a:srgbClr val="000000"/>
            </a:solidFill>
            <a:tailEnd type="triangle"/>
          </a:ln>
        </p:spPr>
        <p:txBody>
          <a:bodyPr lIns="0" tIns="0" rIns="0" bIns="0"/>
          <a:lstStyle/>
          <a:p>
            <a:pPr>
              <a:defRPr sz="200"/>
            </a:pPr>
          </a:p>
        </p:txBody>
      </p:sp>
      <p:sp>
        <p:nvSpPr>
          <p:cNvPr id="1925" name="Line"/>
          <p:cNvSpPr/>
          <p:nvPr/>
        </p:nvSpPr>
        <p:spPr>
          <a:xfrm flipV="1">
            <a:off x="565150" y="3049587"/>
            <a:ext cx="1588" cy="2200276"/>
          </a:xfrm>
          <a:prstGeom prst="line">
            <a:avLst/>
          </a:prstGeom>
          <a:ln w="3175">
            <a:solidFill>
              <a:srgbClr val="000000"/>
            </a:solidFill>
            <a:tailEnd type="triangle"/>
          </a:ln>
        </p:spPr>
        <p:txBody>
          <a:bodyPr lIns="0" tIns="0" rIns="0" bIns="0"/>
          <a:lstStyle/>
          <a:p>
            <a:pPr>
              <a:defRPr sz="200"/>
            </a:pPr>
          </a:p>
        </p:txBody>
      </p:sp>
      <p:sp>
        <p:nvSpPr>
          <p:cNvPr id="1926" name="Line"/>
          <p:cNvSpPr/>
          <p:nvPr/>
        </p:nvSpPr>
        <p:spPr>
          <a:xfrm>
            <a:off x="565150" y="5249862"/>
            <a:ext cx="606425" cy="1589"/>
          </a:xfrm>
          <a:prstGeom prst="line">
            <a:avLst/>
          </a:prstGeom>
          <a:ln w="3175">
            <a:solidFill>
              <a:srgbClr val="000000"/>
            </a:solidFill>
            <a:tailEnd type="triangle"/>
          </a:ln>
        </p:spPr>
        <p:txBody>
          <a:bodyPr lIns="0" tIns="0" rIns="0" bIns="0"/>
          <a:lstStyle/>
          <a:p>
            <a:pPr>
              <a:defRPr sz="200"/>
            </a:pPr>
          </a:p>
        </p:txBody>
      </p:sp>
      <p:sp>
        <p:nvSpPr>
          <p:cNvPr id="1927" name="Geometric interpretation"/>
          <p:cNvSpPr txBox="1"/>
          <p:nvPr/>
        </p:nvSpPr>
        <p:spPr>
          <a:xfrm>
            <a:off x="1452570" y="5705475"/>
            <a:ext cx="1936735"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Geometric</a:t>
            </a:r>
            <a:br/>
            <a:r>
              <a:t>interpretation</a:t>
            </a:r>
          </a:p>
        </p:txBody>
      </p:sp>
      <p:sp>
        <p:nvSpPr>
          <p:cNvPr id="1928" name="Basis  function 1"/>
          <p:cNvSpPr txBox="1"/>
          <p:nvPr/>
        </p:nvSpPr>
        <p:spPr>
          <a:xfrm>
            <a:off x="1811249" y="26701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1929" name="Basis  function 2"/>
          <p:cNvSpPr txBox="1"/>
          <p:nvPr/>
        </p:nvSpPr>
        <p:spPr>
          <a:xfrm>
            <a:off x="3481299" y="5099050"/>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grpSp>
        <p:nvGrpSpPr>
          <p:cNvPr id="1952" name="Group"/>
          <p:cNvGrpSpPr/>
          <p:nvPr/>
        </p:nvGrpSpPr>
        <p:grpSpPr>
          <a:xfrm>
            <a:off x="4344987" y="2746375"/>
            <a:ext cx="4627563" cy="4381501"/>
            <a:chOff x="0" y="0"/>
            <a:chExt cx="4627562" cy="4381499"/>
          </a:xfrm>
        </p:grpSpPr>
        <p:sp>
          <p:nvSpPr>
            <p:cNvPr id="1930" name="Line"/>
            <p:cNvSpPr/>
            <p:nvPr/>
          </p:nvSpPr>
          <p:spPr>
            <a:xfrm flipH="1" flipV="1">
              <a:off x="227012" y="1289050"/>
              <a:ext cx="911226" cy="1214438"/>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31" name="Circle"/>
            <p:cNvSpPr/>
            <p:nvPr/>
          </p:nvSpPr>
          <p:spPr>
            <a:xfrm>
              <a:off x="1517649" y="1138237"/>
              <a:ext cx="150814" cy="150814"/>
            </a:xfrm>
            <a:prstGeom prst="ellipse">
              <a:avLst/>
            </a:prstGeom>
            <a:solidFill>
              <a:srgbClr val="00A8AA"/>
            </a:solidFill>
            <a:ln w="12700" cap="flat">
              <a:solidFill>
                <a:srgbClr val="000000"/>
              </a:solidFill>
              <a:prstDash val="solid"/>
              <a:round/>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32" name="Rectangle"/>
            <p:cNvSpPr/>
            <p:nvPr/>
          </p:nvSpPr>
          <p:spPr>
            <a:xfrm>
              <a:off x="3870325" y="2503487"/>
              <a:ext cx="232172" cy="608013"/>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33" name="Rectangle"/>
            <p:cNvSpPr/>
            <p:nvPr/>
          </p:nvSpPr>
          <p:spPr>
            <a:xfrm>
              <a:off x="3644900" y="1289050"/>
              <a:ext cx="232172" cy="1214438"/>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34" name="1"/>
            <p:cNvSpPr/>
            <p:nvPr/>
          </p:nvSpPr>
          <p:spPr>
            <a:xfrm>
              <a:off x="3357562" y="159226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1</a:t>
              </a:r>
            </a:p>
          </p:txBody>
        </p:sp>
        <p:sp>
          <p:nvSpPr>
            <p:cNvPr id="1935" name="3"/>
            <p:cNvSpPr/>
            <p:nvPr/>
          </p:nvSpPr>
          <p:spPr>
            <a:xfrm>
              <a:off x="3357562" y="41433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3</a:t>
              </a:r>
            </a:p>
          </p:txBody>
        </p:sp>
        <p:sp>
          <p:nvSpPr>
            <p:cNvPr id="1936" name="0"/>
            <p:cNvSpPr/>
            <p:nvPr/>
          </p:nvSpPr>
          <p:spPr>
            <a:xfrm>
              <a:off x="3357562" y="2200275"/>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0</a:t>
              </a:r>
            </a:p>
          </p:txBody>
        </p:sp>
        <p:sp>
          <p:nvSpPr>
            <p:cNvPr id="1937" name="2"/>
            <p:cNvSpPr/>
            <p:nvPr/>
          </p:nvSpPr>
          <p:spPr>
            <a:xfrm>
              <a:off x="3357562" y="985837"/>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2</a:t>
              </a:r>
            </a:p>
          </p:txBody>
        </p:sp>
        <p:sp>
          <p:nvSpPr>
            <p:cNvPr id="1938" name="Line"/>
            <p:cNvSpPr/>
            <p:nvPr/>
          </p:nvSpPr>
          <p:spPr>
            <a:xfrm flipV="1">
              <a:off x="1138237" y="1138237"/>
              <a:ext cx="1365251" cy="1365251"/>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39" name="Rectangle"/>
            <p:cNvSpPr/>
            <p:nvPr/>
          </p:nvSpPr>
          <p:spPr>
            <a:xfrm>
              <a:off x="2125662" y="602257"/>
              <a:ext cx="232173" cy="303611"/>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40" name="Rectangle"/>
            <p:cNvSpPr/>
            <p:nvPr/>
          </p:nvSpPr>
          <p:spPr>
            <a:xfrm>
              <a:off x="2352674" y="602257"/>
              <a:ext cx="232173" cy="303611"/>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41" name="Rectangle"/>
            <p:cNvSpPr/>
            <p:nvPr/>
          </p:nvSpPr>
          <p:spPr>
            <a:xfrm>
              <a:off x="0" y="602257"/>
              <a:ext cx="232172" cy="303611"/>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42" name="Rectangle"/>
            <p:cNvSpPr/>
            <p:nvPr/>
          </p:nvSpPr>
          <p:spPr>
            <a:xfrm>
              <a:off x="227012" y="909637"/>
              <a:ext cx="232173" cy="303610"/>
            </a:xfrm>
            <a:prstGeom prst="rect">
              <a:avLst/>
            </a:prstGeom>
            <a:solidFill>
              <a:srgbClr val="FF2600"/>
            </a:solidFill>
            <a:ln w="3175" cap="flat">
              <a:solidFill>
                <a:srgbClr val="000000"/>
              </a:solidFill>
              <a:prstDash val="solid"/>
              <a:miter lim="400000"/>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1943" name="Line"/>
            <p:cNvSpPr/>
            <p:nvPr/>
          </p:nvSpPr>
          <p:spPr>
            <a:xfrm flipV="1">
              <a:off x="0" y="74612"/>
              <a:ext cx="1588" cy="835026"/>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4" name="Line"/>
            <p:cNvSpPr/>
            <p:nvPr/>
          </p:nvSpPr>
          <p:spPr>
            <a:xfrm>
              <a:off x="0" y="909637"/>
              <a:ext cx="606425" cy="1588"/>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5" name="Line"/>
            <p:cNvSpPr/>
            <p:nvPr/>
          </p:nvSpPr>
          <p:spPr>
            <a:xfrm flipV="1">
              <a:off x="2124075" y="74612"/>
              <a:ext cx="1588" cy="835026"/>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6" name="Line"/>
            <p:cNvSpPr/>
            <p:nvPr/>
          </p:nvSpPr>
          <p:spPr>
            <a:xfrm>
              <a:off x="2124075" y="909637"/>
              <a:ext cx="606425" cy="1588"/>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7" name="Line"/>
            <p:cNvSpPr/>
            <p:nvPr/>
          </p:nvSpPr>
          <p:spPr>
            <a:xfrm flipV="1">
              <a:off x="3647082" y="303212"/>
              <a:ext cx="1589" cy="2200276"/>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8" name="Line"/>
            <p:cNvSpPr/>
            <p:nvPr/>
          </p:nvSpPr>
          <p:spPr>
            <a:xfrm>
              <a:off x="3647082" y="2503487"/>
              <a:ext cx="606426" cy="1589"/>
            </a:xfrm>
            <a:prstGeom prst="line">
              <a:avLst/>
            </a:prstGeom>
            <a:noFill/>
            <a:ln w="3175" cap="flat">
              <a:solidFill>
                <a:srgbClr val="000000"/>
              </a:solidFill>
              <a:prstDash val="solid"/>
              <a:round/>
              <a:tailEnd type="triangle" w="med" len="med"/>
            </a:ln>
            <a:effectLst/>
          </p:spPr>
          <p:txBody>
            <a:bodyPr wrap="square" lIns="0" tIns="0" rIns="0" bIns="0" numCol="1" anchor="t">
              <a:noAutofit/>
            </a:bodyPr>
            <a:lstStyle/>
            <a:p>
              <a:pPr>
                <a:defRPr sz="200"/>
              </a:pPr>
            </a:p>
          </p:txBody>
        </p:sp>
        <p:sp>
          <p:nvSpPr>
            <p:cNvPr id="1949" name="After rotation"/>
            <p:cNvSpPr/>
            <p:nvPr/>
          </p:nvSpPr>
          <p:spPr>
            <a:xfrm>
              <a:off x="1463674" y="311149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After rotation</a:t>
              </a:r>
            </a:p>
          </p:txBody>
        </p:sp>
        <p:sp>
          <p:nvSpPr>
            <p:cNvPr id="1950" name="Basis  function 1"/>
            <p:cNvSpPr/>
            <p:nvPr/>
          </p:nvSpPr>
          <p:spPr>
            <a:xfrm>
              <a:off x="605631"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1951" name="Basis  function 2"/>
            <p:cNvSpPr/>
            <p:nvPr/>
          </p:nvSpPr>
          <p:spPr>
            <a:xfrm>
              <a:off x="2731293"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grpSp>
      <p:pic>
        <p:nvPicPr>
          <p:cNvPr id="1953" name="txp_fig.png" descr="txp_fig.png"/>
          <p:cNvPicPr>
            <a:picLocks noChangeAspect="0"/>
          </p:cNvPicPr>
          <p:nvPr/>
        </p:nvPicPr>
        <p:blipFill>
          <a:blip r:embed="rId2">
            <a:extLst/>
          </a:blip>
          <a:stretch>
            <a:fillRect/>
          </a:stretch>
        </p:blipFill>
        <p:spPr>
          <a:xfrm>
            <a:off x="7161609" y="1750218"/>
            <a:ext cx="1443038" cy="7350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0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907">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1907">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2" fill="hold">
                                  <p:stCondLst>
                                    <p:cond delay="0"/>
                                  </p:stCondLst>
                                  <p:iterate type="el" backwards="0">
                                    <p:tmAbs val="0"/>
                                  </p:iterate>
                                  <p:childTnLst>
                                    <p:set>
                                      <p:cBhvr>
                                        <p:cTn id="14" fill="hold"/>
                                        <p:tgtEl>
                                          <p:spTgt spid="1953"/>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3" fill="hold">
                                  <p:stCondLst>
                                    <p:cond delay="0"/>
                                  </p:stCondLst>
                                  <p:iterate type="el" backwards="0">
                                    <p:tmAbs val="0"/>
                                  </p:iterate>
                                  <p:childTnLst>
                                    <p:set>
                                      <p:cBhvr>
                                        <p:cTn id="17" fill="hold"/>
                                        <p:tgtEl>
                                          <p:spTgt spid="1952"/>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4" fill="hold">
                                  <p:stCondLst>
                                    <p:cond delay="0"/>
                                  </p:stCondLst>
                                  <p:iterate type="el" backwards="0">
                                    <p:tmAbs val="0"/>
                                  </p:iterate>
                                  <p:childTnLst>
                                    <p:set>
                                      <p:cBhvr>
                                        <p:cTn id="20" fill="hold"/>
                                        <p:tgtEl>
                                          <p:spTgt spid="19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52" grpId="3"/>
      <p:bldP build="whole" bldLvl="1" animBg="1" rev="0" advAuto="0" spid="1953" grpId="2"/>
      <p:bldP build="p" bldLvl="1" animBg="1" rev="0" advAuto="0" spid="1907" grpId="1"/>
      <p:bldP build="whole" bldLvl="1" animBg="1" rev="0" advAuto="0" spid="1916" grpId="4"/>
    </p:bldLst>
  </p:timing>
</p:sld>
</file>

<file path=ppt/slides/slide2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1956" name="Line"/>
          <p:cNvSpPr/>
          <p:nvPr/>
        </p:nvSpPr>
        <p:spPr>
          <a:xfrm>
            <a:off x="7380287" y="3960812"/>
            <a:ext cx="1290639" cy="12890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0149" y="0"/>
                </a:lnTo>
                <a:lnTo>
                  <a:pt x="0" y="21600"/>
                </a:lnTo>
              </a:path>
            </a:pathLst>
          </a:custGeom>
          <a:solidFill>
            <a:srgbClr val="FF2600"/>
          </a:solidFill>
          <a:ln w="50800">
            <a:solidFill>
              <a:srgbClr val="0000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57" name="Same thing with infinite-dimensional vectors"/>
          <p:cNvSpPr txBox="1"/>
          <p:nvPr>
            <p:ph type="body" idx="1"/>
          </p:nvPr>
        </p:nvSpPr>
        <p:spPr>
          <a:xfrm>
            <a:off x="455414" y="1598414"/>
            <a:ext cx="8233172" cy="5259586"/>
          </a:xfrm>
          <a:prstGeom prst="rect">
            <a:avLst/>
          </a:prstGeom>
        </p:spPr>
        <p:txBody>
          <a:bodyPr lIns="12416" tIns="12416" rIns="12416" bIns="12416"/>
          <a:lstStyle>
            <a:lvl1pPr marL="110778" marR="57799" indent="-70138" defTabSz="1295400">
              <a:lnSpc>
                <a:spcPct val="100000"/>
              </a:lnSpc>
              <a:spcBef>
                <a:spcPts val="1000"/>
              </a:spcBef>
              <a:buSzPct val="100000"/>
              <a:buFontTx/>
              <a:buChar char="•"/>
              <a:defRPr sz="2400">
                <a:solidFill>
                  <a:srgbClr val="000000"/>
                </a:solidFill>
                <a:uFill>
                  <a:solidFill>
                    <a:srgbClr val="000000"/>
                  </a:solidFill>
                </a:uFill>
                <a:latin typeface="+mn-lt"/>
                <a:ea typeface="+mn-ea"/>
                <a:cs typeface="+mn-cs"/>
                <a:sym typeface="Arial"/>
              </a:defRPr>
            </a:lvl1pPr>
          </a:lstStyle>
          <a:p>
            <a:pPr/>
            <a:r>
              <a:t>Same thing with infinite-dimensional vectors</a:t>
            </a:r>
          </a:p>
        </p:txBody>
      </p:sp>
      <p:sp>
        <p:nvSpPr>
          <p:cNvPr id="1958" name="Line"/>
          <p:cNvSpPr/>
          <p:nvPr/>
        </p:nvSpPr>
        <p:spPr>
          <a:xfrm flipH="1" flipV="1">
            <a:off x="4268787" y="4035425"/>
            <a:ext cx="911226" cy="1214438"/>
          </a:xfrm>
          <a:prstGeom prst="line">
            <a:avLst/>
          </a:prstGeom>
          <a:ln w="3175">
            <a:solidFill>
              <a:srgbClr val="000000"/>
            </a:solidFill>
            <a:tailEnd type="triangle"/>
          </a:ln>
        </p:spPr>
        <p:txBody>
          <a:bodyPr lIns="0" tIns="0" rIns="0" bIns="0"/>
          <a:lstStyle/>
          <a:p>
            <a:pPr>
              <a:defRPr sz="200"/>
            </a:pPr>
          </a:p>
        </p:txBody>
      </p:sp>
      <p:sp>
        <p:nvSpPr>
          <p:cNvPr id="1959" name="Signal"/>
          <p:cNvSpPr txBox="1"/>
          <p:nvPr/>
        </p:nvSpPr>
        <p:spPr>
          <a:xfrm>
            <a:off x="369511" y="5857875"/>
            <a:ext cx="931028"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Signal</a:t>
            </a:r>
          </a:p>
        </p:txBody>
      </p:sp>
      <p:sp>
        <p:nvSpPr>
          <p:cNvPr id="1960" name="Line"/>
          <p:cNvSpPr/>
          <p:nvPr/>
        </p:nvSpPr>
        <p:spPr>
          <a:xfrm flipV="1">
            <a:off x="1687512" y="3656012"/>
            <a:ext cx="1589" cy="1593851"/>
          </a:xfrm>
          <a:prstGeom prst="line">
            <a:avLst/>
          </a:prstGeom>
          <a:ln w="3175">
            <a:solidFill>
              <a:srgbClr val="000000"/>
            </a:solidFill>
            <a:tailEnd type="triangle"/>
          </a:ln>
        </p:spPr>
        <p:txBody>
          <a:bodyPr lIns="0" tIns="0" rIns="0" bIns="0"/>
          <a:lstStyle/>
          <a:p>
            <a:pPr>
              <a:defRPr sz="200"/>
            </a:pPr>
          </a:p>
        </p:txBody>
      </p:sp>
      <p:sp>
        <p:nvSpPr>
          <p:cNvPr id="1961" name="Line"/>
          <p:cNvSpPr/>
          <p:nvPr/>
        </p:nvSpPr>
        <p:spPr>
          <a:xfrm>
            <a:off x="1687512" y="5249862"/>
            <a:ext cx="1517651" cy="1589"/>
          </a:xfrm>
          <a:prstGeom prst="line">
            <a:avLst/>
          </a:prstGeom>
          <a:ln w="3175">
            <a:solidFill>
              <a:srgbClr val="000000"/>
            </a:solidFill>
            <a:tailEnd type="triangle"/>
          </a:ln>
        </p:spPr>
        <p:txBody>
          <a:bodyPr lIns="0" tIns="0" rIns="0" bIns="0"/>
          <a:lstStyle/>
          <a:p>
            <a:pPr>
              <a:defRPr sz="200"/>
            </a:pPr>
          </a:p>
        </p:txBody>
      </p:sp>
      <p:sp>
        <p:nvSpPr>
          <p:cNvPr id="1962" name="Circle"/>
          <p:cNvSpPr/>
          <p:nvPr/>
        </p:nvSpPr>
        <p:spPr>
          <a:xfrm>
            <a:off x="2066925" y="3884612"/>
            <a:ext cx="150813" cy="150814"/>
          </a:xfrm>
          <a:prstGeom prst="ellipse">
            <a:avLst/>
          </a:prstGeom>
          <a:solidFill>
            <a:srgbClr val="00A8AA"/>
          </a:solidFill>
          <a:ln w="12700">
            <a:solidFill>
              <a:srgbClr val="0000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63" name="Pseudo- Fourier"/>
          <p:cNvSpPr txBox="1"/>
          <p:nvPr/>
        </p:nvSpPr>
        <p:spPr>
          <a:xfrm>
            <a:off x="7571907" y="5857875"/>
            <a:ext cx="1288399"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Pseudo-</a:t>
            </a:r>
            <a:br/>
            <a:r>
              <a:t>Fourier</a:t>
            </a:r>
          </a:p>
        </p:txBody>
      </p:sp>
      <p:sp>
        <p:nvSpPr>
          <p:cNvPr id="1964" name="Line"/>
          <p:cNvSpPr/>
          <p:nvPr/>
        </p:nvSpPr>
        <p:spPr>
          <a:xfrm flipV="1">
            <a:off x="5180012" y="3884612"/>
            <a:ext cx="1365251" cy="1365251"/>
          </a:xfrm>
          <a:prstGeom prst="line">
            <a:avLst/>
          </a:prstGeom>
          <a:ln w="3175">
            <a:solidFill>
              <a:srgbClr val="000000"/>
            </a:solidFill>
            <a:tailEnd type="triangle"/>
          </a:ln>
        </p:spPr>
        <p:txBody>
          <a:bodyPr lIns="0" tIns="0" rIns="0" bIns="0"/>
          <a:lstStyle/>
          <a:p>
            <a:pPr>
              <a:defRPr sz="200"/>
            </a:pPr>
          </a:p>
        </p:txBody>
      </p:sp>
      <p:sp>
        <p:nvSpPr>
          <p:cNvPr id="1965" name="Rectangle"/>
          <p:cNvSpPr/>
          <p:nvPr/>
        </p:nvSpPr>
        <p:spPr>
          <a:xfrm>
            <a:off x="3509962" y="3348632"/>
            <a:ext cx="1062038" cy="303611"/>
          </a:xfrm>
          <a:prstGeom prst="rect">
            <a:avLst/>
          </a:prstGeom>
          <a:solidFill>
            <a:srgbClr val="FF2600"/>
          </a:solidFill>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66" name="Line"/>
          <p:cNvSpPr/>
          <p:nvPr/>
        </p:nvSpPr>
        <p:spPr>
          <a:xfrm>
            <a:off x="1535906" y="3348632"/>
            <a:ext cx="606426" cy="1589"/>
          </a:xfrm>
          <a:prstGeom prst="line">
            <a:avLst/>
          </a:prstGeom>
          <a:ln w="3175">
            <a:solidFill>
              <a:srgbClr val="000000"/>
            </a:solidFill>
            <a:tailEnd type="triangle"/>
          </a:ln>
        </p:spPr>
        <p:txBody>
          <a:bodyPr lIns="0" tIns="0" rIns="0" bIns="0"/>
          <a:lstStyle/>
          <a:p>
            <a:pPr>
              <a:defRPr sz="200"/>
            </a:pPr>
          </a:p>
        </p:txBody>
      </p:sp>
      <p:sp>
        <p:nvSpPr>
          <p:cNvPr id="1967" name="Line"/>
          <p:cNvSpPr/>
          <p:nvPr/>
        </p:nvSpPr>
        <p:spPr>
          <a:xfrm>
            <a:off x="2976562" y="5705475"/>
            <a:ext cx="606426" cy="1588"/>
          </a:xfrm>
          <a:prstGeom prst="line">
            <a:avLst/>
          </a:prstGeom>
          <a:ln w="3175">
            <a:solidFill>
              <a:srgbClr val="000000"/>
            </a:solidFill>
            <a:tailEnd type="triangle"/>
          </a:ln>
        </p:spPr>
        <p:txBody>
          <a:bodyPr lIns="0" tIns="0" rIns="0" bIns="0"/>
          <a:lstStyle/>
          <a:p>
            <a:pPr>
              <a:defRPr sz="200"/>
            </a:pPr>
          </a:p>
        </p:txBody>
      </p:sp>
      <p:sp>
        <p:nvSpPr>
          <p:cNvPr id="1968" name="Line"/>
          <p:cNvSpPr/>
          <p:nvPr/>
        </p:nvSpPr>
        <p:spPr>
          <a:xfrm flipV="1">
            <a:off x="1535906" y="2517775"/>
            <a:ext cx="1588" cy="835025"/>
          </a:xfrm>
          <a:prstGeom prst="line">
            <a:avLst/>
          </a:prstGeom>
          <a:ln w="3175">
            <a:solidFill>
              <a:srgbClr val="000000"/>
            </a:solidFill>
            <a:tailEnd type="triangle"/>
          </a:ln>
        </p:spPr>
        <p:txBody>
          <a:bodyPr lIns="0" tIns="0" rIns="0" bIns="0"/>
          <a:lstStyle/>
          <a:p>
            <a:pPr>
              <a:defRPr sz="200"/>
            </a:pPr>
          </a:p>
        </p:txBody>
      </p:sp>
      <p:sp>
        <p:nvSpPr>
          <p:cNvPr id="1969" name="Line"/>
          <p:cNvSpPr/>
          <p:nvPr/>
        </p:nvSpPr>
        <p:spPr>
          <a:xfrm flipV="1">
            <a:off x="2976562" y="4870450"/>
            <a:ext cx="1589" cy="835025"/>
          </a:xfrm>
          <a:prstGeom prst="line">
            <a:avLst/>
          </a:prstGeom>
          <a:ln w="3175">
            <a:solidFill>
              <a:srgbClr val="000000"/>
            </a:solidFill>
            <a:tailEnd type="triangle"/>
          </a:ln>
        </p:spPr>
        <p:txBody>
          <a:bodyPr lIns="0" tIns="0" rIns="0" bIns="0"/>
          <a:lstStyle/>
          <a:p>
            <a:pPr>
              <a:defRPr sz="200"/>
            </a:pPr>
          </a:p>
        </p:txBody>
      </p:sp>
      <p:sp>
        <p:nvSpPr>
          <p:cNvPr id="1970" name="Line"/>
          <p:cNvSpPr/>
          <p:nvPr/>
        </p:nvSpPr>
        <p:spPr>
          <a:xfrm flipV="1">
            <a:off x="4041775" y="2820987"/>
            <a:ext cx="1588" cy="835026"/>
          </a:xfrm>
          <a:prstGeom prst="line">
            <a:avLst/>
          </a:prstGeom>
          <a:ln w="3175">
            <a:solidFill>
              <a:srgbClr val="000000"/>
            </a:solidFill>
            <a:tailEnd type="triangle"/>
          </a:ln>
        </p:spPr>
        <p:txBody>
          <a:bodyPr lIns="0" tIns="0" rIns="0" bIns="0"/>
          <a:lstStyle/>
          <a:p>
            <a:pPr>
              <a:defRPr sz="200"/>
            </a:pPr>
          </a:p>
        </p:txBody>
      </p:sp>
      <p:sp>
        <p:nvSpPr>
          <p:cNvPr id="1971" name="Line"/>
          <p:cNvSpPr/>
          <p:nvPr/>
        </p:nvSpPr>
        <p:spPr>
          <a:xfrm>
            <a:off x="4041775" y="3656012"/>
            <a:ext cx="606425" cy="1589"/>
          </a:xfrm>
          <a:prstGeom prst="line">
            <a:avLst/>
          </a:prstGeom>
          <a:ln w="3175">
            <a:solidFill>
              <a:srgbClr val="000000"/>
            </a:solidFill>
            <a:tailEnd type="triangle"/>
          </a:ln>
        </p:spPr>
        <p:txBody>
          <a:bodyPr lIns="0" tIns="0" rIns="0" bIns="0"/>
          <a:lstStyle/>
          <a:p>
            <a:pPr>
              <a:defRPr sz="200"/>
            </a:pPr>
          </a:p>
        </p:txBody>
      </p:sp>
      <p:sp>
        <p:nvSpPr>
          <p:cNvPr id="1972" name="Line"/>
          <p:cNvSpPr/>
          <p:nvPr/>
        </p:nvSpPr>
        <p:spPr>
          <a:xfrm flipV="1">
            <a:off x="5254625" y="2820987"/>
            <a:ext cx="1588" cy="835026"/>
          </a:xfrm>
          <a:prstGeom prst="line">
            <a:avLst/>
          </a:prstGeom>
          <a:ln w="3175">
            <a:solidFill>
              <a:srgbClr val="000000"/>
            </a:solidFill>
            <a:tailEnd type="triangle"/>
          </a:ln>
        </p:spPr>
        <p:txBody>
          <a:bodyPr lIns="0" tIns="0" rIns="0" bIns="0"/>
          <a:lstStyle/>
          <a:p>
            <a:pPr>
              <a:defRPr sz="200"/>
            </a:pPr>
          </a:p>
        </p:txBody>
      </p:sp>
      <p:sp>
        <p:nvSpPr>
          <p:cNvPr id="1973" name="Line"/>
          <p:cNvSpPr/>
          <p:nvPr/>
        </p:nvSpPr>
        <p:spPr>
          <a:xfrm>
            <a:off x="5254625" y="3656012"/>
            <a:ext cx="606425" cy="1589"/>
          </a:xfrm>
          <a:prstGeom prst="line">
            <a:avLst/>
          </a:prstGeom>
          <a:ln w="3175">
            <a:solidFill>
              <a:srgbClr val="000000"/>
            </a:solidFill>
            <a:tailEnd type="triangle"/>
          </a:ln>
        </p:spPr>
        <p:txBody>
          <a:bodyPr lIns="0" tIns="0" rIns="0" bIns="0"/>
          <a:lstStyle/>
          <a:p>
            <a:pPr>
              <a:defRPr sz="200"/>
            </a:pPr>
          </a:p>
        </p:txBody>
      </p:sp>
      <p:sp>
        <p:nvSpPr>
          <p:cNvPr id="1974" name="Line"/>
          <p:cNvSpPr/>
          <p:nvPr/>
        </p:nvSpPr>
        <p:spPr>
          <a:xfrm flipV="1">
            <a:off x="7992070" y="3656012"/>
            <a:ext cx="1588" cy="1593851"/>
          </a:xfrm>
          <a:prstGeom prst="line">
            <a:avLst/>
          </a:prstGeom>
          <a:ln w="3175">
            <a:solidFill>
              <a:srgbClr val="000000"/>
            </a:solidFill>
            <a:tailEnd type="triangle"/>
          </a:ln>
        </p:spPr>
        <p:txBody>
          <a:bodyPr lIns="0" tIns="0" rIns="0" bIns="0"/>
          <a:lstStyle/>
          <a:p>
            <a:pPr>
              <a:defRPr sz="200"/>
            </a:pPr>
          </a:p>
        </p:txBody>
      </p:sp>
      <p:sp>
        <p:nvSpPr>
          <p:cNvPr id="1975" name="Line"/>
          <p:cNvSpPr/>
          <p:nvPr/>
        </p:nvSpPr>
        <p:spPr>
          <a:xfrm>
            <a:off x="7992070" y="5249862"/>
            <a:ext cx="1062038" cy="1589"/>
          </a:xfrm>
          <a:prstGeom prst="line">
            <a:avLst/>
          </a:prstGeom>
          <a:ln w="3175">
            <a:solidFill>
              <a:srgbClr val="000000"/>
            </a:solidFill>
            <a:tailEnd type="triangle"/>
          </a:ln>
        </p:spPr>
        <p:txBody>
          <a:bodyPr lIns="0" tIns="0" rIns="0" bIns="0"/>
          <a:lstStyle/>
          <a:p>
            <a:pPr>
              <a:defRPr sz="200"/>
            </a:pPr>
          </a:p>
        </p:txBody>
      </p:sp>
      <p:sp>
        <p:nvSpPr>
          <p:cNvPr id="1976" name="Geometric interpretation"/>
          <p:cNvSpPr txBox="1"/>
          <p:nvPr/>
        </p:nvSpPr>
        <p:spPr>
          <a:xfrm>
            <a:off x="1452570" y="5705475"/>
            <a:ext cx="1936735"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pPr>
            <a:r>
              <a:t>Geometric</a:t>
            </a:r>
            <a:br/>
            <a:r>
              <a:t>interpretation</a:t>
            </a:r>
          </a:p>
        </p:txBody>
      </p:sp>
      <p:sp>
        <p:nvSpPr>
          <p:cNvPr id="1977" name="After rotation"/>
          <p:cNvSpPr txBox="1"/>
          <p:nvPr/>
        </p:nvSpPr>
        <p:spPr>
          <a:xfrm>
            <a:off x="4847411" y="5857875"/>
            <a:ext cx="1922503"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algn="ctr" defTabSz="910828">
              <a:buClr>
                <a:srgbClr val="000000"/>
              </a:buClr>
              <a:buFont typeface="Times New Roman"/>
              <a:defRPr b="1" sz="2200">
                <a:uFill>
                  <a:solidFill>
                    <a:srgbClr val="000000"/>
                  </a:solidFill>
                </a:uFill>
                <a:latin typeface="Times New Roman"/>
                <a:ea typeface="Times New Roman"/>
                <a:cs typeface="Times New Roman"/>
                <a:sym typeface="Times New Roman"/>
              </a:defRPr>
            </a:lvl1pPr>
          </a:lstStyle>
          <a:p>
            <a:pPr/>
            <a:r>
              <a:t>After rotation</a:t>
            </a:r>
          </a:p>
        </p:txBody>
      </p:sp>
      <p:sp>
        <p:nvSpPr>
          <p:cNvPr id="1978" name="Basis  function 1"/>
          <p:cNvSpPr txBox="1"/>
          <p:nvPr/>
        </p:nvSpPr>
        <p:spPr>
          <a:xfrm>
            <a:off x="1811249" y="26701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1979" name="Basis  function 2"/>
          <p:cNvSpPr txBox="1"/>
          <p:nvPr/>
        </p:nvSpPr>
        <p:spPr>
          <a:xfrm>
            <a:off x="3481299" y="5099050"/>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sp>
        <p:nvSpPr>
          <p:cNvPr id="1980" name="Basis  function 1"/>
          <p:cNvSpPr txBox="1"/>
          <p:nvPr/>
        </p:nvSpPr>
        <p:spPr>
          <a:xfrm>
            <a:off x="4163924" y="27463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1</a:t>
            </a:r>
          </a:p>
        </p:txBody>
      </p:sp>
      <p:sp>
        <p:nvSpPr>
          <p:cNvPr id="1981" name="Basis  function 2"/>
          <p:cNvSpPr txBox="1"/>
          <p:nvPr/>
        </p:nvSpPr>
        <p:spPr>
          <a:xfrm>
            <a:off x="5378361" y="2746375"/>
            <a:ext cx="966965" cy="526852"/>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algn="ctr" defTabSz="910828">
              <a:buClr>
                <a:srgbClr val="000000"/>
              </a:buClr>
              <a:buFont typeface="Times New Roman"/>
              <a:defRPr b="1" sz="1400">
                <a:uFill>
                  <a:solidFill>
                    <a:srgbClr val="000000"/>
                  </a:solidFill>
                </a:uFill>
                <a:latin typeface="Times New Roman"/>
                <a:ea typeface="Times New Roman"/>
                <a:cs typeface="Times New Roman"/>
                <a:sym typeface="Times New Roman"/>
              </a:defRPr>
            </a:pPr>
            <a:r>
              <a:t>Basis </a:t>
            </a:r>
            <a:br/>
            <a:r>
              <a:t>function 2</a:t>
            </a:r>
          </a:p>
        </p:txBody>
      </p:sp>
      <p:sp>
        <p:nvSpPr>
          <p:cNvPr id="1982" name="Line"/>
          <p:cNvSpPr/>
          <p:nvPr/>
        </p:nvSpPr>
        <p:spPr>
          <a:xfrm flipV="1">
            <a:off x="1687512" y="4719637"/>
            <a:ext cx="1593851" cy="530226"/>
          </a:xfrm>
          <a:prstGeom prst="line">
            <a:avLst/>
          </a:prstGeom>
          <a:ln w="3175">
            <a:solidFill>
              <a:srgbClr val="000000"/>
            </a:solidFill>
            <a:tailEnd type="triangle"/>
          </a:ln>
        </p:spPr>
        <p:txBody>
          <a:bodyPr lIns="0" tIns="0" rIns="0" bIns="0"/>
          <a:lstStyle/>
          <a:p>
            <a:pPr>
              <a:defRPr sz="200"/>
            </a:pPr>
          </a:p>
        </p:txBody>
      </p:sp>
      <p:sp>
        <p:nvSpPr>
          <p:cNvPr id="1983" name="Line"/>
          <p:cNvSpPr/>
          <p:nvPr/>
        </p:nvSpPr>
        <p:spPr>
          <a:xfrm flipV="1">
            <a:off x="1687512" y="4187825"/>
            <a:ext cx="684214" cy="1062038"/>
          </a:xfrm>
          <a:prstGeom prst="line">
            <a:avLst/>
          </a:prstGeom>
          <a:ln w="3175">
            <a:solidFill>
              <a:srgbClr val="000000"/>
            </a:solidFill>
            <a:tailEnd type="triangle"/>
          </a:ln>
        </p:spPr>
        <p:txBody>
          <a:bodyPr lIns="0" tIns="0" rIns="0" bIns="0"/>
          <a:lstStyle/>
          <a:p>
            <a:pPr>
              <a:defRPr sz="200"/>
            </a:pPr>
          </a:p>
        </p:txBody>
      </p:sp>
      <p:sp>
        <p:nvSpPr>
          <p:cNvPr id="1984" name="Line"/>
          <p:cNvSpPr/>
          <p:nvPr/>
        </p:nvSpPr>
        <p:spPr>
          <a:xfrm flipV="1">
            <a:off x="1687512" y="4340225"/>
            <a:ext cx="1290639" cy="909638"/>
          </a:xfrm>
          <a:prstGeom prst="line">
            <a:avLst/>
          </a:prstGeom>
          <a:ln w="3175">
            <a:solidFill>
              <a:srgbClr val="000000"/>
            </a:solidFill>
            <a:tailEnd type="triangle"/>
          </a:ln>
        </p:spPr>
        <p:txBody>
          <a:bodyPr lIns="0" tIns="0" rIns="0" bIns="0"/>
          <a:lstStyle/>
          <a:p>
            <a:pPr>
              <a:defRPr sz="200"/>
            </a:pPr>
          </a:p>
        </p:txBody>
      </p:sp>
      <p:sp>
        <p:nvSpPr>
          <p:cNvPr id="1985" name="Line"/>
          <p:cNvSpPr/>
          <p:nvPr/>
        </p:nvSpPr>
        <p:spPr>
          <a:xfrm flipV="1">
            <a:off x="5180012" y="4946650"/>
            <a:ext cx="1668464" cy="303213"/>
          </a:xfrm>
          <a:prstGeom prst="line">
            <a:avLst/>
          </a:prstGeom>
          <a:ln w="3175">
            <a:solidFill>
              <a:srgbClr val="000000"/>
            </a:solidFill>
            <a:tailEnd type="triangle"/>
          </a:ln>
        </p:spPr>
        <p:txBody>
          <a:bodyPr lIns="0" tIns="0" rIns="0" bIns="0"/>
          <a:lstStyle/>
          <a:p>
            <a:pPr>
              <a:defRPr sz="200"/>
            </a:pPr>
          </a:p>
        </p:txBody>
      </p:sp>
      <p:sp>
        <p:nvSpPr>
          <p:cNvPr id="1986" name="Line"/>
          <p:cNvSpPr/>
          <p:nvPr/>
        </p:nvSpPr>
        <p:spPr>
          <a:xfrm flipV="1">
            <a:off x="5180012" y="4187825"/>
            <a:ext cx="150814" cy="1062038"/>
          </a:xfrm>
          <a:prstGeom prst="line">
            <a:avLst/>
          </a:prstGeom>
          <a:ln w="3175">
            <a:solidFill>
              <a:srgbClr val="000000"/>
            </a:solidFill>
            <a:tailEnd type="triangle"/>
          </a:ln>
        </p:spPr>
        <p:txBody>
          <a:bodyPr lIns="0" tIns="0" rIns="0" bIns="0"/>
          <a:lstStyle/>
          <a:p>
            <a:pPr>
              <a:defRPr sz="200"/>
            </a:pPr>
          </a:p>
        </p:txBody>
      </p:sp>
      <p:sp>
        <p:nvSpPr>
          <p:cNvPr id="1987" name="Line"/>
          <p:cNvSpPr/>
          <p:nvPr/>
        </p:nvSpPr>
        <p:spPr>
          <a:xfrm flipV="1">
            <a:off x="5180012" y="4491037"/>
            <a:ext cx="1441451" cy="758826"/>
          </a:xfrm>
          <a:prstGeom prst="line">
            <a:avLst/>
          </a:prstGeom>
          <a:ln w="3175">
            <a:solidFill>
              <a:srgbClr val="000000"/>
            </a:solidFill>
            <a:tailEnd type="triangle"/>
          </a:ln>
        </p:spPr>
        <p:txBody>
          <a:bodyPr lIns="0" tIns="0" rIns="0" bIns="0"/>
          <a:lstStyle/>
          <a:p>
            <a:pPr>
              <a:defRPr sz="200"/>
            </a:pPr>
          </a:p>
        </p:txBody>
      </p:sp>
      <p:sp>
        <p:nvSpPr>
          <p:cNvPr id="1988" name="Line"/>
          <p:cNvSpPr/>
          <p:nvPr/>
        </p:nvSpPr>
        <p:spPr>
          <a:xfrm>
            <a:off x="19050" y="4692587"/>
            <a:ext cx="1582738" cy="410766"/>
          </a:xfrm>
          <a:custGeom>
            <a:avLst/>
            <a:gdLst/>
            <a:ahLst/>
            <a:cxnLst>
              <a:cxn ang="0">
                <a:pos x="wd2" y="hd2"/>
              </a:cxn>
              <a:cxn ang="5400000">
                <a:pos x="wd2" y="hd2"/>
              </a:cxn>
              <a:cxn ang="10800000">
                <a:pos x="wd2" y="hd2"/>
              </a:cxn>
              <a:cxn ang="16200000">
                <a:pos x="wd2" y="hd2"/>
              </a:cxn>
            </a:cxnLst>
            <a:rect l="0" t="0" r="r" b="b"/>
            <a:pathLst>
              <a:path w="21600" h="21353" fill="norm" stroke="1" extrusionOk="0">
                <a:moveTo>
                  <a:pt x="0" y="21353"/>
                </a:moveTo>
                <a:cubicBezTo>
                  <a:pt x="888" y="20186"/>
                  <a:pt x="1798" y="19018"/>
                  <a:pt x="2730" y="19018"/>
                </a:cubicBezTo>
                <a:cubicBezTo>
                  <a:pt x="3661" y="19018"/>
                  <a:pt x="4745" y="21520"/>
                  <a:pt x="5546" y="21186"/>
                </a:cubicBezTo>
                <a:cubicBezTo>
                  <a:pt x="6348" y="20853"/>
                  <a:pt x="6976" y="19852"/>
                  <a:pt x="7583" y="17100"/>
                </a:cubicBezTo>
                <a:cubicBezTo>
                  <a:pt x="8189" y="14348"/>
                  <a:pt x="8666" y="7676"/>
                  <a:pt x="9229" y="4840"/>
                </a:cubicBezTo>
                <a:cubicBezTo>
                  <a:pt x="9793" y="2005"/>
                  <a:pt x="10378" y="87"/>
                  <a:pt x="10962" y="3"/>
                </a:cubicBezTo>
                <a:cubicBezTo>
                  <a:pt x="11547" y="-80"/>
                  <a:pt x="12262" y="1421"/>
                  <a:pt x="12804" y="4090"/>
                </a:cubicBezTo>
                <a:cubicBezTo>
                  <a:pt x="13346" y="6759"/>
                  <a:pt x="13606" y="13180"/>
                  <a:pt x="14256" y="16016"/>
                </a:cubicBezTo>
                <a:cubicBezTo>
                  <a:pt x="14906" y="18851"/>
                  <a:pt x="15837" y="20436"/>
                  <a:pt x="16660" y="20853"/>
                </a:cubicBezTo>
                <a:cubicBezTo>
                  <a:pt x="17484" y="21270"/>
                  <a:pt x="18350" y="18684"/>
                  <a:pt x="19174" y="18601"/>
                </a:cubicBezTo>
                <a:cubicBezTo>
                  <a:pt x="19997" y="18518"/>
                  <a:pt x="20798" y="19268"/>
                  <a:pt x="21600" y="20102"/>
                </a:cubicBezTo>
              </a:path>
            </a:pathLst>
          </a:custGeom>
          <a:solidFill>
            <a:srgbClr val="4349AA"/>
          </a:solidFill>
          <a:ln w="50800">
            <a:solidFill>
              <a:srgbClr val="0000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1989" name="Line"/>
          <p:cNvSpPr/>
          <p:nvPr/>
        </p:nvSpPr>
        <p:spPr>
          <a:xfrm flipV="1">
            <a:off x="1535906" y="2746375"/>
            <a:ext cx="1588" cy="606426"/>
          </a:xfrm>
          <a:prstGeom prst="line">
            <a:avLst/>
          </a:prstGeom>
          <a:ln w="50800">
            <a:solidFill>
              <a:srgbClr val="4349AA"/>
            </a:solidFill>
          </a:ln>
        </p:spPr>
        <p:txBody>
          <a:bodyPr lIns="0" tIns="0" rIns="0" bIns="0"/>
          <a:lstStyle/>
          <a:p>
            <a:pPr>
              <a:defRPr sz="200"/>
            </a:pPr>
          </a:p>
        </p:txBody>
      </p:sp>
      <p:sp>
        <p:nvSpPr>
          <p:cNvPr id="1990" name="Line"/>
          <p:cNvSpPr/>
          <p:nvPr/>
        </p:nvSpPr>
        <p:spPr>
          <a:xfrm flipV="1">
            <a:off x="3130550" y="5099050"/>
            <a:ext cx="1588" cy="606425"/>
          </a:xfrm>
          <a:prstGeom prst="line">
            <a:avLst/>
          </a:prstGeom>
          <a:ln w="50800">
            <a:solidFill>
              <a:srgbClr val="4349AA"/>
            </a:solidFill>
          </a:ln>
        </p:spPr>
        <p:txBody>
          <a:bodyPr lIns="0" tIns="0" rIns="0" bIns="0"/>
          <a:lstStyle/>
          <a:p>
            <a:pPr>
              <a:defRPr sz="200"/>
            </a:pPr>
          </a:p>
        </p:txBody>
      </p:sp>
      <p:sp>
        <p:nvSpPr>
          <p:cNvPr id="1991" name="Line"/>
          <p:cNvSpPr/>
          <p:nvPr/>
        </p:nvSpPr>
        <p:spPr>
          <a:xfrm>
            <a:off x="3279775" y="4870450"/>
            <a:ext cx="606425" cy="1588"/>
          </a:xfrm>
          <a:prstGeom prst="line">
            <a:avLst/>
          </a:prstGeom>
          <a:ln w="3175">
            <a:solidFill>
              <a:srgbClr val="000000"/>
            </a:solidFill>
            <a:tailEnd type="triangle"/>
          </a:ln>
        </p:spPr>
        <p:txBody>
          <a:bodyPr lIns="0" tIns="0" rIns="0" bIns="0"/>
          <a:lstStyle/>
          <a:p>
            <a:pPr>
              <a:defRPr sz="200"/>
            </a:pPr>
          </a:p>
        </p:txBody>
      </p:sp>
      <p:sp>
        <p:nvSpPr>
          <p:cNvPr id="1992" name="Line"/>
          <p:cNvSpPr/>
          <p:nvPr/>
        </p:nvSpPr>
        <p:spPr>
          <a:xfrm flipV="1">
            <a:off x="3279775" y="4035425"/>
            <a:ext cx="1588" cy="835025"/>
          </a:xfrm>
          <a:prstGeom prst="line">
            <a:avLst/>
          </a:prstGeom>
          <a:ln w="3175">
            <a:solidFill>
              <a:srgbClr val="000000"/>
            </a:solidFill>
            <a:tailEnd type="triangle"/>
          </a:ln>
        </p:spPr>
        <p:txBody>
          <a:bodyPr lIns="0" tIns="0" rIns="0" bIns="0"/>
          <a:lstStyle/>
          <a:p>
            <a:pPr>
              <a:defRPr sz="200"/>
            </a:pPr>
          </a:p>
        </p:txBody>
      </p:sp>
      <p:sp>
        <p:nvSpPr>
          <p:cNvPr id="1993" name="Line"/>
          <p:cNvSpPr/>
          <p:nvPr/>
        </p:nvSpPr>
        <p:spPr>
          <a:xfrm flipV="1">
            <a:off x="3586162" y="4264025"/>
            <a:ext cx="1589" cy="606425"/>
          </a:xfrm>
          <a:prstGeom prst="line">
            <a:avLst/>
          </a:prstGeom>
          <a:ln w="50800">
            <a:solidFill>
              <a:srgbClr val="4349AA"/>
            </a:solidFill>
          </a:ln>
        </p:spPr>
        <p:txBody>
          <a:bodyPr lIns="0" tIns="0" rIns="0" bIns="0"/>
          <a:lstStyle/>
          <a:p>
            <a:pPr>
              <a:defRPr sz="200"/>
            </a:pPr>
          </a:p>
        </p:txBody>
      </p:sp>
      <p:sp>
        <p:nvSpPr>
          <p:cNvPr id="1994" name="Line"/>
          <p:cNvSpPr/>
          <p:nvPr/>
        </p:nvSpPr>
        <p:spPr>
          <a:xfrm>
            <a:off x="2979737" y="4491037"/>
            <a:ext cx="606426" cy="1589"/>
          </a:xfrm>
          <a:prstGeom prst="line">
            <a:avLst/>
          </a:prstGeom>
          <a:ln w="3175">
            <a:solidFill>
              <a:srgbClr val="000000"/>
            </a:solidFill>
            <a:tailEnd type="triangle"/>
          </a:ln>
        </p:spPr>
        <p:txBody>
          <a:bodyPr lIns="0" tIns="0" rIns="0" bIns="0"/>
          <a:lstStyle/>
          <a:p>
            <a:pPr>
              <a:defRPr sz="200"/>
            </a:pPr>
          </a:p>
        </p:txBody>
      </p:sp>
      <p:sp>
        <p:nvSpPr>
          <p:cNvPr id="1995" name="Line"/>
          <p:cNvSpPr/>
          <p:nvPr/>
        </p:nvSpPr>
        <p:spPr>
          <a:xfrm flipV="1">
            <a:off x="2976562" y="3656012"/>
            <a:ext cx="1589" cy="835026"/>
          </a:xfrm>
          <a:prstGeom prst="line">
            <a:avLst/>
          </a:prstGeom>
          <a:ln w="3175">
            <a:solidFill>
              <a:srgbClr val="000000"/>
            </a:solidFill>
            <a:tailEnd type="triangle"/>
          </a:ln>
        </p:spPr>
        <p:txBody>
          <a:bodyPr lIns="0" tIns="0" rIns="0" bIns="0"/>
          <a:lstStyle/>
          <a:p>
            <a:pPr>
              <a:defRPr sz="200"/>
            </a:pPr>
          </a:p>
        </p:txBody>
      </p:sp>
      <p:sp>
        <p:nvSpPr>
          <p:cNvPr id="1996" name="Line"/>
          <p:cNvSpPr/>
          <p:nvPr/>
        </p:nvSpPr>
        <p:spPr>
          <a:xfrm flipV="1">
            <a:off x="3205162" y="3884612"/>
            <a:ext cx="1589" cy="606426"/>
          </a:xfrm>
          <a:prstGeom prst="line">
            <a:avLst/>
          </a:prstGeom>
          <a:ln w="50800">
            <a:solidFill>
              <a:srgbClr val="4349AA"/>
            </a:solidFill>
          </a:ln>
        </p:spPr>
        <p:txBody>
          <a:bodyPr lIns="0" tIns="0" rIns="0" bIns="0"/>
          <a:lstStyle/>
          <a:p>
            <a:pPr>
              <a:defRPr sz="200"/>
            </a:pPr>
          </a:p>
        </p:txBody>
      </p:sp>
      <p:sp>
        <p:nvSpPr>
          <p:cNvPr id="1997" name="Line"/>
          <p:cNvSpPr/>
          <p:nvPr/>
        </p:nvSpPr>
        <p:spPr>
          <a:xfrm>
            <a:off x="2368550" y="4187825"/>
            <a:ext cx="606425" cy="1588"/>
          </a:xfrm>
          <a:prstGeom prst="line">
            <a:avLst/>
          </a:prstGeom>
          <a:ln w="3175">
            <a:solidFill>
              <a:srgbClr val="000000"/>
            </a:solidFill>
            <a:tailEnd type="triangle"/>
          </a:ln>
        </p:spPr>
        <p:txBody>
          <a:bodyPr lIns="0" tIns="0" rIns="0" bIns="0"/>
          <a:lstStyle/>
          <a:p>
            <a:pPr>
              <a:defRPr sz="200"/>
            </a:pPr>
          </a:p>
        </p:txBody>
      </p:sp>
      <p:sp>
        <p:nvSpPr>
          <p:cNvPr id="1998" name="Line"/>
          <p:cNvSpPr/>
          <p:nvPr/>
        </p:nvSpPr>
        <p:spPr>
          <a:xfrm flipV="1">
            <a:off x="2368550" y="3348632"/>
            <a:ext cx="1588" cy="835026"/>
          </a:xfrm>
          <a:prstGeom prst="line">
            <a:avLst/>
          </a:prstGeom>
          <a:ln w="3175">
            <a:solidFill>
              <a:srgbClr val="000000"/>
            </a:solidFill>
            <a:tailEnd type="triangle"/>
          </a:ln>
        </p:spPr>
        <p:txBody>
          <a:bodyPr lIns="0" tIns="0" rIns="0" bIns="0"/>
          <a:lstStyle/>
          <a:p>
            <a:pPr>
              <a:defRPr sz="200"/>
            </a:pPr>
          </a:p>
        </p:txBody>
      </p:sp>
      <p:sp>
        <p:nvSpPr>
          <p:cNvPr id="1999" name="Line"/>
          <p:cNvSpPr/>
          <p:nvPr/>
        </p:nvSpPr>
        <p:spPr>
          <a:xfrm flipV="1">
            <a:off x="2446337" y="3580804"/>
            <a:ext cx="1589" cy="606426"/>
          </a:xfrm>
          <a:prstGeom prst="line">
            <a:avLst/>
          </a:prstGeom>
          <a:ln w="50800">
            <a:solidFill>
              <a:srgbClr val="4349AA"/>
            </a:solidFill>
          </a:ln>
        </p:spPr>
        <p:txBody>
          <a:bodyPr lIns="0" tIns="0" rIns="0" bIns="0"/>
          <a:lstStyle/>
          <a:p>
            <a:pPr>
              <a:defRPr sz="200"/>
            </a:pPr>
          </a:p>
        </p:txBody>
      </p:sp>
      <p:sp>
        <p:nvSpPr>
          <p:cNvPr id="2000" name="Line"/>
          <p:cNvSpPr/>
          <p:nvPr/>
        </p:nvSpPr>
        <p:spPr>
          <a:xfrm>
            <a:off x="4572000" y="3430393"/>
            <a:ext cx="1365250"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01" name="Circle"/>
          <p:cNvSpPr/>
          <p:nvPr/>
        </p:nvSpPr>
        <p:spPr>
          <a:xfrm>
            <a:off x="5559425" y="3884612"/>
            <a:ext cx="150813" cy="150814"/>
          </a:xfrm>
          <a:prstGeom prst="ellipse">
            <a:avLst/>
          </a:prstGeom>
          <a:solidFill>
            <a:srgbClr val="00A8AA"/>
          </a:solidFill>
          <a:ln w="12700">
            <a:solidFill>
              <a:srgbClr val="0000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02" name="Line"/>
          <p:cNvSpPr/>
          <p:nvPr/>
        </p:nvSpPr>
        <p:spPr>
          <a:xfrm flipV="1">
            <a:off x="6365875" y="3224212"/>
            <a:ext cx="1588" cy="835026"/>
          </a:xfrm>
          <a:prstGeom prst="line">
            <a:avLst/>
          </a:prstGeom>
          <a:ln w="3175">
            <a:solidFill>
              <a:srgbClr val="000000"/>
            </a:solidFill>
            <a:tailEnd type="triangle"/>
          </a:ln>
        </p:spPr>
        <p:txBody>
          <a:bodyPr lIns="0" tIns="0" rIns="0" bIns="0"/>
          <a:lstStyle/>
          <a:p>
            <a:pPr>
              <a:defRPr sz="200"/>
            </a:pPr>
          </a:p>
        </p:txBody>
      </p:sp>
      <p:sp>
        <p:nvSpPr>
          <p:cNvPr id="2003" name="Line"/>
          <p:cNvSpPr/>
          <p:nvPr/>
        </p:nvSpPr>
        <p:spPr>
          <a:xfrm>
            <a:off x="6365875" y="4059237"/>
            <a:ext cx="606426" cy="1589"/>
          </a:xfrm>
          <a:prstGeom prst="line">
            <a:avLst/>
          </a:prstGeom>
          <a:ln w="3175">
            <a:solidFill>
              <a:srgbClr val="000000"/>
            </a:solidFill>
            <a:tailEnd type="triangle"/>
          </a:ln>
        </p:spPr>
        <p:txBody>
          <a:bodyPr lIns="0" tIns="0" rIns="0" bIns="0"/>
          <a:lstStyle/>
          <a:p>
            <a:pPr>
              <a:defRPr sz="200"/>
            </a:pPr>
          </a:p>
        </p:txBody>
      </p:sp>
      <p:sp>
        <p:nvSpPr>
          <p:cNvPr id="2004" name="Line"/>
          <p:cNvSpPr/>
          <p:nvPr/>
        </p:nvSpPr>
        <p:spPr>
          <a:xfrm>
            <a:off x="5959475" y="3833618"/>
            <a:ext cx="812602"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05" name="Line"/>
          <p:cNvSpPr/>
          <p:nvPr/>
        </p:nvSpPr>
        <p:spPr>
          <a:xfrm flipV="1">
            <a:off x="6621462" y="3808412"/>
            <a:ext cx="1589" cy="835026"/>
          </a:xfrm>
          <a:prstGeom prst="line">
            <a:avLst/>
          </a:prstGeom>
          <a:ln w="3175">
            <a:solidFill>
              <a:srgbClr val="000000"/>
            </a:solidFill>
            <a:tailEnd type="triangle"/>
          </a:ln>
        </p:spPr>
        <p:txBody>
          <a:bodyPr lIns="0" tIns="0" rIns="0" bIns="0"/>
          <a:lstStyle/>
          <a:p>
            <a:pPr>
              <a:defRPr sz="200"/>
            </a:pPr>
          </a:p>
        </p:txBody>
      </p:sp>
      <p:sp>
        <p:nvSpPr>
          <p:cNvPr id="2006" name="Line"/>
          <p:cNvSpPr/>
          <p:nvPr/>
        </p:nvSpPr>
        <p:spPr>
          <a:xfrm>
            <a:off x="6621462" y="4643437"/>
            <a:ext cx="606426" cy="1589"/>
          </a:xfrm>
          <a:prstGeom prst="line">
            <a:avLst/>
          </a:prstGeom>
          <a:ln w="3175">
            <a:solidFill>
              <a:srgbClr val="000000"/>
            </a:solidFill>
            <a:tailEnd type="triangle"/>
          </a:ln>
        </p:spPr>
        <p:txBody>
          <a:bodyPr lIns="0" tIns="0" rIns="0" bIns="0"/>
          <a:lstStyle/>
          <a:p>
            <a:pPr>
              <a:defRPr sz="200"/>
            </a:pPr>
          </a:p>
        </p:txBody>
      </p:sp>
      <p:sp>
        <p:nvSpPr>
          <p:cNvPr id="2007" name="Line"/>
          <p:cNvSpPr/>
          <p:nvPr/>
        </p:nvSpPr>
        <p:spPr>
          <a:xfrm>
            <a:off x="6656387" y="4417818"/>
            <a:ext cx="49113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08" name="Line"/>
          <p:cNvSpPr/>
          <p:nvPr/>
        </p:nvSpPr>
        <p:spPr>
          <a:xfrm flipV="1">
            <a:off x="6621462" y="4491037"/>
            <a:ext cx="1589" cy="835026"/>
          </a:xfrm>
          <a:prstGeom prst="line">
            <a:avLst/>
          </a:prstGeom>
          <a:ln w="3175">
            <a:solidFill>
              <a:srgbClr val="000000"/>
            </a:solidFill>
            <a:tailEnd type="triangle"/>
          </a:ln>
        </p:spPr>
        <p:txBody>
          <a:bodyPr lIns="0" tIns="0" rIns="0" bIns="0"/>
          <a:lstStyle/>
          <a:p>
            <a:pPr>
              <a:defRPr sz="200"/>
            </a:pPr>
          </a:p>
        </p:txBody>
      </p:sp>
      <p:sp>
        <p:nvSpPr>
          <p:cNvPr id="2009" name="Line"/>
          <p:cNvSpPr/>
          <p:nvPr/>
        </p:nvSpPr>
        <p:spPr>
          <a:xfrm>
            <a:off x="6621462" y="5326062"/>
            <a:ext cx="606426" cy="1589"/>
          </a:xfrm>
          <a:prstGeom prst="line">
            <a:avLst/>
          </a:prstGeom>
          <a:ln w="3175">
            <a:solidFill>
              <a:srgbClr val="000000"/>
            </a:solidFill>
            <a:tailEnd type="triangle"/>
          </a:ln>
        </p:spPr>
        <p:txBody>
          <a:bodyPr lIns="0" tIns="0" rIns="0" bIns="0"/>
          <a:lstStyle/>
          <a:p>
            <a:pPr>
              <a:defRPr sz="200"/>
            </a:pPr>
          </a:p>
        </p:txBody>
      </p:sp>
      <p:sp>
        <p:nvSpPr>
          <p:cNvPr id="2010" name="Line"/>
          <p:cNvSpPr/>
          <p:nvPr/>
        </p:nvSpPr>
        <p:spPr>
          <a:xfrm>
            <a:off x="6621462" y="5100443"/>
            <a:ext cx="37941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11" name="Line"/>
          <p:cNvSpPr/>
          <p:nvPr/>
        </p:nvSpPr>
        <p:spPr>
          <a:xfrm>
            <a:off x="6175375" y="4417818"/>
            <a:ext cx="491133"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12" name="Line"/>
          <p:cNvSpPr/>
          <p:nvPr/>
        </p:nvSpPr>
        <p:spPr>
          <a:xfrm>
            <a:off x="6253162" y="5100443"/>
            <a:ext cx="379414" cy="340063"/>
          </a:xfrm>
          <a:custGeom>
            <a:avLst/>
            <a:gdLst/>
            <a:ahLst/>
            <a:cxnLst>
              <a:cxn ang="0">
                <a:pos x="wd2" y="hd2"/>
              </a:cxn>
              <a:cxn ang="5400000">
                <a:pos x="wd2" y="hd2"/>
              </a:cxn>
              <a:cxn ang="10800000">
                <a:pos x="wd2" y="hd2"/>
              </a:cxn>
              <a:cxn ang="16200000">
                <a:pos x="wd2" y="hd2"/>
              </a:cxn>
            </a:cxnLst>
            <a:rect l="0" t="0" r="r" b="b"/>
            <a:pathLst>
              <a:path w="21600" h="21421" fill="norm" stroke="1" extrusionOk="0">
                <a:moveTo>
                  <a:pt x="0" y="1045"/>
                </a:moveTo>
                <a:cubicBezTo>
                  <a:pt x="267" y="478"/>
                  <a:pt x="534" y="-48"/>
                  <a:pt x="955" y="1651"/>
                </a:cubicBezTo>
                <a:cubicBezTo>
                  <a:pt x="1376" y="3350"/>
                  <a:pt x="2054" y="8366"/>
                  <a:pt x="2516" y="11238"/>
                </a:cubicBezTo>
                <a:cubicBezTo>
                  <a:pt x="2979" y="14110"/>
                  <a:pt x="3276" y="17143"/>
                  <a:pt x="3708" y="18802"/>
                </a:cubicBezTo>
                <a:cubicBezTo>
                  <a:pt x="4139" y="20460"/>
                  <a:pt x="4663" y="21067"/>
                  <a:pt x="5125" y="21148"/>
                </a:cubicBezTo>
                <a:cubicBezTo>
                  <a:pt x="5587" y="21229"/>
                  <a:pt x="5978" y="21472"/>
                  <a:pt x="6502" y="19166"/>
                </a:cubicBezTo>
                <a:cubicBezTo>
                  <a:pt x="7025" y="16860"/>
                  <a:pt x="7755" y="10227"/>
                  <a:pt x="8248" y="7233"/>
                </a:cubicBezTo>
                <a:cubicBezTo>
                  <a:pt x="8741" y="4240"/>
                  <a:pt x="9121" y="2501"/>
                  <a:pt x="9490" y="1287"/>
                </a:cubicBezTo>
                <a:cubicBezTo>
                  <a:pt x="9860" y="74"/>
                  <a:pt x="10066" y="-88"/>
                  <a:pt x="10446" y="33"/>
                </a:cubicBezTo>
                <a:cubicBezTo>
                  <a:pt x="10826" y="155"/>
                  <a:pt x="11308" y="-88"/>
                  <a:pt x="11781" y="2015"/>
                </a:cubicBezTo>
                <a:cubicBezTo>
                  <a:pt x="12253" y="4119"/>
                  <a:pt x="12767" y="9660"/>
                  <a:pt x="13250" y="12654"/>
                </a:cubicBezTo>
                <a:cubicBezTo>
                  <a:pt x="13732" y="15647"/>
                  <a:pt x="14236" y="18600"/>
                  <a:pt x="14667" y="20056"/>
                </a:cubicBezTo>
                <a:cubicBezTo>
                  <a:pt x="15098" y="21512"/>
                  <a:pt x="15458" y="21512"/>
                  <a:pt x="15858" y="21350"/>
                </a:cubicBezTo>
                <a:cubicBezTo>
                  <a:pt x="16259" y="21188"/>
                  <a:pt x="16557" y="21512"/>
                  <a:pt x="17050" y="19166"/>
                </a:cubicBezTo>
                <a:cubicBezTo>
                  <a:pt x="17543" y="16820"/>
                  <a:pt x="18313" y="10227"/>
                  <a:pt x="18837" y="7233"/>
                </a:cubicBezTo>
                <a:cubicBezTo>
                  <a:pt x="19361" y="4240"/>
                  <a:pt x="19710" y="2299"/>
                  <a:pt x="20172" y="1287"/>
                </a:cubicBezTo>
                <a:cubicBezTo>
                  <a:pt x="20635" y="276"/>
                  <a:pt x="21117" y="640"/>
                  <a:pt x="21600" y="1045"/>
                </a:cubicBezTo>
              </a:path>
            </a:pathLst>
          </a:custGeom>
          <a:ln w="50800">
            <a:solidFill>
              <a:srgbClr val="FF2600"/>
            </a:solidFill>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013" name="Line"/>
          <p:cNvSpPr/>
          <p:nvPr/>
        </p:nvSpPr>
        <p:spPr>
          <a:xfrm flipV="1">
            <a:off x="852487" y="4035425"/>
            <a:ext cx="1589" cy="1063626"/>
          </a:xfrm>
          <a:prstGeom prst="line">
            <a:avLst/>
          </a:prstGeom>
          <a:ln w="3175">
            <a:solidFill>
              <a:srgbClr val="000000"/>
            </a:solidFill>
            <a:tailEnd type="triangle"/>
          </a:ln>
        </p:spPr>
        <p:txBody>
          <a:bodyPr lIns="0" tIns="0" rIns="0" bIns="0"/>
          <a:lstStyle/>
          <a:p>
            <a:pPr>
              <a:defRPr sz="200"/>
            </a:pPr>
          </a:p>
        </p:txBody>
      </p:sp>
      <p:sp>
        <p:nvSpPr>
          <p:cNvPr id="2014" name="Line"/>
          <p:cNvSpPr/>
          <p:nvPr/>
        </p:nvSpPr>
        <p:spPr>
          <a:xfrm>
            <a:off x="852487" y="5099050"/>
            <a:ext cx="1062039" cy="1588"/>
          </a:xfrm>
          <a:prstGeom prst="line">
            <a:avLst/>
          </a:prstGeom>
          <a:ln w="3175">
            <a:solidFill>
              <a:srgbClr val="000000"/>
            </a:solidFill>
            <a:tailEnd type="triangle"/>
          </a:ln>
        </p:spPr>
        <p:txBody>
          <a:bodyPr lIns="0" tIns="0" rIns="0" bIns="0"/>
          <a:lstStyle/>
          <a:p>
            <a:pPr>
              <a:defRPr sz="200"/>
            </a:pPr>
          </a:p>
        </p:txBody>
      </p:sp>
      <p:sp>
        <p:nvSpPr>
          <p:cNvPr id="2015" name="Fourier as change of basis"/>
          <p:cNvSpPr txBox="1"/>
          <p:nvPr/>
        </p:nvSpPr>
        <p:spPr>
          <a:xfrm>
            <a:off x="455414" y="0"/>
            <a:ext cx="8233172" cy="1143000"/>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nchor="ctr">
            <a:normAutofit fontScale="100000" lnSpcReduction="0"/>
          </a:bodyPr>
          <a:lstStyle>
            <a:lvl1pPr marL="57799" marR="57799" algn="ctr" defTabSz="1295400">
              <a:defRPr sz="3600">
                <a:uFill>
                  <a:solidFill>
                    <a:srgbClr val="000000"/>
                  </a:solidFill>
                </a:uFill>
                <a:latin typeface="+mn-lt"/>
                <a:ea typeface="+mn-ea"/>
                <a:cs typeface="+mn-cs"/>
                <a:sym typeface="Arial"/>
              </a:defRPr>
            </a:lvl1pPr>
          </a:lstStyle>
          <a:p>
            <a:pPr/>
            <a:r>
              <a:t>Fourier as change of basis</a:t>
            </a:r>
          </a:p>
        </p:txBody>
      </p:sp>
    </p:spTree>
  </p:cSld>
  <p:clrMapOvr>
    <a:masterClrMapping/>
  </p:clrMapOvr>
  <p:transition xmlns:p14="http://schemas.microsoft.com/office/powerpoint/2010/main" spd="med" advClick="1"/>
</p:sld>
</file>

<file path=ppt/slides/slide2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18" name="Fourier transform visualization"/>
          <p:cNvSpPr txBox="1"/>
          <p:nvPr>
            <p:ph type="title"/>
          </p:nvPr>
        </p:nvSpPr>
        <p:spPr>
          <a:xfrm>
            <a:off x="455414" y="-276821"/>
            <a:ext cx="8233172" cy="1212851"/>
          </a:xfrm>
          <a:prstGeom prst="rect">
            <a:avLst/>
          </a:prstGeom>
          <a:effectLst/>
        </p:spPr>
        <p:txBody>
          <a:bodyPr lIns="12416" tIns="12416" rIns="12416" bIns="12416"/>
          <a:lstStyle>
            <a:lvl1pPr marL="57799" marR="57799" algn="ctr" defTabSz="647700">
              <a:defRPr sz="1200">
                <a:solidFill>
                  <a:srgbClr val="000000"/>
                </a:solidFill>
                <a:uFill>
                  <a:solidFill>
                    <a:srgbClr val="000000"/>
                  </a:solidFill>
                </a:uFill>
                <a:latin typeface="Calibri"/>
                <a:ea typeface="Calibri"/>
                <a:cs typeface="Calibri"/>
                <a:sym typeface="Calibri"/>
              </a:defRPr>
            </a:lvl1pPr>
          </a:lstStyle>
          <a:p>
            <a:pPr/>
            <a:r>
              <a:t>Fourier transform visualization</a:t>
            </a:r>
          </a:p>
        </p:txBody>
      </p:sp>
      <p:sp>
        <p:nvSpPr>
          <p:cNvPr id="2019" name="Slide Number"/>
          <p:cNvSpPr txBox="1"/>
          <p:nvPr>
            <p:ph type="sldNum" sz="quarter" idx="4294967295"/>
          </p:nvPr>
        </p:nvSpPr>
        <p:spPr>
          <a:xfrm>
            <a:off x="7500765" y="6142732"/>
            <a:ext cx="238470" cy="228601"/>
          </a:xfrm>
          <a:prstGeom prst="rect">
            <a:avLst/>
          </a:prstGeom>
          <a:effectLst/>
          <a:extLst>
            <a:ext uri="{C572A759-6A51-4108-AA02-DFA0A04FC94B}">
              <ma14:wrappingTextBoxFlag xmlns:ma14="http://schemas.microsoft.com/office/mac/drawingml/2011/main" val="1"/>
            </a:ext>
          </a:extLst>
        </p:spPr>
        <p:txBody>
          <a:bodyPr lIns="12416" tIns="12416" rIns="12416" bIns="12416" anchor="ctr"/>
          <a:lstStyle>
            <a:lvl1pPr defTabSz="580429">
              <a:defRPr sz="900">
                <a:solidFill>
                  <a:srgbClr val="9B9B9B"/>
                </a:solidFill>
                <a:uFill>
                  <a:solidFill>
                    <a:srgbClr val="9B9B9B"/>
                  </a:solidFill>
                </a:uFill>
                <a:latin typeface="Calibri"/>
                <a:ea typeface="Calibri"/>
                <a:cs typeface="Calibri"/>
                <a:sym typeface="Calibri"/>
              </a:defRPr>
            </a:lvl1pPr>
          </a:lstStyle>
          <a:p>
            <a:pPr/>
            <a:fld id="{86CB4B4D-7CA3-9044-876B-883B54F8677D}" type="slidenum"/>
          </a:p>
        </p:txBody>
      </p:sp>
      <p:pic>
        <p:nvPicPr>
          <p:cNvPr id="2020" name="droppedImage.png" descr="droppedImage.png"/>
          <p:cNvPicPr>
            <a:picLocks noChangeAspect="1"/>
          </p:cNvPicPr>
          <p:nvPr/>
        </p:nvPicPr>
        <p:blipFill>
          <a:blip r:embed="rId2">
            <a:extLst/>
          </a:blip>
          <a:stretch>
            <a:fillRect/>
          </a:stretch>
        </p:blipFill>
        <p:spPr>
          <a:xfrm flipH="1" rot="10800000">
            <a:off x="3018234" y="1223367"/>
            <a:ext cx="4339829" cy="4339829"/>
          </a:xfrm>
          <a:prstGeom prst="rect">
            <a:avLst/>
          </a:prstGeom>
          <a:ln w="12700"/>
        </p:spPr>
      </p:pic>
      <p:pic>
        <p:nvPicPr>
          <p:cNvPr id="2021" name="droppedImage.png" descr="droppedImage.png"/>
          <p:cNvPicPr>
            <a:picLocks noChangeAspect="1"/>
          </p:cNvPicPr>
          <p:nvPr/>
        </p:nvPicPr>
        <p:blipFill>
          <a:blip r:embed="rId3">
            <a:extLst/>
          </a:blip>
          <a:stretch>
            <a:fillRect/>
          </a:stretch>
        </p:blipFill>
        <p:spPr>
          <a:xfrm>
            <a:off x="517921" y="4273684"/>
            <a:ext cx="1270001" cy="1276217"/>
          </a:xfrm>
          <a:prstGeom prst="rect">
            <a:avLst/>
          </a:prstGeom>
          <a:ln w="12700"/>
        </p:spPr>
      </p:pic>
      <p:sp>
        <p:nvSpPr>
          <p:cNvPr id="2022" name="Circle"/>
          <p:cNvSpPr/>
          <p:nvPr/>
        </p:nvSpPr>
        <p:spPr>
          <a:xfrm>
            <a:off x="544710" y="4304109"/>
            <a:ext cx="1223369" cy="1223368"/>
          </a:xfrm>
          <a:prstGeom prst="ellipse">
            <a:avLst/>
          </a:prstGeom>
          <a:ln w="25400">
            <a:solidFill>
              <a:srgbClr val="FFFFFF"/>
            </a:solidFill>
          </a:ln>
        </p:spPr>
        <p:txBody>
          <a:bodyPr lIns="12416" tIns="12416" rIns="12416" bIns="12416" anchor="ctr"/>
          <a:lstStyle/>
          <a:p>
            <a:pPr marL="57799" marR="57799" defTabSz="647700">
              <a:defRPr sz="600">
                <a:uFill>
                  <a:solidFill>
                    <a:srgbClr val="000000"/>
                  </a:solidFill>
                </a:uFill>
                <a:latin typeface="+mn-lt"/>
                <a:ea typeface="+mn-ea"/>
                <a:cs typeface="+mn-cs"/>
                <a:sym typeface="Arial"/>
              </a:defRPr>
            </a:pPr>
          </a:p>
        </p:txBody>
      </p:sp>
      <p:sp>
        <p:nvSpPr>
          <p:cNvPr id="2023" name="Line"/>
          <p:cNvSpPr/>
          <p:nvPr/>
        </p:nvSpPr>
        <p:spPr>
          <a:xfrm>
            <a:off x="1169789" y="4911328"/>
            <a:ext cx="1294805" cy="8930"/>
          </a:xfrm>
          <a:prstGeom prst="line">
            <a:avLst/>
          </a:prstGeom>
          <a:ln w="12700">
            <a:solidFill>
              <a:srgbClr val="5E5E5E"/>
            </a:solidFill>
            <a:tailEnd type="triangle"/>
          </a:ln>
        </p:spPr>
        <p:txBody>
          <a:bodyPr lIns="0" tIns="0" rIns="0" bIns="0"/>
          <a:lstStyle/>
          <a:p>
            <a:pPr>
              <a:defRPr sz="200"/>
            </a:pPr>
          </a:p>
        </p:txBody>
      </p:sp>
      <p:sp>
        <p:nvSpPr>
          <p:cNvPr id="2024" name="Line"/>
          <p:cNvSpPr/>
          <p:nvPr/>
        </p:nvSpPr>
        <p:spPr>
          <a:xfrm flipH="1" flipV="1">
            <a:off x="1169789" y="3661171"/>
            <a:ext cx="8930" cy="1241228"/>
          </a:xfrm>
          <a:prstGeom prst="line">
            <a:avLst/>
          </a:prstGeom>
          <a:ln w="12700">
            <a:solidFill>
              <a:srgbClr val="5E5E5E"/>
            </a:solidFill>
            <a:tailEnd type="triangle"/>
          </a:ln>
        </p:spPr>
        <p:txBody>
          <a:bodyPr lIns="0" tIns="0" rIns="0" bIns="0"/>
          <a:lstStyle/>
          <a:p>
            <a:pPr>
              <a:defRPr sz="200"/>
            </a:pPr>
          </a:p>
        </p:txBody>
      </p:sp>
      <p:sp>
        <p:nvSpPr>
          <p:cNvPr id="2025" name="real"/>
          <p:cNvSpPr txBox="1"/>
          <p:nvPr/>
        </p:nvSpPr>
        <p:spPr>
          <a:xfrm>
            <a:off x="1803796" y="4580929"/>
            <a:ext cx="448590" cy="29468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455414">
              <a:defRPr sz="400">
                <a:uFill>
                  <a:solidFill>
                    <a:srgbClr val="000000"/>
                  </a:solidFill>
                </a:uFill>
                <a:latin typeface="+mn-lt"/>
                <a:ea typeface="+mn-ea"/>
                <a:cs typeface="+mn-cs"/>
                <a:sym typeface="Arial"/>
              </a:defRPr>
            </a:lvl1pPr>
          </a:lstStyle>
          <a:p>
            <a:pPr/>
            <a:r>
              <a:t>real</a:t>
            </a:r>
          </a:p>
        </p:txBody>
      </p:sp>
      <p:sp>
        <p:nvSpPr>
          <p:cNvPr id="2026" name="imaginary"/>
          <p:cNvSpPr txBox="1"/>
          <p:nvPr/>
        </p:nvSpPr>
        <p:spPr>
          <a:xfrm>
            <a:off x="696515" y="3679031"/>
            <a:ext cx="972625" cy="29468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455414">
              <a:defRPr sz="400">
                <a:uFill>
                  <a:solidFill>
                    <a:srgbClr val="000000"/>
                  </a:solidFill>
                </a:uFill>
                <a:latin typeface="+mn-lt"/>
                <a:ea typeface="+mn-ea"/>
                <a:cs typeface="+mn-cs"/>
                <a:sym typeface="Arial"/>
              </a:defRPr>
            </a:lvl1pPr>
          </a:lstStyle>
          <a:p>
            <a:pPr/>
            <a:r>
              <a:t>imaginary</a:t>
            </a:r>
          </a:p>
        </p:txBody>
      </p:sp>
      <p:sp>
        <p:nvSpPr>
          <p:cNvPr id="2027" name="Rectangle"/>
          <p:cNvSpPr/>
          <p:nvPr/>
        </p:nvSpPr>
        <p:spPr>
          <a:xfrm>
            <a:off x="8001000" y="1205507"/>
            <a:ext cx="142875" cy="4357689"/>
          </a:xfrm>
          <a:prstGeom prst="rect">
            <a:avLst/>
          </a:prstGeom>
          <a:solidFill>
            <a:srgbClr val="6095C9"/>
          </a:solidFill>
          <a:ln w="3175">
            <a:solidFill>
              <a:srgbClr val="000000"/>
            </a:solidFill>
          </a:ln>
        </p:spPr>
        <p:txBody>
          <a:bodyPr lIns="12416" tIns="12416" rIns="12416" bIns="12416" anchor="ctr"/>
          <a:lstStyle/>
          <a:p>
            <a:pPr marL="57799" marR="57799" defTabSz="647700">
              <a:defRPr sz="600">
                <a:uFill>
                  <a:solidFill>
                    <a:srgbClr val="000000"/>
                  </a:solidFill>
                </a:uFill>
                <a:latin typeface="+mn-lt"/>
                <a:ea typeface="+mn-ea"/>
                <a:cs typeface="+mn-cs"/>
                <a:sym typeface="Arial"/>
              </a:defRPr>
            </a:pPr>
          </a:p>
        </p:txBody>
      </p:sp>
      <p:sp>
        <p:nvSpPr>
          <p:cNvPr id="2028" name="input signal"/>
          <p:cNvSpPr txBox="1"/>
          <p:nvPr/>
        </p:nvSpPr>
        <p:spPr>
          <a:xfrm>
            <a:off x="7572375" y="5661421"/>
            <a:ext cx="1419821" cy="29468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455414">
              <a:defRPr sz="1800">
                <a:uFill>
                  <a:solidFill>
                    <a:srgbClr val="000000"/>
                  </a:solidFill>
                </a:uFill>
                <a:latin typeface="+mn-lt"/>
                <a:ea typeface="+mn-ea"/>
                <a:cs typeface="+mn-cs"/>
                <a:sym typeface="Arial"/>
              </a:defRPr>
            </a:lvl1pPr>
          </a:lstStyle>
          <a:p>
            <a:pPr/>
            <a:r>
              <a:t>input signal</a:t>
            </a:r>
          </a:p>
        </p:txBody>
      </p:sp>
      <p:sp>
        <p:nvSpPr>
          <p:cNvPr id="2029" name="Fourier transform matrix"/>
          <p:cNvSpPr txBox="1"/>
          <p:nvPr/>
        </p:nvSpPr>
        <p:spPr>
          <a:xfrm>
            <a:off x="3937992" y="5661421"/>
            <a:ext cx="2768204" cy="29468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455414">
              <a:defRPr sz="1800">
                <a:uFill>
                  <a:solidFill>
                    <a:srgbClr val="000000"/>
                  </a:solidFill>
                </a:uFill>
                <a:latin typeface="+mn-lt"/>
                <a:ea typeface="+mn-ea"/>
                <a:cs typeface="+mn-cs"/>
                <a:sym typeface="Arial"/>
              </a:defRPr>
            </a:lvl1pPr>
          </a:lstStyle>
          <a:p>
            <a:pPr/>
            <a:r>
              <a:t>Fourier transform matrix</a:t>
            </a:r>
          </a:p>
        </p:txBody>
      </p:sp>
      <p:sp>
        <p:nvSpPr>
          <p:cNvPr id="2030" name="color key"/>
          <p:cNvSpPr txBox="1"/>
          <p:nvPr/>
        </p:nvSpPr>
        <p:spPr>
          <a:xfrm>
            <a:off x="660796" y="5661421"/>
            <a:ext cx="1223369" cy="29468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455414">
              <a:defRPr sz="1800">
                <a:uFill>
                  <a:solidFill>
                    <a:srgbClr val="000000"/>
                  </a:solidFill>
                </a:uFill>
                <a:latin typeface="+mn-lt"/>
                <a:ea typeface="+mn-ea"/>
                <a:cs typeface="+mn-cs"/>
                <a:sym typeface="Arial"/>
              </a:defRPr>
            </a:lvl1pPr>
          </a:lstStyle>
          <a:p>
            <a:pPr/>
            <a:r>
              <a:t>color key</a:t>
            </a:r>
          </a:p>
        </p:txBody>
      </p:sp>
      <p:sp>
        <p:nvSpPr>
          <p:cNvPr id="2031" name="1"/>
          <p:cNvSpPr txBox="1"/>
          <p:nvPr/>
        </p:nvSpPr>
        <p:spPr>
          <a:xfrm>
            <a:off x="1723429" y="4866679"/>
            <a:ext cx="200469" cy="2286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455414">
              <a:defRPr sz="1100">
                <a:uFill>
                  <a:solidFill>
                    <a:srgbClr val="000000"/>
                  </a:solidFill>
                </a:uFill>
                <a:latin typeface="+mn-lt"/>
                <a:ea typeface="+mn-ea"/>
                <a:cs typeface="+mn-cs"/>
                <a:sym typeface="Arial"/>
              </a:defRPr>
            </a:lvl1pPr>
          </a:lstStyle>
          <a:p>
            <a:pPr/>
            <a:r>
              <a:t>1</a:t>
            </a:r>
          </a:p>
        </p:txBody>
      </p:sp>
      <p:sp>
        <p:nvSpPr>
          <p:cNvPr id="2032" name="j"/>
          <p:cNvSpPr txBox="1"/>
          <p:nvPr/>
        </p:nvSpPr>
        <p:spPr>
          <a:xfrm>
            <a:off x="1143000" y="4000500"/>
            <a:ext cx="152750" cy="2286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455414">
              <a:defRPr sz="1100">
                <a:uFill>
                  <a:solidFill>
                    <a:srgbClr val="000000"/>
                  </a:solidFill>
                </a:uFill>
                <a:latin typeface="+mn-lt"/>
                <a:ea typeface="+mn-ea"/>
                <a:cs typeface="+mn-cs"/>
                <a:sym typeface="Arial"/>
              </a:defRPr>
            </a:lvl1pPr>
          </a:lstStyle>
          <a:p>
            <a:pPr/>
            <a:r>
              <a:t>j</a:t>
            </a:r>
          </a:p>
        </p:txBody>
      </p:sp>
      <p:pic>
        <p:nvPicPr>
          <p:cNvPr id="2033" name="image.pdf" descr="image.pdf"/>
          <p:cNvPicPr>
            <a:picLocks noChangeAspect="0"/>
          </p:cNvPicPr>
          <p:nvPr/>
        </p:nvPicPr>
        <p:blipFill>
          <a:blip r:embed="rId4">
            <a:extLst/>
          </a:blip>
          <a:stretch>
            <a:fillRect/>
          </a:stretch>
        </p:blipFill>
        <p:spPr>
          <a:xfrm>
            <a:off x="1818860" y="5966168"/>
            <a:ext cx="3780250" cy="904531"/>
          </a:xfrm>
          <a:prstGeom prst="rect">
            <a:avLst/>
          </a:prstGeom>
          <a:ln w="12700">
            <a:miter lim="400000"/>
          </a:ln>
        </p:spPr>
      </p:pic>
      <p:sp>
        <p:nvSpPr>
          <p:cNvPr id="2034" name="Slide: Bill Freeman"/>
          <p:cNvSpPr txBox="1"/>
          <p:nvPr/>
        </p:nvSpPr>
        <p:spPr>
          <a:xfrm>
            <a:off x="7099101" y="6491882"/>
            <a:ext cx="2768204" cy="31750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455414">
              <a:defRPr i="1" sz="1600">
                <a:uFill>
                  <a:solidFill>
                    <a:srgbClr val="000000"/>
                  </a:solidFill>
                </a:uFill>
                <a:latin typeface="+mn-lt"/>
                <a:ea typeface="+mn-ea"/>
                <a:cs typeface="+mn-cs"/>
                <a:sym typeface="Arial"/>
              </a:defRPr>
            </a:lvl1pPr>
          </a:lstStyle>
          <a:p>
            <a:pPr/>
            <a:r>
              <a:t>Slide: Bill Freeman</a:t>
            </a:r>
          </a:p>
        </p:txBody>
      </p:sp>
    </p:spTree>
  </p:cSld>
  <p:clrMapOvr>
    <a:masterClrMapping/>
  </p:clrMapOvr>
  <p:transition xmlns:p14="http://schemas.microsoft.com/office/powerpoint/2010/main" spd="med" advClick="1"/>
</p:sld>
</file>

<file path=ppt/slides/slide2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37" name="Other presentations of Fourier"/>
          <p:cNvSpPr txBox="1"/>
          <p:nvPr>
            <p:ph type="title"/>
          </p:nvPr>
        </p:nvSpPr>
        <p:spPr>
          <a:xfrm>
            <a:off x="455414" y="92074"/>
            <a:ext cx="8233172" cy="1508126"/>
          </a:xfrm>
          <a:prstGeom prst="rect">
            <a:avLst/>
          </a:prstGeom>
        </p:spPr>
        <p:txBody>
          <a:bodyPr lIns="25114" tIns="25114" rIns="25114" bIns="25114"/>
          <a:lstStyle>
            <a:lvl1pPr marL="57799" marR="57799" algn="ctr" defTabSz="1295400">
              <a:defRPr b="0" sz="2600">
                <a:uFill>
                  <a:solidFill>
                    <a:srgbClr val="000000"/>
                  </a:solidFill>
                </a:uFill>
                <a:latin typeface="+mn-lt"/>
                <a:ea typeface="+mn-ea"/>
                <a:cs typeface="+mn-cs"/>
                <a:sym typeface="Arial"/>
              </a:defRPr>
            </a:lvl1pPr>
          </a:lstStyle>
          <a:p>
            <a:pPr/>
            <a:r>
              <a:t>Other presentations of Fourier</a:t>
            </a:r>
          </a:p>
        </p:txBody>
      </p:sp>
      <p:sp>
        <p:nvSpPr>
          <p:cNvPr id="2038" name="Start with Fourier series with periodic signal…"/>
          <p:cNvSpPr txBox="1"/>
          <p:nvPr>
            <p:ph type="body" idx="4294967295"/>
          </p:nvPr>
        </p:nvSpPr>
        <p:spPr>
          <a:xfrm>
            <a:off x="455414" y="1598414"/>
            <a:ext cx="8233172" cy="5259586"/>
          </a:xfrm>
          <a:prstGeom prst="rect">
            <a:avLst/>
          </a:prstGeom>
        </p:spPr>
        <p:txBody>
          <a:bodyPr lIns="25114" tIns="25114" rIns="25114" bIns="25114"/>
          <a:lstStyle/>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Start with Fourier series with periodic signal</a:t>
            </a:r>
          </a:p>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Heat equation</a:t>
            </a:r>
          </a:p>
          <a:p>
            <a:pPr lvl="1" marL="693353" marR="57799" indent="-195513" defTabSz="910828">
              <a:lnSpc>
                <a:spcPct val="100000"/>
              </a:lnSpc>
              <a:spcBef>
                <a:spcPts val="900"/>
              </a:spcBef>
              <a:buSzPct val="100000"/>
              <a:buChar char="–"/>
              <a:defRPr sz="2600">
                <a:solidFill>
                  <a:srgbClr val="000000"/>
                </a:solidFill>
                <a:uFill>
                  <a:solidFill>
                    <a:srgbClr val="000000"/>
                  </a:solidFill>
                </a:uFill>
                <a:latin typeface="+mn-lt"/>
                <a:ea typeface="+mn-ea"/>
                <a:cs typeface="+mn-cs"/>
                <a:sym typeface="Arial"/>
              </a:defRPr>
            </a:pPr>
            <a:r>
              <a:t>more or less special case of convolution</a:t>
            </a:r>
          </a:p>
          <a:p>
            <a:pPr lvl="1" marL="693353" marR="57799" indent="-195513" defTabSz="910828">
              <a:lnSpc>
                <a:spcPct val="100000"/>
              </a:lnSpc>
              <a:spcBef>
                <a:spcPts val="900"/>
              </a:spcBef>
              <a:buSzPct val="100000"/>
              <a:buChar char="–"/>
              <a:defRPr sz="2600">
                <a:solidFill>
                  <a:srgbClr val="000000"/>
                </a:solidFill>
                <a:uFill>
                  <a:solidFill>
                    <a:srgbClr val="000000"/>
                  </a:solidFill>
                </a:uFill>
                <a:latin typeface="+mn-lt"/>
                <a:ea typeface="+mn-ea"/>
                <a:cs typeface="+mn-cs"/>
                <a:sym typeface="Arial"/>
              </a:defRPr>
            </a:pPr>
            <a:r>
              <a:t>iterate -&gt; exponential on eignevalues</a:t>
            </a:r>
          </a:p>
        </p:txBody>
      </p:sp>
      <p:sp>
        <p:nvSpPr>
          <p:cNvPr id="2039" name="Slide Number"/>
          <p:cNvSpPr txBox="1"/>
          <p:nvPr>
            <p:ph type="sldNum" sz="quarter" idx="4294967295"/>
          </p:nvPr>
        </p:nvSpPr>
        <p:spPr>
          <a:xfrm>
            <a:off x="7461398" y="6245225"/>
            <a:ext cx="317204" cy="254001"/>
          </a:xfrm>
          <a:prstGeom prst="rect">
            <a:avLst/>
          </a:prstGeom>
          <a:effectLst/>
          <a:extLst>
            <a:ext uri="{C572A759-6A51-4108-AA02-DFA0A04FC94B}">
              <ma14:wrappingTextBoxFlag xmlns:ma14="http://schemas.microsoft.com/office/mac/drawingml/2011/main" val="1"/>
            </a:ext>
          </a:extLst>
        </p:spPr>
        <p:txBody>
          <a:bodyPr lIns="25114" tIns="25114" rIns="25114" bIns="25114"/>
          <a:lstStyle>
            <a:lvl1pPr defTabSz="455414">
              <a:defRPr>
                <a:solidFill>
                  <a:srgbClr val="000000"/>
                </a:solidFill>
                <a:uFill>
                  <a:solidFill>
                    <a:srgbClr val="000000"/>
                  </a:solidFill>
                </a:uFill>
                <a:latin typeface="+mn-lt"/>
                <a:ea typeface="+mn-ea"/>
                <a:cs typeface="+mn-cs"/>
                <a:sym typeface="Arial"/>
              </a:defRPr>
            </a:lvl1pPr>
          </a:lstStyle>
          <a:p>
            <a:pPr/>
            <a:fld id="{86CB4B4D-7CA3-9044-876B-883B54F8677D}" type="slidenum"/>
          </a:p>
        </p:txBody>
      </p:sp>
    </p:spTree>
  </p:cSld>
  <p:clrMapOvr>
    <a:masterClrMapping/>
  </p:clrMapOvr>
  <p:transition xmlns:p14="http://schemas.microsoft.com/office/powerpoint/2010/main" spd="med" advClick="1"/>
</p:sld>
</file>

<file path=ppt/slides/slide2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42" name="Motivations"/>
          <p:cNvSpPr txBox="1"/>
          <p:nvPr>
            <p:ph type="title"/>
          </p:nvPr>
        </p:nvSpPr>
        <p:spPr>
          <a:xfrm>
            <a:off x="455414" y="92074"/>
            <a:ext cx="8233172" cy="1508126"/>
          </a:xfrm>
          <a:prstGeom prst="rect">
            <a:avLst/>
          </a:prstGeom>
        </p:spPr>
        <p:txBody>
          <a:bodyPr lIns="25114" tIns="25114" rIns="25114" bIns="25114"/>
          <a:lstStyle>
            <a:lvl1pPr marL="57799" marR="57799" algn="ctr" defTabSz="1295400">
              <a:defRPr b="0" sz="2600">
                <a:uFill>
                  <a:solidFill>
                    <a:srgbClr val="000000"/>
                  </a:solidFill>
                </a:uFill>
                <a:latin typeface="+mn-lt"/>
                <a:ea typeface="+mn-ea"/>
                <a:cs typeface="+mn-cs"/>
                <a:sym typeface="Arial"/>
              </a:defRPr>
            </a:lvl1pPr>
          </a:lstStyle>
          <a:p>
            <a:pPr/>
            <a:r>
              <a:t>Motivations</a:t>
            </a:r>
          </a:p>
        </p:txBody>
      </p:sp>
      <p:sp>
        <p:nvSpPr>
          <p:cNvPr id="2043" name="Insights &amp; mathematical beauty…"/>
          <p:cNvSpPr txBox="1"/>
          <p:nvPr>
            <p:ph type="body" idx="4294967295"/>
          </p:nvPr>
        </p:nvSpPr>
        <p:spPr>
          <a:xfrm>
            <a:off x="455414" y="1598414"/>
            <a:ext cx="8233172" cy="5259586"/>
          </a:xfrm>
          <a:prstGeom prst="rect">
            <a:avLst/>
          </a:prstGeom>
        </p:spPr>
        <p:txBody>
          <a:bodyPr lIns="25114" tIns="25114" rIns="25114" bIns="25114"/>
          <a:lstStyle/>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Insights &amp; mathematical beauty </a:t>
            </a:r>
          </a:p>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Sampling rate and filtering bandwidth</a:t>
            </a:r>
          </a:p>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Computation bases</a:t>
            </a:r>
          </a:p>
          <a:p>
            <a:pPr lvl="1" marL="693353" marR="57799" indent="-195513" defTabSz="910828">
              <a:lnSpc>
                <a:spcPct val="100000"/>
              </a:lnSpc>
              <a:spcBef>
                <a:spcPts val="900"/>
              </a:spcBef>
              <a:buSzPct val="100000"/>
              <a:buChar char="–"/>
              <a:defRPr sz="2600">
                <a:solidFill>
                  <a:srgbClr val="000000"/>
                </a:solidFill>
                <a:uFill>
                  <a:solidFill>
                    <a:srgbClr val="000000"/>
                  </a:solidFill>
                </a:uFill>
                <a:latin typeface="+mn-lt"/>
                <a:ea typeface="+mn-ea"/>
                <a:cs typeface="+mn-cs"/>
                <a:sym typeface="Arial"/>
              </a:defRPr>
            </a:pPr>
            <a:r>
              <a:t>FFT: faster convolution </a:t>
            </a:r>
          </a:p>
          <a:p>
            <a:pPr lvl="1" marL="693353" marR="57799" indent="-195513" defTabSz="910828">
              <a:lnSpc>
                <a:spcPct val="100000"/>
              </a:lnSpc>
              <a:spcBef>
                <a:spcPts val="900"/>
              </a:spcBef>
              <a:buSzPct val="100000"/>
              <a:buChar char="–"/>
              <a:defRPr sz="2600">
                <a:solidFill>
                  <a:srgbClr val="000000"/>
                </a:solidFill>
                <a:uFill>
                  <a:solidFill>
                    <a:srgbClr val="000000"/>
                  </a:solidFill>
                </a:uFill>
                <a:latin typeface="+mn-lt"/>
                <a:ea typeface="+mn-ea"/>
                <a:cs typeface="+mn-cs"/>
                <a:sym typeface="Arial"/>
              </a:defRPr>
            </a:pPr>
            <a:r>
              <a:t>E.g. finite elements, fast filtering, heat equation, vibration modes</a:t>
            </a:r>
          </a:p>
          <a:p>
            <a:pPr lvl="2" marL="1102957" marR="57799" indent="-147917" defTabSz="910828">
              <a:lnSpc>
                <a:spcPct val="100000"/>
              </a:lnSpc>
              <a:spcBef>
                <a:spcPts val="700"/>
              </a:spcBef>
              <a:buSzPct val="100000"/>
              <a:buChar char="•"/>
              <a:defRPr sz="2200">
                <a:solidFill>
                  <a:srgbClr val="000000"/>
                </a:solidFill>
                <a:uFill>
                  <a:solidFill>
                    <a:srgbClr val="000000"/>
                  </a:solidFill>
                </a:uFill>
                <a:latin typeface="+mn-lt"/>
                <a:ea typeface="+mn-ea"/>
                <a:cs typeface="+mn-cs"/>
                <a:sym typeface="Arial"/>
              </a:defRPr>
            </a:pPr>
            <a:r>
              <a:t>Preconditioning</a:t>
            </a:r>
          </a:p>
          <a:p>
            <a:pPr marL="196503" marR="57799" indent="-155863" defTabSz="1295400">
              <a:lnSpc>
                <a:spcPct val="100000"/>
              </a:lnSpc>
              <a:spcBef>
                <a:spcPts val="1000"/>
              </a:spcBef>
              <a:buSzPct val="100000"/>
              <a:buFontTx/>
              <a:buChar char="•"/>
              <a:defRPr sz="2000">
                <a:solidFill>
                  <a:srgbClr val="000000"/>
                </a:solidFill>
                <a:uFill>
                  <a:solidFill>
                    <a:srgbClr val="000000"/>
                  </a:solidFill>
                </a:uFill>
                <a:latin typeface="+mn-lt"/>
                <a:ea typeface="+mn-ea"/>
                <a:cs typeface="+mn-cs"/>
                <a:sym typeface="Arial"/>
              </a:defRPr>
            </a:pPr>
            <a:r>
              <a:t>Optics: wave nature of light &amp; diffraction </a:t>
            </a:r>
          </a:p>
        </p:txBody>
      </p:sp>
    </p:spTree>
  </p:cSld>
  <p:clrMapOvr>
    <a:masterClrMapping/>
  </p:clrMapOvr>
  <p:transition xmlns:p14="http://schemas.microsoft.com/office/powerpoint/2010/main" spd="med" advClick="1"/>
</p:sld>
</file>

<file path=ppt/slides/slide2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46" name="Phase"/>
          <p:cNvSpPr txBox="1"/>
          <p:nvPr>
            <p:ph type="title"/>
          </p:nvPr>
        </p:nvSpPr>
        <p:spPr>
          <a:xfrm>
            <a:off x="455414" y="274637"/>
            <a:ext cx="8233172" cy="1143001"/>
          </a:xfrm>
          <a:prstGeom prst="rect">
            <a:avLst/>
          </a:prstGeom>
        </p:spPr>
        <p:txBody>
          <a:bodyPr lIns="17658" tIns="17658" rIns="17658" bIns="17658"/>
          <a:lstStyle>
            <a:lvl1pPr marL="57799" marR="57799" algn="ctr" defTabSz="1295400">
              <a:defRPr b="0" sz="3600">
                <a:uFill>
                  <a:solidFill>
                    <a:srgbClr val="000000"/>
                  </a:solidFill>
                </a:uFill>
                <a:latin typeface="+mn-lt"/>
                <a:ea typeface="+mn-ea"/>
                <a:cs typeface="+mn-cs"/>
                <a:sym typeface="Arial"/>
              </a:defRPr>
            </a:lvl1pPr>
          </a:lstStyle>
          <a:p>
            <a:pPr/>
            <a:r>
              <a:t>Phase</a:t>
            </a:r>
          </a:p>
        </p:txBody>
      </p:sp>
      <p:sp>
        <p:nvSpPr>
          <p:cNvPr id="2047" name="Don’t forget the phase! Fourier transform results in complex numbers…"/>
          <p:cNvSpPr txBox="1"/>
          <p:nvPr>
            <p:ph type="body" idx="4294967295"/>
          </p:nvPr>
        </p:nvSpPr>
        <p:spPr>
          <a:xfrm>
            <a:off x="455414" y="1143000"/>
            <a:ext cx="8233172" cy="4525963"/>
          </a:xfrm>
          <a:prstGeom prst="rect">
            <a:avLst/>
          </a:prstGeom>
        </p:spPr>
        <p:txBody>
          <a:bodyPr lIns="17658" tIns="17658" rIns="17658" bIns="17658"/>
          <a:lstStyle/>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r>
              <a:t>Don’t forget the phase! Fourier transform results in complex numbers</a:t>
            </a: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r>
              <a:t>Can be seen as sum of sines and cosines</a:t>
            </a: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p>
          <a:p>
            <a:pPr marL="275255" marR="57799" indent="-234615" defTabSz="910828">
              <a:spcBef>
                <a:spcPts val="1000"/>
              </a:spcBef>
              <a:buSzPct val="100000"/>
              <a:buFontTx/>
              <a:buChar char="•"/>
              <a:defRPr sz="2600">
                <a:solidFill>
                  <a:srgbClr val="000000"/>
                </a:solidFill>
                <a:uFill>
                  <a:solidFill>
                    <a:srgbClr val="000000"/>
                  </a:solidFill>
                </a:uFill>
                <a:latin typeface="+mn-lt"/>
                <a:ea typeface="+mn-ea"/>
                <a:cs typeface="+mn-cs"/>
                <a:sym typeface="Arial"/>
              </a:defRPr>
            </a:pPr>
            <a:r>
              <a:t>Or modulus/phase</a:t>
            </a:r>
          </a:p>
        </p:txBody>
      </p:sp>
      <p:pic>
        <p:nvPicPr>
          <p:cNvPr id="2048" name="image.png" descr="image.png"/>
          <p:cNvPicPr>
            <a:picLocks noChangeAspect="0"/>
          </p:cNvPicPr>
          <p:nvPr/>
        </p:nvPicPr>
        <p:blipFill>
          <a:blip r:embed="rId2">
            <a:extLst/>
          </a:blip>
          <a:stretch>
            <a:fillRect/>
          </a:stretch>
        </p:blipFill>
        <p:spPr>
          <a:xfrm>
            <a:off x="4116387" y="4036218"/>
            <a:ext cx="3900488" cy="1230314"/>
          </a:xfrm>
          <a:prstGeom prst="rect">
            <a:avLst/>
          </a:prstGeom>
          <a:ln w="12700">
            <a:miter lim="400000"/>
          </a:ln>
        </p:spPr>
      </p:pic>
      <p:pic>
        <p:nvPicPr>
          <p:cNvPr id="2049" name="image.png" descr="image.png"/>
          <p:cNvPicPr>
            <a:picLocks noChangeAspect="0"/>
          </p:cNvPicPr>
          <p:nvPr/>
        </p:nvPicPr>
        <p:blipFill>
          <a:blip r:embed="rId3">
            <a:extLst/>
          </a:blip>
          <a:stretch>
            <a:fillRect/>
          </a:stretch>
        </p:blipFill>
        <p:spPr>
          <a:xfrm>
            <a:off x="4344987" y="5175250"/>
            <a:ext cx="3105151" cy="1247775"/>
          </a:xfrm>
          <a:prstGeom prst="rect">
            <a:avLst/>
          </a:prstGeom>
          <a:ln w="12700">
            <a:miter lim="400000"/>
          </a:ln>
        </p:spPr>
      </p:pic>
      <p:pic>
        <p:nvPicPr>
          <p:cNvPr id="2050" name="image.png" descr="image.png"/>
          <p:cNvPicPr>
            <a:picLocks noChangeAspect="0"/>
          </p:cNvPicPr>
          <p:nvPr/>
        </p:nvPicPr>
        <p:blipFill>
          <a:blip r:embed="rId4">
            <a:extLst/>
          </a:blip>
          <a:stretch>
            <a:fillRect/>
          </a:stretch>
        </p:blipFill>
        <p:spPr>
          <a:xfrm>
            <a:off x="4491632" y="1608137"/>
            <a:ext cx="3268267" cy="1830389"/>
          </a:xfrm>
          <a:prstGeom prst="rect">
            <a:avLst/>
          </a:prstGeom>
          <a:ln w="12700">
            <a:miter lim="400000"/>
          </a:ln>
        </p:spPr>
      </p:pic>
    </p:spTree>
  </p:cSld>
  <p:clrMapOvr>
    <a:masterClrMapping/>
  </p:clrMapOvr>
  <p:transition xmlns:p14="http://schemas.microsoft.com/office/powerpoint/2010/main" spd="med" advClick="1"/>
</p:sld>
</file>

<file path=ppt/slides/slide2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53" name="Phase is important!"/>
          <p:cNvSpPr txBox="1"/>
          <p:nvPr>
            <p:ph type="title"/>
          </p:nvPr>
        </p:nvSpPr>
        <p:spPr>
          <a:xfrm>
            <a:off x="455414" y="92074"/>
            <a:ext cx="8233172" cy="1508126"/>
          </a:xfrm>
          <a:prstGeom prst="rect">
            <a:avLst/>
          </a:prstGeom>
        </p:spPr>
        <p:txBody>
          <a:bodyPr lIns="17658" tIns="17658" rIns="17658" bIns="17658"/>
          <a:lstStyle>
            <a:lvl1pPr marL="57799" marR="57799" algn="ctr" defTabSz="1295400">
              <a:defRPr b="0" sz="1800">
                <a:uFill>
                  <a:solidFill>
                    <a:srgbClr val="000000"/>
                  </a:solidFill>
                </a:uFill>
                <a:latin typeface="+mn-lt"/>
                <a:ea typeface="+mn-ea"/>
                <a:cs typeface="+mn-cs"/>
                <a:sym typeface="Arial"/>
              </a:defRPr>
            </a:lvl1pPr>
          </a:lstStyle>
          <a:p>
            <a:pPr/>
            <a:r>
              <a:t>Phase is important!</a:t>
            </a:r>
          </a:p>
        </p:txBody>
      </p:sp>
      <p:sp>
        <p:nvSpPr>
          <p:cNvPr id="2054" name="Double-click to edit"/>
          <p:cNvSpPr txBox="1"/>
          <p:nvPr>
            <p:ph type="body" idx="4294967295"/>
          </p:nvPr>
        </p:nvSpPr>
        <p:spPr>
          <a:xfrm>
            <a:off x="455414" y="1598414"/>
            <a:ext cx="8233172" cy="5259586"/>
          </a:xfrm>
          <a:prstGeom prst="rect">
            <a:avLst/>
          </a:prstGeom>
        </p:spPr>
        <p:txBody>
          <a:bodyPr lIns="17658" tIns="17658" rIns="17658" bIns="17658"/>
          <a:lstStyle/>
          <a:p>
            <a:pPr marL="149744" marR="57799" indent="-109104" defTabSz="1295400">
              <a:lnSpc>
                <a:spcPct val="100000"/>
              </a:lnSpc>
              <a:spcBef>
                <a:spcPts val="1000"/>
              </a:spcBef>
              <a:buSzPct val="100000"/>
              <a:buFontTx/>
              <a:buChar char="•"/>
              <a:defRPr sz="1400">
                <a:solidFill>
                  <a:srgbClr val="000000"/>
                </a:solidFill>
                <a:uFill>
                  <a:solidFill>
                    <a:srgbClr val="000000"/>
                  </a:solidFill>
                </a:uFill>
                <a:latin typeface="+mn-lt"/>
                <a:ea typeface="+mn-ea"/>
                <a:cs typeface="+mn-cs"/>
                <a:sym typeface="Arial"/>
              </a:defRPr>
            </a:pPr>
          </a:p>
        </p:txBody>
      </p:sp>
      <p:pic>
        <p:nvPicPr>
          <p:cNvPr id="2055" name="image.png" descr="image.png"/>
          <p:cNvPicPr>
            <a:picLocks noChangeAspect="0"/>
          </p:cNvPicPr>
          <p:nvPr/>
        </p:nvPicPr>
        <p:blipFill>
          <a:blip r:embed="rId2">
            <a:extLst/>
          </a:blip>
          <a:stretch>
            <a:fillRect/>
          </a:stretch>
        </p:blipFill>
        <p:spPr>
          <a:xfrm>
            <a:off x="398462" y="1076325"/>
            <a:ext cx="6602413" cy="5652493"/>
          </a:xfrm>
          <a:prstGeom prst="rect">
            <a:avLst/>
          </a:prstGeom>
          <a:ln w="12700">
            <a:miter lim="400000"/>
          </a:ln>
        </p:spPr>
      </p:pic>
    </p:spTree>
  </p:cSld>
  <p:clrMapOvr>
    <a:masterClrMapping/>
  </p:clrMapOvr>
  <p:transition xmlns:p14="http://schemas.microsoft.com/office/powerpoint/2010/main" spd="med" advClick="1"/>
</p:sld>
</file>

<file path=ppt/slides/slide2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58" name="Phase is important!"/>
          <p:cNvSpPr txBox="1"/>
          <p:nvPr>
            <p:ph type="title"/>
          </p:nvPr>
        </p:nvSpPr>
        <p:spPr>
          <a:xfrm>
            <a:off x="455414" y="92074"/>
            <a:ext cx="8233172" cy="1508126"/>
          </a:xfrm>
          <a:prstGeom prst="rect">
            <a:avLst/>
          </a:prstGeom>
        </p:spPr>
        <p:txBody>
          <a:bodyPr lIns="17658" tIns="17658" rIns="17658" bIns="17658"/>
          <a:lstStyle>
            <a:lvl1pPr marL="57799" marR="57799" algn="ctr" defTabSz="1295400">
              <a:defRPr b="0" sz="1800">
                <a:uFill>
                  <a:solidFill>
                    <a:srgbClr val="000000"/>
                  </a:solidFill>
                </a:uFill>
                <a:latin typeface="+mn-lt"/>
                <a:ea typeface="+mn-ea"/>
                <a:cs typeface="+mn-cs"/>
                <a:sym typeface="Arial"/>
              </a:defRPr>
            </a:lvl1pPr>
          </a:lstStyle>
          <a:p>
            <a:pPr/>
            <a:r>
              <a:t>Phase is important!</a:t>
            </a:r>
          </a:p>
        </p:txBody>
      </p:sp>
      <p:sp>
        <p:nvSpPr>
          <p:cNvPr id="2059" name="Double-click to edit"/>
          <p:cNvSpPr txBox="1"/>
          <p:nvPr>
            <p:ph type="body" idx="4294967295"/>
          </p:nvPr>
        </p:nvSpPr>
        <p:spPr>
          <a:xfrm>
            <a:off x="455414" y="1598414"/>
            <a:ext cx="8233172" cy="5259586"/>
          </a:xfrm>
          <a:prstGeom prst="rect">
            <a:avLst/>
          </a:prstGeom>
        </p:spPr>
        <p:txBody>
          <a:bodyPr lIns="17658" tIns="17658" rIns="17658" bIns="17658"/>
          <a:lstStyle/>
          <a:p>
            <a:pPr marL="149744" marR="57799" indent="-109104" defTabSz="1295400">
              <a:lnSpc>
                <a:spcPct val="100000"/>
              </a:lnSpc>
              <a:spcBef>
                <a:spcPts val="1000"/>
              </a:spcBef>
              <a:buSzPct val="100000"/>
              <a:buFontTx/>
              <a:buChar char="•"/>
              <a:defRPr sz="1400">
                <a:solidFill>
                  <a:srgbClr val="000000"/>
                </a:solidFill>
                <a:uFill>
                  <a:solidFill>
                    <a:srgbClr val="000000"/>
                  </a:solidFill>
                </a:uFill>
                <a:latin typeface="+mn-lt"/>
                <a:ea typeface="+mn-ea"/>
                <a:cs typeface="+mn-cs"/>
                <a:sym typeface="Arial"/>
              </a:defRPr>
            </a:pPr>
          </a:p>
        </p:txBody>
      </p:sp>
      <p:pic>
        <p:nvPicPr>
          <p:cNvPr id="2060" name="image.png" descr="image.png"/>
          <p:cNvPicPr>
            <a:picLocks noChangeAspect="0"/>
          </p:cNvPicPr>
          <p:nvPr/>
        </p:nvPicPr>
        <p:blipFill>
          <a:blip r:embed="rId2">
            <a:extLst/>
          </a:blip>
          <a:stretch>
            <a:fillRect/>
          </a:stretch>
        </p:blipFill>
        <p:spPr>
          <a:xfrm>
            <a:off x="322262" y="1000125"/>
            <a:ext cx="6602413" cy="5699125"/>
          </a:xfrm>
          <a:prstGeom prst="rect">
            <a:avLst/>
          </a:prstGeom>
          <a:ln w="12700">
            <a:miter lim="400000"/>
          </a:ln>
        </p:spPr>
      </p:pic>
    </p:spTree>
  </p:cSld>
  <p:clrMapOvr>
    <a:masterClrMapping/>
  </p:clrMapOvr>
  <p:transition xmlns:p14="http://schemas.microsoft.com/office/powerpoint/2010/main" spd="med" advClick="1"/>
</p:sld>
</file>

<file path=ppt/slides/slide2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63" name="Rectangle"/>
          <p:cNvSpPr/>
          <p:nvPr/>
        </p:nvSpPr>
        <p:spPr>
          <a:xfrm>
            <a:off x="8929" y="-80368"/>
            <a:ext cx="9349384" cy="1250158"/>
          </a:xfrm>
          <a:prstGeom prst="rect">
            <a:avLst/>
          </a:prstGeom>
          <a:blipFill>
            <a:blip r:embed="rId2"/>
          </a:blipFill>
          <a:ln w="3175">
            <a:solidFill>
              <a:srgbClr val="000000"/>
            </a:solidFill>
            <a:miter lim="400000"/>
          </a:ln>
        </p:spPr>
        <p:txBody>
          <a:bodyPr lIns="12416" tIns="12416" rIns="12416" bIns="12416" anchor="ctr"/>
          <a:lstStyle/>
          <a:p>
            <a:pPr algn="ctr" defTabSz="584200">
              <a:defRPr sz="5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64" name="Rectangle"/>
          <p:cNvSpPr/>
          <p:nvPr/>
        </p:nvSpPr>
        <p:spPr>
          <a:xfrm>
            <a:off x="8929" y="5831085"/>
            <a:ext cx="9349384" cy="1160861"/>
          </a:xfrm>
          <a:prstGeom prst="rect">
            <a:avLst/>
          </a:prstGeom>
          <a:blipFill>
            <a:blip r:embed="rId2"/>
          </a:blipFill>
          <a:ln w="3175">
            <a:solidFill>
              <a:srgbClr val="000000"/>
            </a:solidFill>
            <a:miter lim="400000"/>
          </a:ln>
        </p:spPr>
        <p:txBody>
          <a:bodyPr lIns="12416" tIns="12416" rIns="12416" bIns="12416" anchor="ctr"/>
          <a:lstStyle/>
          <a:p>
            <a:pPr algn="ctr" defTabSz="584200">
              <a:defRPr sz="5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065" name="Filters in Fourier"/>
          <p:cNvSpPr txBox="1"/>
          <p:nvPr>
            <p:ph type="title"/>
          </p:nvPr>
        </p:nvSpPr>
        <p:spPr>
          <a:xfrm>
            <a:off x="178593" y="1178718"/>
            <a:ext cx="8777884" cy="4643439"/>
          </a:xfrm>
          <a:prstGeom prst="rect">
            <a:avLst/>
          </a:prstGeom>
        </p:spPr>
        <p:txBody>
          <a:bodyPr lIns="8730" tIns="8730" rIns="8730" bIns="8730"/>
          <a:lstStyle>
            <a:lvl1pPr defTabSz="410765"/>
          </a:lstStyle>
          <a:p>
            <a:pPr/>
            <a:r>
              <a:t>Filters in Fourier</a:t>
            </a:r>
          </a:p>
        </p:txBody>
      </p:sp>
    </p:spTree>
  </p:cSld>
  <p:clrMapOvr>
    <a:masterClrMapping/>
  </p:clrMapOvr>
  <p:transition xmlns:p14="http://schemas.microsoft.com/office/powerpoint/2010/main" spd="med" advClick="1"/>
</p:sld>
</file>

<file path=ppt/slides/slide2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068" name="Analysis of our simple filters"/>
          <p:cNvSpPr txBox="1"/>
          <p:nvPr>
            <p:ph type="title"/>
          </p:nvPr>
        </p:nvSpPr>
        <p:spPr>
          <a:xfrm>
            <a:off x="687585" y="0"/>
            <a:ext cx="7768830" cy="1062633"/>
          </a:xfrm>
          <a:prstGeom prst="rect">
            <a:avLst/>
          </a:prstGeom>
        </p:spPr>
        <p:txBody>
          <a:bodyPr lIns="12416" tIns="12416" rIns="12416" bIns="12416"/>
          <a:lstStyle>
            <a:lvl1pPr marL="57799" marR="57799" algn="ctr" defTabSz="1295400">
              <a:defRPr b="0" sz="3600">
                <a:uFill>
                  <a:solidFill>
                    <a:srgbClr val="000000"/>
                  </a:solidFill>
                </a:uFill>
                <a:latin typeface="+mn-lt"/>
                <a:ea typeface="+mn-ea"/>
                <a:cs typeface="+mn-cs"/>
                <a:sym typeface="Arial"/>
              </a:defRPr>
            </a:lvl1pPr>
          </a:lstStyle>
          <a:p>
            <a:pPr/>
            <a:r>
              <a:t>Analysis of our simple filters</a:t>
            </a:r>
          </a:p>
        </p:txBody>
      </p:sp>
      <p:pic>
        <p:nvPicPr>
          <p:cNvPr id="2069" name="image.png" descr="image.png"/>
          <p:cNvPicPr>
            <a:picLocks noChangeAspect="0"/>
          </p:cNvPicPr>
          <p:nvPr/>
        </p:nvPicPr>
        <p:blipFill>
          <a:blip r:embed="rId2">
            <a:extLst/>
          </a:blip>
          <a:stretch>
            <a:fillRect/>
          </a:stretch>
        </p:blipFill>
        <p:spPr>
          <a:xfrm>
            <a:off x="607218" y="1436687"/>
            <a:ext cx="1216026" cy="1217613"/>
          </a:xfrm>
          <a:prstGeom prst="rect">
            <a:avLst/>
          </a:prstGeom>
          <a:ln w="12700">
            <a:miter lim="400000"/>
          </a:ln>
        </p:spPr>
      </p:pic>
      <p:sp>
        <p:nvSpPr>
          <p:cNvPr id="2070" name="original"/>
          <p:cNvSpPr txBox="1"/>
          <p:nvPr/>
        </p:nvSpPr>
        <p:spPr>
          <a:xfrm>
            <a:off x="892175" y="2754312"/>
            <a:ext cx="1065340"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original</a:t>
            </a:r>
          </a:p>
        </p:txBody>
      </p:sp>
      <p:grpSp>
        <p:nvGrpSpPr>
          <p:cNvPr id="2086" name="Group"/>
          <p:cNvGrpSpPr/>
          <p:nvPr/>
        </p:nvGrpSpPr>
        <p:grpSpPr>
          <a:xfrm>
            <a:off x="2393949" y="1127125"/>
            <a:ext cx="1787527" cy="2755901"/>
            <a:chOff x="0" y="-617537"/>
            <a:chExt cx="1787525" cy="2755899"/>
          </a:xfrm>
        </p:grpSpPr>
        <p:sp>
          <p:nvSpPr>
            <p:cNvPr id="2071" name="Line"/>
            <p:cNvSpPr/>
            <p:nvPr/>
          </p:nvSpPr>
          <p:spPr>
            <a:xfrm>
              <a:off x="239712" y="633412"/>
              <a:ext cx="752476" cy="1589"/>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72" name="Line"/>
            <p:cNvSpPr/>
            <p:nvPr/>
          </p:nvSpPr>
          <p:spPr>
            <a:xfrm>
              <a:off x="615354" y="633412"/>
              <a:ext cx="1589" cy="95251"/>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73" name="0"/>
            <p:cNvSpPr/>
            <p:nvPr/>
          </p:nvSpPr>
          <p:spPr>
            <a:xfrm>
              <a:off x="517525" y="77470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074" name="Pixel offset"/>
            <p:cNvSpPr/>
            <p:nvPr/>
          </p:nvSpPr>
          <p:spPr>
            <a:xfrm>
              <a:off x="144462" y="86836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Pixel offset</a:t>
              </a:r>
            </a:p>
          </p:txBody>
        </p:sp>
        <p:sp>
          <p:nvSpPr>
            <p:cNvPr id="2075" name="coefficient"/>
            <p:cNvSpPr/>
            <p:nvPr/>
          </p:nvSpPr>
          <p:spPr>
            <a:xfrm flipV="1">
              <a:off x="-1" y="-61753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coefficient</a:t>
              </a:r>
            </a:p>
          </p:txBody>
        </p:sp>
        <p:sp>
          <p:nvSpPr>
            <p:cNvPr id="2076" name="Line"/>
            <p:cNvSpPr/>
            <p:nvPr/>
          </p:nvSpPr>
          <p:spPr>
            <a:xfrm>
              <a:off x="520699" y="633412"/>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77" name="Line"/>
            <p:cNvSpPr/>
            <p:nvPr/>
          </p:nvSpPr>
          <p:spPr>
            <a:xfrm>
              <a:off x="427037" y="633412"/>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78" name="Line"/>
            <p:cNvSpPr/>
            <p:nvPr/>
          </p:nvSpPr>
          <p:spPr>
            <a:xfrm>
              <a:off x="333375" y="633412"/>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79" name="Line"/>
            <p:cNvSpPr/>
            <p:nvPr/>
          </p:nvSpPr>
          <p:spPr>
            <a:xfrm>
              <a:off x="239712" y="633412"/>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80" name="Line"/>
            <p:cNvSpPr/>
            <p:nvPr/>
          </p:nvSpPr>
          <p:spPr>
            <a:xfrm>
              <a:off x="992187" y="633412"/>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81" name="Line"/>
            <p:cNvSpPr/>
            <p:nvPr/>
          </p:nvSpPr>
          <p:spPr>
            <a:xfrm>
              <a:off x="898525" y="633412"/>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82" name="Line"/>
            <p:cNvSpPr/>
            <p:nvPr/>
          </p:nvSpPr>
          <p:spPr>
            <a:xfrm>
              <a:off x="803275" y="633412"/>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83" name="Line"/>
            <p:cNvSpPr/>
            <p:nvPr/>
          </p:nvSpPr>
          <p:spPr>
            <a:xfrm>
              <a:off x="709612" y="633412"/>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84" name="Line"/>
            <p:cNvSpPr/>
            <p:nvPr/>
          </p:nvSpPr>
          <p:spPr>
            <a:xfrm flipV="1">
              <a:off x="615354" y="257175"/>
              <a:ext cx="1589" cy="376238"/>
            </a:xfrm>
            <a:prstGeom prst="line">
              <a:avLst/>
            </a:prstGeom>
            <a:noFill/>
            <a:ln w="25400" cap="flat">
              <a:solidFill>
                <a:srgbClr val="000000"/>
              </a:solidFill>
              <a:prstDash val="solid"/>
              <a:round/>
            </a:ln>
            <a:effectLst/>
          </p:spPr>
          <p:txBody>
            <a:bodyPr wrap="square" lIns="0" tIns="0" rIns="0" bIns="0" numCol="1" anchor="t">
              <a:noAutofit/>
            </a:bodyPr>
            <a:lstStyle/>
            <a:p>
              <a:pPr>
                <a:defRPr sz="200"/>
              </a:pPr>
            </a:p>
          </p:txBody>
        </p:sp>
        <p:sp>
          <p:nvSpPr>
            <p:cNvPr id="2085" name="1.0"/>
            <p:cNvSpPr/>
            <p:nvPr/>
          </p:nvSpPr>
          <p:spPr>
            <a:xfrm>
              <a:off x="511175"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1.0</a:t>
              </a:r>
            </a:p>
          </p:txBody>
        </p:sp>
      </p:grpSp>
      <p:pic>
        <p:nvPicPr>
          <p:cNvPr id="2087" name="image.png" descr="image.png"/>
          <p:cNvPicPr>
            <a:picLocks noChangeAspect="0"/>
          </p:cNvPicPr>
          <p:nvPr/>
        </p:nvPicPr>
        <p:blipFill>
          <a:blip r:embed="rId2">
            <a:extLst/>
          </a:blip>
          <a:stretch>
            <a:fillRect/>
          </a:stretch>
        </p:blipFill>
        <p:spPr>
          <a:xfrm>
            <a:off x="4092575" y="1436687"/>
            <a:ext cx="1216025" cy="1217613"/>
          </a:xfrm>
          <a:prstGeom prst="rect">
            <a:avLst/>
          </a:prstGeom>
          <a:ln w="12700">
            <a:miter lim="400000"/>
          </a:ln>
        </p:spPr>
      </p:pic>
      <p:sp>
        <p:nvSpPr>
          <p:cNvPr id="2088" name="Filtered…"/>
          <p:cNvSpPr txBox="1"/>
          <p:nvPr/>
        </p:nvSpPr>
        <p:spPr>
          <a:xfrm>
            <a:off x="4327525" y="2801937"/>
            <a:ext cx="1562411"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pPr>
            <a:r>
              <a:t>Filtered</a:t>
            </a:r>
          </a:p>
          <a:p>
            <a: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pPr>
            <a:r>
              <a:t>(no change)</a:t>
            </a:r>
          </a:p>
        </p:txBody>
      </p:sp>
      <p:grpSp>
        <p:nvGrpSpPr>
          <p:cNvPr id="2102" name="Group"/>
          <p:cNvGrpSpPr/>
          <p:nvPr/>
        </p:nvGrpSpPr>
        <p:grpSpPr>
          <a:xfrm>
            <a:off x="6172993" y="5107781"/>
            <a:ext cx="1544242" cy="2226470"/>
            <a:chOff x="0" y="0"/>
            <a:chExt cx="1544240" cy="2226469"/>
          </a:xfrm>
        </p:grpSpPr>
        <p:sp>
          <p:nvSpPr>
            <p:cNvPr id="2089" name="Line"/>
            <p:cNvSpPr/>
            <p:nvPr/>
          </p:nvSpPr>
          <p:spPr>
            <a:xfrm>
              <a:off x="794" y="815181"/>
              <a:ext cx="752476" cy="158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0" name="Line"/>
            <p:cNvSpPr/>
            <p:nvPr/>
          </p:nvSpPr>
          <p:spPr>
            <a:xfrm>
              <a:off x="377031" y="815181"/>
              <a:ext cx="1588" cy="95251"/>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1" name="0"/>
            <p:cNvSpPr/>
            <p:nvPr/>
          </p:nvSpPr>
          <p:spPr>
            <a:xfrm>
              <a:off x="274240" y="95646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092" name="Line"/>
            <p:cNvSpPr/>
            <p:nvPr/>
          </p:nvSpPr>
          <p:spPr>
            <a:xfrm>
              <a:off x="281781"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3" name="Line"/>
            <p:cNvSpPr/>
            <p:nvPr/>
          </p:nvSpPr>
          <p:spPr>
            <a:xfrm>
              <a:off x="188119"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4" name="Line"/>
            <p:cNvSpPr/>
            <p:nvPr/>
          </p:nvSpPr>
          <p:spPr>
            <a:xfrm>
              <a:off x="94456"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5" name="Line"/>
            <p:cNvSpPr/>
            <p:nvPr/>
          </p:nvSpPr>
          <p:spPr>
            <a:xfrm>
              <a:off x="794"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6" name="Line"/>
            <p:cNvSpPr/>
            <p:nvPr/>
          </p:nvSpPr>
          <p:spPr>
            <a:xfrm>
              <a:off x="753269"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7" name="Line"/>
            <p:cNvSpPr/>
            <p:nvPr/>
          </p:nvSpPr>
          <p:spPr>
            <a:xfrm>
              <a:off x="658217"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8" name="Line"/>
            <p:cNvSpPr/>
            <p:nvPr/>
          </p:nvSpPr>
          <p:spPr>
            <a:xfrm>
              <a:off x="564356"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099" name="Line"/>
            <p:cNvSpPr/>
            <p:nvPr/>
          </p:nvSpPr>
          <p:spPr>
            <a:xfrm>
              <a:off x="470693"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00" name="Line"/>
            <p:cNvSpPr/>
            <p:nvPr/>
          </p:nvSpPr>
          <p:spPr>
            <a:xfrm>
              <a:off x="0" y="454025"/>
              <a:ext cx="759024" cy="1588"/>
            </a:xfrm>
            <a:prstGeom prst="line">
              <a:avLst/>
            </a:prstGeom>
            <a:noFill/>
            <a:ln w="25400" cap="flat">
              <a:solidFill>
                <a:srgbClr val="000000"/>
              </a:solidFill>
              <a:prstDash val="solid"/>
              <a:round/>
            </a:ln>
            <a:effectLst/>
          </p:spPr>
          <p:txBody>
            <a:bodyPr wrap="square" lIns="0" tIns="0" rIns="0" bIns="0" numCol="1" anchor="t">
              <a:noAutofit/>
            </a:bodyPr>
            <a:lstStyle/>
            <a:p>
              <a:pPr>
                <a:defRPr sz="200"/>
              </a:pPr>
            </a:p>
          </p:txBody>
        </p:sp>
        <p:sp>
          <p:nvSpPr>
            <p:cNvPr id="2101" name="1.0"/>
            <p:cNvSpPr/>
            <p:nvPr/>
          </p:nvSpPr>
          <p:spPr>
            <a:xfrm>
              <a:off x="272256"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1.0</a:t>
              </a:r>
            </a:p>
          </p:txBody>
        </p:sp>
      </p:grpSp>
      <p:sp>
        <p:nvSpPr>
          <p:cNvPr id="2103" name="constant"/>
          <p:cNvSpPr txBox="1"/>
          <p:nvPr/>
        </p:nvSpPr>
        <p:spPr>
          <a:xfrm>
            <a:off x="6878638" y="4955976"/>
            <a:ext cx="1132792"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4349AA"/>
              </a:buClr>
              <a:buFont typeface="Times New Roman"/>
              <a:defRPr sz="2200">
                <a:solidFill>
                  <a:srgbClr val="4349AA"/>
                </a:solidFill>
                <a:uFill>
                  <a:solidFill>
                    <a:srgbClr val="4349AA"/>
                  </a:solidFill>
                </a:uFill>
                <a:latin typeface="Times New Roman"/>
                <a:ea typeface="Times New Roman"/>
                <a:cs typeface="Times New Roman"/>
                <a:sym typeface="Times New Roman"/>
              </a:defRPr>
            </a:lvl1pPr>
          </a:lstStyle>
          <a:p>
            <a:pPr/>
            <a:r>
              <a:t>constant</a:t>
            </a:r>
          </a:p>
        </p:txBody>
      </p:sp>
      <p:sp>
        <p:nvSpPr>
          <p:cNvPr id="2104" name="spectrum: F(ω)=1"/>
          <p:cNvSpPr txBox="1"/>
          <p:nvPr/>
        </p:nvSpPr>
        <p:spPr>
          <a:xfrm>
            <a:off x="3159125" y="5532437"/>
            <a:ext cx="2288079"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1500">
                <a:uFill>
                  <a:solidFill>
                    <a:srgbClr val="000000"/>
                  </a:solidFill>
                </a:uFill>
                <a:latin typeface="Times New Roman"/>
                <a:ea typeface="Times New Roman"/>
                <a:cs typeface="Times New Roman"/>
                <a:sym typeface="Times New Roman"/>
              </a:defRPr>
            </a:lvl1pPr>
          </a:lstStyle>
          <a:p>
            <a:pPr/>
            <a:r>
              <a:t>spectrum: F(ω)=1</a:t>
            </a:r>
          </a:p>
        </p:txBody>
      </p:sp>
      <p:sp>
        <p:nvSpPr>
          <p:cNvPr id="2105" name="(yes, I am now using the definition  without 1/sqrt(2pi)"/>
          <p:cNvSpPr txBox="1"/>
          <p:nvPr/>
        </p:nvSpPr>
        <p:spPr>
          <a:xfrm>
            <a:off x="1241425" y="5989637"/>
            <a:ext cx="6652618" cy="741165"/>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p>
            <a:pPr marL="57799" marR="57799" defTabSz="910828">
              <a:buClr>
                <a:srgbClr val="000000"/>
              </a:buClr>
              <a:buFont typeface="Times New Roman"/>
              <a:defRPr sz="1500">
                <a:uFill>
                  <a:solidFill>
                    <a:srgbClr val="000000"/>
                  </a:solidFill>
                </a:uFill>
                <a:latin typeface="Times New Roman"/>
                <a:ea typeface="Times New Roman"/>
                <a:cs typeface="Times New Roman"/>
                <a:sym typeface="Times New Roman"/>
              </a:defRPr>
            </a:pPr>
            <a:r>
              <a:t>(yes, I am now using the definition </a:t>
            </a:r>
            <a:br/>
            <a:r>
              <a:t>without 1/sqrt(2pi)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0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103"/>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10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04" grpId="3"/>
      <p:bldP build="whole" bldLvl="1" animBg="1" rev="0" advAuto="0" spid="2102" grpId="1"/>
      <p:bldP build="whole" bldLvl="1" animBg="1" rev="0" advAuto="0" spid="2103" grpId="2"/>
      <p:bldP build="whole" bldLvl="1" animBg="1" rev="0" advAuto="0" spid="2105" grpId="4"/>
    </p:bldLst>
  </p:timing>
</p:sld>
</file>

<file path=ppt/slides/slide2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108" name="Analysis of our simple filters"/>
          <p:cNvSpPr txBox="1"/>
          <p:nvPr>
            <p:ph type="title"/>
          </p:nvPr>
        </p:nvSpPr>
        <p:spPr>
          <a:xfrm>
            <a:off x="687585" y="0"/>
            <a:ext cx="7768830" cy="1062633"/>
          </a:xfrm>
          <a:prstGeom prst="rect">
            <a:avLst/>
          </a:prstGeom>
        </p:spPr>
        <p:txBody>
          <a:bodyPr lIns="12416" tIns="12416" rIns="12416" bIns="12416"/>
          <a:lstStyle>
            <a:lvl1pPr marL="57799" marR="57799" algn="ctr" defTabSz="1295400">
              <a:defRPr b="0" sz="1200">
                <a:uFill>
                  <a:solidFill>
                    <a:srgbClr val="000000"/>
                  </a:solidFill>
                </a:uFill>
                <a:latin typeface="+mn-lt"/>
                <a:ea typeface="+mn-ea"/>
                <a:cs typeface="+mn-cs"/>
                <a:sym typeface="Arial"/>
              </a:defRPr>
            </a:lvl1pPr>
          </a:lstStyle>
          <a:p>
            <a:pPr/>
            <a:r>
              <a:t>Analysis of our simple filters</a:t>
            </a:r>
          </a:p>
        </p:txBody>
      </p:sp>
      <p:grpSp>
        <p:nvGrpSpPr>
          <p:cNvPr id="2122" name="Group"/>
          <p:cNvGrpSpPr/>
          <p:nvPr/>
        </p:nvGrpSpPr>
        <p:grpSpPr>
          <a:xfrm>
            <a:off x="2134195" y="1182423"/>
            <a:ext cx="1796439" cy="2788210"/>
            <a:chOff x="0" y="-850297"/>
            <a:chExt cx="1796438" cy="2788208"/>
          </a:xfrm>
        </p:grpSpPr>
        <p:sp>
          <p:nvSpPr>
            <p:cNvPr id="2109" name="Line"/>
            <p:cNvSpPr/>
            <p:nvPr/>
          </p:nvSpPr>
          <p:spPr>
            <a:xfrm>
              <a:off x="244135" y="424767"/>
              <a:ext cx="779888" cy="1589"/>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0" name="Line"/>
            <p:cNvSpPr/>
            <p:nvPr/>
          </p:nvSpPr>
          <p:spPr>
            <a:xfrm>
              <a:off x="634079" y="424767"/>
              <a:ext cx="1588" cy="9725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1" name="0"/>
            <p:cNvSpPr/>
            <p:nvPr/>
          </p:nvSpPr>
          <p:spPr>
            <a:xfrm>
              <a:off x="526438" y="57470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112" name="Pixel offset"/>
            <p:cNvSpPr/>
            <p:nvPr/>
          </p:nvSpPr>
          <p:spPr>
            <a:xfrm>
              <a:off x="148680" y="66791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Pixel offset</a:t>
              </a:r>
            </a:p>
          </p:txBody>
        </p:sp>
        <p:sp>
          <p:nvSpPr>
            <p:cNvPr id="2113" name="coefficient"/>
            <p:cNvSpPr/>
            <p:nvPr/>
          </p:nvSpPr>
          <p:spPr>
            <a:xfrm flipV="1">
              <a:off x="-1" y="-85029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coefficient</a:t>
              </a:r>
            </a:p>
          </p:txBody>
        </p:sp>
        <p:sp>
          <p:nvSpPr>
            <p:cNvPr id="2114" name="Line"/>
            <p:cNvSpPr/>
            <p:nvPr/>
          </p:nvSpPr>
          <p:spPr>
            <a:xfrm>
              <a:off x="536592" y="424767"/>
              <a:ext cx="1589"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5" name="Line"/>
            <p:cNvSpPr/>
            <p:nvPr/>
          </p:nvSpPr>
          <p:spPr>
            <a:xfrm>
              <a:off x="439106" y="424767"/>
              <a:ext cx="1589"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6" name="Line"/>
            <p:cNvSpPr/>
            <p:nvPr/>
          </p:nvSpPr>
          <p:spPr>
            <a:xfrm>
              <a:off x="341621" y="424767"/>
              <a:ext cx="1588"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7" name="Line"/>
            <p:cNvSpPr/>
            <p:nvPr/>
          </p:nvSpPr>
          <p:spPr>
            <a:xfrm>
              <a:off x="244135" y="424767"/>
              <a:ext cx="1588"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8" name="Line"/>
            <p:cNvSpPr/>
            <p:nvPr/>
          </p:nvSpPr>
          <p:spPr>
            <a:xfrm>
              <a:off x="1024022" y="424767"/>
              <a:ext cx="1588"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19" name="Line"/>
            <p:cNvSpPr/>
            <p:nvPr/>
          </p:nvSpPr>
          <p:spPr>
            <a:xfrm>
              <a:off x="928687" y="424767"/>
              <a:ext cx="1589"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20" name="Line"/>
            <p:cNvSpPr/>
            <p:nvPr/>
          </p:nvSpPr>
          <p:spPr>
            <a:xfrm>
              <a:off x="829050" y="424767"/>
              <a:ext cx="1589"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21" name="Line"/>
            <p:cNvSpPr/>
            <p:nvPr/>
          </p:nvSpPr>
          <p:spPr>
            <a:xfrm>
              <a:off x="731564" y="424767"/>
              <a:ext cx="1589" cy="4863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grpSp>
      <p:pic>
        <p:nvPicPr>
          <p:cNvPr id="2123" name="image.png" descr="image.png"/>
          <p:cNvPicPr>
            <a:picLocks noChangeAspect="0"/>
          </p:cNvPicPr>
          <p:nvPr/>
        </p:nvPicPr>
        <p:blipFill>
          <a:blip r:embed="rId2">
            <a:extLst/>
          </a:blip>
          <a:stretch>
            <a:fillRect/>
          </a:stretch>
        </p:blipFill>
        <p:spPr>
          <a:xfrm>
            <a:off x="455414" y="1627187"/>
            <a:ext cx="1260476" cy="1260476"/>
          </a:xfrm>
          <a:prstGeom prst="rect">
            <a:avLst/>
          </a:prstGeom>
          <a:ln w="12700">
            <a:miter lim="400000"/>
          </a:ln>
        </p:spPr>
      </p:pic>
      <p:sp>
        <p:nvSpPr>
          <p:cNvPr id="2124" name="original"/>
          <p:cNvSpPr txBox="1"/>
          <p:nvPr/>
        </p:nvSpPr>
        <p:spPr>
          <a:xfrm>
            <a:off x="750093" y="2992437"/>
            <a:ext cx="1065340"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original</a:t>
            </a:r>
          </a:p>
        </p:txBody>
      </p:sp>
      <p:sp>
        <p:nvSpPr>
          <p:cNvPr id="2125" name="Line"/>
          <p:cNvSpPr/>
          <p:nvPr/>
        </p:nvSpPr>
        <p:spPr>
          <a:xfrm flipV="1">
            <a:off x="3187898" y="1964531"/>
            <a:ext cx="1588" cy="487363"/>
          </a:xfrm>
          <a:prstGeom prst="line">
            <a:avLst/>
          </a:prstGeom>
          <a:ln w="25400">
            <a:solidFill>
              <a:srgbClr val="000000"/>
            </a:solidFill>
          </a:ln>
        </p:spPr>
        <p:txBody>
          <a:bodyPr lIns="0" tIns="0" rIns="0" bIns="0"/>
          <a:lstStyle/>
          <a:p>
            <a:pPr>
              <a:defRPr sz="200"/>
            </a:pPr>
          </a:p>
        </p:txBody>
      </p:sp>
      <p:sp>
        <p:nvSpPr>
          <p:cNvPr id="2126" name="1.0"/>
          <p:cNvSpPr txBox="1"/>
          <p:nvPr/>
        </p:nvSpPr>
        <p:spPr>
          <a:xfrm>
            <a:off x="3032125" y="1654175"/>
            <a:ext cx="500520"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1.0</a:t>
            </a:r>
          </a:p>
        </p:txBody>
      </p:sp>
      <p:pic>
        <p:nvPicPr>
          <p:cNvPr id="2127" name="image.png" descr="image.png"/>
          <p:cNvPicPr>
            <a:picLocks noChangeAspect="0"/>
          </p:cNvPicPr>
          <p:nvPr/>
        </p:nvPicPr>
        <p:blipFill>
          <a:blip r:embed="rId2">
            <a:extLst/>
          </a:blip>
          <a:stretch>
            <a:fillRect/>
          </a:stretch>
        </p:blipFill>
        <p:spPr>
          <a:xfrm>
            <a:off x="3919537" y="1627187"/>
            <a:ext cx="1260476" cy="1260476"/>
          </a:xfrm>
          <a:prstGeom prst="rect">
            <a:avLst/>
          </a:prstGeom>
          <a:ln w="12700">
            <a:miter lim="400000"/>
          </a:ln>
        </p:spPr>
      </p:pic>
      <p:sp>
        <p:nvSpPr>
          <p:cNvPr id="2128" name="Square"/>
          <p:cNvSpPr/>
          <p:nvPr/>
        </p:nvSpPr>
        <p:spPr>
          <a:xfrm>
            <a:off x="455414" y="1627187"/>
            <a:ext cx="1268413" cy="1266826"/>
          </a:xfrm>
          <a:prstGeom prst="rect">
            <a:avLst/>
          </a:prstGeom>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129" name="Square"/>
          <p:cNvSpPr/>
          <p:nvPr/>
        </p:nvSpPr>
        <p:spPr>
          <a:xfrm>
            <a:off x="4065587" y="1627187"/>
            <a:ext cx="1268413" cy="1266826"/>
          </a:xfrm>
          <a:prstGeom prst="rect">
            <a:avLst/>
          </a:prstGeom>
          <a:ln w="3175">
            <a:solidFill>
              <a:srgbClr val="000000"/>
            </a:solidFill>
            <a:miter lim="400000"/>
          </a:ln>
        </p:spPr>
        <p:txBody>
          <a:bodyPr lIns="12416" tIns="12416" rIns="12416" bIns="12416" anchor="ctr"/>
          <a:lstStyle/>
          <a:p>
            <a:pPr marL="57799" marR="57799" defTabSz="1295400">
              <a:defRPr sz="400">
                <a:uFill>
                  <a:solidFill>
                    <a:srgbClr val="000000"/>
                  </a:solidFill>
                </a:uFill>
                <a:latin typeface="+mn-lt"/>
                <a:ea typeface="+mn-ea"/>
                <a:cs typeface="+mn-cs"/>
                <a:sym typeface="Arial"/>
              </a:defRPr>
            </a:pPr>
          </a:p>
        </p:txBody>
      </p:sp>
      <p:sp>
        <p:nvSpPr>
          <p:cNvPr id="2130" name="shifted"/>
          <p:cNvSpPr txBox="1"/>
          <p:nvPr/>
        </p:nvSpPr>
        <p:spPr>
          <a:xfrm>
            <a:off x="4213225" y="3041650"/>
            <a:ext cx="947335"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shifted</a:t>
            </a:r>
          </a:p>
        </p:txBody>
      </p:sp>
      <p:grpSp>
        <p:nvGrpSpPr>
          <p:cNvPr id="2144" name="Group"/>
          <p:cNvGrpSpPr/>
          <p:nvPr/>
        </p:nvGrpSpPr>
        <p:grpSpPr>
          <a:xfrm>
            <a:off x="6172993" y="5107781"/>
            <a:ext cx="1544242" cy="2226470"/>
            <a:chOff x="0" y="0"/>
            <a:chExt cx="1544240" cy="2226469"/>
          </a:xfrm>
        </p:grpSpPr>
        <p:sp>
          <p:nvSpPr>
            <p:cNvPr id="2131" name="Line"/>
            <p:cNvSpPr/>
            <p:nvPr/>
          </p:nvSpPr>
          <p:spPr>
            <a:xfrm>
              <a:off x="794" y="815181"/>
              <a:ext cx="752476" cy="158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2" name="Line"/>
            <p:cNvSpPr/>
            <p:nvPr/>
          </p:nvSpPr>
          <p:spPr>
            <a:xfrm>
              <a:off x="377031" y="815181"/>
              <a:ext cx="1588" cy="95251"/>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3" name="0"/>
            <p:cNvSpPr/>
            <p:nvPr/>
          </p:nvSpPr>
          <p:spPr>
            <a:xfrm>
              <a:off x="274240" y="95646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134" name="Line"/>
            <p:cNvSpPr/>
            <p:nvPr/>
          </p:nvSpPr>
          <p:spPr>
            <a:xfrm>
              <a:off x="281781"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5" name="Line"/>
            <p:cNvSpPr/>
            <p:nvPr/>
          </p:nvSpPr>
          <p:spPr>
            <a:xfrm>
              <a:off x="188119"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6" name="Line"/>
            <p:cNvSpPr/>
            <p:nvPr/>
          </p:nvSpPr>
          <p:spPr>
            <a:xfrm>
              <a:off x="94456"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7" name="Line"/>
            <p:cNvSpPr/>
            <p:nvPr/>
          </p:nvSpPr>
          <p:spPr>
            <a:xfrm>
              <a:off x="794"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8" name="Line"/>
            <p:cNvSpPr/>
            <p:nvPr/>
          </p:nvSpPr>
          <p:spPr>
            <a:xfrm>
              <a:off x="753269"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39" name="Line"/>
            <p:cNvSpPr/>
            <p:nvPr/>
          </p:nvSpPr>
          <p:spPr>
            <a:xfrm>
              <a:off x="658217"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40" name="Line"/>
            <p:cNvSpPr/>
            <p:nvPr/>
          </p:nvSpPr>
          <p:spPr>
            <a:xfrm>
              <a:off x="564356"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41" name="Line"/>
            <p:cNvSpPr/>
            <p:nvPr/>
          </p:nvSpPr>
          <p:spPr>
            <a:xfrm>
              <a:off x="470693"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42" name="Line"/>
            <p:cNvSpPr/>
            <p:nvPr/>
          </p:nvSpPr>
          <p:spPr>
            <a:xfrm>
              <a:off x="0" y="454025"/>
              <a:ext cx="759024" cy="1588"/>
            </a:xfrm>
            <a:prstGeom prst="line">
              <a:avLst/>
            </a:prstGeom>
            <a:noFill/>
            <a:ln w="25400" cap="flat">
              <a:solidFill>
                <a:srgbClr val="000000"/>
              </a:solidFill>
              <a:prstDash val="solid"/>
              <a:round/>
            </a:ln>
            <a:effectLst/>
          </p:spPr>
          <p:txBody>
            <a:bodyPr wrap="square" lIns="0" tIns="0" rIns="0" bIns="0" numCol="1" anchor="t">
              <a:noAutofit/>
            </a:bodyPr>
            <a:lstStyle/>
            <a:p>
              <a:pPr>
                <a:defRPr sz="200"/>
              </a:pPr>
            </a:p>
          </p:txBody>
        </p:sp>
        <p:sp>
          <p:nvSpPr>
            <p:cNvPr id="2143" name="Type to enter text"/>
            <p:cNvSpPr txBox="1"/>
            <p:nvPr/>
          </p:nvSpPr>
          <p:spPr>
            <a:xfrm>
              <a:off x="272256" y="0"/>
              <a:ext cx="116087" cy="4286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416" tIns="12416" rIns="12416" bIns="12416" numCol="1" anchor="t">
              <a:no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Type to enter text</a:t>
              </a:r>
            </a:p>
          </p:txBody>
        </p:sp>
      </p:grpSp>
      <p:sp>
        <p:nvSpPr>
          <p:cNvPr id="2145" name="Constant magnitude, linearly shifted phase"/>
          <p:cNvSpPr txBox="1"/>
          <p:nvPr/>
        </p:nvSpPr>
        <p:spPr>
          <a:xfrm>
            <a:off x="7108825" y="4491632"/>
            <a:ext cx="2035969" cy="142240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910828">
              <a:buClr>
                <a:srgbClr val="4349AA"/>
              </a:buClr>
              <a:buFont typeface="Times New Roman"/>
              <a:defRPr sz="2200">
                <a:solidFill>
                  <a:srgbClr val="4349AA"/>
                </a:solidFill>
                <a:uFill>
                  <a:solidFill>
                    <a:srgbClr val="4349AA"/>
                  </a:solidFill>
                </a:uFill>
                <a:latin typeface="Times New Roman"/>
                <a:ea typeface="Times New Roman"/>
                <a:cs typeface="Times New Roman"/>
                <a:sym typeface="Times New Roman"/>
              </a:defRPr>
            </a:lvl1pPr>
          </a:lstStyle>
          <a:p>
            <a:pPr/>
            <a:r>
              <a:t>Constant magnitude, linearly shifted phase</a:t>
            </a:r>
          </a:p>
        </p:txBody>
      </p:sp>
      <p:pic>
        <p:nvPicPr>
          <p:cNvPr id="2146" name="image.pdf" descr="image.pdf"/>
          <p:cNvPicPr>
            <a:picLocks noChangeAspect="0"/>
          </p:cNvPicPr>
          <p:nvPr/>
        </p:nvPicPr>
        <p:blipFill>
          <a:blip r:embed="rId3">
            <a:extLst/>
          </a:blip>
          <a:stretch>
            <a:fillRect/>
          </a:stretch>
        </p:blipFill>
        <p:spPr>
          <a:xfrm>
            <a:off x="2808287" y="1177925"/>
            <a:ext cx="392114" cy="498476"/>
          </a:xfrm>
          <a:prstGeom prst="rect">
            <a:avLst/>
          </a:prstGeom>
          <a:ln w="12700">
            <a:miter lim="400000"/>
          </a:ln>
        </p:spPr>
      </p:pic>
      <p:sp>
        <p:nvSpPr>
          <p:cNvPr id="2147" name="Line"/>
          <p:cNvSpPr/>
          <p:nvPr/>
        </p:nvSpPr>
        <p:spPr>
          <a:xfrm>
            <a:off x="2741414" y="1678781"/>
            <a:ext cx="455415" cy="1588"/>
          </a:xfrm>
          <a:prstGeom prst="line">
            <a:avLst/>
          </a:prstGeom>
          <a:ln w="38100">
            <a:solidFill>
              <a:srgbClr val="000000"/>
            </a:solidFill>
            <a:headEnd type="triangle"/>
            <a:tailEnd type="triangle"/>
          </a:ln>
        </p:spPr>
        <p:txBody>
          <a:bodyPr lIns="0" tIns="0" rIns="0" bIns="0"/>
          <a:lstStyle/>
          <a:p>
            <a:pPr>
              <a:defRPr sz="200"/>
            </a:pPr>
          </a:p>
        </p:txBody>
      </p:sp>
      <p:sp>
        <p:nvSpPr>
          <p:cNvPr id="2148" name="spectrum:"/>
          <p:cNvSpPr txBox="1"/>
          <p:nvPr/>
        </p:nvSpPr>
        <p:spPr>
          <a:xfrm>
            <a:off x="2130425" y="5011737"/>
            <a:ext cx="1394151"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spectrum: </a:t>
            </a:r>
          </a:p>
        </p:txBody>
      </p:sp>
      <p:pic>
        <p:nvPicPr>
          <p:cNvPr id="2149" name="droppedImage.pdf" descr="droppedImage.pdf"/>
          <p:cNvPicPr>
            <a:picLocks noChangeAspect="1"/>
          </p:cNvPicPr>
          <p:nvPr/>
        </p:nvPicPr>
        <p:blipFill>
          <a:blip r:embed="rId4">
            <a:extLst/>
          </a:blip>
          <a:stretch>
            <a:fillRect/>
          </a:stretch>
        </p:blipFill>
        <p:spPr>
          <a:xfrm>
            <a:off x="2277070" y="5750718"/>
            <a:ext cx="3094138" cy="562572"/>
          </a:xfrm>
          <a:prstGeom prst="rect">
            <a:avLst/>
          </a:prstGeom>
          <a:ln w="12700"/>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4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148"/>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145"/>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2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44" grpId="1"/>
      <p:bldP build="whole" bldLvl="1" animBg="1" rev="0" advAuto="0" spid="2148" grpId="2"/>
      <p:bldP build="whole" bldLvl="1" animBg="1" rev="0" advAuto="0" spid="2149" grpId="4"/>
      <p:bldP build="whole" bldLvl="1" animBg="1" rev="0" advAuto="0" spid="2145" grpId="3"/>
    </p:bldLst>
  </p:timing>
</p:sld>
</file>

<file path=ppt/slides/slide2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152" name="Analysis of our simple filters"/>
          <p:cNvSpPr txBox="1"/>
          <p:nvPr>
            <p:ph type="title"/>
          </p:nvPr>
        </p:nvSpPr>
        <p:spPr>
          <a:xfrm>
            <a:off x="687585" y="0"/>
            <a:ext cx="7768830" cy="1062633"/>
          </a:xfrm>
          <a:prstGeom prst="rect">
            <a:avLst/>
          </a:prstGeom>
        </p:spPr>
        <p:txBody>
          <a:bodyPr lIns="12416" tIns="12416" rIns="12416" bIns="12416"/>
          <a:lstStyle>
            <a:lvl1pPr marL="57799" marR="57799" algn="ctr" defTabSz="1295400">
              <a:defRPr b="0" sz="2200">
                <a:uFill>
                  <a:solidFill>
                    <a:srgbClr val="000000"/>
                  </a:solidFill>
                </a:uFill>
                <a:latin typeface="+mn-lt"/>
                <a:ea typeface="+mn-ea"/>
                <a:cs typeface="+mn-cs"/>
                <a:sym typeface="Arial"/>
              </a:defRPr>
            </a:lvl1pPr>
          </a:lstStyle>
          <a:p>
            <a:pPr/>
            <a:r>
              <a:t>Analysis of our simple filters</a:t>
            </a:r>
          </a:p>
        </p:txBody>
      </p:sp>
      <p:grpSp>
        <p:nvGrpSpPr>
          <p:cNvPr id="2166" name="Group"/>
          <p:cNvGrpSpPr/>
          <p:nvPr/>
        </p:nvGrpSpPr>
        <p:grpSpPr>
          <a:xfrm>
            <a:off x="2092324" y="878058"/>
            <a:ext cx="1795055" cy="2781350"/>
            <a:chOff x="0" y="-850297"/>
            <a:chExt cx="1795053" cy="2781348"/>
          </a:xfrm>
        </p:grpSpPr>
        <p:sp>
          <p:nvSpPr>
            <p:cNvPr id="2153" name="Line"/>
            <p:cNvSpPr/>
            <p:nvPr/>
          </p:nvSpPr>
          <p:spPr>
            <a:xfrm>
              <a:off x="240398" y="422670"/>
              <a:ext cx="772493" cy="158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54" name="Line"/>
            <p:cNvSpPr/>
            <p:nvPr/>
          </p:nvSpPr>
          <p:spPr>
            <a:xfrm>
              <a:off x="626644" y="422669"/>
              <a:ext cx="1588" cy="9495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55" name="0"/>
            <p:cNvSpPr/>
            <p:nvPr/>
          </p:nvSpPr>
          <p:spPr>
            <a:xfrm>
              <a:off x="525053" y="56609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156" name="Pixel offset"/>
            <p:cNvSpPr/>
            <p:nvPr/>
          </p:nvSpPr>
          <p:spPr>
            <a:xfrm>
              <a:off x="140096" y="66105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Pixel offset</a:t>
              </a:r>
            </a:p>
          </p:txBody>
        </p:sp>
        <p:sp>
          <p:nvSpPr>
            <p:cNvPr id="2157" name="coefficient"/>
            <p:cNvSpPr/>
            <p:nvPr/>
          </p:nvSpPr>
          <p:spPr>
            <a:xfrm flipV="1">
              <a:off x="-1" y="-85029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coefficient</a:t>
              </a:r>
            </a:p>
          </p:txBody>
        </p:sp>
        <p:sp>
          <p:nvSpPr>
            <p:cNvPr id="2158" name="Line"/>
            <p:cNvSpPr/>
            <p:nvPr/>
          </p:nvSpPr>
          <p:spPr>
            <a:xfrm>
              <a:off x="530082" y="422669"/>
              <a:ext cx="1588"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59" name="Line"/>
            <p:cNvSpPr/>
            <p:nvPr/>
          </p:nvSpPr>
          <p:spPr>
            <a:xfrm>
              <a:off x="433520" y="422669"/>
              <a:ext cx="1589"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0" name="Line"/>
            <p:cNvSpPr/>
            <p:nvPr/>
          </p:nvSpPr>
          <p:spPr>
            <a:xfrm>
              <a:off x="336959" y="422669"/>
              <a:ext cx="1589"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1" name="Line"/>
            <p:cNvSpPr/>
            <p:nvPr/>
          </p:nvSpPr>
          <p:spPr>
            <a:xfrm>
              <a:off x="240398" y="422669"/>
              <a:ext cx="1588"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2" name="Line"/>
            <p:cNvSpPr/>
            <p:nvPr/>
          </p:nvSpPr>
          <p:spPr>
            <a:xfrm>
              <a:off x="1012890" y="422669"/>
              <a:ext cx="1588"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3" name="Line"/>
            <p:cNvSpPr/>
            <p:nvPr/>
          </p:nvSpPr>
          <p:spPr>
            <a:xfrm>
              <a:off x="916328" y="422669"/>
              <a:ext cx="1589"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4" name="Line"/>
            <p:cNvSpPr/>
            <p:nvPr/>
          </p:nvSpPr>
          <p:spPr>
            <a:xfrm>
              <a:off x="819767" y="422669"/>
              <a:ext cx="1588"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65" name="Line"/>
            <p:cNvSpPr/>
            <p:nvPr/>
          </p:nvSpPr>
          <p:spPr>
            <a:xfrm>
              <a:off x="723205" y="422669"/>
              <a:ext cx="1589" cy="47480"/>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grpSp>
      <p:pic>
        <p:nvPicPr>
          <p:cNvPr id="2167" name="image.png" descr="image.png"/>
          <p:cNvPicPr>
            <a:picLocks noChangeAspect="0"/>
          </p:cNvPicPr>
          <p:nvPr/>
        </p:nvPicPr>
        <p:blipFill>
          <a:blip r:embed="rId2">
            <a:extLst/>
          </a:blip>
          <a:stretch>
            <a:fillRect/>
          </a:stretch>
        </p:blipFill>
        <p:spPr>
          <a:xfrm>
            <a:off x="303609" y="1339850"/>
            <a:ext cx="1247776" cy="1232297"/>
          </a:xfrm>
          <a:prstGeom prst="rect">
            <a:avLst/>
          </a:prstGeom>
          <a:ln w="12700">
            <a:miter lim="400000"/>
          </a:ln>
        </p:spPr>
      </p:pic>
      <p:sp>
        <p:nvSpPr>
          <p:cNvPr id="2168" name="original"/>
          <p:cNvSpPr txBox="1"/>
          <p:nvPr/>
        </p:nvSpPr>
        <p:spPr>
          <a:xfrm>
            <a:off x="593724" y="2671762"/>
            <a:ext cx="1065340"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original</a:t>
            </a:r>
          </a:p>
        </p:txBody>
      </p:sp>
      <p:sp>
        <p:nvSpPr>
          <p:cNvPr id="2169" name="Line"/>
          <p:cNvSpPr/>
          <p:nvPr/>
        </p:nvSpPr>
        <p:spPr>
          <a:xfrm flipV="1">
            <a:off x="2622550" y="1958975"/>
            <a:ext cx="1588" cy="187524"/>
          </a:xfrm>
          <a:prstGeom prst="line">
            <a:avLst/>
          </a:prstGeom>
          <a:ln w="25400">
            <a:solidFill>
              <a:srgbClr val="000000"/>
            </a:solidFill>
          </a:ln>
        </p:spPr>
        <p:txBody>
          <a:bodyPr lIns="0" tIns="0" rIns="0" bIns="0"/>
          <a:lstStyle/>
          <a:p>
            <a:pPr>
              <a:defRPr sz="200"/>
            </a:pPr>
          </a:p>
        </p:txBody>
      </p:sp>
      <p:sp>
        <p:nvSpPr>
          <p:cNvPr id="2170" name="0.3"/>
          <p:cNvSpPr txBox="1"/>
          <p:nvPr/>
        </p:nvSpPr>
        <p:spPr>
          <a:xfrm>
            <a:off x="2482850" y="1446609"/>
            <a:ext cx="500520"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0.3</a:t>
            </a:r>
          </a:p>
        </p:txBody>
      </p:sp>
      <p:sp>
        <p:nvSpPr>
          <p:cNvPr id="2171" name="Line"/>
          <p:cNvSpPr/>
          <p:nvPr/>
        </p:nvSpPr>
        <p:spPr>
          <a:xfrm flipV="1">
            <a:off x="2719387" y="1958975"/>
            <a:ext cx="1589" cy="187524"/>
          </a:xfrm>
          <a:prstGeom prst="line">
            <a:avLst/>
          </a:prstGeom>
          <a:ln w="25400">
            <a:solidFill>
              <a:srgbClr val="000000"/>
            </a:solidFill>
          </a:ln>
        </p:spPr>
        <p:txBody>
          <a:bodyPr lIns="0" tIns="0" rIns="0" bIns="0"/>
          <a:lstStyle/>
          <a:p>
            <a:pPr>
              <a:defRPr sz="200"/>
            </a:pPr>
          </a:p>
        </p:txBody>
      </p:sp>
      <p:sp>
        <p:nvSpPr>
          <p:cNvPr id="2172" name="Line"/>
          <p:cNvSpPr/>
          <p:nvPr/>
        </p:nvSpPr>
        <p:spPr>
          <a:xfrm flipV="1">
            <a:off x="2816225" y="1958975"/>
            <a:ext cx="1588" cy="187524"/>
          </a:xfrm>
          <a:prstGeom prst="line">
            <a:avLst/>
          </a:prstGeom>
          <a:ln w="25400">
            <a:solidFill>
              <a:srgbClr val="000000"/>
            </a:solidFill>
          </a:ln>
        </p:spPr>
        <p:txBody>
          <a:bodyPr lIns="0" tIns="0" rIns="0" bIns="0"/>
          <a:lstStyle/>
          <a:p>
            <a:pPr>
              <a:defRPr sz="200"/>
            </a:pPr>
          </a:p>
        </p:txBody>
      </p:sp>
      <p:sp>
        <p:nvSpPr>
          <p:cNvPr id="2173" name="blurred"/>
          <p:cNvSpPr txBox="1"/>
          <p:nvPr/>
        </p:nvSpPr>
        <p:spPr>
          <a:xfrm>
            <a:off x="3829050" y="2673350"/>
            <a:ext cx="1348383" cy="406400"/>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blurred</a:t>
            </a:r>
          </a:p>
        </p:txBody>
      </p:sp>
      <p:pic>
        <p:nvPicPr>
          <p:cNvPr id="2174" name="image.png" descr="image.png"/>
          <p:cNvPicPr>
            <a:picLocks noChangeAspect="0"/>
          </p:cNvPicPr>
          <p:nvPr/>
        </p:nvPicPr>
        <p:blipFill>
          <a:blip r:embed="rId3">
            <a:extLst/>
          </a:blip>
          <a:stretch>
            <a:fillRect/>
          </a:stretch>
        </p:blipFill>
        <p:spPr>
          <a:xfrm>
            <a:off x="3829050" y="1292225"/>
            <a:ext cx="1249363" cy="1232297"/>
          </a:xfrm>
          <a:prstGeom prst="rect">
            <a:avLst/>
          </a:prstGeom>
          <a:ln w="12700">
            <a:miter lim="400000"/>
          </a:ln>
        </p:spPr>
      </p:pic>
      <p:sp>
        <p:nvSpPr>
          <p:cNvPr id="2175" name="Low-pass filter"/>
          <p:cNvSpPr txBox="1"/>
          <p:nvPr/>
        </p:nvSpPr>
        <p:spPr>
          <a:xfrm>
            <a:off x="7108825" y="4491632"/>
            <a:ext cx="2035969" cy="40640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910828">
              <a:buClr>
                <a:srgbClr val="4349AA"/>
              </a:buClr>
              <a:buFont typeface="Times New Roman"/>
              <a:defRPr sz="2200">
                <a:solidFill>
                  <a:srgbClr val="4349AA"/>
                </a:solidFill>
                <a:uFill>
                  <a:solidFill>
                    <a:srgbClr val="4349AA"/>
                  </a:solidFill>
                </a:uFill>
                <a:latin typeface="Times New Roman"/>
                <a:ea typeface="Times New Roman"/>
                <a:cs typeface="Times New Roman"/>
                <a:sym typeface="Times New Roman"/>
              </a:defRPr>
            </a:lvl1pPr>
          </a:lstStyle>
          <a:p>
            <a:pPr/>
            <a:r>
              <a:t>Low-pass filter</a:t>
            </a:r>
          </a:p>
        </p:txBody>
      </p:sp>
      <p:grpSp>
        <p:nvGrpSpPr>
          <p:cNvPr id="2190" name="Group"/>
          <p:cNvGrpSpPr/>
          <p:nvPr/>
        </p:nvGrpSpPr>
        <p:grpSpPr>
          <a:xfrm>
            <a:off x="6130925" y="5107781"/>
            <a:ext cx="1586310" cy="2226470"/>
            <a:chOff x="0" y="0"/>
            <a:chExt cx="1586308" cy="2226469"/>
          </a:xfrm>
        </p:grpSpPr>
        <p:sp>
          <p:nvSpPr>
            <p:cNvPr id="2176" name="Line"/>
            <p:cNvSpPr/>
            <p:nvPr/>
          </p:nvSpPr>
          <p:spPr>
            <a:xfrm>
              <a:off x="42862" y="815181"/>
              <a:ext cx="752476" cy="158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77" name="Line"/>
            <p:cNvSpPr/>
            <p:nvPr/>
          </p:nvSpPr>
          <p:spPr>
            <a:xfrm>
              <a:off x="419099" y="815181"/>
              <a:ext cx="1589" cy="95251"/>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78" name="0"/>
            <p:cNvSpPr/>
            <p:nvPr/>
          </p:nvSpPr>
          <p:spPr>
            <a:xfrm>
              <a:off x="316308" y="956469"/>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179" name="Line"/>
            <p:cNvSpPr/>
            <p:nvPr/>
          </p:nvSpPr>
          <p:spPr>
            <a:xfrm>
              <a:off x="323849"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0" name="Line"/>
            <p:cNvSpPr/>
            <p:nvPr/>
          </p:nvSpPr>
          <p:spPr>
            <a:xfrm>
              <a:off x="230187"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1" name="Line"/>
            <p:cNvSpPr/>
            <p:nvPr/>
          </p:nvSpPr>
          <p:spPr>
            <a:xfrm>
              <a:off x="136524"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2" name="Line"/>
            <p:cNvSpPr/>
            <p:nvPr/>
          </p:nvSpPr>
          <p:spPr>
            <a:xfrm>
              <a:off x="42862"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3" name="Line"/>
            <p:cNvSpPr/>
            <p:nvPr/>
          </p:nvSpPr>
          <p:spPr>
            <a:xfrm>
              <a:off x="795337"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4" name="Line"/>
            <p:cNvSpPr/>
            <p:nvPr/>
          </p:nvSpPr>
          <p:spPr>
            <a:xfrm>
              <a:off x="700285"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5" name="Line"/>
            <p:cNvSpPr/>
            <p:nvPr/>
          </p:nvSpPr>
          <p:spPr>
            <a:xfrm>
              <a:off x="606424" y="815181"/>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6" name="Line"/>
            <p:cNvSpPr/>
            <p:nvPr/>
          </p:nvSpPr>
          <p:spPr>
            <a:xfrm>
              <a:off x="512762" y="815181"/>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187" name="1.0"/>
            <p:cNvSpPr/>
            <p:nvPr/>
          </p:nvSpPr>
          <p:spPr>
            <a:xfrm>
              <a:off x="314324"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1.0</a:t>
              </a:r>
            </a:p>
          </p:txBody>
        </p:sp>
        <p:sp>
          <p:nvSpPr>
            <p:cNvPr id="2188" name="Line"/>
            <p:cNvSpPr/>
            <p:nvPr/>
          </p:nvSpPr>
          <p:spPr>
            <a:xfrm>
              <a:off x="0" y="419695"/>
              <a:ext cx="450850" cy="3746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9699" y="732"/>
                    <a:pt x="17873" y="1556"/>
                    <a:pt x="16048" y="2288"/>
                  </a:cubicBezTo>
                  <a:cubicBezTo>
                    <a:pt x="15592" y="2746"/>
                    <a:pt x="15287" y="3386"/>
                    <a:pt x="14755" y="3753"/>
                  </a:cubicBezTo>
                  <a:cubicBezTo>
                    <a:pt x="14223" y="4119"/>
                    <a:pt x="13462" y="4027"/>
                    <a:pt x="12930" y="4485"/>
                  </a:cubicBezTo>
                  <a:cubicBezTo>
                    <a:pt x="12321" y="5034"/>
                    <a:pt x="12169" y="5949"/>
                    <a:pt x="11713" y="6681"/>
                  </a:cubicBezTo>
                  <a:cubicBezTo>
                    <a:pt x="10039" y="9244"/>
                    <a:pt x="8062" y="11807"/>
                    <a:pt x="6161" y="14095"/>
                  </a:cubicBezTo>
                  <a:cubicBezTo>
                    <a:pt x="5476" y="16566"/>
                    <a:pt x="5020" y="19129"/>
                    <a:pt x="4259" y="21600"/>
                  </a:cubicBezTo>
                  <a:cubicBezTo>
                    <a:pt x="2586" y="19495"/>
                    <a:pt x="2966" y="17298"/>
                    <a:pt x="1825" y="14919"/>
                  </a:cubicBezTo>
                  <a:cubicBezTo>
                    <a:pt x="1673" y="14644"/>
                    <a:pt x="380" y="13088"/>
                    <a:pt x="0" y="12631"/>
                  </a:cubicBezTo>
                </a:path>
              </a:pathLst>
            </a:custGeom>
            <a:noFill/>
            <a:ln w="25400" cap="flat">
              <a:solidFill>
                <a:srgbClr val="000000"/>
              </a:solidFill>
              <a:prstDash val="solid"/>
              <a:round/>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2189" name="Line"/>
            <p:cNvSpPr/>
            <p:nvPr/>
          </p:nvSpPr>
          <p:spPr>
            <a:xfrm flipH="1">
              <a:off x="423465" y="384969"/>
              <a:ext cx="450851" cy="3746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9699" y="732"/>
                    <a:pt x="17873" y="1556"/>
                    <a:pt x="16048" y="2288"/>
                  </a:cubicBezTo>
                  <a:cubicBezTo>
                    <a:pt x="15592" y="2746"/>
                    <a:pt x="15287" y="3386"/>
                    <a:pt x="14755" y="3753"/>
                  </a:cubicBezTo>
                  <a:cubicBezTo>
                    <a:pt x="14223" y="4119"/>
                    <a:pt x="13462" y="4027"/>
                    <a:pt x="12930" y="4485"/>
                  </a:cubicBezTo>
                  <a:cubicBezTo>
                    <a:pt x="12321" y="5034"/>
                    <a:pt x="12169" y="5949"/>
                    <a:pt x="11713" y="6681"/>
                  </a:cubicBezTo>
                  <a:cubicBezTo>
                    <a:pt x="10039" y="9244"/>
                    <a:pt x="8062" y="11807"/>
                    <a:pt x="6161" y="14095"/>
                  </a:cubicBezTo>
                  <a:cubicBezTo>
                    <a:pt x="5476" y="16566"/>
                    <a:pt x="5020" y="19129"/>
                    <a:pt x="4259" y="21600"/>
                  </a:cubicBezTo>
                  <a:cubicBezTo>
                    <a:pt x="2586" y="19495"/>
                    <a:pt x="2966" y="17298"/>
                    <a:pt x="1825" y="14919"/>
                  </a:cubicBezTo>
                  <a:cubicBezTo>
                    <a:pt x="1673" y="14644"/>
                    <a:pt x="380" y="13088"/>
                    <a:pt x="0" y="12631"/>
                  </a:cubicBezTo>
                </a:path>
              </a:pathLst>
            </a:custGeom>
            <a:noFill/>
            <a:ln w="25400" cap="flat">
              <a:solidFill>
                <a:srgbClr val="000000"/>
              </a:solidFill>
              <a:prstDash val="solid"/>
              <a:round/>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grpSp>
      <p:pic>
        <p:nvPicPr>
          <p:cNvPr id="2191" name="tmp.jpg" descr="tmp.jpg"/>
          <p:cNvPicPr>
            <a:picLocks noChangeAspect="0"/>
          </p:cNvPicPr>
          <p:nvPr/>
        </p:nvPicPr>
        <p:blipFill>
          <a:blip r:embed="rId4">
            <a:extLst/>
          </a:blip>
          <a:stretch>
            <a:fillRect/>
          </a:stretch>
        </p:blipFill>
        <p:spPr>
          <a:xfrm>
            <a:off x="5715000" y="2589609"/>
            <a:ext cx="2169915" cy="1927226"/>
          </a:xfrm>
          <a:prstGeom prst="rect">
            <a:avLst/>
          </a:prstGeom>
          <a:ln w="12700">
            <a:miter lim="400000"/>
          </a:ln>
        </p:spPr>
      </p:pic>
      <p:sp>
        <p:nvSpPr>
          <p:cNvPr id="2192" name="spectrum:  F(ω)=sinc(ω)…"/>
          <p:cNvSpPr txBox="1"/>
          <p:nvPr/>
        </p:nvSpPr>
        <p:spPr>
          <a:xfrm>
            <a:off x="3159125" y="5532437"/>
            <a:ext cx="1754242" cy="1080493"/>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pPr>
            <a:r>
              <a:t>spectrum: </a:t>
            </a:r>
            <a:br/>
            <a:r>
              <a:t>F(ω)=sinc(ω)</a:t>
            </a:r>
          </a:p>
          <a:p>
            <a:pPr lvl="1" marL="57799" marR="57799" indent="266700" defTabSz="910828">
              <a:buClr>
                <a:srgbClr val="000000"/>
              </a:buClr>
              <a:buFont typeface="Times New Roman"/>
              <a:defRPr sz="600">
                <a:uFill>
                  <a:solidFill>
                    <a:srgbClr val="000000"/>
                  </a:solidFill>
                </a:uFill>
                <a:latin typeface="Times New Roman"/>
                <a:ea typeface="Times New Roman"/>
                <a:cs typeface="Times New Roman"/>
                <a:sym typeface="Times New Roman"/>
              </a:defRPr>
            </a:pPr>
            <a:r>
              <a:t>=sin(ω)/ω</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9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192"/>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92" grpId="2"/>
      <p:bldP build="whole" bldLvl="1" animBg="1" rev="0" advAuto="0" spid="2191" grpId="3"/>
      <p:bldP build="whole" bldLvl="1" animBg="1" rev="0" advAuto="0" spid="2190" grpId="1"/>
    </p:bldLst>
  </p:timing>
</p:sld>
</file>

<file path=ppt/slides/slide2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195" name="Analysis of our simple filters"/>
          <p:cNvSpPr txBox="1"/>
          <p:nvPr>
            <p:ph type="title"/>
          </p:nvPr>
        </p:nvSpPr>
        <p:spPr>
          <a:xfrm>
            <a:off x="687585" y="0"/>
            <a:ext cx="7768830" cy="1062633"/>
          </a:xfrm>
          <a:prstGeom prst="rect">
            <a:avLst/>
          </a:prstGeom>
        </p:spPr>
        <p:txBody>
          <a:bodyPr lIns="12416" tIns="12416" rIns="12416" bIns="12416"/>
          <a:lstStyle>
            <a:lvl1pPr marL="57799" marR="57799" algn="ctr" defTabSz="1295400">
              <a:defRPr b="0" sz="1200">
                <a:uFill>
                  <a:solidFill>
                    <a:srgbClr val="000000"/>
                  </a:solidFill>
                </a:uFill>
                <a:latin typeface="+mn-lt"/>
                <a:ea typeface="+mn-ea"/>
                <a:cs typeface="+mn-cs"/>
                <a:sym typeface="Arial"/>
              </a:defRPr>
            </a:lvl1pPr>
          </a:lstStyle>
          <a:p>
            <a:pPr/>
            <a:r>
              <a:t>Analysis of our simple filters</a:t>
            </a:r>
          </a:p>
        </p:txBody>
      </p:sp>
      <p:pic>
        <p:nvPicPr>
          <p:cNvPr id="2196" name="image.png" descr="image.png"/>
          <p:cNvPicPr>
            <a:picLocks noChangeAspect="0"/>
          </p:cNvPicPr>
          <p:nvPr/>
        </p:nvPicPr>
        <p:blipFill>
          <a:blip r:embed="rId2">
            <a:extLst/>
          </a:blip>
          <a:stretch>
            <a:fillRect/>
          </a:stretch>
        </p:blipFill>
        <p:spPr>
          <a:xfrm>
            <a:off x="455414" y="1360487"/>
            <a:ext cx="1154113" cy="1151931"/>
          </a:xfrm>
          <a:prstGeom prst="rect">
            <a:avLst/>
          </a:prstGeom>
          <a:ln w="12700">
            <a:miter lim="400000"/>
          </a:ln>
        </p:spPr>
      </p:pic>
      <p:sp>
        <p:nvSpPr>
          <p:cNvPr id="2197" name="original"/>
          <p:cNvSpPr txBox="1"/>
          <p:nvPr/>
        </p:nvSpPr>
        <p:spPr>
          <a:xfrm>
            <a:off x="681037" y="2611437"/>
            <a:ext cx="1065340"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original</a:t>
            </a:r>
          </a:p>
        </p:txBody>
      </p:sp>
      <p:sp>
        <p:nvSpPr>
          <p:cNvPr id="2198" name="Line"/>
          <p:cNvSpPr/>
          <p:nvPr/>
        </p:nvSpPr>
        <p:spPr>
          <a:xfrm>
            <a:off x="1976437" y="2119312"/>
            <a:ext cx="714376" cy="1589"/>
          </a:xfrm>
          <a:prstGeom prst="line">
            <a:avLst/>
          </a:prstGeom>
          <a:ln w="3175">
            <a:solidFill>
              <a:srgbClr val="000000"/>
            </a:solidFill>
          </a:ln>
        </p:spPr>
        <p:txBody>
          <a:bodyPr lIns="0" tIns="0" rIns="0" bIns="0"/>
          <a:lstStyle/>
          <a:p>
            <a:pPr>
              <a:defRPr sz="200"/>
            </a:pPr>
          </a:p>
        </p:txBody>
      </p:sp>
      <p:sp>
        <p:nvSpPr>
          <p:cNvPr id="2199" name="Line"/>
          <p:cNvSpPr/>
          <p:nvPr/>
        </p:nvSpPr>
        <p:spPr>
          <a:xfrm>
            <a:off x="2333625" y="2119312"/>
            <a:ext cx="1588" cy="90488"/>
          </a:xfrm>
          <a:prstGeom prst="line">
            <a:avLst/>
          </a:prstGeom>
          <a:ln w="3175">
            <a:solidFill>
              <a:srgbClr val="000000"/>
            </a:solidFill>
          </a:ln>
        </p:spPr>
        <p:txBody>
          <a:bodyPr lIns="0" tIns="0" rIns="0" bIns="0"/>
          <a:lstStyle/>
          <a:p>
            <a:pPr>
              <a:defRPr sz="200"/>
            </a:pPr>
          </a:p>
        </p:txBody>
      </p:sp>
      <p:sp>
        <p:nvSpPr>
          <p:cNvPr id="2200" name="0"/>
          <p:cNvSpPr txBox="1"/>
          <p:nvPr/>
        </p:nvSpPr>
        <p:spPr>
          <a:xfrm>
            <a:off x="2232421" y="2254250"/>
            <a:ext cx="219235" cy="29468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201" name="Line"/>
          <p:cNvSpPr/>
          <p:nvPr/>
        </p:nvSpPr>
        <p:spPr>
          <a:xfrm>
            <a:off x="2244725" y="2119312"/>
            <a:ext cx="1588" cy="46039"/>
          </a:xfrm>
          <a:prstGeom prst="line">
            <a:avLst/>
          </a:prstGeom>
          <a:ln w="3175">
            <a:solidFill>
              <a:srgbClr val="000000"/>
            </a:solidFill>
          </a:ln>
        </p:spPr>
        <p:txBody>
          <a:bodyPr lIns="0" tIns="0" rIns="0" bIns="0"/>
          <a:lstStyle/>
          <a:p>
            <a:pPr>
              <a:defRPr sz="200"/>
            </a:pPr>
          </a:p>
        </p:txBody>
      </p:sp>
      <p:sp>
        <p:nvSpPr>
          <p:cNvPr id="2202" name="Line"/>
          <p:cNvSpPr/>
          <p:nvPr/>
        </p:nvSpPr>
        <p:spPr>
          <a:xfrm>
            <a:off x="2154237" y="2119312"/>
            <a:ext cx="1589" cy="46039"/>
          </a:xfrm>
          <a:prstGeom prst="line">
            <a:avLst/>
          </a:prstGeom>
          <a:ln w="3175">
            <a:solidFill>
              <a:srgbClr val="000000"/>
            </a:solidFill>
          </a:ln>
        </p:spPr>
        <p:txBody>
          <a:bodyPr lIns="0" tIns="0" rIns="0" bIns="0"/>
          <a:lstStyle/>
          <a:p>
            <a:pPr>
              <a:defRPr sz="200"/>
            </a:pPr>
          </a:p>
        </p:txBody>
      </p:sp>
      <p:sp>
        <p:nvSpPr>
          <p:cNvPr id="2203" name="Line"/>
          <p:cNvSpPr/>
          <p:nvPr/>
        </p:nvSpPr>
        <p:spPr>
          <a:xfrm>
            <a:off x="2065337" y="2119312"/>
            <a:ext cx="1589" cy="46039"/>
          </a:xfrm>
          <a:prstGeom prst="line">
            <a:avLst/>
          </a:prstGeom>
          <a:ln w="3175">
            <a:solidFill>
              <a:srgbClr val="000000"/>
            </a:solidFill>
          </a:ln>
        </p:spPr>
        <p:txBody>
          <a:bodyPr lIns="0" tIns="0" rIns="0" bIns="0"/>
          <a:lstStyle/>
          <a:p>
            <a:pPr>
              <a:defRPr sz="200"/>
            </a:pPr>
          </a:p>
        </p:txBody>
      </p:sp>
      <p:sp>
        <p:nvSpPr>
          <p:cNvPr id="2204" name="Line"/>
          <p:cNvSpPr/>
          <p:nvPr/>
        </p:nvSpPr>
        <p:spPr>
          <a:xfrm>
            <a:off x="1976437" y="2119312"/>
            <a:ext cx="1589" cy="46039"/>
          </a:xfrm>
          <a:prstGeom prst="line">
            <a:avLst/>
          </a:prstGeom>
          <a:ln w="3175">
            <a:solidFill>
              <a:srgbClr val="000000"/>
            </a:solidFill>
          </a:ln>
        </p:spPr>
        <p:txBody>
          <a:bodyPr lIns="0" tIns="0" rIns="0" bIns="0"/>
          <a:lstStyle/>
          <a:p>
            <a:pPr>
              <a:defRPr sz="200"/>
            </a:pPr>
          </a:p>
        </p:txBody>
      </p:sp>
      <p:sp>
        <p:nvSpPr>
          <p:cNvPr id="2205" name="Line"/>
          <p:cNvSpPr/>
          <p:nvPr/>
        </p:nvSpPr>
        <p:spPr>
          <a:xfrm>
            <a:off x="2690812" y="2119312"/>
            <a:ext cx="1589" cy="46039"/>
          </a:xfrm>
          <a:prstGeom prst="line">
            <a:avLst/>
          </a:prstGeom>
          <a:ln w="3175">
            <a:solidFill>
              <a:srgbClr val="000000"/>
            </a:solidFill>
          </a:ln>
        </p:spPr>
        <p:txBody>
          <a:bodyPr lIns="0" tIns="0" rIns="0" bIns="0"/>
          <a:lstStyle/>
          <a:p>
            <a:pPr>
              <a:defRPr sz="200"/>
            </a:pPr>
          </a:p>
        </p:txBody>
      </p:sp>
      <p:sp>
        <p:nvSpPr>
          <p:cNvPr id="2206" name="Line"/>
          <p:cNvSpPr/>
          <p:nvPr/>
        </p:nvSpPr>
        <p:spPr>
          <a:xfrm>
            <a:off x="2601912" y="2119312"/>
            <a:ext cx="1589" cy="46039"/>
          </a:xfrm>
          <a:prstGeom prst="line">
            <a:avLst/>
          </a:prstGeom>
          <a:ln w="3175">
            <a:solidFill>
              <a:srgbClr val="000000"/>
            </a:solidFill>
          </a:ln>
        </p:spPr>
        <p:txBody>
          <a:bodyPr lIns="0" tIns="0" rIns="0" bIns="0"/>
          <a:lstStyle/>
          <a:p>
            <a:pPr>
              <a:defRPr sz="200"/>
            </a:pPr>
          </a:p>
        </p:txBody>
      </p:sp>
      <p:sp>
        <p:nvSpPr>
          <p:cNvPr id="2207" name="Line"/>
          <p:cNvSpPr/>
          <p:nvPr/>
        </p:nvSpPr>
        <p:spPr>
          <a:xfrm>
            <a:off x="2511425" y="2119312"/>
            <a:ext cx="1588" cy="46039"/>
          </a:xfrm>
          <a:prstGeom prst="line">
            <a:avLst/>
          </a:prstGeom>
          <a:ln w="3175">
            <a:solidFill>
              <a:srgbClr val="000000"/>
            </a:solidFill>
          </a:ln>
        </p:spPr>
        <p:txBody>
          <a:bodyPr lIns="0" tIns="0" rIns="0" bIns="0"/>
          <a:lstStyle/>
          <a:p>
            <a:pPr>
              <a:defRPr sz="200"/>
            </a:pPr>
          </a:p>
        </p:txBody>
      </p:sp>
      <p:sp>
        <p:nvSpPr>
          <p:cNvPr id="2208" name="Line"/>
          <p:cNvSpPr/>
          <p:nvPr/>
        </p:nvSpPr>
        <p:spPr>
          <a:xfrm>
            <a:off x="2422525" y="2119312"/>
            <a:ext cx="1588" cy="46039"/>
          </a:xfrm>
          <a:prstGeom prst="line">
            <a:avLst/>
          </a:prstGeom>
          <a:ln w="3175">
            <a:solidFill>
              <a:srgbClr val="000000"/>
            </a:solidFill>
          </a:ln>
        </p:spPr>
        <p:txBody>
          <a:bodyPr lIns="0" tIns="0" rIns="0" bIns="0"/>
          <a:lstStyle/>
          <a:p>
            <a:pPr>
              <a:defRPr sz="200"/>
            </a:pPr>
          </a:p>
        </p:txBody>
      </p:sp>
      <p:sp>
        <p:nvSpPr>
          <p:cNvPr id="2209" name="Line"/>
          <p:cNvSpPr/>
          <p:nvPr/>
        </p:nvSpPr>
        <p:spPr>
          <a:xfrm flipV="1">
            <a:off x="2333625" y="1182687"/>
            <a:ext cx="1588" cy="936626"/>
          </a:xfrm>
          <a:prstGeom prst="line">
            <a:avLst/>
          </a:prstGeom>
          <a:ln w="25400">
            <a:solidFill>
              <a:srgbClr val="000000"/>
            </a:solidFill>
          </a:ln>
        </p:spPr>
        <p:txBody>
          <a:bodyPr lIns="0" tIns="0" rIns="0" bIns="0"/>
          <a:lstStyle/>
          <a:p>
            <a:pPr>
              <a:defRPr sz="200"/>
            </a:pPr>
          </a:p>
        </p:txBody>
      </p:sp>
      <p:sp>
        <p:nvSpPr>
          <p:cNvPr id="2210" name="2.0"/>
          <p:cNvSpPr txBox="1"/>
          <p:nvPr/>
        </p:nvSpPr>
        <p:spPr>
          <a:xfrm>
            <a:off x="2378075" y="958850"/>
            <a:ext cx="500520" cy="406400"/>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2.0</a:t>
            </a:r>
          </a:p>
        </p:txBody>
      </p:sp>
      <p:sp>
        <p:nvSpPr>
          <p:cNvPr id="2211" name="Line"/>
          <p:cNvSpPr/>
          <p:nvPr/>
        </p:nvSpPr>
        <p:spPr>
          <a:xfrm>
            <a:off x="2914650" y="1762125"/>
            <a:ext cx="357188" cy="1588"/>
          </a:xfrm>
          <a:prstGeom prst="line">
            <a:avLst/>
          </a:prstGeom>
          <a:ln w="3175">
            <a:solidFill>
              <a:srgbClr val="000000"/>
            </a:solidFill>
          </a:ln>
        </p:spPr>
        <p:txBody>
          <a:bodyPr lIns="0" tIns="0" rIns="0" bIns="0"/>
          <a:lstStyle/>
          <a:p>
            <a:pPr>
              <a:defRPr sz="200"/>
            </a:pPr>
          </a:p>
        </p:txBody>
      </p:sp>
      <p:sp>
        <p:nvSpPr>
          <p:cNvPr id="2212" name="Line"/>
          <p:cNvSpPr/>
          <p:nvPr/>
        </p:nvSpPr>
        <p:spPr>
          <a:xfrm>
            <a:off x="3629025" y="2154237"/>
            <a:ext cx="714376" cy="1589"/>
          </a:xfrm>
          <a:prstGeom prst="line">
            <a:avLst/>
          </a:prstGeom>
          <a:ln w="3175">
            <a:solidFill>
              <a:srgbClr val="000000"/>
            </a:solidFill>
          </a:ln>
        </p:spPr>
        <p:txBody>
          <a:bodyPr lIns="0" tIns="0" rIns="0" bIns="0"/>
          <a:lstStyle/>
          <a:p>
            <a:pPr>
              <a:defRPr sz="200"/>
            </a:pPr>
          </a:p>
        </p:txBody>
      </p:sp>
      <p:sp>
        <p:nvSpPr>
          <p:cNvPr id="2213" name="Line"/>
          <p:cNvSpPr/>
          <p:nvPr/>
        </p:nvSpPr>
        <p:spPr>
          <a:xfrm>
            <a:off x="3986212" y="2154237"/>
            <a:ext cx="1589" cy="89298"/>
          </a:xfrm>
          <a:prstGeom prst="line">
            <a:avLst/>
          </a:prstGeom>
          <a:ln w="3175">
            <a:solidFill>
              <a:srgbClr val="000000"/>
            </a:solidFill>
          </a:ln>
        </p:spPr>
        <p:txBody>
          <a:bodyPr lIns="0" tIns="0" rIns="0" bIns="0"/>
          <a:lstStyle/>
          <a:p>
            <a:pPr>
              <a:defRPr sz="200"/>
            </a:pPr>
          </a:p>
        </p:txBody>
      </p:sp>
      <p:sp>
        <p:nvSpPr>
          <p:cNvPr id="2214" name="0"/>
          <p:cNvSpPr txBox="1"/>
          <p:nvPr/>
        </p:nvSpPr>
        <p:spPr>
          <a:xfrm>
            <a:off x="3887787" y="2287587"/>
            <a:ext cx="219235" cy="29468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215" name="Line"/>
          <p:cNvSpPr/>
          <p:nvPr/>
        </p:nvSpPr>
        <p:spPr>
          <a:xfrm>
            <a:off x="3897312" y="2154237"/>
            <a:ext cx="1589" cy="44451"/>
          </a:xfrm>
          <a:prstGeom prst="line">
            <a:avLst/>
          </a:prstGeom>
          <a:ln w="3175">
            <a:solidFill>
              <a:srgbClr val="000000"/>
            </a:solidFill>
          </a:ln>
        </p:spPr>
        <p:txBody>
          <a:bodyPr lIns="0" tIns="0" rIns="0" bIns="0"/>
          <a:lstStyle/>
          <a:p>
            <a:pPr>
              <a:defRPr sz="200"/>
            </a:pPr>
          </a:p>
        </p:txBody>
      </p:sp>
      <p:sp>
        <p:nvSpPr>
          <p:cNvPr id="2216" name="Line"/>
          <p:cNvSpPr/>
          <p:nvPr/>
        </p:nvSpPr>
        <p:spPr>
          <a:xfrm>
            <a:off x="3808412" y="2154237"/>
            <a:ext cx="1589" cy="44451"/>
          </a:xfrm>
          <a:prstGeom prst="line">
            <a:avLst/>
          </a:prstGeom>
          <a:ln w="3175">
            <a:solidFill>
              <a:srgbClr val="000000"/>
            </a:solidFill>
          </a:ln>
        </p:spPr>
        <p:txBody>
          <a:bodyPr lIns="0" tIns="0" rIns="0" bIns="0"/>
          <a:lstStyle/>
          <a:p>
            <a:pPr>
              <a:defRPr sz="200"/>
            </a:pPr>
          </a:p>
        </p:txBody>
      </p:sp>
      <p:sp>
        <p:nvSpPr>
          <p:cNvPr id="2217" name="Line"/>
          <p:cNvSpPr/>
          <p:nvPr/>
        </p:nvSpPr>
        <p:spPr>
          <a:xfrm>
            <a:off x="3717925" y="2154237"/>
            <a:ext cx="1588" cy="44451"/>
          </a:xfrm>
          <a:prstGeom prst="line">
            <a:avLst/>
          </a:prstGeom>
          <a:ln w="3175">
            <a:solidFill>
              <a:srgbClr val="000000"/>
            </a:solidFill>
          </a:ln>
        </p:spPr>
        <p:txBody>
          <a:bodyPr lIns="0" tIns="0" rIns="0" bIns="0"/>
          <a:lstStyle/>
          <a:p>
            <a:pPr>
              <a:defRPr sz="200"/>
            </a:pPr>
          </a:p>
        </p:txBody>
      </p:sp>
      <p:sp>
        <p:nvSpPr>
          <p:cNvPr id="2218" name="Line"/>
          <p:cNvSpPr/>
          <p:nvPr/>
        </p:nvSpPr>
        <p:spPr>
          <a:xfrm>
            <a:off x="3629025" y="2154237"/>
            <a:ext cx="1588" cy="44451"/>
          </a:xfrm>
          <a:prstGeom prst="line">
            <a:avLst/>
          </a:prstGeom>
          <a:ln w="3175">
            <a:solidFill>
              <a:srgbClr val="000000"/>
            </a:solidFill>
          </a:ln>
        </p:spPr>
        <p:txBody>
          <a:bodyPr lIns="0" tIns="0" rIns="0" bIns="0"/>
          <a:lstStyle/>
          <a:p>
            <a:pPr>
              <a:defRPr sz="200"/>
            </a:pPr>
          </a:p>
        </p:txBody>
      </p:sp>
      <p:sp>
        <p:nvSpPr>
          <p:cNvPr id="2219" name="Line"/>
          <p:cNvSpPr/>
          <p:nvPr/>
        </p:nvSpPr>
        <p:spPr>
          <a:xfrm>
            <a:off x="4339828" y="2154237"/>
            <a:ext cx="1588" cy="44451"/>
          </a:xfrm>
          <a:prstGeom prst="line">
            <a:avLst/>
          </a:prstGeom>
          <a:ln w="3175">
            <a:solidFill>
              <a:srgbClr val="000000"/>
            </a:solidFill>
          </a:ln>
        </p:spPr>
        <p:txBody>
          <a:bodyPr lIns="0" tIns="0" rIns="0" bIns="0"/>
          <a:lstStyle/>
          <a:p>
            <a:pPr>
              <a:defRPr sz="200"/>
            </a:pPr>
          </a:p>
        </p:txBody>
      </p:sp>
      <p:sp>
        <p:nvSpPr>
          <p:cNvPr id="2220" name="Line"/>
          <p:cNvSpPr/>
          <p:nvPr/>
        </p:nvSpPr>
        <p:spPr>
          <a:xfrm>
            <a:off x="4250531" y="2154237"/>
            <a:ext cx="1588" cy="44451"/>
          </a:xfrm>
          <a:prstGeom prst="line">
            <a:avLst/>
          </a:prstGeom>
          <a:ln w="3175">
            <a:solidFill>
              <a:srgbClr val="000000"/>
            </a:solidFill>
          </a:ln>
        </p:spPr>
        <p:txBody>
          <a:bodyPr lIns="0" tIns="0" rIns="0" bIns="0"/>
          <a:lstStyle/>
          <a:p>
            <a:pPr>
              <a:defRPr sz="200"/>
            </a:pPr>
          </a:p>
        </p:txBody>
      </p:sp>
      <p:sp>
        <p:nvSpPr>
          <p:cNvPr id="2221" name="Line"/>
          <p:cNvSpPr/>
          <p:nvPr/>
        </p:nvSpPr>
        <p:spPr>
          <a:xfrm>
            <a:off x="4161234" y="2154237"/>
            <a:ext cx="1588" cy="44451"/>
          </a:xfrm>
          <a:prstGeom prst="line">
            <a:avLst/>
          </a:prstGeom>
          <a:ln w="3175">
            <a:solidFill>
              <a:srgbClr val="000000"/>
            </a:solidFill>
          </a:ln>
        </p:spPr>
        <p:txBody>
          <a:bodyPr lIns="0" tIns="0" rIns="0" bIns="0"/>
          <a:lstStyle/>
          <a:p>
            <a:pPr>
              <a:defRPr sz="200"/>
            </a:pPr>
          </a:p>
        </p:txBody>
      </p:sp>
      <p:sp>
        <p:nvSpPr>
          <p:cNvPr id="2222" name="Line"/>
          <p:cNvSpPr/>
          <p:nvPr/>
        </p:nvSpPr>
        <p:spPr>
          <a:xfrm>
            <a:off x="4075112" y="2154237"/>
            <a:ext cx="1589" cy="44451"/>
          </a:xfrm>
          <a:prstGeom prst="line">
            <a:avLst/>
          </a:prstGeom>
          <a:ln w="3175">
            <a:solidFill>
              <a:srgbClr val="000000"/>
            </a:solidFill>
          </a:ln>
        </p:spPr>
        <p:txBody>
          <a:bodyPr lIns="0" tIns="0" rIns="0" bIns="0"/>
          <a:lstStyle/>
          <a:p>
            <a:pPr>
              <a:defRPr sz="200"/>
            </a:pPr>
          </a:p>
        </p:txBody>
      </p:sp>
      <p:sp>
        <p:nvSpPr>
          <p:cNvPr id="2223" name="Line"/>
          <p:cNvSpPr/>
          <p:nvPr/>
        </p:nvSpPr>
        <p:spPr>
          <a:xfrm flipV="1">
            <a:off x="3897312" y="1974850"/>
            <a:ext cx="1589" cy="179388"/>
          </a:xfrm>
          <a:prstGeom prst="line">
            <a:avLst/>
          </a:prstGeom>
          <a:ln w="25400">
            <a:solidFill>
              <a:srgbClr val="000000"/>
            </a:solidFill>
          </a:ln>
        </p:spPr>
        <p:txBody>
          <a:bodyPr lIns="0" tIns="0" rIns="0" bIns="0"/>
          <a:lstStyle/>
          <a:p>
            <a:pPr>
              <a:defRPr sz="200"/>
            </a:pPr>
          </a:p>
        </p:txBody>
      </p:sp>
      <p:sp>
        <p:nvSpPr>
          <p:cNvPr id="2224" name="0.33"/>
          <p:cNvSpPr txBox="1"/>
          <p:nvPr/>
        </p:nvSpPr>
        <p:spPr>
          <a:xfrm>
            <a:off x="3673475" y="1526976"/>
            <a:ext cx="652324" cy="406401"/>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0.33</a:t>
            </a:r>
          </a:p>
        </p:txBody>
      </p:sp>
      <p:sp>
        <p:nvSpPr>
          <p:cNvPr id="2225" name="Line"/>
          <p:cNvSpPr/>
          <p:nvPr/>
        </p:nvSpPr>
        <p:spPr>
          <a:xfrm flipV="1">
            <a:off x="3986212" y="1974850"/>
            <a:ext cx="1589" cy="179388"/>
          </a:xfrm>
          <a:prstGeom prst="line">
            <a:avLst/>
          </a:prstGeom>
          <a:ln w="25400">
            <a:solidFill>
              <a:srgbClr val="000000"/>
            </a:solidFill>
          </a:ln>
        </p:spPr>
        <p:txBody>
          <a:bodyPr lIns="0" tIns="0" rIns="0" bIns="0"/>
          <a:lstStyle/>
          <a:p>
            <a:pPr>
              <a:defRPr sz="200"/>
            </a:pPr>
          </a:p>
        </p:txBody>
      </p:sp>
      <p:sp>
        <p:nvSpPr>
          <p:cNvPr id="2226" name="Line"/>
          <p:cNvSpPr/>
          <p:nvPr/>
        </p:nvSpPr>
        <p:spPr>
          <a:xfrm flipV="1">
            <a:off x="4075112" y="1974850"/>
            <a:ext cx="1589" cy="179388"/>
          </a:xfrm>
          <a:prstGeom prst="line">
            <a:avLst/>
          </a:prstGeom>
          <a:ln w="25400">
            <a:solidFill>
              <a:srgbClr val="000000"/>
            </a:solidFill>
          </a:ln>
        </p:spPr>
        <p:txBody>
          <a:bodyPr lIns="0" tIns="0" rIns="0" bIns="0"/>
          <a:lstStyle/>
          <a:p>
            <a:pPr>
              <a:defRPr sz="200"/>
            </a:pPr>
          </a:p>
        </p:txBody>
      </p:sp>
      <p:sp>
        <p:nvSpPr>
          <p:cNvPr id="2227" name="sharpened"/>
          <p:cNvSpPr txBox="1"/>
          <p:nvPr/>
        </p:nvSpPr>
        <p:spPr>
          <a:xfrm>
            <a:off x="4339828" y="2518171"/>
            <a:ext cx="1794868" cy="406401"/>
          </a:xfrm>
          <a:prstGeom prst="rect">
            <a:avLst/>
          </a:prstGeom>
          <a:ln w="12700">
            <a:miter lim="400000"/>
          </a:ln>
          <a:extLst>
            <a:ext uri="{C572A759-6A51-4108-AA02-DFA0A04FC94B}">
              <ma14:wrappingTextBoxFlag xmlns:ma14="http://schemas.microsoft.com/office/mac/drawingml/2011/main" val="1"/>
            </a:ext>
          </a:extLst>
        </p:spPr>
        <p:txBody>
          <a:bodyPr lIns="12416" tIns="12416" rIns="12416" bIns="12416">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sharpened </a:t>
            </a:r>
          </a:p>
        </p:txBody>
      </p:sp>
      <p:pic>
        <p:nvPicPr>
          <p:cNvPr id="2228" name="image.png" descr="image.png"/>
          <p:cNvPicPr>
            <a:picLocks noChangeAspect="0"/>
          </p:cNvPicPr>
          <p:nvPr/>
        </p:nvPicPr>
        <p:blipFill>
          <a:blip r:embed="rId3">
            <a:extLst/>
          </a:blip>
          <a:stretch>
            <a:fillRect/>
          </a:stretch>
        </p:blipFill>
        <p:spPr>
          <a:xfrm>
            <a:off x="4476750" y="1271587"/>
            <a:ext cx="1162050" cy="1160464"/>
          </a:xfrm>
          <a:prstGeom prst="rect">
            <a:avLst/>
          </a:prstGeom>
          <a:ln w="12700">
            <a:miter lim="400000"/>
          </a:ln>
        </p:spPr>
      </p:pic>
      <p:grpSp>
        <p:nvGrpSpPr>
          <p:cNvPr id="2245" name="Group"/>
          <p:cNvGrpSpPr/>
          <p:nvPr/>
        </p:nvGrpSpPr>
        <p:grpSpPr>
          <a:xfrm>
            <a:off x="6162675" y="4339828"/>
            <a:ext cx="2905920" cy="2994423"/>
            <a:chOff x="0" y="0"/>
            <a:chExt cx="2905918" cy="2994422"/>
          </a:xfrm>
        </p:grpSpPr>
        <p:sp>
          <p:nvSpPr>
            <p:cNvPr id="2229" name="high-pass filter"/>
            <p:cNvSpPr/>
            <p:nvPr/>
          </p:nvSpPr>
          <p:spPr>
            <a:xfrm>
              <a:off x="869950" y="0"/>
              <a:ext cx="2035969"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12416" tIns="12416" rIns="12416" bIns="12416" numCol="1" anchor="t">
              <a:spAutoFit/>
            </a:bodyPr>
            <a:lstStyle>
              <a:lvl1pPr marL="57799" marR="57799" defTabSz="910828">
                <a:buClr>
                  <a:srgbClr val="4349AA"/>
                </a:buClr>
                <a:buFont typeface="Times New Roman"/>
                <a:defRPr sz="2200">
                  <a:solidFill>
                    <a:srgbClr val="4349AA"/>
                  </a:solidFill>
                  <a:uFill>
                    <a:solidFill>
                      <a:srgbClr val="4349AA"/>
                    </a:solidFill>
                  </a:uFill>
                  <a:latin typeface="Times New Roman"/>
                  <a:ea typeface="Times New Roman"/>
                  <a:cs typeface="Times New Roman"/>
                  <a:sym typeface="Times New Roman"/>
                </a:defRPr>
              </a:lvl1pPr>
            </a:lstStyle>
            <a:p>
              <a:pPr/>
              <a:r>
                <a:t>high-pass filter</a:t>
              </a:r>
            </a:p>
          </p:txBody>
        </p:sp>
        <p:sp>
          <p:nvSpPr>
            <p:cNvPr id="2230" name="Line"/>
            <p:cNvSpPr/>
            <p:nvPr/>
          </p:nvSpPr>
          <p:spPr>
            <a:xfrm>
              <a:off x="185737" y="1583134"/>
              <a:ext cx="752476" cy="1588"/>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1" name="Line"/>
            <p:cNvSpPr/>
            <p:nvPr/>
          </p:nvSpPr>
          <p:spPr>
            <a:xfrm>
              <a:off x="561975" y="1583134"/>
              <a:ext cx="1588" cy="95251"/>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2" name="0"/>
            <p:cNvSpPr/>
            <p:nvPr/>
          </p:nvSpPr>
          <p:spPr>
            <a:xfrm>
              <a:off x="463549" y="172442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0</a:t>
              </a:r>
            </a:p>
          </p:txBody>
        </p:sp>
        <p:sp>
          <p:nvSpPr>
            <p:cNvPr id="2233" name="Line"/>
            <p:cNvSpPr/>
            <p:nvPr/>
          </p:nvSpPr>
          <p:spPr>
            <a:xfrm>
              <a:off x="463152" y="1583134"/>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4" name="Line"/>
            <p:cNvSpPr/>
            <p:nvPr/>
          </p:nvSpPr>
          <p:spPr>
            <a:xfrm>
              <a:off x="373062" y="1583134"/>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5" name="Line"/>
            <p:cNvSpPr/>
            <p:nvPr/>
          </p:nvSpPr>
          <p:spPr>
            <a:xfrm>
              <a:off x="279399" y="1583134"/>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6" name="Line"/>
            <p:cNvSpPr/>
            <p:nvPr/>
          </p:nvSpPr>
          <p:spPr>
            <a:xfrm>
              <a:off x="185737" y="1583134"/>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7" name="Line"/>
            <p:cNvSpPr/>
            <p:nvPr/>
          </p:nvSpPr>
          <p:spPr>
            <a:xfrm>
              <a:off x="938212" y="1583134"/>
              <a:ext cx="1588"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8" name="Line"/>
            <p:cNvSpPr/>
            <p:nvPr/>
          </p:nvSpPr>
          <p:spPr>
            <a:xfrm>
              <a:off x="844549" y="1583134"/>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39" name="Line"/>
            <p:cNvSpPr/>
            <p:nvPr/>
          </p:nvSpPr>
          <p:spPr>
            <a:xfrm>
              <a:off x="749299" y="1583134"/>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40" name="Line"/>
            <p:cNvSpPr/>
            <p:nvPr/>
          </p:nvSpPr>
          <p:spPr>
            <a:xfrm>
              <a:off x="655637" y="1583134"/>
              <a:ext cx="1589" cy="47626"/>
            </a:xfrm>
            <a:prstGeom prst="line">
              <a:avLst/>
            </a:prstGeom>
            <a:noFill/>
            <a:ln w="3175" cap="flat">
              <a:solidFill>
                <a:srgbClr val="000000"/>
              </a:solidFill>
              <a:prstDash val="solid"/>
              <a:round/>
            </a:ln>
            <a:effectLst/>
          </p:spPr>
          <p:txBody>
            <a:bodyPr wrap="square" lIns="0" tIns="0" rIns="0" bIns="0" numCol="1" anchor="t">
              <a:noAutofit/>
            </a:bodyPr>
            <a:lstStyle/>
            <a:p>
              <a:pPr>
                <a:defRPr sz="200"/>
              </a:pPr>
            </a:p>
          </p:txBody>
        </p:sp>
        <p:sp>
          <p:nvSpPr>
            <p:cNvPr id="2241" name="1.0"/>
            <p:cNvSpPr/>
            <p:nvPr/>
          </p:nvSpPr>
          <p:spPr>
            <a:xfrm>
              <a:off x="0" y="1071562"/>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1.0</a:t>
              </a:r>
            </a:p>
          </p:txBody>
        </p:sp>
        <p:sp>
          <p:nvSpPr>
            <p:cNvPr id="2242" name="Line"/>
            <p:cNvSpPr/>
            <p:nvPr/>
          </p:nvSpPr>
          <p:spPr>
            <a:xfrm>
              <a:off x="566737" y="849665"/>
              <a:ext cx="463551" cy="361995"/>
            </a:xfrm>
            <a:custGeom>
              <a:avLst/>
              <a:gdLst/>
              <a:ahLst/>
              <a:cxnLst>
                <a:cxn ang="0">
                  <a:pos x="wd2" y="hd2"/>
                </a:cxn>
                <a:cxn ang="5400000">
                  <a:pos x="wd2" y="hd2"/>
                </a:cxn>
                <a:cxn ang="10800000">
                  <a:pos x="wd2" y="hd2"/>
                </a:cxn>
                <a:cxn ang="16200000">
                  <a:pos x="wd2" y="hd2"/>
                </a:cxn>
              </a:cxnLst>
              <a:rect l="0" t="0" r="r" b="b"/>
              <a:pathLst>
                <a:path w="21600" h="21508" fill="norm" stroke="1" extrusionOk="0">
                  <a:moveTo>
                    <a:pt x="0" y="21508"/>
                  </a:moveTo>
                  <a:cubicBezTo>
                    <a:pt x="3551" y="20848"/>
                    <a:pt x="6140" y="20848"/>
                    <a:pt x="9025" y="18395"/>
                  </a:cubicBezTo>
                  <a:cubicBezTo>
                    <a:pt x="10578" y="15283"/>
                    <a:pt x="11688" y="12264"/>
                    <a:pt x="13241" y="9246"/>
                  </a:cubicBezTo>
                  <a:cubicBezTo>
                    <a:pt x="13389" y="8491"/>
                    <a:pt x="14425" y="3304"/>
                    <a:pt x="15608" y="2360"/>
                  </a:cubicBezTo>
                  <a:cubicBezTo>
                    <a:pt x="16718" y="1511"/>
                    <a:pt x="18049" y="1323"/>
                    <a:pt x="19233" y="851"/>
                  </a:cubicBezTo>
                  <a:cubicBezTo>
                    <a:pt x="21452" y="-92"/>
                    <a:pt x="20268" y="2"/>
                    <a:pt x="21600" y="2"/>
                  </a:cubicBezTo>
                </a:path>
              </a:pathLst>
            </a:custGeom>
            <a:noFill/>
            <a:ln w="25400" cap="flat">
              <a:solidFill>
                <a:srgbClr val="000000"/>
              </a:solidFill>
              <a:prstDash val="solid"/>
              <a:round/>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2243" name="Line"/>
            <p:cNvSpPr/>
            <p:nvPr/>
          </p:nvSpPr>
          <p:spPr>
            <a:xfrm flipH="1">
              <a:off x="107949" y="860777"/>
              <a:ext cx="463551" cy="361996"/>
            </a:xfrm>
            <a:custGeom>
              <a:avLst/>
              <a:gdLst/>
              <a:ahLst/>
              <a:cxnLst>
                <a:cxn ang="0">
                  <a:pos x="wd2" y="hd2"/>
                </a:cxn>
                <a:cxn ang="5400000">
                  <a:pos x="wd2" y="hd2"/>
                </a:cxn>
                <a:cxn ang="10800000">
                  <a:pos x="wd2" y="hd2"/>
                </a:cxn>
                <a:cxn ang="16200000">
                  <a:pos x="wd2" y="hd2"/>
                </a:cxn>
              </a:cxnLst>
              <a:rect l="0" t="0" r="r" b="b"/>
              <a:pathLst>
                <a:path w="21600" h="21508" fill="norm" stroke="1" extrusionOk="0">
                  <a:moveTo>
                    <a:pt x="0" y="21508"/>
                  </a:moveTo>
                  <a:cubicBezTo>
                    <a:pt x="3551" y="20848"/>
                    <a:pt x="6140" y="20848"/>
                    <a:pt x="9025" y="18395"/>
                  </a:cubicBezTo>
                  <a:cubicBezTo>
                    <a:pt x="10578" y="15283"/>
                    <a:pt x="11688" y="12264"/>
                    <a:pt x="13241" y="9246"/>
                  </a:cubicBezTo>
                  <a:cubicBezTo>
                    <a:pt x="13389" y="8491"/>
                    <a:pt x="14425" y="3304"/>
                    <a:pt x="15608" y="2360"/>
                  </a:cubicBezTo>
                  <a:cubicBezTo>
                    <a:pt x="16718" y="1511"/>
                    <a:pt x="18049" y="1323"/>
                    <a:pt x="19233" y="851"/>
                  </a:cubicBezTo>
                  <a:cubicBezTo>
                    <a:pt x="21452" y="-92"/>
                    <a:pt x="20268" y="2"/>
                    <a:pt x="21600" y="2"/>
                  </a:cubicBezTo>
                </a:path>
              </a:pathLst>
            </a:custGeom>
            <a:noFill/>
            <a:ln w="25400" cap="flat">
              <a:solidFill>
                <a:srgbClr val="000000"/>
              </a:solidFill>
              <a:prstDash val="solid"/>
              <a:round/>
            </a:ln>
            <a:effectLst/>
          </p:spPr>
          <p:txBody>
            <a:bodyPr wrap="square" lIns="12416" tIns="12416" rIns="12416" bIns="12416" numCol="1" anchor="ctr">
              <a:noAutofit/>
            </a:bodyPr>
            <a:lstStyle/>
            <a:p>
              <a:pPr marL="57799" marR="57799" defTabSz="1295400">
                <a:defRPr sz="400">
                  <a:uFill>
                    <a:solidFill>
                      <a:srgbClr val="000000"/>
                    </a:solidFill>
                  </a:uFill>
                  <a:latin typeface="+mn-lt"/>
                  <a:ea typeface="+mn-ea"/>
                  <a:cs typeface="+mn-cs"/>
                  <a:sym typeface="Arial"/>
                </a:defRPr>
              </a:pPr>
            </a:p>
          </p:txBody>
        </p:sp>
        <p:sp>
          <p:nvSpPr>
            <p:cNvPr id="2244" name="2.3"/>
            <p:cNvSpPr/>
            <p:nvPr/>
          </p:nvSpPr>
          <p:spPr>
            <a:xfrm>
              <a:off x="914399" y="46434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2416" tIns="12416" rIns="12416" bIns="12416" numCol="1" anchor="t">
              <a:spAutoFit/>
            </a:bodyPr>
            <a:lstStyle>
              <a:lvl1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lvl1pPr>
            </a:lstStyle>
            <a:p>
              <a:pPr/>
              <a:r>
                <a:t>2.3</a:t>
              </a:r>
            </a:p>
          </p:txBody>
        </p:sp>
      </p:grpSp>
      <p:pic>
        <p:nvPicPr>
          <p:cNvPr id="2246" name="tmp.jpg" descr="tmp.jpg"/>
          <p:cNvPicPr>
            <a:picLocks noChangeAspect="0"/>
          </p:cNvPicPr>
          <p:nvPr/>
        </p:nvPicPr>
        <p:blipFill>
          <a:blip r:embed="rId4">
            <a:extLst/>
          </a:blip>
          <a:stretch>
            <a:fillRect/>
          </a:stretch>
        </p:blipFill>
        <p:spPr>
          <a:xfrm>
            <a:off x="5947171" y="1982390"/>
            <a:ext cx="2473525" cy="2196704"/>
          </a:xfrm>
          <a:prstGeom prst="rect">
            <a:avLst/>
          </a:prstGeom>
          <a:ln w="12700">
            <a:miter lim="400000"/>
          </a:ln>
        </p:spPr>
      </p:pic>
      <p:sp>
        <p:nvSpPr>
          <p:cNvPr id="2247" name="spectrum:  F(ω)=2-sinc(ω)"/>
          <p:cNvSpPr txBox="1"/>
          <p:nvPr/>
        </p:nvSpPr>
        <p:spPr>
          <a:xfrm>
            <a:off x="3159125" y="5532437"/>
            <a:ext cx="2007151" cy="741165"/>
          </a:xfrm>
          <a:prstGeom prst="rect">
            <a:avLst/>
          </a:prstGeom>
          <a:ln w="12700">
            <a:miter lim="400000"/>
          </a:ln>
          <a:extLst>
            <a:ext uri="{C572A759-6A51-4108-AA02-DFA0A04FC94B}">
              <ma14:wrappingTextBoxFlag xmlns:ma14="http://schemas.microsoft.com/office/mac/drawingml/2011/main" val="1"/>
            </a:ext>
          </a:extLst>
        </p:spPr>
        <p:txBody>
          <a:bodyPr wrap="none" lIns="12416" tIns="12416" rIns="12416" bIns="12416">
            <a:spAutoFit/>
          </a:bodyPr>
          <a:lstStyle/>
          <a:p>
            <a:pPr marL="57799" marR="57799" defTabSz="910828">
              <a:buClr>
                <a:srgbClr val="000000"/>
              </a:buClr>
              <a:buFont typeface="Times New Roman"/>
              <a:defRPr sz="600">
                <a:uFill>
                  <a:solidFill>
                    <a:srgbClr val="000000"/>
                  </a:solidFill>
                </a:uFill>
                <a:latin typeface="Times New Roman"/>
                <a:ea typeface="Times New Roman"/>
                <a:cs typeface="Times New Roman"/>
                <a:sym typeface="Times New Roman"/>
              </a:defRPr>
            </a:pPr>
            <a:r>
              <a:t>spectrum: </a:t>
            </a:r>
            <a:br/>
            <a:r>
              <a:t>F(ω)=2-sinc(ω)</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4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247"/>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2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45" grpId="1"/>
      <p:bldP build="whole" bldLvl="1" animBg="1" rev="0" advAuto="0" spid="2246" grpId="3"/>
      <p:bldP build="whole" bldLvl="1" animBg="1" rev="0" advAuto="0" spid="2247" grpId="2"/>
    </p:bldLst>
  </p:timing>
</p:sld>
</file>

<file path=ppt/slides/slide2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50" name="Rectangle"/>
          <p:cNvSpPr/>
          <p:nvPr/>
        </p:nvSpPr>
        <p:spPr>
          <a:xfrm>
            <a:off x="8929" y="-80368"/>
            <a:ext cx="9349384" cy="1250158"/>
          </a:xfrm>
          <a:prstGeom prst="rect">
            <a:avLst/>
          </a:prstGeom>
          <a:blipFill>
            <a:blip r:embed="rId2"/>
          </a:blipFill>
          <a:ln w="3175">
            <a:solidFill>
              <a:srgbClr val="000000"/>
            </a:solidFill>
            <a:miter lim="400000"/>
          </a:ln>
        </p:spPr>
        <p:txBody>
          <a:bodyPr lIns="6138" tIns="6138" rIns="6138" bIns="6138" anchor="ctr"/>
          <a:lstStyle/>
          <a:p>
            <a:pPr algn="ctr" defTabSz="584200">
              <a:defRPr sz="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51" name="Rectangle"/>
          <p:cNvSpPr/>
          <p:nvPr/>
        </p:nvSpPr>
        <p:spPr>
          <a:xfrm>
            <a:off x="8929" y="5831085"/>
            <a:ext cx="9349384" cy="1160861"/>
          </a:xfrm>
          <a:prstGeom prst="rect">
            <a:avLst/>
          </a:prstGeom>
          <a:blipFill>
            <a:blip r:embed="rId2"/>
          </a:blipFill>
          <a:ln w="3175">
            <a:solidFill>
              <a:srgbClr val="000000"/>
            </a:solidFill>
            <a:miter lim="400000"/>
          </a:ln>
        </p:spPr>
        <p:txBody>
          <a:bodyPr lIns="6138" tIns="6138" rIns="6138" bIns="6138" anchor="ctr"/>
          <a:lstStyle/>
          <a:p>
            <a:pPr algn="ctr" defTabSz="584200">
              <a:defRPr sz="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52" name="Deconvolution"/>
          <p:cNvSpPr txBox="1"/>
          <p:nvPr>
            <p:ph type="title"/>
          </p:nvPr>
        </p:nvSpPr>
        <p:spPr>
          <a:xfrm>
            <a:off x="178593" y="1178718"/>
            <a:ext cx="8777884" cy="4643439"/>
          </a:xfrm>
          <a:prstGeom prst="rect">
            <a:avLst/>
          </a:prstGeom>
        </p:spPr>
        <p:txBody>
          <a:bodyPr lIns="4316" tIns="4316" rIns="4316" bIns="4316"/>
          <a:lstStyle>
            <a:lvl1pPr defTabSz="410765">
              <a:defRPr sz="9800"/>
            </a:lvl1pPr>
          </a:lstStyle>
          <a:p>
            <a:pPr/>
            <a:r>
              <a:t>Deconvolution</a:t>
            </a:r>
          </a:p>
        </p:txBody>
      </p:sp>
    </p:spTree>
  </p:cSld>
  <p:clrMapOvr>
    <a:masterClrMapping/>
  </p:clrMapOvr>
  <p:transition xmlns:p14="http://schemas.microsoft.com/office/powerpoint/2010/main" spd="med" advClick="1"/>
</p:sld>
</file>

<file path=ppt/slides/slide2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55"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256" name="Back to convolution/deconvolution"/>
          <p:cNvSpPr txBox="1"/>
          <p:nvPr>
            <p:ph type="title"/>
          </p:nvPr>
        </p:nvSpPr>
        <p:spPr>
          <a:prstGeom prst="rect">
            <a:avLst/>
          </a:prstGeom>
        </p:spPr>
        <p:txBody>
          <a:bodyPr/>
          <a:lstStyle/>
          <a:p>
            <a:pPr/>
            <a:r>
              <a:t>Back to convolution/deconvolution</a:t>
            </a:r>
          </a:p>
        </p:txBody>
      </p:sp>
      <p:sp>
        <p:nvSpPr>
          <p:cNvPr id="2257" name="Convolution in space is a multiplication in Fourier…"/>
          <p:cNvSpPr txBox="1"/>
          <p:nvPr>
            <p:ph type="body" idx="1"/>
          </p:nvPr>
        </p:nvSpPr>
        <p:spPr>
          <a:prstGeom prst="rect">
            <a:avLst/>
          </a:prstGeom>
        </p:spPr>
        <p:txBody>
          <a:bodyPr/>
          <a:lstStyle/>
          <a:p>
            <a:pPr/>
            <a:r>
              <a:t>Convolution in space is a multiplication in Fourier</a:t>
            </a:r>
          </a:p>
          <a:p>
            <a:pPr/>
            <a:r>
              <a:t>Note y the observed blurry image and </a:t>
            </a:r>
            <a:br/>
            <a:r>
              <a:t>x the original sharp one</a:t>
            </a:r>
          </a:p>
          <a:p>
            <a:pPr/>
            <a:r>
              <a:t>y=g⊗x in the spatial domain</a:t>
            </a:r>
          </a:p>
          <a:p>
            <a:pPr/>
            <a:r>
              <a:t>Y=GX in the Fourier domain</a:t>
            </a:r>
          </a:p>
          <a:p>
            <a:pPr lvl="1"/>
            <a:r>
              <a:t>A frequency does not depend on the other ones</a:t>
            </a:r>
          </a:p>
        </p:txBody>
      </p:sp>
      <p:sp>
        <p:nvSpPr>
          <p:cNvPr id="2258" name="Careful: G is not a gradient anymore, it’s the convolution matrix  we used to call M"/>
          <p:cNvSpPr txBox="1"/>
          <p:nvPr/>
        </p:nvSpPr>
        <p:spPr>
          <a:xfrm>
            <a:off x="6499134" y="3111500"/>
            <a:ext cx="2774829" cy="635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a:pPr>
            <a:r>
              <a:t>Careful: G is not a gradient anymore, it’s the convolution matrix </a:t>
            </a:r>
            <a:br/>
            <a:r>
              <a:t>we used to call 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500"/>
                                  </p:stCondLst>
                                  <p:iterate type="el" backwards="0">
                                    <p:tmAbs val="0"/>
                                  </p:iterate>
                                  <p:childTnLst>
                                    <p:set>
                                      <p:cBhvr>
                                        <p:cTn id="6" fill="hold"/>
                                        <p:tgtEl>
                                          <p:spTgt spid="2257">
                                            <p:bg/>
                                          </p:spTgt>
                                        </p:tgtEl>
                                        <p:attrNameLst>
                                          <p:attrName>style.visibility</p:attrName>
                                        </p:attrNameLst>
                                      </p:cBhvr>
                                      <p:to>
                                        <p:strVal val="visible"/>
                                      </p:to>
                                    </p:set>
                                  </p:childTnLst>
                                </p:cTn>
                              </p:par>
                              <p:par>
                                <p:cTn id="7" presetClass="entr" nodeType="withEffect" presetSubtype="0" presetID="1" grpId="1" fill="hold">
                                  <p:stCondLst>
                                    <p:cond delay="500"/>
                                  </p:stCondLst>
                                  <p:iterate type="el" backwards="0">
                                    <p:tmAbs val="0"/>
                                  </p:iterate>
                                  <p:childTnLst>
                                    <p:set>
                                      <p:cBhvr>
                                        <p:cTn id="8" fill="hold"/>
                                        <p:tgtEl>
                                          <p:spTgt spid="2257">
                                            <p:txEl>
                                              <p:pRg st="0" end="0"/>
                                            </p:txEl>
                                          </p:spTgt>
                                        </p:tgtEl>
                                        <p:attrNameLst>
                                          <p:attrName>style.visibility</p:attrName>
                                        </p:attrNameLst>
                                      </p:cBhvr>
                                      <p:to>
                                        <p:strVal val="visible"/>
                                      </p:to>
                                    </p:set>
                                  </p:childTnLst>
                                </p:cTn>
                              </p:par>
                            </p:childTnLst>
                          </p:cTn>
                        </p:par>
                        <p:par>
                          <p:cTn id="9" fill="hold">
                            <p:stCondLst>
                              <p:cond delay="500"/>
                            </p:stCondLst>
                            <p:childTnLst>
                              <p:par>
                                <p:cTn id="10" presetClass="entr" nodeType="afterEffect" presetSubtype="0" presetID="1" grpId="1" fill="hold">
                                  <p:stCondLst>
                                    <p:cond delay="500"/>
                                  </p:stCondLst>
                                  <p:iterate type="el" backwards="0">
                                    <p:tmAbs val="0"/>
                                  </p:iterate>
                                  <p:childTnLst>
                                    <p:set>
                                      <p:cBhvr>
                                        <p:cTn id="11" fill="hold"/>
                                        <p:tgtEl>
                                          <p:spTgt spid="2257">
                                            <p:txEl>
                                              <p:pRg st="1" end="1"/>
                                            </p:txEl>
                                          </p:spTgt>
                                        </p:tgtEl>
                                        <p:attrNameLst>
                                          <p:attrName>style.visibility</p:attrName>
                                        </p:attrNameLst>
                                      </p:cBhvr>
                                      <p:to>
                                        <p:strVal val="visible"/>
                                      </p:to>
                                    </p:set>
                                  </p:childTnLst>
                                </p:cTn>
                              </p:par>
                            </p:childTnLst>
                          </p:cTn>
                        </p:par>
                        <p:par>
                          <p:cTn id="12" fill="hold">
                            <p:stCondLst>
                              <p:cond delay="1000"/>
                            </p:stCondLst>
                            <p:childTnLst>
                              <p:par>
                                <p:cTn id="13" presetClass="entr" nodeType="afterEffect" presetSubtype="0" presetID="1" grpId="1" fill="hold">
                                  <p:stCondLst>
                                    <p:cond delay="500"/>
                                  </p:stCondLst>
                                  <p:iterate type="el" backwards="0">
                                    <p:tmAbs val="0"/>
                                  </p:iterate>
                                  <p:childTnLst>
                                    <p:set>
                                      <p:cBhvr>
                                        <p:cTn id="14" fill="hold"/>
                                        <p:tgtEl>
                                          <p:spTgt spid="22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257">
                                            <p:txEl>
                                              <p:pRg st="3" end="3"/>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225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2" fill="hold">
                                  <p:stCondLst>
                                    <p:cond delay="0"/>
                                  </p:stCondLst>
                                  <p:iterate type="el" backwards="0">
                                    <p:tmAbs val="0"/>
                                  </p:iterate>
                                  <p:childTnLst>
                                    <p:set>
                                      <p:cBhvr>
                                        <p:cTn id="24" fill="hold"/>
                                        <p:tgtEl>
                                          <p:spTgt spid="2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58" grpId="2"/>
      <p:bldP build="p" bldLvl="1" animBg="1" rev="0" advAuto="0" spid="2257" grpId="1"/>
    </p:bldLst>
  </p:timing>
</p:sld>
</file>

<file path=ppt/slides/slide2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61"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262" name="Invert the convolution theorem"/>
          <p:cNvSpPr txBox="1"/>
          <p:nvPr>
            <p:ph type="title"/>
          </p:nvPr>
        </p:nvSpPr>
        <p:spPr>
          <a:prstGeom prst="rect">
            <a:avLst/>
          </a:prstGeom>
        </p:spPr>
        <p:txBody>
          <a:bodyPr/>
          <a:lstStyle/>
          <a:p>
            <a:pPr/>
            <a:r>
              <a:t>Invert the convolution theorem</a:t>
            </a:r>
          </a:p>
        </p:txBody>
      </p:sp>
      <p:sp>
        <p:nvSpPr>
          <p:cNvPr id="2263" name="Given y=g⊗x and g, we seek an estimate x’ of x…"/>
          <p:cNvSpPr txBox="1"/>
          <p:nvPr>
            <p:ph type="body" idx="1"/>
          </p:nvPr>
        </p:nvSpPr>
        <p:spPr>
          <a:prstGeom prst="rect">
            <a:avLst/>
          </a:prstGeom>
        </p:spPr>
        <p:txBody>
          <a:bodyPr/>
          <a:lstStyle/>
          <a:p>
            <a:pPr/>
            <a:r>
              <a:t>Given y=g⊗x and g, we seek an estimate x’ of x</a:t>
            </a:r>
          </a:p>
          <a:p>
            <a:pPr/>
            <a:r>
              <a:t>How do you invert a multiplication?</a:t>
            </a:r>
          </a:p>
          <a:p>
            <a:pPr lvl="1"/>
            <a:r>
              <a:t>Division!</a:t>
            </a:r>
          </a:p>
          <a:p>
            <a:pPr/>
            <a:r>
              <a:t>X’(ω)=Y(ω)/G(ω)</a:t>
            </a:r>
          </a:p>
          <a:p>
            <a:pPr lvl="1"/>
          </a:p>
          <a:p>
            <a:pPr/>
            <a:r>
              <a:t>DECONVOLUTION IS A DIVISION IN THE FOURIER DOMAIN !</a:t>
            </a:r>
          </a:p>
          <a:p>
            <a:pPr/>
            <a:r>
              <a:t>Which means it is also a convolution in the spatial domain, by the inverse Fourier transform of 1/G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500"/>
                                  </p:stCondLst>
                                  <p:iterate type="el" backwards="0">
                                    <p:tmAbs val="0"/>
                                  </p:iterate>
                                  <p:childTnLst>
                                    <p:set>
                                      <p:cBhvr>
                                        <p:cTn id="6" fill="hold"/>
                                        <p:tgtEl>
                                          <p:spTgt spid="2263">
                                            <p:bg/>
                                          </p:spTgt>
                                        </p:tgtEl>
                                        <p:attrNameLst>
                                          <p:attrName>style.visibility</p:attrName>
                                        </p:attrNameLst>
                                      </p:cBhvr>
                                      <p:to>
                                        <p:strVal val="visible"/>
                                      </p:to>
                                    </p:set>
                                  </p:childTnLst>
                                </p:cTn>
                              </p:par>
                              <p:par>
                                <p:cTn id="7" presetClass="entr" nodeType="withEffect" presetSubtype="0" presetID="1" grpId="1" fill="hold">
                                  <p:stCondLst>
                                    <p:cond delay="500"/>
                                  </p:stCondLst>
                                  <p:iterate type="el" backwards="0">
                                    <p:tmAbs val="0"/>
                                  </p:iterate>
                                  <p:childTnLst>
                                    <p:set>
                                      <p:cBhvr>
                                        <p:cTn id="8" fill="hold"/>
                                        <p:tgtEl>
                                          <p:spTgt spid="22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2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2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263">
                                            <p:txEl>
                                              <p:pRg st="3" end="3"/>
                                            </p:txEl>
                                          </p:spTgt>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1" fill="hold">
                                  <p:stCondLst>
                                    <p:cond delay="500"/>
                                  </p:stCondLst>
                                  <p:iterate type="el" backwards="0">
                                    <p:tmAbs val="0"/>
                                  </p:iterate>
                                  <p:childTnLst>
                                    <p:set>
                                      <p:cBhvr>
                                        <p:cTn id="23" fill="hold"/>
                                        <p:tgtEl>
                                          <p:spTgt spid="2263">
                                            <p:txEl>
                                              <p:pRg st="4" end="4"/>
                                            </p:txEl>
                                          </p:spTgt>
                                        </p:tgtEl>
                                        <p:attrNameLst>
                                          <p:attrName>style.visibility</p:attrName>
                                        </p:attrNameLst>
                                      </p:cBhvr>
                                      <p:to>
                                        <p:strVal val="visible"/>
                                      </p:to>
                                    </p:set>
                                  </p:childTnLst>
                                </p:cTn>
                              </p:par>
                            </p:childTnLst>
                          </p:cTn>
                        </p:par>
                        <p:par>
                          <p:cTn id="24" fill="hold">
                            <p:stCondLst>
                              <p:cond delay="500"/>
                            </p:stCondLst>
                            <p:childTnLst>
                              <p:par>
                                <p:cTn id="25" presetClass="entr" nodeType="afterEffect" presetSubtype="0" presetID="1" grpId="1" fill="hold">
                                  <p:stCondLst>
                                    <p:cond delay="500"/>
                                  </p:stCondLst>
                                  <p:iterate type="el" backwards="0">
                                    <p:tmAbs val="0"/>
                                  </p:iterate>
                                  <p:childTnLst>
                                    <p:set>
                                      <p:cBhvr>
                                        <p:cTn id="26" fill="hold"/>
                                        <p:tgtEl>
                                          <p:spTgt spid="22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2263">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63" grpId="1"/>
    </p:bldLst>
  </p:timing>
</p:sld>
</file>

<file path=ppt/slides/slide2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66"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267" name="Questions?"/>
          <p:cNvSpPr txBox="1"/>
          <p:nvPr>
            <p:ph type="title"/>
          </p:nvPr>
        </p:nvSpPr>
        <p:spPr>
          <a:prstGeom prst="rect">
            <a:avLst/>
          </a:prstGeom>
        </p:spPr>
        <p:txBody>
          <a:bodyPr/>
          <a:lstStyle/>
          <a:p>
            <a:pPr/>
            <a:r>
              <a:t>Questions?</a:t>
            </a:r>
          </a:p>
        </p:txBody>
      </p:sp>
      <p:sp>
        <p:nvSpPr>
          <p:cNvPr id="2268" name="Given y=g⊗x and g, we seek an estimate x’ of x…"/>
          <p:cNvSpPr txBox="1"/>
          <p:nvPr>
            <p:ph type="body" idx="1"/>
          </p:nvPr>
        </p:nvSpPr>
        <p:spPr>
          <a:prstGeom prst="rect">
            <a:avLst/>
          </a:prstGeom>
        </p:spPr>
        <p:txBody>
          <a:bodyPr/>
          <a:lstStyle/>
          <a:p>
            <a:pPr/>
            <a:r>
              <a:t>Given y=g⊗x and g, we seek an estimate x’ of x</a:t>
            </a:r>
          </a:p>
          <a:p>
            <a:pPr/>
            <a:r>
              <a:t>How do you invert a multiplication?</a:t>
            </a:r>
          </a:p>
          <a:p>
            <a:pPr lvl="1"/>
            <a:r>
              <a:t>Division!</a:t>
            </a:r>
          </a:p>
          <a:p>
            <a:pPr/>
            <a:r>
              <a:t>X’(ω)=Y(ω)/G(ω)</a:t>
            </a:r>
          </a:p>
          <a:p>
            <a:pPr lvl="1"/>
          </a:p>
          <a:p>
            <a:pPr/>
            <a:r>
              <a:t>DECONVOLUTION IS A DIVISION IN THE FOURIER DOMAIN !</a:t>
            </a:r>
          </a:p>
          <a:p>
            <a:pPr/>
            <a:r>
              <a:t>Which means it is also a convolution in the spatial domain, by the inverse Fourier transform of 1/G</a:t>
            </a:r>
          </a:p>
        </p:txBody>
      </p:sp>
    </p:spTree>
  </p:cSld>
  <p:clrMapOvr>
    <a:masterClrMapping/>
  </p:clrMapOvr>
  <p:transition xmlns:p14="http://schemas.microsoft.com/office/powerpoint/2010/main" spd="med" advClick="1"/>
</p:sld>
</file>

<file path=ppt/slides/slide2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71"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272" name="Potential problem?"/>
          <p:cNvSpPr txBox="1"/>
          <p:nvPr>
            <p:ph type="title"/>
          </p:nvPr>
        </p:nvSpPr>
        <p:spPr>
          <a:prstGeom prst="rect">
            <a:avLst/>
          </a:prstGeom>
        </p:spPr>
        <p:txBody>
          <a:bodyPr/>
          <a:lstStyle/>
          <a:p>
            <a:pPr/>
            <a:r>
              <a:t>Potential problem?</a:t>
            </a:r>
          </a:p>
        </p:txBody>
      </p:sp>
      <p:sp>
        <p:nvSpPr>
          <p:cNvPr id="2273" name="Deconvolution is a division in the Fourier domain…"/>
          <p:cNvSpPr txBox="1"/>
          <p:nvPr>
            <p:ph type="body" idx="1"/>
          </p:nvPr>
        </p:nvSpPr>
        <p:spPr>
          <a:prstGeom prst="rect">
            <a:avLst/>
          </a:prstGeom>
        </p:spPr>
        <p:txBody>
          <a:bodyPr/>
          <a:lstStyle/>
          <a:p>
            <a:pPr/>
            <a:r>
              <a:t>Deconvolution is a division in the Fourier domain</a:t>
            </a:r>
          </a:p>
          <a:p>
            <a:pPr/>
            <a:r>
              <a:t>Division by zero is bad!</a:t>
            </a:r>
          </a:p>
          <a:p>
            <a:pPr lvl="1"/>
            <a:r>
              <a:t>Information is lost at the zeros of the kernel spectrum 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3" grpId="1"/>
    </p:bldLst>
  </p:timing>
</p:sld>
</file>

<file path=ppt/slides/slide2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76" name="Line"/>
          <p:cNvSpPr/>
          <p:nvPr/>
        </p:nvSpPr>
        <p:spPr>
          <a:xfrm>
            <a:off x="223242" y="1044773"/>
            <a:ext cx="8768921" cy="82"/>
          </a:xfrm>
          <a:prstGeom prst="line">
            <a:avLst/>
          </a:prstGeom>
          <a:ln w="12700">
            <a:solidFill>
              <a:srgbClr val="000000"/>
            </a:solidFill>
            <a:miter lim="400000"/>
          </a:ln>
        </p:spPr>
        <p:txBody>
          <a:bodyPr lIns="0" tIns="0" rIns="0" bIns="0"/>
          <a:lstStyle/>
          <a:p>
            <a:pPr>
              <a:defRPr baseline="0" sz="0"/>
            </a:pPr>
          </a:p>
        </p:txBody>
      </p:sp>
      <p:sp>
        <p:nvSpPr>
          <p:cNvPr id="2277" name="Noise problem"/>
          <p:cNvSpPr txBox="1"/>
          <p:nvPr>
            <p:ph type="title"/>
          </p:nvPr>
        </p:nvSpPr>
        <p:spPr>
          <a:prstGeom prst="rect">
            <a:avLst/>
          </a:prstGeom>
        </p:spPr>
        <p:txBody>
          <a:bodyPr/>
          <a:lstStyle/>
          <a:p>
            <a:pPr/>
            <a:r>
              <a:t>Noise problem</a:t>
            </a:r>
          </a:p>
        </p:txBody>
      </p:sp>
      <p:sp>
        <p:nvSpPr>
          <p:cNvPr id="2278" name="Even when there is no zero, noise is a big problem…"/>
          <p:cNvSpPr txBox="1"/>
          <p:nvPr>
            <p:ph type="body" idx="1"/>
          </p:nvPr>
        </p:nvSpPr>
        <p:spPr>
          <a:prstGeom prst="rect">
            <a:avLst/>
          </a:prstGeom>
        </p:spPr>
        <p:txBody>
          <a:bodyPr/>
          <a:lstStyle/>
          <a:p>
            <a:pPr/>
            <a:r>
              <a:t>Even when there is no zero, noise is a big problem</a:t>
            </a:r>
          </a:p>
          <a:p>
            <a:pPr/>
            <a:r>
              <a:t>If G has small number, division amplifies noise</a:t>
            </a:r>
          </a:p>
          <a:p>
            <a:pPr/>
            <a:r>
              <a:t>if y=g⊗x+v where v is additive noise</a:t>
            </a:r>
          </a:p>
          <a:p>
            <a:pPr/>
            <a:r>
              <a:t>Y=GX+V</a:t>
            </a:r>
          </a:p>
          <a:p>
            <a:pPr/>
            <a:r>
              <a:t>X’=(GX+V)/G</a:t>
            </a:r>
            <a:br/>
            <a:r>
              <a:t>    = X+V/G</a:t>
            </a:r>
          </a:p>
          <a:p>
            <a:pPr/>
            <a:r>
              <a:t>V is amplified by 1/G. This is why you typically get more high-frequency noise with deconvolution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8" grpId="1"/>
    </p:bldLst>
  </p:timing>
</p:sld>
</file>

<file path=ppt/slides/slide2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81" name="Line"/>
          <p:cNvSpPr/>
          <p:nvPr/>
        </p:nvSpPr>
        <p:spPr>
          <a:xfrm>
            <a:off x="223242" y="1044773"/>
            <a:ext cx="8768921" cy="82"/>
          </a:xfrm>
          <a:prstGeom prst="line">
            <a:avLst/>
          </a:prstGeom>
          <a:ln w="25400">
            <a:solidFill>
              <a:srgbClr val="000000"/>
            </a:solidFill>
            <a:miter lim="400000"/>
          </a:ln>
        </p:spPr>
        <p:txBody>
          <a:bodyPr lIns="0" tIns="0" rIns="0" bIns="0"/>
          <a:lstStyle/>
          <a:p>
            <a:pPr>
              <a:defRPr baseline="0" sz="0"/>
            </a:pPr>
          </a:p>
        </p:txBody>
      </p:sp>
      <p:sp>
        <p:nvSpPr>
          <p:cNvPr id="2282" name="Noise problem"/>
          <p:cNvSpPr txBox="1"/>
          <p:nvPr>
            <p:ph type="title"/>
          </p:nvPr>
        </p:nvSpPr>
        <p:spPr>
          <a:xfrm>
            <a:off x="214312" y="178593"/>
            <a:ext cx="8777884" cy="857251"/>
          </a:xfrm>
          <a:prstGeom prst="rect">
            <a:avLst/>
          </a:prstGeom>
          <a:effectLst/>
        </p:spPr>
        <p:txBody>
          <a:bodyPr lIns="4316" tIns="4316" rIns="4316" bIns="4316"/>
          <a:lstStyle>
            <a:lvl1pPr defTabSz="584200">
              <a:defRPr b="1" sz="400">
                <a:solidFill>
                  <a:srgbClr val="000000"/>
                </a:solidFill>
                <a:latin typeface="Helvetica Neue"/>
                <a:ea typeface="Helvetica Neue"/>
                <a:cs typeface="Helvetica Neue"/>
                <a:sym typeface="Helvetica Neue"/>
              </a:defRPr>
            </a:lvl1pPr>
          </a:lstStyle>
          <a:p>
            <a:pPr/>
            <a:r>
              <a:t>Noise problem</a:t>
            </a:r>
          </a:p>
        </p:txBody>
      </p:sp>
      <p:sp>
        <p:nvSpPr>
          <p:cNvPr id="2283" name="Double-click to edit"/>
          <p:cNvSpPr txBox="1"/>
          <p:nvPr>
            <p:ph type="body" idx="1"/>
          </p:nvPr>
        </p:nvSpPr>
        <p:spPr>
          <a:xfrm>
            <a:off x="214312" y="1160859"/>
            <a:ext cx="8777884" cy="5679282"/>
          </a:xfrm>
          <a:prstGeom prst="rect">
            <a:avLst/>
          </a:prstGeom>
        </p:spPr>
        <p:txBody>
          <a:bodyPr lIns="4316" tIns="4316" rIns="4316" bIns="4316"/>
          <a:lstStyle/>
          <a:p>
            <a:pPr marL="336852" indent="-19352" defTabSz="584200">
              <a:lnSpc>
                <a:spcPct val="100000"/>
              </a:lnSpc>
              <a:spcBef>
                <a:spcPts val="1000"/>
              </a:spcBef>
              <a:buSzPct val="75000"/>
              <a:buFontTx/>
              <a:buChar char="•"/>
              <a:defRPr sz="200">
                <a:solidFill>
                  <a:srgbClr val="000000"/>
                </a:solidFill>
                <a:latin typeface="Helvetica Neue Medium"/>
                <a:ea typeface="Helvetica Neue Medium"/>
                <a:cs typeface="Helvetica Neue Medium"/>
                <a:sym typeface="Helvetica Neue Medium"/>
              </a:defRPr>
            </a:pPr>
          </a:p>
        </p:txBody>
      </p:sp>
      <p:pic>
        <p:nvPicPr>
          <p:cNvPr id="2284" name="droppedImage.png" descr="droppedImage.png"/>
          <p:cNvPicPr>
            <a:picLocks noChangeAspect="1"/>
          </p:cNvPicPr>
          <p:nvPr/>
        </p:nvPicPr>
        <p:blipFill>
          <a:blip r:embed="rId2">
            <a:extLst/>
          </a:blip>
          <a:stretch>
            <a:fillRect/>
          </a:stretch>
        </p:blipFill>
        <p:spPr>
          <a:xfrm>
            <a:off x="1000125" y="4384476"/>
            <a:ext cx="2286000" cy="2286001"/>
          </a:xfrm>
          <a:prstGeom prst="rect">
            <a:avLst/>
          </a:prstGeom>
          <a:ln w="12700">
            <a:miter lim="400000"/>
          </a:ln>
        </p:spPr>
      </p:pic>
      <p:pic>
        <p:nvPicPr>
          <p:cNvPr id="2285" name="droppedImage.png" descr="droppedImage.png"/>
          <p:cNvPicPr>
            <a:picLocks noChangeAspect="1"/>
          </p:cNvPicPr>
          <p:nvPr/>
        </p:nvPicPr>
        <p:blipFill>
          <a:blip r:embed="rId3">
            <a:extLst/>
          </a:blip>
          <a:stretch>
            <a:fillRect/>
          </a:stretch>
        </p:blipFill>
        <p:spPr>
          <a:xfrm>
            <a:off x="1000125" y="1669851"/>
            <a:ext cx="2286000" cy="2286001"/>
          </a:xfrm>
          <a:prstGeom prst="rect">
            <a:avLst/>
          </a:prstGeom>
          <a:ln w="12700">
            <a:miter lim="400000"/>
          </a:ln>
        </p:spPr>
      </p:pic>
      <p:pic>
        <p:nvPicPr>
          <p:cNvPr id="2286" name="droppedImage.png" descr="droppedImage.png"/>
          <p:cNvPicPr>
            <a:picLocks noChangeAspect="1"/>
          </p:cNvPicPr>
          <p:nvPr/>
        </p:nvPicPr>
        <p:blipFill>
          <a:blip r:embed="rId4">
            <a:extLst/>
          </a:blip>
          <a:stretch>
            <a:fillRect/>
          </a:stretch>
        </p:blipFill>
        <p:spPr>
          <a:xfrm>
            <a:off x="4098726" y="1669851"/>
            <a:ext cx="2286001" cy="2286001"/>
          </a:xfrm>
          <a:prstGeom prst="rect">
            <a:avLst/>
          </a:prstGeom>
          <a:ln w="12700">
            <a:miter lim="400000"/>
          </a:ln>
        </p:spPr>
      </p:pic>
      <p:pic>
        <p:nvPicPr>
          <p:cNvPr id="2287" name="droppedImage.png" descr="droppedImage.png"/>
          <p:cNvPicPr>
            <a:picLocks noChangeAspect="1"/>
          </p:cNvPicPr>
          <p:nvPr/>
        </p:nvPicPr>
        <p:blipFill>
          <a:blip r:embed="rId5">
            <a:extLst/>
          </a:blip>
          <a:stretch>
            <a:fillRect/>
          </a:stretch>
        </p:blipFill>
        <p:spPr>
          <a:xfrm>
            <a:off x="4098726" y="4384476"/>
            <a:ext cx="2286001" cy="2286001"/>
          </a:xfrm>
          <a:prstGeom prst="rect">
            <a:avLst/>
          </a:prstGeom>
          <a:ln w="12700">
            <a:miter lim="400000"/>
          </a:ln>
        </p:spPr>
      </p:pic>
      <p:sp>
        <p:nvSpPr>
          <p:cNvPr id="2288" name="blurry, no noise"/>
          <p:cNvSpPr txBox="1"/>
          <p:nvPr/>
        </p:nvSpPr>
        <p:spPr>
          <a:xfrm>
            <a:off x="559281" y="1160859"/>
            <a:ext cx="2424594" cy="508993"/>
          </a:xfrm>
          <a:prstGeom prst="rect">
            <a:avLst/>
          </a:prstGeom>
          <a:ln w="12700">
            <a:miter lim="400000"/>
          </a:ln>
          <a:extLst>
            <a:ext uri="{C572A759-6A51-4108-AA02-DFA0A04FC94B}">
              <ma14:wrappingTextBoxFlag xmlns:ma14="http://schemas.microsoft.com/office/mac/drawingml/2011/main" val="1"/>
            </a:ext>
          </a:extLst>
        </p:spPr>
        <p:txBody>
          <a:bodyPr wrap="none" lIns="4316" tIns="4316" rIns="4316" bIns="4316" anchor="ctr">
            <a:spAutoFit/>
          </a:bodyPr>
          <a:lstStyle>
            <a:lvl1pPr algn="ctr" defTabSz="584200">
              <a:defRPr sz="200">
                <a:latin typeface="Gill Sans"/>
                <a:ea typeface="Gill Sans"/>
                <a:cs typeface="Gill Sans"/>
                <a:sym typeface="Gill Sans"/>
              </a:defRPr>
            </a:lvl1pPr>
          </a:lstStyle>
          <a:p>
            <a:pPr/>
            <a:r>
              <a:t>blurry, no noise</a:t>
            </a:r>
          </a:p>
        </p:txBody>
      </p:sp>
      <p:sp>
        <p:nvSpPr>
          <p:cNvPr id="2289" name="deconvolved"/>
          <p:cNvSpPr txBox="1"/>
          <p:nvPr/>
        </p:nvSpPr>
        <p:spPr>
          <a:xfrm>
            <a:off x="4140260" y="1160859"/>
            <a:ext cx="1977761" cy="508993"/>
          </a:xfrm>
          <a:prstGeom prst="rect">
            <a:avLst/>
          </a:prstGeom>
          <a:ln w="12700">
            <a:miter lim="400000"/>
          </a:ln>
          <a:extLst>
            <a:ext uri="{C572A759-6A51-4108-AA02-DFA0A04FC94B}">
              <ma14:wrappingTextBoxFlag xmlns:ma14="http://schemas.microsoft.com/office/mac/drawingml/2011/main" val="1"/>
            </a:ext>
          </a:extLst>
        </p:spPr>
        <p:txBody>
          <a:bodyPr wrap="none" lIns="4316" tIns="4316" rIns="4316" bIns="4316" anchor="ctr">
            <a:spAutoFit/>
          </a:bodyPr>
          <a:lstStyle>
            <a:lvl1pPr algn="ctr" defTabSz="584200">
              <a:defRPr sz="200">
                <a:latin typeface="Gill Sans"/>
                <a:ea typeface="Gill Sans"/>
                <a:cs typeface="Gill Sans"/>
                <a:sym typeface="Gill Sans"/>
              </a:defRPr>
            </a:lvl1pPr>
          </a:lstStyle>
          <a:p>
            <a:pPr/>
            <a:r>
              <a:t>deconvolved</a:t>
            </a:r>
          </a:p>
        </p:txBody>
      </p:sp>
      <p:sp>
        <p:nvSpPr>
          <p:cNvPr id="2290" name="blurry, with noise"/>
          <p:cNvSpPr txBox="1"/>
          <p:nvPr/>
        </p:nvSpPr>
        <p:spPr>
          <a:xfrm>
            <a:off x="424315" y="3955851"/>
            <a:ext cx="2694525" cy="508993"/>
          </a:xfrm>
          <a:prstGeom prst="rect">
            <a:avLst/>
          </a:prstGeom>
          <a:ln w="12700">
            <a:miter lim="400000"/>
          </a:ln>
          <a:extLst>
            <a:ext uri="{C572A759-6A51-4108-AA02-DFA0A04FC94B}">
              <ma14:wrappingTextBoxFlag xmlns:ma14="http://schemas.microsoft.com/office/mac/drawingml/2011/main" val="1"/>
            </a:ext>
          </a:extLst>
        </p:spPr>
        <p:txBody>
          <a:bodyPr wrap="none" lIns="4316" tIns="4316" rIns="4316" bIns="4316" anchor="ctr">
            <a:spAutoFit/>
          </a:bodyPr>
          <a:lstStyle>
            <a:lvl1pPr algn="ctr" defTabSz="584200">
              <a:defRPr sz="200">
                <a:latin typeface="Gill Sans"/>
                <a:ea typeface="Gill Sans"/>
                <a:cs typeface="Gill Sans"/>
                <a:sym typeface="Gill Sans"/>
              </a:defRPr>
            </a:lvl1pPr>
          </a:lstStyle>
          <a:p>
            <a:pPr/>
            <a:r>
              <a:t>blurry, with noise</a:t>
            </a:r>
          </a:p>
        </p:txBody>
      </p:sp>
      <p:sp>
        <p:nvSpPr>
          <p:cNvPr id="2291" name="deconvolved"/>
          <p:cNvSpPr txBox="1"/>
          <p:nvPr/>
        </p:nvSpPr>
        <p:spPr>
          <a:xfrm>
            <a:off x="4140260" y="3955851"/>
            <a:ext cx="1977761" cy="508993"/>
          </a:xfrm>
          <a:prstGeom prst="rect">
            <a:avLst/>
          </a:prstGeom>
          <a:ln w="12700">
            <a:miter lim="400000"/>
          </a:ln>
          <a:extLst>
            <a:ext uri="{C572A759-6A51-4108-AA02-DFA0A04FC94B}">
              <ma14:wrappingTextBoxFlag xmlns:ma14="http://schemas.microsoft.com/office/mac/drawingml/2011/main" val="1"/>
            </a:ext>
          </a:extLst>
        </p:spPr>
        <p:txBody>
          <a:bodyPr wrap="none" lIns="4316" tIns="4316" rIns="4316" bIns="4316" anchor="ctr">
            <a:spAutoFit/>
          </a:bodyPr>
          <a:lstStyle>
            <a:lvl1pPr algn="ctr" defTabSz="584200">
              <a:defRPr sz="200">
                <a:latin typeface="Gill Sans"/>
                <a:ea typeface="Gill Sans"/>
                <a:cs typeface="Gill Sans"/>
                <a:sym typeface="Gill Sans"/>
              </a:defRPr>
            </a:lvl1pPr>
          </a:lstStyle>
          <a:p>
            <a:pPr/>
            <a:r>
              <a:t>deconvolved</a:t>
            </a:r>
          </a:p>
        </p:txBody>
      </p:sp>
      <p:sp>
        <p:nvSpPr>
          <p:cNvPr id="2292" name="http://www.mathworks.com/products/demos/image/deblur_wiener/deblur.html"/>
          <p:cNvSpPr txBox="1"/>
          <p:nvPr/>
        </p:nvSpPr>
        <p:spPr>
          <a:xfrm>
            <a:off x="1571625" y="6575425"/>
            <a:ext cx="9144000" cy="279401"/>
          </a:xfrm>
          <a:prstGeom prst="rect">
            <a:avLst/>
          </a:prstGeom>
          <a:ln w="12700">
            <a:miter lim="400000"/>
          </a:ln>
          <a:extLst>
            <a:ext uri="{C572A759-6A51-4108-AA02-DFA0A04FC94B}">
              <ma14:wrappingTextBoxFlag xmlns:ma14="http://schemas.microsoft.com/office/mac/drawingml/2011/main" val="1"/>
            </a:ext>
          </a:extLst>
        </p:spPr>
        <p:txBody>
          <a:bodyPr lIns="4316" tIns="4316" rIns="4316" bIns="4316" anchor="ctr">
            <a:spAutoFit/>
          </a:bodyPr>
          <a:lstStyle>
            <a:lvl1pPr algn="ctr" defTabSz="410765">
              <a:defRPr sz="1400" u="sng">
                <a:latin typeface="Gill Sans"/>
                <a:ea typeface="Gill Sans"/>
                <a:cs typeface="Gill Sans"/>
                <a:sym typeface="Gill Sans"/>
                <a:hlinkClick r:id="rId6" invalidUrl="" action="" tgtFrame="" tooltip="" history="1" highlightClick="0" endSnd="0"/>
              </a:defRPr>
            </a:lvl1pPr>
          </a:lstStyle>
          <a:p>
            <a:pPr>
              <a:defRPr u="none"/>
            </a:pPr>
            <a:r>
              <a:rPr u="sng">
                <a:hlinkClick r:id="rId6" invalidUrl="" action="" tgtFrame="" tooltip="" history="1" highlightClick="0" endSnd="0"/>
              </a:rPr>
              <a:t>http://www.mathworks.com/products/demos/image/deblur_wiener/deblur.html</a:t>
            </a:r>
          </a:p>
        </p:txBody>
      </p:sp>
    </p:spTree>
  </p:cSld>
  <p:clrMapOvr>
    <a:masterClrMapping/>
  </p:clrMapOvr>
  <p:transition xmlns:p14="http://schemas.microsoft.com/office/powerpoint/2010/main" spd="med" advClick="1"/>
</p:sld>
</file>

<file path=ppt/slides/slide2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295" name="Rectangle"/>
          <p:cNvSpPr/>
          <p:nvPr/>
        </p:nvSpPr>
        <p:spPr>
          <a:xfrm>
            <a:off x="8929" y="-80368"/>
            <a:ext cx="9349384" cy="1250158"/>
          </a:xfrm>
          <a:prstGeom prst="rect">
            <a:avLst/>
          </a:prstGeom>
          <a:blipFill>
            <a:blip r:embed="rId2"/>
          </a:blipFill>
          <a:ln w="3175">
            <a:solidFill>
              <a:srgbClr val="000000"/>
            </a:solidFill>
            <a:miter lim="400000"/>
          </a:ln>
        </p:spPr>
        <p:txBody>
          <a:bodyPr lIns="6138" tIns="6138" rIns="6138" bIns="6138" anchor="ctr"/>
          <a:lstStyle/>
          <a:p>
            <a:pPr algn="ctr" defTabSz="584200">
              <a:defRPr sz="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96" name="Rectangle"/>
          <p:cNvSpPr/>
          <p:nvPr/>
        </p:nvSpPr>
        <p:spPr>
          <a:xfrm>
            <a:off x="8929" y="5831085"/>
            <a:ext cx="9349384" cy="1160861"/>
          </a:xfrm>
          <a:prstGeom prst="rect">
            <a:avLst/>
          </a:prstGeom>
          <a:blipFill>
            <a:blip r:embed="rId2"/>
          </a:blipFill>
          <a:ln w="3175">
            <a:solidFill>
              <a:srgbClr val="000000"/>
            </a:solidFill>
            <a:miter lim="400000"/>
          </a:ln>
        </p:spPr>
        <p:txBody>
          <a:bodyPr lIns="6138" tIns="6138" rIns="6138" bIns="6138" anchor="ctr"/>
          <a:lstStyle/>
          <a:p>
            <a:pPr algn="ctr" defTabSz="584200">
              <a:defRPr sz="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97" name="Wiener"/>
          <p:cNvSpPr txBox="1"/>
          <p:nvPr>
            <p:ph type="title"/>
          </p:nvPr>
        </p:nvSpPr>
        <p:spPr>
          <a:xfrm>
            <a:off x="178593" y="1178718"/>
            <a:ext cx="8777884" cy="4643439"/>
          </a:xfrm>
          <a:prstGeom prst="rect">
            <a:avLst/>
          </a:prstGeom>
        </p:spPr>
        <p:txBody>
          <a:bodyPr lIns="4316" tIns="4316" rIns="4316" bIns="4316"/>
          <a:lstStyle>
            <a:lvl1pPr defTabSz="410765">
              <a:defRPr sz="9800"/>
            </a:lvl1pPr>
          </a:lstStyle>
          <a:p>
            <a:pPr/>
            <a:r>
              <a:t>Wiener</a:t>
            </a:r>
          </a:p>
        </p:txBody>
      </p:sp>
    </p:spTree>
  </p:cSld>
  <p:clrMapOvr>
    <a:masterClrMapping/>
  </p:clrMapOvr>
  <p:transition xmlns:p14="http://schemas.microsoft.com/office/powerpoint/2010/main" spd="med" advClick="1"/>
</p:sld>
</file>

<file path=ppt/slides/slide2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9"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00" name="Line"/>
          <p:cNvSpPr/>
          <p:nvPr/>
        </p:nvSpPr>
        <p:spPr>
          <a:xfrm>
            <a:off x="509964" y="1250156"/>
            <a:ext cx="8329885" cy="2"/>
          </a:xfrm>
          <a:prstGeom prst="line">
            <a:avLst/>
          </a:prstGeom>
          <a:ln w="3175">
            <a:solidFill>
              <a:srgbClr val="737577"/>
            </a:solidFill>
            <a:miter lim="400000"/>
          </a:ln>
        </p:spPr>
        <p:txBody>
          <a:bodyPr lIns="0" tIns="0" rIns="0" bIns="0"/>
          <a:lstStyle/>
          <a:p>
            <a:pPr>
              <a:defRPr sz="500"/>
            </a:pPr>
          </a:p>
        </p:txBody>
      </p:sp>
      <p:sp>
        <p:nvSpPr>
          <p:cNvPr id="2301" name="Back to convolution"/>
          <p:cNvSpPr txBox="1"/>
          <p:nvPr>
            <p:ph type="title"/>
          </p:nvPr>
        </p:nvSpPr>
        <p:spPr>
          <a:prstGeom prst="rect">
            <a:avLst/>
          </a:prstGeom>
        </p:spPr>
        <p:txBody>
          <a:bodyPr/>
          <a:lstStyle/>
          <a:p>
            <a:pPr/>
            <a:r>
              <a:t>Back to convolution</a:t>
            </a:r>
          </a:p>
        </p:txBody>
      </p:sp>
      <p:sp>
        <p:nvSpPr>
          <p:cNvPr id="2302" name="Naive: divide by Kernel spectrum G…"/>
          <p:cNvSpPr txBox="1"/>
          <p:nvPr>
            <p:ph type="body" idx="1"/>
          </p:nvPr>
        </p:nvSpPr>
        <p:spPr>
          <a:prstGeom prst="rect">
            <a:avLst/>
          </a:prstGeom>
        </p:spPr>
        <p:txBody>
          <a:bodyPr/>
          <a:lstStyle/>
          <a:p>
            <a:pPr/>
            <a:r>
              <a:t>Naive: divide by Kernel spectrum G</a:t>
            </a:r>
          </a:p>
          <a:p>
            <a:pPr/>
            <a:r>
              <a:t>Assume we know the expected noise power spectrum and expected signal power spectrum </a:t>
            </a:r>
          </a:p>
          <a:p>
            <a:pPr/>
            <a:r>
              <a:t>Can we tweak 1/G to reduce output noise ?</a:t>
            </a:r>
          </a:p>
          <a:p>
            <a:pPr/>
            <a:r>
              <a:t>Maybe if we use something smaller than 1/G</a:t>
            </a:r>
          </a:p>
          <a:p>
            <a:pPr lvl="1"/>
            <a:r>
              <a:t>we won’t amplify noise as much</a:t>
            </a:r>
          </a:p>
          <a:p>
            <a:pPr lvl="1"/>
            <a:r>
              <a:t>but the inversion won’t be as correct</a:t>
            </a:r>
          </a:p>
        </p:txBody>
      </p:sp>
    </p:spTree>
  </p:cSld>
  <p:clrMapOvr>
    <a:masterClrMapping/>
  </p:clrMapOvr>
  <p:transition xmlns:p14="http://schemas.microsoft.com/office/powerpoint/2010/main" spd="med" advClick="1"/>
</p:sld>
</file>

<file path=ppt/slides/slide2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30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05" name="Line"/>
          <p:cNvSpPr/>
          <p:nvPr/>
        </p:nvSpPr>
        <p:spPr>
          <a:xfrm>
            <a:off x="509964" y="1250156"/>
            <a:ext cx="8329885" cy="2"/>
          </a:xfrm>
          <a:prstGeom prst="line">
            <a:avLst/>
          </a:prstGeom>
          <a:ln w="12700">
            <a:solidFill>
              <a:srgbClr val="737577"/>
            </a:solidFill>
            <a:miter lim="400000"/>
          </a:ln>
        </p:spPr>
        <p:txBody>
          <a:bodyPr lIns="0" tIns="0" rIns="0" bIns="0"/>
          <a:lstStyle/>
          <a:p>
            <a:pPr>
              <a:defRPr sz="500"/>
            </a:pPr>
          </a:p>
        </p:txBody>
      </p:sp>
      <p:sp>
        <p:nvSpPr>
          <p:cNvPr id="2306" name="Wiener deconvolution"/>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25114" tIns="25114" rIns="25114" bIns="25114"/>
          <a:lstStyle>
            <a:lvl1pPr defTabSz="584200">
              <a:defRPr sz="3000"/>
            </a:lvl1pPr>
          </a:lstStyle>
          <a:p>
            <a:pPr/>
            <a:r>
              <a:t>Wiener deconvolution</a:t>
            </a:r>
          </a:p>
        </p:txBody>
      </p:sp>
      <p:sp>
        <p:nvSpPr>
          <p:cNvPr id="2307" name="Find the gain H that minimize ||X’(ω)-X(ω)||2 where X’=HY…"/>
          <p:cNvSpPr txBox="1"/>
          <p:nvPr>
            <p:ph type="body" idx="1"/>
          </p:nvPr>
        </p:nvSpPr>
        <p:spPr>
          <a:xfrm>
            <a:off x="517921" y="1384101"/>
            <a:ext cx="8313540" cy="5286376"/>
          </a:xfrm>
          <a:prstGeom prst="rect">
            <a:avLst/>
          </a:prstGeom>
        </p:spPr>
        <p:txBody>
          <a:bodyPr lIns="25114" tIns="25114" rIns="25114" bIns="25114"/>
          <a:lstStyle/>
          <a:p>
            <a:pPr marL="217714" indent="-217714" defTabSz="584200">
              <a:spcBef>
                <a:spcPts val="2100"/>
              </a:spcBef>
              <a:defRPr sz="1800"/>
            </a:pPr>
            <a:r>
              <a:t>Find the gain H that minimize ||X’(ω)-X(ω)||</a:t>
            </a:r>
            <a:r>
              <a:rPr baseline="31999"/>
              <a:t>2</a:t>
            </a:r>
            <a:br>
              <a:rPr baseline="31999"/>
            </a:br>
            <a:r>
              <a:t>where X’=HY</a:t>
            </a:r>
          </a:p>
          <a:p>
            <a:pPr marL="217714" indent="-217714" defTabSz="584200">
              <a:spcBef>
                <a:spcPts val="2100"/>
              </a:spcBef>
              <a:defRPr sz="1800"/>
            </a:pPr>
            <a:r>
              <a:t>We need to know the signal noise ratio </a:t>
            </a:r>
            <a:br/>
            <a:r>
              <a:t>SNR(ω)=E(|X(ω)|</a:t>
            </a:r>
            <a:r>
              <a:rPr baseline="31999"/>
              <a:t>2</a:t>
            </a:r>
            <a:r>
              <a:t>)/E(|V(ω)|</a:t>
            </a:r>
            <a:r>
              <a:rPr baseline="31999"/>
              <a:t>2</a:t>
            </a:r>
            <a:r>
              <a:t>)</a:t>
            </a:r>
          </a:p>
          <a:p>
            <a:pPr marL="217714" indent="-217714" defTabSz="584200">
              <a:spcBef>
                <a:spcPts val="2100"/>
              </a:spcBef>
              <a:defRPr sz="1800"/>
            </a:pPr>
            <a:r>
              <a:t>Optimal filter</a:t>
            </a:r>
          </a:p>
          <a:p>
            <a:pPr marL="217714" indent="-217714" defTabSz="584200">
              <a:spcBef>
                <a:spcPts val="2100"/>
              </a:spcBef>
              <a:defRPr sz="1800"/>
            </a:pPr>
          </a:p>
          <a:p>
            <a:pPr marL="217714" indent="-217714" defTabSz="584200">
              <a:spcBef>
                <a:spcPts val="2100"/>
              </a:spcBef>
              <a:defRPr sz="1800"/>
            </a:pPr>
          </a:p>
          <a:p>
            <a:pPr marL="217714" indent="-217714" defTabSz="584200">
              <a:spcBef>
                <a:spcPts val="2100"/>
              </a:spcBef>
              <a:defRPr sz="1800"/>
            </a:pPr>
          </a:p>
          <a:p>
            <a:pPr marL="217714" indent="-217714" defTabSz="584200">
              <a:spcBef>
                <a:spcPts val="2100"/>
              </a:spcBef>
              <a:defRPr sz="1800"/>
            </a:pPr>
          </a:p>
          <a:p>
            <a:pPr marL="217714" indent="-217714" defTabSz="584200">
              <a:spcBef>
                <a:spcPts val="2100"/>
              </a:spcBef>
              <a:defRPr sz="1800"/>
            </a:pPr>
            <a:r>
              <a:t>See e.g.  </a:t>
            </a:r>
            <a:r>
              <a:rPr u="sng">
                <a:hlinkClick r:id="rId3" invalidUrl="" action="" tgtFrame="" tooltip="" history="1" highlightClick="0" endSnd="0"/>
              </a:rPr>
              <a:t>http://en.wikipedia.org/wiki/Wiener_deconvolution</a:t>
            </a:r>
          </a:p>
          <a:p>
            <a:pPr lvl="1" marL="965200" indent="-203200" defTabSz="410765">
              <a:spcBef>
                <a:spcPts val="900"/>
              </a:spcBef>
            </a:pPr>
            <a:r>
              <a:t>careful, their notations are different from mine</a:t>
            </a:r>
          </a:p>
        </p:txBody>
      </p:sp>
      <p:pic>
        <p:nvPicPr>
          <p:cNvPr id="2308" name="droppedImage.pdf" descr="droppedImage.pdf"/>
          <p:cNvPicPr>
            <a:picLocks noChangeAspect="1"/>
          </p:cNvPicPr>
          <p:nvPr/>
        </p:nvPicPr>
        <p:blipFill>
          <a:blip r:embed="rId4">
            <a:extLst/>
          </a:blip>
          <a:stretch>
            <a:fillRect/>
          </a:stretch>
        </p:blipFill>
        <p:spPr>
          <a:xfrm>
            <a:off x="2723554" y="3884414"/>
            <a:ext cx="6116837" cy="1303735"/>
          </a:xfrm>
          <a:prstGeom prst="rect">
            <a:avLst/>
          </a:prstGeom>
          <a:ln w="12700">
            <a:miter lim="400000"/>
          </a:ln>
        </p:spPr>
      </p:pic>
      <p:pic>
        <p:nvPicPr>
          <p:cNvPr id="2309" name="index.png" descr="index.png"/>
          <p:cNvPicPr>
            <a:picLocks noChangeAspect="1"/>
          </p:cNvPicPr>
          <p:nvPr/>
        </p:nvPicPr>
        <p:blipFill>
          <a:blip r:embed="rId5">
            <a:extLst/>
          </a:blip>
          <a:stretch>
            <a:fillRect/>
          </a:stretch>
        </p:blipFill>
        <p:spPr>
          <a:xfrm>
            <a:off x="6706195" y="35718"/>
            <a:ext cx="1785938" cy="1178720"/>
          </a:xfrm>
          <a:prstGeom prst="rect">
            <a:avLst/>
          </a:prstGeom>
          <a:ln w="12700">
            <a:miter lim="400000"/>
          </a:ln>
        </p:spPr>
      </p:pic>
      <p:sp>
        <p:nvSpPr>
          <p:cNvPr id="2310" name="http://www.norbertwiener.umd.edu/NW/index.html"/>
          <p:cNvSpPr txBox="1"/>
          <p:nvPr/>
        </p:nvSpPr>
        <p:spPr>
          <a:xfrm>
            <a:off x="517921" y="35718"/>
            <a:ext cx="9144001" cy="232173"/>
          </a:xfrm>
          <a:prstGeom prst="rect">
            <a:avLst/>
          </a:prstGeom>
          <a:ln w="12700">
            <a:miter lim="400000"/>
          </a:ln>
          <a:extLst>
            <a:ext uri="{C572A759-6A51-4108-AA02-DFA0A04FC94B}">
              <ma14:wrappingTextBoxFlag xmlns:ma14="http://schemas.microsoft.com/office/mac/drawingml/2011/main" val="1"/>
            </a:ext>
          </a:extLst>
        </p:spPr>
        <p:txBody>
          <a:bodyPr lIns="25114" tIns="25114" rIns="25114" bIns="25114" anchor="ctr">
            <a:spAutoFit/>
          </a:bodyPr>
          <a:lstStyle>
            <a:lvl1pPr algn="ctr" defTabSz="410765">
              <a:buClr>
                <a:srgbClr val="A29A85"/>
              </a:buClr>
              <a:defRPr sz="1100" u="sng">
                <a:latin typeface="Cochin"/>
                <a:ea typeface="Cochin"/>
                <a:cs typeface="Cochin"/>
                <a:sym typeface="Cochin"/>
                <a:hlinkClick r:id="rId6" invalidUrl="" action="" tgtFrame="" tooltip="" history="1" highlightClick="0" endSnd="0"/>
              </a:defRPr>
            </a:lvl1pPr>
          </a:lstStyle>
          <a:p>
            <a:pPr>
              <a:defRPr u="none">
                <a:solidFill>
                  <a:srgbClr val="3D3E3F"/>
                </a:solidFill>
              </a:defRPr>
            </a:pPr>
            <a:r>
              <a:rPr u="sng">
                <a:solidFill>
                  <a:srgbClr val="000000"/>
                </a:solidFill>
                <a:hlinkClick r:id="rId6" invalidUrl="" action="" tgtFrame="" tooltip="" history="1" highlightClick="0" endSnd="0"/>
              </a:rPr>
              <a:t>http://www.norbertwiener.umd.edu/NW/index.html</a:t>
            </a:r>
          </a:p>
        </p:txBody>
      </p:sp>
    </p:spTree>
  </p:cSld>
  <p:clrMapOvr>
    <a:masterClrMapping/>
  </p:clrMapOvr>
  <p:transition xmlns:p14="http://schemas.microsoft.com/office/powerpoint/2010/main" spd="med" advClick="1"/>
</p:sld>
</file>

<file path=ppt/slides/slide2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312"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13" name="Line"/>
          <p:cNvSpPr/>
          <p:nvPr/>
        </p:nvSpPr>
        <p:spPr>
          <a:xfrm>
            <a:off x="509964" y="1250156"/>
            <a:ext cx="8329885" cy="2"/>
          </a:xfrm>
          <a:prstGeom prst="line">
            <a:avLst/>
          </a:prstGeom>
          <a:ln w="12700">
            <a:solidFill>
              <a:srgbClr val="737577"/>
            </a:solidFill>
            <a:miter lim="400000"/>
          </a:ln>
        </p:spPr>
        <p:txBody>
          <a:bodyPr lIns="0" tIns="0" rIns="0" bIns="0"/>
          <a:lstStyle/>
          <a:p>
            <a:pPr>
              <a:defRPr sz="800"/>
            </a:pPr>
          </a:p>
        </p:txBody>
      </p:sp>
      <p:sp>
        <p:nvSpPr>
          <p:cNvPr id="2314" name="Results from Wiener"/>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35718" tIns="35718" rIns="35718" bIns="35718"/>
          <a:lstStyle>
            <a:lvl1pPr defTabSz="584200"/>
          </a:lstStyle>
          <a:p>
            <a:pPr/>
            <a:r>
              <a:t>Results from Wiener</a:t>
            </a:r>
          </a:p>
        </p:txBody>
      </p:sp>
      <p:sp>
        <p:nvSpPr>
          <p:cNvPr id="2315" name="Double-click to edit"/>
          <p:cNvSpPr txBox="1"/>
          <p:nvPr>
            <p:ph type="body" idx="1"/>
          </p:nvPr>
        </p:nvSpPr>
        <p:spPr>
          <a:xfrm>
            <a:off x="517921" y="1384101"/>
            <a:ext cx="8313540" cy="5286376"/>
          </a:xfrm>
          <a:prstGeom prst="rect">
            <a:avLst/>
          </a:prstGeom>
        </p:spPr>
        <p:txBody>
          <a:bodyPr lIns="35718" tIns="35718" rIns="35718" bIns="35718"/>
          <a:lstStyle/>
          <a:p>
            <a:pPr marL="338666" indent="-338666" defTabSz="584200">
              <a:spcBef>
                <a:spcPts val="2100"/>
              </a:spcBef>
            </a:pPr>
          </a:p>
        </p:txBody>
      </p:sp>
      <p:grpSp>
        <p:nvGrpSpPr>
          <p:cNvPr id="2319" name="Group"/>
          <p:cNvGrpSpPr/>
          <p:nvPr/>
        </p:nvGrpSpPr>
        <p:grpSpPr>
          <a:xfrm>
            <a:off x="160734" y="3428448"/>
            <a:ext cx="8902902" cy="2929490"/>
            <a:chOff x="0" y="0"/>
            <a:chExt cx="8902900" cy="2929488"/>
          </a:xfrm>
        </p:grpSpPr>
        <p:pic>
          <p:nvPicPr>
            <p:cNvPr id="2316" name="droppedImage.png" descr="droppedImage.png"/>
            <p:cNvPicPr>
              <a:picLocks noChangeAspect="1"/>
            </p:cNvPicPr>
            <p:nvPr/>
          </p:nvPicPr>
          <p:blipFill>
            <a:blip r:embed="rId3">
              <a:extLst/>
            </a:blip>
            <a:stretch>
              <a:fillRect/>
            </a:stretch>
          </p:blipFill>
          <p:spPr>
            <a:xfrm>
              <a:off x="0" y="0"/>
              <a:ext cx="2929489" cy="2929489"/>
            </a:xfrm>
            <a:prstGeom prst="rect">
              <a:avLst/>
            </a:prstGeom>
            <a:ln w="12700" cap="flat">
              <a:noFill/>
              <a:miter lim="400000"/>
            </a:ln>
            <a:effectLst/>
          </p:spPr>
        </p:pic>
        <p:pic>
          <p:nvPicPr>
            <p:cNvPr id="2317" name="droppedImage.png" descr="droppedImage.png"/>
            <p:cNvPicPr>
              <a:picLocks noChangeAspect="1"/>
            </p:cNvPicPr>
            <p:nvPr/>
          </p:nvPicPr>
          <p:blipFill>
            <a:blip r:embed="rId4">
              <a:extLst/>
            </a:blip>
            <a:stretch>
              <a:fillRect/>
            </a:stretch>
          </p:blipFill>
          <p:spPr>
            <a:xfrm>
              <a:off x="2986706" y="0"/>
              <a:ext cx="2929489" cy="2929489"/>
            </a:xfrm>
            <a:prstGeom prst="rect">
              <a:avLst/>
            </a:prstGeom>
            <a:ln w="12700" cap="flat">
              <a:noFill/>
              <a:miter lim="400000"/>
            </a:ln>
            <a:effectLst/>
          </p:spPr>
        </p:pic>
        <p:pic>
          <p:nvPicPr>
            <p:cNvPr id="2318" name="droppedImage.png" descr="droppedImage.png"/>
            <p:cNvPicPr>
              <a:picLocks noChangeAspect="1"/>
            </p:cNvPicPr>
            <p:nvPr/>
          </p:nvPicPr>
          <p:blipFill>
            <a:blip r:embed="rId5">
              <a:extLst/>
            </a:blip>
            <a:stretch>
              <a:fillRect/>
            </a:stretch>
          </p:blipFill>
          <p:spPr>
            <a:xfrm>
              <a:off x="5973412" y="0"/>
              <a:ext cx="2929489" cy="2929489"/>
            </a:xfrm>
            <a:prstGeom prst="rect">
              <a:avLst/>
            </a:prstGeom>
            <a:ln w="12700" cap="flat">
              <a:noFill/>
              <a:miter lim="400000"/>
            </a:ln>
            <a:effectLst/>
          </p:spPr>
        </p:pic>
      </p:grpSp>
      <p:sp>
        <p:nvSpPr>
          <p:cNvPr id="2320" name="http://www.mathworks.com/products/demos/image/deblur_wiener/deblur.html"/>
          <p:cNvSpPr txBox="1"/>
          <p:nvPr/>
        </p:nvSpPr>
        <p:spPr>
          <a:xfrm>
            <a:off x="598289" y="6350992"/>
            <a:ext cx="9144001" cy="31750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410765">
              <a:buClr>
                <a:srgbClr val="A29A85"/>
              </a:buClr>
              <a:defRPr sz="1600" u="sng">
                <a:latin typeface="Cochin"/>
                <a:ea typeface="Cochin"/>
                <a:cs typeface="Cochin"/>
                <a:sym typeface="Cochin"/>
                <a:hlinkClick r:id="rId6" invalidUrl="" action="" tgtFrame="" tooltip="" history="1" highlightClick="0" endSnd="0"/>
              </a:defRPr>
            </a:lvl1pPr>
          </a:lstStyle>
          <a:p>
            <a:pPr>
              <a:defRPr u="none">
                <a:solidFill>
                  <a:srgbClr val="3D3E3F"/>
                </a:solidFill>
              </a:defRPr>
            </a:pPr>
            <a:r>
              <a:rPr u="sng">
                <a:solidFill>
                  <a:srgbClr val="000000"/>
                </a:solidFill>
                <a:hlinkClick r:id="rId6" invalidUrl="" action="" tgtFrame="" tooltip="" history="1" highlightClick="0" endSnd="0"/>
              </a:rPr>
              <a:t>http://www.mathworks.com/products/demos/image/deblur_wiener/deblur.html</a:t>
            </a:r>
          </a:p>
        </p:txBody>
      </p:sp>
      <p:sp>
        <p:nvSpPr>
          <p:cNvPr id="2321" name="blurry with noise"/>
          <p:cNvSpPr txBox="1"/>
          <p:nvPr/>
        </p:nvSpPr>
        <p:spPr>
          <a:xfrm>
            <a:off x="-45614" y="2920007"/>
            <a:ext cx="3143251" cy="508994"/>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584200">
              <a:buClr>
                <a:srgbClr val="A29A85"/>
              </a:buClr>
              <a:defRPr sz="2800">
                <a:solidFill>
                  <a:srgbClr val="3D3E3F"/>
                </a:solidFill>
                <a:latin typeface="Cochin"/>
                <a:ea typeface="Cochin"/>
                <a:cs typeface="Cochin"/>
                <a:sym typeface="Cochin"/>
              </a:defRPr>
            </a:lvl1pPr>
          </a:lstStyle>
          <a:p>
            <a:pPr/>
            <a:r>
              <a:t>blurry with noise</a:t>
            </a:r>
          </a:p>
        </p:txBody>
      </p:sp>
      <p:sp>
        <p:nvSpPr>
          <p:cNvPr id="2322" name="naive deconvolution"/>
          <p:cNvSpPr txBox="1"/>
          <p:nvPr/>
        </p:nvSpPr>
        <p:spPr>
          <a:xfrm>
            <a:off x="2999409" y="2475011"/>
            <a:ext cx="3143251" cy="95250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584200">
              <a:buClr>
                <a:srgbClr val="A29A85"/>
              </a:buClr>
              <a:defRPr sz="2800">
                <a:solidFill>
                  <a:srgbClr val="3D3E3F"/>
                </a:solidFill>
                <a:latin typeface="Cochin"/>
                <a:ea typeface="Cochin"/>
                <a:cs typeface="Cochin"/>
                <a:sym typeface="Cochin"/>
              </a:defRPr>
            </a:lvl1pPr>
          </a:lstStyle>
          <a:p>
            <a:pPr/>
            <a:r>
              <a:t>naive deconvolution</a:t>
            </a:r>
          </a:p>
        </p:txBody>
      </p:sp>
      <p:sp>
        <p:nvSpPr>
          <p:cNvPr id="2323" name="Wiener deconvolution"/>
          <p:cNvSpPr txBox="1"/>
          <p:nvPr/>
        </p:nvSpPr>
        <p:spPr>
          <a:xfrm>
            <a:off x="5919417" y="2475011"/>
            <a:ext cx="3143251" cy="95250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algn="ctr" defTabSz="584200">
              <a:buClr>
                <a:srgbClr val="A29A85"/>
              </a:buClr>
              <a:defRPr sz="2800">
                <a:solidFill>
                  <a:srgbClr val="3D3E3F"/>
                </a:solidFill>
                <a:latin typeface="Cochin"/>
                <a:ea typeface="Cochin"/>
                <a:cs typeface="Cochin"/>
                <a:sym typeface="Cochin"/>
              </a:defRPr>
            </a:lvl1pPr>
          </a:lstStyle>
          <a:p>
            <a:pPr/>
            <a:r>
              <a:t>Wiener deconvolution</a:t>
            </a:r>
          </a:p>
        </p:txBody>
      </p:sp>
    </p:spTree>
  </p:cSld>
  <p:clrMapOvr>
    <a:masterClrMapping/>
  </p:clrMapOvr>
  <p:transition xmlns:p14="http://schemas.microsoft.com/office/powerpoint/2010/main" spd="med" advClick="1"/>
</p:sld>
</file>

<file path=ppt/slides/slide2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5" name="Long story short"/>
          <p:cNvSpPr txBox="1"/>
          <p:nvPr>
            <p:ph type="title"/>
          </p:nvPr>
        </p:nvSpPr>
        <p:spPr>
          <a:prstGeom prst="rect">
            <a:avLst/>
          </a:prstGeom>
        </p:spPr>
        <p:txBody>
          <a:bodyPr/>
          <a:lstStyle/>
          <a:p>
            <a:pPr/>
            <a:r>
              <a:t>Long story short</a:t>
            </a:r>
          </a:p>
        </p:txBody>
      </p:sp>
      <p:sp>
        <p:nvSpPr>
          <p:cNvPr id="2326" name="Under the right SNR model,  Wiener deconvolution is gradient regularization…"/>
          <p:cNvSpPr txBox="1"/>
          <p:nvPr>
            <p:ph type="body" idx="1"/>
          </p:nvPr>
        </p:nvSpPr>
        <p:spPr>
          <a:prstGeom prst="rect">
            <a:avLst/>
          </a:prstGeom>
        </p:spPr>
        <p:txBody>
          <a:bodyPr/>
          <a:lstStyle/>
          <a:p>
            <a:pPr/>
            <a:r>
              <a:t>Under the right SNR model, </a:t>
            </a:r>
            <a:br/>
            <a:r>
              <a:t>Wiener deconvolution is gradient regularization</a:t>
            </a:r>
          </a:p>
          <a:p>
            <a:pPr lvl="1"/>
            <a:r>
              <a:t>Because the noise usually has flat power in frequency</a:t>
            </a:r>
          </a:p>
          <a:p>
            <a:pPr lvl="1"/>
            <a:r>
              <a:t>The signal has power 1/f</a:t>
            </a:r>
            <a:r>
              <a:rPr baseline="31999"/>
              <a:t>2</a:t>
            </a:r>
            <a:r>
              <a:t> where f is frequency</a:t>
            </a:r>
          </a:p>
          <a:p>
            <a:pPr lvl="1"/>
            <a:r>
              <a:t>The gradient corresponds to multiplying by f in Fourier, hence power is multiplied by f</a:t>
            </a:r>
            <a:r>
              <a:rPr baseline="31999"/>
              <a:t>2</a:t>
            </a:r>
          </a:p>
        </p:txBody>
      </p:sp>
    </p:spTree>
  </p:cSld>
  <p:clrMapOvr>
    <a:masterClrMapping/>
  </p:clrMapOvr>
  <p:transition xmlns:p14="http://schemas.microsoft.com/office/powerpoint/2010/main" spd="med" advClick="1"/>
</p:sld>
</file>

<file path=ppt/slides/slide2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29" name="Rectangle"/>
          <p:cNvSpPr/>
          <p:nvPr/>
        </p:nvSpPr>
        <p:spPr>
          <a:xfrm>
            <a:off x="8929" y="-80368"/>
            <a:ext cx="9349384" cy="1250158"/>
          </a:xfrm>
          <a:prstGeom prst="rect">
            <a:avLst/>
          </a:prstGeom>
          <a:blipFill>
            <a:blip r:embed="rId2"/>
          </a:blipFill>
          <a:ln w="3175">
            <a:solidFill>
              <a:srgbClr val="000000"/>
            </a:solidFill>
            <a:miter lim="400000"/>
          </a:ln>
        </p:spPr>
        <p:txBody>
          <a:bodyPr lIns="0" tIns="0" rIns="0" bIns="0"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30" name="Rectangle"/>
          <p:cNvSpPr/>
          <p:nvPr/>
        </p:nvSpPr>
        <p:spPr>
          <a:xfrm>
            <a:off x="8929" y="5831085"/>
            <a:ext cx="9349384" cy="1160861"/>
          </a:xfrm>
          <a:prstGeom prst="rect">
            <a:avLst/>
          </a:prstGeom>
          <a:blipFill>
            <a:blip r:embed="rId2"/>
          </a:blipFill>
          <a:ln w="3175">
            <a:solidFill>
              <a:srgbClr val="000000"/>
            </a:solidFill>
            <a:miter lim="400000"/>
          </a:ln>
        </p:spPr>
        <p:txBody>
          <a:bodyPr lIns="0" tIns="0" rIns="0" bIns="0"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331" name="Blind deconvolution"/>
          <p:cNvSpPr txBox="1"/>
          <p:nvPr>
            <p:ph type="title"/>
          </p:nvPr>
        </p:nvSpPr>
        <p:spPr>
          <a:xfrm>
            <a:off x="178593" y="1178718"/>
            <a:ext cx="8777884" cy="4643439"/>
          </a:xfrm>
          <a:prstGeom prst="rect">
            <a:avLst/>
          </a:prstGeom>
        </p:spPr>
        <p:txBody>
          <a:bodyPr lIns="0" tIns="0" rIns="0" bIns="0"/>
          <a:lstStyle>
            <a:lvl1pPr defTabSz="410765"/>
          </a:lstStyle>
          <a:p>
            <a:pPr/>
            <a:r>
              <a:t>Blind deconvolution</a:t>
            </a:r>
          </a:p>
        </p:txBody>
      </p:sp>
    </p:spTree>
  </p:cSld>
  <p:clrMapOvr>
    <a:masterClrMapping/>
  </p:clrMapOvr>
  <p:transition xmlns:p14="http://schemas.microsoft.com/office/powerpoint/2010/main" spd="med" advClick="1"/>
</p:sld>
</file>

<file path=ppt/slides/slide2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3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335" name="Blind deconvolution"/>
          <p:cNvSpPr txBox="1"/>
          <p:nvPr>
            <p:ph type="title"/>
          </p:nvPr>
        </p:nvSpPr>
        <p:spPr>
          <a:prstGeom prst="rect">
            <a:avLst/>
          </a:prstGeom>
        </p:spPr>
        <p:txBody>
          <a:bodyPr/>
          <a:lstStyle/>
          <a:p>
            <a:pPr/>
            <a:r>
              <a:t>Blind deconvolution</a:t>
            </a:r>
          </a:p>
        </p:txBody>
      </p:sp>
      <p:sp>
        <p:nvSpPr>
          <p:cNvPr id="2336" name="So far we have assumed we know the kernel…"/>
          <p:cNvSpPr txBox="1"/>
          <p:nvPr>
            <p:ph type="body" idx="1"/>
          </p:nvPr>
        </p:nvSpPr>
        <p:spPr>
          <a:prstGeom prst="rect">
            <a:avLst/>
          </a:prstGeom>
        </p:spPr>
        <p:txBody>
          <a:bodyPr/>
          <a:lstStyle/>
          <a:p>
            <a:pPr marL="472440" indent="-472440" defTabSz="377952">
              <a:spcBef>
                <a:spcPts val="1300"/>
              </a:spcBef>
              <a:defRPr sz="2604"/>
            </a:pPr>
            <a:r>
              <a:t>So far we have assumed we know the kernel</a:t>
            </a:r>
          </a:p>
          <a:p>
            <a:pPr marL="472440" indent="-472440" defTabSz="377952">
              <a:spcBef>
                <a:spcPts val="1300"/>
              </a:spcBef>
              <a:defRPr sz="2604"/>
            </a:pPr>
            <a:r>
              <a:t>When both x and g are unknown, the problem is badly ill-posed</a:t>
            </a:r>
          </a:p>
          <a:p>
            <a:pPr marL="472440" indent="-472440" defTabSz="377952">
              <a:spcBef>
                <a:spcPts val="1300"/>
              </a:spcBef>
              <a:defRPr sz="2604"/>
            </a:pPr>
            <a:r>
              <a:t>It is called blind deconvolution</a:t>
            </a:r>
          </a:p>
          <a:p>
            <a:pPr marL="472440" indent="-472440" defTabSz="377952">
              <a:spcBef>
                <a:spcPts val="1300"/>
              </a:spcBef>
              <a:defRPr sz="2604"/>
            </a:pPr>
          </a:p>
          <a:p>
            <a:pPr marL="472440" indent="-472440" defTabSz="377952">
              <a:spcBef>
                <a:spcPts val="1300"/>
              </a:spcBef>
              <a:defRPr sz="2604"/>
            </a:pPr>
            <a:r>
              <a:t>See e.g.</a:t>
            </a:r>
          </a:p>
          <a:p>
            <a:pPr lvl="1" marL="992124" indent="-283463" defTabSz="377952">
              <a:spcBef>
                <a:spcPts val="500"/>
              </a:spcBef>
              <a:defRPr sz="2232"/>
            </a:pPr>
            <a:r>
              <a:rPr>
                <a:hlinkClick r:id="rId2" invalidUrl="" action="" tgtFrame="" tooltip="" history="1" highlightClick="0" endSnd="0"/>
              </a:rPr>
              <a:t>http://www.wisdom.weizmann.ac.il/~levina/papers/deconvLevinEtal09-MIT-TR.pdf</a:t>
            </a:r>
          </a:p>
          <a:p>
            <a:pPr lvl="1" marL="992124" indent="-283463" defTabSz="377952">
              <a:spcBef>
                <a:spcPts val="500"/>
              </a:spcBef>
              <a:defRPr sz="2232"/>
            </a:pPr>
            <a:r>
              <a:rPr>
                <a:hlinkClick r:id="rId3" invalidUrl="" action="" tgtFrame="" tooltip="" history="1" highlightClick="0" endSnd="0"/>
              </a:rPr>
              <a:t>http://cs.nyu.edu/~fergus/research/deblur.html</a:t>
            </a:r>
          </a:p>
          <a:p>
            <a:pPr lvl="1" marL="992124" indent="-283463" defTabSz="377952">
              <a:spcBef>
                <a:spcPts val="500"/>
              </a:spcBef>
              <a:defRPr sz="2232"/>
            </a:pPr>
            <a:r>
              <a:rPr>
                <a:hlinkClick r:id="rId4" invalidUrl="" action="" tgtFrame="" tooltip="" history="1" highlightClick="0" endSnd="0"/>
              </a:rPr>
              <a:t>http://www.wisdom.weizmann.ac.il/~levina/papers/deconvLevinEtal11-TR.pdf</a:t>
            </a:r>
            <a:r>
              <a:t> </a:t>
            </a:r>
          </a:p>
          <a:p>
            <a:pPr lvl="1" marL="992124" indent="-283463" defTabSz="377952">
              <a:spcBef>
                <a:spcPts val="500"/>
              </a:spcBef>
              <a:defRPr sz="2232"/>
            </a:pPr>
            <a:r>
              <a:t>http://www.wisdom.weizmann.ac.il/~levina/papers/LevinEtalCVPR2011Code.zip</a:t>
            </a:r>
          </a:p>
        </p:txBody>
      </p:sp>
    </p:spTree>
  </p:cSld>
  <p:clrMapOvr>
    <a:masterClrMapping/>
  </p:clrMapOvr>
  <p:transition xmlns:p14="http://schemas.microsoft.com/office/powerpoint/2010/main" spd="med" advClick="1"/>
</p:sld>
</file>

<file path=ppt/slides/slide2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39"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340" name="Fergus et al. Siggraph 2006"/>
          <p:cNvSpPr txBox="1"/>
          <p:nvPr>
            <p:ph type="title"/>
          </p:nvPr>
        </p:nvSpPr>
        <p:spPr>
          <a:xfrm>
            <a:off x="214312" y="178593"/>
            <a:ext cx="8777884" cy="857251"/>
          </a:xfrm>
          <a:prstGeom prst="rect">
            <a:avLst/>
          </a:prstGeom>
          <a:effectLst/>
        </p:spPr>
        <p:txBody>
          <a:bodyPr lIns="0" tIns="0" rIns="0" bIns="0"/>
          <a:lstStyle>
            <a:lvl1pPr defTabSz="410765">
              <a:defRPr b="1" sz="3400">
                <a:solidFill>
                  <a:srgbClr val="000000"/>
                </a:solidFill>
                <a:latin typeface="Helvetica Neue"/>
                <a:ea typeface="Helvetica Neue"/>
                <a:cs typeface="Helvetica Neue"/>
                <a:sym typeface="Helvetica Neue"/>
              </a:defRPr>
            </a:lvl1pPr>
          </a:lstStyle>
          <a:p>
            <a:pPr/>
            <a:r>
              <a:t>Fergus et al. Siggraph 2006</a:t>
            </a:r>
          </a:p>
        </p:txBody>
      </p:sp>
      <p:sp>
        <p:nvSpPr>
          <p:cNvPr id="2341" name="Double-click to edit"/>
          <p:cNvSpPr txBox="1"/>
          <p:nvPr>
            <p:ph type="body" idx="1"/>
          </p:nvPr>
        </p:nvSpPr>
        <p:spPr>
          <a:xfrm>
            <a:off x="214312" y="1160859"/>
            <a:ext cx="8777884" cy="5679282"/>
          </a:xfrm>
          <a:prstGeom prst="rect">
            <a:avLst/>
          </a:prstGeom>
        </p:spPr>
        <p:txBody>
          <a:bodyPr lIns="0" tIns="0" rIns="0" bIns="0"/>
          <a:lstStyle/>
          <a:p>
            <a:pPr marL="317500" indent="0" defTabSz="584200">
              <a:lnSpc>
                <a:spcPct val="100000"/>
              </a:lnSpc>
              <a:spcBef>
                <a:spcPts val="1000"/>
              </a:spcBef>
              <a:buSzPct val="75000"/>
              <a:buFontTx/>
              <a:buChar char="•"/>
              <a:defRPr baseline="0" sz="0">
                <a:solidFill>
                  <a:srgbClr val="000000"/>
                </a:solidFill>
                <a:latin typeface="Helvetica Neue Medium"/>
                <a:ea typeface="Helvetica Neue Medium"/>
                <a:cs typeface="Helvetica Neue Medium"/>
                <a:sym typeface="Helvetica Neue Medium"/>
              </a:defRPr>
            </a:pPr>
          </a:p>
        </p:txBody>
      </p:sp>
      <p:pic>
        <p:nvPicPr>
          <p:cNvPr id="2342" name="tmp.jpg" descr="tmp.jpg"/>
          <p:cNvPicPr>
            <a:picLocks noChangeAspect="0"/>
          </p:cNvPicPr>
          <p:nvPr/>
        </p:nvPicPr>
        <p:blipFill>
          <a:blip r:embed="rId2">
            <a:extLst/>
          </a:blip>
          <a:stretch>
            <a:fillRect/>
          </a:stretch>
        </p:blipFill>
        <p:spPr>
          <a:xfrm>
            <a:off x="759023" y="1866304"/>
            <a:ext cx="7617024" cy="3125392"/>
          </a:xfrm>
          <a:prstGeom prst="rect">
            <a:avLst/>
          </a:prstGeom>
          <a:ln w="12700">
            <a:miter lim="400000"/>
          </a:ln>
        </p:spPr>
      </p:pic>
      <p:sp>
        <p:nvSpPr>
          <p:cNvPr id="2343" name="http://people.csail.mit.edu/fergus/research/deblur.html"/>
          <p:cNvSpPr txBox="1"/>
          <p:nvPr/>
        </p:nvSpPr>
        <p:spPr>
          <a:xfrm>
            <a:off x="350038" y="5866804"/>
            <a:ext cx="8420696" cy="50899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410765">
              <a:spcBef>
                <a:spcPts val="1900"/>
              </a:spcBef>
              <a:buClr>
                <a:srgbClr val="000000"/>
              </a:buClr>
              <a:buFont typeface="Times New Roman"/>
              <a:defRPr baseline="0" sz="0">
                <a:latin typeface="Gill Sans"/>
                <a:ea typeface="Gill Sans"/>
                <a:cs typeface="Gill Sans"/>
                <a:sym typeface="Gill Sans"/>
              </a:defRPr>
            </a:lvl1pPr>
          </a:lstStyle>
          <a:p>
            <a:pPr>
              <a:defRPr baseline="0"/>
            </a:pPr>
            <a:r>
              <a:rPr baseline="0"/>
              <a:t>http://people.csail.mit.edu/fergus/research/deblur.html</a:t>
            </a:r>
          </a:p>
        </p:txBody>
      </p:sp>
    </p:spTree>
  </p:cSld>
  <p:clrMapOvr>
    <a:masterClrMapping/>
  </p:clrMapOvr>
  <p:transition xmlns:p14="http://schemas.microsoft.com/office/powerpoint/2010/main" spd="med" advClick="1"/>
</p:sld>
</file>

<file path=ppt/slides/slide2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4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46" name="Overview"/>
          <p:cNvSpPr txBox="1"/>
          <p:nvPr>
            <p:ph type="title"/>
          </p:nvPr>
        </p:nvSpPr>
        <p:spPr>
          <a:xfrm>
            <a:off x="455414" y="92074"/>
            <a:ext cx="8233172" cy="1508126"/>
          </a:xfrm>
          <a:prstGeom prst="rect">
            <a:avLst/>
          </a:prstGeom>
          <a:effectLst/>
        </p:spPr>
        <p:txBody>
          <a:bodyPr lIns="0" tIns="0" rIns="0" bIns="0"/>
          <a:lstStyle>
            <a:lvl1pPr marL="57799" marR="57799" algn="ctr" defTabSz="1295400">
              <a:defRPr sz="4800">
                <a:solidFill>
                  <a:srgbClr val="FFFFFF"/>
                </a:solidFill>
                <a:uFill>
                  <a:solidFill>
                    <a:srgbClr val="FFFFFF"/>
                  </a:solidFill>
                </a:uFill>
                <a:latin typeface="+mn-lt"/>
                <a:ea typeface="+mn-ea"/>
                <a:cs typeface="+mn-cs"/>
                <a:sym typeface="Arial"/>
              </a:defRPr>
            </a:lvl1pPr>
          </a:lstStyle>
          <a:p>
            <a:pPr/>
            <a:r>
              <a:t>Overview</a:t>
            </a:r>
          </a:p>
        </p:txBody>
      </p:sp>
      <p:pic>
        <p:nvPicPr>
          <p:cNvPr id="2347" name="mukta1_blurry.jpg" descr="mukta1_blurry.jpg"/>
          <p:cNvPicPr>
            <a:picLocks noChangeAspect="0"/>
          </p:cNvPicPr>
          <p:nvPr/>
        </p:nvPicPr>
        <p:blipFill>
          <a:blip r:embed="rId3">
            <a:extLst/>
          </a:blip>
          <a:srcRect l="0" t="8025" r="0" b="22400"/>
          <a:stretch>
            <a:fillRect/>
          </a:stretch>
        </p:blipFill>
        <p:spPr>
          <a:xfrm>
            <a:off x="-80368" y="1830585"/>
            <a:ext cx="4670426" cy="4868864"/>
          </a:xfrm>
          <a:prstGeom prst="rect">
            <a:avLst/>
          </a:prstGeom>
          <a:ln w="12700">
            <a:miter lim="400000"/>
          </a:ln>
        </p:spPr>
      </p:pic>
      <p:pic>
        <p:nvPicPr>
          <p:cNvPr id="2348" name="image.png" descr="image.png"/>
          <p:cNvPicPr>
            <a:picLocks noChangeAspect="0"/>
          </p:cNvPicPr>
          <p:nvPr/>
        </p:nvPicPr>
        <p:blipFill>
          <a:blip r:embed="rId4">
            <a:extLst/>
          </a:blip>
          <a:srcRect l="0" t="7478" r="0" b="21509"/>
          <a:stretch>
            <a:fillRect/>
          </a:stretch>
        </p:blipFill>
        <p:spPr>
          <a:xfrm>
            <a:off x="4723804" y="1830585"/>
            <a:ext cx="4579939" cy="4875611"/>
          </a:xfrm>
          <a:prstGeom prst="rect">
            <a:avLst/>
          </a:prstGeom>
          <a:ln w="12700">
            <a:miter lim="400000"/>
          </a:ln>
        </p:spPr>
      </p:pic>
      <p:sp>
        <p:nvSpPr>
          <p:cNvPr id="2349" name="Original"/>
          <p:cNvSpPr txBox="1"/>
          <p:nvPr/>
        </p:nvSpPr>
        <p:spPr>
          <a:xfrm>
            <a:off x="1347787" y="1316037"/>
            <a:ext cx="1509118" cy="4732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a:t>
            </a:r>
          </a:p>
        </p:txBody>
      </p:sp>
      <p:sp>
        <p:nvSpPr>
          <p:cNvPr id="2350" name="Our algorithm"/>
          <p:cNvSpPr txBox="1"/>
          <p:nvPr/>
        </p:nvSpPr>
        <p:spPr>
          <a:xfrm>
            <a:off x="5824537" y="1306512"/>
            <a:ext cx="2545514"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algorithm </a:t>
            </a:r>
          </a:p>
        </p:txBody>
      </p:sp>
      <p:sp>
        <p:nvSpPr>
          <p:cNvPr id="2351" name="Line"/>
          <p:cNvSpPr/>
          <p:nvPr/>
        </p:nvSpPr>
        <p:spPr>
          <a:xfrm>
            <a:off x="307975" y="1260475"/>
            <a:ext cx="8456414" cy="1588"/>
          </a:xfrm>
          <a:prstGeom prst="line">
            <a:avLst/>
          </a:prstGeom>
          <a:ln w="12700">
            <a:solidFill>
              <a:srgbClr val="C5BA7B"/>
            </a:solidFill>
            <a:custDash>
              <a:ds d="100000" sp="200000"/>
            </a:custDash>
          </a:ln>
        </p:spPr>
        <p:txBody>
          <a:bodyPr lIns="0" tIns="0" rIns="0" bIns="0"/>
          <a:lstStyle/>
          <a:p>
            <a:pPr>
              <a:defRPr baseline="0" sz="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4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50" grpId="2"/>
      <p:bldP build="whole" bldLvl="1" animBg="1" rev="0" advAuto="0" spid="2348" grpId="1"/>
    </p:bldLst>
  </p:timing>
</p:sld>
</file>

<file path=ppt/slides/slide2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5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56" name="Close-up"/>
          <p:cNvSpPr txBox="1"/>
          <p:nvPr>
            <p:ph type="title"/>
          </p:nvPr>
        </p:nvSpPr>
        <p:spPr>
          <a:xfrm>
            <a:off x="455414" y="92074"/>
            <a:ext cx="8233172" cy="1508126"/>
          </a:xfrm>
          <a:prstGeom prst="rect">
            <a:avLst/>
          </a:prstGeom>
          <a:effectLst/>
        </p:spPr>
        <p:txBody>
          <a:bodyPr lIns="0" tIns="0" rIns="0" bIns="0"/>
          <a:lstStyle>
            <a:lvl1pPr marL="57799" marR="57799" algn="ctr" defTabSz="1295400">
              <a:defRPr sz="4800">
                <a:solidFill>
                  <a:srgbClr val="FFFFFF"/>
                </a:solidFill>
                <a:uFill>
                  <a:solidFill>
                    <a:srgbClr val="FFFFFF"/>
                  </a:solidFill>
                </a:uFill>
                <a:latin typeface="+mn-lt"/>
                <a:ea typeface="+mn-ea"/>
                <a:cs typeface="+mn-cs"/>
                <a:sym typeface="Arial"/>
              </a:defRPr>
            </a:lvl1pPr>
          </a:lstStyle>
          <a:p>
            <a:pPr/>
            <a:r>
              <a:t>Close-up</a:t>
            </a:r>
          </a:p>
        </p:txBody>
      </p:sp>
      <p:pic>
        <p:nvPicPr>
          <p:cNvPr id="2357" name="mukta1_blurry.jpg" descr="mukta1_blurry.jpg"/>
          <p:cNvPicPr>
            <a:picLocks noChangeAspect="0"/>
          </p:cNvPicPr>
          <p:nvPr/>
        </p:nvPicPr>
        <p:blipFill>
          <a:blip r:embed="rId3">
            <a:extLst/>
          </a:blip>
          <a:srcRect l="33035" t="23116" r="27914" b="45179"/>
          <a:stretch>
            <a:fillRect/>
          </a:stretch>
        </p:blipFill>
        <p:spPr>
          <a:xfrm>
            <a:off x="0" y="2660650"/>
            <a:ext cx="3008313" cy="3661172"/>
          </a:xfrm>
          <a:prstGeom prst="rect">
            <a:avLst/>
          </a:prstGeom>
          <a:ln w="12700">
            <a:miter lim="400000"/>
          </a:ln>
        </p:spPr>
      </p:pic>
      <p:pic>
        <p:nvPicPr>
          <p:cNvPr id="2358" name="mukta1_sharpen.jpg" descr="mukta1_sharpen.jpg"/>
          <p:cNvPicPr>
            <a:picLocks noChangeAspect="0"/>
          </p:cNvPicPr>
          <p:nvPr/>
        </p:nvPicPr>
        <p:blipFill>
          <a:blip r:embed="rId4">
            <a:extLst/>
          </a:blip>
          <a:srcRect l="31820" t="22727" r="27548" b="43906"/>
          <a:stretch>
            <a:fillRect/>
          </a:stretch>
        </p:blipFill>
        <p:spPr>
          <a:xfrm>
            <a:off x="3125390" y="2660650"/>
            <a:ext cx="2973587" cy="3661173"/>
          </a:xfrm>
          <a:prstGeom prst="rect">
            <a:avLst/>
          </a:prstGeom>
          <a:ln w="12700">
            <a:miter lim="400000"/>
          </a:ln>
        </p:spPr>
      </p:pic>
      <p:pic>
        <p:nvPicPr>
          <p:cNvPr id="2359" name="mukta1_final2.jpg" descr="mukta1_final2.jpg"/>
          <p:cNvPicPr>
            <a:picLocks noChangeAspect="0"/>
          </p:cNvPicPr>
          <p:nvPr/>
        </p:nvPicPr>
        <p:blipFill>
          <a:blip r:embed="rId5">
            <a:extLst/>
          </a:blip>
          <a:srcRect l="33042" t="22579" r="27597" b="44192"/>
          <a:stretch>
            <a:fillRect/>
          </a:stretch>
        </p:blipFill>
        <p:spPr>
          <a:xfrm>
            <a:off x="6250781" y="2660650"/>
            <a:ext cx="2893219" cy="3661172"/>
          </a:xfrm>
          <a:prstGeom prst="rect">
            <a:avLst/>
          </a:prstGeom>
          <a:ln w="12700">
            <a:miter lim="400000"/>
          </a:ln>
        </p:spPr>
      </p:pic>
      <p:sp>
        <p:nvSpPr>
          <p:cNvPr id="2360" name="Original"/>
          <p:cNvSpPr txBox="1"/>
          <p:nvPr/>
        </p:nvSpPr>
        <p:spPr>
          <a:xfrm>
            <a:off x="759023" y="2074862"/>
            <a:ext cx="1427289"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a:t>
            </a:r>
          </a:p>
        </p:txBody>
      </p:sp>
      <p:sp>
        <p:nvSpPr>
          <p:cNvPr id="2361" name="Naïve Sharpening"/>
          <p:cNvSpPr txBox="1"/>
          <p:nvPr/>
        </p:nvSpPr>
        <p:spPr>
          <a:xfrm>
            <a:off x="3125390" y="2073275"/>
            <a:ext cx="2982267"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Naïve Sharpening</a:t>
            </a:r>
          </a:p>
        </p:txBody>
      </p:sp>
      <p:sp>
        <p:nvSpPr>
          <p:cNvPr id="2362" name="Our algorithm"/>
          <p:cNvSpPr txBox="1"/>
          <p:nvPr/>
        </p:nvSpPr>
        <p:spPr>
          <a:xfrm>
            <a:off x="6474023" y="2073275"/>
            <a:ext cx="2545514"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algorithm </a:t>
            </a:r>
          </a:p>
        </p:txBody>
      </p:sp>
      <p:sp>
        <p:nvSpPr>
          <p:cNvPr id="2363" name="Line"/>
          <p:cNvSpPr/>
          <p:nvPr/>
        </p:nvSpPr>
        <p:spPr>
          <a:xfrm>
            <a:off x="307975" y="1260475"/>
            <a:ext cx="8456414" cy="1588"/>
          </a:xfrm>
          <a:prstGeom prst="line">
            <a:avLst/>
          </a:prstGeom>
          <a:ln w="12700">
            <a:solidFill>
              <a:srgbClr val="C5BA7B"/>
            </a:solidFill>
            <a:custDash>
              <a:ds d="100000" sp="200000"/>
            </a:custDash>
          </a:ln>
        </p:spPr>
        <p:txBody>
          <a:bodyPr lIns="0" tIns="0" rIns="0" bIns="0"/>
          <a:lstStyle/>
          <a:p>
            <a:pPr>
              <a:defRPr baseline="0" sz="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5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36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2359"/>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3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62" grpId="4"/>
      <p:bldP build="whole" bldLvl="1" animBg="1" rev="0" advAuto="0" spid="2361" grpId="2"/>
      <p:bldP build="whole" bldLvl="1" animBg="1" rev="0" advAuto="0" spid="2359" grpId="3"/>
      <p:bldP build="whole" bldLvl="1" animBg="1" rev="0" advAuto="0" spid="2358" grpId="1"/>
    </p:bldLst>
  </p:timing>
</p:sld>
</file>

<file path=ppt/slides/slide2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6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68" name="Let’s take a photo"/>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Let’s take a photo</a:t>
            </a:r>
          </a:p>
        </p:txBody>
      </p:sp>
      <p:pic>
        <p:nvPicPr>
          <p:cNvPr id="2369" name="stata_blur.jpg" descr="stata_blur.jpg"/>
          <p:cNvPicPr>
            <a:picLocks noChangeAspect="0"/>
          </p:cNvPicPr>
          <p:nvPr/>
        </p:nvPicPr>
        <p:blipFill>
          <a:blip r:embed="rId2">
            <a:extLst/>
          </a:blip>
          <a:srcRect l="3048" t="13226" r="20354" b="2691"/>
          <a:stretch>
            <a:fillRect/>
          </a:stretch>
        </p:blipFill>
        <p:spPr>
          <a:xfrm>
            <a:off x="4000499" y="2576512"/>
            <a:ext cx="5143501" cy="3876676"/>
          </a:xfrm>
          <a:prstGeom prst="rect">
            <a:avLst/>
          </a:prstGeom>
          <a:ln w="12700">
            <a:miter lim="400000"/>
          </a:ln>
        </p:spPr>
      </p:pic>
      <p:sp>
        <p:nvSpPr>
          <p:cNvPr id="2370" name="Blurry result"/>
          <p:cNvSpPr txBox="1"/>
          <p:nvPr/>
        </p:nvSpPr>
        <p:spPr>
          <a:xfrm>
            <a:off x="5608637" y="2012950"/>
            <a:ext cx="2123674"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Blurry result</a:t>
            </a:r>
          </a:p>
        </p:txBody>
      </p:sp>
      <p:sp>
        <p:nvSpPr>
          <p:cNvPr id="2371"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pic>
        <p:nvPicPr>
          <p:cNvPr id="2372" name="fast (Converted).mov" descr="fast (Converted).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98226" y="1357312"/>
            <a:ext cx="3839767" cy="5119688"/>
          </a:xfrm>
          <a:prstGeom prst="rect">
            <a:avLst/>
          </a:prstGeom>
          <a:ln w="12700">
            <a:miter lim="400000"/>
          </a:ln>
        </p:spPr>
      </p:pic>
      <p:pic>
        <p:nvPicPr>
          <p:cNvPr id="2373" name="fast (Converted).mov" descr="fast (Converted).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98226" y="1357312"/>
            <a:ext cx="3839767" cy="511968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131" fill="hold"/>
                                        <p:tgtEl>
                                          <p:spTgt spid="2372"/>
                                        </p:tgtEl>
                                      </p:cBhvr>
                                    </p:cmd>
                                  </p:childTnLst>
                                </p:cTn>
                              </p:par>
                            </p:childTnLst>
                          </p:cTn>
                        </p:par>
                        <p:par>
                          <p:cTn id="7" fill="hold">
                            <p:stCondLst>
                              <p:cond delay="12131"/>
                            </p:stCondLst>
                            <p:childTnLst>
                              <p:par>
                                <p:cTn id="8" presetClass="entr" nodeType="afterEffect" presetSubtype="0" presetID="1" grpId="2" fill="hold">
                                  <p:stCondLst>
                                    <p:cond delay="6000"/>
                                  </p:stCondLst>
                                  <p:iterate type="el" backwards="0">
                                    <p:tmAbs val="0"/>
                                  </p:iterate>
                                  <p:childTnLst>
                                    <p:set>
                                      <p:cBhvr>
                                        <p:cTn id="9" fill="hold"/>
                                        <p:tgtEl>
                                          <p:spTgt spid="2369"/>
                                        </p:tgtEl>
                                        <p:attrNameLst>
                                          <p:attrName>style.visibility</p:attrName>
                                        </p:attrNameLst>
                                      </p:cBhvr>
                                      <p:to>
                                        <p:strVal val="visible"/>
                                      </p:to>
                                    </p:set>
                                  </p:childTnLst>
                                </p:cTn>
                              </p:par>
                            </p:childTnLst>
                          </p:cTn>
                        </p:par>
                        <p:par>
                          <p:cTn id="10" fill="hold">
                            <p:stCondLst>
                              <p:cond delay="18131"/>
                            </p:stCondLst>
                            <p:childTnLst>
                              <p:par>
                                <p:cTn id="11" presetClass="entr" nodeType="afterEffect" presetSubtype="0" presetID="1" grpId="3" fill="hold">
                                  <p:stCondLst>
                                    <p:cond delay="0"/>
                                  </p:stCondLst>
                                  <p:iterate type="el" backwards="0">
                                    <p:tmAbs val="0"/>
                                  </p:iterate>
                                  <p:childTnLst>
                                    <p:set>
                                      <p:cBhvr>
                                        <p:cTn id="12" fill="hold"/>
                                        <p:tgtEl>
                                          <p:spTgt spid="23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mediacall" nodeType="clickEffect" presetSubtype="0" presetID="1" grpId="4" fill="hold">
                                  <p:stCondLst>
                                    <p:cond delay="0"/>
                                  </p:stCondLst>
                                  <p:childTnLst>
                                    <p:cmd type="call" cmd="playFrom(0.0)">
                                      <p:cBhvr>
                                        <p:cTn id="16" dur="12131" fill="hold"/>
                                        <p:tgtEl>
                                          <p:spTgt spid="237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7" fill="hold" display="0">
                  <p:stCondLst>
                    <p:cond delay="indefinite"/>
                  </p:stCondLst>
                </p:cTn>
                <p:tgtEl>
                  <p:spTgt spid="2372"/>
                </p:tgtEl>
              </p:cMediaNode>
            </p:video>
            <p:seq concurrent="1" prevAc="none" nextAc="seek">
              <p:cTn id="18" evtFilter="cancelBubble" nodeType="interactiveSeq" restart="whenNotActive" fill="hold">
                <p:stCondLst>
                  <p:cond delay="0" evt="onClick">
                    <p:tgtEl>
                      <p:spTgt spid="2372"/>
                    </p:tgtEl>
                  </p:cond>
                </p:stCondLst>
                <p:endSync delay="0" evt="end">
                  <p:rtn val="all"/>
                </p:endSync>
                <p:childTnLst>
                  <p:par>
                    <p:cTn id="19" fill="hold">
                      <p:stCondLst>
                        <p:cond delay="0"/>
                      </p:stCondLst>
                      <p:childTnLst>
                        <p:par>
                          <p:cTn id="20" fill="hold">
                            <p:stCondLst>
                              <p:cond delay="0"/>
                            </p:stCondLst>
                            <p:childTnLst>
                              <p:par>
                                <p:cTn id="21" presetClass="mediacall" nodeType="clickEffect" presetSubtype="0" presetID="2" fill="hold">
                                  <p:stCondLst>
                                    <p:cond delay="0"/>
                                  </p:stCondLst>
                                  <p:childTnLst>
                                    <p:cmd type="call" cmd="togglePause">
                                      <p:cBhvr>
                                        <p:cTn id="22" dur="1" fill="hold"/>
                                        <p:tgtEl>
                                          <p:spTgt spid="2372"/>
                                        </p:tgtEl>
                                      </p:cBhvr>
                                    </p:cmd>
                                  </p:childTnLst>
                                </p:cTn>
                              </p:par>
                            </p:childTnLst>
                          </p:cTn>
                        </p:par>
                      </p:childTnLst>
                    </p:cTn>
                  </p:par>
                </p:childTnLst>
              </p:cTn>
              <p:nextCondLst>
                <p:cond delay="0" evt="onClick">
                  <p:tgtEl>
                    <p:spTgt spid="2372"/>
                  </p:tgtEl>
                </p:cond>
              </p:nextCondLst>
            </p:seq>
            <p:video fullScrn="0">
              <p:cMediaNode mute="0" showWhenStopped="1" numSld="1" vol="100000">
                <p:cTn id="23" fill="hold" display="0">
                  <p:stCondLst>
                    <p:cond delay="indefinite"/>
                  </p:stCondLst>
                </p:cTn>
                <p:tgtEl>
                  <p:spTgt spid="2373"/>
                </p:tgtEl>
              </p:cMediaNode>
            </p:video>
            <p:seq concurrent="1" prevAc="none" nextAc="seek">
              <p:cTn id="24" evtFilter="cancelBubble" nodeType="interactiveSeq" restart="whenNotActive" fill="hold">
                <p:stCondLst>
                  <p:cond delay="0" evt="onClick">
                    <p:tgtEl>
                      <p:spTgt spid="2373"/>
                    </p:tgtEl>
                  </p:cond>
                </p:stCondLst>
                <p:endSync delay="0" evt="end">
                  <p:rtn val="all"/>
                </p:endSync>
                <p:childTnLst>
                  <p:par>
                    <p:cTn id="25" fill="hold">
                      <p:stCondLst>
                        <p:cond delay="0"/>
                      </p:stCondLst>
                      <p:childTnLst>
                        <p:par>
                          <p:cTn id="26" fill="hold">
                            <p:stCondLst>
                              <p:cond delay="0"/>
                            </p:stCondLst>
                            <p:childTnLst>
                              <p:par>
                                <p:cTn id="27" presetClass="mediacall" nodeType="clickEffect" presetSubtype="0" presetID="2" fill="hold">
                                  <p:stCondLst>
                                    <p:cond delay="0"/>
                                  </p:stCondLst>
                                  <p:childTnLst>
                                    <p:cmd type="call" cmd="togglePause">
                                      <p:cBhvr>
                                        <p:cTn id="28" dur="1" fill="hold"/>
                                        <p:tgtEl>
                                          <p:spTgt spid="2373"/>
                                        </p:tgtEl>
                                      </p:cBhvr>
                                    </p:cmd>
                                  </p:childTnLst>
                                </p:cTn>
                              </p:par>
                            </p:childTnLst>
                          </p:cTn>
                        </p:par>
                      </p:childTnLst>
                    </p:cTn>
                  </p:par>
                </p:childTnLst>
              </p:cTn>
              <p:nextCondLst>
                <p:cond delay="0" evt="onClick">
                  <p:tgtEl>
                    <p:spTgt spid="2373"/>
                  </p:tgtEl>
                </p:cond>
              </p:nextCondLst>
            </p:seq>
          </p:childTnLst>
        </p:cTn>
      </p:par>
    </p:tnLst>
    <p:bldLst>
      <p:bldP build="whole" bldLvl="1" animBg="1" rev="0" advAuto="0" spid="2370" grpId="3"/>
      <p:bldP build="whole" bldLvl="1" animBg="1" rev="0" advAuto="0" spid="2369" grpId="2"/>
    </p:bldLst>
  </p:timing>
</p:sld>
</file>

<file path=ppt/slides/slide2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7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76" name="Slow-motion replay"/>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Slow-motion replay</a:t>
            </a:r>
          </a:p>
        </p:txBody>
      </p:sp>
      <p:sp>
        <p:nvSpPr>
          <p:cNvPr id="2377"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pic>
        <p:nvPicPr>
          <p:cNvPr id="2378" name="before_move-1 (Converted).mov" descr="before_move-1 (Converted).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98056" y="1357312"/>
            <a:ext cx="3839767" cy="511968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6663" fill="hold"/>
                                        <p:tgtEl>
                                          <p:spTgt spid="237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378"/>
                </p:tgtEl>
              </p:cMediaNode>
            </p:video>
            <p:seq concurrent="1" prevAc="none" nextAc="seek">
              <p:cTn id="8" evtFilter="cancelBubble" nodeType="interactiveSeq" restart="whenNotActive" fill="hold">
                <p:stCondLst>
                  <p:cond delay="0" evt="onClick">
                    <p:tgtEl>
                      <p:spTgt spid="237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378"/>
                                        </p:tgtEl>
                                      </p:cBhvr>
                                    </p:cmd>
                                  </p:childTnLst>
                                </p:cTn>
                              </p:par>
                            </p:childTnLst>
                          </p:cTn>
                        </p:par>
                      </p:childTnLst>
                    </p:cTn>
                  </p:par>
                </p:childTnLst>
              </p:cTn>
              <p:nextCondLst>
                <p:cond delay="0" evt="onClick">
                  <p:tgtEl>
                    <p:spTgt spid="2378"/>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8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81" name="Slow-motion replay"/>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Slow-motion replay</a:t>
            </a:r>
          </a:p>
        </p:txBody>
      </p:sp>
      <p:pic>
        <p:nvPicPr>
          <p:cNvPr id="2382" name="traj2-1.mov" descr="traj2-1.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5218675" y="2632637"/>
            <a:ext cx="2746838" cy="2746838"/>
          </a:xfrm>
          <a:prstGeom prst="rect">
            <a:avLst/>
          </a:prstGeom>
          <a:ln w="12700">
            <a:miter lim="400000"/>
          </a:ln>
        </p:spPr>
      </p:pic>
      <p:sp>
        <p:nvSpPr>
          <p:cNvPr id="2383" name="Rectangle"/>
          <p:cNvSpPr/>
          <p:nvPr/>
        </p:nvSpPr>
        <p:spPr>
          <a:xfrm>
            <a:off x="7867650" y="2727325"/>
            <a:ext cx="57151" cy="2509838"/>
          </a:xfrm>
          <a:prstGeom prst="rect">
            <a:avLst/>
          </a:prstGeom>
          <a:solidFill>
            <a:srgbClr val="00D5FF"/>
          </a:solidFill>
          <a:ln w="12700">
            <a:miter lim="400000"/>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384" name="Rectangle"/>
          <p:cNvSpPr/>
          <p:nvPr/>
        </p:nvSpPr>
        <p:spPr>
          <a:xfrm>
            <a:off x="7854950" y="2119312"/>
            <a:ext cx="389717" cy="3167063"/>
          </a:xfrm>
          <a:prstGeom prst="rect">
            <a:avLst/>
          </a:prstGeom>
          <a:solidFill>
            <a:srgbClr val="000000"/>
          </a:solidFill>
          <a:ln w="12700">
            <a:miter lim="400000"/>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385" name="Rectangle"/>
          <p:cNvSpPr/>
          <p:nvPr/>
        </p:nvSpPr>
        <p:spPr>
          <a:xfrm>
            <a:off x="7818438" y="5237162"/>
            <a:ext cx="125016" cy="89298"/>
          </a:xfrm>
          <a:prstGeom prst="rect">
            <a:avLst/>
          </a:prstGeom>
          <a:solidFill>
            <a:srgbClr val="000000"/>
          </a:solidFill>
          <a:ln w="12700"/>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386" name="Rectangle"/>
          <p:cNvSpPr/>
          <p:nvPr/>
        </p:nvSpPr>
        <p:spPr>
          <a:xfrm rot="16200000">
            <a:off x="6545588" y="3896986"/>
            <a:ext cx="151806" cy="2851207"/>
          </a:xfrm>
          <a:prstGeom prst="rect">
            <a:avLst/>
          </a:prstGeom>
          <a:solidFill>
            <a:srgbClr val="000000"/>
          </a:solidFill>
          <a:ln w="3175">
            <a:solidFill>
              <a:srgbClr val="000000"/>
            </a:solidFill>
            <a:miter lim="400000"/>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387"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sp>
        <p:nvSpPr>
          <p:cNvPr id="2388" name="Motion of camera"/>
          <p:cNvSpPr txBox="1"/>
          <p:nvPr/>
        </p:nvSpPr>
        <p:spPr>
          <a:xfrm>
            <a:off x="5262562" y="5532437"/>
            <a:ext cx="2854382"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Motion of camera</a:t>
            </a:r>
          </a:p>
        </p:txBody>
      </p:sp>
      <p:pic>
        <p:nvPicPr>
          <p:cNvPr id="2389" name="move_zoom_after (Converted).mov" descr="move_zoom_after (Converted).mov"/>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101938" y="1362487"/>
            <a:ext cx="3832003" cy="5109338"/>
          </a:xfrm>
          <a:prstGeom prst="rect">
            <a:avLst/>
          </a:prstGeom>
          <a:ln w="12700">
            <a:miter lim="400000"/>
          </a:ln>
        </p:spPr>
      </p:pic>
      <p:sp>
        <p:nvSpPr>
          <p:cNvPr id="2390" name="Rectangle"/>
          <p:cNvSpPr/>
          <p:nvPr/>
        </p:nvSpPr>
        <p:spPr>
          <a:xfrm>
            <a:off x="5176094" y="2488738"/>
            <a:ext cx="125017" cy="2746837"/>
          </a:xfrm>
          <a:prstGeom prst="rect">
            <a:avLst/>
          </a:prstGeom>
          <a:solidFill>
            <a:srgbClr val="000000"/>
          </a:solidFill>
          <a:ln w="12700">
            <a:miter lim="400000"/>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764" fill="hold"/>
                                        <p:tgtEl>
                                          <p:spTgt spid="2389"/>
                                        </p:tgtEl>
                                      </p:cBhvr>
                                    </p:cmd>
                                  </p:childTnLst>
                                </p:cTn>
                              </p:par>
                            </p:childTnLst>
                          </p:cTn>
                        </p:par>
                        <p:par>
                          <p:cTn id="7" fill="hold">
                            <p:stCondLst>
                              <p:cond delay="40764"/>
                            </p:stCondLst>
                            <p:childTnLst>
                              <p:par>
                                <p:cTn id="8" presetClass="mediacall" nodeType="afterEffect" presetSubtype="0" presetID="1" grpId="2" fill="hold">
                                  <p:stCondLst>
                                    <p:cond delay="2000"/>
                                  </p:stCondLst>
                                  <p:childTnLst>
                                    <p:cmd type="call" cmd="playFrom(0.0)">
                                      <p:cBhvr>
                                        <p:cTn id="9" dur="22566" fill="hold"/>
                                        <p:tgtEl>
                                          <p:spTgt spid="238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2382"/>
                </p:tgtEl>
              </p:cMediaNode>
            </p:video>
            <p:seq concurrent="1" prevAc="none" nextAc="seek">
              <p:cTn id="11" evtFilter="cancelBubble" nodeType="interactiveSeq" restart="whenNotActive" fill="hold">
                <p:stCondLst>
                  <p:cond delay="0" evt="onClick">
                    <p:tgtEl>
                      <p:spTgt spid="2382"/>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2382"/>
                                        </p:tgtEl>
                                      </p:cBhvr>
                                    </p:cmd>
                                  </p:childTnLst>
                                </p:cTn>
                              </p:par>
                            </p:childTnLst>
                          </p:cTn>
                        </p:par>
                      </p:childTnLst>
                    </p:cTn>
                  </p:par>
                </p:childTnLst>
              </p:cTn>
              <p:nextCondLst>
                <p:cond delay="0" evt="onClick">
                  <p:tgtEl>
                    <p:spTgt spid="2382"/>
                  </p:tgtEl>
                </p:cond>
              </p:nextCondLst>
            </p:seq>
            <p:video fullScrn="0">
              <p:cMediaNode mute="0" showWhenStopped="1" numSld="1" vol="100000">
                <p:cTn id="16" fill="hold" display="0">
                  <p:stCondLst>
                    <p:cond delay="indefinite"/>
                  </p:stCondLst>
                </p:cTn>
                <p:tgtEl>
                  <p:spTgt spid="2389"/>
                </p:tgtEl>
              </p:cMediaNode>
            </p:video>
            <p:seq concurrent="1" prevAc="none" nextAc="seek">
              <p:cTn id="17" evtFilter="cancelBubble" nodeType="interactiveSeq" restart="whenNotActive" fill="hold">
                <p:stCondLst>
                  <p:cond delay="0" evt="onClick">
                    <p:tgtEl>
                      <p:spTgt spid="2389"/>
                    </p:tgtEl>
                  </p:cond>
                </p:stCondLst>
                <p:endSync delay="0" evt="end">
                  <p:rtn val="all"/>
                </p:endSync>
                <p:childTnLst>
                  <p:par>
                    <p:cTn id="18" fill="hold">
                      <p:stCondLst>
                        <p:cond delay="0"/>
                      </p:stCondLst>
                      <p:childTnLst>
                        <p:par>
                          <p:cTn id="19" fill="hold">
                            <p:stCondLst>
                              <p:cond delay="0"/>
                            </p:stCondLst>
                            <p:childTnLst>
                              <p:par>
                                <p:cTn id="20" presetClass="mediacall" nodeType="clickEffect" presetSubtype="0" presetID="2" fill="hold">
                                  <p:stCondLst>
                                    <p:cond delay="0"/>
                                  </p:stCondLst>
                                  <p:childTnLst>
                                    <p:cmd type="call" cmd="togglePause">
                                      <p:cBhvr>
                                        <p:cTn id="21" dur="1" fill="hold"/>
                                        <p:tgtEl>
                                          <p:spTgt spid="2389"/>
                                        </p:tgtEl>
                                      </p:cBhvr>
                                    </p:cmd>
                                  </p:childTnLst>
                                </p:cTn>
                              </p:par>
                            </p:childTnLst>
                          </p:cTn>
                        </p:par>
                      </p:childTnLst>
                    </p:cTn>
                  </p:par>
                </p:childTnLst>
              </p:cTn>
              <p:nextCondLst>
                <p:cond delay="0" evt="onClick">
                  <p:tgtEl>
                    <p:spTgt spid="2389"/>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39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395" name="Image formation process"/>
          <p:cNvSpPr txBox="1"/>
          <p:nvPr>
            <p:ph type="title"/>
          </p:nvPr>
        </p:nvSpPr>
        <p:spPr>
          <a:xfrm>
            <a:off x="455414" y="92074"/>
            <a:ext cx="8233172" cy="1508126"/>
          </a:xfrm>
          <a:prstGeom prst="rect">
            <a:avLst/>
          </a:prstGeom>
          <a:effectLst/>
        </p:spPr>
        <p:txBody>
          <a:bodyPr lIns="0" tIns="0" rIns="0" bIns="0"/>
          <a:lstStyle>
            <a:lvl1pPr marL="57799" marR="57799" algn="ctr" defTabSz="1295400">
              <a:defRPr sz="4800">
                <a:solidFill>
                  <a:srgbClr val="FFFFFF"/>
                </a:solidFill>
                <a:uFill>
                  <a:solidFill>
                    <a:srgbClr val="FFFFFF"/>
                  </a:solidFill>
                </a:uFill>
                <a:latin typeface="+mn-lt"/>
                <a:ea typeface="+mn-ea"/>
                <a:cs typeface="+mn-cs"/>
                <a:sym typeface="Arial"/>
              </a:defRPr>
            </a:lvl1pPr>
          </a:lstStyle>
          <a:p>
            <a:pPr/>
            <a:r>
              <a:t>Image formation process</a:t>
            </a:r>
          </a:p>
        </p:txBody>
      </p:sp>
      <p:pic>
        <p:nvPicPr>
          <p:cNvPr id="2396" name="image.png" descr="image.png"/>
          <p:cNvPicPr>
            <a:picLocks noChangeAspect="0"/>
          </p:cNvPicPr>
          <p:nvPr/>
        </p:nvPicPr>
        <p:blipFill>
          <a:blip r:embed="rId3">
            <a:extLst/>
          </a:blip>
          <a:stretch>
            <a:fillRect/>
          </a:stretch>
        </p:blipFill>
        <p:spPr>
          <a:xfrm>
            <a:off x="7813476" y="2519362"/>
            <a:ext cx="1294806" cy="1289051"/>
          </a:xfrm>
          <a:prstGeom prst="rect">
            <a:avLst/>
          </a:prstGeom>
          <a:ln w="3175">
            <a:solidFill>
              <a:srgbClr val="FFFFFF"/>
            </a:solidFill>
            <a:miter lim="400000"/>
          </a:ln>
        </p:spPr>
      </p:pic>
      <p:pic>
        <p:nvPicPr>
          <p:cNvPr id="2397" name="image.png" descr="image.png"/>
          <p:cNvPicPr>
            <a:picLocks noChangeAspect="0"/>
          </p:cNvPicPr>
          <p:nvPr/>
        </p:nvPicPr>
        <p:blipFill>
          <a:blip r:embed="rId4">
            <a:extLst/>
          </a:blip>
          <a:srcRect l="2856" t="12755" r="19706" b="2606"/>
          <a:stretch>
            <a:fillRect/>
          </a:stretch>
        </p:blipFill>
        <p:spPr>
          <a:xfrm>
            <a:off x="3964781" y="1750218"/>
            <a:ext cx="3429001" cy="2573339"/>
          </a:xfrm>
          <a:prstGeom prst="rect">
            <a:avLst/>
          </a:prstGeom>
          <a:ln w="12700">
            <a:miter lim="400000"/>
          </a:ln>
        </p:spPr>
      </p:pic>
      <p:pic>
        <p:nvPicPr>
          <p:cNvPr id="2398" name="stata_blur.jpg" descr="stata_blur.jpg"/>
          <p:cNvPicPr>
            <a:picLocks noChangeAspect="0"/>
          </p:cNvPicPr>
          <p:nvPr/>
        </p:nvPicPr>
        <p:blipFill>
          <a:blip r:embed="rId5">
            <a:extLst/>
          </a:blip>
          <a:srcRect l="2812" t="13161" r="20265" b="2314"/>
          <a:stretch>
            <a:fillRect/>
          </a:stretch>
        </p:blipFill>
        <p:spPr>
          <a:xfrm>
            <a:off x="0" y="1768078"/>
            <a:ext cx="3419475" cy="2580680"/>
          </a:xfrm>
          <a:prstGeom prst="rect">
            <a:avLst/>
          </a:prstGeom>
          <a:ln w="12700">
            <a:miter lim="400000"/>
          </a:ln>
        </p:spPr>
      </p:pic>
      <p:sp>
        <p:nvSpPr>
          <p:cNvPr id="2399" name="="/>
          <p:cNvSpPr txBox="1"/>
          <p:nvPr/>
        </p:nvSpPr>
        <p:spPr>
          <a:xfrm>
            <a:off x="3489325" y="2786062"/>
            <a:ext cx="381748" cy="571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1" sz="3400">
                <a:solidFill>
                  <a:srgbClr val="FFFFFF"/>
                </a:solidFill>
                <a:uFill>
                  <a:solidFill>
                    <a:srgbClr val="FFFFFF"/>
                  </a:solidFill>
                </a:uFill>
                <a:latin typeface="+mn-lt"/>
                <a:ea typeface="+mn-ea"/>
                <a:cs typeface="+mn-cs"/>
                <a:sym typeface="Arial"/>
              </a:defRPr>
            </a:lvl1pPr>
          </a:lstStyle>
          <a:p>
            <a:pPr/>
            <a:r>
              <a:t>=</a:t>
            </a:r>
          </a:p>
        </p:txBody>
      </p:sp>
      <p:sp>
        <p:nvSpPr>
          <p:cNvPr id="2400" name="⊗"/>
          <p:cNvSpPr txBox="1"/>
          <p:nvPr/>
        </p:nvSpPr>
        <p:spPr>
          <a:xfrm>
            <a:off x="7312025" y="2779712"/>
            <a:ext cx="463937" cy="5207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sp>
        <p:nvSpPr>
          <p:cNvPr id="2401" name="Blurry image"/>
          <p:cNvSpPr txBox="1"/>
          <p:nvPr/>
        </p:nvSpPr>
        <p:spPr>
          <a:xfrm>
            <a:off x="715962" y="4349750"/>
            <a:ext cx="2113296" cy="431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Blurry image</a:t>
            </a:r>
          </a:p>
        </p:txBody>
      </p:sp>
      <p:sp>
        <p:nvSpPr>
          <p:cNvPr id="2402" name="Sharp image"/>
          <p:cNvSpPr txBox="1"/>
          <p:nvPr/>
        </p:nvSpPr>
        <p:spPr>
          <a:xfrm>
            <a:off x="4778375" y="4364037"/>
            <a:ext cx="2061410"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Sharp image</a:t>
            </a:r>
          </a:p>
        </p:txBody>
      </p:sp>
      <p:sp>
        <p:nvSpPr>
          <p:cNvPr id="2403" name="Blur  kernel"/>
          <p:cNvSpPr txBox="1"/>
          <p:nvPr/>
        </p:nvSpPr>
        <p:spPr>
          <a:xfrm>
            <a:off x="7933447" y="3787775"/>
            <a:ext cx="1105070" cy="787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pPr>
            <a:r>
              <a:rPr baseline="0"/>
              <a:t>Blur </a:t>
            </a:r>
            <a:br>
              <a:rPr baseline="0"/>
            </a:br>
            <a:r>
              <a:rPr baseline="0"/>
              <a:t>kernel</a:t>
            </a:r>
          </a:p>
        </p:txBody>
      </p:sp>
      <p:sp>
        <p:nvSpPr>
          <p:cNvPr id="2404" name="Line"/>
          <p:cNvSpPr/>
          <p:nvPr/>
        </p:nvSpPr>
        <p:spPr>
          <a:xfrm>
            <a:off x="307975" y="1260475"/>
            <a:ext cx="8456414" cy="1588"/>
          </a:xfrm>
          <a:prstGeom prst="line">
            <a:avLst/>
          </a:prstGeom>
          <a:ln w="12700">
            <a:solidFill>
              <a:srgbClr val="C5BA7B"/>
            </a:solidFill>
            <a:custDash>
              <a:ds d="100000" sp="200000"/>
            </a:custDash>
          </a:ln>
        </p:spPr>
        <p:txBody>
          <a:bodyPr lIns="0" tIns="0" rIns="0" bIns="0"/>
          <a:lstStyle/>
          <a:p>
            <a:pPr>
              <a:defRPr baseline="0" sz="0"/>
            </a:pPr>
          </a:p>
        </p:txBody>
      </p:sp>
      <p:sp>
        <p:nvSpPr>
          <p:cNvPr id="2405" name="Line"/>
          <p:cNvSpPr/>
          <p:nvPr/>
        </p:nvSpPr>
        <p:spPr>
          <a:xfrm rot="16200000">
            <a:off x="1467643" y="3975893"/>
            <a:ext cx="422276" cy="19891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635" y="0"/>
                  <a:pt x="10800" y="806"/>
                  <a:pt x="10800" y="1800"/>
                </a:cubicBezTo>
                <a:lnTo>
                  <a:pt x="10800" y="9000"/>
                </a:lnTo>
                <a:cubicBezTo>
                  <a:pt x="10800" y="9994"/>
                  <a:pt x="5965" y="10800"/>
                  <a:pt x="0" y="10800"/>
                </a:cubicBezTo>
                <a:cubicBezTo>
                  <a:pt x="5965" y="10800"/>
                  <a:pt x="10800" y="11606"/>
                  <a:pt x="10800" y="12600"/>
                </a:cubicBezTo>
                <a:lnTo>
                  <a:pt x="10800" y="19800"/>
                </a:lnTo>
                <a:cubicBezTo>
                  <a:pt x="10800" y="20794"/>
                  <a:pt x="15635" y="21600"/>
                  <a:pt x="21600" y="21600"/>
                </a:cubicBezTo>
              </a:path>
            </a:pathLst>
          </a:custGeom>
          <a:ln w="12700">
            <a:solidFill>
              <a:srgbClr val="FFFFFF"/>
            </a:solidFill>
          </a:ln>
        </p:spPr>
        <p:txBody>
          <a:bodyPr lIns="0" tIns="0" rIns="0" bIns="0" anchor="ctr"/>
          <a:lstStyle/>
          <a:p>
            <a:pPr marL="57799" marR="57799" defTabSz="1295400">
              <a:defRPr baseline="0" sz="0">
                <a:uFill>
                  <a:solidFill>
                    <a:srgbClr val="000000"/>
                  </a:solidFill>
                </a:uFill>
                <a:latin typeface="Times New Roman"/>
                <a:ea typeface="Times New Roman"/>
                <a:cs typeface="Times New Roman"/>
                <a:sym typeface="Times New Roman"/>
              </a:defRPr>
            </a:pPr>
          </a:p>
        </p:txBody>
      </p:sp>
      <p:sp>
        <p:nvSpPr>
          <p:cNvPr id="2406" name="Line"/>
          <p:cNvSpPr/>
          <p:nvPr/>
        </p:nvSpPr>
        <p:spPr>
          <a:xfrm rot="16200000">
            <a:off x="5516165" y="3956844"/>
            <a:ext cx="422276" cy="19891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635" y="0"/>
                  <a:pt x="10800" y="806"/>
                  <a:pt x="10800" y="1800"/>
                </a:cubicBezTo>
                <a:lnTo>
                  <a:pt x="10800" y="9000"/>
                </a:lnTo>
                <a:cubicBezTo>
                  <a:pt x="10800" y="9994"/>
                  <a:pt x="5965" y="10800"/>
                  <a:pt x="0" y="10800"/>
                </a:cubicBezTo>
                <a:cubicBezTo>
                  <a:pt x="5965" y="10800"/>
                  <a:pt x="10800" y="11606"/>
                  <a:pt x="10800" y="12600"/>
                </a:cubicBezTo>
                <a:lnTo>
                  <a:pt x="10800" y="19800"/>
                </a:lnTo>
                <a:cubicBezTo>
                  <a:pt x="10800" y="20794"/>
                  <a:pt x="15635" y="21600"/>
                  <a:pt x="21600" y="21600"/>
                </a:cubicBezTo>
              </a:path>
            </a:pathLst>
          </a:custGeom>
          <a:ln w="12700">
            <a:solidFill>
              <a:srgbClr val="FFFFFF"/>
            </a:solidFill>
          </a:ln>
        </p:spPr>
        <p:txBody>
          <a:bodyPr lIns="0" tIns="0" rIns="0" bIns="0" anchor="ctr"/>
          <a:lstStyle/>
          <a:p>
            <a:pPr marL="57799" marR="57799" defTabSz="1295400">
              <a:defRPr baseline="0" sz="0">
                <a:uFill>
                  <a:solidFill>
                    <a:srgbClr val="000000"/>
                  </a:solidFill>
                </a:uFill>
                <a:latin typeface="Times New Roman"/>
                <a:ea typeface="Times New Roman"/>
                <a:cs typeface="Times New Roman"/>
                <a:sym typeface="Times New Roman"/>
              </a:defRPr>
            </a:pPr>
          </a:p>
        </p:txBody>
      </p:sp>
      <p:sp>
        <p:nvSpPr>
          <p:cNvPr id="2407" name="Input to algorithm"/>
          <p:cNvSpPr txBox="1"/>
          <p:nvPr/>
        </p:nvSpPr>
        <p:spPr>
          <a:xfrm>
            <a:off x="450850" y="5348287"/>
            <a:ext cx="2986766"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Input to algorithm</a:t>
            </a:r>
          </a:p>
        </p:txBody>
      </p:sp>
      <p:sp>
        <p:nvSpPr>
          <p:cNvPr id="2408" name="Desired output"/>
          <p:cNvSpPr txBox="1"/>
          <p:nvPr/>
        </p:nvSpPr>
        <p:spPr>
          <a:xfrm>
            <a:off x="4632325" y="5375275"/>
            <a:ext cx="2467161" cy="431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Desired output</a:t>
            </a:r>
          </a:p>
        </p:txBody>
      </p:sp>
      <p:sp>
        <p:nvSpPr>
          <p:cNvPr id="2409" name="Line"/>
          <p:cNvSpPr/>
          <p:nvPr/>
        </p:nvSpPr>
        <p:spPr>
          <a:xfrm flipH="1" flipV="1">
            <a:off x="7589837" y="3394075"/>
            <a:ext cx="11114" cy="2481263"/>
          </a:xfrm>
          <a:prstGeom prst="line">
            <a:avLst/>
          </a:prstGeom>
          <a:ln w="12700">
            <a:solidFill>
              <a:srgbClr val="FFFFFF"/>
            </a:solidFill>
            <a:tailEnd type="triangle"/>
          </a:ln>
        </p:spPr>
        <p:txBody>
          <a:bodyPr lIns="0" tIns="0" rIns="0" bIns="0"/>
          <a:lstStyle/>
          <a:p>
            <a:pPr>
              <a:defRPr baseline="0" sz="0"/>
            </a:pPr>
          </a:p>
        </p:txBody>
      </p:sp>
      <p:sp>
        <p:nvSpPr>
          <p:cNvPr id="2410" name="Convolution operator"/>
          <p:cNvSpPr txBox="1"/>
          <p:nvPr/>
        </p:nvSpPr>
        <p:spPr>
          <a:xfrm>
            <a:off x="6567134" y="5846762"/>
            <a:ext cx="2080333" cy="7874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pPr>
            <a:r>
              <a:rPr baseline="0"/>
              <a:t>Convolution</a:t>
            </a:r>
            <a:br>
              <a:rPr baseline="0"/>
            </a:br>
            <a:r>
              <a:rPr baseline="0"/>
              <a:t>operator</a:t>
            </a:r>
          </a:p>
        </p:txBody>
      </p:sp>
      <p:grpSp>
        <p:nvGrpSpPr>
          <p:cNvPr id="2413" name="Group"/>
          <p:cNvGrpSpPr/>
          <p:nvPr/>
        </p:nvGrpSpPr>
        <p:grpSpPr>
          <a:xfrm>
            <a:off x="7509867" y="4607718"/>
            <a:ext cx="1634133" cy="588964"/>
            <a:chOff x="0" y="0"/>
            <a:chExt cx="1634132" cy="588962"/>
          </a:xfrm>
        </p:grpSpPr>
        <p:sp>
          <p:nvSpPr>
            <p:cNvPr id="2411" name="Assume unknown"/>
            <p:cNvSpPr/>
            <p:nvPr/>
          </p:nvSpPr>
          <p:spPr>
            <a:xfrm>
              <a:off x="0" y="500062"/>
              <a:ext cx="163413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7799" marR="57799" algn="r" defTabSz="910828">
                <a:buClr>
                  <a:srgbClr val="FFFFFF"/>
                </a:buClr>
                <a:buFont typeface="Book Antiqua"/>
                <a:defRPr b="1" baseline="0" sz="0">
                  <a:solidFill>
                    <a:srgbClr val="FFD479"/>
                  </a:solidFill>
                  <a:uFill>
                    <a:solidFill>
                      <a:srgbClr val="FFD479"/>
                    </a:solidFill>
                  </a:uFill>
                  <a:latin typeface="Book Antiqua"/>
                  <a:ea typeface="Book Antiqua"/>
                  <a:cs typeface="Book Antiqua"/>
                  <a:sym typeface="Book Antiqua"/>
                </a:defRPr>
              </a:lvl1pPr>
            </a:lstStyle>
            <a:p>
              <a:pPr>
                <a:defRPr baseline="0"/>
              </a:pPr>
              <a:r>
                <a:rPr baseline="0"/>
                <a:t>Assume unknown</a:t>
              </a:r>
            </a:p>
          </p:txBody>
        </p:sp>
        <p:sp>
          <p:nvSpPr>
            <p:cNvPr id="2412" name="Line"/>
            <p:cNvSpPr/>
            <p:nvPr/>
          </p:nvSpPr>
          <p:spPr>
            <a:xfrm flipH="1" flipV="1">
              <a:off x="937617" y="0"/>
              <a:ext cx="23813" cy="588963"/>
            </a:xfrm>
            <a:prstGeom prst="line">
              <a:avLst/>
            </a:prstGeom>
            <a:noFill/>
            <a:ln w="12700" cap="flat">
              <a:solidFill>
                <a:srgbClr val="FFD479"/>
              </a:solidFill>
              <a:prstDash val="solid"/>
              <a:round/>
              <a:tailEnd type="triangle" w="med" len="med"/>
            </a:ln>
            <a:effectLst/>
          </p:spPr>
          <p:txBody>
            <a:bodyPr wrap="square" lIns="0" tIns="0" rIns="0" bIns="0" numCol="1" anchor="t">
              <a:noAutofit/>
            </a:bodyPr>
            <a:lstStyle/>
            <a:p>
              <a:pPr>
                <a:defRPr baseline="0" sz="0"/>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0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40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2406"/>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4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2409"/>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24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7" fill="hold">
                                  <p:stCondLst>
                                    <p:cond delay="0"/>
                                  </p:stCondLst>
                                  <p:iterate type="el" backwards="0">
                                    <p:tmAbs val="0"/>
                                  </p:iterate>
                                  <p:childTnLst>
                                    <p:set>
                                      <p:cBhvr>
                                        <p:cTn id="27" fill="hold"/>
                                        <p:tgtEl>
                                          <p:spTgt spid="2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10" grpId="6"/>
      <p:bldP build="whole" bldLvl="1" animBg="1" rev="0" advAuto="0" spid="2413" grpId="7"/>
      <p:bldP build="whole" bldLvl="1" animBg="1" rev="0" advAuto="0" spid="2406" grpId="3"/>
      <p:bldP build="whole" bldLvl="1" animBg="1" rev="0" advAuto="0" spid="2407" grpId="2"/>
      <p:bldP build="whole" bldLvl="1" animBg="1" rev="0" advAuto="0" spid="2408" grpId="4"/>
      <p:bldP build="whole" bldLvl="1" animBg="1" rev="0" advAuto="0" spid="2409" grpId="5"/>
      <p:bldP build="whole" bldLvl="1" animBg="1" rev="0" advAuto="0" spid="2405" grpId="1"/>
    </p:bldLst>
  </p:timing>
</p:sld>
</file>

<file path=ppt/slides/slide2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41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18" name="Multiple possible solutions"/>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Multiple possible solutions</a:t>
            </a:r>
          </a:p>
        </p:txBody>
      </p:sp>
      <p:sp>
        <p:nvSpPr>
          <p:cNvPr id="2419" name="Line"/>
          <p:cNvSpPr/>
          <p:nvPr/>
        </p:nvSpPr>
        <p:spPr>
          <a:xfrm>
            <a:off x="307975" y="1204912"/>
            <a:ext cx="8456415" cy="1589"/>
          </a:xfrm>
          <a:prstGeom prst="line">
            <a:avLst/>
          </a:prstGeom>
          <a:ln w="12700">
            <a:solidFill>
              <a:srgbClr val="C5BA7B"/>
            </a:solidFill>
            <a:custDash>
              <a:ds d="100000" sp="200000"/>
            </a:custDash>
          </a:ln>
        </p:spPr>
        <p:txBody>
          <a:bodyPr lIns="0" tIns="0" rIns="0" bIns="0"/>
          <a:lstStyle/>
          <a:p>
            <a:pPr>
              <a:defRPr baseline="0" sz="0"/>
            </a:pPr>
          </a:p>
        </p:txBody>
      </p:sp>
      <p:pic>
        <p:nvPicPr>
          <p:cNvPr id="2420" name="stata_blur.jpg" descr="stata_blur.jpg"/>
          <p:cNvPicPr>
            <a:picLocks noChangeAspect="0"/>
          </p:cNvPicPr>
          <p:nvPr/>
        </p:nvPicPr>
        <p:blipFill>
          <a:blip r:embed="rId3">
            <a:extLst/>
          </a:blip>
          <a:srcRect l="2848" t="13070" r="20228" b="2490"/>
          <a:stretch>
            <a:fillRect/>
          </a:stretch>
        </p:blipFill>
        <p:spPr>
          <a:xfrm>
            <a:off x="100012" y="2805112"/>
            <a:ext cx="2219326" cy="1673226"/>
          </a:xfrm>
          <a:prstGeom prst="rect">
            <a:avLst/>
          </a:prstGeom>
          <a:ln w="12700">
            <a:miter lim="400000"/>
          </a:ln>
        </p:spPr>
      </p:pic>
      <p:grpSp>
        <p:nvGrpSpPr>
          <p:cNvPr id="2425" name="Group"/>
          <p:cNvGrpSpPr/>
          <p:nvPr/>
        </p:nvGrpSpPr>
        <p:grpSpPr>
          <a:xfrm>
            <a:off x="3179762" y="5187950"/>
            <a:ext cx="4999832" cy="1670050"/>
            <a:chOff x="0" y="0"/>
            <a:chExt cx="4999831" cy="1670050"/>
          </a:xfrm>
        </p:grpSpPr>
        <p:pic>
          <p:nvPicPr>
            <p:cNvPr id="2421" name="image.png" descr="image.png"/>
            <p:cNvPicPr>
              <a:picLocks noChangeAspect="0"/>
            </p:cNvPicPr>
            <p:nvPr/>
          </p:nvPicPr>
          <p:blipFill>
            <a:blip r:embed="rId4">
              <a:extLst/>
            </a:blip>
            <a:stretch>
              <a:fillRect/>
            </a:stretch>
          </p:blipFill>
          <p:spPr>
            <a:xfrm>
              <a:off x="3705026" y="276225"/>
              <a:ext cx="1294806" cy="1289051"/>
            </a:xfrm>
            <a:prstGeom prst="rect">
              <a:avLst/>
            </a:prstGeom>
            <a:ln w="3175" cap="flat">
              <a:solidFill>
                <a:srgbClr val="FFFFFF"/>
              </a:solidFill>
              <a:prstDash val="solid"/>
              <a:miter lim="400000"/>
            </a:ln>
            <a:effectLst/>
          </p:spPr>
        </p:pic>
        <p:pic>
          <p:nvPicPr>
            <p:cNvPr id="2422" name="image.png" descr="image.png"/>
            <p:cNvPicPr>
              <a:picLocks noChangeAspect="0"/>
            </p:cNvPicPr>
            <p:nvPr/>
          </p:nvPicPr>
          <p:blipFill>
            <a:blip r:embed="rId5">
              <a:extLst/>
            </a:blip>
            <a:srcRect l="2803" t="12834" r="19760" b="2528"/>
            <a:stretch>
              <a:fillRect/>
            </a:stretch>
          </p:blipFill>
          <p:spPr>
            <a:xfrm>
              <a:off x="815974" y="0"/>
              <a:ext cx="2224089" cy="1670050"/>
            </a:xfrm>
            <a:prstGeom prst="rect">
              <a:avLst/>
            </a:prstGeom>
            <a:ln w="12700" cap="flat">
              <a:noFill/>
              <a:miter lim="400000"/>
            </a:ln>
            <a:effectLst/>
          </p:spPr>
        </p:pic>
        <p:sp>
          <p:nvSpPr>
            <p:cNvPr id="2423" name="="/>
            <p:cNvSpPr txBox="1"/>
            <p:nvPr/>
          </p:nvSpPr>
          <p:spPr>
            <a:xfrm>
              <a:off x="0" y="485775"/>
              <a:ext cx="322664" cy="4811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b="1" sz="3400">
                  <a:solidFill>
                    <a:srgbClr val="FFFFFF"/>
                  </a:solidFill>
                  <a:uFill>
                    <a:solidFill>
                      <a:srgbClr val="FFFFFF"/>
                    </a:solidFill>
                  </a:uFill>
                  <a:latin typeface="+mn-lt"/>
                  <a:ea typeface="+mn-ea"/>
                  <a:cs typeface="+mn-cs"/>
                  <a:sym typeface="Arial"/>
                </a:defRPr>
              </a:lvl1pPr>
            </a:lstStyle>
            <a:p>
              <a:pPr/>
              <a:r>
                <a:t>=</a:t>
              </a:r>
            </a:p>
          </p:txBody>
        </p:sp>
        <p:sp>
          <p:nvSpPr>
            <p:cNvPr id="2424" name="⊗"/>
            <p:cNvSpPr txBox="1"/>
            <p:nvPr/>
          </p:nvSpPr>
          <p:spPr>
            <a:xfrm>
              <a:off x="3125787" y="527049"/>
              <a:ext cx="402151"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grpSp>
      <p:sp>
        <p:nvSpPr>
          <p:cNvPr id="2426" name="Blurry image"/>
          <p:cNvSpPr txBox="1"/>
          <p:nvPr/>
        </p:nvSpPr>
        <p:spPr>
          <a:xfrm>
            <a:off x="296862" y="4475162"/>
            <a:ext cx="1527329"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Blurry image</a:t>
            </a:r>
          </a:p>
        </p:txBody>
      </p:sp>
      <p:sp>
        <p:nvSpPr>
          <p:cNvPr id="2427" name="Sharp image"/>
          <p:cNvSpPr txBox="1"/>
          <p:nvPr/>
        </p:nvSpPr>
        <p:spPr>
          <a:xfrm>
            <a:off x="4330898" y="1198562"/>
            <a:ext cx="1490704"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Sharp image</a:t>
            </a:r>
          </a:p>
        </p:txBody>
      </p:sp>
      <p:sp>
        <p:nvSpPr>
          <p:cNvPr id="2428" name="Blur kernel"/>
          <p:cNvSpPr txBox="1"/>
          <p:nvPr/>
        </p:nvSpPr>
        <p:spPr>
          <a:xfrm>
            <a:off x="6780212" y="1238250"/>
            <a:ext cx="1329132" cy="32146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Blur kernel</a:t>
            </a:r>
          </a:p>
        </p:txBody>
      </p:sp>
      <p:grpSp>
        <p:nvGrpSpPr>
          <p:cNvPr id="2433" name="Group"/>
          <p:cNvGrpSpPr/>
          <p:nvPr/>
        </p:nvGrpSpPr>
        <p:grpSpPr>
          <a:xfrm>
            <a:off x="3134320" y="1597025"/>
            <a:ext cx="5014318" cy="1673226"/>
            <a:chOff x="0" y="0"/>
            <a:chExt cx="5014317" cy="1673225"/>
          </a:xfrm>
        </p:grpSpPr>
        <p:pic>
          <p:nvPicPr>
            <p:cNvPr id="2429" name="image.png" descr="image.png"/>
            <p:cNvPicPr>
              <a:picLocks noChangeAspect="0"/>
            </p:cNvPicPr>
            <p:nvPr/>
          </p:nvPicPr>
          <p:blipFill>
            <a:blip r:embed="rId6">
              <a:extLst/>
            </a:blip>
            <a:srcRect l="20814" t="7760" r="17991" b="11288"/>
            <a:stretch>
              <a:fillRect/>
            </a:stretch>
          </p:blipFill>
          <p:spPr>
            <a:xfrm>
              <a:off x="3730029" y="336549"/>
              <a:ext cx="1284289" cy="1274764"/>
            </a:xfrm>
            <a:prstGeom prst="rect">
              <a:avLst/>
            </a:prstGeom>
            <a:ln w="3175" cap="flat">
              <a:solidFill>
                <a:srgbClr val="FFFFFF"/>
              </a:solidFill>
              <a:prstDash val="solid"/>
              <a:miter lim="400000"/>
            </a:ln>
            <a:effectLst/>
          </p:spPr>
        </p:pic>
        <p:pic>
          <p:nvPicPr>
            <p:cNvPr id="2430" name="stata_blur.jpg" descr="stata_blur.jpg"/>
            <p:cNvPicPr>
              <a:picLocks noChangeAspect="0"/>
            </p:cNvPicPr>
            <p:nvPr/>
          </p:nvPicPr>
          <p:blipFill>
            <a:blip r:embed="rId3">
              <a:extLst/>
            </a:blip>
            <a:srcRect l="2848" t="13070" r="20228" b="2490"/>
            <a:stretch>
              <a:fillRect/>
            </a:stretch>
          </p:blipFill>
          <p:spPr>
            <a:xfrm>
              <a:off x="857249" y="0"/>
              <a:ext cx="2219326" cy="1673225"/>
            </a:xfrm>
            <a:prstGeom prst="rect">
              <a:avLst/>
            </a:prstGeom>
            <a:ln w="12700" cap="flat">
              <a:noFill/>
              <a:miter lim="400000"/>
            </a:ln>
            <a:effectLst/>
          </p:spPr>
        </p:pic>
        <p:sp>
          <p:nvSpPr>
            <p:cNvPr id="2431" name="="/>
            <p:cNvSpPr txBox="1"/>
            <p:nvPr/>
          </p:nvSpPr>
          <p:spPr>
            <a:xfrm>
              <a:off x="0" y="617537"/>
              <a:ext cx="322664" cy="4811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b="1" sz="3400">
                  <a:solidFill>
                    <a:srgbClr val="FFFFFF"/>
                  </a:solidFill>
                  <a:uFill>
                    <a:solidFill>
                      <a:srgbClr val="FFFFFF"/>
                    </a:solidFill>
                  </a:uFill>
                  <a:latin typeface="+mn-lt"/>
                  <a:ea typeface="+mn-ea"/>
                  <a:cs typeface="+mn-cs"/>
                  <a:sym typeface="Arial"/>
                </a:defRPr>
              </a:lvl1pPr>
            </a:lstStyle>
            <a:p>
              <a:pPr/>
              <a:r>
                <a:t>=</a:t>
              </a:r>
            </a:p>
          </p:txBody>
        </p:sp>
        <p:sp>
          <p:nvSpPr>
            <p:cNvPr id="2432" name="⊗"/>
            <p:cNvSpPr txBox="1"/>
            <p:nvPr/>
          </p:nvSpPr>
          <p:spPr>
            <a:xfrm>
              <a:off x="3134717" y="635396"/>
              <a:ext cx="402151"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grpSp>
      <p:sp>
        <p:nvSpPr>
          <p:cNvPr id="2434" name="Line"/>
          <p:cNvSpPr/>
          <p:nvPr/>
        </p:nvSpPr>
        <p:spPr>
          <a:xfrm>
            <a:off x="2733675" y="1533525"/>
            <a:ext cx="446088" cy="5162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5635" y="0"/>
                  <a:pt x="10800" y="806"/>
                  <a:pt x="10800" y="1800"/>
                </a:cubicBezTo>
                <a:lnTo>
                  <a:pt x="10800" y="9000"/>
                </a:lnTo>
                <a:cubicBezTo>
                  <a:pt x="10800" y="9994"/>
                  <a:pt x="5965" y="10800"/>
                  <a:pt x="0" y="10800"/>
                </a:cubicBezTo>
                <a:cubicBezTo>
                  <a:pt x="5965" y="10800"/>
                  <a:pt x="10800" y="11606"/>
                  <a:pt x="10800" y="12600"/>
                </a:cubicBezTo>
                <a:lnTo>
                  <a:pt x="10800" y="19800"/>
                </a:lnTo>
                <a:cubicBezTo>
                  <a:pt x="10800" y="20794"/>
                  <a:pt x="15635" y="21600"/>
                  <a:pt x="21600" y="21600"/>
                </a:cubicBezTo>
              </a:path>
            </a:pathLst>
          </a:custGeom>
          <a:ln w="3175">
            <a:solidFill>
              <a:srgbClr val="FFFFFF"/>
            </a:solidFill>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pic>
        <p:nvPicPr>
          <p:cNvPr id="2435" name="image.png" descr="image.png"/>
          <p:cNvPicPr>
            <a:picLocks noChangeAspect="0"/>
          </p:cNvPicPr>
          <p:nvPr/>
        </p:nvPicPr>
        <p:blipFill>
          <a:blip r:embed="rId7">
            <a:extLst/>
          </a:blip>
          <a:srcRect l="21166" t="7525" r="17814" b="11523"/>
          <a:stretch>
            <a:fillRect/>
          </a:stretch>
        </p:blipFill>
        <p:spPr>
          <a:xfrm>
            <a:off x="6865937" y="3481387"/>
            <a:ext cx="1303339" cy="1298576"/>
          </a:xfrm>
          <a:prstGeom prst="rect">
            <a:avLst/>
          </a:prstGeom>
          <a:ln w="3175">
            <a:solidFill>
              <a:srgbClr val="FFFFFF"/>
            </a:solidFill>
            <a:miter lim="400000"/>
          </a:ln>
        </p:spPr>
      </p:pic>
      <p:pic>
        <p:nvPicPr>
          <p:cNvPr id="2436" name="image.png" descr="image.png"/>
          <p:cNvPicPr>
            <a:picLocks noChangeAspect="0"/>
          </p:cNvPicPr>
          <p:nvPr/>
        </p:nvPicPr>
        <p:blipFill>
          <a:blip r:embed="rId8">
            <a:extLst/>
          </a:blip>
          <a:srcRect l="4791" t="4640" r="5253" b="0"/>
          <a:stretch>
            <a:fillRect/>
          </a:stretch>
        </p:blipFill>
        <p:spPr>
          <a:xfrm>
            <a:off x="4000499" y="3406774"/>
            <a:ext cx="2211389" cy="1680842"/>
          </a:xfrm>
          <a:prstGeom prst="rect">
            <a:avLst/>
          </a:prstGeom>
          <a:ln w="12700">
            <a:miter lim="400000"/>
          </a:ln>
        </p:spPr>
      </p:pic>
      <p:sp>
        <p:nvSpPr>
          <p:cNvPr id="2437" name="="/>
          <p:cNvSpPr txBox="1"/>
          <p:nvPr/>
        </p:nvSpPr>
        <p:spPr>
          <a:xfrm>
            <a:off x="3178175" y="3795712"/>
            <a:ext cx="381748" cy="571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1" sz="3400">
                <a:solidFill>
                  <a:srgbClr val="FFFFFF"/>
                </a:solidFill>
                <a:uFill>
                  <a:solidFill>
                    <a:srgbClr val="FFFFFF"/>
                  </a:solidFill>
                </a:uFill>
                <a:latin typeface="+mn-lt"/>
                <a:ea typeface="+mn-ea"/>
                <a:cs typeface="+mn-cs"/>
                <a:sym typeface="Arial"/>
              </a:defRPr>
            </a:lvl1pPr>
          </a:lstStyle>
          <a:p>
            <a:pPr/>
            <a:r>
              <a:t>=</a:t>
            </a:r>
          </a:p>
        </p:txBody>
      </p:sp>
      <p:sp>
        <p:nvSpPr>
          <p:cNvPr id="2438" name="⊗"/>
          <p:cNvSpPr txBox="1"/>
          <p:nvPr/>
        </p:nvSpPr>
        <p:spPr>
          <a:xfrm>
            <a:off x="6303962" y="3836987"/>
            <a:ext cx="463938" cy="5207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sp>
        <p:nvSpPr>
          <p:cNvPr id="2439" name="Rectangle"/>
          <p:cNvSpPr/>
          <p:nvPr/>
        </p:nvSpPr>
        <p:spPr>
          <a:xfrm>
            <a:off x="2741414" y="5121275"/>
            <a:ext cx="5761038" cy="1736725"/>
          </a:xfrm>
          <a:prstGeom prst="rect">
            <a:avLst/>
          </a:prstGeom>
          <a:ln w="25400">
            <a:solidFill>
              <a:srgbClr val="00F900"/>
            </a:solidFill>
            <a:miter lim="400000"/>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pic>
        <p:nvPicPr>
          <p:cNvPr id="2440" name="image.png" descr="image.png"/>
          <p:cNvPicPr>
            <a:picLocks noChangeAspect="0"/>
          </p:cNvPicPr>
          <p:nvPr/>
        </p:nvPicPr>
        <p:blipFill>
          <a:blip r:embed="rId9">
            <a:extLst/>
          </a:blip>
          <a:srcRect l="27883" t="27233" r="17713" b="23338"/>
          <a:stretch>
            <a:fillRect/>
          </a:stretch>
        </p:blipFill>
        <p:spPr>
          <a:xfrm>
            <a:off x="4006850" y="3406774"/>
            <a:ext cx="2211388" cy="167957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3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427"/>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4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4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5" fill="hold">
                                  <p:stCondLst>
                                    <p:cond delay="0"/>
                                  </p:stCondLst>
                                  <p:iterate type="el" backwards="0">
                                    <p:tmAbs val="0"/>
                                  </p:iterate>
                                  <p:childTnLst>
                                    <p:set>
                                      <p:cBhvr>
                                        <p:cTn id="20" fill="hold"/>
                                        <p:tgtEl>
                                          <p:spTgt spid="2435"/>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6" fill="hold">
                                  <p:stCondLst>
                                    <p:cond delay="0"/>
                                  </p:stCondLst>
                                  <p:iterate type="el" backwards="0">
                                    <p:tmAbs val="0"/>
                                  </p:iterate>
                                  <p:childTnLst>
                                    <p:set>
                                      <p:cBhvr>
                                        <p:cTn id="23" fill="hold"/>
                                        <p:tgtEl>
                                          <p:spTgt spid="2436"/>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7" fill="hold">
                                  <p:stCondLst>
                                    <p:cond delay="0"/>
                                  </p:stCondLst>
                                  <p:iterate type="el" backwards="0">
                                    <p:tmAbs val="0"/>
                                  </p:iterate>
                                  <p:childTnLst>
                                    <p:set>
                                      <p:cBhvr>
                                        <p:cTn id="26" fill="hold"/>
                                        <p:tgtEl>
                                          <p:spTgt spid="2438"/>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2440"/>
                                        </p:tgtEl>
                                        <p:attrNameLst>
                                          <p:attrName>style.visibility</p:attrName>
                                        </p:attrNameLst>
                                      </p:cBhvr>
                                      <p:to>
                                        <p:strVal val="visible"/>
                                      </p:to>
                                    </p:set>
                                  </p:childTnLst>
                                </p:cTn>
                              </p:par>
                            </p:childTnLst>
                          </p:cTn>
                        </p:par>
                        <p:par>
                          <p:cTn id="30" fill="hold">
                            <p:stCondLst>
                              <p:cond delay="0"/>
                            </p:stCondLst>
                            <p:childTnLst>
                              <p:par>
                                <p:cTn id="31" presetClass="entr" nodeType="afterEffect" presetSubtype="0" presetID="1" grpId="9" fill="hold">
                                  <p:stCondLst>
                                    <p:cond delay="0"/>
                                  </p:stCondLst>
                                  <p:iterate type="el" backwards="0">
                                    <p:tmAbs val="0"/>
                                  </p:iterate>
                                  <p:childTnLst>
                                    <p:set>
                                      <p:cBhvr>
                                        <p:cTn id="32" fill="hold"/>
                                        <p:tgtEl>
                                          <p:spTgt spid="24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0" fill="hold">
                                  <p:stCondLst>
                                    <p:cond delay="0"/>
                                  </p:stCondLst>
                                  <p:iterate type="el" backwards="0">
                                    <p:tmAbs val="0"/>
                                  </p:iterate>
                                  <p:childTnLst>
                                    <p:set>
                                      <p:cBhvr>
                                        <p:cTn id="36" fill="hold"/>
                                        <p:tgtEl>
                                          <p:spTgt spid="24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1" fill="hold">
                                  <p:stCondLst>
                                    <p:cond delay="0"/>
                                  </p:stCondLst>
                                  <p:iterate type="el" backwards="0">
                                    <p:tmAbs val="0"/>
                                  </p:iterate>
                                  <p:childTnLst>
                                    <p:set>
                                      <p:cBhvr>
                                        <p:cTn id="40" fill="hold"/>
                                        <p:tgtEl>
                                          <p:spTgt spid="2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34" grpId="1"/>
      <p:bldP build="whole" bldLvl="1" animBg="1" rev="0" advAuto="0" spid="2440" grpId="8"/>
      <p:bldP build="whole" bldLvl="1" animBg="1" rev="0" advAuto="0" spid="2425" grpId="10"/>
      <p:bldP build="whole" bldLvl="1" animBg="1" rev="0" advAuto="0" spid="2438" grpId="7"/>
      <p:bldP build="whole" bldLvl="1" animBg="1" rev="0" advAuto="0" spid="2427" grpId="2"/>
      <p:bldP build="whole" bldLvl="1" animBg="1" rev="0" advAuto="0" spid="2439" grpId="11"/>
      <p:bldP build="whole" bldLvl="1" animBg="1" rev="0" advAuto="0" spid="2435" grpId="5"/>
      <p:bldP build="whole" bldLvl="1" animBg="1" rev="0" advAuto="0" spid="2433" grpId="4"/>
      <p:bldP build="whole" bldLvl="1" animBg="1" rev="0" advAuto="0" spid="2437" grpId="9"/>
      <p:bldP build="whole" bldLvl="1" animBg="1" rev="0" advAuto="0" spid="2436" grpId="6"/>
      <p:bldP build="whole" bldLvl="1" animBg="1" rev="0" advAuto="0" spid="2428" grpId="3"/>
    </p:bldLst>
  </p:timing>
</p:sld>
</file>

<file path=ppt/slides/slide2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45" name="Idea"/>
          <p:cNvSpPr txBox="1"/>
          <p:nvPr>
            <p:ph type="title"/>
          </p:nvPr>
        </p:nvSpPr>
        <p:spPr>
          <a:prstGeom prst="rect">
            <a:avLst/>
          </a:prstGeom>
        </p:spPr>
        <p:txBody>
          <a:bodyPr/>
          <a:lstStyle/>
          <a:p>
            <a:pPr/>
            <a:r>
              <a:t>Idea</a:t>
            </a:r>
          </a:p>
        </p:txBody>
      </p:sp>
      <p:sp>
        <p:nvSpPr>
          <p:cNvPr id="2446" name="Discriminate between sharp and unsharp images…"/>
          <p:cNvSpPr txBox="1"/>
          <p:nvPr>
            <p:ph type="body" idx="1"/>
          </p:nvPr>
        </p:nvSpPr>
        <p:spPr>
          <a:prstGeom prst="rect">
            <a:avLst/>
          </a:prstGeom>
        </p:spPr>
        <p:txBody>
          <a:bodyPr/>
          <a:lstStyle/>
          <a:p>
            <a:pPr/>
            <a:r>
              <a:t>Discriminate between sharp and unsharp images</a:t>
            </a:r>
          </a:p>
          <a:p>
            <a:pPr/>
          </a:p>
          <a:p>
            <a:pPr/>
            <a:r>
              <a:t>As we will see, it does not completely work, but it will get us to a working solution</a:t>
            </a:r>
          </a:p>
        </p:txBody>
      </p:sp>
    </p:spTree>
  </p:cSld>
  <p:clrMapOvr>
    <a:masterClrMapping/>
  </p:clrMapOvr>
  <p:transition xmlns:p14="http://schemas.microsoft.com/office/powerpoint/2010/main" spd="med" advClick="1"/>
</p:sld>
</file>

<file path=ppt/slides/slide2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44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49" name="Is each of the images that follow sharp or blurred?"/>
          <p:cNvSpPr txBox="1"/>
          <p:nvPr>
            <p:ph type="title"/>
          </p:nvPr>
        </p:nvSpPr>
        <p:spPr>
          <a:xfrm>
            <a:off x="900112" y="1773237"/>
            <a:ext cx="7283451" cy="2290764"/>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Is each of the images that follow sharp or blurred?</a:t>
            </a:r>
          </a:p>
        </p:txBody>
      </p:sp>
    </p:spTree>
  </p:cSld>
  <p:clrMapOvr>
    <a:masterClrMapping/>
  </p:clrMapOvr>
  <p:transition xmlns:p14="http://schemas.microsoft.com/office/powerpoint/2010/main" spd="med" advClick="1"/>
</p:sld>
</file>

<file path=ppt/slides/slide2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45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52" name="Double-click to edit"/>
          <p:cNvSpPr txBox="1"/>
          <p:nvPr>
            <p:ph type="title"/>
          </p:nvPr>
        </p:nvSpPr>
        <p:spPr>
          <a:xfrm>
            <a:off x="303609" y="0"/>
            <a:ext cx="8456415" cy="1301751"/>
          </a:xfrm>
          <a:prstGeom prst="rect">
            <a:avLst/>
          </a:prstGeom>
          <a:effectLst/>
        </p:spPr>
        <p:txBody>
          <a:bodyPr lIns="0" tIns="0" rIns="0" bIns="0"/>
          <a:lstStyle/>
          <a:p>
            <a:pPr marL="57799" marR="57799" defTabSz="1295400">
              <a:defRPr baseline="0" sz="0">
                <a:solidFill>
                  <a:srgbClr val="FFFFFF"/>
                </a:solidFill>
                <a:uFill>
                  <a:solidFill>
                    <a:srgbClr val="FFFFFF"/>
                  </a:solidFill>
                </a:uFill>
                <a:latin typeface="Helvetica"/>
                <a:ea typeface="Helvetica"/>
                <a:cs typeface="Helvetica"/>
                <a:sym typeface="Helvetica"/>
              </a:defRPr>
            </a:pPr>
          </a:p>
        </p:txBody>
      </p:sp>
      <p:sp>
        <p:nvSpPr>
          <p:cNvPr id="2453"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454" name="IMG_3740.jpg" descr="IMG_3740.jpg"/>
          <p:cNvPicPr>
            <a:picLocks noChangeAspect="0"/>
          </p:cNvPicPr>
          <p:nvPr/>
        </p:nvPicPr>
        <p:blipFill>
          <a:blip r:embed="rId2">
            <a:extLst/>
          </a:blip>
          <a:stretch>
            <a:fillRect/>
          </a:stretch>
        </p:blipFill>
        <p:spPr>
          <a:xfrm>
            <a:off x="755650" y="574675"/>
            <a:ext cx="7822407" cy="5868988"/>
          </a:xfrm>
          <a:prstGeom prst="rect">
            <a:avLst/>
          </a:prstGeom>
          <a:ln w="12700">
            <a:miter lim="400000"/>
          </a:ln>
        </p:spPr>
      </p:pic>
    </p:spTree>
  </p:cSld>
  <p:clrMapOvr>
    <a:masterClrMapping/>
  </p:clrMapOvr>
  <p:transition xmlns:p14="http://schemas.microsoft.com/office/powerpoint/2010/main" spd="med" advClick="1"/>
</p:sld>
</file>

<file path=ppt/slides/slide2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456"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57" name="Double-click to edit"/>
          <p:cNvSpPr txBox="1"/>
          <p:nvPr>
            <p:ph type="title"/>
          </p:nvPr>
        </p:nvSpPr>
        <p:spPr>
          <a:xfrm>
            <a:off x="303609" y="0"/>
            <a:ext cx="8456415" cy="1301751"/>
          </a:xfrm>
          <a:prstGeom prst="rect">
            <a:avLst/>
          </a:prstGeom>
          <a:effectLst/>
        </p:spPr>
        <p:txBody>
          <a:bodyPr lIns="0" tIns="0" rIns="0" bIns="0"/>
          <a:lstStyle/>
          <a:p>
            <a:pPr marL="57799" marR="57799" defTabSz="1295400">
              <a:defRPr baseline="0" sz="0">
                <a:solidFill>
                  <a:srgbClr val="FFFFFF"/>
                </a:solidFill>
                <a:uFill>
                  <a:solidFill>
                    <a:srgbClr val="FFFFFF"/>
                  </a:solidFill>
                </a:uFill>
                <a:latin typeface="Helvetica"/>
                <a:ea typeface="Helvetica"/>
                <a:cs typeface="Helvetica"/>
                <a:sym typeface="Helvetica"/>
              </a:defRPr>
            </a:pPr>
          </a:p>
        </p:txBody>
      </p:sp>
      <p:sp>
        <p:nvSpPr>
          <p:cNvPr id="2458"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459" name="IMG_4907.jpg" descr="IMG_4907.jpg"/>
          <p:cNvPicPr>
            <a:picLocks noChangeAspect="0"/>
          </p:cNvPicPr>
          <p:nvPr/>
        </p:nvPicPr>
        <p:blipFill>
          <a:blip r:embed="rId2">
            <a:extLst/>
          </a:blip>
          <a:stretch>
            <a:fillRect/>
          </a:stretch>
        </p:blipFill>
        <p:spPr>
          <a:xfrm>
            <a:off x="1204912" y="615950"/>
            <a:ext cx="7188399" cy="5391151"/>
          </a:xfrm>
          <a:prstGeom prst="rect">
            <a:avLst/>
          </a:prstGeom>
          <a:ln w="12700">
            <a:miter lim="400000"/>
          </a:ln>
        </p:spPr>
      </p:pic>
    </p:spTree>
  </p:cSld>
  <p:clrMapOvr>
    <a:masterClrMapping/>
  </p:clrMapOvr>
  <p:transition xmlns:p14="http://schemas.microsoft.com/office/powerpoint/2010/main" spd="med" advClick="1"/>
</p:sld>
</file>

<file path=ppt/slides/slide2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46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62" name="Double-click to edit"/>
          <p:cNvSpPr txBox="1"/>
          <p:nvPr>
            <p:ph type="title"/>
          </p:nvPr>
        </p:nvSpPr>
        <p:spPr>
          <a:xfrm>
            <a:off x="303609" y="0"/>
            <a:ext cx="8456415" cy="1301751"/>
          </a:xfrm>
          <a:prstGeom prst="rect">
            <a:avLst/>
          </a:prstGeom>
          <a:effectLst/>
        </p:spPr>
        <p:txBody>
          <a:bodyPr lIns="0" tIns="0" rIns="0" bIns="0"/>
          <a:lstStyle/>
          <a:p>
            <a:pPr marL="57799" marR="57799" defTabSz="1295400">
              <a:defRPr baseline="0" sz="0">
                <a:solidFill>
                  <a:srgbClr val="FFFFFF"/>
                </a:solidFill>
                <a:uFill>
                  <a:solidFill>
                    <a:srgbClr val="FFFFFF"/>
                  </a:solidFill>
                </a:uFill>
                <a:latin typeface="Helvetica"/>
                <a:ea typeface="Helvetica"/>
                <a:cs typeface="Helvetica"/>
                <a:sym typeface="Helvetica"/>
              </a:defRPr>
            </a:pPr>
          </a:p>
        </p:txBody>
      </p:sp>
      <p:sp>
        <p:nvSpPr>
          <p:cNvPr id="2463"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464" name="IMG_4908.jpg" descr="IMG_4908.jpg"/>
          <p:cNvPicPr>
            <a:picLocks noChangeAspect="0"/>
          </p:cNvPicPr>
          <p:nvPr/>
        </p:nvPicPr>
        <p:blipFill>
          <a:blip r:embed="rId2">
            <a:extLst/>
          </a:blip>
          <a:stretch>
            <a:fillRect/>
          </a:stretch>
        </p:blipFill>
        <p:spPr>
          <a:xfrm>
            <a:off x="735012" y="484187"/>
            <a:ext cx="7623176" cy="5718176"/>
          </a:xfrm>
          <a:prstGeom prst="rect">
            <a:avLst/>
          </a:prstGeom>
          <a:ln w="12700">
            <a:miter lim="400000"/>
          </a:ln>
        </p:spPr>
      </p:pic>
    </p:spTree>
  </p:cSld>
  <p:clrMapOvr>
    <a:masterClrMapping/>
  </p:clrMapOvr>
  <p:transition xmlns:p14="http://schemas.microsoft.com/office/powerpoint/2010/main" spd="med" advClick="1"/>
</p:sld>
</file>

<file path=ppt/slides/slide2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466"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467" name="tmp2.jpg" descr="tmp2.jpg"/>
          <p:cNvPicPr>
            <a:picLocks noChangeAspect="0"/>
          </p:cNvPicPr>
          <p:nvPr/>
        </p:nvPicPr>
        <p:blipFill>
          <a:blip r:embed="rId2">
            <a:extLst/>
          </a:blip>
          <a:stretch>
            <a:fillRect/>
          </a:stretch>
        </p:blipFill>
        <p:spPr>
          <a:xfrm>
            <a:off x="535781" y="383976"/>
            <a:ext cx="8081368" cy="6054329"/>
          </a:xfrm>
          <a:prstGeom prst="rect">
            <a:avLst/>
          </a:prstGeom>
          <a:ln w="12700">
            <a:miter lim="400000"/>
          </a:ln>
        </p:spPr>
      </p:pic>
      <p:sp>
        <p:nvSpPr>
          <p:cNvPr id="2468" name="Double-click to edit"/>
          <p:cNvSpPr txBox="1"/>
          <p:nvPr>
            <p:ph type="title"/>
          </p:nvPr>
        </p:nvSpPr>
        <p:spPr>
          <a:xfrm>
            <a:off x="303609" y="0"/>
            <a:ext cx="8456415" cy="1301751"/>
          </a:xfrm>
          <a:prstGeom prst="rect">
            <a:avLst/>
          </a:prstGeom>
          <a:effectLst/>
        </p:spPr>
        <p:txBody>
          <a:bodyPr lIns="0" tIns="0" rIns="0" bIns="0"/>
          <a:lstStyle/>
          <a:p>
            <a:pPr marL="57799" marR="57799" defTabSz="1295400">
              <a:defRPr baseline="0" sz="0">
                <a:solidFill>
                  <a:srgbClr val="FFFFFF"/>
                </a:solidFill>
                <a:uFill>
                  <a:solidFill>
                    <a:srgbClr val="FFFFFF"/>
                  </a:solidFill>
                </a:uFill>
                <a:latin typeface="Helvetica"/>
                <a:ea typeface="Helvetica"/>
                <a:cs typeface="Helvetica"/>
                <a:sym typeface="Helvetica"/>
              </a:defRPr>
            </a:pPr>
          </a:p>
        </p:txBody>
      </p:sp>
      <p:sp>
        <p:nvSpPr>
          <p:cNvPr id="2469"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470" name="tmp.jpg" descr="tmp.jpg"/>
          <p:cNvPicPr>
            <a:picLocks noChangeAspect="0"/>
          </p:cNvPicPr>
          <p:nvPr/>
        </p:nvPicPr>
        <p:blipFill>
          <a:blip r:embed="rId3">
            <a:extLst/>
          </a:blip>
          <a:stretch>
            <a:fillRect/>
          </a:stretch>
        </p:blipFill>
        <p:spPr>
          <a:xfrm>
            <a:off x="3055937" y="1417637"/>
            <a:ext cx="1991321" cy="43164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path" nodeType="clickEffect" presetSubtype="0" presetID="-1" grpId="2" accel="50000" decel="50000" fill="hold">
                                  <p:stCondLst>
                                    <p:cond delay="0"/>
                                  </p:stCondLst>
                                  <p:childTnLst>
                                    <p:animMotion path="M 0.000000 0.000000 L 0.319960 0.000000" origin="layout" pathEditMode="relative">
                                      <p:cBhvr>
                                        <p:cTn id="10" dur="1000" fill="hold"/>
                                        <p:tgtEl>
                                          <p:spTgt spid="2470"/>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exit" nodeType="clickEffect" presetSubtype="0" presetID="1" grpId="3" fill="hold">
                                  <p:stCondLst>
                                    <p:cond delay="0"/>
                                  </p:stCondLst>
                                  <p:iterate type="el" backwards="0">
                                    <p:tmAbs val="0"/>
                                  </p:iterate>
                                  <p:childTnLst>
                                    <p:set>
                                      <p:cBhvr>
                                        <p:cTn id="14" fill="hold">
                                          <p:stCondLst>
                                            <p:cond delay="0"/>
                                          </p:stCondLst>
                                        </p:cTn>
                                        <p:tgtEl>
                                          <p:spTgt spid="247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70" grpId="3"/>
      <p:bldP build="whole" bldLvl="1" animBg="1" rev="0" advAuto="0" spid="2467" grpId="1"/>
    </p:bldLst>
  </p:timing>
</p:sld>
</file>

<file path=ppt/slides/slide2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47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73" name="Natural image statistics"/>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Natural image statistics</a:t>
            </a:r>
          </a:p>
        </p:txBody>
      </p:sp>
      <p:sp>
        <p:nvSpPr>
          <p:cNvPr id="2474" name="Histogram of image gradients"/>
          <p:cNvSpPr txBox="1"/>
          <p:nvPr/>
        </p:nvSpPr>
        <p:spPr>
          <a:xfrm>
            <a:off x="4654550" y="2036762"/>
            <a:ext cx="4491633" cy="787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Histogram of image gradients</a:t>
            </a:r>
          </a:p>
        </p:txBody>
      </p:sp>
      <p:sp>
        <p:nvSpPr>
          <p:cNvPr id="2475"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pic>
        <p:nvPicPr>
          <p:cNvPr id="2476" name="image.png" descr="image.png"/>
          <p:cNvPicPr>
            <a:picLocks noChangeAspect="0"/>
          </p:cNvPicPr>
          <p:nvPr/>
        </p:nvPicPr>
        <p:blipFill>
          <a:blip r:embed="rId2">
            <a:extLst/>
          </a:blip>
          <a:srcRect l="7423" t="0" r="0" b="0"/>
          <a:stretch>
            <a:fillRect/>
          </a:stretch>
        </p:blipFill>
        <p:spPr>
          <a:xfrm>
            <a:off x="5000624" y="2613025"/>
            <a:ext cx="4019551" cy="3475038"/>
          </a:xfrm>
          <a:prstGeom prst="rect">
            <a:avLst/>
          </a:prstGeom>
          <a:ln w="12700">
            <a:miter lim="400000"/>
          </a:ln>
        </p:spPr>
      </p:pic>
      <p:pic>
        <p:nvPicPr>
          <p:cNvPr id="2477" name="image_0001_sharp.png" descr="image_0001_sharp.png"/>
          <p:cNvPicPr>
            <a:picLocks noChangeAspect="0"/>
          </p:cNvPicPr>
          <p:nvPr/>
        </p:nvPicPr>
        <p:blipFill>
          <a:blip r:embed="rId3">
            <a:extLst/>
          </a:blip>
          <a:stretch>
            <a:fillRect/>
          </a:stretch>
        </p:blipFill>
        <p:spPr>
          <a:xfrm>
            <a:off x="0" y="2597150"/>
            <a:ext cx="4487863" cy="2989263"/>
          </a:xfrm>
          <a:prstGeom prst="rect">
            <a:avLst/>
          </a:prstGeom>
          <a:ln w="12700">
            <a:miter lim="400000"/>
          </a:ln>
        </p:spPr>
      </p:pic>
      <p:sp>
        <p:nvSpPr>
          <p:cNvPr id="2478" name="Characteristic distribution with heavy tails"/>
          <p:cNvSpPr txBox="1"/>
          <p:nvPr/>
        </p:nvSpPr>
        <p:spPr>
          <a:xfrm>
            <a:off x="155575" y="1471612"/>
            <a:ext cx="8420696" cy="4732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45479" marR="57799" indent="-487680" defTabSz="910828">
              <a:spcBef>
                <a:spcPts val="900"/>
              </a:spcBef>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Characteristic distribution with heavy tails</a:t>
            </a:r>
          </a:p>
        </p:txBody>
      </p:sp>
    </p:spTree>
  </p:cSld>
  <p:clrMapOvr>
    <a:masterClrMapping/>
  </p:clrMapOvr>
  <p:transition xmlns:p14="http://schemas.microsoft.com/office/powerpoint/2010/main" spd="med" advClick="1"/>
</p:sld>
</file>

<file path=ppt/slides/slide2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48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81" name="Blurry images have different statistics"/>
          <p:cNvSpPr txBox="1"/>
          <p:nvPr>
            <p:ph type="title"/>
          </p:nvPr>
        </p:nvSpPr>
        <p:spPr>
          <a:xfrm>
            <a:off x="303609" y="0"/>
            <a:ext cx="8456415" cy="1301751"/>
          </a:xfrm>
          <a:prstGeom prst="rect">
            <a:avLst/>
          </a:prstGeom>
          <a:effectLst/>
        </p:spPr>
        <p:txBody>
          <a:bodyPr lIns="0" tIns="0" rIns="0" bIns="0"/>
          <a:lstStyle>
            <a:lvl1pPr marL="50285" marR="50285" defTabSz="1126997">
              <a:defRPr sz="4176">
                <a:solidFill>
                  <a:srgbClr val="FFFFFF"/>
                </a:solidFill>
                <a:uFill>
                  <a:solidFill>
                    <a:srgbClr val="FFFFFF"/>
                  </a:solidFill>
                </a:uFill>
                <a:latin typeface="Helvetica"/>
                <a:ea typeface="Helvetica"/>
                <a:cs typeface="Helvetica"/>
                <a:sym typeface="Helvetica"/>
              </a:defRPr>
            </a:lvl1pPr>
          </a:lstStyle>
          <a:p>
            <a:pPr/>
            <a:r>
              <a:t>Blurry images have different statistics</a:t>
            </a:r>
          </a:p>
        </p:txBody>
      </p:sp>
      <p:sp>
        <p:nvSpPr>
          <p:cNvPr id="2482"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483" name="image_0001.png" descr="image_0001.png"/>
          <p:cNvPicPr>
            <a:picLocks noChangeAspect="0"/>
          </p:cNvPicPr>
          <p:nvPr/>
        </p:nvPicPr>
        <p:blipFill>
          <a:blip r:embed="rId2">
            <a:extLst/>
          </a:blip>
          <a:stretch>
            <a:fillRect/>
          </a:stretch>
        </p:blipFill>
        <p:spPr>
          <a:xfrm>
            <a:off x="0" y="2638425"/>
            <a:ext cx="4491633" cy="2995613"/>
          </a:xfrm>
          <a:prstGeom prst="rect">
            <a:avLst/>
          </a:prstGeom>
          <a:ln w="12700">
            <a:miter lim="400000"/>
          </a:ln>
        </p:spPr>
      </p:pic>
      <p:sp>
        <p:nvSpPr>
          <p:cNvPr id="2484" name="Histogram of image gradients"/>
          <p:cNvSpPr txBox="1"/>
          <p:nvPr/>
        </p:nvSpPr>
        <p:spPr>
          <a:xfrm>
            <a:off x="4654550" y="2036762"/>
            <a:ext cx="4491633" cy="787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Histogram of image gradients</a:t>
            </a:r>
          </a:p>
        </p:txBody>
      </p:sp>
      <p:sp>
        <p:nvSpPr>
          <p:cNvPr id="2485"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pic>
        <p:nvPicPr>
          <p:cNvPr id="2486" name="image.png" descr="image.png"/>
          <p:cNvPicPr>
            <a:picLocks noChangeAspect="0"/>
          </p:cNvPicPr>
          <p:nvPr/>
        </p:nvPicPr>
        <p:blipFill>
          <a:blip r:embed="rId3">
            <a:extLst/>
          </a:blip>
          <a:srcRect l="7473" t="0" r="0" b="0"/>
          <a:stretch>
            <a:fillRect/>
          </a:stretch>
        </p:blipFill>
        <p:spPr>
          <a:xfrm>
            <a:off x="5005387" y="2614612"/>
            <a:ext cx="4029076" cy="3486152"/>
          </a:xfrm>
          <a:prstGeom prst="rect">
            <a:avLst/>
          </a:prstGeom>
          <a:ln w="12700">
            <a:miter lim="400000"/>
          </a:ln>
        </p:spPr>
      </p:pic>
    </p:spTree>
  </p:cSld>
  <p:clrMapOvr>
    <a:masterClrMapping/>
  </p:clrMapOvr>
  <p:transition xmlns:p14="http://schemas.microsoft.com/office/powerpoint/2010/main" spd="med" advClick="1"/>
</p:sld>
</file>

<file path=ppt/slides/slide2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48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489" name="Parametric distribution"/>
          <p:cNvSpPr txBox="1"/>
          <p:nvPr>
            <p:ph type="title"/>
          </p:nvPr>
        </p:nvSpPr>
        <p:spPr>
          <a:xfrm>
            <a:off x="303609" y="0"/>
            <a:ext cx="8840391"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Parametric distribution</a:t>
            </a:r>
          </a:p>
        </p:txBody>
      </p:sp>
      <p:sp>
        <p:nvSpPr>
          <p:cNvPr id="2490"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sp>
        <p:nvSpPr>
          <p:cNvPr id="2491" name="Histogram of image gradients"/>
          <p:cNvSpPr txBox="1"/>
          <p:nvPr/>
        </p:nvSpPr>
        <p:spPr>
          <a:xfrm>
            <a:off x="4654550" y="2036762"/>
            <a:ext cx="4491633" cy="787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Histogram of image gradients</a:t>
            </a:r>
          </a:p>
        </p:txBody>
      </p:sp>
      <p:sp>
        <p:nvSpPr>
          <p:cNvPr id="2492"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sp>
        <p:nvSpPr>
          <p:cNvPr id="2493" name="Use parametric model of sharp image statistics"/>
          <p:cNvSpPr txBox="1"/>
          <p:nvPr/>
        </p:nvSpPr>
        <p:spPr>
          <a:xfrm>
            <a:off x="222250" y="6142037"/>
            <a:ext cx="8420696" cy="47327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45479" marR="57799" indent="-487680" defTabSz="910828">
              <a:spcBef>
                <a:spcPts val="900"/>
              </a:spcBef>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Use parametric model of sharp image statistics</a:t>
            </a:r>
          </a:p>
        </p:txBody>
      </p:sp>
      <p:pic>
        <p:nvPicPr>
          <p:cNvPr id="2494" name="image.png" descr="image.png"/>
          <p:cNvPicPr>
            <a:picLocks noChangeAspect="0"/>
          </p:cNvPicPr>
          <p:nvPr/>
        </p:nvPicPr>
        <p:blipFill>
          <a:blip r:embed="rId3">
            <a:extLst/>
          </a:blip>
          <a:srcRect l="7461" t="0" r="0" b="0"/>
          <a:stretch>
            <a:fillRect/>
          </a:stretch>
        </p:blipFill>
        <p:spPr>
          <a:xfrm>
            <a:off x="4991695" y="2607468"/>
            <a:ext cx="4023718" cy="3482579"/>
          </a:xfrm>
          <a:prstGeom prst="rect">
            <a:avLst/>
          </a:prstGeom>
          <a:ln w="12700">
            <a:miter lim="400000"/>
          </a:ln>
        </p:spPr>
      </p:pic>
      <p:pic>
        <p:nvPicPr>
          <p:cNvPr id="2495" name="image_0001_sharp.png" descr="image_0001_sharp.png"/>
          <p:cNvPicPr>
            <a:picLocks noChangeAspect="0"/>
          </p:cNvPicPr>
          <p:nvPr/>
        </p:nvPicPr>
        <p:blipFill>
          <a:blip r:embed="rId4">
            <a:extLst/>
          </a:blip>
          <a:stretch>
            <a:fillRect/>
          </a:stretch>
        </p:blipFill>
        <p:spPr>
          <a:xfrm>
            <a:off x="0" y="2597150"/>
            <a:ext cx="4487863" cy="2989263"/>
          </a:xfrm>
          <a:prstGeom prst="rect">
            <a:avLst/>
          </a:prstGeom>
          <a:ln w="12700">
            <a:miter lim="400000"/>
          </a:ln>
        </p:spPr>
      </p:pic>
      <p:pic>
        <p:nvPicPr>
          <p:cNvPr id="2496" name="image.png" descr="image.png"/>
          <p:cNvPicPr>
            <a:picLocks noChangeAspect="0"/>
          </p:cNvPicPr>
          <p:nvPr/>
        </p:nvPicPr>
        <p:blipFill>
          <a:blip r:embed="rId5">
            <a:extLst/>
          </a:blip>
          <a:srcRect l="7516" t="0" r="0" b="0"/>
          <a:stretch>
            <a:fillRect/>
          </a:stretch>
        </p:blipFill>
        <p:spPr>
          <a:xfrm>
            <a:off x="5002212" y="2614612"/>
            <a:ext cx="4032251" cy="3490914"/>
          </a:xfrm>
          <a:prstGeom prst="rect">
            <a:avLst/>
          </a:prstGeom>
          <a:ln w="12700">
            <a:miter lim="400000"/>
          </a:ln>
        </p:spPr>
      </p:pic>
    </p:spTree>
  </p:cSld>
  <p:clrMapOvr>
    <a:masterClrMapping/>
  </p:clrMapOvr>
  <p:transition xmlns:p14="http://schemas.microsoft.com/office/powerpoint/2010/main" spd="med" advClick="1"/>
</p:sld>
</file>

<file path=ppt/slides/slide2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50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501" name="Three sources of information"/>
          <p:cNvSpPr txBox="1"/>
          <p:nvPr>
            <p:ph type="title"/>
          </p:nvPr>
        </p:nvSpPr>
        <p:spPr>
          <a:xfrm>
            <a:off x="455414" y="-80368"/>
            <a:ext cx="8233172" cy="1143001"/>
          </a:xfrm>
          <a:prstGeom prst="rect">
            <a:avLst/>
          </a:prstGeom>
          <a:effectLst/>
        </p:spPr>
        <p:txBody>
          <a:bodyPr lIns="0" tIns="0" rIns="0" bIns="0"/>
          <a:lstStyle>
            <a:lvl1pPr marL="57799" marR="57799" algn="ctr" defTabSz="1295400">
              <a:defRPr sz="4800">
                <a:solidFill>
                  <a:srgbClr val="FFFFFF"/>
                </a:solidFill>
                <a:uFill>
                  <a:solidFill>
                    <a:srgbClr val="FFFFFF"/>
                  </a:solidFill>
                </a:uFill>
                <a:latin typeface="+mn-lt"/>
                <a:ea typeface="+mn-ea"/>
                <a:cs typeface="+mn-cs"/>
                <a:sym typeface="Arial"/>
              </a:defRPr>
            </a:lvl1pPr>
          </a:lstStyle>
          <a:p>
            <a:pPr/>
            <a:r>
              <a:t>Three sources of information</a:t>
            </a:r>
          </a:p>
        </p:txBody>
      </p:sp>
      <p:sp>
        <p:nvSpPr>
          <p:cNvPr id="2502" name="1. Reconstruction constraint:"/>
          <p:cNvSpPr txBox="1"/>
          <p:nvPr>
            <p:ph type="body" sz="quarter" idx="1"/>
          </p:nvPr>
        </p:nvSpPr>
        <p:spPr>
          <a:xfrm>
            <a:off x="179387" y="1042987"/>
            <a:ext cx="8415339" cy="625079"/>
          </a:xfrm>
          <a:prstGeom prst="rect">
            <a:avLst/>
          </a:prstGeom>
        </p:spPr>
        <p:txBody>
          <a:bodyPr lIns="0" tIns="0" rIns="0" bIns="0"/>
          <a:lstStyle>
            <a:lvl1pPr marL="545479" marR="57799" indent="-487680" defTabSz="910828">
              <a:lnSpc>
                <a:spcPct val="100000"/>
              </a:lnSpc>
              <a:spcBef>
                <a:spcPts val="1000"/>
              </a:spcBef>
              <a:buClr>
                <a:srgbClr val="FFFFFF"/>
              </a:buClr>
              <a:buSzTx/>
              <a:buFont typeface="Arial"/>
              <a:buNone/>
              <a:defRPr sz="2400">
                <a:solidFill>
                  <a:srgbClr val="FFFFFF"/>
                </a:solidFill>
                <a:uFill>
                  <a:solidFill>
                    <a:srgbClr val="FFFFFF"/>
                  </a:solidFill>
                </a:uFill>
                <a:latin typeface="+mn-lt"/>
                <a:ea typeface="+mn-ea"/>
                <a:cs typeface="+mn-cs"/>
                <a:sym typeface="Arial"/>
              </a:defRPr>
            </a:lvl1pPr>
          </a:lstStyle>
          <a:p>
            <a:pPr/>
            <a:r>
              <a:t>1. Reconstruction constraint:</a:t>
            </a:r>
          </a:p>
        </p:txBody>
      </p:sp>
      <p:grpSp>
        <p:nvGrpSpPr>
          <p:cNvPr id="2512" name="Group"/>
          <p:cNvGrpSpPr/>
          <p:nvPr/>
        </p:nvGrpSpPr>
        <p:grpSpPr>
          <a:xfrm>
            <a:off x="566737" y="1954212"/>
            <a:ext cx="7434263" cy="2479676"/>
            <a:chOff x="0" y="0"/>
            <a:chExt cx="7434262" cy="2479675"/>
          </a:xfrm>
        </p:grpSpPr>
        <p:pic>
          <p:nvPicPr>
            <p:cNvPr id="2503" name="image.png" descr="image.png"/>
            <p:cNvPicPr>
              <a:picLocks noChangeAspect="0"/>
            </p:cNvPicPr>
            <p:nvPr/>
          </p:nvPicPr>
          <p:blipFill>
            <a:blip r:embed="rId3">
              <a:extLst/>
            </a:blip>
            <a:stretch>
              <a:fillRect/>
            </a:stretch>
          </p:blipFill>
          <p:spPr>
            <a:xfrm>
              <a:off x="3049587" y="468312"/>
              <a:ext cx="1294806" cy="1289051"/>
            </a:xfrm>
            <a:prstGeom prst="rect">
              <a:avLst/>
            </a:prstGeom>
            <a:ln w="3175" cap="flat">
              <a:solidFill>
                <a:srgbClr val="FFFFFF"/>
              </a:solidFill>
              <a:prstDash val="solid"/>
              <a:miter lim="400000"/>
            </a:ln>
            <a:effectLst/>
          </p:spPr>
        </p:pic>
        <p:pic>
          <p:nvPicPr>
            <p:cNvPr id="2504" name="image.png" descr="image.png"/>
            <p:cNvPicPr>
              <a:picLocks noChangeAspect="0"/>
            </p:cNvPicPr>
            <p:nvPr/>
          </p:nvPicPr>
          <p:blipFill>
            <a:blip r:embed="rId4">
              <a:extLst/>
            </a:blip>
            <a:srcRect l="2803" t="12834" r="19760" b="2528"/>
            <a:stretch>
              <a:fillRect/>
            </a:stretch>
          </p:blipFill>
          <p:spPr>
            <a:xfrm>
              <a:off x="161924" y="188912"/>
              <a:ext cx="2224089" cy="1670051"/>
            </a:xfrm>
            <a:prstGeom prst="rect">
              <a:avLst/>
            </a:prstGeom>
            <a:ln w="12700" cap="flat">
              <a:noFill/>
              <a:miter lim="400000"/>
            </a:ln>
            <a:effectLst/>
          </p:spPr>
        </p:pic>
        <p:pic>
          <p:nvPicPr>
            <p:cNvPr id="2505" name="stata_blur.jpg" descr="stata_blur.jpg"/>
            <p:cNvPicPr>
              <a:picLocks noChangeAspect="0"/>
            </p:cNvPicPr>
            <p:nvPr/>
          </p:nvPicPr>
          <p:blipFill>
            <a:blip r:embed="rId5">
              <a:extLst/>
            </a:blip>
            <a:srcRect l="2848" t="13070" r="20228" b="2490"/>
            <a:stretch>
              <a:fillRect/>
            </a:stretch>
          </p:blipFill>
          <p:spPr>
            <a:xfrm>
              <a:off x="5214937" y="252412"/>
              <a:ext cx="2219326" cy="1673226"/>
            </a:xfrm>
            <a:prstGeom prst="rect">
              <a:avLst/>
            </a:prstGeom>
            <a:ln w="12700" cap="flat">
              <a:noFill/>
              <a:miter lim="400000"/>
            </a:ln>
            <a:effectLst/>
          </p:spPr>
        </p:pic>
        <p:sp>
          <p:nvSpPr>
            <p:cNvPr id="2506" name="="/>
            <p:cNvSpPr txBox="1"/>
            <p:nvPr/>
          </p:nvSpPr>
          <p:spPr>
            <a:xfrm>
              <a:off x="4635500" y="755650"/>
              <a:ext cx="322664" cy="4811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b="1" sz="3400">
                  <a:solidFill>
                    <a:srgbClr val="FFFFFF"/>
                  </a:solidFill>
                  <a:uFill>
                    <a:solidFill>
                      <a:srgbClr val="FFFFFF"/>
                    </a:solidFill>
                  </a:uFill>
                  <a:latin typeface="+mn-lt"/>
                  <a:ea typeface="+mn-ea"/>
                  <a:cs typeface="+mn-cs"/>
                  <a:sym typeface="Arial"/>
                </a:defRPr>
              </a:lvl1pPr>
            </a:lstStyle>
            <a:p>
              <a:pPr/>
              <a:r>
                <a:t>=</a:t>
              </a:r>
            </a:p>
          </p:txBody>
        </p:sp>
        <p:sp>
          <p:nvSpPr>
            <p:cNvPr id="2507" name="⊗"/>
            <p:cNvSpPr txBox="1"/>
            <p:nvPr/>
          </p:nvSpPr>
          <p:spPr>
            <a:xfrm>
              <a:off x="2462212" y="766762"/>
              <a:ext cx="402151"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sp>
          <p:nvSpPr>
            <p:cNvPr id="2508" name="Input blurry image"/>
            <p:cNvSpPr txBox="1"/>
            <p:nvPr/>
          </p:nvSpPr>
          <p:spPr>
            <a:xfrm>
              <a:off x="5218112" y="1925637"/>
              <a:ext cx="1842845" cy="254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Input blurry image</a:t>
              </a:r>
            </a:p>
          </p:txBody>
        </p:sp>
        <p:sp>
          <p:nvSpPr>
            <p:cNvPr id="2509" name="Estimated sharp image"/>
            <p:cNvSpPr txBox="1"/>
            <p:nvPr/>
          </p:nvSpPr>
          <p:spPr>
            <a:xfrm>
              <a:off x="12700" y="1903412"/>
              <a:ext cx="2181081" cy="254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Estimated sharp image</a:t>
              </a:r>
            </a:p>
          </p:txBody>
        </p:sp>
        <p:sp>
          <p:nvSpPr>
            <p:cNvPr id="2510" name="Estimated blur kernel"/>
            <p:cNvSpPr txBox="1"/>
            <p:nvPr/>
          </p:nvSpPr>
          <p:spPr>
            <a:xfrm>
              <a:off x="2998787" y="1724818"/>
              <a:ext cx="1114480" cy="508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p>
              <a: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pPr>
              <a:r>
                <a:t>Estimated</a:t>
              </a:r>
              <a:br/>
              <a:r>
                <a:t>blur kernel</a:t>
              </a:r>
            </a:p>
          </p:txBody>
        </p:sp>
        <p:sp>
          <p:nvSpPr>
            <p:cNvPr id="2511" name="Shape"/>
            <p:cNvSpPr/>
            <p:nvPr/>
          </p:nvSpPr>
          <p:spPr>
            <a:xfrm>
              <a:off x="0" y="0"/>
              <a:ext cx="4514851" cy="24796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77" y="0"/>
                  </a:moveTo>
                  <a:cubicBezTo>
                    <a:pt x="885" y="0"/>
                    <a:pt x="0" y="1612"/>
                    <a:pt x="0" y="3600"/>
                  </a:cubicBezTo>
                  <a:lnTo>
                    <a:pt x="0" y="18000"/>
                  </a:lnTo>
                  <a:cubicBezTo>
                    <a:pt x="0" y="19988"/>
                    <a:pt x="885" y="21600"/>
                    <a:pt x="1977" y="21600"/>
                  </a:cubicBezTo>
                  <a:moveTo>
                    <a:pt x="19623" y="0"/>
                  </a:moveTo>
                  <a:cubicBezTo>
                    <a:pt x="20715" y="0"/>
                    <a:pt x="21600" y="1612"/>
                    <a:pt x="21600" y="3600"/>
                  </a:cubicBezTo>
                  <a:lnTo>
                    <a:pt x="21600" y="18000"/>
                  </a:lnTo>
                  <a:cubicBezTo>
                    <a:pt x="21600" y="19988"/>
                    <a:pt x="20715" y="21600"/>
                    <a:pt x="19623" y="21600"/>
                  </a:cubicBezTo>
                </a:path>
              </a:pathLst>
            </a:custGeom>
            <a:noFill/>
            <a:ln w="12700" cap="flat">
              <a:solidFill>
                <a:srgbClr val="FFFFFF"/>
              </a:solidFill>
              <a:prstDash val="solid"/>
              <a:round/>
            </a:ln>
            <a:effectLst/>
          </p:spPr>
          <p:txBody>
            <a:bodyPr wrap="square" lIns="0" tIns="0" rIns="0" bIns="0" numCol="1" anchor="ctr">
              <a:noAutofit/>
            </a:bodyPr>
            <a:lstStyle/>
            <a:p>
              <a:pPr marL="57799" marR="57799" defTabSz="1295400">
                <a:defRPr baseline="0" sz="0">
                  <a:uFill>
                    <a:solidFill>
                      <a:srgbClr val="000000"/>
                    </a:solidFill>
                  </a:uFill>
                  <a:latin typeface="Times New Roman"/>
                  <a:ea typeface="Times New Roman"/>
                  <a:cs typeface="Times New Roman"/>
                  <a:sym typeface="Times New Roman"/>
                </a:defRPr>
              </a:pPr>
            </a:p>
          </p:txBody>
        </p:sp>
      </p:grpSp>
      <p:sp>
        <p:nvSpPr>
          <p:cNvPr id="2513" name="2. Image prior:"/>
          <p:cNvSpPr txBox="1"/>
          <p:nvPr/>
        </p:nvSpPr>
        <p:spPr>
          <a:xfrm>
            <a:off x="312737" y="4654550"/>
            <a:ext cx="3393282" cy="50899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45479" marR="57799" indent="-487680" defTabSz="910828">
              <a:spcBef>
                <a:spcPts val="1000"/>
              </a:spcBef>
              <a:buClr>
                <a:srgbClr val="FF56D6"/>
              </a:buClr>
              <a:buFont typeface="Arial"/>
              <a:defRPr sz="3000">
                <a:solidFill>
                  <a:srgbClr val="FF56D6"/>
                </a:solidFill>
                <a:uFill>
                  <a:solidFill>
                    <a:srgbClr val="FF56D6"/>
                  </a:solidFill>
                </a:uFill>
                <a:latin typeface="+mn-lt"/>
                <a:ea typeface="+mn-ea"/>
                <a:cs typeface="+mn-cs"/>
                <a:sym typeface="Arial"/>
              </a:defRPr>
            </a:lvl1pPr>
          </a:lstStyle>
          <a:p>
            <a:pPr/>
            <a:r>
              <a:t>2. Image prior:</a:t>
            </a:r>
          </a:p>
        </p:txBody>
      </p:sp>
      <p:pic>
        <p:nvPicPr>
          <p:cNvPr id="2514" name="image.png" descr="image.png"/>
          <p:cNvPicPr>
            <a:picLocks noChangeAspect="0"/>
          </p:cNvPicPr>
          <p:nvPr/>
        </p:nvPicPr>
        <p:blipFill>
          <a:blip r:embed="rId6">
            <a:extLst/>
          </a:blip>
          <a:stretch>
            <a:fillRect/>
          </a:stretch>
        </p:blipFill>
        <p:spPr>
          <a:xfrm>
            <a:off x="422275" y="5289550"/>
            <a:ext cx="1978026" cy="1568451"/>
          </a:xfrm>
          <a:prstGeom prst="rect">
            <a:avLst/>
          </a:prstGeom>
          <a:ln w="12700">
            <a:miter lim="400000"/>
          </a:ln>
        </p:spPr>
      </p:pic>
      <p:sp>
        <p:nvSpPr>
          <p:cNvPr id="2515" name="Rectangle"/>
          <p:cNvSpPr/>
          <p:nvPr/>
        </p:nvSpPr>
        <p:spPr>
          <a:xfrm>
            <a:off x="708025" y="2138362"/>
            <a:ext cx="2263776" cy="1687712"/>
          </a:xfrm>
          <a:prstGeom prst="rect">
            <a:avLst/>
          </a:prstGeom>
          <a:ln w="25400">
            <a:solidFill>
              <a:srgbClr val="FF40FF"/>
            </a:solidFill>
            <a:miter lim="400000"/>
          </a:ln>
        </p:spPr>
        <p:txBody>
          <a:bodyPr lIns="0" tIns="0" rIns="0" bIns="0" anchor="ctr"/>
          <a:lstStyle/>
          <a:p>
            <a:pPr marL="57799" marR="57799" defTabSz="1295400">
              <a:defRPr baseline="0" sz="0">
                <a:uFill>
                  <a:solidFill>
                    <a:srgbClr val="000000"/>
                  </a:solidFill>
                </a:uFill>
                <a:latin typeface="Times New Roman"/>
                <a:ea typeface="Times New Roman"/>
                <a:cs typeface="Times New Roman"/>
                <a:sym typeface="Times New Roman"/>
              </a:defRPr>
            </a:pPr>
          </a:p>
        </p:txBody>
      </p:sp>
      <p:sp>
        <p:nvSpPr>
          <p:cNvPr id="2516" name="Line"/>
          <p:cNvSpPr/>
          <p:nvPr/>
        </p:nvSpPr>
        <p:spPr>
          <a:xfrm>
            <a:off x="307975" y="1038225"/>
            <a:ext cx="8456414" cy="1588"/>
          </a:xfrm>
          <a:prstGeom prst="line">
            <a:avLst/>
          </a:prstGeom>
          <a:ln w="12700">
            <a:solidFill>
              <a:srgbClr val="C5BA7B"/>
            </a:solidFill>
            <a:custDash>
              <a:ds d="100000" sp="200000"/>
            </a:custDash>
          </a:ln>
        </p:spPr>
        <p:txBody>
          <a:bodyPr lIns="0" tIns="0" rIns="0" bIns="0"/>
          <a:lstStyle/>
          <a:p>
            <a:pPr>
              <a:defRPr baseline="0" sz="0"/>
            </a:pPr>
          </a:p>
        </p:txBody>
      </p:sp>
      <p:grpSp>
        <p:nvGrpSpPr>
          <p:cNvPr id="2522" name="Group"/>
          <p:cNvGrpSpPr/>
          <p:nvPr/>
        </p:nvGrpSpPr>
        <p:grpSpPr>
          <a:xfrm>
            <a:off x="3582987" y="2411015"/>
            <a:ext cx="4988720" cy="4275536"/>
            <a:chOff x="0" y="0"/>
            <a:chExt cx="4988718" cy="4275534"/>
          </a:xfrm>
        </p:grpSpPr>
        <p:sp>
          <p:nvSpPr>
            <p:cNvPr id="2517" name="3. Blur prior:"/>
            <p:cNvSpPr txBox="1"/>
            <p:nvPr/>
          </p:nvSpPr>
          <p:spPr>
            <a:xfrm>
              <a:off x="1595437" y="2229247"/>
              <a:ext cx="3393282" cy="4193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45479" marR="57799" indent="-487680" defTabSz="910828">
                <a:spcBef>
                  <a:spcPts val="1000"/>
                </a:spcBef>
                <a:buClr>
                  <a:srgbClr val="FFFB00"/>
                </a:buClr>
                <a:buFont typeface="Arial"/>
                <a:defRPr sz="3000">
                  <a:solidFill>
                    <a:srgbClr val="FFFB00"/>
                  </a:solidFill>
                  <a:uFill>
                    <a:solidFill>
                      <a:srgbClr val="FFFB00"/>
                    </a:solidFill>
                  </a:uFill>
                  <a:latin typeface="+mn-lt"/>
                  <a:ea typeface="+mn-ea"/>
                  <a:cs typeface="+mn-cs"/>
                  <a:sym typeface="Arial"/>
                </a:defRPr>
              </a:lvl1pPr>
            </a:lstStyle>
            <a:p>
              <a:pPr/>
              <a:r>
                <a:t>3. Blur prior:</a:t>
              </a:r>
            </a:p>
          </p:txBody>
        </p:sp>
        <p:pic>
          <p:nvPicPr>
            <p:cNvPr id="2518" name="image.png" descr="image.png"/>
            <p:cNvPicPr>
              <a:picLocks noChangeAspect="0"/>
            </p:cNvPicPr>
            <p:nvPr/>
          </p:nvPicPr>
          <p:blipFill>
            <a:blip r:embed="rId3">
              <a:extLst/>
            </a:blip>
            <a:stretch>
              <a:fillRect/>
            </a:stretch>
          </p:blipFill>
          <p:spPr>
            <a:xfrm>
              <a:off x="1889124" y="2975372"/>
              <a:ext cx="1294806" cy="1289051"/>
            </a:xfrm>
            <a:prstGeom prst="rect">
              <a:avLst/>
            </a:prstGeom>
            <a:ln w="3175" cap="flat">
              <a:solidFill>
                <a:srgbClr val="FFFFFF"/>
              </a:solidFill>
              <a:prstDash val="solid"/>
              <a:miter lim="400000"/>
            </a:ln>
            <a:effectLst/>
          </p:spPr>
        </p:pic>
        <p:sp>
          <p:nvSpPr>
            <p:cNvPr id="2519" name="Positive…"/>
            <p:cNvSpPr txBox="1"/>
            <p:nvPr/>
          </p:nvSpPr>
          <p:spPr>
            <a:xfrm>
              <a:off x="3665262" y="3003947"/>
              <a:ext cx="629201" cy="533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p>
              <a:pPr marL="57799" marR="57799" algn="ctr"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pPr>
              <a:r>
                <a:rPr baseline="0"/>
                <a:t>Positive</a:t>
              </a:r>
              <a:endParaRPr baseline="0"/>
            </a:p>
            <a:p>
              <a:pPr marL="57799" marR="57799" algn="ctr"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pPr>
              <a:r>
                <a:rPr baseline="0"/>
                <a:t>&amp;</a:t>
              </a:r>
              <a:endParaRPr baseline="0"/>
            </a:p>
            <a:p>
              <a:pPr marL="57799" marR="57799" algn="ctr" defTabSz="910828">
                <a:buClr>
                  <a:srgbClr val="FFFFFF"/>
                </a:buClr>
                <a:buFont typeface="Book Antiqua"/>
                <a:defRPr b="1" baseline="0" sz="0">
                  <a:solidFill>
                    <a:srgbClr val="FFFFFF"/>
                  </a:solidFill>
                  <a:uFill>
                    <a:solidFill>
                      <a:srgbClr val="FFFFFF"/>
                    </a:solidFill>
                  </a:uFill>
                  <a:latin typeface="Book Antiqua"/>
                  <a:ea typeface="Book Antiqua"/>
                  <a:cs typeface="Book Antiqua"/>
                  <a:sym typeface="Book Antiqua"/>
                </a:defRPr>
              </a:pPr>
              <a:r>
                <a:rPr baseline="0"/>
                <a:t>Sparse</a:t>
              </a:r>
            </a:p>
          </p:txBody>
        </p:sp>
        <p:sp>
          <p:nvSpPr>
            <p:cNvPr id="2520" name="Rectangle"/>
            <p:cNvSpPr/>
            <p:nvPr/>
          </p:nvSpPr>
          <p:spPr>
            <a:xfrm>
              <a:off x="1858962" y="2959497"/>
              <a:ext cx="1357314" cy="1316038"/>
            </a:xfrm>
            <a:prstGeom prst="rect">
              <a:avLst/>
            </a:prstGeom>
            <a:noFill/>
            <a:ln w="25400" cap="flat">
              <a:solidFill>
                <a:srgbClr val="FFFB00"/>
              </a:solidFill>
              <a:prstDash val="solid"/>
              <a:miter lim="400000"/>
            </a:ln>
            <a:effectLst/>
          </p:spPr>
          <p:txBody>
            <a:bodyPr wrap="square" lIns="0" tIns="0" rIns="0" bIns="0" numCol="1" anchor="ctr">
              <a:noAutofit/>
            </a:bodyPr>
            <a:lstStyle/>
            <a:p>
              <a:pPr marL="57799" marR="57799" defTabSz="1295400">
                <a:defRPr baseline="0" sz="0">
                  <a:uFill>
                    <a:solidFill>
                      <a:srgbClr val="000000"/>
                    </a:solidFill>
                  </a:uFill>
                  <a:latin typeface="Times New Roman"/>
                  <a:ea typeface="Times New Roman"/>
                  <a:cs typeface="Times New Roman"/>
                  <a:sym typeface="Times New Roman"/>
                </a:defRPr>
              </a:pPr>
            </a:p>
          </p:txBody>
        </p:sp>
        <p:sp>
          <p:nvSpPr>
            <p:cNvPr id="2521" name="Rectangle"/>
            <p:cNvSpPr/>
            <p:nvPr/>
          </p:nvSpPr>
          <p:spPr>
            <a:xfrm>
              <a:off x="0" y="0"/>
              <a:ext cx="1357313" cy="1316038"/>
            </a:xfrm>
            <a:prstGeom prst="rect">
              <a:avLst/>
            </a:prstGeom>
            <a:noFill/>
            <a:ln w="25400" cap="flat">
              <a:solidFill>
                <a:srgbClr val="FFFB00"/>
              </a:solidFill>
              <a:prstDash val="solid"/>
              <a:miter lim="400000"/>
            </a:ln>
            <a:effectLst/>
          </p:spPr>
          <p:txBody>
            <a:bodyPr wrap="square" lIns="0" tIns="0" rIns="0" bIns="0" numCol="1" anchor="ctr">
              <a:noAutofit/>
            </a:bodyPr>
            <a:lstStyle/>
            <a:p>
              <a:pPr marL="57799" marR="57799" defTabSz="1295400">
                <a:defRPr baseline="0" sz="0">
                  <a:uFill>
                    <a:solidFill>
                      <a:srgbClr val="000000"/>
                    </a:solidFill>
                  </a:uFill>
                  <a:latin typeface="Times New Roman"/>
                  <a:ea typeface="Times New Roman"/>
                  <a:cs typeface="Times New Roman"/>
                  <a:sym typeface="Times New Roman"/>
                </a:defRPr>
              </a:pPr>
            </a:p>
          </p:txBody>
        </p:sp>
      </p:grpSp>
      <p:sp>
        <p:nvSpPr>
          <p:cNvPr id="2523" name="Distribution of gradients"/>
          <p:cNvSpPr txBox="1"/>
          <p:nvPr/>
        </p:nvSpPr>
        <p:spPr>
          <a:xfrm>
            <a:off x="2491382" y="5759450"/>
            <a:ext cx="1794868" cy="66079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b="1" sz="1800">
                <a:solidFill>
                  <a:srgbClr val="FFFFFF"/>
                </a:solidFill>
                <a:uFill>
                  <a:solidFill>
                    <a:srgbClr val="FFFFFF"/>
                  </a:solidFill>
                </a:uFill>
                <a:latin typeface="Book Antiqua"/>
                <a:ea typeface="Book Antiqua"/>
                <a:cs typeface="Book Antiqua"/>
                <a:sym typeface="Book Antiqua"/>
              </a:defRPr>
            </a:lvl1pPr>
          </a:lstStyle>
          <a:p>
            <a:pPr/>
            <a:r>
              <a:t>Distribution of gradients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50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50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2514"/>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3" fill="hold">
                                  <p:stCondLst>
                                    <p:cond delay="0"/>
                                  </p:stCondLst>
                                  <p:iterate type="el" backwards="0">
                                    <p:tmAbs val="0"/>
                                  </p:iterate>
                                  <p:childTnLst>
                                    <p:set>
                                      <p:cBhvr>
                                        <p:cTn id="15" fill="hold"/>
                                        <p:tgtEl>
                                          <p:spTgt spid="2523"/>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4" fill="hold">
                                  <p:stCondLst>
                                    <p:cond delay="0"/>
                                  </p:stCondLst>
                                  <p:iterate type="el" backwards="0">
                                    <p:tmAbs val="0"/>
                                  </p:iterate>
                                  <p:childTnLst>
                                    <p:set>
                                      <p:cBhvr>
                                        <p:cTn id="18" fill="hold"/>
                                        <p:tgtEl>
                                          <p:spTgt spid="2513"/>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5" fill="hold">
                                  <p:stCondLst>
                                    <p:cond delay="0"/>
                                  </p:stCondLst>
                                  <p:iterate type="el" backwards="0">
                                    <p:tmAbs val="0"/>
                                  </p:iterate>
                                  <p:childTnLst>
                                    <p:set>
                                      <p:cBhvr>
                                        <p:cTn id="21" fill="hold"/>
                                        <p:tgtEl>
                                          <p:spTgt spid="25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25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13" grpId="4"/>
      <p:bldP build="whole" bldLvl="1" animBg="1" rev="0" advAuto="0" spid="2514" grpId="2"/>
      <p:bldP build="p" bldLvl="1" animBg="1" rev="0" advAuto="0" spid="2502" grpId="1"/>
      <p:bldP build="whole" bldLvl="1" animBg="1" rev="0" advAuto="0" spid="2523" grpId="3"/>
      <p:bldP build="whole" bldLvl="1" animBg="1" rev="0" advAuto="0" spid="2515" grpId="5"/>
      <p:bldP build="whole" bldLvl="1" animBg="1" rev="0" advAuto="0" spid="2522" grpId="6"/>
    </p:bldLst>
  </p:timing>
</p:sld>
</file>

<file path=ppt/slides/slide2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52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528" name="image.png" descr="image.png"/>
          <p:cNvPicPr>
            <a:picLocks noChangeAspect="0"/>
          </p:cNvPicPr>
          <p:nvPr/>
        </p:nvPicPr>
        <p:blipFill>
          <a:blip r:embed="rId2">
            <a:extLst/>
          </a:blip>
          <a:stretch>
            <a:fillRect/>
          </a:stretch>
        </p:blipFill>
        <p:spPr>
          <a:xfrm>
            <a:off x="2339975" y="2944812"/>
            <a:ext cx="4427538" cy="3579813"/>
          </a:xfrm>
          <a:prstGeom prst="rect">
            <a:avLst/>
          </a:prstGeom>
          <a:ln w="12700">
            <a:miter lim="400000"/>
          </a:ln>
        </p:spPr>
      </p:pic>
      <p:sp>
        <p:nvSpPr>
          <p:cNvPr id="2529" name="Prior on image gradients (mixture of Gaussians giving a Laplacian-like distribution)"/>
          <p:cNvSpPr txBox="1"/>
          <p:nvPr/>
        </p:nvSpPr>
        <p:spPr>
          <a:xfrm>
            <a:off x="1316831" y="134937"/>
            <a:ext cx="6277571" cy="1536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algn="ctr" defTabSz="910828">
              <a:buClr>
                <a:srgbClr val="FFFFFF"/>
              </a:buClr>
              <a:buFont typeface="Arial"/>
              <a:defRPr baseline="0" sz="0">
                <a:solidFill>
                  <a:srgbClr val="005840"/>
                </a:solidFill>
                <a:uFill>
                  <a:solidFill>
                    <a:srgbClr val="005840"/>
                  </a:solidFill>
                </a:uFill>
                <a:latin typeface="+mn-lt"/>
                <a:ea typeface="+mn-ea"/>
                <a:cs typeface="+mn-cs"/>
                <a:sym typeface="Arial"/>
              </a:defRPr>
            </a:pPr>
            <a:r>
              <a:rPr baseline="0" sz="3800">
                <a:solidFill>
                  <a:srgbClr val="FFFFFF"/>
                </a:solidFill>
                <a:uFill>
                  <a:solidFill>
                    <a:srgbClr val="FFFFFF"/>
                  </a:solidFill>
                </a:uFill>
              </a:rPr>
              <a:t>Prior on image gradients </a:t>
            </a:r>
            <a:r>
              <a:rPr baseline="0" sz="3000">
                <a:solidFill>
                  <a:srgbClr val="FFFFFF"/>
                </a:solidFill>
                <a:uFill>
                  <a:solidFill>
                    <a:srgbClr val="FFFFFF"/>
                  </a:solidFill>
                </a:uFill>
              </a:rPr>
              <a:t>(mixture of Gaussians giving a Laplacian-like distribution)</a:t>
            </a:r>
          </a:p>
        </p:txBody>
      </p:sp>
      <p:sp>
        <p:nvSpPr>
          <p:cNvPr id="2530" name="Distribution of gradients (log-scale)…"/>
          <p:cNvSpPr txBox="1"/>
          <p:nvPr/>
        </p:nvSpPr>
        <p:spPr>
          <a:xfrm>
            <a:off x="2484437" y="2205037"/>
            <a:ext cx="4194620" cy="56257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pPr>
            <a:r>
              <a:rPr baseline="0"/>
              <a:t> Distribution of gradients (log-scale)</a:t>
            </a:r>
            <a:endParaRPr baseline="0"/>
          </a:p>
          <a:p>
            <a: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pPr>
            <a:r>
              <a:rPr baseline="0"/>
              <a:t>Green curve is our mixture of gaussians fit.</a:t>
            </a:r>
          </a:p>
        </p:txBody>
      </p:sp>
    </p:spTree>
  </p:cSld>
  <p:clrMapOvr>
    <a:masterClrMapping/>
  </p:clrMapOvr>
  <p:transition xmlns:p14="http://schemas.microsoft.com/office/powerpoint/2010/main" spd="med" advClick="1"/>
</p:sld>
</file>

<file path=ppt/slides/slide2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53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533" name="Prior on blur kernel pixels  (mixture of exponentials)"/>
          <p:cNvSpPr txBox="1"/>
          <p:nvPr>
            <p:ph type="title"/>
          </p:nvPr>
        </p:nvSpPr>
        <p:spPr>
          <a:xfrm>
            <a:off x="455414" y="0"/>
            <a:ext cx="8233172" cy="1241426"/>
          </a:xfrm>
          <a:prstGeom prst="rect">
            <a:avLst/>
          </a:prstGeom>
          <a:effectLst/>
        </p:spPr>
        <p:txBody>
          <a:bodyPr lIns="0" tIns="0" rIns="0" bIns="0"/>
          <a:lstStyle/>
          <a:p>
            <a:pPr marL="57799" marR="57799" defTabSz="1295400">
              <a:defRPr baseline="0" sz="0">
                <a:solidFill>
                  <a:srgbClr val="FFFFFF"/>
                </a:solidFill>
                <a:uFill>
                  <a:solidFill>
                    <a:srgbClr val="FFFFFF"/>
                  </a:solidFill>
                </a:uFill>
                <a:latin typeface="Helvetica"/>
                <a:ea typeface="Helvetica"/>
                <a:cs typeface="Helvetica"/>
                <a:sym typeface="Helvetica"/>
              </a:defRPr>
            </a:pPr>
            <a:r>
              <a:rPr baseline="0" sz="3200"/>
              <a:t>Prior on blur kernel pixels </a:t>
            </a:r>
            <a:br>
              <a:rPr baseline="0" sz="3200"/>
            </a:br>
            <a:r>
              <a:rPr baseline="0" sz="2800"/>
              <a:t>(mixture of exponentials)</a:t>
            </a:r>
          </a:p>
        </p:txBody>
      </p:sp>
      <p:sp>
        <p:nvSpPr>
          <p:cNvPr id="2534" name="Double-click to edit"/>
          <p:cNvSpPr txBox="1"/>
          <p:nvPr>
            <p:ph type="body" idx="1"/>
          </p:nvPr>
        </p:nvSpPr>
        <p:spPr>
          <a:xfrm>
            <a:off x="303609" y="1476375"/>
            <a:ext cx="8415338" cy="5381626"/>
          </a:xfrm>
          <a:prstGeom prst="rect">
            <a:avLst/>
          </a:prstGeom>
        </p:spPr>
        <p:txBody>
          <a:bodyPr lIns="0" tIns="0" rIns="0" bIns="0"/>
          <a:lstStyle/>
          <a:p>
            <a:pPr marL="40640" marR="57799" indent="0" defTabSz="1295400">
              <a:lnSpc>
                <a:spcPct val="110000"/>
              </a:lnSpc>
              <a:spcBef>
                <a:spcPts val="900"/>
              </a:spcBef>
              <a:buClr>
                <a:srgbClr val="FFFFFF"/>
              </a:buClr>
              <a:buSzPct val="110000"/>
              <a:buFont typeface="Book Antiqua"/>
              <a:buChar char="•"/>
              <a:defRPr baseline="0" sz="0">
                <a:solidFill>
                  <a:srgbClr val="FFFFFF"/>
                </a:solidFill>
                <a:uFill>
                  <a:solidFill>
                    <a:srgbClr val="FFFFFF"/>
                  </a:solidFill>
                </a:uFill>
                <a:latin typeface="Book Antiqua"/>
                <a:ea typeface="Book Antiqua"/>
                <a:cs typeface="Book Antiqua"/>
                <a:sym typeface="Book Antiqua"/>
              </a:defRPr>
            </a:pPr>
          </a:p>
        </p:txBody>
      </p:sp>
      <p:pic>
        <p:nvPicPr>
          <p:cNvPr id="2535" name="tmp.jpg" descr="tmp.jpg"/>
          <p:cNvPicPr>
            <a:picLocks noChangeAspect="0"/>
          </p:cNvPicPr>
          <p:nvPr/>
        </p:nvPicPr>
        <p:blipFill>
          <a:blip r:embed="rId2">
            <a:extLst/>
          </a:blip>
          <a:stretch>
            <a:fillRect/>
          </a:stretch>
        </p:blipFill>
        <p:spPr>
          <a:xfrm>
            <a:off x="1258887" y="1714500"/>
            <a:ext cx="6438306" cy="5143500"/>
          </a:xfrm>
          <a:prstGeom prst="rect">
            <a:avLst/>
          </a:prstGeom>
          <a:ln w="12700">
            <a:miter lim="400000"/>
          </a:ln>
        </p:spPr>
      </p:pic>
      <p:grpSp>
        <p:nvGrpSpPr>
          <p:cNvPr id="2538" name="Group"/>
          <p:cNvGrpSpPr/>
          <p:nvPr/>
        </p:nvGrpSpPr>
        <p:grpSpPr>
          <a:xfrm>
            <a:off x="1144587" y="3932237"/>
            <a:ext cx="1270001" cy="1270001"/>
            <a:chOff x="0" y="0"/>
            <a:chExt cx="1270000" cy="1270000"/>
          </a:xfrm>
        </p:grpSpPr>
        <p:sp>
          <p:nvSpPr>
            <p:cNvPr id="2536" name="Rectangle"/>
            <p:cNvSpPr/>
            <p:nvPr/>
          </p:nvSpPr>
          <p:spPr>
            <a:xfrm>
              <a:off x="114498" y="5754"/>
              <a:ext cx="491134" cy="446486"/>
            </a:xfrm>
            <a:prstGeom prst="rect">
              <a:avLst/>
            </a:prstGeom>
            <a:solidFill>
              <a:srgbClr val="FFFFFF"/>
            </a:solidFill>
            <a:ln w="12700" cap="flat">
              <a:noFill/>
              <a:round/>
            </a:ln>
            <a:effectLst/>
          </p:spPr>
          <p:txBody>
            <a:bodyPr wrap="square" lIns="0" tIns="0" rIns="0" bIns="0" numCol="1" anchor="ctr">
              <a:noAutofit/>
            </a:bodyP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537" name="P(b)"/>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005840"/>
                </a:buClr>
                <a:buFont typeface="Arial"/>
                <a:defRPr sz="2200">
                  <a:uFill>
                    <a:solidFill>
                      <a:srgbClr val="000000"/>
                    </a:solidFill>
                  </a:uFill>
                  <a:latin typeface="+mn-lt"/>
                  <a:ea typeface="+mn-ea"/>
                  <a:cs typeface="+mn-cs"/>
                  <a:sym typeface="Arial"/>
                </a:defRPr>
              </a:lvl1pPr>
            </a:lstStyle>
            <a:p>
              <a:pPr/>
              <a:r>
                <a:t>P(b)</a:t>
              </a:r>
            </a:p>
          </p:txBody>
        </p:sp>
      </p:grpSp>
      <p:grpSp>
        <p:nvGrpSpPr>
          <p:cNvPr id="2541" name="Group"/>
          <p:cNvGrpSpPr/>
          <p:nvPr/>
        </p:nvGrpSpPr>
        <p:grpSpPr>
          <a:xfrm>
            <a:off x="4321968" y="6453187"/>
            <a:ext cx="491134" cy="547688"/>
            <a:chOff x="0" y="0"/>
            <a:chExt cx="491132" cy="547687"/>
          </a:xfrm>
        </p:grpSpPr>
        <p:sp>
          <p:nvSpPr>
            <p:cNvPr id="2539" name="Rectangle"/>
            <p:cNvSpPr/>
            <p:nvPr/>
          </p:nvSpPr>
          <p:spPr>
            <a:xfrm>
              <a:off x="0" y="101202"/>
              <a:ext cx="491133" cy="446486"/>
            </a:xfrm>
            <a:prstGeom prst="rect">
              <a:avLst/>
            </a:prstGeom>
            <a:solidFill>
              <a:srgbClr val="FFFFFF"/>
            </a:solidFill>
            <a:ln w="12700" cap="flat">
              <a:noFill/>
              <a:round/>
            </a:ln>
            <a:effectLst/>
          </p:spPr>
          <p:txBody>
            <a:bodyPr wrap="square" lIns="0" tIns="0" rIns="0" bIns="0" numCol="1" anchor="ctr">
              <a:noAutofit/>
            </a:bodyP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540" name="b"/>
            <p:cNvSpPr txBox="1"/>
            <p:nvPr/>
          </p:nvSpPr>
          <p:spPr>
            <a:xfrm>
              <a:off x="80168" y="0"/>
              <a:ext cx="225889" cy="32106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005840"/>
                </a:buClr>
                <a:buFont typeface="Arial"/>
                <a:defRPr sz="2200">
                  <a:uFill>
                    <a:solidFill>
                      <a:srgbClr val="000000"/>
                    </a:solidFill>
                  </a:uFill>
                  <a:latin typeface="+mn-lt"/>
                  <a:ea typeface="+mn-ea"/>
                  <a:cs typeface="+mn-cs"/>
                  <a:sym typeface="Arial"/>
                </a:defRPr>
              </a:lvl1pPr>
            </a:lstStyle>
            <a:p>
              <a:pPr/>
              <a:r>
                <a:t>b</a:t>
              </a:r>
            </a:p>
          </p:txBody>
        </p:sp>
      </p:grpSp>
    </p:spTree>
  </p:cSld>
  <p:clrMapOvr>
    <a:masterClrMapping/>
  </p:clrMapOvr>
  <p:transition xmlns:p14="http://schemas.microsoft.com/office/powerpoint/2010/main" spd="med" advClick="1"/>
</p:sld>
</file>

<file path=ppt/slides/slide2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54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545" name="How do we use this information?"/>
          <p:cNvSpPr txBox="1"/>
          <p:nvPr>
            <p:ph type="title"/>
          </p:nvPr>
        </p:nvSpPr>
        <p:spPr>
          <a:prstGeom prst="rect">
            <a:avLst/>
          </a:prstGeom>
        </p:spPr>
        <p:txBody>
          <a:bodyPr/>
          <a:lstStyle/>
          <a:p>
            <a:pPr/>
            <a:r>
              <a:t>How do we use this information?</a:t>
            </a:r>
          </a:p>
        </p:txBody>
      </p:sp>
      <p:sp>
        <p:nvSpPr>
          <p:cNvPr id="2546" name="Obvious thing to do:…"/>
          <p:cNvSpPr txBox="1"/>
          <p:nvPr>
            <p:ph type="body" idx="1"/>
          </p:nvPr>
        </p:nvSpPr>
        <p:spPr>
          <a:prstGeom prst="rect">
            <a:avLst/>
          </a:prstGeom>
        </p:spPr>
        <p:txBody>
          <a:bodyPr/>
          <a:lstStyle/>
          <a:p>
            <a:pPr/>
            <a:r>
              <a:t>Obvious thing to do:</a:t>
            </a:r>
          </a:p>
          <a:p>
            <a:pPr lvl="1"/>
            <a:r>
              <a:t>Combine 3 terms into an objective function  </a:t>
            </a:r>
          </a:p>
          <a:p>
            <a:pPr lvl="1"/>
            <a:r>
              <a:t>Run conjugate gradient descent </a:t>
            </a:r>
          </a:p>
          <a:p>
            <a:pPr lvl="1"/>
            <a:r>
              <a:t>This is Maximum a-Posteriori (MAP) </a:t>
            </a:r>
          </a:p>
        </p:txBody>
      </p:sp>
    </p:spTree>
  </p:cSld>
  <p:clrMapOvr>
    <a:masterClrMapping/>
  </p:clrMapOvr>
  <p:transition xmlns:p14="http://schemas.microsoft.com/office/powerpoint/2010/main" spd="med" advClick="1"/>
</p:sld>
</file>

<file path=ppt/slides/slide2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54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2551" name="Group"/>
          <p:cNvGrpSpPr/>
          <p:nvPr/>
        </p:nvGrpSpPr>
        <p:grpSpPr>
          <a:xfrm>
            <a:off x="0" y="0"/>
            <a:ext cx="9144000" cy="6858000"/>
            <a:chOff x="0" y="0"/>
            <a:chExt cx="9144000" cy="6858000"/>
          </a:xfrm>
        </p:grpSpPr>
        <p:sp>
          <p:nvSpPr>
            <p:cNvPr id="2549" name="Rectangle"/>
            <p:cNvSpPr/>
            <p:nvPr/>
          </p:nvSpPr>
          <p:spPr>
            <a:xfrm>
              <a:off x="0" y="0"/>
              <a:ext cx="9144000" cy="6858000"/>
            </a:xfrm>
            <a:prstGeom prst="rect">
              <a:avLst/>
            </a:prstGeom>
            <a:solidFill>
              <a:srgbClr val="FFFFFF"/>
            </a:solidFill>
            <a:ln w="12700" cap="flat">
              <a:noFill/>
              <a:round/>
            </a:ln>
            <a:effectLst/>
          </p:spPr>
          <p:txBody>
            <a:bodyPr wrap="square" lIns="0" tIns="0" rIns="0" bIns="0" numCol="1" anchor="ctr">
              <a:noAutofit/>
            </a:bodyP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550" name="Type to enter text"/>
            <p:cNvSpPr txBox="1"/>
            <p:nvPr/>
          </p:nvSpPr>
          <p:spPr>
            <a:xfrm>
              <a:off x="0" y="0"/>
              <a:ext cx="9144000" cy="6858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marL="57799" marR="57799" algn="ctr"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Type to enter text</a:t>
              </a:r>
            </a:p>
          </p:txBody>
        </p:sp>
      </p:grpSp>
      <p:sp>
        <p:nvSpPr>
          <p:cNvPr id="2552" name="Maximum A-Posteriori"/>
          <p:cNvSpPr txBox="1"/>
          <p:nvPr>
            <p:ph type="title"/>
          </p:nvPr>
        </p:nvSpPr>
        <p:spPr>
          <a:xfrm>
            <a:off x="455414" y="0"/>
            <a:ext cx="8233172" cy="1311276"/>
          </a:xfrm>
          <a:prstGeom prst="rect">
            <a:avLst/>
          </a:prstGeom>
          <a:effectLst/>
        </p:spPr>
        <p:txBody>
          <a:bodyPr lIns="0" tIns="0" rIns="0" bIns="0"/>
          <a:lstStyle>
            <a:lvl1pPr marL="57799" marR="57799" defTabSz="910828">
              <a:defRPr baseline="0" sz="0">
                <a:solidFill>
                  <a:srgbClr val="000000"/>
                </a:solidFill>
                <a:uFill>
                  <a:solidFill>
                    <a:srgbClr val="000000"/>
                  </a:solidFill>
                </a:uFill>
                <a:latin typeface="Helvetica"/>
                <a:ea typeface="Helvetica"/>
                <a:cs typeface="Helvetica"/>
                <a:sym typeface="Helvetica"/>
              </a:defRPr>
            </a:lvl1pPr>
          </a:lstStyle>
          <a:p>
            <a:pPr>
              <a:defRPr baseline="0"/>
            </a:pPr>
            <a:r>
              <a:rPr baseline="0"/>
              <a:t>Maximum A-Posteriori</a:t>
            </a:r>
          </a:p>
        </p:txBody>
      </p:sp>
      <p:pic>
        <p:nvPicPr>
          <p:cNvPr id="2553" name="txp_fig-small.png" descr="txp_fig-small.png"/>
          <p:cNvPicPr>
            <a:picLocks noChangeAspect="0"/>
          </p:cNvPicPr>
          <p:nvPr/>
        </p:nvPicPr>
        <p:blipFill>
          <a:blip r:embed="rId2">
            <a:extLst/>
          </a:blip>
          <a:stretch>
            <a:fillRect/>
          </a:stretch>
        </p:blipFill>
        <p:spPr>
          <a:xfrm>
            <a:off x="1047750" y="2464593"/>
            <a:ext cx="6679407" cy="562572"/>
          </a:xfrm>
          <a:prstGeom prst="rect">
            <a:avLst/>
          </a:prstGeom>
          <a:ln w="12700">
            <a:miter lim="400000"/>
          </a:ln>
        </p:spPr>
      </p:pic>
      <p:sp>
        <p:nvSpPr>
          <p:cNvPr id="2554" name="y – observed blurry image…"/>
          <p:cNvSpPr txBox="1"/>
          <p:nvPr/>
        </p:nvSpPr>
        <p:spPr>
          <a:xfrm>
            <a:off x="360362" y="1268015"/>
            <a:ext cx="2825343" cy="812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y – observed blurry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x – unobserved sharp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b – blur kernel </a:t>
            </a:r>
          </a:p>
        </p:txBody>
      </p:sp>
      <p:pic>
        <p:nvPicPr>
          <p:cNvPr id="2555" name="txp_fig.png" descr="txp_fig.png"/>
          <p:cNvPicPr>
            <a:picLocks noChangeAspect="0"/>
          </p:cNvPicPr>
          <p:nvPr/>
        </p:nvPicPr>
        <p:blipFill>
          <a:blip r:embed="rId3">
            <a:extLst/>
          </a:blip>
          <a:stretch>
            <a:fillRect/>
          </a:stretch>
        </p:blipFill>
        <p:spPr>
          <a:xfrm>
            <a:off x="4487862" y="4668837"/>
            <a:ext cx="2848571" cy="535783"/>
          </a:xfrm>
          <a:prstGeom prst="rect">
            <a:avLst/>
          </a:prstGeom>
          <a:ln w="12700">
            <a:miter lim="400000"/>
          </a:ln>
        </p:spPr>
      </p:pic>
      <p:pic>
        <p:nvPicPr>
          <p:cNvPr id="2556" name="txp_fig.png" descr="txp_fig.png"/>
          <p:cNvPicPr>
            <a:picLocks noChangeAspect="0"/>
          </p:cNvPicPr>
          <p:nvPr/>
        </p:nvPicPr>
        <p:blipFill>
          <a:blip r:embed="rId4">
            <a:extLst/>
          </a:blip>
          <a:stretch>
            <a:fillRect/>
          </a:stretch>
        </p:blipFill>
        <p:spPr>
          <a:xfrm>
            <a:off x="8037512" y="4678362"/>
            <a:ext cx="812603" cy="428626"/>
          </a:xfrm>
          <a:prstGeom prst="rect">
            <a:avLst/>
          </a:prstGeom>
          <a:ln w="12700">
            <a:miter lim="400000"/>
          </a:ln>
        </p:spPr>
      </p:pic>
      <p:sp>
        <p:nvSpPr>
          <p:cNvPr id="2557" name="i – image patch index…"/>
          <p:cNvSpPr txBox="1"/>
          <p:nvPr/>
        </p:nvSpPr>
        <p:spPr>
          <a:xfrm>
            <a:off x="496887" y="5330825"/>
            <a:ext cx="2146303" cy="56257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i – image patch index</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f – derivative filter</a:t>
            </a:r>
          </a:p>
        </p:txBody>
      </p:sp>
      <p:sp>
        <p:nvSpPr>
          <p:cNvPr id="2558" name="Likelihood"/>
          <p:cNvSpPr txBox="1"/>
          <p:nvPr/>
        </p:nvSpPr>
        <p:spPr>
          <a:xfrm>
            <a:off x="2574925" y="3586162"/>
            <a:ext cx="1086146"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Likelihood</a:t>
            </a:r>
          </a:p>
        </p:txBody>
      </p:sp>
      <p:sp>
        <p:nvSpPr>
          <p:cNvPr id="2559" name="Latent image prior"/>
          <p:cNvSpPr txBox="1"/>
          <p:nvPr/>
        </p:nvSpPr>
        <p:spPr>
          <a:xfrm>
            <a:off x="5018087" y="3579812"/>
            <a:ext cx="1848379"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Latent image prior</a:t>
            </a:r>
          </a:p>
        </p:txBody>
      </p:sp>
      <p:sp>
        <p:nvSpPr>
          <p:cNvPr id="2560" name="Line"/>
          <p:cNvSpPr/>
          <p:nvPr/>
        </p:nvSpPr>
        <p:spPr>
          <a:xfrm flipV="1">
            <a:off x="3127375" y="3076575"/>
            <a:ext cx="1154113" cy="503238"/>
          </a:xfrm>
          <a:prstGeom prst="line">
            <a:avLst/>
          </a:prstGeom>
          <a:ln w="3175">
            <a:solidFill>
              <a:srgbClr val="005840"/>
            </a:solidFill>
            <a:tailEnd type="triangle"/>
          </a:ln>
        </p:spPr>
        <p:txBody>
          <a:bodyPr lIns="0" tIns="0" rIns="0" bIns="0"/>
          <a:lstStyle/>
          <a:p>
            <a:pPr>
              <a:defRPr baseline="0" sz="0"/>
            </a:pPr>
          </a:p>
        </p:txBody>
      </p:sp>
      <p:sp>
        <p:nvSpPr>
          <p:cNvPr id="2561" name="Line"/>
          <p:cNvSpPr/>
          <p:nvPr/>
        </p:nvSpPr>
        <p:spPr>
          <a:xfrm flipH="1">
            <a:off x="2821781" y="3965575"/>
            <a:ext cx="231776" cy="280988"/>
          </a:xfrm>
          <a:prstGeom prst="line">
            <a:avLst/>
          </a:prstGeom>
          <a:ln w="3175">
            <a:solidFill>
              <a:srgbClr val="005840"/>
            </a:solidFill>
            <a:tailEnd type="triangle"/>
          </a:ln>
        </p:spPr>
        <p:txBody>
          <a:bodyPr lIns="0" tIns="0" rIns="0" bIns="0"/>
          <a:lstStyle/>
          <a:p>
            <a:pPr>
              <a:defRPr baseline="0" sz="0"/>
            </a:pPr>
          </a:p>
        </p:txBody>
      </p:sp>
      <p:sp>
        <p:nvSpPr>
          <p:cNvPr id="2562" name="Line"/>
          <p:cNvSpPr/>
          <p:nvPr/>
        </p:nvSpPr>
        <p:spPr>
          <a:xfrm flipV="1">
            <a:off x="6016625" y="3084512"/>
            <a:ext cx="119063" cy="487364"/>
          </a:xfrm>
          <a:prstGeom prst="line">
            <a:avLst/>
          </a:prstGeom>
          <a:ln w="3175">
            <a:solidFill>
              <a:srgbClr val="005840"/>
            </a:solidFill>
            <a:tailEnd type="triangle"/>
          </a:ln>
        </p:spPr>
        <p:txBody>
          <a:bodyPr lIns="0" tIns="0" rIns="0" bIns="0"/>
          <a:lstStyle/>
          <a:p>
            <a:pPr>
              <a:defRPr baseline="0" sz="0"/>
            </a:pPr>
          </a:p>
        </p:txBody>
      </p:sp>
      <p:sp>
        <p:nvSpPr>
          <p:cNvPr id="2563" name="Line"/>
          <p:cNvSpPr/>
          <p:nvPr/>
        </p:nvSpPr>
        <p:spPr>
          <a:xfrm>
            <a:off x="5991225" y="3965575"/>
            <a:ext cx="42863" cy="598488"/>
          </a:xfrm>
          <a:prstGeom prst="line">
            <a:avLst/>
          </a:prstGeom>
          <a:ln w="3175">
            <a:solidFill>
              <a:srgbClr val="005840"/>
            </a:solidFill>
            <a:tailEnd type="triangle"/>
          </a:ln>
        </p:spPr>
        <p:txBody>
          <a:bodyPr lIns="0" tIns="0" rIns="0" bIns="0"/>
          <a:lstStyle/>
          <a:p>
            <a:pPr>
              <a:defRPr baseline="0" sz="0"/>
            </a:pPr>
          </a:p>
        </p:txBody>
      </p:sp>
      <p:sp>
        <p:nvSpPr>
          <p:cNvPr id="2564" name="Blur prior"/>
          <p:cNvSpPr txBox="1"/>
          <p:nvPr/>
        </p:nvSpPr>
        <p:spPr>
          <a:xfrm>
            <a:off x="7745412" y="3570287"/>
            <a:ext cx="990397"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Blur prior</a:t>
            </a:r>
          </a:p>
        </p:txBody>
      </p:sp>
      <p:sp>
        <p:nvSpPr>
          <p:cNvPr id="2565" name="Line"/>
          <p:cNvSpPr/>
          <p:nvPr/>
        </p:nvSpPr>
        <p:spPr>
          <a:xfrm flipH="1" flipV="1">
            <a:off x="7366992" y="3033712"/>
            <a:ext cx="803276" cy="491134"/>
          </a:xfrm>
          <a:prstGeom prst="line">
            <a:avLst/>
          </a:prstGeom>
          <a:ln w="3175">
            <a:solidFill>
              <a:srgbClr val="005840"/>
            </a:solidFill>
            <a:tailEnd type="triangle"/>
          </a:ln>
        </p:spPr>
        <p:txBody>
          <a:bodyPr lIns="0" tIns="0" rIns="0" bIns="0"/>
          <a:lstStyle/>
          <a:p>
            <a:pPr>
              <a:defRPr baseline="0" sz="0"/>
            </a:pPr>
          </a:p>
        </p:txBody>
      </p:sp>
      <p:sp>
        <p:nvSpPr>
          <p:cNvPr id="2566" name="Line"/>
          <p:cNvSpPr/>
          <p:nvPr/>
        </p:nvSpPr>
        <p:spPr>
          <a:xfrm>
            <a:off x="8237537" y="3948112"/>
            <a:ext cx="128589" cy="606426"/>
          </a:xfrm>
          <a:prstGeom prst="line">
            <a:avLst/>
          </a:prstGeom>
          <a:ln w="3175">
            <a:solidFill>
              <a:srgbClr val="005840"/>
            </a:solidFill>
            <a:tailEnd type="triangle"/>
          </a:ln>
        </p:spPr>
        <p:txBody>
          <a:bodyPr lIns="0" tIns="0" rIns="0" bIns="0"/>
          <a:lstStyle/>
          <a:p>
            <a:pPr>
              <a:defRPr baseline="0" sz="0"/>
            </a:pPr>
          </a:p>
        </p:txBody>
      </p:sp>
      <p:sp>
        <p:nvSpPr>
          <p:cNvPr id="2567" name="Assumption: all pixels independent of one another"/>
          <p:cNvSpPr txBox="1"/>
          <p:nvPr/>
        </p:nvSpPr>
        <p:spPr>
          <a:xfrm>
            <a:off x="1719262" y="6251575"/>
            <a:ext cx="4862881"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i="1" sz="0">
                <a:solidFill>
                  <a:srgbClr val="005840"/>
                </a:solidFill>
                <a:uFill>
                  <a:solidFill>
                    <a:srgbClr val="005840"/>
                  </a:solidFill>
                </a:uFill>
                <a:latin typeface="+mn-lt"/>
                <a:ea typeface="+mn-ea"/>
                <a:cs typeface="+mn-cs"/>
                <a:sym typeface="Arial"/>
              </a:defRPr>
            </a:lvl1pPr>
          </a:lstStyle>
          <a:p>
            <a:pPr>
              <a:defRPr baseline="0"/>
            </a:pPr>
            <a:r>
              <a:rPr baseline="0"/>
              <a:t>Assumption: all pixels independent of one another</a:t>
            </a:r>
          </a:p>
        </p:txBody>
      </p:sp>
      <p:pic>
        <p:nvPicPr>
          <p:cNvPr id="2568" name="txp_fig.png" descr="txp_fig.png"/>
          <p:cNvPicPr>
            <a:picLocks noChangeAspect="0"/>
          </p:cNvPicPr>
          <p:nvPr/>
        </p:nvPicPr>
        <p:blipFill>
          <a:blip r:embed="rId5">
            <a:extLst/>
          </a:blip>
          <a:stretch>
            <a:fillRect/>
          </a:stretch>
        </p:blipFill>
        <p:spPr>
          <a:xfrm>
            <a:off x="949325" y="4294187"/>
            <a:ext cx="3098602" cy="964407"/>
          </a:xfrm>
          <a:prstGeom prst="rect">
            <a:avLst/>
          </a:prstGeom>
          <a:ln w="12700">
            <a:miter lim="400000"/>
          </a:ln>
        </p:spPr>
      </p:pic>
      <p:sp>
        <p:nvSpPr>
          <p:cNvPr id="2569" name="Sparse and"/>
          <p:cNvSpPr txBox="1"/>
          <p:nvPr/>
        </p:nvSpPr>
        <p:spPr>
          <a:xfrm>
            <a:off x="7702550" y="4137025"/>
            <a:ext cx="1334992" cy="32146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Sparse and</a:t>
            </a:r>
          </a:p>
        </p:txBody>
      </p:sp>
    </p:spTree>
  </p:cSld>
  <p:clrMapOvr>
    <a:masterClrMapping/>
  </p:clrMapOvr>
  <p:transition xmlns:p14="http://schemas.microsoft.com/office/powerpoint/2010/main" spd="med" advClick="1"/>
</p:sld>
</file>

<file path=ppt/slides/slide2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57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2574" name="Group"/>
          <p:cNvGrpSpPr/>
          <p:nvPr/>
        </p:nvGrpSpPr>
        <p:grpSpPr>
          <a:xfrm>
            <a:off x="0" y="0"/>
            <a:ext cx="9144000" cy="6858000"/>
            <a:chOff x="0" y="0"/>
            <a:chExt cx="9144000" cy="6858000"/>
          </a:xfrm>
        </p:grpSpPr>
        <p:sp>
          <p:nvSpPr>
            <p:cNvPr id="2572" name="Rectangle"/>
            <p:cNvSpPr/>
            <p:nvPr/>
          </p:nvSpPr>
          <p:spPr>
            <a:xfrm>
              <a:off x="0" y="0"/>
              <a:ext cx="9144000" cy="6858000"/>
            </a:xfrm>
            <a:prstGeom prst="rect">
              <a:avLst/>
            </a:prstGeom>
            <a:solidFill>
              <a:srgbClr val="FFFFFF"/>
            </a:solidFill>
            <a:ln w="12700" cap="flat">
              <a:noFill/>
              <a:round/>
            </a:ln>
            <a:effectLst/>
          </p:spPr>
          <p:txBody>
            <a:bodyPr wrap="square" lIns="0" tIns="0" rIns="0" bIns="0" numCol="1" anchor="ctr">
              <a:noAutofit/>
            </a:bodyP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573" name="Type to enter text"/>
            <p:cNvSpPr txBox="1"/>
            <p:nvPr/>
          </p:nvSpPr>
          <p:spPr>
            <a:xfrm>
              <a:off x="0" y="0"/>
              <a:ext cx="9144000" cy="6858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marL="57799" marR="57799" algn="ctr"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Type to enter text</a:t>
              </a:r>
            </a:p>
          </p:txBody>
        </p:sp>
      </p:grpSp>
      <p:sp>
        <p:nvSpPr>
          <p:cNvPr id="2575" name="Maximum A-Posteriori"/>
          <p:cNvSpPr txBox="1"/>
          <p:nvPr>
            <p:ph type="title"/>
          </p:nvPr>
        </p:nvSpPr>
        <p:spPr>
          <a:xfrm>
            <a:off x="455414" y="0"/>
            <a:ext cx="8233172" cy="1311276"/>
          </a:xfrm>
          <a:prstGeom prst="rect">
            <a:avLst/>
          </a:prstGeom>
          <a:effectLst/>
        </p:spPr>
        <p:txBody>
          <a:bodyPr lIns="0" tIns="0" rIns="0" bIns="0"/>
          <a:lstStyle>
            <a:lvl1pPr marL="57799" marR="57799" defTabSz="910828">
              <a:defRPr baseline="0" sz="0">
                <a:solidFill>
                  <a:srgbClr val="000000"/>
                </a:solidFill>
                <a:uFill>
                  <a:solidFill>
                    <a:srgbClr val="000000"/>
                  </a:solidFill>
                </a:uFill>
                <a:latin typeface="Helvetica"/>
                <a:ea typeface="Helvetica"/>
                <a:cs typeface="Helvetica"/>
                <a:sym typeface="Helvetica"/>
              </a:defRPr>
            </a:lvl1pPr>
          </a:lstStyle>
          <a:p>
            <a:pPr>
              <a:defRPr baseline="0"/>
            </a:pPr>
            <a:r>
              <a:rPr baseline="0"/>
              <a:t>Maximum A-Posteriori</a:t>
            </a:r>
          </a:p>
        </p:txBody>
      </p:sp>
      <p:pic>
        <p:nvPicPr>
          <p:cNvPr id="2576" name="txp_fig-small.png" descr="txp_fig-small.png"/>
          <p:cNvPicPr>
            <a:picLocks noChangeAspect="0"/>
          </p:cNvPicPr>
          <p:nvPr/>
        </p:nvPicPr>
        <p:blipFill>
          <a:blip r:embed="rId2">
            <a:extLst/>
          </a:blip>
          <a:stretch>
            <a:fillRect/>
          </a:stretch>
        </p:blipFill>
        <p:spPr>
          <a:xfrm>
            <a:off x="1047750" y="1821656"/>
            <a:ext cx="6679407" cy="562571"/>
          </a:xfrm>
          <a:prstGeom prst="rect">
            <a:avLst/>
          </a:prstGeom>
          <a:ln w="12700">
            <a:miter lim="400000"/>
          </a:ln>
        </p:spPr>
      </p:pic>
      <p:sp>
        <p:nvSpPr>
          <p:cNvPr id="2577" name="y – observed blurry image…"/>
          <p:cNvSpPr txBox="1"/>
          <p:nvPr/>
        </p:nvSpPr>
        <p:spPr>
          <a:xfrm>
            <a:off x="360362" y="892968"/>
            <a:ext cx="2825343" cy="812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y – observed blurry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x – unobserved sharp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b – blur kernel </a:t>
            </a:r>
          </a:p>
        </p:txBody>
      </p:sp>
      <p:pic>
        <p:nvPicPr>
          <p:cNvPr id="2578" name="txp_fig.png" descr="txp_fig.png"/>
          <p:cNvPicPr>
            <a:picLocks noChangeAspect="0"/>
          </p:cNvPicPr>
          <p:nvPr/>
        </p:nvPicPr>
        <p:blipFill>
          <a:blip r:embed="rId3">
            <a:extLst/>
          </a:blip>
          <a:stretch>
            <a:fillRect/>
          </a:stretch>
        </p:blipFill>
        <p:spPr>
          <a:xfrm>
            <a:off x="4487862" y="4025900"/>
            <a:ext cx="2848571" cy="535782"/>
          </a:xfrm>
          <a:prstGeom prst="rect">
            <a:avLst/>
          </a:prstGeom>
          <a:ln w="12700">
            <a:miter lim="400000"/>
          </a:ln>
        </p:spPr>
      </p:pic>
      <p:pic>
        <p:nvPicPr>
          <p:cNvPr id="2579" name="txp_fig.png" descr="txp_fig.png"/>
          <p:cNvPicPr>
            <a:picLocks noChangeAspect="0"/>
          </p:cNvPicPr>
          <p:nvPr/>
        </p:nvPicPr>
        <p:blipFill>
          <a:blip r:embed="rId4">
            <a:extLst/>
          </a:blip>
          <a:stretch>
            <a:fillRect/>
          </a:stretch>
        </p:blipFill>
        <p:spPr>
          <a:xfrm>
            <a:off x="8037512" y="4035425"/>
            <a:ext cx="812603" cy="428625"/>
          </a:xfrm>
          <a:prstGeom prst="rect">
            <a:avLst/>
          </a:prstGeom>
          <a:ln w="12700">
            <a:miter lim="400000"/>
          </a:ln>
        </p:spPr>
      </p:pic>
      <p:sp>
        <p:nvSpPr>
          <p:cNvPr id="2580" name="i – image patch index…"/>
          <p:cNvSpPr txBox="1"/>
          <p:nvPr/>
        </p:nvSpPr>
        <p:spPr>
          <a:xfrm>
            <a:off x="496887" y="4687887"/>
            <a:ext cx="2146303" cy="56257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i – image patch index</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f – derivative filter</a:t>
            </a:r>
          </a:p>
        </p:txBody>
      </p:sp>
      <p:sp>
        <p:nvSpPr>
          <p:cNvPr id="2581" name="Likelihood"/>
          <p:cNvSpPr txBox="1"/>
          <p:nvPr/>
        </p:nvSpPr>
        <p:spPr>
          <a:xfrm>
            <a:off x="2574925" y="2943225"/>
            <a:ext cx="108614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Likelihood</a:t>
            </a:r>
          </a:p>
        </p:txBody>
      </p:sp>
      <p:sp>
        <p:nvSpPr>
          <p:cNvPr id="2582" name="Latent image prior"/>
          <p:cNvSpPr txBox="1"/>
          <p:nvPr/>
        </p:nvSpPr>
        <p:spPr>
          <a:xfrm>
            <a:off x="5018087" y="2936875"/>
            <a:ext cx="1848379"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Latent image prior</a:t>
            </a:r>
          </a:p>
        </p:txBody>
      </p:sp>
      <p:sp>
        <p:nvSpPr>
          <p:cNvPr id="2583" name="Line"/>
          <p:cNvSpPr/>
          <p:nvPr/>
        </p:nvSpPr>
        <p:spPr>
          <a:xfrm flipV="1">
            <a:off x="3127375" y="2433637"/>
            <a:ext cx="1154113" cy="503239"/>
          </a:xfrm>
          <a:prstGeom prst="line">
            <a:avLst/>
          </a:prstGeom>
          <a:ln w="3175">
            <a:solidFill>
              <a:srgbClr val="005840"/>
            </a:solidFill>
            <a:tailEnd type="triangle"/>
          </a:ln>
        </p:spPr>
        <p:txBody>
          <a:bodyPr lIns="0" tIns="0" rIns="0" bIns="0"/>
          <a:lstStyle/>
          <a:p>
            <a:pPr>
              <a:defRPr baseline="0" sz="0"/>
            </a:pPr>
          </a:p>
        </p:txBody>
      </p:sp>
      <p:sp>
        <p:nvSpPr>
          <p:cNvPr id="2584" name="Line"/>
          <p:cNvSpPr/>
          <p:nvPr/>
        </p:nvSpPr>
        <p:spPr>
          <a:xfrm flipH="1">
            <a:off x="2821781" y="3322637"/>
            <a:ext cx="231776" cy="280989"/>
          </a:xfrm>
          <a:prstGeom prst="line">
            <a:avLst/>
          </a:prstGeom>
          <a:ln w="3175">
            <a:solidFill>
              <a:srgbClr val="005840"/>
            </a:solidFill>
            <a:tailEnd type="triangle"/>
          </a:ln>
        </p:spPr>
        <p:txBody>
          <a:bodyPr lIns="0" tIns="0" rIns="0" bIns="0"/>
          <a:lstStyle/>
          <a:p>
            <a:pPr>
              <a:defRPr baseline="0" sz="0"/>
            </a:pPr>
          </a:p>
        </p:txBody>
      </p:sp>
      <p:sp>
        <p:nvSpPr>
          <p:cNvPr id="2585" name="Line"/>
          <p:cNvSpPr/>
          <p:nvPr/>
        </p:nvSpPr>
        <p:spPr>
          <a:xfrm flipV="1">
            <a:off x="6016625" y="2441575"/>
            <a:ext cx="119063" cy="487363"/>
          </a:xfrm>
          <a:prstGeom prst="line">
            <a:avLst/>
          </a:prstGeom>
          <a:ln w="3175">
            <a:solidFill>
              <a:srgbClr val="005840"/>
            </a:solidFill>
            <a:tailEnd type="triangle"/>
          </a:ln>
        </p:spPr>
        <p:txBody>
          <a:bodyPr lIns="0" tIns="0" rIns="0" bIns="0"/>
          <a:lstStyle/>
          <a:p>
            <a:pPr>
              <a:defRPr baseline="0" sz="0"/>
            </a:pPr>
          </a:p>
        </p:txBody>
      </p:sp>
      <p:sp>
        <p:nvSpPr>
          <p:cNvPr id="2586" name="Line"/>
          <p:cNvSpPr/>
          <p:nvPr/>
        </p:nvSpPr>
        <p:spPr>
          <a:xfrm>
            <a:off x="5991225" y="3322637"/>
            <a:ext cx="42863" cy="598489"/>
          </a:xfrm>
          <a:prstGeom prst="line">
            <a:avLst/>
          </a:prstGeom>
          <a:ln w="3175">
            <a:solidFill>
              <a:srgbClr val="005840"/>
            </a:solidFill>
            <a:tailEnd type="triangle"/>
          </a:ln>
        </p:spPr>
        <p:txBody>
          <a:bodyPr lIns="0" tIns="0" rIns="0" bIns="0"/>
          <a:lstStyle/>
          <a:p>
            <a:pPr>
              <a:defRPr baseline="0" sz="0"/>
            </a:pPr>
          </a:p>
        </p:txBody>
      </p:sp>
      <p:sp>
        <p:nvSpPr>
          <p:cNvPr id="2587" name="Blur prior"/>
          <p:cNvSpPr txBox="1"/>
          <p:nvPr/>
        </p:nvSpPr>
        <p:spPr>
          <a:xfrm>
            <a:off x="7745412" y="2927350"/>
            <a:ext cx="990397"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Blur prior</a:t>
            </a:r>
          </a:p>
        </p:txBody>
      </p:sp>
      <p:sp>
        <p:nvSpPr>
          <p:cNvPr id="2588" name="Line"/>
          <p:cNvSpPr/>
          <p:nvPr/>
        </p:nvSpPr>
        <p:spPr>
          <a:xfrm flipH="1" flipV="1">
            <a:off x="7366992" y="2390775"/>
            <a:ext cx="803276" cy="491133"/>
          </a:xfrm>
          <a:prstGeom prst="line">
            <a:avLst/>
          </a:prstGeom>
          <a:ln w="3175">
            <a:solidFill>
              <a:srgbClr val="005840"/>
            </a:solidFill>
            <a:tailEnd type="triangle"/>
          </a:ln>
        </p:spPr>
        <p:txBody>
          <a:bodyPr lIns="0" tIns="0" rIns="0" bIns="0"/>
          <a:lstStyle/>
          <a:p>
            <a:pPr>
              <a:defRPr baseline="0" sz="0"/>
            </a:pPr>
          </a:p>
        </p:txBody>
      </p:sp>
      <p:sp>
        <p:nvSpPr>
          <p:cNvPr id="2589" name="Line"/>
          <p:cNvSpPr/>
          <p:nvPr/>
        </p:nvSpPr>
        <p:spPr>
          <a:xfrm>
            <a:off x="8237537" y="3305175"/>
            <a:ext cx="128589" cy="606425"/>
          </a:xfrm>
          <a:prstGeom prst="line">
            <a:avLst/>
          </a:prstGeom>
          <a:ln w="3175">
            <a:solidFill>
              <a:srgbClr val="005840"/>
            </a:solidFill>
            <a:tailEnd type="triangle"/>
          </a:ln>
        </p:spPr>
        <p:txBody>
          <a:bodyPr lIns="0" tIns="0" rIns="0" bIns="0"/>
          <a:lstStyle/>
          <a:p>
            <a:pPr>
              <a:defRPr baseline="0" sz="0"/>
            </a:pPr>
          </a:p>
        </p:txBody>
      </p:sp>
      <p:pic>
        <p:nvPicPr>
          <p:cNvPr id="2590" name="txp_fig.png" descr="txp_fig.png"/>
          <p:cNvPicPr>
            <a:picLocks noChangeAspect="0"/>
          </p:cNvPicPr>
          <p:nvPr/>
        </p:nvPicPr>
        <p:blipFill>
          <a:blip r:embed="rId5">
            <a:extLst/>
          </a:blip>
          <a:stretch>
            <a:fillRect/>
          </a:stretch>
        </p:blipFill>
        <p:spPr>
          <a:xfrm>
            <a:off x="949325" y="3651250"/>
            <a:ext cx="3098602" cy="964407"/>
          </a:xfrm>
          <a:prstGeom prst="rect">
            <a:avLst/>
          </a:prstGeom>
          <a:ln w="12700">
            <a:miter lim="400000"/>
          </a:ln>
        </p:spPr>
      </p:pic>
      <p:sp>
        <p:nvSpPr>
          <p:cNvPr id="2591" name="Sparse and"/>
          <p:cNvSpPr txBox="1"/>
          <p:nvPr/>
        </p:nvSpPr>
        <p:spPr>
          <a:xfrm>
            <a:off x="7702550" y="3494087"/>
            <a:ext cx="1334992"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Sparse and</a:t>
            </a:r>
          </a:p>
        </p:txBody>
      </p:sp>
    </p:spTree>
  </p:cSld>
  <p:clrMapOvr>
    <a:masterClrMapping/>
  </p:clrMapOvr>
  <p:transition xmlns:p14="http://schemas.microsoft.com/office/powerpoint/2010/main" spd="med" advClick="1"/>
</p:sld>
</file>

<file path=ppt/slides/slide2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593"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2596" name="Group"/>
          <p:cNvGrpSpPr/>
          <p:nvPr/>
        </p:nvGrpSpPr>
        <p:grpSpPr>
          <a:xfrm>
            <a:off x="0" y="0"/>
            <a:ext cx="9144000" cy="6858000"/>
            <a:chOff x="0" y="0"/>
            <a:chExt cx="9144000" cy="6858000"/>
          </a:xfrm>
        </p:grpSpPr>
        <p:sp>
          <p:nvSpPr>
            <p:cNvPr id="2594" name="Rectangle"/>
            <p:cNvSpPr/>
            <p:nvPr/>
          </p:nvSpPr>
          <p:spPr>
            <a:xfrm>
              <a:off x="0" y="0"/>
              <a:ext cx="9144000" cy="6858000"/>
            </a:xfrm>
            <a:prstGeom prst="rect">
              <a:avLst/>
            </a:prstGeom>
            <a:solidFill>
              <a:srgbClr val="FFFFFF"/>
            </a:solidFill>
            <a:ln w="12700" cap="flat">
              <a:noFill/>
              <a:round/>
            </a:ln>
            <a:effectLst/>
          </p:spPr>
          <p:txBody>
            <a:bodyPr wrap="square" lIns="0" tIns="0" rIns="0" bIns="0" numCol="1" anchor="ctr">
              <a:noAutofit/>
            </a:bodyP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595" name="Type to enter text"/>
            <p:cNvSpPr txBox="1"/>
            <p:nvPr/>
          </p:nvSpPr>
          <p:spPr>
            <a:xfrm>
              <a:off x="0" y="0"/>
              <a:ext cx="9144000" cy="6858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noAutofit/>
            </a:bodyPr>
            <a:lstStyle>
              <a:lvl1pPr marL="57799" marR="57799" algn="ctr"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Type to enter text</a:t>
              </a:r>
            </a:p>
          </p:txBody>
        </p:sp>
      </p:grpSp>
      <p:sp>
        <p:nvSpPr>
          <p:cNvPr id="2597" name="Maximum A-Posteriori"/>
          <p:cNvSpPr txBox="1"/>
          <p:nvPr>
            <p:ph type="title"/>
          </p:nvPr>
        </p:nvSpPr>
        <p:spPr>
          <a:xfrm>
            <a:off x="455414" y="0"/>
            <a:ext cx="8233172" cy="1311276"/>
          </a:xfrm>
          <a:prstGeom prst="rect">
            <a:avLst/>
          </a:prstGeom>
          <a:effectLst/>
        </p:spPr>
        <p:txBody>
          <a:bodyPr lIns="0" tIns="0" rIns="0" bIns="0"/>
          <a:lstStyle>
            <a:lvl1pPr marL="57799" marR="57799" defTabSz="910828">
              <a:defRPr baseline="0" sz="0">
                <a:solidFill>
                  <a:srgbClr val="000000"/>
                </a:solidFill>
                <a:uFill>
                  <a:solidFill>
                    <a:srgbClr val="000000"/>
                  </a:solidFill>
                </a:uFill>
                <a:latin typeface="Helvetica"/>
                <a:ea typeface="Helvetica"/>
                <a:cs typeface="Helvetica"/>
                <a:sym typeface="Helvetica"/>
              </a:defRPr>
            </a:lvl1pPr>
          </a:lstStyle>
          <a:p>
            <a:pPr>
              <a:defRPr baseline="0"/>
            </a:pPr>
            <a:r>
              <a:rPr baseline="0"/>
              <a:t>Maximum A-Posteriori</a:t>
            </a:r>
          </a:p>
        </p:txBody>
      </p:sp>
      <p:pic>
        <p:nvPicPr>
          <p:cNvPr id="2598" name="txp_fig-small.png" descr="txp_fig-small.png"/>
          <p:cNvPicPr>
            <a:picLocks noChangeAspect="0"/>
          </p:cNvPicPr>
          <p:nvPr/>
        </p:nvPicPr>
        <p:blipFill>
          <a:blip r:embed="rId2">
            <a:extLst/>
          </a:blip>
          <a:stretch>
            <a:fillRect/>
          </a:stretch>
        </p:blipFill>
        <p:spPr>
          <a:xfrm>
            <a:off x="1047750" y="1821656"/>
            <a:ext cx="6679407" cy="562571"/>
          </a:xfrm>
          <a:prstGeom prst="rect">
            <a:avLst/>
          </a:prstGeom>
          <a:ln w="12700">
            <a:miter lim="400000"/>
          </a:ln>
        </p:spPr>
      </p:pic>
      <p:sp>
        <p:nvSpPr>
          <p:cNvPr id="2599" name="y – observed blurry image…"/>
          <p:cNvSpPr txBox="1"/>
          <p:nvPr/>
        </p:nvSpPr>
        <p:spPr>
          <a:xfrm>
            <a:off x="360362" y="892968"/>
            <a:ext cx="2825343" cy="812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y – observed blurry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x – unobserved sharp image</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b – blur kernel </a:t>
            </a:r>
          </a:p>
        </p:txBody>
      </p:sp>
      <p:pic>
        <p:nvPicPr>
          <p:cNvPr id="2600" name="txp_fig.png" descr="txp_fig.png"/>
          <p:cNvPicPr>
            <a:picLocks noChangeAspect="0"/>
          </p:cNvPicPr>
          <p:nvPr/>
        </p:nvPicPr>
        <p:blipFill>
          <a:blip r:embed="rId3">
            <a:extLst/>
          </a:blip>
          <a:stretch>
            <a:fillRect/>
          </a:stretch>
        </p:blipFill>
        <p:spPr>
          <a:xfrm>
            <a:off x="4487862" y="4025900"/>
            <a:ext cx="2848571" cy="535782"/>
          </a:xfrm>
          <a:prstGeom prst="rect">
            <a:avLst/>
          </a:prstGeom>
          <a:ln w="12700">
            <a:miter lim="400000"/>
          </a:ln>
        </p:spPr>
      </p:pic>
      <p:pic>
        <p:nvPicPr>
          <p:cNvPr id="2601" name="txp_fig.png" descr="txp_fig.png"/>
          <p:cNvPicPr>
            <a:picLocks noChangeAspect="0"/>
          </p:cNvPicPr>
          <p:nvPr/>
        </p:nvPicPr>
        <p:blipFill>
          <a:blip r:embed="rId4">
            <a:extLst/>
          </a:blip>
          <a:stretch>
            <a:fillRect/>
          </a:stretch>
        </p:blipFill>
        <p:spPr>
          <a:xfrm>
            <a:off x="8037512" y="4035425"/>
            <a:ext cx="812603" cy="428625"/>
          </a:xfrm>
          <a:prstGeom prst="rect">
            <a:avLst/>
          </a:prstGeom>
          <a:ln w="12700">
            <a:miter lim="400000"/>
          </a:ln>
        </p:spPr>
      </p:pic>
      <p:sp>
        <p:nvSpPr>
          <p:cNvPr id="2602" name="i – image patch index…"/>
          <p:cNvSpPr txBox="1"/>
          <p:nvPr/>
        </p:nvSpPr>
        <p:spPr>
          <a:xfrm>
            <a:off x="496887" y="4687887"/>
            <a:ext cx="2146303" cy="56257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i – image patch index</a:t>
            </a:r>
            <a:endParaRPr baseline="0"/>
          </a:p>
          <a:p>
            <a: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pPr>
            <a:r>
              <a:rPr baseline="0"/>
              <a:t>f – derivative filter</a:t>
            </a:r>
          </a:p>
        </p:txBody>
      </p:sp>
      <p:sp>
        <p:nvSpPr>
          <p:cNvPr id="2603" name="Likelihood"/>
          <p:cNvSpPr txBox="1"/>
          <p:nvPr/>
        </p:nvSpPr>
        <p:spPr>
          <a:xfrm>
            <a:off x="2574925" y="2943225"/>
            <a:ext cx="108614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Likelihood</a:t>
            </a:r>
          </a:p>
        </p:txBody>
      </p:sp>
      <p:sp>
        <p:nvSpPr>
          <p:cNvPr id="2604" name="Latent image prior"/>
          <p:cNvSpPr txBox="1"/>
          <p:nvPr/>
        </p:nvSpPr>
        <p:spPr>
          <a:xfrm>
            <a:off x="5018087" y="2936875"/>
            <a:ext cx="1848379"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Latent image prior</a:t>
            </a:r>
          </a:p>
        </p:txBody>
      </p:sp>
      <p:sp>
        <p:nvSpPr>
          <p:cNvPr id="2605" name="Line"/>
          <p:cNvSpPr/>
          <p:nvPr/>
        </p:nvSpPr>
        <p:spPr>
          <a:xfrm flipV="1">
            <a:off x="3127375" y="2433637"/>
            <a:ext cx="1154113" cy="503239"/>
          </a:xfrm>
          <a:prstGeom prst="line">
            <a:avLst/>
          </a:prstGeom>
          <a:ln w="3175">
            <a:solidFill>
              <a:srgbClr val="005840"/>
            </a:solidFill>
            <a:tailEnd type="triangle"/>
          </a:ln>
        </p:spPr>
        <p:txBody>
          <a:bodyPr lIns="0" tIns="0" rIns="0" bIns="0"/>
          <a:lstStyle/>
          <a:p>
            <a:pPr>
              <a:defRPr baseline="0" sz="0"/>
            </a:pPr>
          </a:p>
        </p:txBody>
      </p:sp>
      <p:sp>
        <p:nvSpPr>
          <p:cNvPr id="2606" name="Line"/>
          <p:cNvSpPr/>
          <p:nvPr/>
        </p:nvSpPr>
        <p:spPr>
          <a:xfrm flipH="1">
            <a:off x="2821781" y="3322637"/>
            <a:ext cx="231776" cy="280989"/>
          </a:xfrm>
          <a:prstGeom prst="line">
            <a:avLst/>
          </a:prstGeom>
          <a:ln w="3175">
            <a:solidFill>
              <a:srgbClr val="005840"/>
            </a:solidFill>
            <a:tailEnd type="triangle"/>
          </a:ln>
        </p:spPr>
        <p:txBody>
          <a:bodyPr lIns="0" tIns="0" rIns="0" bIns="0"/>
          <a:lstStyle/>
          <a:p>
            <a:pPr>
              <a:defRPr baseline="0" sz="0"/>
            </a:pPr>
          </a:p>
        </p:txBody>
      </p:sp>
      <p:sp>
        <p:nvSpPr>
          <p:cNvPr id="2607" name="Line"/>
          <p:cNvSpPr/>
          <p:nvPr/>
        </p:nvSpPr>
        <p:spPr>
          <a:xfrm flipV="1">
            <a:off x="6016625" y="2441575"/>
            <a:ext cx="119063" cy="487363"/>
          </a:xfrm>
          <a:prstGeom prst="line">
            <a:avLst/>
          </a:prstGeom>
          <a:ln w="3175">
            <a:solidFill>
              <a:srgbClr val="005840"/>
            </a:solidFill>
            <a:tailEnd type="triangle"/>
          </a:ln>
        </p:spPr>
        <p:txBody>
          <a:bodyPr lIns="0" tIns="0" rIns="0" bIns="0"/>
          <a:lstStyle/>
          <a:p>
            <a:pPr>
              <a:defRPr baseline="0" sz="0"/>
            </a:pPr>
          </a:p>
        </p:txBody>
      </p:sp>
      <p:sp>
        <p:nvSpPr>
          <p:cNvPr id="2608" name="Line"/>
          <p:cNvSpPr/>
          <p:nvPr/>
        </p:nvSpPr>
        <p:spPr>
          <a:xfrm>
            <a:off x="5991225" y="3322637"/>
            <a:ext cx="42863" cy="598489"/>
          </a:xfrm>
          <a:prstGeom prst="line">
            <a:avLst/>
          </a:prstGeom>
          <a:ln w="3175">
            <a:solidFill>
              <a:srgbClr val="005840"/>
            </a:solidFill>
            <a:tailEnd type="triangle"/>
          </a:ln>
        </p:spPr>
        <p:txBody>
          <a:bodyPr lIns="0" tIns="0" rIns="0" bIns="0"/>
          <a:lstStyle/>
          <a:p>
            <a:pPr>
              <a:defRPr baseline="0" sz="0"/>
            </a:pPr>
          </a:p>
        </p:txBody>
      </p:sp>
      <p:sp>
        <p:nvSpPr>
          <p:cNvPr id="2609" name="Blur prior"/>
          <p:cNvSpPr txBox="1"/>
          <p:nvPr/>
        </p:nvSpPr>
        <p:spPr>
          <a:xfrm>
            <a:off x="7745412" y="2927350"/>
            <a:ext cx="990397"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005840"/>
                </a:solidFill>
                <a:uFill>
                  <a:solidFill>
                    <a:srgbClr val="005840"/>
                  </a:solidFill>
                </a:uFill>
                <a:latin typeface="+mn-lt"/>
                <a:ea typeface="+mn-ea"/>
                <a:cs typeface="+mn-cs"/>
                <a:sym typeface="Arial"/>
              </a:defRPr>
            </a:lvl1pPr>
          </a:lstStyle>
          <a:p>
            <a:pPr>
              <a:defRPr baseline="0"/>
            </a:pPr>
            <a:r>
              <a:rPr baseline="0"/>
              <a:t>Blur prior</a:t>
            </a:r>
          </a:p>
        </p:txBody>
      </p:sp>
      <p:sp>
        <p:nvSpPr>
          <p:cNvPr id="2610" name="Line"/>
          <p:cNvSpPr/>
          <p:nvPr/>
        </p:nvSpPr>
        <p:spPr>
          <a:xfrm flipH="1" flipV="1">
            <a:off x="7366992" y="2390775"/>
            <a:ext cx="803276" cy="491133"/>
          </a:xfrm>
          <a:prstGeom prst="line">
            <a:avLst/>
          </a:prstGeom>
          <a:ln w="3175">
            <a:solidFill>
              <a:srgbClr val="005840"/>
            </a:solidFill>
            <a:tailEnd type="triangle"/>
          </a:ln>
        </p:spPr>
        <p:txBody>
          <a:bodyPr lIns="0" tIns="0" rIns="0" bIns="0"/>
          <a:lstStyle/>
          <a:p>
            <a:pPr>
              <a:defRPr baseline="0" sz="0"/>
            </a:pPr>
          </a:p>
        </p:txBody>
      </p:sp>
      <p:sp>
        <p:nvSpPr>
          <p:cNvPr id="2611" name="Line"/>
          <p:cNvSpPr/>
          <p:nvPr/>
        </p:nvSpPr>
        <p:spPr>
          <a:xfrm>
            <a:off x="8237537" y="3305175"/>
            <a:ext cx="128589" cy="606425"/>
          </a:xfrm>
          <a:prstGeom prst="line">
            <a:avLst/>
          </a:prstGeom>
          <a:ln w="3175">
            <a:solidFill>
              <a:srgbClr val="005840"/>
            </a:solidFill>
            <a:tailEnd type="triangle"/>
          </a:ln>
        </p:spPr>
        <p:txBody>
          <a:bodyPr lIns="0" tIns="0" rIns="0" bIns="0"/>
          <a:lstStyle/>
          <a:p>
            <a:pPr>
              <a:defRPr baseline="0" sz="0"/>
            </a:pPr>
          </a:p>
        </p:txBody>
      </p:sp>
      <p:pic>
        <p:nvPicPr>
          <p:cNvPr id="2612" name="txp_fig.png" descr="txp_fig.png"/>
          <p:cNvPicPr>
            <a:picLocks noChangeAspect="0"/>
          </p:cNvPicPr>
          <p:nvPr/>
        </p:nvPicPr>
        <p:blipFill>
          <a:blip r:embed="rId5">
            <a:extLst/>
          </a:blip>
          <a:stretch>
            <a:fillRect/>
          </a:stretch>
        </p:blipFill>
        <p:spPr>
          <a:xfrm>
            <a:off x="949325" y="3651250"/>
            <a:ext cx="3098602" cy="964407"/>
          </a:xfrm>
          <a:prstGeom prst="rect">
            <a:avLst/>
          </a:prstGeom>
          <a:ln w="12700">
            <a:miter lim="400000"/>
          </a:ln>
        </p:spPr>
      </p:pic>
      <p:sp>
        <p:nvSpPr>
          <p:cNvPr id="2613" name="Sparse and"/>
          <p:cNvSpPr txBox="1"/>
          <p:nvPr/>
        </p:nvSpPr>
        <p:spPr>
          <a:xfrm>
            <a:off x="7702550" y="3494087"/>
            <a:ext cx="1334992"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Book Antiqua"/>
              <a:defRPr b="1" baseline="0" sz="0">
                <a:solidFill>
                  <a:srgbClr val="005840"/>
                </a:solidFill>
                <a:uFill>
                  <a:solidFill>
                    <a:srgbClr val="005840"/>
                  </a:solidFill>
                </a:uFill>
                <a:latin typeface="Book Antiqua"/>
                <a:ea typeface="Book Antiqua"/>
                <a:cs typeface="Book Antiqua"/>
                <a:sym typeface="Book Antiqua"/>
              </a:defRPr>
            </a:lvl1pPr>
          </a:lstStyle>
          <a:p>
            <a:pPr>
              <a:defRPr baseline="0"/>
            </a:pPr>
            <a:r>
              <a:rPr baseline="0"/>
              <a:t>Sparse and</a:t>
            </a:r>
          </a:p>
        </p:txBody>
      </p:sp>
      <p:sp>
        <p:nvSpPr>
          <p:cNvPr id="2614" name="Take the log and it becomes a big linear least square…"/>
          <p:cNvSpPr txBox="1"/>
          <p:nvPr/>
        </p:nvSpPr>
        <p:spPr>
          <a:xfrm>
            <a:off x="500062" y="5482828"/>
            <a:ext cx="8643938" cy="1193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defRPr sz="2400">
                <a:solidFill>
                  <a:srgbClr val="005840"/>
                </a:solidFill>
                <a:uFill>
                  <a:solidFill>
                    <a:srgbClr val="005840"/>
                  </a:solidFill>
                </a:uFill>
                <a:latin typeface="+mn-lt"/>
                <a:ea typeface="+mn-ea"/>
                <a:cs typeface="+mn-cs"/>
                <a:sym typeface="Arial"/>
              </a:defRPr>
            </a:pPr>
            <a:r>
              <a:t>Take the log and it becomes a big linear least square</a:t>
            </a:r>
          </a:p>
          <a:p>
            <a:pPr lvl="1" marL="57799" marR="57799" indent="266700" defTabSz="910828">
              <a:defRPr sz="2400">
                <a:solidFill>
                  <a:srgbClr val="005840"/>
                </a:solidFill>
                <a:uFill>
                  <a:solidFill>
                    <a:srgbClr val="005840"/>
                  </a:solidFill>
                </a:uFill>
                <a:latin typeface="+mn-lt"/>
                <a:ea typeface="+mn-ea"/>
                <a:cs typeface="+mn-cs"/>
                <a:sym typeface="Arial"/>
              </a:defRPr>
            </a:pPr>
            <a:r>
              <a:t>similar to our gradient-based Wiener </a:t>
            </a:r>
            <a:br/>
            <a:r>
              <a:t>(but b is also unknown)</a:t>
            </a:r>
          </a:p>
        </p:txBody>
      </p:sp>
    </p:spTree>
  </p:cSld>
  <p:clrMapOvr>
    <a:masterClrMapping/>
  </p:clrMapOvr>
  <p:transition xmlns:p14="http://schemas.microsoft.com/office/powerpoint/2010/main" spd="med" advClick="1"/>
</p:sld>
</file>

<file path=ppt/slides/slide2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16"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17" name="Results from MAP estimation"/>
          <p:cNvSpPr txBox="1"/>
          <p:nvPr>
            <p:ph type="title"/>
          </p:nvPr>
        </p:nvSpPr>
        <p:spPr>
          <a:xfrm>
            <a:off x="303609" y="0"/>
            <a:ext cx="8456415" cy="1301751"/>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Results from MAP estimation</a:t>
            </a:r>
          </a:p>
        </p:txBody>
      </p:sp>
      <p:sp>
        <p:nvSpPr>
          <p:cNvPr id="2618" name="Maximum a-Posteriori (MAP)"/>
          <p:cNvSpPr txBox="1"/>
          <p:nvPr/>
        </p:nvSpPr>
        <p:spPr>
          <a:xfrm>
            <a:off x="0" y="3776662"/>
            <a:ext cx="4777383" cy="431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Maximum a-Posteriori (MAP)</a:t>
            </a:r>
          </a:p>
        </p:txBody>
      </p:sp>
      <p:pic>
        <p:nvPicPr>
          <p:cNvPr id="2619" name="image.png" descr="image.png"/>
          <p:cNvPicPr>
            <a:picLocks noChangeAspect="0"/>
          </p:cNvPicPr>
          <p:nvPr/>
        </p:nvPicPr>
        <p:blipFill>
          <a:blip r:embed="rId2">
            <a:extLst/>
          </a:blip>
          <a:srcRect l="2378" t="3977" r="2642" b="0"/>
          <a:stretch>
            <a:fillRect/>
          </a:stretch>
        </p:blipFill>
        <p:spPr>
          <a:xfrm>
            <a:off x="692150" y="4225924"/>
            <a:ext cx="3622676" cy="2433639"/>
          </a:xfrm>
          <a:prstGeom prst="rect">
            <a:avLst/>
          </a:prstGeom>
          <a:ln w="12700">
            <a:solidFill>
              <a:srgbClr val="FFFFFF"/>
            </a:solidFill>
            <a:miter lim="400000"/>
          </a:ln>
        </p:spPr>
      </p:pic>
      <p:pic>
        <p:nvPicPr>
          <p:cNvPr id="2620" name="image.png" descr="image.png"/>
          <p:cNvPicPr>
            <a:picLocks noChangeAspect="0"/>
          </p:cNvPicPr>
          <p:nvPr/>
        </p:nvPicPr>
        <p:blipFill>
          <a:blip r:embed="rId3">
            <a:extLst/>
          </a:blip>
          <a:srcRect l="75931" t="49198" r="13403" b="43079"/>
          <a:stretch>
            <a:fillRect/>
          </a:stretch>
        </p:blipFill>
        <p:spPr>
          <a:xfrm>
            <a:off x="306388" y="5438179"/>
            <a:ext cx="1387476" cy="1419821"/>
          </a:xfrm>
          <a:prstGeom prst="rect">
            <a:avLst/>
          </a:prstGeom>
          <a:ln w="3175">
            <a:solidFill>
              <a:srgbClr val="FFFFFF"/>
            </a:solidFill>
            <a:miter lim="400000"/>
          </a:ln>
        </p:spPr>
      </p:pic>
      <p:pic>
        <p:nvPicPr>
          <p:cNvPr id="2621" name="image.png" descr="image.png"/>
          <p:cNvPicPr>
            <a:picLocks noChangeAspect="0"/>
          </p:cNvPicPr>
          <p:nvPr/>
        </p:nvPicPr>
        <p:blipFill>
          <a:blip r:embed="rId4">
            <a:extLst/>
          </a:blip>
          <a:stretch>
            <a:fillRect/>
          </a:stretch>
        </p:blipFill>
        <p:spPr>
          <a:xfrm>
            <a:off x="2695575" y="1095375"/>
            <a:ext cx="3679825" cy="2373313"/>
          </a:xfrm>
          <a:prstGeom prst="rect">
            <a:avLst/>
          </a:prstGeom>
          <a:ln w="12700">
            <a:miter lim="400000"/>
          </a:ln>
        </p:spPr>
      </p:pic>
      <p:sp>
        <p:nvSpPr>
          <p:cNvPr id="2622" name="Input blurry image"/>
          <p:cNvSpPr txBox="1"/>
          <p:nvPr/>
        </p:nvSpPr>
        <p:spPr>
          <a:xfrm>
            <a:off x="261937" y="1774825"/>
            <a:ext cx="2294931" cy="7874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Input blurry image</a:t>
            </a:r>
          </a:p>
        </p:txBody>
      </p:sp>
      <p:sp>
        <p:nvSpPr>
          <p:cNvPr id="2623" name="Not so great!"/>
          <p:cNvSpPr txBox="1"/>
          <p:nvPr/>
        </p:nvSpPr>
        <p:spPr>
          <a:xfrm>
            <a:off x="4321968" y="5446514"/>
            <a:ext cx="4777384" cy="431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Not so great!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1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619"/>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6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6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23" grpId="4"/>
      <p:bldP build="whole" bldLvl="1" animBg="1" rev="0" advAuto="0" spid="2618" grpId="1"/>
      <p:bldP build="whole" bldLvl="1" animBg="1" rev="0" advAuto="0" spid="2620" grpId="3"/>
      <p:bldP build="whole" bldLvl="1" animBg="1" rev="0" advAuto="0" spid="2619" grpId="2"/>
    </p:bldLst>
  </p:timing>
</p:sld>
</file>

<file path=ppt/slides/slide2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2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26" name="Variational Bayes"/>
          <p:cNvSpPr txBox="1"/>
          <p:nvPr>
            <p:ph type="title"/>
          </p:nvPr>
        </p:nvSpPr>
        <p:spPr>
          <a:xfrm>
            <a:off x="468312" y="0"/>
            <a:ext cx="8233173" cy="1143000"/>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Variational Bayes</a:t>
            </a:r>
          </a:p>
        </p:txBody>
      </p:sp>
      <p:pic>
        <p:nvPicPr>
          <p:cNvPr id="2627" name="tmp.jpg" descr="tmp.jpg"/>
          <p:cNvPicPr>
            <a:picLocks noChangeAspect="0"/>
          </p:cNvPicPr>
          <p:nvPr/>
        </p:nvPicPr>
        <p:blipFill>
          <a:blip r:embed="rId2">
            <a:extLst/>
          </a:blip>
          <a:stretch>
            <a:fillRect/>
          </a:stretch>
        </p:blipFill>
        <p:spPr>
          <a:xfrm>
            <a:off x="915987" y="1004887"/>
            <a:ext cx="7399338" cy="5643563"/>
          </a:xfrm>
          <a:prstGeom prst="rect">
            <a:avLst/>
          </a:prstGeom>
          <a:ln w="12700">
            <a:miter lim="400000"/>
          </a:ln>
        </p:spPr>
      </p:pic>
      <p:sp>
        <p:nvSpPr>
          <p:cNvPr id="2628" name="http://citeseer.ist.psu.edu/cache/papers/cs/16537/http:zSzzSzwol.ra.phy.cam.ac.ukzSzjwm1003zSzspringer_chapter8.pdf/miskin00ensemble.pdf"/>
          <p:cNvSpPr txBox="1"/>
          <p:nvPr/>
        </p:nvSpPr>
        <p:spPr>
          <a:xfrm>
            <a:off x="104775" y="6545262"/>
            <a:ext cx="8103023" cy="215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sz="900">
                <a:solidFill>
                  <a:srgbClr val="005840"/>
                </a:solidFill>
                <a:uFill>
                  <a:solidFill>
                    <a:srgbClr val="005840"/>
                  </a:solidFill>
                </a:uFill>
                <a:latin typeface="+mn-lt"/>
                <a:ea typeface="+mn-ea"/>
                <a:cs typeface="+mn-cs"/>
                <a:sym typeface="Arial"/>
              </a:defRPr>
            </a:lvl1pPr>
          </a:lstStyle>
          <a:p>
            <a:pPr/>
            <a:r>
              <a:t>http://citeseer.ist.psu.edu/cache/papers/cs/16537/http:zSzzSzwol.ra.phy.cam.ac.ukzSzjwm1003zSzspringer_chapter8.pdf/miskin00ensemble.pdf</a:t>
            </a:r>
          </a:p>
        </p:txBody>
      </p:sp>
    </p:spTree>
  </p:cSld>
  <p:clrMapOvr>
    <a:masterClrMapping/>
  </p:clrMapOvr>
  <p:transition xmlns:p14="http://schemas.microsoft.com/office/powerpoint/2010/main" spd="med" advClick="1"/>
</p:sld>
</file>

<file path=ppt/slides/slide2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3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31" name="Rectangle"/>
          <p:cNvSpPr/>
          <p:nvPr/>
        </p:nvSpPr>
        <p:spPr>
          <a:xfrm>
            <a:off x="0" y="0"/>
            <a:ext cx="9144000" cy="6858000"/>
          </a:xfrm>
          <a:prstGeom prst="rect">
            <a:avLst/>
          </a:prstGeom>
          <a:solidFill>
            <a:srgbClr val="FFFFFF"/>
          </a:solidFill>
          <a:ln w="12700"/>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632" name="Setup of variational approach"/>
          <p:cNvSpPr txBox="1"/>
          <p:nvPr>
            <p:ph type="title"/>
          </p:nvPr>
        </p:nvSpPr>
        <p:spPr>
          <a:xfrm>
            <a:off x="455414" y="0"/>
            <a:ext cx="8233172" cy="1327150"/>
          </a:xfrm>
          <a:prstGeom prst="rect">
            <a:avLst/>
          </a:prstGeom>
          <a:effectLst/>
        </p:spPr>
        <p:txBody>
          <a:bodyPr lIns="0" tIns="0" rIns="0" bIns="0"/>
          <a:lstStyle>
            <a:lvl1pPr marL="57799" marR="57799" defTabSz="910828">
              <a:defRPr baseline="0" sz="0">
                <a:solidFill>
                  <a:srgbClr val="000000"/>
                </a:solidFill>
                <a:uFill>
                  <a:solidFill>
                    <a:srgbClr val="000000"/>
                  </a:solidFill>
                </a:uFill>
                <a:latin typeface="Helvetica"/>
                <a:ea typeface="Helvetica"/>
                <a:cs typeface="Helvetica"/>
                <a:sym typeface="Helvetica"/>
              </a:defRPr>
            </a:lvl1pPr>
          </a:lstStyle>
          <a:p>
            <a:pPr>
              <a:defRPr baseline="0"/>
            </a:pPr>
            <a:r>
              <a:rPr baseline="0"/>
              <a:t>Setup of variational approach</a:t>
            </a:r>
          </a:p>
        </p:txBody>
      </p:sp>
      <p:pic>
        <p:nvPicPr>
          <p:cNvPr id="2633" name="txp_fig-small.png" descr="txp_fig-small.png"/>
          <p:cNvPicPr>
            <a:picLocks noChangeAspect="0"/>
          </p:cNvPicPr>
          <p:nvPr/>
        </p:nvPicPr>
        <p:blipFill>
          <a:blip r:embed="rId2">
            <a:extLst/>
          </a:blip>
          <a:stretch>
            <a:fillRect/>
          </a:stretch>
        </p:blipFill>
        <p:spPr>
          <a:xfrm>
            <a:off x="607218" y="2068512"/>
            <a:ext cx="5619752" cy="352426"/>
          </a:xfrm>
          <a:prstGeom prst="rect">
            <a:avLst/>
          </a:prstGeom>
          <a:ln w="12700">
            <a:miter lim="400000"/>
          </a:ln>
        </p:spPr>
      </p:pic>
      <p:sp>
        <p:nvSpPr>
          <p:cNvPr id="2634" name="Need likelihood and prior in same space, so use gradients:"/>
          <p:cNvSpPr txBox="1"/>
          <p:nvPr/>
        </p:nvSpPr>
        <p:spPr>
          <a:xfrm>
            <a:off x="212725" y="1146175"/>
            <a:ext cx="4700682" cy="25896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Helvetica"/>
              <a:defRPr>
                <a:uFill>
                  <a:solidFill>
                    <a:srgbClr val="000000"/>
                  </a:solidFill>
                </a:uFill>
              </a:defRPr>
            </a:lvl1pPr>
          </a:lstStyle>
          <a:p>
            <a:pPr/>
            <a:r>
              <a:t>Need likelihood and prior in same space, so use gradients:</a:t>
            </a:r>
          </a:p>
        </p:txBody>
      </p:sp>
      <p:pic>
        <p:nvPicPr>
          <p:cNvPr id="2635" name="txp_fig.png" descr="txp_fig.png"/>
          <p:cNvPicPr>
            <a:picLocks noChangeAspect="0"/>
          </p:cNvPicPr>
          <p:nvPr/>
        </p:nvPicPr>
        <p:blipFill>
          <a:blip r:embed="rId3">
            <a:extLst/>
          </a:blip>
          <a:stretch>
            <a:fillRect/>
          </a:stretch>
        </p:blipFill>
        <p:spPr>
          <a:xfrm>
            <a:off x="611187" y="1598414"/>
            <a:ext cx="3413126" cy="277813"/>
          </a:xfrm>
          <a:prstGeom prst="rect">
            <a:avLst/>
          </a:prstGeom>
          <a:ln w="12700">
            <a:miter lim="400000"/>
          </a:ln>
        </p:spPr>
      </p:pic>
      <p:sp>
        <p:nvSpPr>
          <p:cNvPr id="2636" name="Likelihood"/>
          <p:cNvSpPr txBox="1"/>
          <p:nvPr/>
        </p:nvSpPr>
        <p:spPr>
          <a:xfrm>
            <a:off x="242887" y="2703512"/>
            <a:ext cx="1086147"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uFill>
                  <a:solidFill>
                    <a:srgbClr val="000000"/>
                  </a:solidFill>
                </a:uFill>
                <a:latin typeface="+mn-lt"/>
                <a:ea typeface="+mn-ea"/>
                <a:cs typeface="+mn-cs"/>
                <a:sym typeface="Arial"/>
              </a:defRPr>
            </a:lvl1pPr>
          </a:lstStyle>
          <a:p>
            <a:pPr>
              <a:defRPr baseline="0"/>
            </a:pPr>
            <a:r>
              <a:rPr baseline="0"/>
              <a:t>Likelihood</a:t>
            </a:r>
          </a:p>
        </p:txBody>
      </p:sp>
      <p:sp>
        <p:nvSpPr>
          <p:cNvPr id="2637" name="Prior on latent image gradients – mixture of Gaussians"/>
          <p:cNvSpPr txBox="1"/>
          <p:nvPr/>
        </p:nvSpPr>
        <p:spPr>
          <a:xfrm>
            <a:off x="260350" y="3730625"/>
            <a:ext cx="5290878"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uFill>
                  <a:solidFill>
                    <a:srgbClr val="000000"/>
                  </a:solidFill>
                </a:uFill>
                <a:latin typeface="+mn-lt"/>
                <a:ea typeface="+mn-ea"/>
                <a:cs typeface="+mn-cs"/>
                <a:sym typeface="Arial"/>
              </a:defRPr>
            </a:lvl1pPr>
          </a:lstStyle>
          <a:p>
            <a:pPr>
              <a:defRPr baseline="0"/>
            </a:pPr>
            <a:r>
              <a:rPr baseline="0"/>
              <a:t>Prior on latent image gradients – mixture of Gaussians</a:t>
            </a:r>
          </a:p>
        </p:txBody>
      </p:sp>
      <p:sp>
        <p:nvSpPr>
          <p:cNvPr id="2638" name="Prior on blur elements – mixture of Exponentials"/>
          <p:cNvSpPr txBox="1"/>
          <p:nvPr/>
        </p:nvSpPr>
        <p:spPr>
          <a:xfrm>
            <a:off x="295275" y="4740275"/>
            <a:ext cx="4683310"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uFill>
                  <a:solidFill>
                    <a:srgbClr val="000000"/>
                  </a:solidFill>
                </a:uFill>
                <a:latin typeface="+mn-lt"/>
                <a:ea typeface="+mn-ea"/>
                <a:cs typeface="+mn-cs"/>
                <a:sym typeface="Arial"/>
              </a:defRPr>
            </a:lvl1pPr>
          </a:lstStyle>
          <a:p>
            <a:pPr>
              <a:defRPr baseline="0"/>
            </a:pPr>
            <a:r>
              <a:rPr baseline="0"/>
              <a:t>Prior on blur elements – mixture of Exponentials</a:t>
            </a:r>
          </a:p>
        </p:txBody>
      </p:sp>
      <p:sp>
        <p:nvSpPr>
          <p:cNvPr id="2639" name="i – image pixel…"/>
          <p:cNvSpPr txBox="1"/>
          <p:nvPr/>
        </p:nvSpPr>
        <p:spPr>
          <a:xfrm>
            <a:off x="6916737" y="4598987"/>
            <a:ext cx="1838403" cy="1082676"/>
          </a:xfrm>
          <a:prstGeom prst="rect">
            <a:avLst/>
          </a:prstGeom>
          <a:ln w="3175">
            <a:solidFill>
              <a:srgbClr val="005840"/>
            </a:solidFill>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uFill>
                  <a:solidFill>
                    <a:srgbClr val="000000"/>
                  </a:solidFill>
                </a:uFill>
                <a:latin typeface="+mn-lt"/>
                <a:ea typeface="+mn-ea"/>
                <a:cs typeface="+mn-cs"/>
                <a:sym typeface="Arial"/>
              </a:defRPr>
            </a:pPr>
            <a:r>
              <a:rPr baseline="0"/>
              <a:t>i – image pixel</a:t>
            </a:r>
            <a:endParaRPr baseline="0"/>
          </a:p>
          <a:p>
            <a:pPr marL="57799" marR="57799" defTabSz="910828">
              <a:buClr>
                <a:srgbClr val="005840"/>
              </a:buClr>
              <a:buFont typeface="Arial"/>
              <a:defRPr baseline="0" sz="0">
                <a:uFill>
                  <a:solidFill>
                    <a:srgbClr val="000000"/>
                  </a:solidFill>
                </a:uFill>
                <a:latin typeface="+mn-lt"/>
                <a:ea typeface="+mn-ea"/>
                <a:cs typeface="+mn-cs"/>
                <a:sym typeface="Arial"/>
              </a:defRPr>
            </a:pPr>
            <a:r>
              <a:rPr baseline="0"/>
              <a:t>j – blur pixel</a:t>
            </a:r>
            <a:endParaRPr baseline="0"/>
          </a:p>
          <a:p>
            <a:pPr marL="57799" marR="57799" defTabSz="910828">
              <a:buClr>
                <a:srgbClr val="005840"/>
              </a:buClr>
              <a:buFont typeface="Arial"/>
              <a:defRPr baseline="0" sz="0">
                <a:uFill>
                  <a:solidFill>
                    <a:srgbClr val="000000"/>
                  </a:solidFill>
                </a:uFill>
                <a:latin typeface="+mn-lt"/>
                <a:ea typeface="+mn-ea"/>
                <a:cs typeface="+mn-cs"/>
                <a:sym typeface="Arial"/>
              </a:defRPr>
            </a:pPr>
            <a:endParaRPr baseline="0"/>
          </a:p>
          <a:p>
            <a:pPr marL="57799" marR="57799" defTabSz="910828">
              <a:buClr>
                <a:srgbClr val="005840"/>
              </a:buClr>
              <a:buFont typeface="Arial"/>
              <a:defRPr baseline="0" sz="0">
                <a:uFill>
                  <a:solidFill>
                    <a:srgbClr val="000000"/>
                  </a:solidFill>
                </a:uFill>
                <a:latin typeface="+mn-lt"/>
                <a:ea typeface="+mn-ea"/>
                <a:cs typeface="+mn-cs"/>
                <a:sym typeface="Arial"/>
              </a:defRPr>
            </a:pPr>
            <a:r>
              <a:rPr baseline="0"/>
              <a:t>We use C=4, D=4</a:t>
            </a:r>
          </a:p>
        </p:txBody>
      </p:sp>
      <p:pic>
        <p:nvPicPr>
          <p:cNvPr id="2640" name="txp_fig-small.png" descr="txp_fig-small.png"/>
          <p:cNvPicPr>
            <a:picLocks noChangeAspect="0"/>
          </p:cNvPicPr>
          <p:nvPr/>
        </p:nvPicPr>
        <p:blipFill>
          <a:blip r:embed="rId4">
            <a:extLst/>
          </a:blip>
          <a:stretch>
            <a:fillRect/>
          </a:stretch>
        </p:blipFill>
        <p:spPr>
          <a:xfrm>
            <a:off x="600075" y="3092450"/>
            <a:ext cx="5751513" cy="414338"/>
          </a:xfrm>
          <a:prstGeom prst="rect">
            <a:avLst/>
          </a:prstGeom>
          <a:ln w="12700">
            <a:miter lim="400000"/>
          </a:ln>
        </p:spPr>
      </p:pic>
      <p:pic>
        <p:nvPicPr>
          <p:cNvPr id="2641" name="txp_fig-small.png" descr="txp_fig-small.png"/>
          <p:cNvPicPr>
            <a:picLocks noChangeAspect="0"/>
          </p:cNvPicPr>
          <p:nvPr/>
        </p:nvPicPr>
        <p:blipFill>
          <a:blip r:embed="rId5">
            <a:extLst/>
          </a:blip>
          <a:stretch>
            <a:fillRect/>
          </a:stretch>
        </p:blipFill>
        <p:spPr>
          <a:xfrm>
            <a:off x="625475" y="4062412"/>
            <a:ext cx="4933951" cy="454026"/>
          </a:xfrm>
          <a:prstGeom prst="rect">
            <a:avLst/>
          </a:prstGeom>
          <a:ln w="12700">
            <a:miter lim="400000"/>
          </a:ln>
        </p:spPr>
      </p:pic>
      <p:pic>
        <p:nvPicPr>
          <p:cNvPr id="2642" name="txp_fig.png" descr="txp_fig.png"/>
          <p:cNvPicPr>
            <a:picLocks noChangeAspect="0"/>
          </p:cNvPicPr>
          <p:nvPr/>
        </p:nvPicPr>
        <p:blipFill>
          <a:blip r:embed="rId6">
            <a:extLst/>
          </a:blip>
          <a:stretch>
            <a:fillRect/>
          </a:stretch>
        </p:blipFill>
        <p:spPr>
          <a:xfrm>
            <a:off x="606425" y="5103812"/>
            <a:ext cx="3432175" cy="428626"/>
          </a:xfrm>
          <a:prstGeom prst="rect">
            <a:avLst/>
          </a:prstGeom>
          <a:ln w="12700">
            <a:miter lim="400000"/>
          </a:ln>
        </p:spPr>
      </p:pic>
      <p:sp>
        <p:nvSpPr>
          <p:cNvPr id="2643" name="Also have Gamma hyperpriors on"/>
          <p:cNvSpPr txBox="1"/>
          <p:nvPr/>
        </p:nvSpPr>
        <p:spPr>
          <a:xfrm>
            <a:off x="60325" y="5947171"/>
            <a:ext cx="3372844"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uFill>
                  <a:solidFill>
                    <a:srgbClr val="000000"/>
                  </a:solidFill>
                </a:uFill>
                <a:latin typeface="+mn-lt"/>
                <a:ea typeface="+mn-ea"/>
                <a:cs typeface="+mn-cs"/>
                <a:sym typeface="Arial"/>
              </a:defRPr>
            </a:lvl1pPr>
          </a:lstStyle>
          <a:p>
            <a:pPr>
              <a:defRPr baseline="0"/>
            </a:pPr>
            <a:r>
              <a:rPr baseline="0"/>
              <a:t>Also have Gamma hyperpriors on </a:t>
            </a:r>
          </a:p>
        </p:txBody>
      </p:sp>
      <p:pic>
        <p:nvPicPr>
          <p:cNvPr id="2644" name="txp_fig.png" descr="txp_fig.png"/>
          <p:cNvPicPr>
            <a:picLocks noChangeAspect="0"/>
          </p:cNvPicPr>
          <p:nvPr/>
        </p:nvPicPr>
        <p:blipFill>
          <a:blip r:embed="rId7">
            <a:extLst/>
          </a:blip>
          <a:stretch>
            <a:fillRect/>
          </a:stretch>
        </p:blipFill>
        <p:spPr>
          <a:xfrm>
            <a:off x="3643312" y="6002337"/>
            <a:ext cx="1436688" cy="263526"/>
          </a:xfrm>
          <a:prstGeom prst="rect">
            <a:avLst/>
          </a:prstGeom>
          <a:ln w="12700">
            <a:miter lim="400000"/>
          </a:ln>
        </p:spPr>
      </p:pic>
      <p:pic>
        <p:nvPicPr>
          <p:cNvPr id="2645" name="txp_fig-small.png" descr="txp_fig-small.png"/>
          <p:cNvPicPr>
            <a:picLocks noChangeAspect="0"/>
          </p:cNvPicPr>
          <p:nvPr/>
        </p:nvPicPr>
        <p:blipFill>
          <a:blip r:embed="rId8">
            <a:extLst/>
          </a:blip>
          <a:stretch>
            <a:fillRect/>
          </a:stretch>
        </p:blipFill>
        <p:spPr>
          <a:xfrm>
            <a:off x="3646487" y="6323012"/>
            <a:ext cx="4440238" cy="234951"/>
          </a:xfrm>
          <a:prstGeom prst="rect">
            <a:avLst/>
          </a:prstGeom>
          <a:ln w="12700">
            <a:miter lim="400000"/>
          </a:ln>
        </p:spPr>
      </p:pic>
      <p:pic>
        <p:nvPicPr>
          <p:cNvPr id="2646" name="txp_fig.png" descr="txp_fig.png"/>
          <p:cNvPicPr>
            <a:picLocks noChangeAspect="0"/>
          </p:cNvPicPr>
          <p:nvPr/>
        </p:nvPicPr>
        <p:blipFill>
          <a:blip r:embed="rId9">
            <a:extLst/>
          </a:blip>
          <a:stretch>
            <a:fillRect/>
          </a:stretch>
        </p:blipFill>
        <p:spPr>
          <a:xfrm>
            <a:off x="3652837" y="6623050"/>
            <a:ext cx="1090614" cy="234950"/>
          </a:xfrm>
          <a:prstGeom prst="rect">
            <a:avLst/>
          </a:prstGeom>
          <a:ln w="12700">
            <a:miter lim="400000"/>
          </a:ln>
        </p:spPr>
      </p:pic>
      <p:sp>
        <p:nvSpPr>
          <p:cNvPr id="2647" name="Lots of math ;-("/>
          <p:cNvSpPr txBox="1"/>
          <p:nvPr/>
        </p:nvSpPr>
        <p:spPr>
          <a:xfrm>
            <a:off x="4839610" y="271065"/>
            <a:ext cx="4830962" cy="20091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sz="4600">
                <a:solidFill>
                  <a:srgbClr val="005840"/>
                </a:solidFill>
                <a:uFill>
                  <a:solidFill>
                    <a:srgbClr val="005840"/>
                  </a:solidFill>
                </a:uFill>
                <a:latin typeface="+mn-lt"/>
                <a:ea typeface="+mn-ea"/>
                <a:cs typeface="+mn-cs"/>
                <a:sym typeface="Arial"/>
              </a:defRPr>
            </a:lvl1pPr>
          </a:lstStyle>
          <a:p>
            <a:pPr/>
            <a:r>
              <a:t>Lots of math ;-(</a:t>
            </a:r>
          </a:p>
        </p:txBody>
      </p:sp>
    </p:spTree>
  </p:cSld>
  <p:clrMapOvr>
    <a:masterClrMapping/>
  </p:clrMapOvr>
  <p:transition xmlns:p14="http://schemas.microsoft.com/office/powerpoint/2010/main" spd="med" advClick="1"/>
</p:sld>
</file>

<file path=ppt/slides/slide2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49"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50" name="Rectangle"/>
          <p:cNvSpPr/>
          <p:nvPr/>
        </p:nvSpPr>
        <p:spPr>
          <a:xfrm>
            <a:off x="0" y="0"/>
            <a:ext cx="9144000" cy="6858000"/>
          </a:xfrm>
          <a:prstGeom prst="rect">
            <a:avLst/>
          </a:prstGeom>
          <a:solidFill>
            <a:srgbClr val="FFFFFF"/>
          </a:solidFill>
          <a:ln w="12700"/>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651" name="Variational inference"/>
          <p:cNvSpPr txBox="1"/>
          <p:nvPr>
            <p:ph type="title"/>
          </p:nvPr>
        </p:nvSpPr>
        <p:spPr>
          <a:xfrm>
            <a:off x="455414" y="52387"/>
            <a:ext cx="8233172" cy="1143001"/>
          </a:xfrm>
          <a:prstGeom prst="rect">
            <a:avLst/>
          </a:prstGeom>
          <a:effectLst/>
        </p:spPr>
        <p:txBody>
          <a:bodyPr lIns="0" tIns="0" rIns="0" bIns="0"/>
          <a:lstStyle>
            <a:lvl1pPr marL="57799" marR="57799" defTabSz="910828">
              <a:defRPr baseline="0" sz="0">
                <a:solidFill>
                  <a:srgbClr val="000000"/>
                </a:solidFill>
                <a:uFill>
                  <a:solidFill>
                    <a:srgbClr val="000000"/>
                  </a:solidFill>
                </a:uFill>
                <a:latin typeface="Helvetica"/>
                <a:ea typeface="Helvetica"/>
                <a:cs typeface="Helvetica"/>
                <a:sym typeface="Helvetica"/>
              </a:defRPr>
            </a:lvl1pPr>
          </a:lstStyle>
          <a:p>
            <a:pPr>
              <a:defRPr baseline="0"/>
            </a:pPr>
            <a:r>
              <a:rPr baseline="0"/>
              <a:t>Variational inference</a:t>
            </a:r>
          </a:p>
        </p:txBody>
      </p:sp>
      <p:sp>
        <p:nvSpPr>
          <p:cNvPr id="2652" name="Approximate posterior                              with…"/>
          <p:cNvSpPr txBox="1"/>
          <p:nvPr>
            <p:ph type="body" idx="1"/>
          </p:nvPr>
        </p:nvSpPr>
        <p:spPr>
          <a:xfrm>
            <a:off x="147637" y="1100137"/>
            <a:ext cx="8670728" cy="5750720"/>
          </a:xfrm>
          <a:prstGeom prst="rect">
            <a:avLst/>
          </a:prstGeom>
        </p:spPr>
        <p:txBody>
          <a:bodyPr lIns="0" tIns="0" rIns="0" bIns="0"/>
          <a:lstStyle/>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r>
              <a:t>Approximate posterior                              with</a:t>
            </a: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r>
              <a:t>Cost function  </a:t>
            </a: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r>
              <a:t>Assume</a:t>
            </a: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r>
              <a:t>Use gradient descent, alternating between updating             while marginalizing out over           and vice versa</a:t>
            </a:r>
            <a:br/>
          </a:p>
          <a:p>
            <a:pPr marL="269240" marR="57799" indent="-228600" defTabSz="910828">
              <a:lnSpc>
                <a:spcPct val="110000"/>
              </a:lnSpc>
              <a:spcBef>
                <a:spcPts val="900"/>
              </a:spcBef>
              <a:buClr>
                <a:srgbClr val="FFFFFF"/>
              </a:buClr>
              <a:buSzPct val="110000"/>
              <a:buFont typeface="Book Antiqua"/>
              <a:buChar char="•"/>
              <a:defRPr sz="2000">
                <a:solidFill>
                  <a:srgbClr val="000000"/>
                </a:solidFill>
                <a:uFill>
                  <a:solidFill>
                    <a:srgbClr val="000000"/>
                  </a:solidFill>
                </a:uFill>
                <a:latin typeface="Book Antiqua"/>
                <a:ea typeface="Book Antiqua"/>
                <a:cs typeface="Book Antiqua"/>
                <a:sym typeface="Book Antiqua"/>
              </a:defRPr>
            </a:pPr>
            <a:r>
              <a:t>Adapted code from Miskin &amp; Mackay 2000         </a:t>
            </a:r>
          </a:p>
        </p:txBody>
      </p:sp>
      <p:pic>
        <p:nvPicPr>
          <p:cNvPr id="2653" name="txp_fig.png" descr="txp_fig.png"/>
          <p:cNvPicPr>
            <a:picLocks noChangeAspect="0"/>
          </p:cNvPicPr>
          <p:nvPr/>
        </p:nvPicPr>
        <p:blipFill>
          <a:blip r:embed="rId2">
            <a:extLst/>
          </a:blip>
          <a:stretch>
            <a:fillRect/>
          </a:stretch>
        </p:blipFill>
        <p:spPr>
          <a:xfrm>
            <a:off x="3700462" y="1116210"/>
            <a:ext cx="2220914" cy="436564"/>
          </a:xfrm>
          <a:prstGeom prst="rect">
            <a:avLst/>
          </a:prstGeom>
          <a:ln w="12700">
            <a:miter lim="400000"/>
          </a:ln>
        </p:spPr>
      </p:pic>
      <p:pic>
        <p:nvPicPr>
          <p:cNvPr id="2654" name="txp_fig.png" descr="txp_fig.png"/>
          <p:cNvPicPr>
            <a:picLocks noChangeAspect="0"/>
          </p:cNvPicPr>
          <p:nvPr/>
        </p:nvPicPr>
        <p:blipFill>
          <a:blip r:embed="rId3">
            <a:extLst/>
          </a:blip>
          <a:stretch>
            <a:fillRect/>
          </a:stretch>
        </p:blipFill>
        <p:spPr>
          <a:xfrm>
            <a:off x="6775450" y="1107281"/>
            <a:ext cx="1614488" cy="430213"/>
          </a:xfrm>
          <a:prstGeom prst="rect">
            <a:avLst/>
          </a:prstGeom>
          <a:ln w="12700">
            <a:miter lim="400000"/>
          </a:ln>
        </p:spPr>
      </p:pic>
      <p:pic>
        <p:nvPicPr>
          <p:cNvPr id="2655" name="txp_fig.png" descr="txp_fig.png"/>
          <p:cNvPicPr>
            <a:picLocks noChangeAspect="0"/>
          </p:cNvPicPr>
          <p:nvPr/>
        </p:nvPicPr>
        <p:blipFill>
          <a:blip r:embed="rId4">
            <a:extLst/>
          </a:blip>
          <a:stretch>
            <a:fillRect/>
          </a:stretch>
        </p:blipFill>
        <p:spPr>
          <a:xfrm>
            <a:off x="1844675" y="2843212"/>
            <a:ext cx="4370388" cy="430213"/>
          </a:xfrm>
          <a:prstGeom prst="rect">
            <a:avLst/>
          </a:prstGeom>
          <a:ln w="12700">
            <a:miter lim="400000"/>
          </a:ln>
        </p:spPr>
      </p:pic>
      <p:pic>
        <p:nvPicPr>
          <p:cNvPr id="2656" name="txp_fig-small.png" descr="txp_fig-small.png"/>
          <p:cNvPicPr>
            <a:picLocks noChangeAspect="0"/>
          </p:cNvPicPr>
          <p:nvPr/>
        </p:nvPicPr>
        <p:blipFill>
          <a:blip r:embed="rId5">
            <a:extLst/>
          </a:blip>
          <a:stretch>
            <a:fillRect/>
          </a:stretch>
        </p:blipFill>
        <p:spPr>
          <a:xfrm>
            <a:off x="2546350" y="1982390"/>
            <a:ext cx="5195888" cy="454026"/>
          </a:xfrm>
          <a:prstGeom prst="rect">
            <a:avLst/>
          </a:prstGeom>
          <a:ln w="12700">
            <a:miter lim="400000"/>
          </a:ln>
        </p:spPr>
      </p:pic>
      <p:pic>
        <p:nvPicPr>
          <p:cNvPr id="2657" name="txp_fig.png" descr="txp_fig.png"/>
          <p:cNvPicPr>
            <a:picLocks noChangeAspect="0"/>
          </p:cNvPicPr>
          <p:nvPr/>
        </p:nvPicPr>
        <p:blipFill>
          <a:blip r:embed="rId6">
            <a:extLst/>
          </a:blip>
          <a:stretch>
            <a:fillRect/>
          </a:stretch>
        </p:blipFill>
        <p:spPr>
          <a:xfrm>
            <a:off x="906462" y="3586162"/>
            <a:ext cx="1203326" cy="422276"/>
          </a:xfrm>
          <a:prstGeom prst="rect">
            <a:avLst/>
          </a:prstGeom>
          <a:ln w="12700">
            <a:miter lim="400000"/>
          </a:ln>
        </p:spPr>
      </p:pic>
      <p:pic>
        <p:nvPicPr>
          <p:cNvPr id="2658" name="txp_fig.png" descr="txp_fig.png"/>
          <p:cNvPicPr>
            <a:picLocks noChangeAspect="0"/>
          </p:cNvPicPr>
          <p:nvPr/>
        </p:nvPicPr>
        <p:blipFill>
          <a:blip r:embed="rId7">
            <a:extLst/>
          </a:blip>
          <a:stretch>
            <a:fillRect/>
          </a:stretch>
        </p:blipFill>
        <p:spPr>
          <a:xfrm>
            <a:off x="955476" y="4291012"/>
            <a:ext cx="760414" cy="422276"/>
          </a:xfrm>
          <a:prstGeom prst="rect">
            <a:avLst/>
          </a:prstGeom>
          <a:ln w="12700">
            <a:miter lim="400000"/>
          </a:ln>
        </p:spPr>
      </p:pic>
      <p:sp>
        <p:nvSpPr>
          <p:cNvPr id="2659" name="is Gaussian on each pixel"/>
          <p:cNvSpPr txBox="1"/>
          <p:nvPr/>
        </p:nvSpPr>
        <p:spPr>
          <a:xfrm>
            <a:off x="2190750" y="3679825"/>
            <a:ext cx="2563207"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is Gaussian on each pixel</a:t>
            </a:r>
          </a:p>
        </p:txBody>
      </p:sp>
      <p:sp>
        <p:nvSpPr>
          <p:cNvPr id="2660" name="is rectified Gaussian on each pixel"/>
          <p:cNvSpPr txBox="1"/>
          <p:nvPr/>
        </p:nvSpPr>
        <p:spPr>
          <a:xfrm>
            <a:off x="1789112" y="4402137"/>
            <a:ext cx="3373159"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is rectified Gaussian on each pixel</a:t>
            </a:r>
          </a:p>
        </p:txBody>
      </p:sp>
      <p:pic>
        <p:nvPicPr>
          <p:cNvPr id="2661" name="txp_fig.png" descr="txp_fig.png"/>
          <p:cNvPicPr>
            <a:picLocks noChangeAspect="0"/>
          </p:cNvPicPr>
          <p:nvPr/>
        </p:nvPicPr>
        <p:blipFill>
          <a:blip r:embed="rId6">
            <a:extLst/>
          </a:blip>
          <a:stretch>
            <a:fillRect/>
          </a:stretch>
        </p:blipFill>
        <p:spPr>
          <a:xfrm>
            <a:off x="7059612" y="5148262"/>
            <a:ext cx="759024" cy="267892"/>
          </a:xfrm>
          <a:prstGeom prst="rect">
            <a:avLst/>
          </a:prstGeom>
          <a:ln w="12700">
            <a:miter lim="400000"/>
          </a:ln>
        </p:spPr>
      </p:pic>
      <p:pic>
        <p:nvPicPr>
          <p:cNvPr id="2662" name="txp_fig.png" descr="txp_fig.png"/>
          <p:cNvPicPr>
            <a:picLocks noChangeAspect="0"/>
          </p:cNvPicPr>
          <p:nvPr/>
        </p:nvPicPr>
        <p:blipFill>
          <a:blip r:embed="rId7">
            <a:extLst/>
          </a:blip>
          <a:stretch>
            <a:fillRect/>
          </a:stretch>
        </p:blipFill>
        <p:spPr>
          <a:xfrm>
            <a:off x="3506787" y="5475287"/>
            <a:ext cx="598290" cy="330400"/>
          </a:xfrm>
          <a:prstGeom prst="rect">
            <a:avLst/>
          </a:prstGeom>
          <a:ln w="12700">
            <a:miter lim="400000"/>
          </a:ln>
        </p:spPr>
      </p:pic>
      <p:sp>
        <p:nvSpPr>
          <p:cNvPr id="2663" name="Lots of math ;-("/>
          <p:cNvSpPr txBox="1"/>
          <p:nvPr/>
        </p:nvSpPr>
        <p:spPr>
          <a:xfrm>
            <a:off x="4313039" y="271065"/>
            <a:ext cx="4830961" cy="20091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sz="4600">
                <a:solidFill>
                  <a:srgbClr val="005840"/>
                </a:solidFill>
                <a:uFill>
                  <a:solidFill>
                    <a:srgbClr val="005840"/>
                  </a:solidFill>
                </a:uFill>
                <a:latin typeface="+mn-lt"/>
                <a:ea typeface="+mn-ea"/>
                <a:cs typeface="+mn-cs"/>
                <a:sym typeface="Arial"/>
              </a:defRPr>
            </a:lvl1pPr>
          </a:lstStyle>
          <a:p>
            <a:pPr/>
            <a:r>
              <a:t>Lots of math ;-(</a:t>
            </a:r>
          </a:p>
        </p:txBody>
      </p:sp>
    </p:spTree>
  </p:cSld>
  <p:clrMapOvr>
    <a:masterClrMapping/>
  </p:clrMapOvr>
  <p:transition xmlns:p14="http://schemas.microsoft.com/office/powerpoint/2010/main" spd="med" advClick="1"/>
</p:sld>
</file>

<file path=ppt/slides/slide2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6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66" name="Miskin and Mackay, 2000"/>
          <p:cNvSpPr txBox="1"/>
          <p:nvPr>
            <p:ph type="title"/>
          </p:nvPr>
        </p:nvSpPr>
        <p:spPr>
          <a:xfrm>
            <a:off x="455414" y="0"/>
            <a:ext cx="8233172" cy="1047750"/>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Miskin and Mackay, 2000</a:t>
            </a:r>
          </a:p>
        </p:txBody>
      </p:sp>
      <p:pic>
        <p:nvPicPr>
          <p:cNvPr id="2667" name="tmp.jpg" descr="tmp.jpg"/>
          <p:cNvPicPr>
            <a:picLocks noChangeAspect="0"/>
          </p:cNvPicPr>
          <p:nvPr/>
        </p:nvPicPr>
        <p:blipFill>
          <a:blip r:embed="rId2">
            <a:extLst/>
          </a:blip>
          <a:stretch>
            <a:fillRect/>
          </a:stretch>
        </p:blipFill>
        <p:spPr>
          <a:xfrm>
            <a:off x="455414" y="882650"/>
            <a:ext cx="7466013" cy="5975351"/>
          </a:xfrm>
          <a:prstGeom prst="rect">
            <a:avLst/>
          </a:prstGeom>
          <a:ln w="12700">
            <a:miter lim="400000"/>
          </a:ln>
        </p:spPr>
      </p:pic>
      <p:sp>
        <p:nvSpPr>
          <p:cNvPr id="2668" name="Rectangle"/>
          <p:cNvSpPr/>
          <p:nvPr/>
        </p:nvSpPr>
        <p:spPr>
          <a:xfrm>
            <a:off x="7920632" y="884039"/>
            <a:ext cx="1366243" cy="6081118"/>
          </a:xfrm>
          <a:prstGeom prst="rect">
            <a:avLst/>
          </a:prstGeom>
          <a:solidFill>
            <a:srgbClr val="FFFFFF"/>
          </a:solidFill>
          <a:ln w="12700"/>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669" name="But some cartoons"/>
          <p:cNvSpPr txBox="1"/>
          <p:nvPr/>
        </p:nvSpPr>
        <p:spPr>
          <a:xfrm>
            <a:off x="5500687" y="2696765"/>
            <a:ext cx="4830962" cy="20091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sz="6600">
                <a:solidFill>
                  <a:srgbClr val="005840"/>
                </a:solidFill>
                <a:uFill>
                  <a:solidFill>
                    <a:srgbClr val="005840"/>
                  </a:solidFill>
                </a:uFill>
                <a:latin typeface="+mn-lt"/>
                <a:ea typeface="+mn-ea"/>
                <a:cs typeface="+mn-cs"/>
                <a:sym typeface="Arial"/>
              </a:defRPr>
            </a:lvl1pPr>
          </a:lstStyle>
          <a:p>
            <a:pPr/>
            <a:r>
              <a:t>But some cartoons</a:t>
            </a:r>
          </a:p>
        </p:txBody>
      </p:sp>
    </p:spTree>
  </p:cSld>
  <p:clrMapOvr>
    <a:masterClrMapping/>
  </p:clrMapOvr>
  <p:transition xmlns:p14="http://schemas.microsoft.com/office/powerpoint/2010/main" spd="med" advClick="1"/>
</p:sld>
</file>

<file path=ppt/slides/slide2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67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672" name="Variational Bayesian method"/>
          <p:cNvSpPr txBox="1"/>
          <p:nvPr>
            <p:ph type="title"/>
          </p:nvPr>
        </p:nvSpPr>
        <p:spPr>
          <a:xfrm>
            <a:off x="303609" y="0"/>
            <a:ext cx="8456415" cy="1301751"/>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Variational Bayesian method</a:t>
            </a:r>
          </a:p>
        </p:txBody>
      </p:sp>
      <p:sp>
        <p:nvSpPr>
          <p:cNvPr id="2673" name="Based on work of Miskin &amp; Mackay 2000…"/>
          <p:cNvSpPr txBox="1"/>
          <p:nvPr>
            <p:ph type="body" idx="1"/>
          </p:nvPr>
        </p:nvSpPr>
        <p:spPr>
          <a:xfrm>
            <a:off x="303609" y="1343025"/>
            <a:ext cx="8664577" cy="3925888"/>
          </a:xfrm>
          <a:prstGeom prst="rect">
            <a:avLst/>
          </a:prstGeom>
        </p:spPr>
        <p:txBody>
          <a:bodyPr lIns="0" tIns="0" rIns="0" bIns="0"/>
          <a:lstStyle/>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r>
              <a:t>Based on work of Miskin &amp; Mackay 2000</a:t>
            </a: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r>
              <a:t>	</a:t>
            </a: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r>
              <a:t>Keeps track of uncertainty in estimates of image and blur by using a distribution instead of a single estimate</a:t>
            </a: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p>
          <a:p>
            <a:pPr marL="518205" marR="54909" indent="-463295" defTabSz="865286">
              <a:lnSpc>
                <a:spcPct val="110000"/>
              </a:lnSpc>
              <a:spcBef>
                <a:spcPts val="800"/>
              </a:spcBef>
              <a:buClr>
                <a:srgbClr val="FFFFFF"/>
              </a:buClr>
              <a:buSzTx/>
              <a:buFont typeface="Book Antiqua"/>
              <a:buNone/>
              <a:defRPr sz="2090">
                <a:solidFill>
                  <a:srgbClr val="FFFFFF"/>
                </a:solidFill>
                <a:uFill>
                  <a:solidFill>
                    <a:srgbClr val="FFFFFF"/>
                  </a:solidFill>
                </a:uFill>
                <a:latin typeface="Book Antiqua"/>
                <a:ea typeface="Book Antiqua"/>
                <a:cs typeface="Book Antiqua"/>
                <a:sym typeface="Book Antiqua"/>
              </a:defRPr>
            </a:pPr>
            <a:r>
              <a:t>Helps avoid local maxima and over-fitting</a:t>
            </a:r>
          </a:p>
        </p:txBody>
      </p:sp>
      <p:sp>
        <p:nvSpPr>
          <p:cNvPr id="2674"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pic>
        <p:nvPicPr>
          <p:cNvPr id="2675" name="tmp.jpg" descr="tmp.jpg"/>
          <p:cNvPicPr>
            <a:picLocks noChangeAspect="0"/>
          </p:cNvPicPr>
          <p:nvPr/>
        </p:nvPicPr>
        <p:blipFill>
          <a:blip r:embed="rId3">
            <a:extLst/>
          </a:blip>
          <a:srcRect l="49975" t="1736" r="31886" b="76026"/>
          <a:stretch>
            <a:fillRect/>
          </a:stretch>
        </p:blipFill>
        <p:spPr>
          <a:xfrm>
            <a:off x="855662" y="1970087"/>
            <a:ext cx="1354139" cy="1328738"/>
          </a:xfrm>
          <a:prstGeom prst="rect">
            <a:avLst/>
          </a:prstGeom>
          <a:ln w="12700">
            <a:miter lim="400000"/>
          </a:ln>
        </p:spPr>
      </p:pic>
      <p:pic>
        <p:nvPicPr>
          <p:cNvPr id="2676" name="tmp.jpg" descr="tmp.jpg"/>
          <p:cNvPicPr>
            <a:picLocks noChangeAspect="0"/>
          </p:cNvPicPr>
          <p:nvPr/>
        </p:nvPicPr>
        <p:blipFill>
          <a:blip r:embed="rId3">
            <a:extLst/>
          </a:blip>
          <a:srcRect l="49925" t="29613" r="31936" b="47989"/>
          <a:stretch>
            <a:fillRect/>
          </a:stretch>
        </p:blipFill>
        <p:spPr>
          <a:xfrm>
            <a:off x="5386387" y="1974850"/>
            <a:ext cx="1354139" cy="1338263"/>
          </a:xfrm>
          <a:prstGeom prst="rect">
            <a:avLst/>
          </a:prstGeom>
          <a:ln w="12700">
            <a:miter lim="400000"/>
          </a:ln>
        </p:spPr>
      </p:pic>
      <p:pic>
        <p:nvPicPr>
          <p:cNvPr id="2677" name="tmp.jpg" descr="tmp.jpg"/>
          <p:cNvPicPr>
            <a:picLocks noChangeAspect="0"/>
          </p:cNvPicPr>
          <p:nvPr/>
        </p:nvPicPr>
        <p:blipFill>
          <a:blip r:embed="rId3">
            <a:extLst/>
          </a:blip>
          <a:srcRect l="50074" t="57319" r="32255" b="20115"/>
          <a:stretch>
            <a:fillRect/>
          </a:stretch>
        </p:blipFill>
        <p:spPr>
          <a:xfrm>
            <a:off x="3767137" y="1987550"/>
            <a:ext cx="1319213" cy="1348383"/>
          </a:xfrm>
          <a:prstGeom prst="rect">
            <a:avLst/>
          </a:prstGeom>
          <a:ln w="12700">
            <a:miter lim="400000"/>
          </a:ln>
        </p:spPr>
      </p:pic>
      <p:sp>
        <p:nvSpPr>
          <p:cNvPr id="2678" name="Line"/>
          <p:cNvSpPr/>
          <p:nvPr/>
        </p:nvSpPr>
        <p:spPr>
          <a:xfrm>
            <a:off x="2332037" y="2592387"/>
            <a:ext cx="1294806" cy="1589"/>
          </a:xfrm>
          <a:prstGeom prst="line">
            <a:avLst/>
          </a:prstGeom>
          <a:ln w="3175">
            <a:solidFill>
              <a:srgbClr val="FFFFFF"/>
            </a:solidFill>
            <a:tailEnd type="triangle"/>
          </a:ln>
        </p:spPr>
        <p:txBody>
          <a:bodyPr lIns="0" tIns="0" rIns="0" bIns="0"/>
          <a:lstStyle/>
          <a:p>
            <a:pPr>
              <a:defRPr baseline="0" sz="0"/>
            </a:pPr>
          </a:p>
        </p:txBody>
      </p:sp>
    </p:spTree>
  </p:cSld>
  <p:clrMapOvr>
    <a:masterClrMapping/>
  </p:clrMapOvr>
  <p:transition xmlns:p14="http://schemas.microsoft.com/office/powerpoint/2010/main" spd="med" advClick="1"/>
</p:sld>
</file>

<file path=ppt/slides/slide2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68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683" name="image.pdf" descr="image.pdf"/>
          <p:cNvPicPr>
            <a:picLocks noChangeAspect="0"/>
          </p:cNvPicPr>
          <p:nvPr/>
        </p:nvPicPr>
        <p:blipFill>
          <a:blip r:embed="rId3">
            <a:extLst/>
          </a:blip>
          <a:stretch>
            <a:fillRect/>
          </a:stretch>
        </p:blipFill>
        <p:spPr>
          <a:xfrm>
            <a:off x="1147762" y="2843212"/>
            <a:ext cx="5589589" cy="3903664"/>
          </a:xfrm>
          <a:prstGeom prst="rect">
            <a:avLst/>
          </a:prstGeom>
          <a:ln w="12700">
            <a:miter lim="400000"/>
          </a:ln>
        </p:spPr>
      </p:pic>
      <p:sp>
        <p:nvSpPr>
          <p:cNvPr id="2684" name="Variational  Bayes"/>
          <p:cNvSpPr txBox="1"/>
          <p:nvPr/>
        </p:nvSpPr>
        <p:spPr>
          <a:xfrm>
            <a:off x="5955667" y="4060825"/>
            <a:ext cx="1758630" cy="7500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pPr>
            <a:r>
              <a:t>Variational </a:t>
            </a:r>
            <a:br/>
            <a:r>
              <a:t>Bayes</a:t>
            </a:r>
          </a:p>
        </p:txBody>
      </p:sp>
      <p:sp>
        <p:nvSpPr>
          <p:cNvPr id="2685" name="Variational Bayesian method"/>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Variational Bayesian method</a:t>
            </a:r>
          </a:p>
        </p:txBody>
      </p:sp>
      <p:sp>
        <p:nvSpPr>
          <p:cNvPr id="2686"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sp>
        <p:nvSpPr>
          <p:cNvPr id="2687" name="Line"/>
          <p:cNvSpPr/>
          <p:nvPr/>
        </p:nvSpPr>
        <p:spPr>
          <a:xfrm>
            <a:off x="112712" y="6697662"/>
            <a:ext cx="6746877" cy="1589"/>
          </a:xfrm>
          <a:prstGeom prst="line">
            <a:avLst/>
          </a:prstGeom>
          <a:ln w="12700">
            <a:solidFill>
              <a:srgbClr val="FFFFFF"/>
            </a:solidFill>
            <a:headEnd type="triangle"/>
            <a:tailEnd type="triangle"/>
          </a:ln>
        </p:spPr>
        <p:txBody>
          <a:bodyPr lIns="0" tIns="0" rIns="0" bIns="0"/>
          <a:lstStyle/>
          <a:p>
            <a:pPr>
              <a:defRPr baseline="0" sz="0"/>
            </a:pPr>
          </a:p>
        </p:txBody>
      </p:sp>
      <p:sp>
        <p:nvSpPr>
          <p:cNvPr id="2688" name="Line"/>
          <p:cNvSpPr/>
          <p:nvPr/>
        </p:nvSpPr>
        <p:spPr>
          <a:xfrm>
            <a:off x="6570662" y="2884289"/>
            <a:ext cx="536576" cy="1588"/>
          </a:xfrm>
          <a:prstGeom prst="line">
            <a:avLst/>
          </a:prstGeom>
          <a:ln w="25400">
            <a:solidFill>
              <a:srgbClr val="FF2600"/>
            </a:solidFill>
          </a:ln>
        </p:spPr>
        <p:txBody>
          <a:bodyPr lIns="0" tIns="0" rIns="0" bIns="0"/>
          <a:lstStyle/>
          <a:p>
            <a:pPr>
              <a:defRPr baseline="0" sz="0"/>
            </a:pPr>
          </a:p>
        </p:txBody>
      </p:sp>
      <p:sp>
        <p:nvSpPr>
          <p:cNvPr id="2689" name="Line"/>
          <p:cNvSpPr/>
          <p:nvPr/>
        </p:nvSpPr>
        <p:spPr>
          <a:xfrm>
            <a:off x="6581179" y="4019550"/>
            <a:ext cx="536576" cy="1588"/>
          </a:xfrm>
          <a:prstGeom prst="line">
            <a:avLst/>
          </a:prstGeom>
          <a:ln w="25400">
            <a:solidFill>
              <a:srgbClr val="00F900"/>
            </a:solidFill>
          </a:ln>
        </p:spPr>
        <p:txBody>
          <a:bodyPr lIns="0" tIns="0" rIns="0" bIns="0"/>
          <a:lstStyle/>
          <a:p>
            <a:pPr>
              <a:defRPr baseline="0" sz="0"/>
            </a:pPr>
          </a:p>
        </p:txBody>
      </p:sp>
      <p:sp>
        <p:nvSpPr>
          <p:cNvPr id="2690" name="Maximum  a-Posteriori (MAP)"/>
          <p:cNvSpPr txBox="1"/>
          <p:nvPr/>
        </p:nvSpPr>
        <p:spPr>
          <a:xfrm>
            <a:off x="5570632" y="2898775"/>
            <a:ext cx="2641412" cy="7500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pPr>
            <a:r>
              <a:t>Maximum </a:t>
            </a:r>
            <a:br/>
            <a:r>
              <a:t>a-Posteriori (MAP)</a:t>
            </a:r>
          </a:p>
        </p:txBody>
      </p:sp>
      <p:sp>
        <p:nvSpPr>
          <p:cNvPr id="2691" name="Line"/>
          <p:cNvSpPr/>
          <p:nvPr/>
        </p:nvSpPr>
        <p:spPr>
          <a:xfrm>
            <a:off x="2359025" y="3520203"/>
            <a:ext cx="3282951" cy="3202860"/>
          </a:xfrm>
          <a:custGeom>
            <a:avLst/>
            <a:gdLst/>
            <a:ahLst/>
            <a:cxnLst>
              <a:cxn ang="0">
                <a:pos x="wd2" y="hd2"/>
              </a:cxn>
              <a:cxn ang="5400000">
                <a:pos x="wd2" y="hd2"/>
              </a:cxn>
              <a:cxn ang="10800000">
                <a:pos x="wd2" y="hd2"/>
              </a:cxn>
              <a:cxn ang="16200000">
                <a:pos x="wd2" y="hd2"/>
              </a:cxn>
            </a:cxnLst>
            <a:rect l="0" t="0" r="r" b="b"/>
            <a:pathLst>
              <a:path w="21600" h="20982" fill="norm" stroke="1" extrusionOk="0">
                <a:moveTo>
                  <a:pt x="0" y="20614"/>
                </a:moveTo>
                <a:cubicBezTo>
                  <a:pt x="1232" y="19956"/>
                  <a:pt x="5842" y="19772"/>
                  <a:pt x="7408" y="16641"/>
                </a:cubicBezTo>
                <a:cubicBezTo>
                  <a:pt x="8973" y="13510"/>
                  <a:pt x="8712" y="4328"/>
                  <a:pt x="9394" y="1855"/>
                </a:cubicBezTo>
                <a:cubicBezTo>
                  <a:pt x="10075" y="-618"/>
                  <a:pt x="10728" y="-618"/>
                  <a:pt x="11481" y="1855"/>
                </a:cubicBezTo>
                <a:cubicBezTo>
                  <a:pt x="12235" y="4328"/>
                  <a:pt x="12192" y="13458"/>
                  <a:pt x="13873" y="16641"/>
                </a:cubicBezTo>
                <a:cubicBezTo>
                  <a:pt x="15555" y="19824"/>
                  <a:pt x="19991" y="20087"/>
                  <a:pt x="21600" y="20982"/>
                </a:cubicBezTo>
              </a:path>
            </a:pathLst>
          </a:custGeom>
          <a:ln w="25400">
            <a:solidFill>
              <a:srgbClr val="00F900"/>
            </a:solidFill>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692" name="Line"/>
          <p:cNvSpPr/>
          <p:nvPr/>
        </p:nvSpPr>
        <p:spPr>
          <a:xfrm>
            <a:off x="1824037" y="2838450"/>
            <a:ext cx="1589" cy="3876675"/>
          </a:xfrm>
          <a:prstGeom prst="line">
            <a:avLst/>
          </a:prstGeom>
          <a:ln w="25400">
            <a:solidFill>
              <a:srgbClr val="FF2600"/>
            </a:solidFill>
          </a:ln>
        </p:spPr>
        <p:txBody>
          <a:bodyPr lIns="0" tIns="0" rIns="0" bIns="0"/>
          <a:lstStyle/>
          <a:p>
            <a:pPr>
              <a:defRPr baseline="0" sz="0"/>
            </a:pPr>
          </a:p>
        </p:txBody>
      </p:sp>
      <p:sp>
        <p:nvSpPr>
          <p:cNvPr id="2693" name="Pixel intensity"/>
          <p:cNvSpPr txBox="1"/>
          <p:nvPr/>
        </p:nvSpPr>
        <p:spPr>
          <a:xfrm>
            <a:off x="5635625" y="6191250"/>
            <a:ext cx="2330923"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Pixel intensity</a:t>
            </a:r>
          </a:p>
        </p:txBody>
      </p:sp>
      <p:sp>
        <p:nvSpPr>
          <p:cNvPr id="2694" name="Line"/>
          <p:cNvSpPr/>
          <p:nvPr/>
        </p:nvSpPr>
        <p:spPr>
          <a:xfrm flipH="1" flipV="1">
            <a:off x="671512" y="2922587"/>
            <a:ext cx="8931" cy="3920134"/>
          </a:xfrm>
          <a:prstGeom prst="line">
            <a:avLst/>
          </a:prstGeom>
          <a:ln w="12700">
            <a:solidFill>
              <a:srgbClr val="FFFFFF"/>
            </a:solidFill>
            <a:tailEnd type="triangle"/>
          </a:ln>
        </p:spPr>
        <p:txBody>
          <a:bodyPr lIns="0" tIns="0" rIns="0" bIns="0"/>
          <a:lstStyle/>
          <a:p>
            <a:pPr>
              <a:defRPr baseline="0" sz="0"/>
            </a:pPr>
          </a:p>
        </p:txBody>
      </p:sp>
      <p:sp>
        <p:nvSpPr>
          <p:cNvPr id="2695" name="Score"/>
          <p:cNvSpPr txBox="1"/>
          <p:nvPr/>
        </p:nvSpPr>
        <p:spPr>
          <a:xfrm rot="16200000">
            <a:off x="-120983" y="4866942"/>
            <a:ext cx="965866"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Score</a:t>
            </a:r>
          </a:p>
        </p:txBody>
      </p:sp>
      <p:sp>
        <p:nvSpPr>
          <p:cNvPr id="2696" name="Objective function for a single variable"/>
          <p:cNvSpPr txBox="1"/>
          <p:nvPr/>
        </p:nvSpPr>
        <p:spPr>
          <a:xfrm>
            <a:off x="400050" y="1757362"/>
            <a:ext cx="6652618" cy="47327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Objective function for a single variable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68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69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693"/>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2694"/>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26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6" fill="hold">
                                  <p:stCondLst>
                                    <p:cond delay="0"/>
                                  </p:stCondLst>
                                  <p:iterate type="el" backwards="0">
                                    <p:tmAbs val="0"/>
                                  </p:iterate>
                                  <p:childTnLst>
                                    <p:set>
                                      <p:cBhvr>
                                        <p:cTn id="22" fill="hold"/>
                                        <p:tgtEl>
                                          <p:spTgt spid="2688"/>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2690"/>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8" fill="hold">
                                  <p:stCondLst>
                                    <p:cond delay="0"/>
                                  </p:stCondLst>
                                  <p:iterate type="el" backwards="0">
                                    <p:tmAbs val="0"/>
                                  </p:iterate>
                                  <p:childTnLst>
                                    <p:set>
                                      <p:cBhvr>
                                        <p:cTn id="28" fill="hold"/>
                                        <p:tgtEl>
                                          <p:spTgt spid="269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9" fill="hold">
                                  <p:stCondLst>
                                    <p:cond delay="0"/>
                                  </p:stCondLst>
                                  <p:iterate type="el" backwards="0">
                                    <p:tmAbs val="0"/>
                                  </p:iterate>
                                  <p:childTnLst>
                                    <p:set>
                                      <p:cBhvr>
                                        <p:cTn id="32" fill="hold"/>
                                        <p:tgtEl>
                                          <p:spTgt spid="2684"/>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10" fill="hold">
                                  <p:stCondLst>
                                    <p:cond delay="0"/>
                                  </p:stCondLst>
                                  <p:iterate type="el" backwards="0">
                                    <p:tmAbs val="0"/>
                                  </p:iterate>
                                  <p:childTnLst>
                                    <p:set>
                                      <p:cBhvr>
                                        <p:cTn id="35" fill="hold"/>
                                        <p:tgtEl>
                                          <p:spTgt spid="2689"/>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26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88" grpId="6"/>
      <p:bldP build="whole" bldLvl="1" animBg="1" rev="0" advAuto="0" spid="2687" grpId="1"/>
      <p:bldP build="whole" bldLvl="1" animBg="1" rev="0" advAuto="0" spid="2684" grpId="9"/>
      <p:bldP build="whole" bldLvl="1" animBg="1" rev="0" advAuto="0" spid="2692" grpId="8"/>
      <p:bldP build="whole" bldLvl="1" animBg="1" rev="0" advAuto="0" spid="2689" grpId="10"/>
      <p:bldP build="whole" bldLvl="1" animBg="1" rev="0" advAuto="0" spid="2691" grpId="11"/>
      <p:bldP build="whole" bldLvl="1" animBg="1" rev="0" advAuto="0" spid="2693" grpId="3"/>
      <p:bldP build="whole" bldLvl="1" animBg="1" rev="0" advAuto="0" spid="2696" grpId="5"/>
      <p:bldP build="whole" bldLvl="1" animBg="1" rev="0" advAuto="0" spid="2690" grpId="7"/>
      <p:bldP build="whole" bldLvl="1" animBg="1" rev="0" advAuto="0" spid="2695" grpId="2"/>
      <p:bldP build="whole" bldLvl="1" animBg="1" rev="0" advAuto="0" spid="2694" grpId="4"/>
    </p:bldLst>
  </p:timing>
</p:sld>
</file>

<file path=ppt/slides/slide2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70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701" name="image.pdf" descr="image.pdf"/>
          <p:cNvPicPr>
            <a:picLocks noChangeAspect="0"/>
          </p:cNvPicPr>
          <p:nvPr/>
        </p:nvPicPr>
        <p:blipFill>
          <a:blip r:embed="rId3">
            <a:extLst/>
          </a:blip>
          <a:stretch>
            <a:fillRect/>
          </a:stretch>
        </p:blipFill>
        <p:spPr>
          <a:xfrm>
            <a:off x="1147762" y="2843212"/>
            <a:ext cx="5589589" cy="3903664"/>
          </a:xfrm>
          <a:prstGeom prst="rect">
            <a:avLst/>
          </a:prstGeom>
          <a:ln w="12700">
            <a:miter lim="400000"/>
          </a:ln>
        </p:spPr>
      </p:pic>
      <p:sp>
        <p:nvSpPr>
          <p:cNvPr id="2702" name="Variational  Bayes"/>
          <p:cNvSpPr txBox="1"/>
          <p:nvPr/>
        </p:nvSpPr>
        <p:spPr>
          <a:xfrm>
            <a:off x="5955667" y="4060825"/>
            <a:ext cx="1758630" cy="7500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pPr>
            <a:r>
              <a:t>Variational </a:t>
            </a:r>
            <a:br/>
            <a:r>
              <a:t>Bayes</a:t>
            </a:r>
          </a:p>
        </p:txBody>
      </p:sp>
      <p:sp>
        <p:nvSpPr>
          <p:cNvPr id="2703" name="Variational Bayesian method"/>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Variational Bayesian method</a:t>
            </a:r>
          </a:p>
        </p:txBody>
      </p:sp>
      <p:sp>
        <p:nvSpPr>
          <p:cNvPr id="2704"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sp>
        <p:nvSpPr>
          <p:cNvPr id="2705" name="Line"/>
          <p:cNvSpPr/>
          <p:nvPr/>
        </p:nvSpPr>
        <p:spPr>
          <a:xfrm>
            <a:off x="112712" y="6697662"/>
            <a:ext cx="6746877" cy="1589"/>
          </a:xfrm>
          <a:prstGeom prst="line">
            <a:avLst/>
          </a:prstGeom>
          <a:ln w="12700">
            <a:solidFill>
              <a:srgbClr val="FFFFFF"/>
            </a:solidFill>
            <a:headEnd type="triangle"/>
            <a:tailEnd type="triangle"/>
          </a:ln>
        </p:spPr>
        <p:txBody>
          <a:bodyPr lIns="0" tIns="0" rIns="0" bIns="0"/>
          <a:lstStyle/>
          <a:p>
            <a:pPr>
              <a:defRPr baseline="0" sz="0"/>
            </a:pPr>
          </a:p>
        </p:txBody>
      </p:sp>
      <p:sp>
        <p:nvSpPr>
          <p:cNvPr id="2706" name="Line"/>
          <p:cNvSpPr/>
          <p:nvPr/>
        </p:nvSpPr>
        <p:spPr>
          <a:xfrm>
            <a:off x="6570662" y="2884289"/>
            <a:ext cx="536576" cy="1588"/>
          </a:xfrm>
          <a:prstGeom prst="line">
            <a:avLst/>
          </a:prstGeom>
          <a:ln w="25400">
            <a:solidFill>
              <a:srgbClr val="FF2600"/>
            </a:solidFill>
          </a:ln>
        </p:spPr>
        <p:txBody>
          <a:bodyPr lIns="0" tIns="0" rIns="0" bIns="0"/>
          <a:lstStyle/>
          <a:p>
            <a:pPr>
              <a:defRPr baseline="0" sz="0"/>
            </a:pPr>
          </a:p>
        </p:txBody>
      </p:sp>
      <p:sp>
        <p:nvSpPr>
          <p:cNvPr id="2707" name="Line"/>
          <p:cNvSpPr/>
          <p:nvPr/>
        </p:nvSpPr>
        <p:spPr>
          <a:xfrm>
            <a:off x="6581179" y="4019550"/>
            <a:ext cx="536576" cy="1588"/>
          </a:xfrm>
          <a:prstGeom prst="line">
            <a:avLst/>
          </a:prstGeom>
          <a:ln w="25400">
            <a:solidFill>
              <a:srgbClr val="00F900"/>
            </a:solidFill>
          </a:ln>
        </p:spPr>
        <p:txBody>
          <a:bodyPr lIns="0" tIns="0" rIns="0" bIns="0"/>
          <a:lstStyle/>
          <a:p>
            <a:pPr>
              <a:defRPr baseline="0" sz="0"/>
            </a:pPr>
          </a:p>
        </p:txBody>
      </p:sp>
      <p:sp>
        <p:nvSpPr>
          <p:cNvPr id="2708" name="Maximum  a-Posteriori (MAP)"/>
          <p:cNvSpPr txBox="1"/>
          <p:nvPr/>
        </p:nvSpPr>
        <p:spPr>
          <a:xfrm>
            <a:off x="5570632" y="2898775"/>
            <a:ext cx="2641412" cy="7500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pPr>
            <a:r>
              <a:t>Maximum </a:t>
            </a:r>
            <a:br/>
            <a:r>
              <a:t>a-Posteriori (MAP)</a:t>
            </a:r>
          </a:p>
        </p:txBody>
      </p:sp>
      <p:sp>
        <p:nvSpPr>
          <p:cNvPr id="2709" name="Line"/>
          <p:cNvSpPr/>
          <p:nvPr/>
        </p:nvSpPr>
        <p:spPr>
          <a:xfrm>
            <a:off x="2359025" y="3520203"/>
            <a:ext cx="3282951" cy="3202860"/>
          </a:xfrm>
          <a:custGeom>
            <a:avLst/>
            <a:gdLst/>
            <a:ahLst/>
            <a:cxnLst>
              <a:cxn ang="0">
                <a:pos x="wd2" y="hd2"/>
              </a:cxn>
              <a:cxn ang="5400000">
                <a:pos x="wd2" y="hd2"/>
              </a:cxn>
              <a:cxn ang="10800000">
                <a:pos x="wd2" y="hd2"/>
              </a:cxn>
              <a:cxn ang="16200000">
                <a:pos x="wd2" y="hd2"/>
              </a:cxn>
            </a:cxnLst>
            <a:rect l="0" t="0" r="r" b="b"/>
            <a:pathLst>
              <a:path w="21600" h="20982" fill="norm" stroke="1" extrusionOk="0">
                <a:moveTo>
                  <a:pt x="0" y="20614"/>
                </a:moveTo>
                <a:cubicBezTo>
                  <a:pt x="1232" y="19956"/>
                  <a:pt x="5842" y="19772"/>
                  <a:pt x="7408" y="16641"/>
                </a:cubicBezTo>
                <a:cubicBezTo>
                  <a:pt x="8973" y="13510"/>
                  <a:pt x="8712" y="4328"/>
                  <a:pt x="9394" y="1855"/>
                </a:cubicBezTo>
                <a:cubicBezTo>
                  <a:pt x="10075" y="-618"/>
                  <a:pt x="10728" y="-618"/>
                  <a:pt x="11481" y="1855"/>
                </a:cubicBezTo>
                <a:cubicBezTo>
                  <a:pt x="12235" y="4328"/>
                  <a:pt x="12192" y="13458"/>
                  <a:pt x="13873" y="16641"/>
                </a:cubicBezTo>
                <a:cubicBezTo>
                  <a:pt x="15555" y="19824"/>
                  <a:pt x="19991" y="20087"/>
                  <a:pt x="21600" y="20982"/>
                </a:cubicBezTo>
              </a:path>
            </a:pathLst>
          </a:custGeom>
          <a:ln w="25400">
            <a:solidFill>
              <a:srgbClr val="00F900"/>
            </a:solidFill>
          </a:ln>
        </p:spPr>
        <p:txBody>
          <a:bodyPr lIns="0" tIns="0" rIns="0" bIns="0" anchor="ctr"/>
          <a:lstStyle/>
          <a:p>
            <a:pPr marL="57799" marR="57799" defTabSz="1295400">
              <a:defRPr baseline="0" sz="0">
                <a:solidFill>
                  <a:srgbClr val="005840"/>
                </a:solidFill>
                <a:uFill>
                  <a:solidFill>
                    <a:srgbClr val="005840"/>
                  </a:solidFill>
                </a:uFill>
                <a:latin typeface="+mn-lt"/>
                <a:ea typeface="+mn-ea"/>
                <a:cs typeface="+mn-cs"/>
                <a:sym typeface="Arial"/>
              </a:defRPr>
            </a:pPr>
          </a:p>
        </p:txBody>
      </p:sp>
      <p:sp>
        <p:nvSpPr>
          <p:cNvPr id="2710" name="Line"/>
          <p:cNvSpPr/>
          <p:nvPr/>
        </p:nvSpPr>
        <p:spPr>
          <a:xfrm>
            <a:off x="1824037" y="2838450"/>
            <a:ext cx="1589" cy="3876675"/>
          </a:xfrm>
          <a:prstGeom prst="line">
            <a:avLst/>
          </a:prstGeom>
          <a:ln w="25400">
            <a:solidFill>
              <a:srgbClr val="FF2600"/>
            </a:solidFill>
          </a:ln>
        </p:spPr>
        <p:txBody>
          <a:bodyPr lIns="0" tIns="0" rIns="0" bIns="0"/>
          <a:lstStyle/>
          <a:p>
            <a:pPr>
              <a:defRPr baseline="0" sz="0"/>
            </a:pPr>
          </a:p>
        </p:txBody>
      </p:sp>
      <p:sp>
        <p:nvSpPr>
          <p:cNvPr id="2711" name="Pixel intensity"/>
          <p:cNvSpPr txBox="1"/>
          <p:nvPr/>
        </p:nvSpPr>
        <p:spPr>
          <a:xfrm>
            <a:off x="5635625" y="6191250"/>
            <a:ext cx="2330923"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Pixel intensity</a:t>
            </a:r>
          </a:p>
        </p:txBody>
      </p:sp>
      <p:sp>
        <p:nvSpPr>
          <p:cNvPr id="2712" name="Line"/>
          <p:cNvSpPr/>
          <p:nvPr/>
        </p:nvSpPr>
        <p:spPr>
          <a:xfrm flipH="1" flipV="1">
            <a:off x="671512" y="2922587"/>
            <a:ext cx="8931" cy="3920134"/>
          </a:xfrm>
          <a:prstGeom prst="line">
            <a:avLst/>
          </a:prstGeom>
          <a:ln w="12700">
            <a:solidFill>
              <a:srgbClr val="FFFFFF"/>
            </a:solidFill>
            <a:tailEnd type="triangle"/>
          </a:ln>
        </p:spPr>
        <p:txBody>
          <a:bodyPr lIns="0" tIns="0" rIns="0" bIns="0"/>
          <a:lstStyle/>
          <a:p>
            <a:pPr>
              <a:defRPr baseline="0" sz="0"/>
            </a:pPr>
          </a:p>
        </p:txBody>
      </p:sp>
      <p:sp>
        <p:nvSpPr>
          <p:cNvPr id="2713" name="Score"/>
          <p:cNvSpPr txBox="1"/>
          <p:nvPr/>
        </p:nvSpPr>
        <p:spPr>
          <a:xfrm rot="16200000">
            <a:off x="-120983" y="4866942"/>
            <a:ext cx="965866"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Score</a:t>
            </a:r>
          </a:p>
        </p:txBody>
      </p:sp>
      <p:sp>
        <p:nvSpPr>
          <p:cNvPr id="2714" name="Objective function for a single variable…"/>
          <p:cNvSpPr txBox="1"/>
          <p:nvPr/>
        </p:nvSpPr>
        <p:spPr>
          <a:xfrm>
            <a:off x="400050" y="1355526"/>
            <a:ext cx="6652618" cy="167878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pPr>
            <a:r>
              <a:t>Objective function for a single variable</a:t>
            </a:r>
          </a:p>
          <a:p>
            <a: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pPr>
            <a:r>
              <a:t>MAP is confused by spike</a:t>
            </a:r>
          </a:p>
          <a:p>
            <a: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pPr>
            <a:r>
              <a:t>one should consider local mass around a solution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70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13"/>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711"/>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2712"/>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27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6" fill="hold">
                                  <p:stCondLst>
                                    <p:cond delay="0"/>
                                  </p:stCondLst>
                                  <p:iterate type="el" backwards="0">
                                    <p:tmAbs val="0"/>
                                  </p:iterate>
                                  <p:childTnLst>
                                    <p:set>
                                      <p:cBhvr>
                                        <p:cTn id="22" fill="hold"/>
                                        <p:tgtEl>
                                          <p:spTgt spid="2706"/>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2708"/>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8" fill="hold">
                                  <p:stCondLst>
                                    <p:cond delay="0"/>
                                  </p:stCondLst>
                                  <p:iterate type="el" backwards="0">
                                    <p:tmAbs val="0"/>
                                  </p:iterate>
                                  <p:childTnLst>
                                    <p:set>
                                      <p:cBhvr>
                                        <p:cTn id="28" fill="hold"/>
                                        <p:tgtEl>
                                          <p:spTgt spid="27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9" fill="hold">
                                  <p:stCondLst>
                                    <p:cond delay="0"/>
                                  </p:stCondLst>
                                  <p:iterate type="el" backwards="0">
                                    <p:tmAbs val="0"/>
                                  </p:iterate>
                                  <p:childTnLst>
                                    <p:set>
                                      <p:cBhvr>
                                        <p:cTn id="32" fill="hold"/>
                                        <p:tgtEl>
                                          <p:spTgt spid="2702"/>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10" fill="hold">
                                  <p:stCondLst>
                                    <p:cond delay="0"/>
                                  </p:stCondLst>
                                  <p:iterate type="el" backwards="0">
                                    <p:tmAbs val="0"/>
                                  </p:iterate>
                                  <p:childTnLst>
                                    <p:set>
                                      <p:cBhvr>
                                        <p:cTn id="35" fill="hold"/>
                                        <p:tgtEl>
                                          <p:spTgt spid="2707"/>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27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08" grpId="7"/>
      <p:bldP build="whole" bldLvl="1" animBg="1" rev="0" advAuto="0" spid="2705" grpId="1"/>
      <p:bldP build="whole" bldLvl="1" animBg="1" rev="0" advAuto="0" spid="2712" grpId="4"/>
      <p:bldP build="whole" bldLvl="1" animBg="1" rev="0" advAuto="0" spid="2711" grpId="3"/>
      <p:bldP build="whole" bldLvl="1" animBg="1" rev="0" advAuto="0" spid="2713" grpId="2"/>
      <p:bldP build="whole" bldLvl="1" animBg="1" rev="0" advAuto="0" spid="2710" grpId="8"/>
      <p:bldP build="whole" bldLvl="1" animBg="1" rev="0" advAuto="0" spid="2707" grpId="10"/>
      <p:bldP build="whole" bldLvl="1" animBg="1" rev="0" advAuto="0" spid="2706" grpId="6"/>
      <p:bldP build="whole" bldLvl="1" animBg="1" rev="0" advAuto="0" spid="2709" grpId="11"/>
      <p:bldP build="whole" bldLvl="1" animBg="1" rev="0" advAuto="0" spid="2714" grpId="5"/>
      <p:bldP build="whole" bldLvl="1" animBg="1" rev="0" advAuto="0" spid="2702" grpId="9"/>
    </p:bldLst>
  </p:timing>
</p:sld>
</file>

<file path=ppt/slides/slide2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19"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2720" name="Updated explanation"/>
          <p:cNvSpPr txBox="1"/>
          <p:nvPr>
            <p:ph type="title"/>
          </p:nvPr>
        </p:nvSpPr>
        <p:spPr>
          <a:prstGeom prst="rect">
            <a:avLst/>
          </a:prstGeom>
        </p:spPr>
        <p:txBody>
          <a:bodyPr/>
          <a:lstStyle/>
          <a:p>
            <a:pPr/>
            <a:r>
              <a:t>Updated explanation</a:t>
            </a:r>
          </a:p>
        </p:txBody>
      </p:sp>
      <p:sp>
        <p:nvSpPr>
          <p:cNvPr id="2721" name="Why MAP is bad &amp; marginalization is useful…"/>
          <p:cNvSpPr txBox="1"/>
          <p:nvPr>
            <p:ph type="body" idx="1"/>
          </p:nvPr>
        </p:nvSpPr>
        <p:spPr>
          <a:prstGeom prst="rect">
            <a:avLst/>
          </a:prstGeom>
        </p:spPr>
        <p:txBody>
          <a:bodyPr/>
          <a:lstStyle/>
          <a:p>
            <a:pPr/>
            <a:r>
              <a:t>Why MAP is bad &amp; marginalization is useful</a:t>
            </a:r>
          </a:p>
          <a:p>
            <a:pPr lvl="1"/>
            <a:r>
              <a:t>i.e. integrate over all possible sharp images to evaluate the quality of a potential kernel</a:t>
            </a:r>
          </a:p>
          <a:p>
            <a:pPr lvl="1"/>
            <a:r>
              <a:rPr>
                <a:hlinkClick r:id="rId2" invalidUrl="" action="" tgtFrame="" tooltip="" history="1" highlightClick="0" endSnd="0"/>
              </a:rPr>
              <a:t>http://www.wisdom.weizmann.ac.il/~levina/papers/deconvLevinEtal09-MIT-TR.pdf</a:t>
            </a:r>
            <a:r>
              <a:t> </a:t>
            </a:r>
          </a:p>
          <a:p>
            <a:pPr/>
            <a:r>
              <a:t>How to implement it easily</a:t>
            </a:r>
          </a:p>
          <a:p>
            <a:pPr lvl="1"/>
            <a:r>
              <a:rPr>
                <a:hlinkClick r:id="rId3" invalidUrl="" action="" tgtFrame="" tooltip="" history="1" highlightClick="0" endSnd="0"/>
              </a:rPr>
              <a:t>http://www.wisdom.weizmann.ac.il/~levina/papers/deconvLevinEtal11-TR.pdf</a:t>
            </a:r>
            <a:r>
              <a:t>  </a:t>
            </a:r>
          </a:p>
          <a:p>
            <a:pPr lvl="1"/>
            <a:r>
              <a:t>The method is simple but the justification is involved</a:t>
            </a:r>
          </a:p>
        </p:txBody>
      </p:sp>
    </p:spTree>
  </p:cSld>
  <p:clrMapOvr>
    <a:masterClrMapping/>
  </p:clrMapOvr>
  <p:transition xmlns:p14="http://schemas.microsoft.com/office/powerpoint/2010/main" spd="med" advClick="1"/>
</p:sld>
</file>

<file path=ppt/slides/slide2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723"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24" name="Overview of algorithm"/>
          <p:cNvSpPr txBox="1"/>
          <p:nvPr>
            <p:ph type="title"/>
          </p:nvPr>
        </p:nvSpPr>
        <p:spPr>
          <a:xfrm>
            <a:off x="303609" y="0"/>
            <a:ext cx="8456415" cy="1301751"/>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Overview of algorithm</a:t>
            </a:r>
          </a:p>
        </p:txBody>
      </p:sp>
      <p:sp>
        <p:nvSpPr>
          <p:cNvPr id="2725" name="Line"/>
          <p:cNvSpPr/>
          <p:nvPr/>
        </p:nvSpPr>
        <p:spPr>
          <a:xfrm>
            <a:off x="307975" y="1260475"/>
            <a:ext cx="8456415" cy="1588"/>
          </a:xfrm>
          <a:prstGeom prst="line">
            <a:avLst/>
          </a:prstGeom>
          <a:ln w="12700">
            <a:solidFill>
              <a:srgbClr val="C5BA7B"/>
            </a:solidFill>
            <a:custDash>
              <a:ds d="100000" sp="200000"/>
            </a:custDash>
          </a:ln>
        </p:spPr>
        <p:txBody>
          <a:bodyPr lIns="0" tIns="0" rIns="0" bIns="0"/>
          <a:lstStyle/>
          <a:p>
            <a:pPr>
              <a:defRPr baseline="0" sz="0"/>
            </a:pPr>
          </a:p>
        </p:txBody>
      </p:sp>
      <p:sp>
        <p:nvSpPr>
          <p:cNvPr id="2726" name="Input image"/>
          <p:cNvSpPr txBox="1"/>
          <p:nvPr/>
        </p:nvSpPr>
        <p:spPr>
          <a:xfrm>
            <a:off x="5964237" y="1619250"/>
            <a:ext cx="1994551"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2200">
                <a:solidFill>
                  <a:srgbClr val="FFFFFF"/>
                </a:solidFill>
                <a:uFill>
                  <a:solidFill>
                    <a:srgbClr val="FFFFFF"/>
                  </a:solidFill>
                </a:uFill>
                <a:latin typeface="Book Antiqua"/>
                <a:ea typeface="Book Antiqua"/>
                <a:cs typeface="Book Antiqua"/>
                <a:sym typeface="Book Antiqua"/>
              </a:defRPr>
            </a:lvl1pPr>
          </a:lstStyle>
          <a:p>
            <a:pPr/>
            <a:r>
              <a:t>Input image</a:t>
            </a:r>
          </a:p>
        </p:txBody>
      </p:sp>
      <p:pic>
        <p:nvPicPr>
          <p:cNvPr id="2727" name="image.png" descr="image.png"/>
          <p:cNvPicPr>
            <a:picLocks noChangeAspect="0"/>
          </p:cNvPicPr>
          <p:nvPr/>
        </p:nvPicPr>
        <p:blipFill>
          <a:blip r:embed="rId2">
            <a:extLst/>
          </a:blip>
          <a:stretch>
            <a:fillRect/>
          </a:stretch>
        </p:blipFill>
        <p:spPr>
          <a:xfrm>
            <a:off x="5076825" y="2155825"/>
            <a:ext cx="3775075" cy="2435225"/>
          </a:xfrm>
          <a:prstGeom prst="rect">
            <a:avLst/>
          </a:prstGeom>
          <a:ln w="12700">
            <a:miter lim="400000"/>
          </a:ln>
        </p:spPr>
      </p:pic>
      <p:sp>
        <p:nvSpPr>
          <p:cNvPr id="2728" name="Pre-processing…"/>
          <p:cNvSpPr txBox="1"/>
          <p:nvPr>
            <p:ph type="body" idx="1"/>
          </p:nvPr>
        </p:nvSpPr>
        <p:spPr>
          <a:xfrm>
            <a:off x="339725" y="2106612"/>
            <a:ext cx="7854950" cy="4184651"/>
          </a:xfrm>
          <a:prstGeom prst="rect">
            <a:avLst/>
          </a:prstGeom>
        </p:spPr>
        <p:txBody>
          <a:bodyPr lIns="0" tIns="0" rIns="0" bIns="0"/>
          <a:lstStyle/>
          <a:p>
            <a:pPr marL="40640" marR="57799" indent="0" defTabSz="910828">
              <a:lnSpc>
                <a:spcPct val="110000"/>
              </a:lnSpc>
              <a:spcBef>
                <a:spcPts val="900"/>
              </a:spcBef>
              <a:buClr>
                <a:srgbClr val="FFFFFF"/>
              </a:buClr>
              <a:buSzPct val="110000"/>
              <a:buFont typeface="Book Antiqua"/>
              <a:buAutoNum type="arabicPeriod" startAt="1"/>
              <a:defRPr baseline="0" sz="0">
                <a:solidFill>
                  <a:srgbClr val="FFFFFF"/>
                </a:solidFill>
                <a:uFill>
                  <a:solidFill>
                    <a:srgbClr val="FFFFFF"/>
                  </a:solidFill>
                </a:uFill>
                <a:latin typeface="Book Antiqua"/>
                <a:ea typeface="Book Antiqua"/>
                <a:cs typeface="Book Antiqua"/>
                <a:sym typeface="Book Antiqua"/>
              </a:defRPr>
            </a:pPr>
            <a:r>
              <a:rPr baseline="0"/>
              <a:t>Pre-processing</a:t>
            </a:r>
            <a:endParaRPr baseline="0"/>
          </a:p>
          <a:p>
            <a:pPr marL="40640" marR="57799" indent="0" defTabSz="910828">
              <a:lnSpc>
                <a:spcPct val="110000"/>
              </a:lnSpc>
              <a:spcBef>
                <a:spcPts val="900"/>
              </a:spcBef>
              <a:buClr>
                <a:srgbClr val="FFFFFF"/>
              </a:buClr>
              <a:buSzPct val="110000"/>
              <a:buFont typeface="Book Antiqua"/>
              <a:buAutoNum type="arabicPeriod" startAt="1"/>
              <a:defRPr baseline="0" sz="0">
                <a:solidFill>
                  <a:srgbClr val="FFFFFF"/>
                </a:solidFill>
                <a:uFill>
                  <a:solidFill>
                    <a:srgbClr val="FFFFFF"/>
                  </a:solidFill>
                </a:uFill>
                <a:latin typeface="Book Antiqua"/>
                <a:ea typeface="Book Antiqua"/>
                <a:cs typeface="Book Antiqua"/>
                <a:sym typeface="Book Antiqua"/>
              </a:defRPr>
            </a:pPr>
            <a:endParaRPr baseline="0"/>
          </a:p>
          <a:p>
            <a:pPr marL="40640" marR="57799" indent="0" defTabSz="910828">
              <a:lnSpc>
                <a:spcPct val="110000"/>
              </a:lnSpc>
              <a:spcBef>
                <a:spcPts val="900"/>
              </a:spcBef>
              <a:buClr>
                <a:srgbClr val="FFFFFF"/>
              </a:buClr>
              <a:buSzPct val="110000"/>
              <a:buFont typeface="Book Antiqua"/>
              <a:buAutoNum type="arabicPeriod" startAt="2"/>
              <a:defRPr baseline="0" sz="0">
                <a:solidFill>
                  <a:srgbClr val="FFFFFF"/>
                </a:solidFill>
                <a:uFill>
                  <a:solidFill>
                    <a:srgbClr val="FFFFFF"/>
                  </a:solidFill>
                </a:uFill>
                <a:latin typeface="Book Antiqua"/>
                <a:ea typeface="Book Antiqua"/>
                <a:cs typeface="Book Antiqua"/>
                <a:sym typeface="Book Antiqua"/>
              </a:defRPr>
            </a:pPr>
            <a:r>
              <a:rPr baseline="0"/>
              <a:t>Kernel estimation</a:t>
            </a:r>
            <a:endParaRPr baseline="0"/>
          </a:p>
          <a:p>
            <a:pPr lvl="1" marL="828039" marR="57799" indent="-330199" defTabSz="910828">
              <a:lnSpc>
                <a:spcPct val="110000"/>
              </a:lnSpc>
              <a:spcBef>
                <a:spcPts val="900"/>
              </a:spcBef>
              <a:buClr>
                <a:srgbClr val="FFFFFF"/>
              </a:buClr>
              <a:buSzPct val="110000"/>
              <a:buFont typeface="Book Antiqua"/>
              <a:buChar char="-"/>
              <a:defRPr>
                <a:solidFill>
                  <a:srgbClr val="FFFFFF"/>
                </a:solidFill>
                <a:uFill>
                  <a:solidFill>
                    <a:srgbClr val="FFFFFF"/>
                  </a:solidFill>
                </a:uFill>
                <a:latin typeface="Book Antiqua"/>
                <a:ea typeface="Book Antiqua"/>
                <a:cs typeface="Book Antiqua"/>
                <a:sym typeface="Book Antiqua"/>
              </a:defRPr>
            </a:pPr>
            <a:r>
              <a:t>Multi-scale approach</a:t>
            </a:r>
          </a:p>
          <a:p>
            <a:pPr lvl="1" marL="828039" marR="57799" indent="-330199" defTabSz="910828">
              <a:lnSpc>
                <a:spcPct val="110000"/>
              </a:lnSpc>
              <a:spcBef>
                <a:spcPts val="900"/>
              </a:spcBef>
              <a:buClr>
                <a:srgbClr val="FFFFFF"/>
              </a:buClr>
              <a:buSzPct val="110000"/>
              <a:buFont typeface="Book Antiqua"/>
              <a:buChar char="-"/>
              <a:defRPr>
                <a:solidFill>
                  <a:srgbClr val="FFFFFF"/>
                </a:solidFill>
                <a:uFill>
                  <a:solidFill>
                    <a:srgbClr val="FFFFFF"/>
                  </a:solidFill>
                </a:uFill>
                <a:latin typeface="Book Antiqua"/>
                <a:ea typeface="Book Antiqua"/>
                <a:cs typeface="Book Antiqua"/>
                <a:sym typeface="Book Antiqua"/>
              </a:defRPr>
            </a:pPr>
          </a:p>
          <a:p>
            <a:pPr marL="40640" marR="57799" indent="0" defTabSz="910828">
              <a:lnSpc>
                <a:spcPct val="110000"/>
              </a:lnSpc>
              <a:spcBef>
                <a:spcPts val="900"/>
              </a:spcBef>
              <a:buClr>
                <a:srgbClr val="FFFFFF"/>
              </a:buClr>
              <a:buSzPct val="110000"/>
              <a:buFont typeface="Book Antiqua"/>
              <a:buAutoNum type="arabicPeriod" startAt="2"/>
              <a:defRPr baseline="0" sz="0">
                <a:solidFill>
                  <a:srgbClr val="FFFFFF"/>
                </a:solidFill>
                <a:uFill>
                  <a:solidFill>
                    <a:srgbClr val="FFFFFF"/>
                  </a:solidFill>
                </a:uFill>
                <a:latin typeface="Book Antiqua"/>
                <a:ea typeface="Book Antiqua"/>
                <a:cs typeface="Book Antiqua"/>
                <a:sym typeface="Book Antiqua"/>
              </a:defRPr>
            </a:pPr>
            <a:r>
              <a:rPr baseline="0"/>
              <a:t>Image reconstruction</a:t>
            </a:r>
            <a:endParaRPr baseline="0"/>
          </a:p>
          <a:p>
            <a:pPr lvl="1" marL="1412466" marR="57799" indent="-704426" defTabSz="910828">
              <a:lnSpc>
                <a:spcPct val="110000"/>
              </a:lnSpc>
              <a:spcBef>
                <a:spcPts val="900"/>
              </a:spcBef>
              <a:buClr>
                <a:srgbClr val="FFFFFF"/>
              </a:buClr>
              <a:buSzTx/>
              <a:buFont typeface="Book Antiqua"/>
              <a:buNone/>
              <a:defRPr>
                <a:solidFill>
                  <a:srgbClr val="FFFFFF"/>
                </a:solidFill>
                <a:uFill>
                  <a:solidFill>
                    <a:srgbClr val="FFFFFF"/>
                  </a:solidFill>
                </a:uFill>
                <a:latin typeface="Book Antiqua"/>
                <a:ea typeface="Book Antiqua"/>
                <a:cs typeface="Book Antiqua"/>
                <a:sym typeface="Book Antiqua"/>
              </a:defRPr>
            </a:pPr>
            <a:r>
              <a:t>-	Standard non-blind deconvolution routine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72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7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728">
                                            <p:txEl>
                                              <p:pRg st="1" end="1"/>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2728">
                                            <p:txEl>
                                              <p:pRg st="2" end="2"/>
                                            </p:txEl>
                                          </p:spTgt>
                                        </p:tgtEl>
                                        <p:attrNameLst>
                                          <p:attrName>style.visibility</p:attrName>
                                        </p:attrNameLst>
                                      </p:cBhvr>
                                      <p:to>
                                        <p:strVal val="visible"/>
                                      </p:to>
                                    </p:set>
                                  </p:childTnLst>
                                </p:cTn>
                              </p:par>
                              <p:par>
                                <p:cTn id="16" presetClass="entr" nodeType="withEffect" presetSubtype="0" presetID="1" grpId="1" fill="hold">
                                  <p:stCondLst>
                                    <p:cond delay="0"/>
                                  </p:stCondLst>
                                  <p:iterate type="el" backwards="0">
                                    <p:tmAbs val="0"/>
                                  </p:iterate>
                                  <p:childTnLst>
                                    <p:set>
                                      <p:cBhvr>
                                        <p:cTn id="17" fill="hold"/>
                                        <p:tgtEl>
                                          <p:spTgt spid="2728">
                                            <p:txEl>
                                              <p:pRg st="3" end="3"/>
                                            </p:txEl>
                                          </p:spTgt>
                                        </p:tgtEl>
                                        <p:attrNameLst>
                                          <p:attrName>style.visibility</p:attrName>
                                        </p:attrNameLst>
                                      </p:cBhvr>
                                      <p:to>
                                        <p:strVal val="visible"/>
                                      </p:to>
                                    </p:set>
                                  </p:childTnLst>
                                </p:cTn>
                              </p:par>
                              <p:par>
                                <p:cTn id="18" presetClass="entr" nodeType="withEffect" presetSubtype="0" presetID="1" grpId="1" fill="hold">
                                  <p:stCondLst>
                                    <p:cond delay="0"/>
                                  </p:stCondLst>
                                  <p:iterate type="el" backwards="0">
                                    <p:tmAbs val="0"/>
                                  </p:iterate>
                                  <p:childTnLst>
                                    <p:set>
                                      <p:cBhvr>
                                        <p:cTn id="19" fill="hold"/>
                                        <p:tgtEl>
                                          <p:spTgt spid="2728">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1" fill="hold">
                                  <p:stCondLst>
                                    <p:cond delay="0"/>
                                  </p:stCondLst>
                                  <p:iterate type="el" backwards="0">
                                    <p:tmAbs val="0"/>
                                  </p:iterate>
                                  <p:childTnLst>
                                    <p:set>
                                      <p:cBhvr>
                                        <p:cTn id="23" fill="hold"/>
                                        <p:tgtEl>
                                          <p:spTgt spid="2728">
                                            <p:txEl>
                                              <p:pRg st="5" end="5"/>
                                            </p:txEl>
                                          </p:spTgt>
                                        </p:tgtEl>
                                        <p:attrNameLst>
                                          <p:attrName>style.visibility</p:attrName>
                                        </p:attrNameLst>
                                      </p:cBhvr>
                                      <p:to>
                                        <p:strVal val="visible"/>
                                      </p:to>
                                    </p:set>
                                  </p:childTnLst>
                                </p:cTn>
                              </p:par>
                              <p:par>
                                <p:cTn id="24" presetClass="entr" nodeType="withEffect" presetSubtype="0" presetID="1" grpId="1" fill="hold">
                                  <p:stCondLst>
                                    <p:cond delay="0"/>
                                  </p:stCondLst>
                                  <p:iterate type="el" backwards="0">
                                    <p:tmAbs val="0"/>
                                  </p:iterate>
                                  <p:childTnLst>
                                    <p:set>
                                      <p:cBhvr>
                                        <p:cTn id="25" fill="hold"/>
                                        <p:tgtEl>
                                          <p:spTgt spid="272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728" grpId="1"/>
    </p:bldLst>
  </p:timing>
</p:sld>
</file>

<file path=ppt/slides/slide2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73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31" name="Inferring the kernel: multiscale method"/>
          <p:cNvSpPr txBox="1"/>
          <p:nvPr>
            <p:ph type="title"/>
          </p:nvPr>
        </p:nvSpPr>
        <p:spPr>
          <a:xfrm>
            <a:off x="0" y="-232172"/>
            <a:ext cx="9144000" cy="1098551"/>
          </a:xfrm>
          <a:prstGeom prst="rect">
            <a:avLst/>
          </a:prstGeom>
          <a:effectLst/>
        </p:spPr>
        <p:txBody>
          <a:bodyPr lIns="0" tIns="0" rIns="0" bIns="0"/>
          <a:lstStyle>
            <a:lvl1pPr marL="57799" marR="57799" algn="ctr" defTabSz="910828">
              <a:defRPr sz="3800">
                <a:solidFill>
                  <a:srgbClr val="FFFFFF"/>
                </a:solidFill>
                <a:uFill>
                  <a:solidFill>
                    <a:srgbClr val="FFFFFF"/>
                  </a:solidFill>
                </a:uFill>
                <a:latin typeface="+mn-lt"/>
                <a:ea typeface="+mn-ea"/>
                <a:cs typeface="+mn-cs"/>
                <a:sym typeface="Arial"/>
              </a:defRPr>
            </a:lvl1pPr>
          </a:lstStyle>
          <a:p>
            <a:pPr/>
            <a:r>
              <a:t>Inferring the kernel: multiscale method</a:t>
            </a:r>
          </a:p>
        </p:txBody>
      </p:sp>
      <p:sp>
        <p:nvSpPr>
          <p:cNvPr id="2732" name="Line"/>
          <p:cNvSpPr/>
          <p:nvPr/>
        </p:nvSpPr>
        <p:spPr>
          <a:xfrm>
            <a:off x="307975" y="1017984"/>
            <a:ext cx="8456414" cy="1588"/>
          </a:xfrm>
          <a:prstGeom prst="line">
            <a:avLst/>
          </a:prstGeom>
          <a:ln w="12700">
            <a:solidFill>
              <a:srgbClr val="C5BA7B"/>
            </a:solidFill>
            <a:custDash>
              <a:ds d="100000" sp="200000"/>
            </a:custDash>
          </a:ln>
        </p:spPr>
        <p:txBody>
          <a:bodyPr lIns="0" tIns="0" rIns="0" bIns="0"/>
          <a:lstStyle/>
          <a:p>
            <a:pPr>
              <a:defRPr baseline="0" sz="0"/>
            </a:pPr>
          </a:p>
        </p:txBody>
      </p:sp>
      <p:sp>
        <p:nvSpPr>
          <p:cNvPr id="2733" name="Input image"/>
          <p:cNvSpPr txBox="1"/>
          <p:nvPr/>
        </p:nvSpPr>
        <p:spPr>
          <a:xfrm>
            <a:off x="514350" y="1116012"/>
            <a:ext cx="1443508"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Input image</a:t>
            </a:r>
          </a:p>
        </p:txBody>
      </p:sp>
      <p:pic>
        <p:nvPicPr>
          <p:cNvPr id="2734" name="image.png" descr="image.png"/>
          <p:cNvPicPr>
            <a:picLocks noChangeAspect="0"/>
          </p:cNvPicPr>
          <p:nvPr/>
        </p:nvPicPr>
        <p:blipFill>
          <a:blip r:embed="rId2">
            <a:extLst/>
          </a:blip>
          <a:stretch>
            <a:fillRect/>
          </a:stretch>
        </p:blipFill>
        <p:spPr>
          <a:xfrm>
            <a:off x="209550" y="1466850"/>
            <a:ext cx="2165350" cy="1393032"/>
          </a:xfrm>
          <a:prstGeom prst="rect">
            <a:avLst/>
          </a:prstGeom>
          <a:ln w="12700">
            <a:miter lim="400000"/>
          </a:ln>
        </p:spPr>
      </p:pic>
      <p:pic>
        <p:nvPicPr>
          <p:cNvPr id="2735" name="fountain_me_end.pdf" descr="fountain_me_end.pdf"/>
          <p:cNvPicPr>
            <a:picLocks noChangeAspect="0"/>
          </p:cNvPicPr>
          <p:nvPr/>
        </p:nvPicPr>
        <p:blipFill>
          <a:blip r:embed="rId3">
            <a:extLst/>
          </a:blip>
          <a:stretch>
            <a:fillRect/>
          </a:stretch>
        </p:blipFill>
        <p:spPr>
          <a:xfrm>
            <a:off x="0" y="5745162"/>
            <a:ext cx="9144000" cy="1112839"/>
          </a:xfrm>
          <a:prstGeom prst="rect">
            <a:avLst/>
          </a:prstGeom>
          <a:ln w="12700">
            <a:miter lim="400000"/>
          </a:ln>
        </p:spPr>
      </p:pic>
      <p:sp>
        <p:nvSpPr>
          <p:cNvPr id="2736" name="Loop over scales"/>
          <p:cNvSpPr txBox="1"/>
          <p:nvPr/>
        </p:nvSpPr>
        <p:spPr>
          <a:xfrm>
            <a:off x="3507357" y="3308350"/>
            <a:ext cx="1967361" cy="32146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algn="ctr"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Loop over scales</a:t>
            </a:r>
          </a:p>
        </p:txBody>
      </p:sp>
      <p:sp>
        <p:nvSpPr>
          <p:cNvPr id="2737" name="Variational Bayes"/>
          <p:cNvSpPr txBox="1"/>
          <p:nvPr/>
        </p:nvSpPr>
        <p:spPr>
          <a:xfrm>
            <a:off x="5137150" y="3959225"/>
            <a:ext cx="1419821" cy="589360"/>
          </a:xfrm>
          <a:prstGeom prst="rect">
            <a:avLst/>
          </a:prstGeom>
          <a:ln w="12700">
            <a:solidFill>
              <a:srgbClr val="FFFFFF"/>
            </a:solidFill>
            <a:miter lim="400000"/>
          </a:ln>
          <a:extLst>
            <a:ext uri="{C572A759-6A51-4108-AA02-DFA0A04FC94B}">
              <ma14:wrappingTextBoxFlag xmlns:ma14="http://schemas.microsoft.com/office/mac/drawingml/2011/main" val="1"/>
            </a:ext>
          </a:extLst>
        </p:spPr>
        <p:txBody>
          <a:bodyPr lIns="0" tIns="0" rIns="0" bIns="0">
            <a:spAutoFit/>
          </a:bodyPr>
          <a:lstStyle/>
          <a:p>
            <a:pPr marL="57799" marR="57799" algn="ctr"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pPr>
            <a:r>
              <a:t>Variational</a:t>
            </a:r>
            <a:br/>
            <a:r>
              <a:t>Bayes</a:t>
            </a:r>
          </a:p>
        </p:txBody>
      </p:sp>
      <p:sp>
        <p:nvSpPr>
          <p:cNvPr id="2738" name="Upsample estimates"/>
          <p:cNvSpPr txBox="1"/>
          <p:nvPr/>
        </p:nvSpPr>
        <p:spPr>
          <a:xfrm>
            <a:off x="3223418" y="3959225"/>
            <a:ext cx="1330525" cy="589360"/>
          </a:xfrm>
          <a:prstGeom prst="rect">
            <a:avLst/>
          </a:prstGeom>
          <a:ln w="12700">
            <a:solidFill>
              <a:srgbClr val="FFFFFF"/>
            </a:solidFill>
            <a:miter lim="400000"/>
          </a:ln>
          <a:extLst>
            <a:ext uri="{C572A759-6A51-4108-AA02-DFA0A04FC94B}">
              <ma14:wrappingTextBoxFlag xmlns:ma14="http://schemas.microsoft.com/office/mac/drawingml/2011/main" val="1"/>
            </a:ext>
          </a:extLst>
        </p:spPr>
        <p:txBody>
          <a:bodyPr lIns="0" tIns="0" rIns="0" bIns="0">
            <a:spAutoFit/>
          </a:bodyPr>
          <a:lstStyle/>
          <a:p>
            <a:pPr marL="57799" marR="57799" algn="ctr"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pPr>
            <a:r>
              <a:t>Upsample</a:t>
            </a:r>
            <a:br/>
            <a:r>
              <a:t>estimates</a:t>
            </a:r>
          </a:p>
        </p:txBody>
      </p:sp>
      <p:cxnSp>
        <p:nvCxnSpPr>
          <p:cNvPr id="2739" name="Connection Line"/>
          <p:cNvCxnSpPr>
            <a:stCxn id="2744" idx="0"/>
            <a:endCxn id="2737" idx="0"/>
          </p:cNvCxnSpPr>
          <p:nvPr/>
        </p:nvCxnSpPr>
        <p:spPr>
          <a:xfrm flipH="1">
            <a:off x="5847060" y="4252317"/>
            <a:ext cx="2053929" cy="1588"/>
          </a:xfrm>
          <a:prstGeom prst="straightConnector1">
            <a:avLst/>
          </a:prstGeom>
          <a:ln w="3175">
            <a:solidFill>
              <a:srgbClr val="FFFFFF"/>
            </a:solidFill>
            <a:tailEnd type="triangle"/>
          </a:ln>
        </p:spPr>
      </p:cxnSp>
      <p:cxnSp>
        <p:nvCxnSpPr>
          <p:cNvPr id="2740" name="Connection Line"/>
          <p:cNvCxnSpPr>
            <a:stCxn id="2737" idx="0"/>
            <a:endCxn id="2738" idx="0"/>
          </p:cNvCxnSpPr>
          <p:nvPr/>
        </p:nvCxnSpPr>
        <p:spPr>
          <a:xfrm flipH="1">
            <a:off x="3888680" y="4253904"/>
            <a:ext cx="1958381" cy="1"/>
          </a:xfrm>
          <a:prstGeom prst="straightConnector1">
            <a:avLst/>
          </a:prstGeom>
          <a:ln w="3175">
            <a:solidFill>
              <a:srgbClr val="FFFFFF"/>
            </a:solidFill>
            <a:tailEnd type="triangle"/>
          </a:ln>
        </p:spPr>
      </p:cxnSp>
      <p:cxnSp>
        <p:nvCxnSpPr>
          <p:cNvPr id="2741" name="Connection Line"/>
          <p:cNvCxnSpPr>
            <a:stCxn id="2738" idx="0"/>
            <a:endCxn id="2736" idx="0"/>
          </p:cNvCxnSpPr>
          <p:nvPr/>
        </p:nvCxnSpPr>
        <p:spPr>
          <a:xfrm flipV="1">
            <a:off x="3888680" y="3469084"/>
            <a:ext cx="602358" cy="784821"/>
          </a:xfrm>
          <a:prstGeom prst="straightConnector1">
            <a:avLst/>
          </a:prstGeom>
          <a:ln w="3175">
            <a:solidFill>
              <a:srgbClr val="FFFFFF"/>
            </a:solidFill>
            <a:miter lim="400000"/>
          </a:ln>
        </p:spPr>
      </p:cxnSp>
      <p:cxnSp>
        <p:nvCxnSpPr>
          <p:cNvPr id="2742" name="Connection Line"/>
          <p:cNvCxnSpPr>
            <a:stCxn id="2736" idx="0"/>
            <a:endCxn id="2737" idx="0"/>
          </p:cNvCxnSpPr>
          <p:nvPr/>
        </p:nvCxnSpPr>
        <p:spPr>
          <a:xfrm>
            <a:off x="4491037" y="3469084"/>
            <a:ext cx="1356024" cy="784821"/>
          </a:xfrm>
          <a:prstGeom prst="straightConnector1">
            <a:avLst/>
          </a:prstGeom>
          <a:ln w="3175">
            <a:solidFill>
              <a:srgbClr val="FFFFFF"/>
            </a:solidFill>
            <a:miter lim="400000"/>
            <a:tailEnd type="triangle"/>
          </a:ln>
        </p:spPr>
      </p:cxnSp>
      <p:sp>
        <p:nvSpPr>
          <p:cNvPr id="2743" name="Use multi-scale approach to avoid local minima:"/>
          <p:cNvSpPr txBox="1"/>
          <p:nvPr/>
        </p:nvSpPr>
        <p:spPr>
          <a:xfrm>
            <a:off x="0" y="5089525"/>
            <a:ext cx="9144000" cy="482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Use multi-scale approach to avoid local minima:</a:t>
            </a:r>
          </a:p>
        </p:txBody>
      </p:sp>
      <p:sp>
        <p:nvSpPr>
          <p:cNvPr id="2744" name="Initialize 3x3  blur kernel"/>
          <p:cNvSpPr txBox="1"/>
          <p:nvPr/>
        </p:nvSpPr>
        <p:spPr>
          <a:xfrm>
            <a:off x="7047172" y="3957637"/>
            <a:ext cx="1707632" cy="589360"/>
          </a:xfrm>
          <a:prstGeom prst="rect">
            <a:avLst/>
          </a:prstGeom>
          <a:ln w="12700">
            <a:solidFill>
              <a:srgbClr val="8A8A8A"/>
            </a:solidFill>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8A8A8A"/>
              </a:buClr>
              <a:buFont typeface="Book Antiqua"/>
              <a:defRPr b="1" sz="1600">
                <a:solidFill>
                  <a:srgbClr val="8A8A8A"/>
                </a:solidFill>
                <a:uFill>
                  <a:solidFill>
                    <a:srgbClr val="8A8A8A"/>
                  </a:solidFill>
                </a:uFill>
                <a:latin typeface="Book Antiqua"/>
                <a:ea typeface="Book Antiqua"/>
                <a:cs typeface="Book Antiqua"/>
                <a:sym typeface="Book Antiqua"/>
              </a:defRPr>
            </a:pPr>
            <a:r>
              <a:t>Initialize 3x3 </a:t>
            </a:r>
            <a:br/>
            <a:r>
              <a:t>blur kernel</a:t>
            </a:r>
          </a:p>
        </p:txBody>
      </p:sp>
      <p:cxnSp>
        <p:nvCxnSpPr>
          <p:cNvPr id="2745" name="Connection Line"/>
          <p:cNvCxnSpPr>
            <a:stCxn id="2750" idx="0"/>
            <a:endCxn id="2744" idx="0"/>
          </p:cNvCxnSpPr>
          <p:nvPr/>
        </p:nvCxnSpPr>
        <p:spPr>
          <a:xfrm flipH="1">
            <a:off x="7900988" y="3015654"/>
            <a:ext cx="1588" cy="1236664"/>
          </a:xfrm>
          <a:prstGeom prst="straightConnector1">
            <a:avLst/>
          </a:prstGeom>
          <a:ln w="3175">
            <a:solidFill>
              <a:srgbClr val="8A8A8A"/>
            </a:solidFill>
            <a:tailEnd type="triangle"/>
          </a:ln>
        </p:spPr>
      </p:cxnSp>
      <p:sp>
        <p:nvSpPr>
          <p:cNvPr id="2746" name="Convert to grayscale"/>
          <p:cNvSpPr txBox="1"/>
          <p:nvPr/>
        </p:nvSpPr>
        <p:spPr>
          <a:xfrm>
            <a:off x="2895119" y="1830387"/>
            <a:ext cx="1363037" cy="589360"/>
          </a:xfrm>
          <a:prstGeom prst="rect">
            <a:avLst/>
          </a:prstGeom>
          <a:ln w="12700">
            <a:solidFill>
              <a:srgbClr val="8A8A8A"/>
            </a:solidFill>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8A8A8A"/>
              </a:buClr>
              <a:buFont typeface="Book Antiqua"/>
              <a:defRPr b="1" sz="1600">
                <a:solidFill>
                  <a:srgbClr val="8A8A8A"/>
                </a:solidFill>
                <a:uFill>
                  <a:solidFill>
                    <a:srgbClr val="8A8A8A"/>
                  </a:solidFill>
                </a:uFill>
                <a:latin typeface="Book Antiqua"/>
                <a:ea typeface="Book Antiqua"/>
                <a:cs typeface="Book Antiqua"/>
                <a:sym typeface="Book Antiqua"/>
              </a:defRPr>
            </a:pPr>
            <a:r>
              <a:t>Convert to</a:t>
            </a:r>
            <a:br/>
            <a:r>
              <a:t>grayscale</a:t>
            </a:r>
          </a:p>
        </p:txBody>
      </p:sp>
      <p:sp>
        <p:nvSpPr>
          <p:cNvPr id="2747" name="Remove gamma correction"/>
          <p:cNvSpPr txBox="1"/>
          <p:nvPr/>
        </p:nvSpPr>
        <p:spPr>
          <a:xfrm>
            <a:off x="4802563" y="1833562"/>
            <a:ext cx="1951873" cy="589360"/>
          </a:xfrm>
          <a:prstGeom prst="rect">
            <a:avLst/>
          </a:prstGeom>
          <a:ln w="12700">
            <a:solidFill>
              <a:srgbClr val="8A8A8A"/>
            </a:solidFill>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8A8A8A"/>
              </a:buClr>
              <a:buFont typeface="Book Antiqua"/>
              <a:defRPr b="1" sz="1600">
                <a:solidFill>
                  <a:srgbClr val="8A8A8A"/>
                </a:solidFill>
                <a:uFill>
                  <a:solidFill>
                    <a:srgbClr val="8A8A8A"/>
                  </a:solidFill>
                </a:uFill>
                <a:latin typeface="Book Antiqua"/>
                <a:ea typeface="Book Antiqua"/>
                <a:cs typeface="Book Antiqua"/>
                <a:sym typeface="Book Antiqua"/>
              </a:defRPr>
            </a:pPr>
            <a:r>
              <a:t>Remove gamma</a:t>
            </a:r>
            <a:br/>
            <a:r>
              <a:t>correction</a:t>
            </a:r>
          </a:p>
        </p:txBody>
      </p:sp>
      <p:sp>
        <p:nvSpPr>
          <p:cNvPr id="2752" name="Connection Line"/>
          <p:cNvSpPr/>
          <p:nvPr/>
        </p:nvSpPr>
        <p:spPr>
          <a:xfrm>
            <a:off x="1291114" y="2125067"/>
            <a:ext cx="1604006" cy="382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3175">
            <a:solidFill>
              <a:srgbClr val="8A8A8A"/>
            </a:solidFill>
            <a:tailEnd type="triangle"/>
          </a:ln>
        </p:spPr>
        <p:txBody>
          <a:bodyPr/>
          <a:lstStyle/>
          <a:p>
            <a:pPr/>
          </a:p>
        </p:txBody>
      </p:sp>
      <p:cxnSp>
        <p:nvCxnSpPr>
          <p:cNvPr id="2749" name="Connection Line"/>
          <p:cNvCxnSpPr>
            <a:stCxn id="2746" idx="0"/>
            <a:endCxn id="2747" idx="0"/>
          </p:cNvCxnSpPr>
          <p:nvPr/>
        </p:nvCxnSpPr>
        <p:spPr>
          <a:xfrm>
            <a:off x="3576637" y="2125067"/>
            <a:ext cx="2201863" cy="3176"/>
          </a:xfrm>
          <a:prstGeom prst="straightConnector1">
            <a:avLst/>
          </a:prstGeom>
          <a:ln w="3175">
            <a:solidFill>
              <a:srgbClr val="8A8A8A"/>
            </a:solidFill>
            <a:tailEnd type="triangle"/>
          </a:ln>
        </p:spPr>
      </p:cxnSp>
      <p:sp>
        <p:nvSpPr>
          <p:cNvPr id="2750" name="User selects patch  from image"/>
          <p:cNvSpPr txBox="1"/>
          <p:nvPr/>
        </p:nvSpPr>
        <p:spPr>
          <a:xfrm>
            <a:off x="6793374" y="2720975"/>
            <a:ext cx="2218403" cy="589360"/>
          </a:xfrm>
          <a:prstGeom prst="rect">
            <a:avLst/>
          </a:prstGeom>
          <a:ln w="12700">
            <a:solidFill>
              <a:srgbClr val="8A8A8A"/>
            </a:solidFill>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8A8A8A"/>
              </a:buClr>
              <a:buFont typeface="Book Antiqua"/>
              <a:defRPr b="1" sz="1600">
                <a:solidFill>
                  <a:srgbClr val="8A8A8A"/>
                </a:solidFill>
                <a:uFill>
                  <a:solidFill>
                    <a:srgbClr val="8A8A8A"/>
                  </a:solidFill>
                </a:uFill>
                <a:latin typeface="Book Antiqua"/>
                <a:ea typeface="Book Antiqua"/>
                <a:cs typeface="Book Antiqua"/>
                <a:sym typeface="Book Antiqua"/>
              </a:defRPr>
            </a:pPr>
            <a:r>
              <a:t>User selects patch</a:t>
            </a:r>
            <a:br/>
            <a:r>
              <a:t> from image</a:t>
            </a:r>
          </a:p>
        </p:txBody>
      </p:sp>
      <p:cxnSp>
        <p:nvCxnSpPr>
          <p:cNvPr id="2751" name="Connection Line"/>
          <p:cNvCxnSpPr>
            <a:stCxn id="2747" idx="0"/>
            <a:endCxn id="2750" idx="0"/>
          </p:cNvCxnSpPr>
          <p:nvPr/>
        </p:nvCxnSpPr>
        <p:spPr>
          <a:xfrm>
            <a:off x="5778499" y="2128242"/>
            <a:ext cx="2124077" cy="887413"/>
          </a:xfrm>
          <a:prstGeom prst="straightConnector1">
            <a:avLst/>
          </a:prstGeom>
          <a:ln w="3175">
            <a:solidFill>
              <a:srgbClr val="8A8A8A"/>
            </a:solidFill>
            <a:miter lim="400000"/>
            <a:tailEnd type="triangle"/>
          </a:ln>
        </p:spPr>
      </p:cxn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4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3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2741"/>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736"/>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274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6" fill="hold">
                                  <p:stCondLst>
                                    <p:cond delay="0"/>
                                  </p:stCondLst>
                                  <p:iterate type="el" backwards="0">
                                    <p:tmAbs val="0"/>
                                  </p:iterate>
                                  <p:childTnLst>
                                    <p:set>
                                      <p:cBhvr>
                                        <p:cTn id="23" fill="hold"/>
                                        <p:tgtEl>
                                          <p:spTgt spid="2743"/>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7" fill="hold">
                                  <p:stCondLst>
                                    <p:cond delay="0"/>
                                  </p:stCondLst>
                                  <p:iterate type="el" backwards="0">
                                    <p:tmAbs val="0"/>
                                  </p:iterate>
                                  <p:childTnLst>
                                    <p:set>
                                      <p:cBhvr>
                                        <p:cTn id="26" fill="hold"/>
                                        <p:tgtEl>
                                          <p:spTgt spid="27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1" grpId="3"/>
      <p:bldP build="whole" bldLvl="1" animBg="1" rev="0" advAuto="0" spid="2742" grpId="5"/>
      <p:bldP build="whole" bldLvl="1" animBg="1" rev="0" advAuto="0" spid="2743" grpId="6"/>
      <p:bldP build="whole" bldLvl="1" animBg="1" rev="0" advAuto="0" spid="2736" grpId="4"/>
      <p:bldP build="whole" bldLvl="1" animBg="1" rev="0" advAuto="0" spid="2735" grpId="7"/>
      <p:bldP build="whole" bldLvl="1" animBg="1" rev="0" advAuto="0" spid="2740" grpId="1"/>
      <p:bldP build="whole" bldLvl="1" animBg="1" rev="0" advAuto="0" spid="2738" grpId="2"/>
    </p:bldLst>
  </p:timing>
</p:sld>
</file>

<file path=ppt/slides/slide2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75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55" name="MAP vs Variational"/>
          <p:cNvSpPr txBox="1"/>
          <p:nvPr>
            <p:ph type="title"/>
          </p:nvPr>
        </p:nvSpPr>
        <p:spPr>
          <a:xfrm>
            <a:off x="303609" y="0"/>
            <a:ext cx="8456415" cy="1301751"/>
          </a:xfrm>
          <a:prstGeom prst="rect">
            <a:avLst/>
          </a:prstGeom>
          <a:effectLst/>
        </p:spPr>
        <p:txBody>
          <a:bodyPr lIns="0" tIns="0" rIns="0" bIns="0"/>
          <a:lstStyle>
            <a:lvl1pPr marL="57799" marR="57799" defTabSz="1295400">
              <a:defRPr baseline="0" sz="0">
                <a:solidFill>
                  <a:srgbClr val="FFFFFF"/>
                </a:solidFill>
                <a:uFill>
                  <a:solidFill>
                    <a:srgbClr val="FFFFFF"/>
                  </a:solidFill>
                </a:uFill>
                <a:latin typeface="Helvetica"/>
                <a:ea typeface="Helvetica"/>
                <a:cs typeface="Helvetica"/>
                <a:sym typeface="Helvetica"/>
              </a:defRPr>
            </a:lvl1pPr>
          </a:lstStyle>
          <a:p>
            <a:pPr>
              <a:defRPr baseline="0"/>
            </a:pPr>
            <a:r>
              <a:rPr baseline="0"/>
              <a:t>MAP vs Variational</a:t>
            </a:r>
          </a:p>
        </p:txBody>
      </p:sp>
      <p:pic>
        <p:nvPicPr>
          <p:cNvPr id="2756" name="image.png" descr="image.png"/>
          <p:cNvPicPr>
            <a:picLocks noChangeAspect="0"/>
          </p:cNvPicPr>
          <p:nvPr/>
        </p:nvPicPr>
        <p:blipFill>
          <a:blip r:embed="rId2">
            <a:extLst/>
          </a:blip>
          <a:srcRect l="3950" t="49158" r="13483" b="43113"/>
          <a:stretch>
            <a:fillRect/>
          </a:stretch>
        </p:blipFill>
        <p:spPr>
          <a:xfrm>
            <a:off x="0" y="3730625"/>
            <a:ext cx="9144000" cy="1211264"/>
          </a:xfrm>
          <a:prstGeom prst="rect">
            <a:avLst/>
          </a:prstGeom>
          <a:ln w="12700">
            <a:miter lim="400000"/>
          </a:ln>
        </p:spPr>
      </p:pic>
      <p:pic>
        <p:nvPicPr>
          <p:cNvPr id="2757" name="image.png" descr="image.png"/>
          <p:cNvPicPr>
            <a:picLocks noChangeAspect="0"/>
          </p:cNvPicPr>
          <p:nvPr/>
        </p:nvPicPr>
        <p:blipFill>
          <a:blip r:embed="rId3">
            <a:extLst/>
          </a:blip>
          <a:srcRect l="3951" t="49170" r="13459" b="43100"/>
          <a:stretch>
            <a:fillRect/>
          </a:stretch>
        </p:blipFill>
        <p:spPr>
          <a:xfrm>
            <a:off x="0" y="1857375"/>
            <a:ext cx="9144000" cy="1211263"/>
          </a:xfrm>
          <a:prstGeom prst="rect">
            <a:avLst/>
          </a:prstGeom>
          <a:ln w="12700">
            <a:miter lim="400000"/>
          </a:ln>
        </p:spPr>
      </p:pic>
      <p:sp>
        <p:nvSpPr>
          <p:cNvPr id="2758" name="MAP"/>
          <p:cNvSpPr txBox="1"/>
          <p:nvPr/>
        </p:nvSpPr>
        <p:spPr>
          <a:xfrm>
            <a:off x="87312" y="1428750"/>
            <a:ext cx="571922" cy="32146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Century Schoolbook"/>
              <a:defRPr baseline="0" sz="0">
                <a:solidFill>
                  <a:srgbClr val="FFFFFF"/>
                </a:solidFill>
                <a:uFill>
                  <a:solidFill>
                    <a:srgbClr val="FFFFFF"/>
                  </a:solidFill>
                </a:uFill>
                <a:latin typeface="Century Schoolbook"/>
                <a:ea typeface="Century Schoolbook"/>
                <a:cs typeface="Century Schoolbook"/>
                <a:sym typeface="Century Schoolbook"/>
              </a:defRPr>
            </a:lvl1pPr>
          </a:lstStyle>
          <a:p>
            <a:pPr>
              <a:defRPr baseline="0"/>
            </a:pPr>
            <a:r>
              <a:rPr baseline="0"/>
              <a:t>MAP</a:t>
            </a:r>
          </a:p>
        </p:txBody>
      </p:sp>
      <p:sp>
        <p:nvSpPr>
          <p:cNvPr id="2759" name="Variational"/>
          <p:cNvSpPr txBox="1"/>
          <p:nvPr/>
        </p:nvSpPr>
        <p:spPr>
          <a:xfrm>
            <a:off x="107950" y="3313112"/>
            <a:ext cx="1234533"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Century Schoolbook"/>
              <a:defRPr baseline="0" sz="0">
                <a:solidFill>
                  <a:srgbClr val="FFFFFF"/>
                </a:solidFill>
                <a:uFill>
                  <a:solidFill>
                    <a:srgbClr val="FFFFFF"/>
                  </a:solidFill>
                </a:uFill>
                <a:latin typeface="Century Schoolbook"/>
                <a:ea typeface="Century Schoolbook"/>
                <a:cs typeface="Century Schoolbook"/>
                <a:sym typeface="Century Schoolbook"/>
              </a:defRPr>
            </a:lvl1pPr>
          </a:lstStyle>
          <a:p>
            <a:pPr>
              <a:defRPr baseline="0"/>
            </a:pPr>
            <a:r>
              <a:rPr baseline="0"/>
              <a:t>Variational</a:t>
            </a:r>
          </a:p>
        </p:txBody>
      </p:sp>
      <p:sp>
        <p:nvSpPr>
          <p:cNvPr id="2760" name="Visualization of the kernel computation over time"/>
          <p:cNvSpPr txBox="1"/>
          <p:nvPr/>
        </p:nvSpPr>
        <p:spPr>
          <a:xfrm>
            <a:off x="1882179" y="5491757"/>
            <a:ext cx="5278007" cy="32147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Century Schoolbook"/>
              <a:defRPr baseline="0" sz="0">
                <a:solidFill>
                  <a:srgbClr val="FFFFFF"/>
                </a:solidFill>
                <a:uFill>
                  <a:solidFill>
                    <a:srgbClr val="FFFFFF"/>
                  </a:solidFill>
                </a:uFill>
                <a:latin typeface="Century Schoolbook"/>
                <a:ea typeface="Century Schoolbook"/>
                <a:cs typeface="Century Schoolbook"/>
                <a:sym typeface="Century Schoolbook"/>
              </a:defRPr>
            </a:lvl1pPr>
          </a:lstStyle>
          <a:p>
            <a:pPr>
              <a:defRPr baseline="0"/>
            </a:pPr>
            <a:r>
              <a:rPr baseline="0"/>
              <a:t>Visualization of the kernel computation over time</a:t>
            </a:r>
          </a:p>
        </p:txBody>
      </p:sp>
    </p:spTree>
  </p:cSld>
  <p:clrMapOvr>
    <a:masterClrMapping/>
  </p:clrMapOvr>
  <p:transition xmlns:p14="http://schemas.microsoft.com/office/powerpoint/2010/main" spd="med" advClick="1"/>
</p:sld>
</file>

<file path=ppt/slides/slide2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76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63" name="Line"/>
          <p:cNvSpPr/>
          <p:nvPr/>
        </p:nvSpPr>
        <p:spPr>
          <a:xfrm flipH="1" flipV="1">
            <a:off x="2589609" y="3348632"/>
            <a:ext cx="1750220" cy="455415"/>
          </a:xfrm>
          <a:prstGeom prst="line">
            <a:avLst/>
          </a:prstGeom>
          <a:ln w="25400">
            <a:solidFill>
              <a:srgbClr val="D6A800"/>
            </a:solidFill>
            <a:tailEnd type="triangle"/>
          </a:ln>
        </p:spPr>
        <p:txBody>
          <a:bodyPr lIns="0" tIns="0" rIns="0" bIns="0"/>
          <a:lstStyle/>
          <a:p>
            <a:pPr>
              <a:defRPr baseline="0" sz="0"/>
            </a:pPr>
          </a:p>
        </p:txBody>
      </p:sp>
      <p:sp>
        <p:nvSpPr>
          <p:cNvPr id="2764" name="Line"/>
          <p:cNvSpPr/>
          <p:nvPr/>
        </p:nvSpPr>
        <p:spPr>
          <a:xfrm>
            <a:off x="307975" y="1204912"/>
            <a:ext cx="8456414" cy="1589"/>
          </a:xfrm>
          <a:prstGeom prst="line">
            <a:avLst/>
          </a:prstGeom>
          <a:ln w="12700">
            <a:solidFill>
              <a:srgbClr val="C5BA7B"/>
            </a:solidFill>
            <a:custDash>
              <a:ds d="100000" sp="200000"/>
            </a:custDash>
          </a:ln>
        </p:spPr>
        <p:txBody>
          <a:bodyPr lIns="0" tIns="0" rIns="0" bIns="0"/>
          <a:lstStyle/>
          <a:p>
            <a:pPr>
              <a:defRPr baseline="0" sz="0"/>
            </a:pPr>
          </a:p>
        </p:txBody>
      </p:sp>
      <p:grpSp>
        <p:nvGrpSpPr>
          <p:cNvPr id="2768" name="Group"/>
          <p:cNvGrpSpPr/>
          <p:nvPr/>
        </p:nvGrpSpPr>
        <p:grpSpPr>
          <a:xfrm>
            <a:off x="312737" y="5187950"/>
            <a:ext cx="4178896" cy="1670050"/>
            <a:chOff x="0" y="0"/>
            <a:chExt cx="4178895" cy="1670050"/>
          </a:xfrm>
        </p:grpSpPr>
        <p:pic>
          <p:nvPicPr>
            <p:cNvPr id="2765" name="image.png" descr="image.png"/>
            <p:cNvPicPr>
              <a:picLocks noChangeAspect="0"/>
            </p:cNvPicPr>
            <p:nvPr/>
          </p:nvPicPr>
          <p:blipFill>
            <a:blip r:embed="rId3">
              <a:extLst/>
            </a:blip>
            <a:stretch>
              <a:fillRect/>
            </a:stretch>
          </p:blipFill>
          <p:spPr>
            <a:xfrm>
              <a:off x="2884090" y="276225"/>
              <a:ext cx="1294806" cy="1289051"/>
            </a:xfrm>
            <a:prstGeom prst="rect">
              <a:avLst/>
            </a:prstGeom>
            <a:ln w="3175" cap="flat">
              <a:solidFill>
                <a:srgbClr val="FFFFFF"/>
              </a:solidFill>
              <a:prstDash val="solid"/>
              <a:miter lim="400000"/>
            </a:ln>
            <a:effectLst/>
          </p:spPr>
        </p:pic>
        <p:pic>
          <p:nvPicPr>
            <p:cNvPr id="2766" name="image.png" descr="image.png"/>
            <p:cNvPicPr>
              <a:picLocks noChangeAspect="0"/>
            </p:cNvPicPr>
            <p:nvPr/>
          </p:nvPicPr>
          <p:blipFill>
            <a:blip r:embed="rId4">
              <a:extLst/>
            </a:blip>
            <a:srcRect l="2803" t="12834" r="19760" b="2528"/>
            <a:stretch>
              <a:fillRect/>
            </a:stretch>
          </p:blipFill>
          <p:spPr>
            <a:xfrm>
              <a:off x="0" y="0"/>
              <a:ext cx="2224088" cy="1670050"/>
            </a:xfrm>
            <a:prstGeom prst="rect">
              <a:avLst/>
            </a:prstGeom>
            <a:ln w="12700" cap="flat">
              <a:noFill/>
              <a:miter lim="400000"/>
            </a:ln>
            <a:effectLst/>
          </p:spPr>
        </p:pic>
        <p:sp>
          <p:nvSpPr>
            <p:cNvPr id="2767" name="⊗"/>
            <p:cNvSpPr txBox="1"/>
            <p:nvPr/>
          </p:nvSpPr>
          <p:spPr>
            <a:xfrm>
              <a:off x="2309812" y="527049"/>
              <a:ext cx="402151"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grpSp>
      <p:grpSp>
        <p:nvGrpSpPr>
          <p:cNvPr id="2771" name="Group"/>
          <p:cNvGrpSpPr/>
          <p:nvPr/>
        </p:nvGrpSpPr>
        <p:grpSpPr>
          <a:xfrm>
            <a:off x="598487" y="1223367"/>
            <a:ext cx="3716537" cy="1305521"/>
            <a:chOff x="0" y="0"/>
            <a:chExt cx="3716535" cy="1305520"/>
          </a:xfrm>
        </p:grpSpPr>
        <p:sp>
          <p:nvSpPr>
            <p:cNvPr id="2769" name="Latent image"/>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Latent image</a:t>
              </a:r>
            </a:p>
          </p:txBody>
        </p:sp>
        <p:sp>
          <p:nvSpPr>
            <p:cNvPr id="2770" name="Blur kernel"/>
            <p:cNvSpPr/>
            <p:nvPr/>
          </p:nvSpPr>
          <p:spPr>
            <a:xfrm>
              <a:off x="2446535" y="3552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Book Antiqua"/>
                <a:defRPr b="1" sz="1600">
                  <a:solidFill>
                    <a:srgbClr val="FFFFFF"/>
                  </a:solidFill>
                  <a:uFill>
                    <a:solidFill>
                      <a:srgbClr val="FFFFFF"/>
                    </a:solidFill>
                  </a:uFill>
                  <a:latin typeface="Book Antiqua"/>
                  <a:ea typeface="Book Antiqua"/>
                  <a:cs typeface="Book Antiqua"/>
                  <a:sym typeface="Book Antiqua"/>
                </a:defRPr>
              </a:lvl1pPr>
            </a:lstStyle>
            <a:p>
              <a:pPr/>
              <a:r>
                <a:t>Blur kernel</a:t>
              </a:r>
            </a:p>
          </p:txBody>
        </p:sp>
      </p:grpSp>
      <p:grpSp>
        <p:nvGrpSpPr>
          <p:cNvPr id="2775" name="Group"/>
          <p:cNvGrpSpPr/>
          <p:nvPr/>
        </p:nvGrpSpPr>
        <p:grpSpPr>
          <a:xfrm>
            <a:off x="303609" y="1597025"/>
            <a:ext cx="4162029" cy="1673226"/>
            <a:chOff x="0" y="0"/>
            <a:chExt cx="4162028" cy="1673225"/>
          </a:xfrm>
        </p:grpSpPr>
        <p:pic>
          <p:nvPicPr>
            <p:cNvPr id="2772" name="image.png" descr="image.png"/>
            <p:cNvPicPr>
              <a:picLocks noChangeAspect="0"/>
            </p:cNvPicPr>
            <p:nvPr/>
          </p:nvPicPr>
          <p:blipFill>
            <a:blip r:embed="rId5">
              <a:extLst/>
            </a:blip>
            <a:srcRect l="20814" t="7760" r="17991" b="11288"/>
            <a:stretch>
              <a:fillRect/>
            </a:stretch>
          </p:blipFill>
          <p:spPr>
            <a:xfrm>
              <a:off x="2877740" y="336549"/>
              <a:ext cx="1284289" cy="1274764"/>
            </a:xfrm>
            <a:prstGeom prst="rect">
              <a:avLst/>
            </a:prstGeom>
            <a:ln w="3175" cap="flat">
              <a:solidFill>
                <a:srgbClr val="FFFFFF"/>
              </a:solidFill>
              <a:prstDash val="solid"/>
              <a:miter lim="400000"/>
            </a:ln>
            <a:effectLst/>
          </p:spPr>
        </p:pic>
        <p:pic>
          <p:nvPicPr>
            <p:cNvPr id="2773" name="stata_blur.jpg" descr="stata_blur.jpg"/>
            <p:cNvPicPr>
              <a:picLocks noChangeAspect="0"/>
            </p:cNvPicPr>
            <p:nvPr/>
          </p:nvPicPr>
          <p:blipFill>
            <a:blip r:embed="rId6">
              <a:extLst/>
            </a:blip>
            <a:srcRect l="2848" t="13070" r="20228" b="2490"/>
            <a:stretch>
              <a:fillRect/>
            </a:stretch>
          </p:blipFill>
          <p:spPr>
            <a:xfrm>
              <a:off x="0" y="0"/>
              <a:ext cx="2219325" cy="1673225"/>
            </a:xfrm>
            <a:prstGeom prst="rect">
              <a:avLst/>
            </a:prstGeom>
            <a:ln w="12700" cap="flat">
              <a:noFill/>
              <a:miter lim="400000"/>
            </a:ln>
            <a:effectLst/>
          </p:spPr>
        </p:pic>
        <p:sp>
          <p:nvSpPr>
            <p:cNvPr id="2774" name="⊗"/>
            <p:cNvSpPr txBox="1"/>
            <p:nvPr/>
          </p:nvSpPr>
          <p:spPr>
            <a:xfrm>
              <a:off x="2282428" y="635396"/>
              <a:ext cx="402151"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marL="57799" marR="57799" defTabSz="910828">
                <a:buClr>
                  <a:srgbClr val="FFFFFF"/>
                </a:buClr>
                <a:buFont typeface="Arial"/>
                <a:defRPr sz="3400">
                  <a:solidFill>
                    <a:srgbClr val="FFFFFF"/>
                  </a:solidFill>
                  <a:uFill>
                    <a:solidFill>
                      <a:srgbClr val="FFFFFF"/>
                    </a:solidFill>
                  </a:uFill>
                  <a:latin typeface="Symbol"/>
                  <a:ea typeface="Symbol"/>
                  <a:cs typeface="Symbol"/>
                  <a:sym typeface="Symbol"/>
                </a:defRPr>
              </a:lvl1pPr>
            </a:lstStyle>
            <a:p>
              <a:pPr>
                <a:defRPr b="1">
                  <a:latin typeface="+mn-lt"/>
                  <a:ea typeface="+mn-ea"/>
                  <a:cs typeface="+mn-cs"/>
                  <a:sym typeface="Arial"/>
                </a:defRPr>
              </a:pPr>
              <a:r>
                <a:rPr b="0">
                  <a:latin typeface="Symbol"/>
                  <a:ea typeface="Symbol"/>
                  <a:cs typeface="Symbol"/>
                  <a:sym typeface="Symbol"/>
                </a:rPr>
                <a:t>Ä</a:t>
              </a:r>
            </a:p>
          </p:txBody>
        </p:sp>
      </p:grpSp>
      <p:grpSp>
        <p:nvGrpSpPr>
          <p:cNvPr id="2778" name="Group"/>
          <p:cNvGrpSpPr/>
          <p:nvPr/>
        </p:nvGrpSpPr>
        <p:grpSpPr>
          <a:xfrm>
            <a:off x="4116585" y="3308350"/>
            <a:ext cx="1990624" cy="806451"/>
            <a:chOff x="0" y="0"/>
            <a:chExt cx="1990622" cy="806450"/>
          </a:xfrm>
        </p:grpSpPr>
        <p:pic>
          <p:nvPicPr>
            <p:cNvPr id="2776" name="image.png" descr="image.png"/>
            <p:cNvPicPr>
              <a:picLocks noChangeAspect="0"/>
            </p:cNvPicPr>
            <p:nvPr/>
          </p:nvPicPr>
          <p:blipFill>
            <a:blip r:embed="rId7">
              <a:extLst/>
            </a:blip>
            <a:stretch>
              <a:fillRect/>
            </a:stretch>
          </p:blipFill>
          <p:spPr>
            <a:xfrm>
              <a:off x="0" y="0"/>
              <a:ext cx="1017970" cy="806451"/>
            </a:xfrm>
            <a:prstGeom prst="rect">
              <a:avLst/>
            </a:prstGeom>
            <a:ln w="12700" cap="flat">
              <a:noFill/>
              <a:miter lim="400000"/>
            </a:ln>
            <a:effectLst/>
          </p:spPr>
        </p:pic>
        <p:sp>
          <p:nvSpPr>
            <p:cNvPr id="2777" name="Distribution of gradients"/>
            <p:cNvSpPr txBox="1"/>
            <p:nvPr/>
          </p:nvSpPr>
          <p:spPr>
            <a:xfrm>
              <a:off x="1061935" y="241608"/>
              <a:ext cx="928688"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7799" marR="57799" defTabSz="910828">
                <a:buClr>
                  <a:srgbClr val="FFFFFF"/>
                </a:buClr>
                <a:buFont typeface="Book Antiqua"/>
                <a:defRPr b="1" sz="900">
                  <a:solidFill>
                    <a:srgbClr val="FFFFFF"/>
                  </a:solidFill>
                  <a:uFill>
                    <a:solidFill>
                      <a:srgbClr val="FFFFFF"/>
                    </a:solidFill>
                  </a:uFill>
                  <a:latin typeface="Book Antiqua"/>
                  <a:ea typeface="Book Antiqua"/>
                  <a:cs typeface="Book Antiqua"/>
                  <a:sym typeface="Book Antiqua"/>
                </a:defRPr>
              </a:lvl1pPr>
            </a:lstStyle>
            <a:p>
              <a:pPr/>
              <a:r>
                <a:t>Distribution of gradients</a:t>
              </a:r>
            </a:p>
          </p:txBody>
        </p:sp>
      </p:grpSp>
      <p:sp>
        <p:nvSpPr>
          <p:cNvPr id="2779" name="Both solutions explain the data.  The blurry latent image is more prior probable.…"/>
          <p:cNvSpPr txBox="1"/>
          <p:nvPr/>
        </p:nvSpPr>
        <p:spPr>
          <a:xfrm>
            <a:off x="5634632" y="1508125"/>
            <a:ext cx="3134322" cy="48006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600"/>
              </a:spcBef>
              <a:buClr>
                <a:srgbClr val="FFFFFF"/>
              </a:buClr>
              <a:buFont typeface="Times New Roman"/>
              <a:defRPr sz="1800">
                <a:solidFill>
                  <a:srgbClr val="FFFFFF"/>
                </a:solidFill>
                <a:uFill>
                  <a:solidFill>
                    <a:srgbClr val="FFFFFF"/>
                  </a:solidFill>
                </a:uFill>
                <a:latin typeface="Times New Roman"/>
                <a:ea typeface="Times New Roman"/>
                <a:cs typeface="Times New Roman"/>
                <a:sym typeface="Times New Roman"/>
              </a:defRPr>
            </a:pPr>
            <a:r>
              <a:t>Both solutions explain the data.  The blurry latent image is more prior probable.</a:t>
            </a:r>
          </a:p>
          <a:p>
            <a:pPr marL="57799" marR="57799" defTabSz="910828">
              <a:spcBef>
                <a:spcPts val="1600"/>
              </a:spcBef>
              <a:buClr>
                <a:srgbClr val="FFFFFF"/>
              </a:buClr>
              <a:buFont typeface="Times New Roman"/>
              <a:defRPr sz="1800">
                <a:solidFill>
                  <a:srgbClr val="FFFFFF"/>
                </a:solidFill>
                <a:uFill>
                  <a:solidFill>
                    <a:srgbClr val="FFFFFF"/>
                  </a:solidFill>
                </a:uFill>
                <a:latin typeface="Times New Roman"/>
                <a:ea typeface="Times New Roman"/>
                <a:cs typeface="Times New Roman"/>
                <a:sym typeface="Times New Roman"/>
              </a:defRPr>
            </a:pPr>
          </a:p>
          <a:p>
            <a:pPr marL="57799" marR="57799" defTabSz="910828">
              <a:spcBef>
                <a:spcPts val="1600"/>
              </a:spcBef>
              <a:buClr>
                <a:srgbClr val="FFFFFF"/>
              </a:buClr>
              <a:buFont typeface="Times New Roman"/>
              <a:defRPr sz="1800">
                <a:solidFill>
                  <a:srgbClr val="FFFFFF"/>
                </a:solidFill>
                <a:uFill>
                  <a:solidFill>
                    <a:srgbClr val="FFFFFF"/>
                  </a:solidFill>
                </a:uFill>
                <a:latin typeface="Times New Roman"/>
                <a:ea typeface="Times New Roman"/>
                <a:cs typeface="Times New Roman"/>
                <a:sym typeface="Times New Roman"/>
              </a:defRPr>
            </a:pPr>
          </a:p>
          <a:p>
            <a:pPr marL="57799" marR="57799" defTabSz="910828">
              <a:spcBef>
                <a:spcPts val="1600"/>
              </a:spcBef>
              <a:buClr>
                <a:srgbClr val="FFFFFF"/>
              </a:buClr>
              <a:buFont typeface="Times New Roman"/>
              <a:defRPr sz="1800">
                <a:solidFill>
                  <a:srgbClr val="FFFFFF"/>
                </a:solidFill>
                <a:uFill>
                  <a:solidFill>
                    <a:srgbClr val="FFFFFF"/>
                  </a:solidFill>
                </a:uFill>
                <a:latin typeface="Times New Roman"/>
                <a:ea typeface="Times New Roman"/>
                <a:cs typeface="Times New Roman"/>
                <a:sym typeface="Times New Roman"/>
              </a:defRPr>
            </a:pPr>
            <a:r>
              <a:t>But the big blur kernel can null out components of the latent image, allowing many more solutions that explain the data near this solution pair.  The posterior is “fat” there, and finding the posterior mean, using variational inference, is sensitive to that.</a:t>
            </a:r>
          </a:p>
        </p:txBody>
      </p:sp>
      <p:sp>
        <p:nvSpPr>
          <p:cNvPr id="2780" name="Blurry view of a sharp image or  sharp view of a blurry image?"/>
          <p:cNvSpPr txBox="1"/>
          <p:nvPr>
            <p:ph type="title"/>
          </p:nvPr>
        </p:nvSpPr>
        <p:spPr>
          <a:xfrm>
            <a:off x="0" y="-35719"/>
            <a:ext cx="9144000" cy="1098551"/>
          </a:xfrm>
          <a:prstGeom prst="rect">
            <a:avLst/>
          </a:prstGeom>
          <a:effectLst/>
        </p:spPr>
        <p:txBody>
          <a:bodyPr lIns="0" tIns="0" rIns="0" bIns="0"/>
          <a:lstStyle/>
          <a:p>
            <a:pPr marL="57799" marR="57799" algn="ctr" defTabSz="910828">
              <a:defRPr sz="3400">
                <a:solidFill>
                  <a:srgbClr val="FFFFFF"/>
                </a:solidFill>
                <a:uFill>
                  <a:solidFill>
                    <a:srgbClr val="FFFFFF"/>
                  </a:solidFill>
                </a:uFill>
                <a:latin typeface="+mn-lt"/>
                <a:ea typeface="+mn-ea"/>
                <a:cs typeface="+mn-cs"/>
                <a:sym typeface="Arial"/>
              </a:defRPr>
            </a:pPr>
            <a:r>
              <a:t>Blurry view of a sharp image or </a:t>
            </a:r>
            <a:br/>
            <a:r>
              <a:t>sharp view of a blurry image?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7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6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2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78" grpId="1"/>
      <p:bldP build="whole" bldLvl="1" animBg="1" rev="0" advAuto="0" spid="2763" grpId="2"/>
      <p:bldP build="whole" bldLvl="1" animBg="1" rev="0" advAuto="0" spid="2779" grpId="3"/>
    </p:bldLst>
  </p:timing>
</p:sld>
</file>

<file path=ppt/slides/slide2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78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785" name="Results from MAP estimation"/>
          <p:cNvSpPr txBox="1"/>
          <p:nvPr>
            <p:ph type="title"/>
          </p:nvPr>
        </p:nvSpPr>
        <p:spPr>
          <a:xfrm>
            <a:off x="303609" y="0"/>
            <a:ext cx="8456415" cy="1301751"/>
          </a:xfrm>
          <a:prstGeom prst="rect">
            <a:avLst/>
          </a:prstGeom>
          <a:effectLst/>
        </p:spPr>
        <p:txBody>
          <a:bodyPr lIns="0" tIns="0" rIns="0" bIns="0"/>
          <a:lstStyle>
            <a:lvl1pPr marL="57799" marR="57799" defTabSz="1295400">
              <a:defRPr sz="4800">
                <a:solidFill>
                  <a:srgbClr val="FFFFFF"/>
                </a:solidFill>
                <a:uFill>
                  <a:solidFill>
                    <a:srgbClr val="FFFFFF"/>
                  </a:solidFill>
                </a:uFill>
                <a:latin typeface="Helvetica"/>
                <a:ea typeface="Helvetica"/>
                <a:cs typeface="Helvetica"/>
                <a:sym typeface="Helvetica"/>
              </a:defRPr>
            </a:lvl1pPr>
          </a:lstStyle>
          <a:p>
            <a:pPr/>
            <a:r>
              <a:t>Results from MAP estimation</a:t>
            </a:r>
          </a:p>
        </p:txBody>
      </p:sp>
      <p:sp>
        <p:nvSpPr>
          <p:cNvPr id="2786" name="Maximum a-Posteriori (MAP)"/>
          <p:cNvSpPr txBox="1"/>
          <p:nvPr/>
        </p:nvSpPr>
        <p:spPr>
          <a:xfrm>
            <a:off x="0" y="3776662"/>
            <a:ext cx="4777383" cy="431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Maximum a-Posteriori (MAP)</a:t>
            </a:r>
          </a:p>
        </p:txBody>
      </p:sp>
      <p:sp>
        <p:nvSpPr>
          <p:cNvPr id="2787" name="Our method: Variational Bayes"/>
          <p:cNvSpPr txBox="1"/>
          <p:nvPr/>
        </p:nvSpPr>
        <p:spPr>
          <a:xfrm>
            <a:off x="3303984" y="3795712"/>
            <a:ext cx="7286626" cy="431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Our method: Variational Bayes</a:t>
            </a:r>
          </a:p>
        </p:txBody>
      </p:sp>
      <p:pic>
        <p:nvPicPr>
          <p:cNvPr id="2788" name="image.png" descr="image.png"/>
          <p:cNvPicPr>
            <a:picLocks noChangeAspect="0"/>
          </p:cNvPicPr>
          <p:nvPr/>
        </p:nvPicPr>
        <p:blipFill>
          <a:blip r:embed="rId2">
            <a:extLst/>
          </a:blip>
          <a:stretch>
            <a:fillRect/>
          </a:stretch>
        </p:blipFill>
        <p:spPr>
          <a:xfrm>
            <a:off x="5310187" y="4270375"/>
            <a:ext cx="3762376" cy="2406650"/>
          </a:xfrm>
          <a:prstGeom prst="rect">
            <a:avLst/>
          </a:prstGeom>
          <a:ln w="12700">
            <a:solidFill>
              <a:srgbClr val="FFFFFF"/>
            </a:solidFill>
            <a:miter lim="400000"/>
          </a:ln>
        </p:spPr>
      </p:pic>
      <p:pic>
        <p:nvPicPr>
          <p:cNvPr id="2789" name="image.png" descr="image.png"/>
          <p:cNvPicPr>
            <a:picLocks noChangeAspect="0"/>
          </p:cNvPicPr>
          <p:nvPr/>
        </p:nvPicPr>
        <p:blipFill>
          <a:blip r:embed="rId3">
            <a:extLst/>
          </a:blip>
          <a:srcRect l="76080" t="49154" r="13524" b="43108"/>
          <a:stretch>
            <a:fillRect/>
          </a:stretch>
        </p:blipFill>
        <p:spPr>
          <a:xfrm>
            <a:off x="5080992" y="5411787"/>
            <a:ext cx="1376363" cy="1446214"/>
          </a:xfrm>
          <a:prstGeom prst="rect">
            <a:avLst/>
          </a:prstGeom>
          <a:ln w="3175">
            <a:solidFill>
              <a:srgbClr val="FFFFFF"/>
            </a:solidFill>
            <a:miter lim="400000"/>
          </a:ln>
        </p:spPr>
      </p:pic>
      <p:pic>
        <p:nvPicPr>
          <p:cNvPr id="2790" name="image.png" descr="image.png"/>
          <p:cNvPicPr>
            <a:picLocks noChangeAspect="0"/>
          </p:cNvPicPr>
          <p:nvPr/>
        </p:nvPicPr>
        <p:blipFill>
          <a:blip r:embed="rId4">
            <a:extLst/>
          </a:blip>
          <a:srcRect l="2378" t="3977" r="2642" b="0"/>
          <a:stretch>
            <a:fillRect/>
          </a:stretch>
        </p:blipFill>
        <p:spPr>
          <a:xfrm>
            <a:off x="692150" y="4225924"/>
            <a:ext cx="3622676" cy="2433639"/>
          </a:xfrm>
          <a:prstGeom prst="rect">
            <a:avLst/>
          </a:prstGeom>
          <a:ln w="12700">
            <a:solidFill>
              <a:srgbClr val="FFFFFF"/>
            </a:solidFill>
            <a:miter lim="400000"/>
          </a:ln>
        </p:spPr>
      </p:pic>
      <p:pic>
        <p:nvPicPr>
          <p:cNvPr id="2791" name="image.png" descr="image.png"/>
          <p:cNvPicPr>
            <a:picLocks noChangeAspect="0"/>
          </p:cNvPicPr>
          <p:nvPr/>
        </p:nvPicPr>
        <p:blipFill>
          <a:blip r:embed="rId5">
            <a:extLst/>
          </a:blip>
          <a:srcRect l="75931" t="49198" r="13403" b="43079"/>
          <a:stretch>
            <a:fillRect/>
          </a:stretch>
        </p:blipFill>
        <p:spPr>
          <a:xfrm>
            <a:off x="306388" y="5438179"/>
            <a:ext cx="1387476" cy="1419821"/>
          </a:xfrm>
          <a:prstGeom prst="rect">
            <a:avLst/>
          </a:prstGeom>
          <a:ln w="3175">
            <a:solidFill>
              <a:srgbClr val="FFFFFF"/>
            </a:solidFill>
            <a:miter lim="400000"/>
          </a:ln>
        </p:spPr>
      </p:pic>
      <p:pic>
        <p:nvPicPr>
          <p:cNvPr id="2792" name="image.png" descr="image.png"/>
          <p:cNvPicPr>
            <a:picLocks noChangeAspect="0"/>
          </p:cNvPicPr>
          <p:nvPr/>
        </p:nvPicPr>
        <p:blipFill>
          <a:blip r:embed="rId6">
            <a:extLst/>
          </a:blip>
          <a:stretch>
            <a:fillRect/>
          </a:stretch>
        </p:blipFill>
        <p:spPr>
          <a:xfrm>
            <a:off x="2695575" y="1095375"/>
            <a:ext cx="3679825" cy="2373313"/>
          </a:xfrm>
          <a:prstGeom prst="rect">
            <a:avLst/>
          </a:prstGeom>
          <a:ln w="12700">
            <a:miter lim="400000"/>
          </a:ln>
        </p:spPr>
      </p:pic>
      <p:sp>
        <p:nvSpPr>
          <p:cNvPr id="2793" name="Input blurry image"/>
          <p:cNvSpPr txBox="1"/>
          <p:nvPr/>
        </p:nvSpPr>
        <p:spPr>
          <a:xfrm>
            <a:off x="261937" y="1774825"/>
            <a:ext cx="2294931" cy="7874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r" defTabSz="910828">
              <a:buClr>
                <a:srgbClr val="FFFFFF"/>
              </a:buClr>
              <a:buFont typeface="Century Schoolbook"/>
              <a:defRPr sz="2200">
                <a:solidFill>
                  <a:srgbClr val="FFFFFF"/>
                </a:solidFill>
                <a:uFill>
                  <a:solidFill>
                    <a:srgbClr val="FFFFFF"/>
                  </a:solidFill>
                </a:uFill>
                <a:latin typeface="Century Schoolbook"/>
                <a:ea typeface="Century Schoolbook"/>
                <a:cs typeface="Century Schoolbook"/>
                <a:sym typeface="Century Schoolbook"/>
              </a:defRPr>
            </a:lvl1pPr>
          </a:lstStyle>
          <a:p>
            <a:pPr/>
            <a:r>
              <a:t>Input blurry image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8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90"/>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79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787"/>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2788"/>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2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88" grpId="5"/>
      <p:bldP build="whole" bldLvl="1" animBg="1" rev="0" advAuto="0" spid="2791" grpId="3"/>
      <p:bldP build="whole" bldLvl="1" animBg="1" rev="0" advAuto="0" spid="2786" grpId="1"/>
      <p:bldP build="whole" bldLvl="1" animBg="1" rev="0" advAuto="0" spid="2787" grpId="4"/>
      <p:bldP build="whole" bldLvl="1" animBg="1" rev="0" advAuto="0" spid="2789" grpId="6"/>
      <p:bldP build="whole" bldLvl="1" animBg="1" rev="0" advAuto="0" spid="2790" grpId="2"/>
    </p:bldLst>
  </p:timing>
</p:sld>
</file>

<file path=ppt/slides/slide2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79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796" name="image.png" descr="image.png"/>
          <p:cNvPicPr>
            <a:picLocks noChangeAspect="0"/>
          </p:cNvPicPr>
          <p:nvPr/>
        </p:nvPicPr>
        <p:blipFill>
          <a:blip r:embed="rId3">
            <a:extLst/>
          </a:blip>
          <a:stretch>
            <a:fillRect/>
          </a:stretch>
        </p:blipFill>
        <p:spPr>
          <a:xfrm>
            <a:off x="0" y="0"/>
            <a:ext cx="9144000" cy="6858000"/>
          </a:xfrm>
          <a:prstGeom prst="rect">
            <a:avLst/>
          </a:prstGeom>
          <a:ln w="12700">
            <a:miter lim="400000"/>
          </a:ln>
        </p:spPr>
      </p:pic>
      <p:sp>
        <p:nvSpPr>
          <p:cNvPr id="2797" name="Blurry synthetic image"/>
          <p:cNvSpPr txBox="1"/>
          <p:nvPr/>
        </p:nvSpPr>
        <p:spPr>
          <a:xfrm>
            <a:off x="5729287" y="242887"/>
            <a:ext cx="3398152" cy="43180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lvl1pPr>
          </a:lstStyle>
          <a:p>
            <a:pPr/>
            <a:r>
              <a:t>Blurry synthetic image</a:t>
            </a:r>
          </a:p>
        </p:txBody>
      </p:sp>
    </p:spTree>
  </p:cSld>
  <p:clrMapOvr>
    <a:masterClrMapping/>
  </p:clrMapOvr>
  <p:transition xmlns:p14="http://schemas.microsoft.com/office/powerpoint/2010/main" spd="med" advClick="1"/>
</p:sld>
</file>

<file path=ppt/slides/slide2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0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02" name="Inference – initial scale"/>
          <p:cNvSpPr txBox="1"/>
          <p:nvPr/>
        </p:nvSpPr>
        <p:spPr>
          <a:xfrm>
            <a:off x="3130550" y="130175"/>
            <a:ext cx="2301072"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initial scale</a:t>
            </a:r>
          </a:p>
        </p:txBody>
      </p:sp>
      <p:sp>
        <p:nvSpPr>
          <p:cNvPr id="2803"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04"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05" name="me_init_1.pdf" descr="me_init_1.pdf"/>
          <p:cNvPicPr>
            <a:picLocks noChangeAspect="0"/>
          </p:cNvPicPr>
          <p:nvPr/>
        </p:nvPicPr>
        <p:blipFill>
          <a:blip r:embed="rId2">
            <a:extLst/>
          </a:blip>
          <a:stretch>
            <a:fillRect/>
          </a:stretch>
        </p:blipFill>
        <p:spPr>
          <a:xfrm>
            <a:off x="766762" y="4033837"/>
            <a:ext cx="2830712" cy="2824163"/>
          </a:xfrm>
          <a:prstGeom prst="rect">
            <a:avLst/>
          </a:prstGeom>
          <a:ln w="12700">
            <a:miter lim="400000"/>
          </a:ln>
        </p:spPr>
      </p:pic>
      <p:pic>
        <p:nvPicPr>
          <p:cNvPr id="2806" name="me_est_1.pdf" descr="me_est_1.pdf"/>
          <p:cNvPicPr>
            <a:picLocks noChangeAspect="0"/>
          </p:cNvPicPr>
          <p:nvPr/>
        </p:nvPicPr>
        <p:blipFill>
          <a:blip r:embed="rId3">
            <a:extLst/>
          </a:blip>
          <a:stretch>
            <a:fillRect/>
          </a:stretch>
        </p:blipFill>
        <p:spPr>
          <a:xfrm>
            <a:off x="5622925" y="4033837"/>
            <a:ext cx="2830711" cy="2824163"/>
          </a:xfrm>
          <a:prstGeom prst="rect">
            <a:avLst/>
          </a:prstGeom>
          <a:ln w="12700">
            <a:miter lim="400000"/>
          </a:ln>
        </p:spPr>
      </p:pic>
      <p:pic>
        <p:nvPicPr>
          <p:cNvPr id="2807" name="mx_init_1.pdf" descr="mx_init_1.pdf"/>
          <p:cNvPicPr>
            <a:picLocks noChangeAspect="0"/>
          </p:cNvPicPr>
          <p:nvPr/>
        </p:nvPicPr>
        <p:blipFill>
          <a:blip r:embed="rId4">
            <a:extLst/>
          </a:blip>
          <a:stretch>
            <a:fillRect/>
          </a:stretch>
        </p:blipFill>
        <p:spPr>
          <a:xfrm>
            <a:off x="33337" y="865187"/>
            <a:ext cx="4327526" cy="2868613"/>
          </a:xfrm>
          <a:prstGeom prst="rect">
            <a:avLst/>
          </a:prstGeom>
          <a:ln w="12700">
            <a:miter lim="400000"/>
          </a:ln>
        </p:spPr>
      </p:pic>
      <p:pic>
        <p:nvPicPr>
          <p:cNvPr id="2808" name="mx_est_1.pdf" descr="mx_est_1.pdf"/>
          <p:cNvPicPr>
            <a:picLocks noChangeAspect="0"/>
          </p:cNvPicPr>
          <p:nvPr/>
        </p:nvPicPr>
        <p:blipFill>
          <a:blip r:embed="rId5">
            <a:extLst/>
          </a:blip>
          <a:stretch>
            <a:fillRect/>
          </a:stretch>
        </p:blipFill>
        <p:spPr>
          <a:xfrm>
            <a:off x="4806950" y="860425"/>
            <a:ext cx="4327525" cy="2868613"/>
          </a:xfrm>
          <a:prstGeom prst="rect">
            <a:avLst/>
          </a:prstGeom>
          <a:ln w="12700">
            <a:miter lim="400000"/>
          </a:ln>
        </p:spPr>
      </p:pic>
    </p:spTree>
  </p:cSld>
  <p:clrMapOvr>
    <a:masterClrMapping/>
  </p:clrMapOvr>
  <p:transition xmlns:p14="http://schemas.microsoft.com/office/powerpoint/2010/main" spd="med" advClick="1"/>
</p:sld>
</file>

<file path=ppt/slides/slide2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10"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11" name="Inference – scale 2"/>
          <p:cNvSpPr txBox="1"/>
          <p:nvPr/>
        </p:nvSpPr>
        <p:spPr>
          <a:xfrm>
            <a:off x="3130550" y="130175"/>
            <a:ext cx="193188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scale 2</a:t>
            </a:r>
          </a:p>
        </p:txBody>
      </p:sp>
      <p:sp>
        <p:nvSpPr>
          <p:cNvPr id="2812"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13"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14" name="me_init_2.pdf" descr="me_init_2.pdf"/>
          <p:cNvPicPr>
            <a:picLocks noChangeAspect="0"/>
          </p:cNvPicPr>
          <p:nvPr/>
        </p:nvPicPr>
        <p:blipFill>
          <a:blip r:embed="rId2">
            <a:extLst/>
          </a:blip>
          <a:stretch>
            <a:fillRect/>
          </a:stretch>
        </p:blipFill>
        <p:spPr>
          <a:xfrm>
            <a:off x="765175" y="4033837"/>
            <a:ext cx="2830711" cy="2824163"/>
          </a:xfrm>
          <a:prstGeom prst="rect">
            <a:avLst/>
          </a:prstGeom>
          <a:ln w="12700">
            <a:miter lim="400000"/>
          </a:ln>
        </p:spPr>
      </p:pic>
      <p:pic>
        <p:nvPicPr>
          <p:cNvPr id="2815" name="me_est_2.pdf" descr="me_est_2.pdf"/>
          <p:cNvPicPr>
            <a:picLocks noChangeAspect="0"/>
          </p:cNvPicPr>
          <p:nvPr/>
        </p:nvPicPr>
        <p:blipFill>
          <a:blip r:embed="rId3">
            <a:extLst/>
          </a:blip>
          <a:stretch>
            <a:fillRect/>
          </a:stretch>
        </p:blipFill>
        <p:spPr>
          <a:xfrm>
            <a:off x="5548312" y="4033837"/>
            <a:ext cx="2830712" cy="2824163"/>
          </a:xfrm>
          <a:prstGeom prst="rect">
            <a:avLst/>
          </a:prstGeom>
          <a:ln w="12700">
            <a:miter lim="400000"/>
          </a:ln>
        </p:spPr>
      </p:pic>
      <p:pic>
        <p:nvPicPr>
          <p:cNvPr id="2816" name="mx_init_2.pdf" descr="mx_init_2.pdf"/>
          <p:cNvPicPr>
            <a:picLocks noChangeAspect="0"/>
          </p:cNvPicPr>
          <p:nvPr/>
        </p:nvPicPr>
        <p:blipFill>
          <a:blip r:embed="rId4">
            <a:extLst/>
          </a:blip>
          <a:stretch>
            <a:fillRect/>
          </a:stretch>
        </p:blipFill>
        <p:spPr>
          <a:xfrm>
            <a:off x="19050" y="871537"/>
            <a:ext cx="4270376" cy="2868614"/>
          </a:xfrm>
          <a:prstGeom prst="rect">
            <a:avLst/>
          </a:prstGeom>
          <a:ln w="12700">
            <a:miter lim="400000"/>
          </a:ln>
        </p:spPr>
      </p:pic>
      <p:pic>
        <p:nvPicPr>
          <p:cNvPr id="2817" name="mx_est_2.pdf" descr="mx_est_2.pdf"/>
          <p:cNvPicPr>
            <a:picLocks noChangeAspect="0"/>
          </p:cNvPicPr>
          <p:nvPr/>
        </p:nvPicPr>
        <p:blipFill>
          <a:blip r:embed="rId5">
            <a:extLst/>
          </a:blip>
          <a:stretch>
            <a:fillRect/>
          </a:stretch>
        </p:blipFill>
        <p:spPr>
          <a:xfrm>
            <a:off x="4866679" y="866775"/>
            <a:ext cx="4270376" cy="2868613"/>
          </a:xfrm>
          <a:prstGeom prst="rect">
            <a:avLst/>
          </a:prstGeom>
          <a:ln w="12700">
            <a:miter lim="400000"/>
          </a:ln>
        </p:spPr>
      </p:pic>
    </p:spTree>
  </p:cSld>
  <p:clrMapOvr>
    <a:masterClrMapping/>
  </p:clrMapOvr>
  <p:transition xmlns:p14="http://schemas.microsoft.com/office/powerpoint/2010/main" spd="med" advClick="1"/>
</p:sld>
</file>

<file path=ppt/slides/slide2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19"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20" name="Inference – scale 3"/>
          <p:cNvSpPr txBox="1"/>
          <p:nvPr/>
        </p:nvSpPr>
        <p:spPr>
          <a:xfrm>
            <a:off x="3130550" y="130175"/>
            <a:ext cx="193188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scale 3</a:t>
            </a:r>
          </a:p>
        </p:txBody>
      </p:sp>
      <p:sp>
        <p:nvSpPr>
          <p:cNvPr id="2821"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22"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23" name="me_est_3.pdf" descr="me_est_3.pdf"/>
          <p:cNvPicPr>
            <a:picLocks noChangeAspect="0"/>
          </p:cNvPicPr>
          <p:nvPr/>
        </p:nvPicPr>
        <p:blipFill>
          <a:blip r:embed="rId2">
            <a:extLst/>
          </a:blip>
          <a:stretch>
            <a:fillRect/>
          </a:stretch>
        </p:blipFill>
        <p:spPr>
          <a:xfrm>
            <a:off x="5518150" y="4032250"/>
            <a:ext cx="2833688" cy="2825751"/>
          </a:xfrm>
          <a:prstGeom prst="rect">
            <a:avLst/>
          </a:prstGeom>
          <a:ln w="12700">
            <a:miter lim="400000"/>
          </a:ln>
        </p:spPr>
      </p:pic>
      <p:pic>
        <p:nvPicPr>
          <p:cNvPr id="2824" name="me_init_3.pdf" descr="me_init_3.pdf"/>
          <p:cNvPicPr>
            <a:picLocks noChangeAspect="0"/>
          </p:cNvPicPr>
          <p:nvPr/>
        </p:nvPicPr>
        <p:blipFill>
          <a:blip r:embed="rId3">
            <a:extLst/>
          </a:blip>
          <a:stretch>
            <a:fillRect/>
          </a:stretch>
        </p:blipFill>
        <p:spPr>
          <a:xfrm>
            <a:off x="754062" y="4033837"/>
            <a:ext cx="2830712" cy="2824163"/>
          </a:xfrm>
          <a:prstGeom prst="rect">
            <a:avLst/>
          </a:prstGeom>
          <a:ln w="12700">
            <a:miter lim="400000"/>
          </a:ln>
        </p:spPr>
      </p:pic>
      <p:pic>
        <p:nvPicPr>
          <p:cNvPr id="2825" name="mx_init_3.pdf" descr="mx_init_3.pdf"/>
          <p:cNvPicPr>
            <a:picLocks noChangeAspect="0"/>
          </p:cNvPicPr>
          <p:nvPr/>
        </p:nvPicPr>
        <p:blipFill>
          <a:blip r:embed="rId4">
            <a:extLst/>
          </a:blip>
          <a:stretch>
            <a:fillRect/>
          </a:stretch>
        </p:blipFill>
        <p:spPr>
          <a:xfrm>
            <a:off x="28575" y="858837"/>
            <a:ext cx="4297363" cy="2868613"/>
          </a:xfrm>
          <a:prstGeom prst="rect">
            <a:avLst/>
          </a:prstGeom>
          <a:ln w="12700">
            <a:miter lim="400000"/>
          </a:ln>
        </p:spPr>
      </p:pic>
      <p:pic>
        <p:nvPicPr>
          <p:cNvPr id="2826" name="mx_est_3.pdf" descr="mx_est_3.pdf"/>
          <p:cNvPicPr>
            <a:picLocks noChangeAspect="0"/>
          </p:cNvPicPr>
          <p:nvPr/>
        </p:nvPicPr>
        <p:blipFill>
          <a:blip r:embed="rId5">
            <a:extLst/>
          </a:blip>
          <a:stretch>
            <a:fillRect/>
          </a:stretch>
        </p:blipFill>
        <p:spPr>
          <a:xfrm>
            <a:off x="4827587" y="873125"/>
            <a:ext cx="4297364" cy="2868613"/>
          </a:xfrm>
          <a:prstGeom prst="rect">
            <a:avLst/>
          </a:prstGeom>
          <a:ln w="12700">
            <a:miter lim="400000"/>
          </a:ln>
        </p:spPr>
      </p:pic>
    </p:spTree>
  </p:cSld>
  <p:clrMapOvr>
    <a:masterClrMapping/>
  </p:clrMapOvr>
  <p:transition xmlns:p14="http://schemas.microsoft.com/office/powerpoint/2010/main" spd="med" advClick="1"/>
</p:sld>
</file>

<file path=ppt/slides/slide2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2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29" name="Inference – scale 4"/>
          <p:cNvSpPr txBox="1"/>
          <p:nvPr/>
        </p:nvSpPr>
        <p:spPr>
          <a:xfrm>
            <a:off x="3130550" y="130175"/>
            <a:ext cx="193188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scale 4</a:t>
            </a:r>
          </a:p>
        </p:txBody>
      </p:sp>
      <p:sp>
        <p:nvSpPr>
          <p:cNvPr id="2830"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31"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32" name="me_est_4.pdf" descr="me_est_4.pdf"/>
          <p:cNvPicPr>
            <a:picLocks noChangeAspect="0"/>
          </p:cNvPicPr>
          <p:nvPr/>
        </p:nvPicPr>
        <p:blipFill>
          <a:blip r:embed="rId2">
            <a:extLst/>
          </a:blip>
          <a:stretch>
            <a:fillRect/>
          </a:stretch>
        </p:blipFill>
        <p:spPr>
          <a:xfrm>
            <a:off x="5532437" y="4032250"/>
            <a:ext cx="2833688" cy="2825751"/>
          </a:xfrm>
          <a:prstGeom prst="rect">
            <a:avLst/>
          </a:prstGeom>
          <a:ln w="12700">
            <a:miter lim="400000"/>
          </a:ln>
        </p:spPr>
      </p:pic>
      <p:pic>
        <p:nvPicPr>
          <p:cNvPr id="2833" name="me_init_4.pdf" descr="me_init_4.pdf"/>
          <p:cNvPicPr>
            <a:picLocks noChangeAspect="0"/>
          </p:cNvPicPr>
          <p:nvPr/>
        </p:nvPicPr>
        <p:blipFill>
          <a:blip r:embed="rId3">
            <a:extLst/>
          </a:blip>
          <a:stretch>
            <a:fillRect/>
          </a:stretch>
        </p:blipFill>
        <p:spPr>
          <a:xfrm>
            <a:off x="739775" y="4032250"/>
            <a:ext cx="2833688" cy="2825751"/>
          </a:xfrm>
          <a:prstGeom prst="rect">
            <a:avLst/>
          </a:prstGeom>
          <a:ln w="12700">
            <a:miter lim="400000"/>
          </a:ln>
        </p:spPr>
      </p:pic>
      <p:pic>
        <p:nvPicPr>
          <p:cNvPr id="2834" name="mx_est_4.png" descr="mx_est_4.png"/>
          <p:cNvPicPr>
            <a:picLocks noChangeAspect="0"/>
          </p:cNvPicPr>
          <p:nvPr/>
        </p:nvPicPr>
        <p:blipFill>
          <a:blip r:embed="rId4">
            <a:extLst/>
          </a:blip>
          <a:stretch>
            <a:fillRect/>
          </a:stretch>
        </p:blipFill>
        <p:spPr>
          <a:xfrm>
            <a:off x="4839890" y="871537"/>
            <a:ext cx="4270376" cy="2868614"/>
          </a:xfrm>
          <a:prstGeom prst="rect">
            <a:avLst/>
          </a:prstGeom>
          <a:ln w="12700">
            <a:miter lim="400000"/>
          </a:ln>
        </p:spPr>
      </p:pic>
      <p:pic>
        <p:nvPicPr>
          <p:cNvPr id="2835" name="mx_init_4.png" descr="mx_init_4.png"/>
          <p:cNvPicPr>
            <a:picLocks noChangeAspect="0"/>
          </p:cNvPicPr>
          <p:nvPr/>
        </p:nvPicPr>
        <p:blipFill>
          <a:blip r:embed="rId5">
            <a:extLst/>
          </a:blip>
          <a:stretch>
            <a:fillRect/>
          </a:stretch>
        </p:blipFill>
        <p:spPr>
          <a:xfrm>
            <a:off x="57150" y="852487"/>
            <a:ext cx="4270375" cy="2868613"/>
          </a:xfrm>
          <a:prstGeom prst="rect">
            <a:avLst/>
          </a:prstGeom>
          <a:ln w="12700">
            <a:miter lim="400000"/>
          </a:ln>
        </p:spPr>
      </p:pic>
    </p:spTree>
  </p:cSld>
  <p:clrMapOvr>
    <a:masterClrMapping/>
  </p:clrMapOvr>
  <p:transition xmlns:p14="http://schemas.microsoft.com/office/powerpoint/2010/main" spd="med" advClick="1"/>
</p:sld>
</file>

<file path=ppt/slides/slide2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3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38" name="Inference – scale 5"/>
          <p:cNvSpPr txBox="1"/>
          <p:nvPr/>
        </p:nvSpPr>
        <p:spPr>
          <a:xfrm>
            <a:off x="3130550" y="130175"/>
            <a:ext cx="193188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scale 5</a:t>
            </a:r>
          </a:p>
        </p:txBody>
      </p:sp>
      <p:sp>
        <p:nvSpPr>
          <p:cNvPr id="2839"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40"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41" name="me_est_5.pdf" descr="me_est_5.pdf"/>
          <p:cNvPicPr>
            <a:picLocks noChangeAspect="0"/>
          </p:cNvPicPr>
          <p:nvPr/>
        </p:nvPicPr>
        <p:blipFill>
          <a:blip r:embed="rId2">
            <a:extLst/>
          </a:blip>
          <a:stretch>
            <a:fillRect/>
          </a:stretch>
        </p:blipFill>
        <p:spPr>
          <a:xfrm>
            <a:off x="5536406" y="4041775"/>
            <a:ext cx="2825751" cy="2825751"/>
          </a:xfrm>
          <a:prstGeom prst="rect">
            <a:avLst/>
          </a:prstGeom>
          <a:ln w="12700">
            <a:miter lim="400000"/>
          </a:ln>
        </p:spPr>
      </p:pic>
      <p:pic>
        <p:nvPicPr>
          <p:cNvPr id="2842" name="me_init_5.pdf" descr="me_init_5.pdf"/>
          <p:cNvPicPr>
            <a:picLocks noChangeAspect="0"/>
          </p:cNvPicPr>
          <p:nvPr/>
        </p:nvPicPr>
        <p:blipFill>
          <a:blip r:embed="rId3">
            <a:extLst/>
          </a:blip>
          <a:stretch>
            <a:fillRect/>
          </a:stretch>
        </p:blipFill>
        <p:spPr>
          <a:xfrm>
            <a:off x="758825" y="4032250"/>
            <a:ext cx="2825751" cy="2825751"/>
          </a:xfrm>
          <a:prstGeom prst="rect">
            <a:avLst/>
          </a:prstGeom>
          <a:ln w="12700">
            <a:miter lim="400000"/>
          </a:ln>
        </p:spPr>
      </p:pic>
      <p:pic>
        <p:nvPicPr>
          <p:cNvPr id="2843" name="mx_est_5.png" descr="mx_est_5.png"/>
          <p:cNvPicPr>
            <a:picLocks noChangeAspect="0"/>
          </p:cNvPicPr>
          <p:nvPr/>
        </p:nvPicPr>
        <p:blipFill>
          <a:blip r:embed="rId4">
            <a:extLst/>
          </a:blip>
          <a:stretch>
            <a:fillRect/>
          </a:stretch>
        </p:blipFill>
        <p:spPr>
          <a:xfrm>
            <a:off x="4856162" y="882650"/>
            <a:ext cx="4270376" cy="2868613"/>
          </a:xfrm>
          <a:prstGeom prst="rect">
            <a:avLst/>
          </a:prstGeom>
          <a:ln w="12700">
            <a:miter lim="400000"/>
          </a:ln>
        </p:spPr>
      </p:pic>
      <p:pic>
        <p:nvPicPr>
          <p:cNvPr id="2844" name="mx_init_5.png" descr="mx_init_5.png"/>
          <p:cNvPicPr>
            <a:picLocks noChangeAspect="0"/>
          </p:cNvPicPr>
          <p:nvPr/>
        </p:nvPicPr>
        <p:blipFill>
          <a:blip r:embed="rId5">
            <a:extLst/>
          </a:blip>
          <a:stretch>
            <a:fillRect/>
          </a:stretch>
        </p:blipFill>
        <p:spPr>
          <a:xfrm>
            <a:off x="35718" y="881062"/>
            <a:ext cx="4270376" cy="2868613"/>
          </a:xfrm>
          <a:prstGeom prst="rect">
            <a:avLst/>
          </a:prstGeom>
          <a:ln w="12700">
            <a:miter lim="400000"/>
          </a:ln>
        </p:spPr>
      </p:pic>
    </p:spTree>
  </p:cSld>
  <p:clrMapOvr>
    <a:masterClrMapping/>
  </p:clrMapOvr>
  <p:transition xmlns:p14="http://schemas.microsoft.com/office/powerpoint/2010/main" spd="med" advClick="1"/>
</p:sld>
</file>

<file path=ppt/slides/slide2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46"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47" name="Inference – scale 6"/>
          <p:cNvSpPr txBox="1"/>
          <p:nvPr/>
        </p:nvSpPr>
        <p:spPr>
          <a:xfrm>
            <a:off x="3130550" y="130175"/>
            <a:ext cx="193188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scale 6</a:t>
            </a:r>
          </a:p>
        </p:txBody>
      </p:sp>
      <p:sp>
        <p:nvSpPr>
          <p:cNvPr id="2848"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49"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pic>
        <p:nvPicPr>
          <p:cNvPr id="2850" name="mx_est_6.png" descr="mx_est_6.png"/>
          <p:cNvPicPr>
            <a:picLocks noChangeAspect="0"/>
          </p:cNvPicPr>
          <p:nvPr/>
        </p:nvPicPr>
        <p:blipFill>
          <a:blip r:embed="rId2">
            <a:extLst/>
          </a:blip>
          <a:stretch>
            <a:fillRect/>
          </a:stretch>
        </p:blipFill>
        <p:spPr>
          <a:xfrm>
            <a:off x="4765675" y="874712"/>
            <a:ext cx="4270375" cy="2868613"/>
          </a:xfrm>
          <a:prstGeom prst="rect">
            <a:avLst/>
          </a:prstGeom>
          <a:ln w="12700">
            <a:miter lim="400000"/>
          </a:ln>
        </p:spPr>
      </p:pic>
      <p:pic>
        <p:nvPicPr>
          <p:cNvPr id="2851" name="mx_init_6.png" descr="mx_init_6.png"/>
          <p:cNvPicPr>
            <a:picLocks noChangeAspect="0"/>
          </p:cNvPicPr>
          <p:nvPr/>
        </p:nvPicPr>
        <p:blipFill>
          <a:blip r:embed="rId3">
            <a:extLst/>
          </a:blip>
          <a:stretch>
            <a:fillRect/>
          </a:stretch>
        </p:blipFill>
        <p:spPr>
          <a:xfrm>
            <a:off x="80962" y="868362"/>
            <a:ext cx="4270376" cy="2868613"/>
          </a:xfrm>
          <a:prstGeom prst="rect">
            <a:avLst/>
          </a:prstGeom>
          <a:ln w="12700">
            <a:miter lim="400000"/>
          </a:ln>
        </p:spPr>
      </p:pic>
      <p:pic>
        <p:nvPicPr>
          <p:cNvPr id="2852" name="me_est_6.pdf" descr="me_est_6.pdf"/>
          <p:cNvPicPr>
            <a:picLocks noChangeAspect="0"/>
          </p:cNvPicPr>
          <p:nvPr/>
        </p:nvPicPr>
        <p:blipFill>
          <a:blip r:embed="rId4">
            <a:extLst/>
          </a:blip>
          <a:stretch>
            <a:fillRect/>
          </a:stretch>
        </p:blipFill>
        <p:spPr>
          <a:xfrm>
            <a:off x="5526087" y="4032250"/>
            <a:ext cx="2833689" cy="2825751"/>
          </a:xfrm>
          <a:prstGeom prst="rect">
            <a:avLst/>
          </a:prstGeom>
          <a:ln w="12700">
            <a:miter lim="400000"/>
          </a:ln>
        </p:spPr>
      </p:pic>
      <p:pic>
        <p:nvPicPr>
          <p:cNvPr id="2853" name="me_init_6.pdf" descr="me_init_6.pdf"/>
          <p:cNvPicPr>
            <a:picLocks noChangeAspect="0"/>
          </p:cNvPicPr>
          <p:nvPr/>
        </p:nvPicPr>
        <p:blipFill>
          <a:blip r:embed="rId5">
            <a:extLst/>
          </a:blip>
          <a:stretch>
            <a:fillRect/>
          </a:stretch>
        </p:blipFill>
        <p:spPr>
          <a:xfrm>
            <a:off x="823912" y="4032250"/>
            <a:ext cx="2833688" cy="2825751"/>
          </a:xfrm>
          <a:prstGeom prst="rect">
            <a:avLst/>
          </a:prstGeom>
          <a:ln w="12700">
            <a:miter lim="400000"/>
          </a:ln>
        </p:spPr>
      </p:pic>
    </p:spTree>
  </p:cSld>
  <p:clrMapOvr>
    <a:masterClrMapping/>
  </p:clrMapOvr>
  <p:transition xmlns:p14="http://schemas.microsoft.com/office/powerpoint/2010/main" spd="med" advClick="1"/>
</p:sld>
</file>

<file path=ppt/slides/slide2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5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56" name="me_est_7.pdf" descr="me_est_7.pdf"/>
          <p:cNvPicPr>
            <a:picLocks noChangeAspect="0"/>
          </p:cNvPicPr>
          <p:nvPr/>
        </p:nvPicPr>
        <p:blipFill>
          <a:blip r:embed="rId2">
            <a:extLst/>
          </a:blip>
          <a:stretch>
            <a:fillRect/>
          </a:stretch>
        </p:blipFill>
        <p:spPr>
          <a:xfrm>
            <a:off x="5521325" y="4037012"/>
            <a:ext cx="2828926" cy="2820989"/>
          </a:xfrm>
          <a:prstGeom prst="rect">
            <a:avLst/>
          </a:prstGeom>
          <a:ln w="12700">
            <a:miter lim="400000"/>
          </a:ln>
        </p:spPr>
      </p:pic>
      <p:pic>
        <p:nvPicPr>
          <p:cNvPr id="2857" name="me_init_7.pdf" descr="me_init_7.pdf"/>
          <p:cNvPicPr>
            <a:picLocks noChangeAspect="0"/>
          </p:cNvPicPr>
          <p:nvPr/>
        </p:nvPicPr>
        <p:blipFill>
          <a:blip r:embed="rId3">
            <a:extLst/>
          </a:blip>
          <a:stretch>
            <a:fillRect/>
          </a:stretch>
        </p:blipFill>
        <p:spPr>
          <a:xfrm>
            <a:off x="871537" y="4037012"/>
            <a:ext cx="2828926" cy="2820989"/>
          </a:xfrm>
          <a:prstGeom prst="rect">
            <a:avLst/>
          </a:prstGeom>
          <a:ln w="12700">
            <a:miter lim="400000"/>
          </a:ln>
        </p:spPr>
      </p:pic>
      <p:pic>
        <p:nvPicPr>
          <p:cNvPr id="2858" name="mx_est_7.png" descr="mx_est_7.png"/>
          <p:cNvPicPr>
            <a:picLocks noChangeAspect="0"/>
          </p:cNvPicPr>
          <p:nvPr/>
        </p:nvPicPr>
        <p:blipFill>
          <a:blip r:embed="rId4">
            <a:extLst/>
          </a:blip>
          <a:stretch>
            <a:fillRect/>
          </a:stretch>
        </p:blipFill>
        <p:spPr>
          <a:xfrm>
            <a:off x="4756150" y="862012"/>
            <a:ext cx="4283076" cy="2878139"/>
          </a:xfrm>
          <a:prstGeom prst="rect">
            <a:avLst/>
          </a:prstGeom>
          <a:ln w="12700">
            <a:miter lim="400000"/>
          </a:ln>
        </p:spPr>
      </p:pic>
      <p:pic>
        <p:nvPicPr>
          <p:cNvPr id="2859" name="mx_init_7.png" descr="mx_init_7.png"/>
          <p:cNvPicPr>
            <a:picLocks noChangeAspect="0"/>
          </p:cNvPicPr>
          <p:nvPr/>
        </p:nvPicPr>
        <p:blipFill>
          <a:blip r:embed="rId5">
            <a:extLst/>
          </a:blip>
          <a:stretch>
            <a:fillRect/>
          </a:stretch>
        </p:blipFill>
        <p:spPr>
          <a:xfrm>
            <a:off x="106362" y="868362"/>
            <a:ext cx="4268789" cy="2867026"/>
          </a:xfrm>
          <a:prstGeom prst="rect">
            <a:avLst/>
          </a:prstGeom>
          <a:ln w="12700">
            <a:miter lim="400000"/>
          </a:ln>
        </p:spPr>
      </p:pic>
      <p:sp>
        <p:nvSpPr>
          <p:cNvPr id="2860" name="Inference – final scale"/>
          <p:cNvSpPr txBox="1"/>
          <p:nvPr/>
        </p:nvSpPr>
        <p:spPr>
          <a:xfrm>
            <a:off x="3130550" y="130175"/>
            <a:ext cx="2205846" cy="317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005840"/>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Inference – final scale</a:t>
            </a:r>
          </a:p>
        </p:txBody>
      </p:sp>
      <p:sp>
        <p:nvSpPr>
          <p:cNvPr id="2861" name="Line"/>
          <p:cNvSpPr/>
          <p:nvPr/>
        </p:nvSpPr>
        <p:spPr>
          <a:xfrm>
            <a:off x="3825875" y="5495925"/>
            <a:ext cx="1527176" cy="1588"/>
          </a:xfrm>
          <a:prstGeom prst="line">
            <a:avLst/>
          </a:prstGeom>
          <a:ln w="3175">
            <a:solidFill>
              <a:srgbClr val="005840"/>
            </a:solidFill>
            <a:tailEnd type="triangle"/>
          </a:ln>
        </p:spPr>
        <p:txBody>
          <a:bodyPr lIns="0" tIns="0" rIns="0" bIns="0"/>
          <a:lstStyle/>
          <a:p>
            <a:pPr>
              <a:defRPr baseline="0" sz="0"/>
            </a:pPr>
          </a:p>
        </p:txBody>
      </p:sp>
      <p:sp>
        <p:nvSpPr>
          <p:cNvPr id="2862" name="Line"/>
          <p:cNvSpPr/>
          <p:nvPr/>
        </p:nvSpPr>
        <p:spPr>
          <a:xfrm>
            <a:off x="4403725" y="2294929"/>
            <a:ext cx="294681" cy="1589"/>
          </a:xfrm>
          <a:prstGeom prst="line">
            <a:avLst/>
          </a:prstGeom>
          <a:ln w="3175">
            <a:solidFill>
              <a:srgbClr val="005840"/>
            </a:solidFill>
            <a:tailEnd type="triangle"/>
          </a:ln>
        </p:spPr>
        <p:txBody>
          <a:bodyPr lIns="0" tIns="0" rIns="0" bIns="0"/>
          <a:lstStyle/>
          <a:p>
            <a:pPr>
              <a:defRPr baseline="0" sz="0"/>
            </a:pPr>
          </a:p>
        </p:txBody>
      </p:sp>
    </p:spTree>
  </p:cSld>
  <p:clrMapOvr>
    <a:masterClrMapping/>
  </p:clrMapOvr>
  <p:transition xmlns:p14="http://schemas.microsoft.com/office/powerpoint/2010/main" spd="med" advClick="1"/>
</p:sld>
</file>

<file path=ppt/slides/slide2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86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65" name="image.png" descr="image.png"/>
          <p:cNvPicPr>
            <a:picLocks noChangeAspect="0"/>
          </p:cNvPicPr>
          <p:nvPr/>
        </p:nvPicPr>
        <p:blipFill>
          <a:blip r:embed="rId2">
            <a:extLst/>
          </a:blip>
          <a:stretch>
            <a:fillRect/>
          </a:stretch>
        </p:blipFill>
        <p:spPr>
          <a:xfrm>
            <a:off x="0" y="0"/>
            <a:ext cx="9144000" cy="6858000"/>
          </a:xfrm>
          <a:prstGeom prst="rect">
            <a:avLst/>
          </a:prstGeom>
          <a:ln w="12700">
            <a:miter lim="400000"/>
          </a:ln>
        </p:spPr>
      </p:pic>
      <p:sp>
        <p:nvSpPr>
          <p:cNvPr id="2866" name="Our output"/>
          <p:cNvSpPr txBox="1"/>
          <p:nvPr/>
        </p:nvSpPr>
        <p:spPr>
          <a:xfrm>
            <a:off x="7223125" y="163512"/>
            <a:ext cx="1747126" cy="43180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lvl1pPr>
          </a:lstStyle>
          <a:p>
            <a:pPr/>
            <a:r>
              <a:t>Our output</a:t>
            </a:r>
          </a:p>
        </p:txBody>
      </p:sp>
    </p:spTree>
  </p:cSld>
  <p:clrMapOvr>
    <a:masterClrMapping/>
  </p:clrMapOvr>
  <p:transition xmlns:p14="http://schemas.microsoft.com/office/powerpoint/2010/main" spd="med" advClick="1"/>
</p:sld>
</file>

<file path=ppt/slides/slide2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86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69" name="image.png" descr="image.png"/>
          <p:cNvPicPr>
            <a:picLocks noChangeAspect="0"/>
          </p:cNvPicPr>
          <p:nvPr/>
        </p:nvPicPr>
        <p:blipFill>
          <a:blip r:embed="rId2">
            <a:extLst/>
          </a:blip>
          <a:stretch>
            <a:fillRect/>
          </a:stretch>
        </p:blipFill>
        <p:spPr>
          <a:xfrm>
            <a:off x="0" y="0"/>
            <a:ext cx="9144000" cy="6858000"/>
          </a:xfrm>
          <a:prstGeom prst="rect">
            <a:avLst/>
          </a:prstGeom>
          <a:ln w="12700">
            <a:miter lim="400000"/>
          </a:ln>
        </p:spPr>
      </p:pic>
      <p:sp>
        <p:nvSpPr>
          <p:cNvPr id="2870" name="Ground truth"/>
          <p:cNvSpPr txBox="1"/>
          <p:nvPr/>
        </p:nvSpPr>
        <p:spPr>
          <a:xfrm>
            <a:off x="6991350" y="142875"/>
            <a:ext cx="2043323" cy="431800"/>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200">
                <a:solidFill>
                  <a:srgbClr val="FFFFFF"/>
                </a:solidFill>
                <a:uFill>
                  <a:solidFill>
                    <a:srgbClr val="FFFFFF"/>
                  </a:solidFill>
                </a:uFill>
                <a:latin typeface="Book Antiqua"/>
                <a:ea typeface="Book Antiqua"/>
                <a:cs typeface="Book Antiqua"/>
                <a:sym typeface="Book Antiqua"/>
              </a:defRPr>
            </a:lvl1pPr>
          </a:lstStyle>
          <a:p>
            <a:pPr/>
            <a:r>
              <a:t>Ground truth</a:t>
            </a:r>
          </a:p>
        </p:txBody>
      </p:sp>
    </p:spTree>
  </p:cSld>
  <p:clrMapOvr>
    <a:masterClrMapping/>
  </p:clrMapOvr>
  <p:transition xmlns:p14="http://schemas.microsoft.com/office/powerpoint/2010/main" spd="med" advClick="1"/>
</p:sld>
</file>

<file path=ppt/slides/slide2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87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73" name="cafe_deconvblind_impatch_syn.png" descr="cafe_deconvblind_impatch_syn.png"/>
          <p:cNvPicPr>
            <a:picLocks noChangeAspect="0"/>
          </p:cNvPicPr>
          <p:nvPr/>
        </p:nvPicPr>
        <p:blipFill>
          <a:blip r:embed="rId3">
            <a:extLst/>
          </a:blip>
          <a:srcRect l="4207" t="6220" r="38" b="3387"/>
          <a:stretch>
            <a:fillRect/>
          </a:stretch>
        </p:blipFill>
        <p:spPr>
          <a:xfrm>
            <a:off x="0" y="0"/>
            <a:ext cx="9144000" cy="6877050"/>
          </a:xfrm>
          <a:prstGeom prst="rect">
            <a:avLst/>
          </a:prstGeom>
          <a:ln w="12700">
            <a:miter lim="400000"/>
          </a:ln>
        </p:spPr>
      </p:pic>
      <p:sp>
        <p:nvSpPr>
          <p:cNvPr id="2874" name="Matlab’s deconvblind"/>
          <p:cNvSpPr txBox="1"/>
          <p:nvPr/>
        </p:nvSpPr>
        <p:spPr>
          <a:xfrm>
            <a:off x="0" y="20637"/>
            <a:ext cx="3334553" cy="446485"/>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005840"/>
              </a:buClr>
              <a:buFont typeface="Arial"/>
              <a:defRPr baseline="0" sz="0">
                <a:uFill>
                  <a:solidFill>
                    <a:srgbClr val="000000"/>
                  </a:solidFill>
                </a:uFill>
                <a:latin typeface="+mn-lt"/>
                <a:ea typeface="+mn-ea"/>
                <a:cs typeface="+mn-cs"/>
                <a:sym typeface="Arial"/>
              </a:defRPr>
            </a:pPr>
            <a:r>
              <a:rPr baseline="0" sz="2200"/>
              <a:t>Matlab’s </a:t>
            </a:r>
            <a:r>
              <a:rPr baseline="0" sz="2200">
                <a:latin typeface="Courier New"/>
                <a:ea typeface="Courier New"/>
                <a:cs typeface="Courier New"/>
                <a:sym typeface="Courier New"/>
              </a:rPr>
              <a:t>deconvblind</a:t>
            </a:r>
          </a:p>
        </p:txBody>
      </p:sp>
    </p:spTree>
  </p:cSld>
  <p:clrMapOvr>
    <a:masterClrMapping/>
  </p:clrMapOvr>
  <p:transition xmlns:p14="http://schemas.microsoft.com/office/powerpoint/2010/main" spd="med" advClick="1"/>
</p:sld>
</file>

<file path=ppt/slides/slide2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87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79" name="me_est_7.pdf" descr="me_est_7.pdf"/>
          <p:cNvPicPr>
            <a:picLocks noChangeAspect="0"/>
          </p:cNvPicPr>
          <p:nvPr/>
        </p:nvPicPr>
        <p:blipFill>
          <a:blip r:embed="rId2">
            <a:extLst/>
          </a:blip>
          <a:stretch>
            <a:fillRect/>
          </a:stretch>
        </p:blipFill>
        <p:spPr>
          <a:xfrm>
            <a:off x="5264150" y="1709737"/>
            <a:ext cx="3629026" cy="3616524"/>
          </a:xfrm>
          <a:prstGeom prst="rect">
            <a:avLst/>
          </a:prstGeom>
          <a:ln w="12700">
            <a:miter lim="400000"/>
          </a:ln>
        </p:spPr>
      </p:pic>
      <p:pic>
        <p:nvPicPr>
          <p:cNvPr id="2880" name="cafe_syn_kernel_true.pdf" descr="cafe_syn_kernel_true.pdf"/>
          <p:cNvPicPr>
            <a:picLocks noChangeAspect="0"/>
          </p:cNvPicPr>
          <p:nvPr/>
        </p:nvPicPr>
        <p:blipFill>
          <a:blip r:embed="rId3">
            <a:extLst/>
          </a:blip>
          <a:srcRect l="2445" t="4702" r="15862" b="3241"/>
          <a:stretch>
            <a:fillRect/>
          </a:stretch>
        </p:blipFill>
        <p:spPr>
          <a:xfrm>
            <a:off x="288925" y="1705570"/>
            <a:ext cx="4143376" cy="3627438"/>
          </a:xfrm>
          <a:prstGeom prst="rect">
            <a:avLst/>
          </a:prstGeom>
          <a:ln w="12700">
            <a:miter lim="400000"/>
          </a:ln>
        </p:spPr>
      </p:pic>
      <p:sp>
        <p:nvSpPr>
          <p:cNvPr id="2881" name="True kernel"/>
          <p:cNvSpPr txBox="1"/>
          <p:nvPr/>
        </p:nvSpPr>
        <p:spPr>
          <a:xfrm>
            <a:off x="1479550" y="1293812"/>
            <a:ext cx="1196965"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True kernel</a:t>
            </a:r>
          </a:p>
        </p:txBody>
      </p:sp>
      <p:sp>
        <p:nvSpPr>
          <p:cNvPr id="2882" name="Estimated kernel"/>
          <p:cNvSpPr txBox="1"/>
          <p:nvPr/>
        </p:nvSpPr>
        <p:spPr>
          <a:xfrm>
            <a:off x="6313289" y="1331912"/>
            <a:ext cx="1717154"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Estimated kernel</a:t>
            </a:r>
          </a:p>
        </p:txBody>
      </p:sp>
    </p:spTree>
  </p:cSld>
  <p:clrMapOvr>
    <a:masterClrMapping/>
  </p:clrMapOvr>
  <p:transition xmlns:p14="http://schemas.microsoft.com/office/powerpoint/2010/main" spd="med" advClick="1"/>
</p:sld>
</file>

<file path=ppt/slides/slide2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8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885" name="Tried the same algorithm on an image of real camera blur, with very similar blur kernel"/>
          <p:cNvSpPr txBox="1"/>
          <p:nvPr>
            <p:ph type="title"/>
          </p:nvPr>
        </p:nvSpPr>
        <p:spPr>
          <a:xfrm>
            <a:off x="455414" y="0"/>
            <a:ext cx="7822407" cy="2233613"/>
          </a:xfrm>
          <a:prstGeom prst="rect">
            <a:avLst/>
          </a:prstGeom>
          <a:effectLst/>
        </p:spPr>
        <p:txBody>
          <a:bodyPr lIns="0" tIns="0" rIns="0" bIns="0"/>
          <a:lstStyle>
            <a:lvl1pPr marL="57799" marR="57799" defTabSz="910828">
              <a:defRPr sz="3200">
                <a:solidFill>
                  <a:srgbClr val="FFFFFF"/>
                </a:solidFill>
                <a:uFill>
                  <a:solidFill>
                    <a:srgbClr val="FFFFFF"/>
                  </a:solidFill>
                </a:uFill>
                <a:latin typeface="Helvetica"/>
                <a:ea typeface="Helvetica"/>
                <a:cs typeface="Helvetica"/>
                <a:sym typeface="Helvetica"/>
              </a:defRPr>
            </a:lvl1pPr>
          </a:lstStyle>
          <a:p>
            <a:pPr/>
            <a:r>
              <a:t>Tried the same algorithm on an image of real camera blur, with very similar blur kernel</a:t>
            </a:r>
          </a:p>
        </p:txBody>
      </p:sp>
      <p:sp>
        <p:nvSpPr>
          <p:cNvPr id="2886" name="Failure!"/>
          <p:cNvSpPr txBox="1"/>
          <p:nvPr>
            <p:ph type="body" sz="half" idx="1"/>
          </p:nvPr>
        </p:nvSpPr>
        <p:spPr>
          <a:xfrm>
            <a:off x="3328987" y="3432175"/>
            <a:ext cx="5386388" cy="3425825"/>
          </a:xfrm>
          <a:prstGeom prst="rect">
            <a:avLst/>
          </a:prstGeom>
        </p:spPr>
        <p:txBody>
          <a:bodyPr lIns="0" tIns="0" rIns="0" bIns="0"/>
          <a:lstStyle>
            <a:lvl1pPr marL="545479" marR="57799" indent="-487680" defTabSz="910828">
              <a:lnSpc>
                <a:spcPct val="110000"/>
              </a:lnSpc>
              <a:spcBef>
                <a:spcPts val="900"/>
              </a:spcBef>
              <a:buClr>
                <a:srgbClr val="005840"/>
              </a:buClr>
              <a:buSzTx/>
              <a:buFont typeface="Book Antiqua"/>
              <a:buNone/>
              <a:defRPr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Failure!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8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886">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886" grpId="1"/>
    </p:bldLst>
  </p:timing>
</p:sld>
</file>

<file path=ppt/slides/slide2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8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89" name="image.png" descr="image.png"/>
          <p:cNvPicPr>
            <a:picLocks noChangeAspect="0"/>
          </p:cNvPicPr>
          <p:nvPr/>
        </p:nvPicPr>
        <p:blipFill>
          <a:blip r:embed="rId2">
            <a:extLst/>
          </a:blip>
          <a:stretch>
            <a:fillRect/>
          </a:stretch>
        </p:blipFill>
        <p:spPr>
          <a:xfrm rot="5400000">
            <a:off x="2265362" y="1006475"/>
            <a:ext cx="4676776" cy="6759575"/>
          </a:xfrm>
          <a:prstGeom prst="rect">
            <a:avLst/>
          </a:prstGeom>
          <a:ln w="12700">
            <a:miter lim="400000"/>
          </a:ln>
        </p:spPr>
      </p:pic>
      <p:sp>
        <p:nvSpPr>
          <p:cNvPr id="2890" name="Whiteboard scene:"/>
          <p:cNvSpPr txBox="1"/>
          <p:nvPr/>
        </p:nvSpPr>
        <p:spPr>
          <a:xfrm>
            <a:off x="261937" y="1562695"/>
            <a:ext cx="1907922"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Whiteboard scene:</a:t>
            </a:r>
          </a:p>
        </p:txBody>
      </p:sp>
      <p:sp>
        <p:nvSpPr>
          <p:cNvPr id="2891" name="Does camera shake give a stationary blur kernel?"/>
          <p:cNvSpPr txBox="1"/>
          <p:nvPr/>
        </p:nvSpPr>
        <p:spPr>
          <a:xfrm>
            <a:off x="52387" y="115887"/>
            <a:ext cx="8747487" cy="50899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3000">
                <a:solidFill>
                  <a:srgbClr val="FFFFFF"/>
                </a:solidFill>
                <a:uFill>
                  <a:solidFill>
                    <a:srgbClr val="FFFFFF"/>
                  </a:solidFill>
                </a:uFill>
                <a:latin typeface="+mn-lt"/>
                <a:ea typeface="+mn-ea"/>
                <a:cs typeface="+mn-cs"/>
                <a:sym typeface="Arial"/>
              </a:defRPr>
            </a:lvl1pPr>
          </a:lstStyle>
          <a:p>
            <a:pPr/>
            <a:r>
              <a:t>Does camera shake give a stationary blur kernel?</a:t>
            </a:r>
          </a:p>
        </p:txBody>
      </p:sp>
      <p:sp>
        <p:nvSpPr>
          <p:cNvPr id="2892" name="8 different people, handholding camera, using 1 second exposure"/>
          <p:cNvSpPr txBox="1"/>
          <p:nvPr/>
        </p:nvSpPr>
        <p:spPr>
          <a:xfrm>
            <a:off x="288925" y="991195"/>
            <a:ext cx="6336489"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baseline="0" sz="0">
                <a:solidFill>
                  <a:srgbClr val="FFFFFF"/>
                </a:solidFill>
                <a:uFill>
                  <a:solidFill>
                    <a:srgbClr val="FFFFFF"/>
                  </a:solidFill>
                </a:uFill>
                <a:latin typeface="+mn-lt"/>
                <a:ea typeface="+mn-ea"/>
                <a:cs typeface="+mn-cs"/>
                <a:sym typeface="Arial"/>
              </a:defRPr>
            </a:lvl1pPr>
          </a:lstStyle>
          <a:p>
            <a:pPr>
              <a:defRPr baseline="0"/>
            </a:pPr>
            <a:r>
              <a:rPr baseline="0"/>
              <a:t>8 different people, handholding camera, using 1 second exposure</a:t>
            </a:r>
          </a:p>
        </p:txBody>
      </p:sp>
    </p:spTree>
  </p:cSld>
  <p:clrMapOvr>
    <a:masterClrMapping/>
  </p:clrMapOvr>
  <p:transition xmlns:p14="http://schemas.microsoft.com/office/powerpoint/2010/main" spd="med" advClick="1"/>
</p:sld>
</file>

<file path=ppt/slides/slide2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89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895" name="image.png" descr="image.png"/>
          <p:cNvPicPr>
            <a:picLocks noChangeAspect="0"/>
          </p:cNvPicPr>
          <p:nvPr/>
        </p:nvPicPr>
        <p:blipFill>
          <a:blip r:embed="rId2">
            <a:extLst/>
          </a:blip>
          <a:stretch>
            <a:fillRect/>
          </a:stretch>
        </p:blipFill>
        <p:spPr>
          <a:xfrm>
            <a:off x="523875" y="3963987"/>
            <a:ext cx="2987676" cy="2957514"/>
          </a:xfrm>
          <a:prstGeom prst="rect">
            <a:avLst/>
          </a:prstGeom>
          <a:ln w="12700">
            <a:miter lim="400000"/>
          </a:ln>
        </p:spPr>
      </p:pic>
      <p:pic>
        <p:nvPicPr>
          <p:cNvPr id="2896" name="image.png" descr="image.png"/>
          <p:cNvPicPr>
            <a:picLocks noChangeAspect="0"/>
          </p:cNvPicPr>
          <p:nvPr/>
        </p:nvPicPr>
        <p:blipFill>
          <a:blip r:embed="rId3">
            <a:extLst/>
          </a:blip>
          <a:stretch>
            <a:fillRect/>
          </a:stretch>
        </p:blipFill>
        <p:spPr>
          <a:xfrm>
            <a:off x="5211762" y="3963987"/>
            <a:ext cx="3065464" cy="2957514"/>
          </a:xfrm>
          <a:prstGeom prst="rect">
            <a:avLst/>
          </a:prstGeom>
          <a:ln w="12700">
            <a:miter lim="400000"/>
          </a:ln>
        </p:spPr>
      </p:pic>
      <p:pic>
        <p:nvPicPr>
          <p:cNvPr id="2897" name="image.png" descr="image.png"/>
          <p:cNvPicPr>
            <a:picLocks noChangeAspect="0"/>
          </p:cNvPicPr>
          <p:nvPr/>
        </p:nvPicPr>
        <p:blipFill>
          <a:blip r:embed="rId4">
            <a:extLst/>
          </a:blip>
          <a:stretch>
            <a:fillRect/>
          </a:stretch>
        </p:blipFill>
        <p:spPr>
          <a:xfrm>
            <a:off x="5211762" y="808037"/>
            <a:ext cx="3044826" cy="2957514"/>
          </a:xfrm>
          <a:prstGeom prst="rect">
            <a:avLst/>
          </a:prstGeom>
          <a:ln w="12700">
            <a:miter lim="400000"/>
          </a:ln>
        </p:spPr>
      </p:pic>
      <p:pic>
        <p:nvPicPr>
          <p:cNvPr id="2898" name="image.png" descr="image.png"/>
          <p:cNvPicPr>
            <a:picLocks noChangeAspect="0"/>
          </p:cNvPicPr>
          <p:nvPr/>
        </p:nvPicPr>
        <p:blipFill>
          <a:blip r:embed="rId5">
            <a:extLst/>
          </a:blip>
          <a:stretch>
            <a:fillRect/>
          </a:stretch>
        </p:blipFill>
        <p:spPr>
          <a:xfrm>
            <a:off x="498475" y="776287"/>
            <a:ext cx="3005138" cy="2955728"/>
          </a:xfrm>
          <a:prstGeom prst="rect">
            <a:avLst/>
          </a:prstGeom>
          <a:ln w="12700">
            <a:miter lim="400000"/>
          </a:ln>
        </p:spPr>
      </p:pic>
      <p:sp>
        <p:nvSpPr>
          <p:cNvPr id="2899" name="View of the dots at each corner in photos taken by 4 people"/>
          <p:cNvSpPr txBox="1"/>
          <p:nvPr/>
        </p:nvSpPr>
        <p:spPr>
          <a:xfrm>
            <a:off x="323850" y="115887"/>
            <a:ext cx="8098907" cy="41076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2200">
                <a:solidFill>
                  <a:srgbClr val="FFFFFF"/>
                </a:solidFill>
                <a:uFill>
                  <a:solidFill>
                    <a:srgbClr val="FFFFFF"/>
                  </a:solidFill>
                </a:uFill>
                <a:latin typeface="+mn-lt"/>
                <a:ea typeface="+mn-ea"/>
                <a:cs typeface="+mn-cs"/>
                <a:sym typeface="Arial"/>
              </a:defRPr>
            </a:lvl1pPr>
          </a:lstStyle>
          <a:p>
            <a:pPr/>
            <a:r>
              <a:t>View of the dots at each corner in photos taken by 4 people</a:t>
            </a:r>
          </a:p>
        </p:txBody>
      </p:sp>
      <p:sp>
        <p:nvSpPr>
          <p:cNvPr id="2900" name="Top left"/>
          <p:cNvSpPr txBox="1"/>
          <p:nvPr/>
        </p:nvSpPr>
        <p:spPr>
          <a:xfrm>
            <a:off x="120650" y="1135062"/>
            <a:ext cx="419812" cy="35718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Arial"/>
              <a:defRPr sz="900">
                <a:solidFill>
                  <a:srgbClr val="FFFFFF"/>
                </a:solidFill>
                <a:uFill>
                  <a:solidFill>
                    <a:srgbClr val="FFFFFF"/>
                  </a:solidFill>
                </a:uFill>
                <a:latin typeface="+mn-lt"/>
                <a:ea typeface="+mn-ea"/>
                <a:cs typeface="+mn-cs"/>
                <a:sym typeface="Arial"/>
              </a:defRPr>
            </a:pPr>
            <a:r>
              <a:t>Top</a:t>
            </a:r>
            <a:br/>
            <a:r>
              <a:t>left</a:t>
            </a:r>
          </a:p>
        </p:txBody>
      </p:sp>
      <p:sp>
        <p:nvSpPr>
          <p:cNvPr id="2901" name="Bot. left"/>
          <p:cNvSpPr txBox="1"/>
          <p:nvPr/>
        </p:nvSpPr>
        <p:spPr>
          <a:xfrm>
            <a:off x="107950" y="2580679"/>
            <a:ext cx="440628" cy="35718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Arial"/>
              <a:defRPr sz="900">
                <a:solidFill>
                  <a:srgbClr val="FFFFFF"/>
                </a:solidFill>
                <a:uFill>
                  <a:solidFill>
                    <a:srgbClr val="FFFFFF"/>
                  </a:solidFill>
                </a:uFill>
                <a:latin typeface="+mn-lt"/>
                <a:ea typeface="+mn-ea"/>
                <a:cs typeface="+mn-cs"/>
                <a:sym typeface="Arial"/>
              </a:defRPr>
            </a:pPr>
            <a:r>
              <a:t>Bot.</a:t>
            </a:r>
            <a:br/>
            <a:r>
              <a:t>left</a:t>
            </a:r>
          </a:p>
        </p:txBody>
      </p:sp>
      <p:sp>
        <p:nvSpPr>
          <p:cNvPr id="2902" name="Top right"/>
          <p:cNvSpPr txBox="1"/>
          <p:nvPr/>
        </p:nvSpPr>
        <p:spPr>
          <a:xfrm>
            <a:off x="3452812" y="1089421"/>
            <a:ext cx="419813" cy="35718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Arial"/>
              <a:defRPr sz="900">
                <a:solidFill>
                  <a:srgbClr val="FFFFFF"/>
                </a:solidFill>
                <a:uFill>
                  <a:solidFill>
                    <a:srgbClr val="FFFFFF"/>
                  </a:solidFill>
                </a:uFill>
                <a:latin typeface="+mn-lt"/>
                <a:ea typeface="+mn-ea"/>
                <a:cs typeface="+mn-cs"/>
                <a:sym typeface="Arial"/>
              </a:defRPr>
            </a:pPr>
            <a:r>
              <a:t>Top</a:t>
            </a:r>
            <a:br/>
            <a:r>
              <a:t>right</a:t>
            </a:r>
          </a:p>
        </p:txBody>
      </p:sp>
      <p:sp>
        <p:nvSpPr>
          <p:cNvPr id="2903" name="Bot. right"/>
          <p:cNvSpPr txBox="1"/>
          <p:nvPr/>
        </p:nvSpPr>
        <p:spPr>
          <a:xfrm>
            <a:off x="3484562" y="2563812"/>
            <a:ext cx="440628" cy="35718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Arial"/>
              <a:defRPr sz="900">
                <a:solidFill>
                  <a:srgbClr val="FFFFFF"/>
                </a:solidFill>
                <a:uFill>
                  <a:solidFill>
                    <a:srgbClr val="FFFFFF"/>
                  </a:solidFill>
                </a:uFill>
                <a:latin typeface="+mn-lt"/>
                <a:ea typeface="+mn-ea"/>
                <a:cs typeface="+mn-cs"/>
                <a:sym typeface="Arial"/>
              </a:defRPr>
            </a:pPr>
            <a:r>
              <a:t>Bot.</a:t>
            </a:r>
            <a:br/>
            <a:r>
              <a:t>right</a:t>
            </a:r>
          </a:p>
        </p:txBody>
      </p:sp>
      <p:sp>
        <p:nvSpPr>
          <p:cNvPr id="2904" name="Person 1"/>
          <p:cNvSpPr txBox="1"/>
          <p:nvPr/>
        </p:nvSpPr>
        <p:spPr>
          <a:xfrm>
            <a:off x="1593850" y="506412"/>
            <a:ext cx="764338" cy="254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a:solidFill>
                  <a:srgbClr val="FFFFFF"/>
                </a:solidFill>
                <a:uFill>
                  <a:solidFill>
                    <a:srgbClr val="FFFFFF"/>
                  </a:solidFill>
                </a:uFill>
                <a:latin typeface="+mn-lt"/>
                <a:ea typeface="+mn-ea"/>
                <a:cs typeface="+mn-cs"/>
                <a:sym typeface="Arial"/>
              </a:defRPr>
            </a:lvl1pPr>
          </a:lstStyle>
          <a:p>
            <a:pPr/>
            <a:r>
              <a:t>Person 1</a:t>
            </a:r>
          </a:p>
        </p:txBody>
      </p:sp>
      <p:sp>
        <p:nvSpPr>
          <p:cNvPr id="2905" name="Person 3"/>
          <p:cNvSpPr txBox="1"/>
          <p:nvPr/>
        </p:nvSpPr>
        <p:spPr>
          <a:xfrm>
            <a:off x="1560512" y="3709987"/>
            <a:ext cx="764338" cy="254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a:solidFill>
                  <a:srgbClr val="FFFFFF"/>
                </a:solidFill>
                <a:uFill>
                  <a:solidFill>
                    <a:srgbClr val="FFFFFF"/>
                  </a:solidFill>
                </a:uFill>
                <a:latin typeface="+mn-lt"/>
                <a:ea typeface="+mn-ea"/>
                <a:cs typeface="+mn-cs"/>
                <a:sym typeface="Arial"/>
              </a:defRPr>
            </a:lvl1pPr>
          </a:lstStyle>
          <a:p>
            <a:pPr/>
            <a:r>
              <a:t>Person 3</a:t>
            </a:r>
          </a:p>
        </p:txBody>
      </p:sp>
      <p:sp>
        <p:nvSpPr>
          <p:cNvPr id="2906" name="Person 4"/>
          <p:cNvSpPr txBox="1"/>
          <p:nvPr/>
        </p:nvSpPr>
        <p:spPr>
          <a:xfrm>
            <a:off x="6286500" y="3697287"/>
            <a:ext cx="764338" cy="2540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a:solidFill>
                  <a:srgbClr val="FFFFFF"/>
                </a:solidFill>
                <a:uFill>
                  <a:solidFill>
                    <a:srgbClr val="FFFFFF"/>
                  </a:solidFill>
                </a:uFill>
                <a:latin typeface="+mn-lt"/>
                <a:ea typeface="+mn-ea"/>
                <a:cs typeface="+mn-cs"/>
                <a:sym typeface="Arial"/>
              </a:defRPr>
            </a:lvl1pPr>
          </a:lstStyle>
          <a:p>
            <a:pPr/>
            <a:r>
              <a:t>Person 4</a:t>
            </a:r>
          </a:p>
        </p:txBody>
      </p:sp>
      <p:sp>
        <p:nvSpPr>
          <p:cNvPr id="2907" name="Person 2"/>
          <p:cNvSpPr txBox="1"/>
          <p:nvPr/>
        </p:nvSpPr>
        <p:spPr>
          <a:xfrm>
            <a:off x="6302375" y="527050"/>
            <a:ext cx="764338" cy="2540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a:solidFill>
                  <a:srgbClr val="FFFFFF"/>
                </a:solidFill>
                <a:uFill>
                  <a:solidFill>
                    <a:srgbClr val="FFFFFF"/>
                  </a:solidFill>
                </a:uFill>
                <a:latin typeface="+mn-lt"/>
                <a:ea typeface="+mn-ea"/>
                <a:cs typeface="+mn-cs"/>
                <a:sym typeface="Arial"/>
              </a:defRPr>
            </a:lvl1pPr>
          </a:lstStyle>
          <a:p>
            <a:pPr/>
            <a:r>
              <a:t>Person 2</a:t>
            </a:r>
          </a:p>
        </p:txBody>
      </p:sp>
    </p:spTree>
  </p:cSld>
  <p:clrMapOvr>
    <a:masterClrMapping/>
  </p:clrMapOvr>
  <p:transition xmlns:p14="http://schemas.microsoft.com/office/powerpoint/2010/main" spd="med" advClick="1"/>
</p:sld>
</file>

<file path=ppt/slides/slide2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09"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10" name="image_0013.png" descr="image_0013.png"/>
          <p:cNvPicPr>
            <a:picLocks noChangeAspect="0"/>
          </p:cNvPicPr>
          <p:nvPr/>
        </p:nvPicPr>
        <p:blipFill>
          <a:blip r:embed="rId2">
            <a:extLst/>
          </a:blip>
          <a:stretch>
            <a:fillRect/>
          </a:stretch>
        </p:blipFill>
        <p:spPr>
          <a:xfrm>
            <a:off x="669726" y="831850"/>
            <a:ext cx="7795618" cy="5197079"/>
          </a:xfrm>
          <a:prstGeom prst="rect">
            <a:avLst/>
          </a:prstGeom>
          <a:ln w="12700">
            <a:miter lim="400000"/>
          </a:ln>
        </p:spPr>
      </p:pic>
      <p:sp>
        <p:nvSpPr>
          <p:cNvPr id="2911" name="Tonescale:  output from camera"/>
          <p:cNvSpPr txBox="1"/>
          <p:nvPr>
            <p:ph type="title"/>
          </p:nvPr>
        </p:nvSpPr>
        <p:spPr>
          <a:xfrm>
            <a:off x="410765" y="-205383"/>
            <a:ext cx="8233173" cy="1143001"/>
          </a:xfrm>
          <a:prstGeom prst="rect">
            <a:avLst/>
          </a:prstGeom>
          <a:effectLst/>
        </p:spPr>
        <p:txBody>
          <a:bodyPr lIns="0" tIns="0" rIns="0" bIns="0"/>
          <a:lstStyle>
            <a:lvl1pPr marL="57799" marR="57799" defTabSz="910828">
              <a:defRPr sz="3200">
                <a:solidFill>
                  <a:srgbClr val="FFFFFF"/>
                </a:solidFill>
                <a:uFill>
                  <a:solidFill>
                    <a:srgbClr val="FFFFFF"/>
                  </a:solidFill>
                </a:uFill>
                <a:latin typeface="Helvetica"/>
                <a:ea typeface="Helvetica"/>
                <a:cs typeface="Helvetica"/>
                <a:sym typeface="Helvetica"/>
              </a:defRPr>
            </a:lvl1pPr>
          </a:lstStyle>
          <a:p>
            <a:pPr/>
            <a:r>
              <a:t>Tonescale:  output from camera</a:t>
            </a:r>
          </a:p>
        </p:txBody>
      </p:sp>
    </p:spTree>
  </p:cSld>
  <p:clrMapOvr>
    <a:masterClrMapping/>
  </p:clrMapOvr>
  <p:transition xmlns:p14="http://schemas.microsoft.com/office/powerpoint/2010/main" spd="med" advClick="1"/>
</p:sld>
</file>

<file path=ppt/slides/slide2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13"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14" name="image_0013_nogam.png" descr="image_0013_nogam.png"/>
          <p:cNvPicPr>
            <a:picLocks noChangeAspect="0"/>
          </p:cNvPicPr>
          <p:nvPr/>
        </p:nvPicPr>
        <p:blipFill>
          <a:blip r:embed="rId2">
            <a:extLst/>
          </a:blip>
          <a:stretch>
            <a:fillRect/>
          </a:stretch>
        </p:blipFill>
        <p:spPr>
          <a:xfrm>
            <a:off x="900112" y="985837"/>
            <a:ext cx="7343776" cy="4886326"/>
          </a:xfrm>
          <a:prstGeom prst="rect">
            <a:avLst/>
          </a:prstGeom>
          <a:ln w="12700">
            <a:miter lim="400000"/>
          </a:ln>
        </p:spPr>
      </p:pic>
      <p:sp>
        <p:nvSpPr>
          <p:cNvPr id="2915" name="Linear response to light intensities looks like this"/>
          <p:cNvSpPr txBox="1"/>
          <p:nvPr>
            <p:ph type="title"/>
          </p:nvPr>
        </p:nvSpPr>
        <p:spPr>
          <a:xfrm>
            <a:off x="0" y="-205383"/>
            <a:ext cx="9144000" cy="1143001"/>
          </a:xfrm>
          <a:prstGeom prst="rect">
            <a:avLst/>
          </a:prstGeom>
          <a:effectLst/>
        </p:spPr>
        <p:txBody>
          <a:bodyPr lIns="0" tIns="0" rIns="0" bIns="0"/>
          <a:lstStyle>
            <a:lvl1pPr marL="57799" marR="57799" defTabSz="910828">
              <a:defRPr sz="2200">
                <a:solidFill>
                  <a:srgbClr val="FFFFFF"/>
                </a:solidFill>
                <a:uFill>
                  <a:solidFill>
                    <a:srgbClr val="FFFFFF"/>
                  </a:solidFill>
                </a:uFill>
                <a:latin typeface="Helvetica"/>
                <a:ea typeface="Helvetica"/>
                <a:cs typeface="Helvetica"/>
                <a:sym typeface="Helvetica"/>
              </a:defRPr>
            </a:lvl1pPr>
          </a:lstStyle>
          <a:p>
            <a:pPr/>
            <a:r>
              <a:t>Linear response to light intensities looks like this </a:t>
            </a:r>
          </a:p>
        </p:txBody>
      </p:sp>
    </p:spTree>
  </p:cSld>
  <p:clrMapOvr>
    <a:masterClrMapping/>
  </p:clrMapOvr>
  <p:transition xmlns:p14="http://schemas.microsoft.com/office/powerpoint/2010/main" spd="med" advClick="1"/>
</p:sld>
</file>

<file path=ppt/slides/slide3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18" name="Results on real images"/>
          <p:cNvSpPr txBox="1"/>
          <p:nvPr>
            <p:ph type="title"/>
          </p:nvPr>
        </p:nvSpPr>
        <p:spPr>
          <a:prstGeom prst="rect">
            <a:avLst/>
          </a:prstGeom>
        </p:spPr>
        <p:txBody>
          <a:bodyPr/>
          <a:lstStyle/>
          <a:p>
            <a:pPr/>
            <a:r>
              <a:t>Results on real images</a:t>
            </a:r>
          </a:p>
        </p:txBody>
      </p:sp>
      <p:sp>
        <p:nvSpPr>
          <p:cNvPr id="2919" name="Submitted by people from their own photo collections…"/>
          <p:cNvSpPr txBox="1"/>
          <p:nvPr>
            <p:ph type="body" idx="1"/>
          </p:nvPr>
        </p:nvSpPr>
        <p:spPr>
          <a:prstGeom prst="rect">
            <a:avLst/>
          </a:prstGeom>
        </p:spPr>
        <p:txBody>
          <a:bodyPr/>
          <a:lstStyle/>
          <a:p>
            <a:pPr/>
            <a:r>
              <a:t>Submitted by people from their own photo collections</a:t>
            </a:r>
          </a:p>
          <a:p>
            <a:pPr/>
            <a:r>
              <a:t>Type of camera unknown </a:t>
            </a:r>
          </a:p>
          <a:p>
            <a:pPr/>
          </a:p>
          <a:p>
            <a:pPr/>
            <a:r>
              <a:t>Output does contain artifacts</a:t>
            </a:r>
          </a:p>
          <a:p>
            <a:pPr lvl="1"/>
            <a:r>
              <a:t>Increased noise</a:t>
            </a:r>
          </a:p>
          <a:p>
            <a:pPr lvl="1"/>
            <a:r>
              <a:t>Ringing</a:t>
            </a:r>
          </a:p>
          <a:p>
            <a:pPr/>
            <a:r>
              <a:t>Compares well to existing methods</a:t>
            </a:r>
          </a:p>
        </p:txBody>
      </p:sp>
      <p:sp>
        <p:nvSpPr>
          <p:cNvPr id="2920" name="Line"/>
          <p:cNvSpPr/>
          <p:nvPr/>
        </p:nvSpPr>
        <p:spPr>
          <a:xfrm>
            <a:off x="307975" y="1260475"/>
            <a:ext cx="8456414" cy="1588"/>
          </a:xfrm>
          <a:prstGeom prst="line">
            <a:avLst/>
          </a:prstGeom>
          <a:ln w="38100">
            <a:solidFill>
              <a:srgbClr val="000000"/>
            </a:solidFill>
            <a:miter lim="400000"/>
          </a:ln>
        </p:spPr>
        <p:txBody>
          <a:bodyPr lIns="0" tIns="0" rIns="0" bIns="0"/>
          <a:lstStyle/>
          <a:p>
            <a:pPr marL="40639" marR="40639"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924"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25" name="lyndsey2_blurry.jpg" descr="lyndsey2_blurry.jpg"/>
          <p:cNvPicPr>
            <a:picLocks noChangeAspect="0"/>
          </p:cNvPicPr>
          <p:nvPr/>
        </p:nvPicPr>
        <p:blipFill>
          <a:blip r:embed="rId2">
            <a:extLst/>
          </a:blip>
          <a:stretch>
            <a:fillRect/>
          </a:stretch>
        </p:blipFill>
        <p:spPr>
          <a:xfrm>
            <a:off x="2825750" y="0"/>
            <a:ext cx="5482829" cy="6858000"/>
          </a:xfrm>
          <a:prstGeom prst="rect">
            <a:avLst/>
          </a:prstGeom>
          <a:ln w="3175">
            <a:solidFill>
              <a:srgbClr val="FFFFFF"/>
            </a:solidFill>
            <a:miter lim="400000"/>
          </a:ln>
        </p:spPr>
      </p:pic>
      <p:sp>
        <p:nvSpPr>
          <p:cNvPr id="2926" name="Original photograph"/>
          <p:cNvSpPr txBox="1"/>
          <p:nvPr/>
        </p:nvSpPr>
        <p:spPr>
          <a:xfrm>
            <a:off x="3754437" y="0"/>
            <a:ext cx="3464583"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 photograph</a:t>
            </a:r>
          </a:p>
        </p:txBody>
      </p:sp>
    </p:spTree>
  </p:cSld>
  <p:clrMapOvr>
    <a:masterClrMapping/>
  </p:clrMapOvr>
  <p:transition xmlns:p14="http://schemas.microsoft.com/office/powerpoint/2010/main" spd="med" advClick="1"/>
</p:sld>
</file>

<file path=ppt/slides/slide3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92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29" name="image.png" descr="image.png"/>
          <p:cNvPicPr>
            <a:picLocks noChangeAspect="0"/>
          </p:cNvPicPr>
          <p:nvPr/>
        </p:nvPicPr>
        <p:blipFill>
          <a:blip r:embed="rId3">
            <a:extLst/>
          </a:blip>
          <a:stretch>
            <a:fillRect/>
          </a:stretch>
        </p:blipFill>
        <p:spPr>
          <a:xfrm>
            <a:off x="142875" y="151804"/>
            <a:ext cx="2447925" cy="2443164"/>
          </a:xfrm>
          <a:prstGeom prst="rect">
            <a:avLst/>
          </a:prstGeom>
          <a:ln w="3175">
            <a:solidFill>
              <a:srgbClr val="FFFFFF"/>
            </a:solidFill>
            <a:miter lim="400000"/>
          </a:ln>
        </p:spPr>
      </p:pic>
      <p:pic>
        <p:nvPicPr>
          <p:cNvPr id="2930" name="lyndsey2_final.jpg" descr="lyndsey2_final.jpg"/>
          <p:cNvPicPr>
            <a:picLocks noChangeAspect="0"/>
          </p:cNvPicPr>
          <p:nvPr/>
        </p:nvPicPr>
        <p:blipFill>
          <a:blip r:embed="rId4">
            <a:extLst/>
          </a:blip>
          <a:stretch>
            <a:fillRect/>
          </a:stretch>
        </p:blipFill>
        <p:spPr>
          <a:xfrm>
            <a:off x="2821781" y="0"/>
            <a:ext cx="5482829" cy="6858000"/>
          </a:xfrm>
          <a:prstGeom prst="rect">
            <a:avLst/>
          </a:prstGeom>
          <a:ln w="3175">
            <a:solidFill>
              <a:srgbClr val="FFFFFF"/>
            </a:solidFill>
            <a:miter lim="400000"/>
          </a:ln>
        </p:spPr>
      </p:pic>
      <p:sp>
        <p:nvSpPr>
          <p:cNvPr id="2931" name="Blur kernel"/>
          <p:cNvSpPr txBox="1"/>
          <p:nvPr/>
        </p:nvSpPr>
        <p:spPr>
          <a:xfrm>
            <a:off x="151804" y="151804"/>
            <a:ext cx="1895025" cy="4732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 kernel</a:t>
            </a:r>
          </a:p>
        </p:txBody>
      </p:sp>
      <p:sp>
        <p:nvSpPr>
          <p:cNvPr id="2932" name="Our output"/>
          <p:cNvSpPr txBox="1"/>
          <p:nvPr/>
        </p:nvSpPr>
        <p:spPr>
          <a:xfrm>
            <a:off x="4420195" y="0"/>
            <a:ext cx="1938435"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output</a:t>
            </a:r>
          </a:p>
        </p:txBody>
      </p:sp>
    </p:spTree>
  </p:cSld>
  <p:clrMapOvr>
    <a:masterClrMapping/>
  </p:clrMapOvr>
  <p:transition xmlns:p14="http://schemas.microsoft.com/office/powerpoint/2010/main" spd="med" advClick="1"/>
</p:sld>
</file>

<file path=ppt/slides/slide3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36"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37" name="Original photograph"/>
          <p:cNvSpPr txBox="1"/>
          <p:nvPr/>
        </p:nvSpPr>
        <p:spPr>
          <a:xfrm>
            <a:off x="3754437" y="0"/>
            <a:ext cx="3464583"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 photograph</a:t>
            </a:r>
          </a:p>
        </p:txBody>
      </p:sp>
      <p:pic>
        <p:nvPicPr>
          <p:cNvPr id="2938" name="image.png" descr="image.png"/>
          <p:cNvPicPr>
            <a:picLocks noChangeAspect="0"/>
          </p:cNvPicPr>
          <p:nvPr/>
        </p:nvPicPr>
        <p:blipFill>
          <a:blip r:embed="rId2">
            <a:extLst/>
          </a:blip>
          <a:stretch>
            <a:fillRect/>
          </a:stretch>
        </p:blipFill>
        <p:spPr>
          <a:xfrm>
            <a:off x="2828925" y="0"/>
            <a:ext cx="5482829" cy="6858000"/>
          </a:xfrm>
          <a:prstGeom prst="rect">
            <a:avLst/>
          </a:prstGeom>
          <a:ln w="3175">
            <a:solidFill>
              <a:srgbClr val="FFFFFF"/>
            </a:solidFill>
            <a:miter lim="400000"/>
          </a:ln>
        </p:spPr>
      </p:pic>
      <p:sp>
        <p:nvSpPr>
          <p:cNvPr id="2939" name="Matlab’s deconvblind"/>
          <p:cNvSpPr txBox="1"/>
          <p:nvPr/>
        </p:nvSpPr>
        <p:spPr>
          <a:xfrm>
            <a:off x="3795712" y="57150"/>
            <a:ext cx="3854280" cy="50899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Book Antiqua"/>
              <a:defRPr baseline="0" sz="0">
                <a:uFill>
                  <a:solidFill>
                    <a:srgbClr val="000000"/>
                  </a:solidFill>
                </a:uFill>
                <a:latin typeface="Times New Roman"/>
                <a:ea typeface="Times New Roman"/>
                <a:cs typeface="Times New Roman"/>
                <a:sym typeface="Times New Roman"/>
              </a:defRPr>
            </a:pPr>
            <a:r>
              <a:rPr baseline="0" sz="2600">
                <a:solidFill>
                  <a:srgbClr val="FFFFFF"/>
                </a:solidFill>
                <a:uFill>
                  <a:solidFill>
                    <a:srgbClr val="FFFFFF"/>
                  </a:solidFill>
                </a:uFill>
                <a:latin typeface="Book Antiqua"/>
                <a:ea typeface="Book Antiqua"/>
                <a:cs typeface="Book Antiqua"/>
                <a:sym typeface="Book Antiqua"/>
              </a:rPr>
              <a:t>Matlab’s </a:t>
            </a:r>
            <a:r>
              <a:rPr baseline="0" sz="2600">
                <a:solidFill>
                  <a:srgbClr val="FFFFFF"/>
                </a:solidFill>
                <a:uFill>
                  <a:solidFill>
                    <a:srgbClr val="FFFFFF"/>
                  </a:solidFill>
                </a:uFill>
                <a:latin typeface="Courier New"/>
                <a:ea typeface="Courier New"/>
                <a:cs typeface="Courier New"/>
                <a:sym typeface="Courier New"/>
              </a:rPr>
              <a:t>deconvblind</a:t>
            </a:r>
          </a:p>
        </p:txBody>
      </p:sp>
    </p:spTree>
  </p:cSld>
  <p:clrMapOvr>
    <a:masterClrMapping/>
  </p:clrMapOvr>
  <p:transition xmlns:p14="http://schemas.microsoft.com/office/powerpoint/2010/main" spd="med" advClick="1"/>
</p:sld>
</file>

<file path=ppt/slides/slide3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4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42" name="lyndsey2_final.jpg" descr="lyndsey2_final.jpg"/>
          <p:cNvPicPr>
            <a:picLocks noChangeAspect="0"/>
          </p:cNvPicPr>
          <p:nvPr/>
        </p:nvPicPr>
        <p:blipFill>
          <a:blip r:embed="rId3">
            <a:extLst/>
          </a:blip>
          <a:srcRect l="34028" t="91863" r="39654" b="0"/>
          <a:stretch>
            <a:fillRect/>
          </a:stretch>
        </p:blipFill>
        <p:spPr>
          <a:xfrm>
            <a:off x="3152775" y="5097462"/>
            <a:ext cx="4634508" cy="1791265"/>
          </a:xfrm>
          <a:prstGeom prst="rect">
            <a:avLst/>
          </a:prstGeom>
          <a:ln w="3175">
            <a:solidFill>
              <a:srgbClr val="FFFFFF"/>
            </a:solidFill>
            <a:miter lim="400000"/>
          </a:ln>
        </p:spPr>
      </p:pic>
      <p:pic>
        <p:nvPicPr>
          <p:cNvPr id="2943" name="lyndsey2_blurry.jpg" descr="lyndsey2_blurry.jpg"/>
          <p:cNvPicPr>
            <a:picLocks noChangeAspect="0"/>
          </p:cNvPicPr>
          <p:nvPr/>
        </p:nvPicPr>
        <p:blipFill>
          <a:blip r:embed="rId4">
            <a:extLst/>
          </a:blip>
          <a:srcRect l="33699" t="90915" r="38551" b="9"/>
          <a:stretch>
            <a:fillRect/>
          </a:stretch>
        </p:blipFill>
        <p:spPr>
          <a:xfrm>
            <a:off x="3157537" y="1151929"/>
            <a:ext cx="4614863" cy="1885951"/>
          </a:xfrm>
          <a:prstGeom prst="rect">
            <a:avLst/>
          </a:prstGeom>
          <a:ln w="3175">
            <a:solidFill>
              <a:srgbClr val="FFFFFF"/>
            </a:solidFill>
            <a:miter lim="400000"/>
          </a:ln>
        </p:spPr>
      </p:pic>
      <p:sp>
        <p:nvSpPr>
          <p:cNvPr id="2944" name="Original"/>
          <p:cNvSpPr txBox="1"/>
          <p:nvPr/>
        </p:nvSpPr>
        <p:spPr>
          <a:xfrm>
            <a:off x="1185862" y="1870075"/>
            <a:ext cx="1289786" cy="431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Original</a:t>
            </a:r>
          </a:p>
        </p:txBody>
      </p:sp>
      <p:sp>
        <p:nvSpPr>
          <p:cNvPr id="2945" name="Our output"/>
          <p:cNvSpPr txBox="1"/>
          <p:nvPr/>
        </p:nvSpPr>
        <p:spPr>
          <a:xfrm>
            <a:off x="981075" y="5768578"/>
            <a:ext cx="1747126" cy="431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baseline="0" sz="0">
                <a:solidFill>
                  <a:srgbClr val="FFFFFF"/>
                </a:solidFill>
                <a:uFill>
                  <a:solidFill>
                    <a:srgbClr val="FFFFFF"/>
                  </a:solidFill>
                </a:uFill>
                <a:latin typeface="Book Antiqua"/>
                <a:ea typeface="Book Antiqua"/>
                <a:cs typeface="Book Antiqua"/>
                <a:sym typeface="Book Antiqua"/>
              </a:defRPr>
            </a:lvl1pPr>
          </a:lstStyle>
          <a:p>
            <a:pPr>
              <a:defRPr baseline="0"/>
            </a:pPr>
            <a:r>
              <a:rPr baseline="0"/>
              <a:t>Our output</a:t>
            </a:r>
          </a:p>
        </p:txBody>
      </p:sp>
      <p:sp>
        <p:nvSpPr>
          <p:cNvPr id="2946" name="Close-up of garland"/>
          <p:cNvSpPr txBox="1"/>
          <p:nvPr/>
        </p:nvSpPr>
        <p:spPr>
          <a:xfrm>
            <a:off x="238125" y="255984"/>
            <a:ext cx="8242102" cy="65186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57799" marR="57799" algn="ctr" defTabSz="910828">
              <a:buClr>
                <a:srgbClr val="FFFFFF"/>
              </a:buClr>
              <a:buFont typeface="Arial"/>
              <a:defRPr sz="4000">
                <a:solidFill>
                  <a:srgbClr val="FFFFFF"/>
                </a:solidFill>
                <a:uFill>
                  <a:solidFill>
                    <a:srgbClr val="FFFFFF"/>
                  </a:solidFill>
                </a:uFill>
                <a:latin typeface="+mn-lt"/>
                <a:ea typeface="+mn-ea"/>
                <a:cs typeface="+mn-cs"/>
                <a:sym typeface="Arial"/>
              </a:defRPr>
            </a:lvl1pPr>
          </a:lstStyle>
          <a:p>
            <a:pPr/>
            <a:r>
              <a:t>Close-up of garland</a:t>
            </a:r>
          </a:p>
        </p:txBody>
      </p:sp>
      <p:sp>
        <p:nvSpPr>
          <p:cNvPr id="2947" name="Line"/>
          <p:cNvSpPr/>
          <p:nvPr/>
        </p:nvSpPr>
        <p:spPr>
          <a:xfrm>
            <a:off x="307975" y="1108075"/>
            <a:ext cx="8456414" cy="1588"/>
          </a:xfrm>
          <a:prstGeom prst="line">
            <a:avLst/>
          </a:prstGeom>
          <a:ln w="12700">
            <a:solidFill>
              <a:srgbClr val="C5BA7B"/>
            </a:solidFill>
            <a:custDash>
              <a:ds d="100000" sp="200000"/>
            </a:custDash>
          </a:ln>
        </p:spPr>
        <p:txBody>
          <a:bodyPr lIns="0" tIns="0" rIns="0" bIns="0"/>
          <a:lstStyle/>
          <a:p>
            <a:pPr>
              <a:defRPr baseline="0" sz="0"/>
            </a:pPr>
          </a:p>
        </p:txBody>
      </p:sp>
      <p:pic>
        <p:nvPicPr>
          <p:cNvPr id="2948" name="image.png" descr="image.png"/>
          <p:cNvPicPr>
            <a:picLocks noChangeAspect="0"/>
          </p:cNvPicPr>
          <p:nvPr/>
        </p:nvPicPr>
        <p:blipFill>
          <a:blip r:embed="rId5">
            <a:extLst/>
          </a:blip>
          <a:srcRect l="33956" t="90800" r="38591" b="12"/>
          <a:stretch>
            <a:fillRect/>
          </a:stretch>
        </p:blipFill>
        <p:spPr>
          <a:xfrm>
            <a:off x="3170237" y="3125787"/>
            <a:ext cx="4613276" cy="1881188"/>
          </a:xfrm>
          <a:prstGeom prst="rect">
            <a:avLst/>
          </a:prstGeom>
          <a:ln w="3175">
            <a:solidFill>
              <a:srgbClr val="FFFFFF"/>
            </a:solidFill>
            <a:miter lim="400000"/>
          </a:ln>
        </p:spPr>
      </p:pic>
      <p:sp>
        <p:nvSpPr>
          <p:cNvPr id="2949" name="Matlab’s…"/>
          <p:cNvSpPr txBox="1"/>
          <p:nvPr/>
        </p:nvSpPr>
        <p:spPr>
          <a:xfrm>
            <a:off x="786066" y="3654425"/>
            <a:ext cx="2125156" cy="76795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algn="ctr" defTabSz="910828">
              <a:buClr>
                <a:srgbClr val="FFFFFF"/>
              </a:buClr>
              <a:buFont typeface="Book Antiqua"/>
              <a:defRPr baseline="0" sz="0">
                <a:solidFill>
                  <a:srgbClr val="FFFFFF"/>
                </a:solidFill>
                <a:uFill>
                  <a:solidFill>
                    <a:srgbClr val="FFFFFF"/>
                  </a:solidFill>
                </a:uFill>
                <a:latin typeface="Book Antiqua"/>
                <a:ea typeface="Book Antiqua"/>
                <a:cs typeface="Book Antiqua"/>
                <a:sym typeface="Book Antiqua"/>
              </a:defRPr>
            </a:pPr>
            <a:r>
              <a:rPr baseline="0"/>
              <a:t>Matlab’s</a:t>
            </a:r>
            <a:endParaRPr baseline="0"/>
          </a:p>
          <a:p>
            <a:pPr marL="57799" marR="57799" algn="ctr" defTabSz="910828">
              <a:buClr>
                <a:srgbClr val="FFFFFF"/>
              </a:buClr>
              <a:buFont typeface="Courier New"/>
              <a:defRPr baseline="0" sz="0">
                <a:solidFill>
                  <a:srgbClr val="FFFFFF"/>
                </a:solidFill>
                <a:uFill>
                  <a:solidFill>
                    <a:srgbClr val="FFFFFF"/>
                  </a:solidFill>
                </a:uFill>
                <a:latin typeface="Courier New"/>
                <a:ea typeface="Courier New"/>
                <a:cs typeface="Courier New"/>
                <a:sym typeface="Courier New"/>
              </a:defRPr>
            </a:pPr>
            <a:r>
              <a:rPr baseline="0"/>
              <a:t>deconvblind</a:t>
            </a:r>
          </a:p>
        </p:txBody>
      </p:sp>
    </p:spTree>
  </p:cSld>
  <p:clrMapOvr>
    <a:masterClrMapping/>
  </p:clrMapOvr>
  <p:transition xmlns:p14="http://schemas.microsoft.com/office/powerpoint/2010/main" spd="med" advClick="1"/>
</p:sld>
</file>

<file path=ppt/slides/slide3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953"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54"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2955"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pic>
        <p:nvPicPr>
          <p:cNvPr id="2956" name="pietro4a_blurry.png" descr="pietro4a_blurry.png"/>
          <p:cNvPicPr>
            <a:picLocks noChangeAspect="0"/>
          </p:cNvPicPr>
          <p:nvPr/>
        </p:nvPicPr>
        <p:blipFill>
          <a:blip r:embed="rId3">
            <a:extLst/>
          </a:blip>
          <a:stretch>
            <a:fillRect/>
          </a:stretch>
        </p:blipFill>
        <p:spPr>
          <a:xfrm>
            <a:off x="535781" y="383976"/>
            <a:ext cx="8081368" cy="6054329"/>
          </a:xfrm>
          <a:prstGeom prst="rect">
            <a:avLst/>
          </a:prstGeom>
          <a:ln w="3175">
            <a:solidFill>
              <a:srgbClr val="FFFFFF"/>
            </a:solidFill>
            <a:miter lim="400000"/>
          </a:ln>
        </p:spPr>
      </p:pic>
      <p:sp>
        <p:nvSpPr>
          <p:cNvPr id="2957" name="Original photograph"/>
          <p:cNvSpPr txBox="1"/>
          <p:nvPr/>
        </p:nvSpPr>
        <p:spPr>
          <a:xfrm>
            <a:off x="2608262" y="-62508"/>
            <a:ext cx="3464583"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 photograph</a:t>
            </a:r>
          </a:p>
        </p:txBody>
      </p:sp>
    </p:spTree>
  </p:cSld>
  <p:clrMapOvr>
    <a:masterClrMapping/>
  </p:clrMapOvr>
  <p:transition xmlns:p14="http://schemas.microsoft.com/office/powerpoint/2010/main" spd="med" advClick="1"/>
</p:sld>
</file>

<file path=ppt/slides/slide3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6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62"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2963"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sp>
        <p:nvSpPr>
          <p:cNvPr id="2964" name="Matlab’s deconvblind"/>
          <p:cNvSpPr txBox="1"/>
          <p:nvPr/>
        </p:nvSpPr>
        <p:spPr>
          <a:xfrm>
            <a:off x="2608262" y="-53579"/>
            <a:ext cx="3854280" cy="5089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57799" marR="57799" defTabSz="910828">
              <a:buClr>
                <a:srgbClr val="FFFFFF"/>
              </a:buClr>
              <a:buFont typeface="Book Antiqua"/>
              <a:defRPr baseline="0" sz="0">
                <a:uFill>
                  <a:solidFill>
                    <a:srgbClr val="000000"/>
                  </a:solidFill>
                </a:uFill>
                <a:latin typeface="Times New Roman"/>
                <a:ea typeface="Times New Roman"/>
                <a:cs typeface="Times New Roman"/>
                <a:sym typeface="Times New Roman"/>
              </a:defRPr>
            </a:pPr>
            <a:r>
              <a:rPr baseline="0" sz="2600">
                <a:solidFill>
                  <a:srgbClr val="FFFFFF"/>
                </a:solidFill>
                <a:uFill>
                  <a:solidFill>
                    <a:srgbClr val="FFFFFF"/>
                  </a:solidFill>
                </a:uFill>
                <a:latin typeface="Book Antiqua"/>
                <a:ea typeface="Book Antiqua"/>
                <a:cs typeface="Book Antiqua"/>
                <a:sym typeface="Book Antiqua"/>
              </a:rPr>
              <a:t>Matlab’s </a:t>
            </a:r>
            <a:r>
              <a:rPr baseline="0" sz="2600">
                <a:solidFill>
                  <a:srgbClr val="FFFFFF"/>
                </a:solidFill>
                <a:uFill>
                  <a:solidFill>
                    <a:srgbClr val="FFFFFF"/>
                  </a:solidFill>
                </a:uFill>
                <a:latin typeface="Courier New"/>
                <a:ea typeface="Courier New"/>
                <a:cs typeface="Courier New"/>
                <a:sym typeface="Courier New"/>
              </a:rPr>
              <a:t>deconvblind</a:t>
            </a:r>
          </a:p>
        </p:txBody>
      </p:sp>
      <p:pic>
        <p:nvPicPr>
          <p:cNvPr id="2965" name="image.png" descr="image.png"/>
          <p:cNvPicPr>
            <a:picLocks noChangeAspect="0"/>
          </p:cNvPicPr>
          <p:nvPr/>
        </p:nvPicPr>
        <p:blipFill>
          <a:blip r:embed="rId3">
            <a:extLst/>
          </a:blip>
          <a:stretch>
            <a:fillRect/>
          </a:stretch>
        </p:blipFill>
        <p:spPr>
          <a:xfrm>
            <a:off x="528637" y="382587"/>
            <a:ext cx="8081964" cy="6061076"/>
          </a:xfrm>
          <a:prstGeom prst="rect">
            <a:avLst/>
          </a:prstGeom>
          <a:ln w="3175">
            <a:solidFill>
              <a:srgbClr val="FFFFFF"/>
            </a:solidFill>
            <a:miter lim="400000"/>
          </a:ln>
        </p:spPr>
      </p:pic>
    </p:spTree>
  </p:cSld>
  <p:clrMapOvr>
    <a:masterClrMapping/>
  </p:clrMapOvr>
  <p:transition xmlns:p14="http://schemas.microsoft.com/office/powerpoint/2010/main" spd="med" advClick="1"/>
</p:sld>
</file>

<file path=ppt/slides/slide3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2969"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70"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2971"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pic>
        <p:nvPicPr>
          <p:cNvPr id="2972" name="pietro4SharpenedBC.jpg" descr="pietro4SharpenedBC.jpg"/>
          <p:cNvPicPr>
            <a:picLocks noChangeAspect="0"/>
          </p:cNvPicPr>
          <p:nvPr/>
        </p:nvPicPr>
        <p:blipFill>
          <a:blip r:embed="rId3">
            <a:extLst/>
          </a:blip>
          <a:stretch>
            <a:fillRect/>
          </a:stretch>
        </p:blipFill>
        <p:spPr>
          <a:xfrm>
            <a:off x="535781" y="383976"/>
            <a:ext cx="8075613" cy="6056314"/>
          </a:xfrm>
          <a:prstGeom prst="rect">
            <a:avLst/>
          </a:prstGeom>
          <a:ln w="3175">
            <a:solidFill>
              <a:srgbClr val="FFFFFF"/>
            </a:solidFill>
            <a:miter lim="400000"/>
          </a:ln>
        </p:spPr>
      </p:pic>
      <p:sp>
        <p:nvSpPr>
          <p:cNvPr id="2973" name="Photoshop sharpen more"/>
          <p:cNvSpPr txBox="1"/>
          <p:nvPr/>
        </p:nvSpPr>
        <p:spPr>
          <a:xfrm>
            <a:off x="2608262" y="-62508"/>
            <a:ext cx="4259386"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Photoshop sharpen more</a:t>
            </a:r>
          </a:p>
        </p:txBody>
      </p:sp>
    </p:spTree>
  </p:cSld>
  <p:clrMapOvr>
    <a:masterClrMapping/>
  </p:clrMapOvr>
  <p:transition xmlns:p14="http://schemas.microsoft.com/office/powerpoint/2010/main" spd="med" advClick="1"/>
</p:sld>
</file>

<file path=ppt/slides/slide3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97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2978"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2979"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pic>
        <p:nvPicPr>
          <p:cNvPr id="2980" name="pietro4a_final.png" descr="pietro4a_final.png"/>
          <p:cNvPicPr>
            <a:picLocks noChangeAspect="0"/>
          </p:cNvPicPr>
          <p:nvPr/>
        </p:nvPicPr>
        <p:blipFill>
          <a:blip r:embed="rId3">
            <a:extLst/>
          </a:blip>
          <a:stretch>
            <a:fillRect/>
          </a:stretch>
        </p:blipFill>
        <p:spPr>
          <a:xfrm>
            <a:off x="535781" y="383976"/>
            <a:ext cx="8081368" cy="6054329"/>
          </a:xfrm>
          <a:prstGeom prst="rect">
            <a:avLst/>
          </a:prstGeom>
          <a:ln w="3175">
            <a:solidFill>
              <a:srgbClr val="FFFFFF"/>
            </a:solidFill>
            <a:miter lim="400000"/>
          </a:ln>
        </p:spPr>
      </p:pic>
      <p:pic>
        <p:nvPicPr>
          <p:cNvPr id="2981" name="pietro4_blur.pdf" descr="pietro4_blur.pdf"/>
          <p:cNvPicPr>
            <a:picLocks noChangeAspect="0"/>
          </p:cNvPicPr>
          <p:nvPr/>
        </p:nvPicPr>
        <p:blipFill>
          <a:blip r:embed="rId4">
            <a:extLst/>
          </a:blip>
          <a:srcRect l="4450" t="0" r="0" b="3180"/>
          <a:stretch>
            <a:fillRect/>
          </a:stretch>
        </p:blipFill>
        <p:spPr>
          <a:xfrm>
            <a:off x="6837362" y="0"/>
            <a:ext cx="2306638" cy="2325688"/>
          </a:xfrm>
          <a:prstGeom prst="rect">
            <a:avLst/>
          </a:prstGeom>
          <a:ln w="3175">
            <a:solidFill>
              <a:srgbClr val="FFFFFF"/>
            </a:solidFill>
            <a:miter lim="400000"/>
          </a:ln>
        </p:spPr>
      </p:pic>
      <p:sp>
        <p:nvSpPr>
          <p:cNvPr id="2982" name="Our output"/>
          <p:cNvSpPr txBox="1"/>
          <p:nvPr/>
        </p:nvSpPr>
        <p:spPr>
          <a:xfrm>
            <a:off x="3195637" y="-62508"/>
            <a:ext cx="1938435"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output</a:t>
            </a:r>
          </a:p>
        </p:txBody>
      </p:sp>
      <p:sp>
        <p:nvSpPr>
          <p:cNvPr id="2983" name="Blur kernel"/>
          <p:cNvSpPr txBox="1"/>
          <p:nvPr/>
        </p:nvSpPr>
        <p:spPr>
          <a:xfrm>
            <a:off x="7009804" y="0"/>
            <a:ext cx="1895025"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 kernel</a:t>
            </a:r>
          </a:p>
        </p:txBody>
      </p:sp>
    </p:spTree>
  </p:cSld>
  <p:clrMapOvr>
    <a:masterClrMapping/>
  </p:clrMapOvr>
  <p:transition xmlns:p14="http://schemas.microsoft.com/office/powerpoint/2010/main" spd="med" advClick="1"/>
</p:sld>
</file>

<file path=ppt/slides/slide3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98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2988" name="pietro4_final.jpg" descr="pietro4_final.jpg"/>
          <p:cNvPicPr>
            <a:picLocks noChangeAspect="0"/>
          </p:cNvPicPr>
          <p:nvPr/>
        </p:nvPicPr>
        <p:blipFill>
          <a:blip r:embed="rId3">
            <a:extLst/>
          </a:blip>
          <a:stretch>
            <a:fillRect/>
          </a:stretch>
        </p:blipFill>
        <p:spPr>
          <a:xfrm>
            <a:off x="252412" y="712787"/>
            <a:ext cx="4857751" cy="3643314"/>
          </a:xfrm>
          <a:prstGeom prst="rect">
            <a:avLst/>
          </a:prstGeom>
          <a:ln w="12700">
            <a:miter lim="400000"/>
          </a:ln>
        </p:spPr>
      </p:pic>
      <p:grpSp>
        <p:nvGrpSpPr>
          <p:cNvPr id="2993" name="Group"/>
          <p:cNvGrpSpPr/>
          <p:nvPr/>
        </p:nvGrpSpPr>
        <p:grpSpPr>
          <a:xfrm>
            <a:off x="1820862" y="1235074"/>
            <a:ext cx="6948092" cy="2347914"/>
            <a:chOff x="0" y="0"/>
            <a:chExt cx="6948090" cy="2347912"/>
          </a:xfrm>
        </p:grpSpPr>
        <p:pic>
          <p:nvPicPr>
            <p:cNvPr id="2989" name="pietro4a_final_zoom.pdf" descr="pietro4a_final_zoom.pdf"/>
            <p:cNvPicPr>
              <a:picLocks noChangeAspect="0"/>
            </p:cNvPicPr>
            <p:nvPr/>
          </p:nvPicPr>
          <p:blipFill>
            <a:blip r:embed="rId4">
              <a:extLst/>
            </a:blip>
            <a:srcRect l="0" t="9375" r="1770" b="0"/>
            <a:stretch>
              <a:fillRect/>
            </a:stretch>
          </p:blipFill>
          <p:spPr>
            <a:xfrm>
              <a:off x="3974504" y="17462"/>
              <a:ext cx="2973587" cy="2328863"/>
            </a:xfrm>
            <a:prstGeom prst="rect">
              <a:avLst/>
            </a:prstGeom>
            <a:ln w="3175" cap="flat">
              <a:solidFill>
                <a:srgbClr val="FFFFFF"/>
              </a:solidFill>
              <a:prstDash val="solid"/>
              <a:miter lim="400000"/>
            </a:ln>
            <a:effectLst/>
          </p:spPr>
        </p:pic>
        <p:sp>
          <p:nvSpPr>
            <p:cNvPr id="2990" name="Rectangle"/>
            <p:cNvSpPr/>
            <p:nvPr/>
          </p:nvSpPr>
          <p:spPr>
            <a:xfrm>
              <a:off x="0" y="484187"/>
              <a:ext cx="363538" cy="296864"/>
            </a:xfrm>
            <a:prstGeom prst="rect">
              <a:avLst/>
            </a:prstGeom>
            <a:noFill/>
            <a:ln w="12700" cap="flat">
              <a:solidFill>
                <a:srgbClr val="FF4C00"/>
              </a:solidFill>
              <a:prstDash val="solid"/>
              <a:miter lim="400000"/>
            </a:ln>
            <a:effectLst/>
          </p:spPr>
          <p:txBody>
            <a:bodyPr wrap="square" lIns="0" tIns="0" rIns="0" bIns="0" numCol="1" anchor="ctr">
              <a:noAutofit/>
            </a:bodyPr>
            <a:lstStyle/>
            <a:p>
              <a:pPr marL="57799" marR="57799" defTabSz="1295400">
                <a:defRPr baseline="0" sz="0">
                  <a:uFill>
                    <a:solidFill>
                      <a:srgbClr val="000000"/>
                    </a:solidFill>
                  </a:uFill>
                  <a:latin typeface="Times New Roman"/>
                  <a:ea typeface="Times New Roman"/>
                  <a:cs typeface="Times New Roman"/>
                  <a:sym typeface="Times New Roman"/>
                </a:defRPr>
              </a:pPr>
            </a:p>
          </p:txBody>
        </p:sp>
        <p:sp>
          <p:nvSpPr>
            <p:cNvPr id="2991" name="Line"/>
            <p:cNvSpPr/>
            <p:nvPr/>
          </p:nvSpPr>
          <p:spPr>
            <a:xfrm flipV="1">
              <a:off x="347662" y="0"/>
              <a:ext cx="3622676" cy="492125"/>
            </a:xfrm>
            <a:prstGeom prst="line">
              <a:avLst/>
            </a:prstGeom>
            <a:noFill/>
            <a:ln w="12700" cap="flat">
              <a:solidFill>
                <a:srgbClr val="FF4C00"/>
              </a:solidFill>
              <a:prstDash val="solid"/>
              <a:round/>
            </a:ln>
            <a:effectLst/>
          </p:spPr>
          <p:txBody>
            <a:bodyPr wrap="square" lIns="0" tIns="0" rIns="0" bIns="0" numCol="1" anchor="t">
              <a:noAutofit/>
            </a:bodyPr>
            <a:lstStyle/>
            <a:p>
              <a:pPr>
                <a:defRPr baseline="0" sz="0"/>
              </a:pPr>
            </a:p>
          </p:txBody>
        </p:sp>
        <p:sp>
          <p:nvSpPr>
            <p:cNvPr id="2992" name="Line"/>
            <p:cNvSpPr/>
            <p:nvPr/>
          </p:nvSpPr>
          <p:spPr>
            <a:xfrm>
              <a:off x="360362" y="776287"/>
              <a:ext cx="3630614" cy="1571626"/>
            </a:xfrm>
            <a:prstGeom prst="line">
              <a:avLst/>
            </a:prstGeom>
            <a:noFill/>
            <a:ln w="12700" cap="flat">
              <a:solidFill>
                <a:srgbClr val="FF4C00"/>
              </a:solidFill>
              <a:prstDash val="solid"/>
              <a:round/>
            </a:ln>
            <a:effectLst/>
          </p:spPr>
          <p:txBody>
            <a:bodyPr wrap="square" lIns="0" tIns="0" rIns="0" bIns="0" numCol="1" anchor="t">
              <a:noAutofit/>
            </a:bodyPr>
            <a:lstStyle/>
            <a:p>
              <a:pPr>
                <a:defRPr baseline="0" sz="0"/>
              </a:pPr>
            </a:p>
          </p:txBody>
        </p:sp>
      </p:grpSp>
      <p:pic>
        <p:nvPicPr>
          <p:cNvPr id="2994" name="pietro4_blur.pdf" descr="pietro4_blur.pdf"/>
          <p:cNvPicPr>
            <a:picLocks noChangeAspect="0"/>
          </p:cNvPicPr>
          <p:nvPr/>
        </p:nvPicPr>
        <p:blipFill>
          <a:blip r:embed="rId5">
            <a:extLst/>
          </a:blip>
          <a:srcRect l="4540" t="0" r="0" b="3254"/>
          <a:stretch>
            <a:fillRect/>
          </a:stretch>
        </p:blipFill>
        <p:spPr>
          <a:xfrm>
            <a:off x="2821781" y="4420195"/>
            <a:ext cx="2304257" cy="2321720"/>
          </a:xfrm>
          <a:prstGeom prst="rect">
            <a:avLst/>
          </a:prstGeom>
          <a:ln w="3175">
            <a:solidFill>
              <a:srgbClr val="FFFFFF"/>
            </a:solidFill>
            <a:miter lim="400000"/>
          </a:ln>
        </p:spPr>
      </p:pic>
      <p:sp>
        <p:nvSpPr>
          <p:cNvPr id="2995" name="Oval"/>
          <p:cNvSpPr/>
          <p:nvPr/>
        </p:nvSpPr>
        <p:spPr>
          <a:xfrm>
            <a:off x="6554390" y="1982390"/>
            <a:ext cx="1089423" cy="754064"/>
          </a:xfrm>
          <a:prstGeom prst="ellipse">
            <a:avLst/>
          </a:prstGeom>
          <a:ln w="12700">
            <a:solidFill>
              <a:srgbClr val="00F900"/>
            </a:solidFill>
          </a:ln>
        </p:spPr>
        <p:txBody>
          <a:bodyPr lIns="0" tIns="0" rIns="0" bIns="0" anchor="ctr"/>
          <a:lstStyle/>
          <a:p>
            <a:pPr marL="57799" marR="57799" defTabSz="1295400">
              <a:defRPr baseline="0" sz="0">
                <a:uFill>
                  <a:solidFill>
                    <a:srgbClr val="000000"/>
                  </a:solidFill>
                </a:uFill>
                <a:latin typeface="Times New Roman"/>
                <a:ea typeface="Times New Roman"/>
                <a:cs typeface="Times New Roman"/>
                <a:sym typeface="Times New Roman"/>
              </a:defRPr>
            </a:pPr>
          </a:p>
        </p:txBody>
      </p:sp>
      <p:pic>
        <p:nvPicPr>
          <p:cNvPr id="2996" name="pietro4a_blurry_zoom.pdf" descr="pietro4a_blurry_zoom.pdf"/>
          <p:cNvPicPr>
            <a:picLocks noChangeAspect="0"/>
          </p:cNvPicPr>
          <p:nvPr/>
        </p:nvPicPr>
        <p:blipFill>
          <a:blip r:embed="rId6">
            <a:extLst/>
          </a:blip>
          <a:srcRect l="0" t="7673" r="1710" b="139"/>
          <a:stretch>
            <a:fillRect/>
          </a:stretch>
        </p:blipFill>
        <p:spPr>
          <a:xfrm>
            <a:off x="5795367" y="4339827"/>
            <a:ext cx="2973587" cy="2368551"/>
          </a:xfrm>
          <a:prstGeom prst="rect">
            <a:avLst/>
          </a:prstGeom>
          <a:ln w="3175">
            <a:solidFill>
              <a:srgbClr val="FFFFFF"/>
            </a:solidFill>
            <a:miter lim="400000"/>
          </a:ln>
        </p:spPr>
      </p:pic>
      <p:pic>
        <p:nvPicPr>
          <p:cNvPr id="2997" name="pietro4a_final_zoom.pdf" descr="pietro4a_final_zoom.pdf"/>
          <p:cNvPicPr>
            <a:picLocks noChangeAspect="0"/>
          </p:cNvPicPr>
          <p:nvPr/>
        </p:nvPicPr>
        <p:blipFill>
          <a:blip r:embed="rId4">
            <a:extLst/>
          </a:blip>
          <a:srcRect l="29980" t="40625" r="46932" b="36344"/>
          <a:stretch>
            <a:fillRect/>
          </a:stretch>
        </p:blipFill>
        <p:spPr>
          <a:xfrm>
            <a:off x="171450" y="4430712"/>
            <a:ext cx="2518172" cy="2286001"/>
          </a:xfrm>
          <a:prstGeom prst="rect">
            <a:avLst/>
          </a:prstGeom>
          <a:ln w="3175">
            <a:solidFill>
              <a:srgbClr val="FFFFFF"/>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9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994"/>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299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2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93" grpId="1"/>
      <p:bldP build="whole" bldLvl="1" animBg="1" rev="0" advAuto="0" spid="2995" grpId="2"/>
      <p:bldP build="whole" bldLvl="1" animBg="1" rev="0" advAuto="0" spid="2996" grpId="5"/>
      <p:bldP build="whole" bldLvl="1" animBg="1" rev="0" advAuto="0" spid="2997" grpId="4"/>
      <p:bldP build="whole" bldLvl="1" animBg="1" rev="0" advAuto="0" spid="2994" grpId="3"/>
    </p:bldLst>
  </p:timing>
</p:sld>
</file>

<file path=ppt/slides/slide3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300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002" name="ian1_blurry1.jpg" descr="ian1_blurry1.jpg"/>
          <p:cNvPicPr>
            <a:picLocks noChangeAspect="0"/>
          </p:cNvPicPr>
          <p:nvPr/>
        </p:nvPicPr>
        <p:blipFill>
          <a:blip r:embed="rId2">
            <a:extLst/>
          </a:blip>
          <a:stretch>
            <a:fillRect/>
          </a:stretch>
        </p:blipFill>
        <p:spPr>
          <a:xfrm>
            <a:off x="0" y="0"/>
            <a:ext cx="9186864" cy="6891338"/>
          </a:xfrm>
          <a:prstGeom prst="rect">
            <a:avLst/>
          </a:prstGeom>
          <a:ln w="12700">
            <a:miter lim="400000"/>
          </a:ln>
        </p:spPr>
      </p:pic>
      <p:sp>
        <p:nvSpPr>
          <p:cNvPr id="3003" name="Original photograph"/>
          <p:cNvSpPr txBox="1"/>
          <p:nvPr/>
        </p:nvSpPr>
        <p:spPr>
          <a:xfrm>
            <a:off x="151804" y="151804"/>
            <a:ext cx="3464584" cy="4732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 photograph</a:t>
            </a:r>
          </a:p>
        </p:txBody>
      </p:sp>
    </p:spTree>
  </p:cSld>
  <p:clrMapOvr>
    <a:masterClrMapping/>
  </p:clrMapOvr>
  <p:transition xmlns:p14="http://schemas.microsoft.com/office/powerpoint/2010/main" spd="med" advClick="1"/>
</p:sld>
</file>

<file path=ppt/slides/slide3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300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006" name="ian1_final2.jpg" descr="ian1_final2.jpg"/>
          <p:cNvPicPr>
            <a:picLocks noChangeAspect="0"/>
          </p:cNvPicPr>
          <p:nvPr/>
        </p:nvPicPr>
        <p:blipFill>
          <a:blip r:embed="rId2">
            <a:extLst/>
          </a:blip>
          <a:stretch>
            <a:fillRect/>
          </a:stretch>
        </p:blipFill>
        <p:spPr>
          <a:xfrm>
            <a:off x="0" y="0"/>
            <a:ext cx="9186864" cy="6891338"/>
          </a:xfrm>
          <a:prstGeom prst="rect">
            <a:avLst/>
          </a:prstGeom>
          <a:ln w="12700">
            <a:miter lim="400000"/>
          </a:ln>
        </p:spPr>
      </p:pic>
      <p:pic>
        <p:nvPicPr>
          <p:cNvPr id="3007" name="image.png" descr="image.png"/>
          <p:cNvPicPr>
            <a:picLocks noChangeAspect="0"/>
          </p:cNvPicPr>
          <p:nvPr/>
        </p:nvPicPr>
        <p:blipFill>
          <a:blip r:embed="rId3">
            <a:extLst/>
          </a:blip>
          <a:stretch>
            <a:fillRect/>
          </a:stretch>
        </p:blipFill>
        <p:spPr>
          <a:xfrm>
            <a:off x="6588125" y="0"/>
            <a:ext cx="2555875" cy="2551113"/>
          </a:xfrm>
          <a:prstGeom prst="rect">
            <a:avLst/>
          </a:prstGeom>
          <a:ln w="12700">
            <a:miter lim="400000"/>
          </a:ln>
        </p:spPr>
      </p:pic>
      <p:sp>
        <p:nvSpPr>
          <p:cNvPr id="3008" name="Our output"/>
          <p:cNvSpPr txBox="1"/>
          <p:nvPr/>
        </p:nvSpPr>
        <p:spPr>
          <a:xfrm>
            <a:off x="151804" y="151804"/>
            <a:ext cx="1938435" cy="4732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output</a:t>
            </a:r>
          </a:p>
        </p:txBody>
      </p:sp>
      <p:sp>
        <p:nvSpPr>
          <p:cNvPr id="3009" name="Blur kernel"/>
          <p:cNvSpPr txBox="1"/>
          <p:nvPr/>
        </p:nvSpPr>
        <p:spPr>
          <a:xfrm>
            <a:off x="6938367" y="1982390"/>
            <a:ext cx="1895025" cy="4732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 kernel</a:t>
            </a:r>
          </a:p>
        </p:txBody>
      </p:sp>
    </p:spTree>
  </p:cSld>
  <p:clrMapOvr>
    <a:masterClrMapping/>
  </p:clrMapOvr>
  <p:transition xmlns:p14="http://schemas.microsoft.com/office/powerpoint/2010/main" spd="med" advClick="1"/>
</p:sld>
</file>

<file path=ppt/slides/slide3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301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012" name="ian1_final2.jpg" descr="ian1_final2.jpg"/>
          <p:cNvPicPr>
            <a:picLocks noChangeAspect="0"/>
          </p:cNvPicPr>
          <p:nvPr/>
        </p:nvPicPr>
        <p:blipFill>
          <a:blip r:embed="rId2">
            <a:extLst/>
          </a:blip>
          <a:srcRect l="40982" t="33289" r="41598" b="27376"/>
          <a:stretch>
            <a:fillRect/>
          </a:stretch>
        </p:blipFill>
        <p:spPr>
          <a:xfrm>
            <a:off x="6410325" y="2080617"/>
            <a:ext cx="2255838" cy="3819526"/>
          </a:xfrm>
          <a:prstGeom prst="rect">
            <a:avLst/>
          </a:prstGeom>
          <a:ln w="12700">
            <a:miter lim="400000"/>
          </a:ln>
        </p:spPr>
      </p:pic>
      <p:pic>
        <p:nvPicPr>
          <p:cNvPr id="3013" name="ian1_blurry.jpg" descr="ian1_blurry.jpg"/>
          <p:cNvPicPr>
            <a:picLocks noChangeAspect="0"/>
          </p:cNvPicPr>
          <p:nvPr/>
        </p:nvPicPr>
        <p:blipFill>
          <a:blip r:embed="rId3">
            <a:extLst/>
          </a:blip>
          <a:srcRect l="40008" t="34259" r="40840" b="26407"/>
          <a:stretch>
            <a:fillRect/>
          </a:stretch>
        </p:blipFill>
        <p:spPr>
          <a:xfrm>
            <a:off x="517921" y="2053828"/>
            <a:ext cx="2530476" cy="3895726"/>
          </a:xfrm>
          <a:prstGeom prst="rect">
            <a:avLst/>
          </a:prstGeom>
          <a:ln w="12700">
            <a:miter lim="400000"/>
          </a:ln>
        </p:spPr>
      </p:pic>
      <p:pic>
        <p:nvPicPr>
          <p:cNvPr id="3014" name="ian1_unsharp.jpg" descr="ian1_unsharp.jpg"/>
          <p:cNvPicPr>
            <a:picLocks noChangeAspect="0"/>
          </p:cNvPicPr>
          <p:nvPr/>
        </p:nvPicPr>
        <p:blipFill>
          <a:blip r:embed="rId4">
            <a:extLst/>
          </a:blip>
          <a:srcRect l="41506" t="34720" r="40743" b="26062"/>
          <a:stretch>
            <a:fillRect/>
          </a:stretch>
        </p:blipFill>
        <p:spPr>
          <a:xfrm>
            <a:off x="3571875" y="2071687"/>
            <a:ext cx="2325688" cy="3852863"/>
          </a:xfrm>
          <a:prstGeom prst="rect">
            <a:avLst/>
          </a:prstGeom>
          <a:ln w="12700">
            <a:miter lim="400000"/>
          </a:ln>
        </p:spPr>
      </p:pic>
      <p:sp>
        <p:nvSpPr>
          <p:cNvPr id="3015" name="Close-up of bird"/>
          <p:cNvSpPr txBox="1"/>
          <p:nvPr/>
        </p:nvSpPr>
        <p:spPr>
          <a:xfrm>
            <a:off x="206375" y="442912"/>
            <a:ext cx="3864779" cy="622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Helvetica"/>
              <a:defRPr baseline="0" sz="0">
                <a:solidFill>
                  <a:srgbClr val="FFFFFF"/>
                </a:solidFill>
                <a:uFill>
                  <a:solidFill>
                    <a:srgbClr val="FFFFFF"/>
                  </a:solidFill>
                </a:uFill>
              </a:defRPr>
            </a:lvl1pPr>
          </a:lstStyle>
          <a:p>
            <a:pPr>
              <a:defRPr baseline="0"/>
            </a:pPr>
            <a:r>
              <a:rPr baseline="0"/>
              <a:t>Close-up of bird</a:t>
            </a:r>
          </a:p>
        </p:txBody>
      </p:sp>
      <p:sp>
        <p:nvSpPr>
          <p:cNvPr id="3016" name="Original"/>
          <p:cNvSpPr txBox="1"/>
          <p:nvPr/>
        </p:nvSpPr>
        <p:spPr>
          <a:xfrm>
            <a:off x="1062632" y="1590675"/>
            <a:ext cx="1427289"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a:t>
            </a:r>
          </a:p>
        </p:txBody>
      </p:sp>
      <p:sp>
        <p:nvSpPr>
          <p:cNvPr id="3017" name="Unsharp mask"/>
          <p:cNvSpPr txBox="1"/>
          <p:nvPr/>
        </p:nvSpPr>
        <p:spPr>
          <a:xfrm>
            <a:off x="3476625" y="1622425"/>
            <a:ext cx="2472943"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Unsharp mask</a:t>
            </a:r>
          </a:p>
        </p:txBody>
      </p:sp>
      <p:sp>
        <p:nvSpPr>
          <p:cNvPr id="3018" name="Our output"/>
          <p:cNvSpPr txBox="1"/>
          <p:nvPr/>
        </p:nvSpPr>
        <p:spPr>
          <a:xfrm>
            <a:off x="6581775" y="1631950"/>
            <a:ext cx="1938435"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output</a:t>
            </a:r>
          </a:p>
        </p:txBody>
      </p:sp>
      <p:sp>
        <p:nvSpPr>
          <p:cNvPr id="3019" name="Line"/>
          <p:cNvSpPr/>
          <p:nvPr/>
        </p:nvSpPr>
        <p:spPr>
          <a:xfrm>
            <a:off x="307975" y="1260475"/>
            <a:ext cx="8456414" cy="1588"/>
          </a:xfrm>
          <a:prstGeom prst="line">
            <a:avLst/>
          </a:prstGeom>
          <a:ln w="12700">
            <a:solidFill>
              <a:srgbClr val="C5BA7B"/>
            </a:solidFill>
            <a:custDash>
              <a:ds d="100000" sp="200000"/>
            </a:custDash>
          </a:ln>
        </p:spPr>
        <p:txBody>
          <a:bodyPr lIns="0" tIns="0" rIns="0" bIns="0"/>
          <a:lstStyle/>
          <a:p>
            <a:pPr>
              <a:defRPr baseline="0" sz="0"/>
            </a:pPr>
          </a:p>
        </p:txBody>
      </p:sp>
    </p:spTree>
  </p:cSld>
  <p:clrMapOvr>
    <a:masterClrMapping/>
  </p:clrMapOvr>
  <p:transition xmlns:p14="http://schemas.microsoft.com/office/powerpoint/2010/main" spd="med" advClick="1"/>
</p:sld>
</file>

<file path=ppt/slides/slide3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3021"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22"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3023"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pic>
        <p:nvPicPr>
          <p:cNvPr id="3024" name="omar1_blurry.jpg" descr="omar1_blurry.jpg"/>
          <p:cNvPicPr>
            <a:picLocks noChangeAspect="0"/>
          </p:cNvPicPr>
          <p:nvPr/>
        </p:nvPicPr>
        <p:blipFill>
          <a:blip r:embed="rId3">
            <a:extLst/>
          </a:blip>
          <a:stretch>
            <a:fillRect/>
          </a:stretch>
        </p:blipFill>
        <p:spPr>
          <a:xfrm>
            <a:off x="601662" y="1160462"/>
            <a:ext cx="8532814" cy="5688013"/>
          </a:xfrm>
          <a:prstGeom prst="rect">
            <a:avLst/>
          </a:prstGeom>
          <a:ln w="3175">
            <a:solidFill>
              <a:srgbClr val="FFFFFF"/>
            </a:solidFill>
            <a:miter lim="400000"/>
          </a:ln>
        </p:spPr>
      </p:pic>
      <p:sp>
        <p:nvSpPr>
          <p:cNvPr id="3025" name="Original photograph"/>
          <p:cNvSpPr txBox="1"/>
          <p:nvPr/>
        </p:nvSpPr>
        <p:spPr>
          <a:xfrm>
            <a:off x="5715000" y="1223367"/>
            <a:ext cx="3429000" cy="8763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Original photograph</a:t>
            </a:r>
          </a:p>
        </p:txBody>
      </p:sp>
    </p:spTree>
  </p:cSld>
  <p:clrMapOvr>
    <a:masterClrMapping/>
  </p:clrMapOvr>
  <p:transition xmlns:p14="http://schemas.microsoft.com/office/powerpoint/2010/main" spd="med" advClick="1"/>
</p:sld>
</file>

<file path=ppt/slides/slide3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0000"/>
        </a:solidFill>
      </p:bgPr>
    </p:bg>
    <p:spTree>
      <p:nvGrpSpPr>
        <p:cNvPr id="1" name=""/>
        <p:cNvGrpSpPr/>
        <p:nvPr/>
      </p:nvGrpSpPr>
      <p:grpSpPr>
        <a:xfrm>
          <a:off x="0" y="0"/>
          <a:ext cx="0" cy="0"/>
          <a:chOff x="0" y="0"/>
          <a:chExt cx="0" cy="0"/>
        </a:xfrm>
      </p:grpSpPr>
      <p:sp>
        <p:nvSpPr>
          <p:cNvPr id="3029"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030" name="omar1_final.jpg" descr="omar1_final.jpg"/>
          <p:cNvPicPr>
            <a:picLocks noChangeAspect="0"/>
          </p:cNvPicPr>
          <p:nvPr/>
        </p:nvPicPr>
        <p:blipFill>
          <a:blip r:embed="rId3">
            <a:extLst/>
          </a:blip>
          <a:stretch>
            <a:fillRect/>
          </a:stretch>
        </p:blipFill>
        <p:spPr>
          <a:xfrm>
            <a:off x="601662" y="1158875"/>
            <a:ext cx="8532814" cy="5688212"/>
          </a:xfrm>
          <a:prstGeom prst="rect">
            <a:avLst/>
          </a:prstGeom>
          <a:ln w="3175">
            <a:solidFill>
              <a:srgbClr val="FFFFFF"/>
            </a:solidFill>
            <a:miter lim="400000"/>
          </a:ln>
        </p:spPr>
      </p:pic>
      <p:pic>
        <p:nvPicPr>
          <p:cNvPr id="3031" name="omar1_kernel.pdf" descr="omar1_kernel.pdf"/>
          <p:cNvPicPr>
            <a:picLocks noChangeAspect="0"/>
          </p:cNvPicPr>
          <p:nvPr/>
        </p:nvPicPr>
        <p:blipFill>
          <a:blip r:embed="rId4">
            <a:extLst/>
          </a:blip>
          <a:srcRect l="5215" t="7314" r="0" b="4883"/>
          <a:stretch>
            <a:fillRect/>
          </a:stretch>
        </p:blipFill>
        <p:spPr>
          <a:xfrm>
            <a:off x="0" y="0"/>
            <a:ext cx="2272098" cy="2251075"/>
          </a:xfrm>
          <a:prstGeom prst="rect">
            <a:avLst/>
          </a:prstGeom>
          <a:ln w="3175">
            <a:solidFill>
              <a:srgbClr val="FFFFFF"/>
            </a:solidFill>
            <a:miter lim="400000"/>
          </a:ln>
        </p:spPr>
      </p:pic>
      <p:sp>
        <p:nvSpPr>
          <p:cNvPr id="3032" name="Our output"/>
          <p:cNvSpPr txBox="1"/>
          <p:nvPr/>
        </p:nvSpPr>
        <p:spPr>
          <a:xfrm>
            <a:off x="7090171" y="1294804"/>
            <a:ext cx="1938435" cy="47327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Our output</a:t>
            </a:r>
          </a:p>
        </p:txBody>
      </p:sp>
      <p:sp>
        <p:nvSpPr>
          <p:cNvPr id="3033" name="Blur kernel"/>
          <p:cNvSpPr txBox="1"/>
          <p:nvPr/>
        </p:nvSpPr>
        <p:spPr>
          <a:xfrm>
            <a:off x="2286000" y="0"/>
            <a:ext cx="1895024"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 kernel</a:t>
            </a:r>
          </a:p>
        </p:txBody>
      </p:sp>
    </p:spTree>
  </p:cSld>
  <p:clrMapOvr>
    <a:masterClrMapping/>
  </p:clrMapOvr>
  <p:transition xmlns:p14="http://schemas.microsoft.com/office/powerpoint/2010/main" spd="med" advClick="1"/>
</p:sld>
</file>

<file path=ppt/slides/slide3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3037"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38" name="Double-click to edit"/>
          <p:cNvSpPr txBox="1"/>
          <p:nvPr>
            <p:ph type="title"/>
          </p:nvPr>
        </p:nvSpPr>
        <p:spPr>
          <a:xfrm>
            <a:off x="687585" y="1844675"/>
            <a:ext cx="7768830" cy="20415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3039" name="Double-click to edit"/>
          <p:cNvSpPr txBox="1"/>
          <p:nvPr>
            <p:ph type="body" sz="half" idx="1"/>
          </p:nvPr>
        </p:nvSpPr>
        <p:spPr>
          <a:xfrm>
            <a:off x="1375171" y="3884414"/>
            <a:ext cx="6402587" cy="2973586"/>
          </a:xfrm>
          <a:prstGeom prst="rect">
            <a:avLst/>
          </a:prstGeom>
        </p:spPr>
        <p:txBody>
          <a:bodyPr lIns="0" tIns="0" rIns="0" bIns="0"/>
          <a:lstStyle/>
          <a:p>
            <a:pPr marL="57799" marR="57799" indent="0" algn="ctr" defTabSz="910828">
              <a:lnSpc>
                <a:spcPct val="100000"/>
              </a:lnSpc>
              <a:spcBef>
                <a:spcPts val="1000"/>
              </a:spcBef>
              <a:buClr>
                <a:srgbClr val="FFFFFF"/>
              </a:buClr>
              <a:buSzTx/>
              <a:buFont typeface="Arial"/>
              <a:buNone/>
              <a:defRPr baseline="0" sz="0">
                <a:solidFill>
                  <a:srgbClr val="FFFFFF"/>
                </a:solidFill>
                <a:uFill>
                  <a:solidFill>
                    <a:srgbClr val="FFFFFF"/>
                  </a:solidFill>
                </a:uFill>
                <a:latin typeface="+mn-lt"/>
                <a:ea typeface="+mn-ea"/>
                <a:cs typeface="+mn-cs"/>
                <a:sym typeface="Arial"/>
              </a:defRPr>
            </a:pPr>
          </a:p>
        </p:txBody>
      </p:sp>
      <p:pic>
        <p:nvPicPr>
          <p:cNvPr id="3040" name="dan2a_blurry.jpg" descr="dan2a_blurry.jpg"/>
          <p:cNvPicPr>
            <a:picLocks noChangeAspect="0"/>
          </p:cNvPicPr>
          <p:nvPr/>
        </p:nvPicPr>
        <p:blipFill>
          <a:blip r:embed="rId2">
            <a:extLst/>
          </a:blip>
          <a:stretch>
            <a:fillRect/>
          </a:stretch>
        </p:blipFill>
        <p:spPr>
          <a:xfrm>
            <a:off x="-419696" y="133350"/>
            <a:ext cx="9983392" cy="6590110"/>
          </a:xfrm>
          <a:prstGeom prst="rect">
            <a:avLst/>
          </a:prstGeom>
          <a:ln w="12700">
            <a:miter lim="400000"/>
          </a:ln>
        </p:spPr>
      </p:pic>
    </p:spTree>
  </p:cSld>
  <p:clrMapOvr>
    <a:masterClrMapping/>
  </p:clrMapOvr>
  <p:transition xmlns:p14="http://schemas.microsoft.com/office/powerpoint/2010/main" spd="med" advClick="1"/>
</p:sld>
</file>

<file path=ppt/slides/slide3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3042"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43"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sp>
        <p:nvSpPr>
          <p:cNvPr id="3044" name="Double-click to edit"/>
          <p:cNvSpPr txBox="1"/>
          <p:nvPr>
            <p:ph type="body" idx="1"/>
          </p:nvPr>
        </p:nvSpPr>
        <p:spPr>
          <a:xfrm>
            <a:off x="455414" y="1598414"/>
            <a:ext cx="8233172" cy="5259586"/>
          </a:xfrm>
          <a:prstGeom prst="rect">
            <a:avLst/>
          </a:prstGeom>
        </p:spPr>
        <p:txBody>
          <a:bodyPr lIns="0" tIns="0" rIns="0" bIns="0"/>
          <a:lstStyle/>
          <a:p>
            <a:pPr marL="40640" marR="57799" indent="0" defTabSz="1295400">
              <a:lnSpc>
                <a:spcPct val="100000"/>
              </a:lnSpc>
              <a:spcBef>
                <a:spcPts val="1000"/>
              </a:spcBef>
              <a:buSzPct val="100000"/>
              <a:buFontTx/>
              <a:buChar char="•"/>
              <a:defRPr baseline="0" sz="0">
                <a:solidFill>
                  <a:srgbClr val="FFFFFF"/>
                </a:solidFill>
                <a:uFill>
                  <a:solidFill>
                    <a:srgbClr val="FFFFFF"/>
                  </a:solidFill>
                </a:uFill>
                <a:latin typeface="+mn-lt"/>
                <a:ea typeface="+mn-ea"/>
                <a:cs typeface="+mn-cs"/>
                <a:sym typeface="Arial"/>
              </a:defRPr>
            </a:pPr>
          </a:p>
        </p:txBody>
      </p:sp>
      <p:pic>
        <p:nvPicPr>
          <p:cNvPr id="3045" name="dan2a_final.jpg" descr="dan2a_final.jpg"/>
          <p:cNvPicPr>
            <a:picLocks noChangeAspect="0"/>
          </p:cNvPicPr>
          <p:nvPr/>
        </p:nvPicPr>
        <p:blipFill>
          <a:blip r:embed="rId2">
            <a:extLst/>
          </a:blip>
          <a:stretch>
            <a:fillRect/>
          </a:stretch>
        </p:blipFill>
        <p:spPr>
          <a:xfrm>
            <a:off x="-419696" y="133350"/>
            <a:ext cx="9983392" cy="6590110"/>
          </a:xfrm>
          <a:prstGeom prst="rect">
            <a:avLst/>
          </a:prstGeom>
          <a:ln w="12700">
            <a:miter lim="400000"/>
          </a:ln>
        </p:spPr>
      </p:pic>
      <p:pic>
        <p:nvPicPr>
          <p:cNvPr id="3046" name="image.png" descr="image.png"/>
          <p:cNvPicPr>
            <a:picLocks noChangeAspect="0"/>
          </p:cNvPicPr>
          <p:nvPr/>
        </p:nvPicPr>
        <p:blipFill>
          <a:blip r:embed="rId3">
            <a:extLst/>
          </a:blip>
          <a:srcRect l="18838" t="7045" r="17810" b="7060"/>
          <a:stretch>
            <a:fillRect/>
          </a:stretch>
        </p:blipFill>
        <p:spPr>
          <a:xfrm>
            <a:off x="6893718" y="0"/>
            <a:ext cx="2250283" cy="2286000"/>
          </a:xfrm>
          <a:prstGeom prst="rect">
            <a:avLst/>
          </a:prstGeom>
          <a:ln w="12700">
            <a:miter lim="400000"/>
          </a:ln>
        </p:spPr>
      </p:pic>
    </p:spTree>
  </p:cSld>
  <p:clrMapOvr>
    <a:masterClrMapping/>
  </p:clrMapOvr>
  <p:transition xmlns:p14="http://schemas.microsoft.com/office/powerpoint/2010/main" spd="med" advClick="1"/>
</p:sld>
</file>

<file path=ppt/slides/slide3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3048"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49" name="Double-click to edit"/>
          <p:cNvSpPr txBox="1"/>
          <p:nvPr>
            <p:ph type="title"/>
          </p:nvPr>
        </p:nvSpPr>
        <p:spPr>
          <a:xfrm>
            <a:off x="455414" y="92074"/>
            <a:ext cx="8233172" cy="1508126"/>
          </a:xfrm>
          <a:prstGeom prst="rect">
            <a:avLst/>
          </a:prstGeom>
          <a:effectLst/>
        </p:spPr>
        <p:txBody>
          <a:bodyPr lIns="0" tIns="0" rIns="0" bIns="0"/>
          <a:lstStyle/>
          <a:p>
            <a:pPr marL="57799" marR="57799" algn="ctr" defTabSz="1295400">
              <a:defRPr baseline="0" sz="0">
                <a:solidFill>
                  <a:srgbClr val="FFFFFF"/>
                </a:solidFill>
                <a:uFill>
                  <a:solidFill>
                    <a:srgbClr val="FFFFFF"/>
                  </a:solidFill>
                </a:uFill>
                <a:latin typeface="+mn-lt"/>
                <a:ea typeface="+mn-ea"/>
                <a:cs typeface="+mn-cs"/>
                <a:sym typeface="Arial"/>
              </a:defRPr>
            </a:pPr>
          </a:p>
        </p:txBody>
      </p:sp>
      <p:pic>
        <p:nvPicPr>
          <p:cNvPr id="3050" name="dan2a_final.jpg" descr="dan2a_final.jpg"/>
          <p:cNvPicPr>
            <a:picLocks noChangeAspect="0"/>
          </p:cNvPicPr>
          <p:nvPr/>
        </p:nvPicPr>
        <p:blipFill>
          <a:blip r:embed="rId2">
            <a:extLst/>
          </a:blip>
          <a:srcRect l="32473" t="33875" r="49187" b="40718"/>
          <a:stretch>
            <a:fillRect/>
          </a:stretch>
        </p:blipFill>
        <p:spPr>
          <a:xfrm>
            <a:off x="5107781" y="2366367"/>
            <a:ext cx="3661173" cy="3348633"/>
          </a:xfrm>
          <a:prstGeom prst="rect">
            <a:avLst/>
          </a:prstGeom>
          <a:ln w="12700">
            <a:miter lim="400000"/>
          </a:ln>
        </p:spPr>
      </p:pic>
      <p:pic>
        <p:nvPicPr>
          <p:cNvPr id="3051" name="dan2a_blurry.jpg" descr="dan2a_blurry.jpg"/>
          <p:cNvPicPr>
            <a:picLocks noChangeAspect="0"/>
          </p:cNvPicPr>
          <p:nvPr/>
        </p:nvPicPr>
        <p:blipFill>
          <a:blip r:embed="rId3">
            <a:extLst/>
          </a:blip>
          <a:srcRect l="32428" t="33875" r="49231" b="40718"/>
          <a:stretch>
            <a:fillRect/>
          </a:stretch>
        </p:blipFill>
        <p:spPr>
          <a:xfrm>
            <a:off x="759023" y="2366367"/>
            <a:ext cx="3661173" cy="3348633"/>
          </a:xfrm>
          <a:prstGeom prst="rect">
            <a:avLst/>
          </a:prstGeom>
          <a:ln w="12700">
            <a:miter lim="400000"/>
          </a:ln>
        </p:spPr>
      </p:pic>
      <p:sp>
        <p:nvSpPr>
          <p:cNvPr id="3052" name="Before"/>
          <p:cNvSpPr txBox="1"/>
          <p:nvPr/>
        </p:nvSpPr>
        <p:spPr>
          <a:xfrm>
            <a:off x="2053828" y="1902023"/>
            <a:ext cx="752434"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1600">
                <a:solidFill>
                  <a:srgbClr val="FFFFFF"/>
                </a:solidFill>
                <a:uFill>
                  <a:solidFill>
                    <a:srgbClr val="FFFFFF"/>
                  </a:solidFill>
                </a:uFill>
                <a:latin typeface="+mn-lt"/>
                <a:ea typeface="+mn-ea"/>
                <a:cs typeface="+mn-cs"/>
                <a:sym typeface="Arial"/>
              </a:defRPr>
            </a:lvl1pPr>
          </a:lstStyle>
          <a:p>
            <a:pPr/>
            <a:r>
              <a:t>Before</a:t>
            </a:r>
          </a:p>
        </p:txBody>
      </p:sp>
      <p:sp>
        <p:nvSpPr>
          <p:cNvPr id="3053" name="After"/>
          <p:cNvSpPr txBox="1"/>
          <p:nvPr/>
        </p:nvSpPr>
        <p:spPr>
          <a:xfrm>
            <a:off x="6777632" y="1902023"/>
            <a:ext cx="573597" cy="317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Arial"/>
              <a:defRPr sz="1600">
                <a:solidFill>
                  <a:srgbClr val="FFFFFF"/>
                </a:solidFill>
                <a:uFill>
                  <a:solidFill>
                    <a:srgbClr val="FFFFFF"/>
                  </a:solidFill>
                </a:uFill>
                <a:latin typeface="+mn-lt"/>
                <a:ea typeface="+mn-ea"/>
                <a:cs typeface="+mn-cs"/>
                <a:sym typeface="Arial"/>
              </a:defRPr>
            </a:lvl1pPr>
          </a:lstStyle>
          <a:p>
            <a:pPr/>
            <a:r>
              <a:t>After</a:t>
            </a:r>
          </a:p>
        </p:txBody>
      </p:sp>
    </p:spTree>
  </p:cSld>
  <p:clrMapOvr>
    <a:masterClrMapping/>
  </p:clrMapOvr>
  <p:transition xmlns:p14="http://schemas.microsoft.com/office/powerpoint/2010/main" spd="med" advClick="1"/>
</p:sld>
</file>

<file path=ppt/slides/slide3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3055" name="Rectangle"/>
          <p:cNvSpPr/>
          <p:nvPr/>
        </p:nvSpPr>
        <p:spPr>
          <a:xfrm>
            <a:off x="0" y="0"/>
            <a:ext cx="9144000" cy="6858000"/>
          </a:xfrm>
          <a:prstGeom prst="roundRect">
            <a:avLst>
              <a:gd name="adj" fmla="val 0"/>
            </a:avLst>
          </a:prstGeom>
          <a:solidFill>
            <a:srgbClr val="000000"/>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56" name="Image artifacts &amp; estimated kernels"/>
          <p:cNvSpPr txBox="1"/>
          <p:nvPr>
            <p:ph type="title"/>
          </p:nvPr>
        </p:nvSpPr>
        <p:spPr>
          <a:xfrm>
            <a:off x="0" y="0"/>
            <a:ext cx="9144000" cy="1294805"/>
          </a:xfrm>
          <a:prstGeom prst="rect">
            <a:avLst/>
          </a:prstGeom>
          <a:effectLst/>
        </p:spPr>
        <p:txBody>
          <a:bodyPr lIns="0" tIns="0" rIns="0" bIns="0"/>
          <a:lstStyle>
            <a:lvl1pPr marL="57799" marR="57799" algn="ctr" defTabSz="1295400">
              <a:defRPr baseline="0" sz="0">
                <a:solidFill>
                  <a:srgbClr val="FFFFFF"/>
                </a:solidFill>
                <a:uFill>
                  <a:solidFill>
                    <a:srgbClr val="FFFFFF"/>
                  </a:solidFill>
                </a:uFill>
                <a:latin typeface="+mn-lt"/>
                <a:ea typeface="+mn-ea"/>
                <a:cs typeface="+mn-cs"/>
                <a:sym typeface="Arial"/>
              </a:defRPr>
            </a:lvl1pPr>
          </a:lstStyle>
          <a:p>
            <a:pPr>
              <a:defRPr baseline="0"/>
            </a:pPr>
            <a:r>
              <a:rPr baseline="0"/>
              <a:t>Image artifacts &amp; estimated kernels</a:t>
            </a:r>
          </a:p>
        </p:txBody>
      </p:sp>
      <p:pic>
        <p:nvPicPr>
          <p:cNvPr id="3057" name="image.png" descr="image.png"/>
          <p:cNvPicPr>
            <a:picLocks noChangeAspect="0"/>
          </p:cNvPicPr>
          <p:nvPr/>
        </p:nvPicPr>
        <p:blipFill>
          <a:blip r:embed="rId3">
            <a:extLst/>
          </a:blip>
          <a:stretch>
            <a:fillRect/>
          </a:stretch>
        </p:blipFill>
        <p:spPr>
          <a:xfrm>
            <a:off x="247650" y="1843087"/>
            <a:ext cx="6974087" cy="3464720"/>
          </a:xfrm>
          <a:prstGeom prst="rect">
            <a:avLst/>
          </a:prstGeom>
          <a:ln w="12700">
            <a:miter lim="400000"/>
          </a:ln>
        </p:spPr>
      </p:pic>
      <p:pic>
        <p:nvPicPr>
          <p:cNvPr id="3058" name="andrew_kernel.pdf" descr="andrew_kernel.pdf"/>
          <p:cNvPicPr>
            <a:picLocks noChangeAspect="0"/>
          </p:cNvPicPr>
          <p:nvPr/>
        </p:nvPicPr>
        <p:blipFill>
          <a:blip r:embed="rId4">
            <a:extLst/>
          </a:blip>
          <a:stretch>
            <a:fillRect/>
          </a:stretch>
        </p:blipFill>
        <p:spPr>
          <a:xfrm>
            <a:off x="7241976" y="1897062"/>
            <a:ext cx="1620839" cy="1616076"/>
          </a:xfrm>
          <a:prstGeom prst="rect">
            <a:avLst/>
          </a:prstGeom>
          <a:ln w="38100">
            <a:solidFill>
              <a:srgbClr val="FFFFFF"/>
            </a:solidFill>
            <a:miter lim="400000"/>
          </a:ln>
        </p:spPr>
      </p:pic>
      <p:pic>
        <p:nvPicPr>
          <p:cNvPr id="3059" name="andrew_blurry.jpg" descr="andrew_blurry.jpg"/>
          <p:cNvPicPr>
            <a:picLocks noChangeAspect="0"/>
          </p:cNvPicPr>
          <p:nvPr/>
        </p:nvPicPr>
        <p:blipFill>
          <a:blip r:embed="rId5">
            <a:extLst/>
          </a:blip>
          <a:srcRect l="11473" t="58787" r="83398" b="38198"/>
          <a:stretch>
            <a:fillRect/>
          </a:stretch>
        </p:blipFill>
        <p:spPr>
          <a:xfrm>
            <a:off x="7268765" y="3598862"/>
            <a:ext cx="1590676" cy="1658938"/>
          </a:xfrm>
          <a:prstGeom prst="rect">
            <a:avLst/>
          </a:prstGeom>
          <a:ln w="38100">
            <a:solidFill>
              <a:srgbClr val="FFFFFF"/>
            </a:solidFill>
            <a:miter lim="400000"/>
          </a:ln>
        </p:spPr>
      </p:pic>
      <p:sp>
        <p:nvSpPr>
          <p:cNvPr id="3060" name="Blur kernels"/>
          <p:cNvSpPr txBox="1"/>
          <p:nvPr/>
        </p:nvSpPr>
        <p:spPr>
          <a:xfrm>
            <a:off x="163512" y="1427162"/>
            <a:ext cx="2068003"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Blur kernels</a:t>
            </a:r>
          </a:p>
        </p:txBody>
      </p:sp>
      <p:sp>
        <p:nvSpPr>
          <p:cNvPr id="3061" name="Image patterns"/>
          <p:cNvSpPr txBox="1"/>
          <p:nvPr/>
        </p:nvSpPr>
        <p:spPr>
          <a:xfrm>
            <a:off x="151804" y="5249862"/>
            <a:ext cx="2597209" cy="4732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57799" marR="57799" defTabSz="910828">
              <a:buClr>
                <a:srgbClr val="FFFFFF"/>
              </a:buClr>
              <a:buFont typeface="Book Antiqua"/>
              <a:defRPr sz="2600">
                <a:solidFill>
                  <a:srgbClr val="FFFFFF"/>
                </a:solidFill>
                <a:uFill>
                  <a:solidFill>
                    <a:srgbClr val="FFFFFF"/>
                  </a:solidFill>
                </a:uFill>
                <a:latin typeface="Book Antiqua"/>
                <a:ea typeface="Book Antiqua"/>
                <a:cs typeface="Book Antiqua"/>
                <a:sym typeface="Book Antiqua"/>
              </a:defRPr>
            </a:lvl1pPr>
          </a:lstStyle>
          <a:p>
            <a:pPr/>
            <a:r>
              <a:t>Image patterns</a:t>
            </a:r>
          </a:p>
        </p:txBody>
      </p:sp>
      <p:sp>
        <p:nvSpPr>
          <p:cNvPr id="3062" name="Line"/>
          <p:cNvSpPr/>
          <p:nvPr/>
        </p:nvSpPr>
        <p:spPr>
          <a:xfrm>
            <a:off x="307975" y="1260475"/>
            <a:ext cx="8456414" cy="1588"/>
          </a:xfrm>
          <a:prstGeom prst="line">
            <a:avLst/>
          </a:prstGeom>
          <a:ln w="12700">
            <a:solidFill>
              <a:srgbClr val="C5BA7B"/>
            </a:solidFill>
            <a:custDash>
              <a:ds d="100000" sp="200000"/>
            </a:custDash>
          </a:ln>
        </p:spPr>
        <p:txBody>
          <a:bodyPr lIns="0" tIns="0" rIns="0" bIns="0"/>
          <a:lstStyle/>
          <a:p>
            <a:pPr>
              <a:defRPr baseline="0" sz="0"/>
            </a:pPr>
          </a:p>
        </p:txBody>
      </p:sp>
      <p:sp>
        <p:nvSpPr>
          <p:cNvPr id="3063" name="Note: blur kernels were inferred from large image patches,            NOT the image patterns shown"/>
          <p:cNvSpPr txBox="1"/>
          <p:nvPr/>
        </p:nvSpPr>
        <p:spPr>
          <a:xfrm>
            <a:off x="188912" y="5861050"/>
            <a:ext cx="8965408" cy="787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FFA900"/>
              </a:buClr>
              <a:buFont typeface="Book Antiqua"/>
              <a:defRPr baseline="0" sz="0">
                <a:solidFill>
                  <a:srgbClr val="FFA900"/>
                </a:solidFill>
                <a:uFill>
                  <a:solidFill>
                    <a:srgbClr val="FFA900"/>
                  </a:solidFill>
                </a:uFill>
                <a:latin typeface="Book Antiqua"/>
                <a:ea typeface="Book Antiqua"/>
                <a:cs typeface="Book Antiqua"/>
                <a:sym typeface="Book Antiqua"/>
              </a:defRPr>
            </a:pPr>
            <a:r>
              <a:rPr baseline="0"/>
              <a:t>Note: blur kernels were inferred from large image patches,</a:t>
            </a:r>
            <a:br>
              <a:rPr baseline="0"/>
            </a:br>
            <a:r>
              <a:rPr baseline="0"/>
              <a:t>           NOT the image patterns shown</a:t>
            </a:r>
          </a:p>
        </p:txBody>
      </p:sp>
    </p:spTree>
  </p:cSld>
  <p:clrMapOvr>
    <a:masterClrMapping/>
  </p:clrMapOvr>
  <p:transition xmlns:p14="http://schemas.microsoft.com/office/powerpoint/2010/main" spd="med" advClick="1"/>
</p:sld>
</file>

<file path=ppt/slides/slide3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68"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069" name="Available code"/>
          <p:cNvSpPr txBox="1"/>
          <p:nvPr>
            <p:ph type="title"/>
          </p:nvPr>
        </p:nvSpPr>
        <p:spPr>
          <a:prstGeom prst="rect">
            <a:avLst/>
          </a:prstGeom>
        </p:spPr>
        <p:txBody>
          <a:bodyPr/>
          <a:lstStyle/>
          <a:p>
            <a:pPr/>
            <a:r>
              <a:t>Available code</a:t>
            </a:r>
          </a:p>
        </p:txBody>
      </p:sp>
      <p:sp>
        <p:nvSpPr>
          <p:cNvPr id="3070" name="Original Fergus et al.…"/>
          <p:cNvSpPr txBox="1"/>
          <p:nvPr>
            <p:ph type="body" idx="1"/>
          </p:nvPr>
        </p:nvSpPr>
        <p:spPr>
          <a:prstGeom prst="rect">
            <a:avLst/>
          </a:prstGeom>
        </p:spPr>
        <p:txBody>
          <a:bodyPr/>
          <a:lstStyle/>
          <a:p>
            <a:pPr/>
            <a:r>
              <a:t>Original Fergus et al.</a:t>
            </a:r>
          </a:p>
          <a:p>
            <a:pPr lvl="1"/>
            <a:r>
              <a:rPr>
                <a:hlinkClick r:id="rId2" invalidUrl="" action="" tgtFrame="" tooltip="" history="1" highlightClick="0" endSnd="0"/>
              </a:rPr>
              <a:t>http://cs.nyu.edu/~fergus/research/deblur.html</a:t>
            </a:r>
          </a:p>
          <a:p>
            <a:pPr/>
          </a:p>
          <a:p>
            <a:pPr/>
          </a:p>
          <a:p>
            <a:pPr/>
          </a:p>
          <a:p>
            <a:pPr/>
          </a:p>
          <a:p>
            <a:pPr/>
          </a:p>
          <a:p>
            <a:pPr/>
            <a:r>
              <a:t>Simplified/improved by Levin et al. </a:t>
            </a:r>
          </a:p>
          <a:p>
            <a:pPr lvl="1"/>
            <a:r>
              <a:rPr>
                <a:hlinkClick r:id="rId3" invalidUrl="" action="" tgtFrame="" tooltip="" history="1" highlightClick="0" endSnd="0"/>
              </a:rPr>
              <a:t>http://www.wisdom.weizmann.ac.il/~levina/papers/LevinEtalCVPR2011Code.zip</a:t>
            </a:r>
          </a:p>
        </p:txBody>
      </p:sp>
      <p:pic>
        <p:nvPicPr>
          <p:cNvPr id="3071" name="tmp.jpg" descr="tmp.jpg"/>
          <p:cNvPicPr>
            <a:picLocks noChangeAspect="0"/>
          </p:cNvPicPr>
          <p:nvPr/>
        </p:nvPicPr>
        <p:blipFill>
          <a:blip r:embed="rId4">
            <a:extLst/>
          </a:blip>
          <a:stretch>
            <a:fillRect/>
          </a:stretch>
        </p:blipFill>
        <p:spPr>
          <a:xfrm>
            <a:off x="1071562" y="2277070"/>
            <a:ext cx="3018235" cy="2303860"/>
          </a:xfrm>
          <a:prstGeom prst="rect">
            <a:avLst/>
          </a:prstGeom>
          <a:ln w="12700">
            <a:miter lim="400000"/>
          </a:ln>
        </p:spPr>
      </p:pic>
    </p:spTree>
  </p:cSld>
  <p:clrMapOvr>
    <a:masterClrMapping/>
  </p:clrMapOvr>
  <p:transition xmlns:p14="http://schemas.microsoft.com/office/powerpoint/2010/main" spd="med" advClick="1"/>
</p:sld>
</file>

<file path=ppt/slides/slide3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74"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075" name="See also"/>
          <p:cNvSpPr txBox="1"/>
          <p:nvPr>
            <p:ph type="title"/>
          </p:nvPr>
        </p:nvSpPr>
        <p:spPr>
          <a:prstGeom prst="rect">
            <a:avLst/>
          </a:prstGeom>
        </p:spPr>
        <p:txBody>
          <a:bodyPr/>
          <a:lstStyle/>
          <a:p>
            <a:pPr/>
            <a:r>
              <a:t>See also</a:t>
            </a:r>
          </a:p>
        </p:txBody>
      </p:sp>
      <p:sp>
        <p:nvSpPr>
          <p:cNvPr id="3076" name="Krishnan et al.…"/>
          <p:cNvSpPr txBox="1"/>
          <p:nvPr>
            <p:ph type="body" idx="1"/>
          </p:nvPr>
        </p:nvSpPr>
        <p:spPr>
          <a:prstGeom prst="rect">
            <a:avLst/>
          </a:prstGeom>
        </p:spPr>
        <p:txBody>
          <a:bodyPr/>
          <a:lstStyle/>
          <a:p>
            <a:pPr/>
            <a:r>
              <a:t>Krishnan et al. </a:t>
            </a:r>
          </a:p>
          <a:p>
            <a:pPr/>
            <a:r>
              <a:rPr>
                <a:hlinkClick r:id="rId2" invalidUrl="" action="" tgtFrame="" tooltip="" history="1" highlightClick="0" endSnd="0"/>
              </a:rPr>
              <a:t>http://cs.nyu.edu/~dilip/research/blind-deconvolution/</a:t>
            </a:r>
          </a:p>
        </p:txBody>
      </p:sp>
      <p:pic>
        <p:nvPicPr>
          <p:cNvPr id="3077" name="droppedImage.tiff" descr="droppedImage.tiff"/>
          <p:cNvPicPr>
            <a:picLocks noChangeAspect="1"/>
          </p:cNvPicPr>
          <p:nvPr/>
        </p:nvPicPr>
        <p:blipFill>
          <a:blip r:embed="rId3">
            <a:extLst/>
          </a:blip>
          <a:stretch>
            <a:fillRect/>
          </a:stretch>
        </p:blipFill>
        <p:spPr>
          <a:xfrm>
            <a:off x="857250" y="2875359"/>
            <a:ext cx="1577099" cy="1303735"/>
          </a:xfrm>
          <a:prstGeom prst="rect">
            <a:avLst/>
          </a:prstGeom>
          <a:ln w="12700">
            <a:miter lim="400000"/>
          </a:ln>
        </p:spPr>
      </p:pic>
      <p:pic>
        <p:nvPicPr>
          <p:cNvPr id="3078" name="droppedImage.tiff" descr="droppedImage.tiff"/>
          <p:cNvPicPr>
            <a:picLocks noChangeAspect="1"/>
          </p:cNvPicPr>
          <p:nvPr/>
        </p:nvPicPr>
        <p:blipFill>
          <a:blip r:embed="rId4">
            <a:extLst/>
          </a:blip>
          <a:stretch>
            <a:fillRect/>
          </a:stretch>
        </p:blipFill>
        <p:spPr>
          <a:xfrm>
            <a:off x="785812" y="4304109"/>
            <a:ext cx="6063259" cy="2277071"/>
          </a:xfrm>
          <a:prstGeom prst="rect">
            <a:avLst/>
          </a:prstGeom>
          <a:ln w="12700">
            <a:miter lim="400000"/>
          </a:ln>
        </p:spPr>
      </p:pic>
    </p:spTree>
  </p:cSld>
  <p:clrMapOvr>
    <a:masterClrMapping/>
  </p:clrMapOvr>
  <p:transition xmlns:p14="http://schemas.microsoft.com/office/powerpoint/2010/main" spd="med" advClick="1"/>
</p:sld>
</file>

<file path=ppt/slides/slide3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81" name="Rectangle"/>
          <p:cNvSpPr/>
          <p:nvPr/>
        </p:nvSpPr>
        <p:spPr>
          <a:xfrm>
            <a:off x="8929" y="-80368"/>
            <a:ext cx="9349384" cy="1250158"/>
          </a:xfrm>
          <a:prstGeom prst="rect">
            <a:avLst/>
          </a:prstGeom>
          <a:blipFill>
            <a:blip r:embed="rId2"/>
          </a:blipFill>
          <a:ln w="3175">
            <a:solidFill>
              <a:srgbClr val="000000"/>
            </a:solidFill>
            <a:miter lim="400000"/>
          </a:ln>
        </p:spPr>
        <p:txBody>
          <a:bodyPr lIns="6138" tIns="6138" rIns="6138" bIns="6138"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082" name="Rectangle"/>
          <p:cNvSpPr/>
          <p:nvPr/>
        </p:nvSpPr>
        <p:spPr>
          <a:xfrm>
            <a:off x="8929" y="5831085"/>
            <a:ext cx="9349384" cy="1160861"/>
          </a:xfrm>
          <a:prstGeom prst="rect">
            <a:avLst/>
          </a:prstGeom>
          <a:blipFill>
            <a:blip r:embed="rId2"/>
          </a:blipFill>
          <a:ln w="3175">
            <a:solidFill>
              <a:srgbClr val="000000"/>
            </a:solidFill>
            <a:miter lim="400000"/>
          </a:ln>
        </p:spPr>
        <p:txBody>
          <a:bodyPr lIns="6138" tIns="6138" rIns="6138" bIns="6138" anchor="ctr"/>
          <a:lstStyle/>
          <a:p>
            <a:pPr algn="ctr" defTabSz="584200">
              <a:defRPr baseline="0" sz="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083" name="Extensions"/>
          <p:cNvSpPr txBox="1"/>
          <p:nvPr>
            <p:ph type="title"/>
          </p:nvPr>
        </p:nvSpPr>
        <p:spPr>
          <a:xfrm>
            <a:off x="178593" y="1178718"/>
            <a:ext cx="8777884" cy="4643439"/>
          </a:xfrm>
          <a:prstGeom prst="rect">
            <a:avLst/>
          </a:prstGeom>
        </p:spPr>
        <p:txBody>
          <a:bodyPr lIns="0" tIns="0" rIns="0" bIns="0"/>
          <a:lstStyle>
            <a:lvl1pPr defTabSz="410765"/>
          </a:lstStyle>
          <a:p>
            <a:pPr/>
            <a:r>
              <a:t>Extensions</a:t>
            </a:r>
          </a:p>
        </p:txBody>
      </p:sp>
    </p:spTree>
  </p:cSld>
  <p:clrMapOvr>
    <a:masterClrMapping/>
  </p:clrMapOvr>
  <p:transition xmlns:p14="http://schemas.microsoft.com/office/powerpoint/2010/main" spd="med" advClick="1"/>
</p:sld>
</file>

<file path=ppt/slides/slide3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86"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087" name="Non-shift-invariant blur"/>
          <p:cNvSpPr txBox="1"/>
          <p:nvPr>
            <p:ph type="title"/>
          </p:nvPr>
        </p:nvSpPr>
        <p:spPr>
          <a:prstGeom prst="rect">
            <a:avLst/>
          </a:prstGeom>
        </p:spPr>
        <p:txBody>
          <a:bodyPr/>
          <a:lstStyle/>
          <a:p>
            <a:pPr/>
            <a:r>
              <a:t>Non-shift-invariant blur</a:t>
            </a:r>
          </a:p>
        </p:txBody>
      </p:sp>
      <p:sp>
        <p:nvSpPr>
          <p:cNvPr id="3088" name="Whyte et al, CVPR 2010…"/>
          <p:cNvSpPr txBox="1"/>
          <p:nvPr>
            <p:ph type="body" idx="1"/>
          </p:nvPr>
        </p:nvSpPr>
        <p:spPr>
          <a:prstGeom prst="rect">
            <a:avLst/>
          </a:prstGeom>
        </p:spPr>
        <p:txBody>
          <a:bodyPr/>
          <a:lstStyle/>
          <a:p>
            <a:pPr/>
            <a:r>
              <a:t>Whyte et al, CVPR 2010</a:t>
            </a:r>
          </a:p>
          <a:p>
            <a:pPr/>
            <a:r>
              <a:t>Full model of 3D rotation </a:t>
            </a:r>
            <a:br/>
            <a:r>
              <a:t>of camera</a:t>
            </a:r>
          </a:p>
          <a:p>
            <a:pPr/>
            <a:r>
              <a:t>Kernel=&gt;</a:t>
            </a:r>
            <a:br/>
            <a:r>
              <a:t>Density of 3D angles</a:t>
            </a:r>
          </a:p>
          <a:p>
            <a:pPr/>
            <a:r>
              <a:rPr>
                <a:hlinkClick r:id="rId2" invalidUrl="" action="" tgtFrame="" tooltip="" history="1" highlightClick="0" endSnd="0"/>
              </a:rPr>
              <a:t>http://www.di.ens.fr/willow/research/deblurring/</a:t>
            </a:r>
          </a:p>
        </p:txBody>
      </p:sp>
      <p:pic>
        <p:nvPicPr>
          <p:cNvPr id="3089" name="droppedImage.tiff" descr="droppedImage.tiff"/>
          <p:cNvPicPr>
            <a:picLocks noChangeAspect="1"/>
          </p:cNvPicPr>
          <p:nvPr/>
        </p:nvPicPr>
        <p:blipFill>
          <a:blip r:embed="rId3">
            <a:extLst/>
          </a:blip>
          <a:stretch>
            <a:fillRect/>
          </a:stretch>
        </p:blipFill>
        <p:spPr>
          <a:xfrm>
            <a:off x="5227163" y="1035843"/>
            <a:ext cx="3768329" cy="2037047"/>
          </a:xfrm>
          <a:prstGeom prst="rect">
            <a:avLst/>
          </a:prstGeom>
          <a:ln w="12700">
            <a:miter lim="400000"/>
          </a:ln>
        </p:spPr>
      </p:pic>
      <p:pic>
        <p:nvPicPr>
          <p:cNvPr id="3090" name="droppedImage.png" descr="droppedImage.png"/>
          <p:cNvPicPr>
            <a:picLocks noChangeAspect="1"/>
          </p:cNvPicPr>
          <p:nvPr/>
        </p:nvPicPr>
        <p:blipFill>
          <a:blip r:embed="rId4">
            <a:extLst/>
          </a:blip>
          <a:stretch>
            <a:fillRect/>
          </a:stretch>
        </p:blipFill>
        <p:spPr>
          <a:xfrm>
            <a:off x="375046" y="4212585"/>
            <a:ext cx="8465345" cy="2627556"/>
          </a:xfrm>
          <a:prstGeom prst="rect">
            <a:avLst/>
          </a:prstGeom>
          <a:ln w="12700">
            <a:miter lim="400000"/>
          </a:ln>
        </p:spPr>
      </p:pic>
    </p:spTree>
  </p:cSld>
  <p:clrMapOvr>
    <a:masterClrMapping/>
  </p:clrMapOvr>
  <p:transition xmlns:p14="http://schemas.microsoft.com/office/powerpoint/2010/main" spd="med" advClick="1"/>
</p:sld>
</file>

<file path=ppt/slides/slide3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093"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094" name="Results"/>
          <p:cNvSpPr txBox="1"/>
          <p:nvPr>
            <p:ph type="title"/>
          </p:nvPr>
        </p:nvSpPr>
        <p:spPr>
          <a:xfrm>
            <a:off x="214312" y="178593"/>
            <a:ext cx="8777884" cy="857251"/>
          </a:xfrm>
          <a:prstGeom prst="rect">
            <a:avLst/>
          </a:prstGeom>
          <a:effectLst/>
        </p:spPr>
        <p:txBody>
          <a:bodyPr lIns="0" tIns="0" rIns="0" bIns="0"/>
          <a:lstStyle>
            <a:lvl1pPr defTabSz="584200">
              <a:defRPr b="1" baseline="0" sz="0">
                <a:solidFill>
                  <a:srgbClr val="000000"/>
                </a:solidFill>
                <a:latin typeface="Helvetica Neue"/>
                <a:ea typeface="Helvetica Neue"/>
                <a:cs typeface="Helvetica Neue"/>
                <a:sym typeface="Helvetica Neue"/>
              </a:defRPr>
            </a:lvl1pPr>
          </a:lstStyle>
          <a:p>
            <a:pPr>
              <a:defRPr baseline="0"/>
            </a:pPr>
            <a:r>
              <a:rPr baseline="0"/>
              <a:t>Results</a:t>
            </a:r>
          </a:p>
        </p:txBody>
      </p:sp>
      <p:sp>
        <p:nvSpPr>
          <p:cNvPr id="3095" name="Double-click to edit"/>
          <p:cNvSpPr txBox="1"/>
          <p:nvPr>
            <p:ph type="body" idx="1"/>
          </p:nvPr>
        </p:nvSpPr>
        <p:spPr>
          <a:xfrm>
            <a:off x="214312" y="1160859"/>
            <a:ext cx="8777884" cy="5679282"/>
          </a:xfrm>
          <a:prstGeom prst="rect">
            <a:avLst/>
          </a:prstGeom>
        </p:spPr>
        <p:txBody>
          <a:bodyPr lIns="0" tIns="0" rIns="0" bIns="0"/>
          <a:lstStyle/>
          <a:p>
            <a:pPr marL="317500" indent="0" defTabSz="584200">
              <a:lnSpc>
                <a:spcPct val="100000"/>
              </a:lnSpc>
              <a:spcBef>
                <a:spcPts val="1000"/>
              </a:spcBef>
              <a:buSzPct val="75000"/>
              <a:buFontTx/>
              <a:buChar char="•"/>
              <a:defRPr baseline="0" sz="0">
                <a:solidFill>
                  <a:srgbClr val="000000"/>
                </a:solidFill>
                <a:latin typeface="Helvetica Neue Medium"/>
                <a:ea typeface="Helvetica Neue Medium"/>
                <a:cs typeface="Helvetica Neue Medium"/>
                <a:sym typeface="Helvetica Neue Medium"/>
              </a:defRPr>
            </a:pPr>
          </a:p>
        </p:txBody>
      </p:sp>
      <p:grpSp>
        <p:nvGrpSpPr>
          <p:cNvPr id="3099" name="Group"/>
          <p:cNvGrpSpPr/>
          <p:nvPr/>
        </p:nvGrpSpPr>
        <p:grpSpPr>
          <a:xfrm>
            <a:off x="214312" y="1116210"/>
            <a:ext cx="7555386" cy="5679284"/>
            <a:chOff x="0" y="0"/>
            <a:chExt cx="7555384" cy="5679282"/>
          </a:xfrm>
        </p:grpSpPr>
        <p:pic>
          <p:nvPicPr>
            <p:cNvPr id="3096" name="droppedImage.tiff" descr="droppedImage.tiff"/>
            <p:cNvPicPr>
              <a:picLocks noChangeAspect="1"/>
            </p:cNvPicPr>
            <p:nvPr/>
          </p:nvPicPr>
          <p:blipFill>
            <a:blip r:embed="rId2">
              <a:extLst/>
            </a:blip>
            <a:stretch>
              <a:fillRect/>
            </a:stretch>
          </p:blipFill>
          <p:spPr>
            <a:xfrm>
              <a:off x="0" y="0"/>
              <a:ext cx="3721616" cy="2783564"/>
            </a:xfrm>
            <a:prstGeom prst="rect">
              <a:avLst/>
            </a:prstGeom>
            <a:ln w="12700" cap="flat">
              <a:noFill/>
              <a:miter lim="400000"/>
            </a:ln>
            <a:effectLst/>
          </p:spPr>
        </p:pic>
        <p:pic>
          <p:nvPicPr>
            <p:cNvPr id="3097" name="droppedImage.tiff" descr="droppedImage.tiff"/>
            <p:cNvPicPr>
              <a:picLocks noChangeAspect="1"/>
            </p:cNvPicPr>
            <p:nvPr/>
          </p:nvPicPr>
          <p:blipFill>
            <a:blip r:embed="rId3">
              <a:extLst/>
            </a:blip>
            <a:stretch>
              <a:fillRect/>
            </a:stretch>
          </p:blipFill>
          <p:spPr>
            <a:xfrm>
              <a:off x="0" y="2885523"/>
              <a:ext cx="3731812" cy="2793760"/>
            </a:xfrm>
            <a:prstGeom prst="rect">
              <a:avLst/>
            </a:prstGeom>
            <a:ln w="12700" cap="flat">
              <a:noFill/>
              <a:miter lim="400000"/>
            </a:ln>
            <a:effectLst/>
          </p:spPr>
        </p:pic>
        <p:pic>
          <p:nvPicPr>
            <p:cNvPr id="3098" name="droppedImage.tiff" descr="droppedImage.tiff"/>
            <p:cNvPicPr>
              <a:picLocks noChangeAspect="1"/>
            </p:cNvPicPr>
            <p:nvPr/>
          </p:nvPicPr>
          <p:blipFill>
            <a:blip r:embed="rId4">
              <a:extLst/>
            </a:blip>
            <a:stretch>
              <a:fillRect/>
            </a:stretch>
          </p:blipFill>
          <p:spPr>
            <a:xfrm>
              <a:off x="3823572" y="2885523"/>
              <a:ext cx="3731813" cy="2793760"/>
            </a:xfrm>
            <a:prstGeom prst="rect">
              <a:avLst/>
            </a:prstGeom>
            <a:ln w="12700" cap="flat">
              <a:noFill/>
              <a:miter lim="400000"/>
            </a:ln>
            <a:effectLst/>
          </p:spPr>
        </p:pic>
      </p:grpSp>
      <p:sp>
        <p:nvSpPr>
          <p:cNvPr id="3100" name="Blurry input"/>
          <p:cNvSpPr txBox="1"/>
          <p:nvPr/>
        </p:nvSpPr>
        <p:spPr>
          <a:xfrm>
            <a:off x="409518" y="1209972"/>
            <a:ext cx="1513191" cy="410767"/>
          </a:xfrm>
          <a:prstGeom prst="rect">
            <a:avLst/>
          </a:prstGeom>
          <a:solidFill>
            <a:srgbClr val="FFFFFF">
              <a:alpha val="80000"/>
            </a:srgbClr>
          </a:solidFill>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ctr" defTabSz="410765">
              <a:defRPr sz="2200">
                <a:latin typeface="Gill Sans"/>
                <a:ea typeface="Gill Sans"/>
                <a:cs typeface="Gill Sans"/>
                <a:sym typeface="Gill Sans"/>
              </a:defRPr>
            </a:lvl1pPr>
          </a:lstStyle>
          <a:p>
            <a:pPr/>
            <a:r>
              <a:t>Blurry input</a:t>
            </a:r>
          </a:p>
        </p:txBody>
      </p:sp>
      <p:sp>
        <p:nvSpPr>
          <p:cNvPr id="3101" name="Uniform Deblur"/>
          <p:cNvSpPr txBox="1"/>
          <p:nvPr/>
        </p:nvSpPr>
        <p:spPr>
          <a:xfrm>
            <a:off x="789" y="4192488"/>
            <a:ext cx="2330649" cy="410766"/>
          </a:xfrm>
          <a:prstGeom prst="rect">
            <a:avLst/>
          </a:prstGeom>
          <a:solidFill>
            <a:srgbClr val="FFFFFF">
              <a:alpha val="80000"/>
            </a:srgbClr>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410765">
              <a:defRPr sz="2200">
                <a:latin typeface="Gill Sans"/>
                <a:ea typeface="Gill Sans"/>
                <a:cs typeface="Gill Sans"/>
                <a:sym typeface="Gill Sans"/>
              </a:defRPr>
            </a:lvl1pPr>
          </a:lstStyle>
          <a:p>
            <a:pPr/>
            <a:r>
              <a:t>Uniform Deblur</a:t>
            </a:r>
          </a:p>
        </p:txBody>
      </p:sp>
      <p:sp>
        <p:nvSpPr>
          <p:cNvPr id="3102" name="Deblur with  3d rotations"/>
          <p:cNvSpPr txBox="1"/>
          <p:nvPr/>
        </p:nvSpPr>
        <p:spPr>
          <a:xfrm>
            <a:off x="4019148" y="4022824"/>
            <a:ext cx="2330649" cy="750094"/>
          </a:xfrm>
          <a:prstGeom prst="rect">
            <a:avLst/>
          </a:prstGeom>
          <a:solidFill>
            <a:srgbClr val="FFFFFF">
              <a:alpha val="80000"/>
            </a:srgbClr>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p>
            <a:pPr algn="ctr" defTabSz="410765">
              <a:defRPr sz="2200">
                <a:latin typeface="Gill Sans"/>
                <a:ea typeface="Gill Sans"/>
                <a:cs typeface="Gill Sans"/>
                <a:sym typeface="Gill Sans"/>
              </a:defRPr>
            </a:pPr>
            <a:r>
              <a:t>Deblur with </a:t>
            </a:r>
            <a:br/>
            <a:r>
              <a:t>3d rotations</a:t>
            </a:r>
          </a:p>
        </p:txBody>
      </p:sp>
    </p:spTree>
  </p:cSld>
  <p:clrMapOvr>
    <a:masterClrMapping/>
  </p:clrMapOvr>
  <p:transition xmlns:p14="http://schemas.microsoft.com/office/powerpoint/2010/main" spd="med" advClick="1"/>
</p:sld>
</file>

<file path=ppt/slides/slide3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4"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05"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106" name="Dealing with clipped pixels"/>
          <p:cNvSpPr txBox="1"/>
          <p:nvPr>
            <p:ph type="title"/>
          </p:nvPr>
        </p:nvSpPr>
        <p:spPr>
          <a:prstGeom prst="rect">
            <a:avLst/>
          </a:prstGeom>
        </p:spPr>
        <p:txBody>
          <a:bodyPr/>
          <a:lstStyle/>
          <a:p>
            <a:pPr/>
            <a:r>
              <a:t>Dealing with clipped pixels</a:t>
            </a:r>
          </a:p>
        </p:txBody>
      </p:sp>
      <p:sp>
        <p:nvSpPr>
          <p:cNvPr id="3107" name="Whyte et al. http://www.di.ens.fr/willow/research/saturation/…"/>
          <p:cNvSpPr txBox="1"/>
          <p:nvPr>
            <p:ph type="body" idx="1"/>
          </p:nvPr>
        </p:nvSpPr>
        <p:spPr>
          <a:prstGeom prst="rect">
            <a:avLst/>
          </a:prstGeom>
        </p:spPr>
        <p:txBody>
          <a:bodyPr/>
          <a:lstStyle/>
          <a:p>
            <a:pPr/>
            <a:r>
              <a:t>Whyte et al.</a:t>
            </a:r>
            <a:br/>
            <a:r>
              <a:rPr>
                <a:hlinkClick r:id="rId2" invalidUrl="" action="" tgtFrame="" tooltip="" history="1" highlightClick="0" endSnd="0"/>
              </a:rPr>
              <a:t>http://www.di.ens.fr/willow/research/saturation/</a:t>
            </a:r>
          </a:p>
          <a:p>
            <a:pPr lvl="1"/>
            <a:r>
              <a:t>Oberved image is not linear at pixels </a:t>
            </a:r>
            <a:br/>
            <a:r>
              <a:t>that are too bright (dynamic range issue)</a:t>
            </a:r>
          </a:p>
        </p:txBody>
      </p:sp>
      <p:pic>
        <p:nvPicPr>
          <p:cNvPr id="3108" name="droppedImage.tiff" descr="droppedImage.tiff"/>
          <p:cNvPicPr>
            <a:picLocks noChangeAspect="1"/>
          </p:cNvPicPr>
          <p:nvPr/>
        </p:nvPicPr>
        <p:blipFill>
          <a:blip r:embed="rId3">
            <a:extLst/>
          </a:blip>
          <a:stretch>
            <a:fillRect/>
          </a:stretch>
        </p:blipFill>
        <p:spPr>
          <a:xfrm>
            <a:off x="6807398" y="1149697"/>
            <a:ext cx="2241352" cy="1681014"/>
          </a:xfrm>
          <a:prstGeom prst="rect">
            <a:avLst/>
          </a:prstGeom>
          <a:ln w="12700">
            <a:miter lim="400000"/>
          </a:ln>
        </p:spPr>
      </p:pic>
      <p:grpSp>
        <p:nvGrpSpPr>
          <p:cNvPr id="3111" name="Group"/>
          <p:cNvGrpSpPr/>
          <p:nvPr/>
        </p:nvGrpSpPr>
        <p:grpSpPr>
          <a:xfrm>
            <a:off x="222967" y="3203525"/>
            <a:ext cx="8822559" cy="3199715"/>
            <a:chOff x="0" y="0"/>
            <a:chExt cx="8822557" cy="3199714"/>
          </a:xfrm>
        </p:grpSpPr>
        <p:pic>
          <p:nvPicPr>
            <p:cNvPr id="3109" name="droppedImage.tiff" descr="droppedImage.tiff"/>
            <p:cNvPicPr>
              <a:picLocks noChangeAspect="1"/>
            </p:cNvPicPr>
            <p:nvPr/>
          </p:nvPicPr>
          <p:blipFill>
            <a:blip r:embed="rId4">
              <a:extLst/>
            </a:blip>
            <a:stretch>
              <a:fillRect/>
            </a:stretch>
          </p:blipFill>
          <p:spPr>
            <a:xfrm>
              <a:off x="0" y="0"/>
              <a:ext cx="4266291" cy="3199715"/>
            </a:xfrm>
            <a:prstGeom prst="rect">
              <a:avLst/>
            </a:prstGeom>
            <a:ln w="12700" cap="flat">
              <a:noFill/>
              <a:miter lim="400000"/>
            </a:ln>
            <a:effectLst/>
          </p:spPr>
        </p:pic>
        <p:pic>
          <p:nvPicPr>
            <p:cNvPr id="3110" name="droppedImage.tiff" descr="droppedImage.tiff"/>
            <p:cNvPicPr>
              <a:picLocks noChangeAspect="1"/>
            </p:cNvPicPr>
            <p:nvPr/>
          </p:nvPicPr>
          <p:blipFill>
            <a:blip r:embed="rId5">
              <a:extLst/>
            </a:blip>
            <a:stretch>
              <a:fillRect/>
            </a:stretch>
          </p:blipFill>
          <p:spPr>
            <a:xfrm>
              <a:off x="4556267" y="0"/>
              <a:ext cx="4266291" cy="3199715"/>
            </a:xfrm>
            <a:prstGeom prst="rect">
              <a:avLst/>
            </a:prstGeom>
            <a:ln w="12700" cap="flat">
              <a:noFill/>
              <a:miter lim="400000"/>
            </a:ln>
            <a:effectLst/>
          </p:spPr>
        </p:pic>
      </p:grpSp>
      <p:sp>
        <p:nvSpPr>
          <p:cNvPr id="3112" name="Blurry input"/>
          <p:cNvSpPr txBox="1"/>
          <p:nvPr/>
        </p:nvSpPr>
        <p:spPr>
          <a:xfrm>
            <a:off x="7925886" y="2754411"/>
            <a:ext cx="1469772"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Blurry input</a:t>
            </a:r>
          </a:p>
        </p:txBody>
      </p:sp>
      <p:sp>
        <p:nvSpPr>
          <p:cNvPr id="3113" name="Standard deblurring"/>
          <p:cNvSpPr txBox="1"/>
          <p:nvPr/>
        </p:nvSpPr>
        <p:spPr>
          <a:xfrm>
            <a:off x="2264464" y="6397724"/>
            <a:ext cx="2354648"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Standard deblurring</a:t>
            </a:r>
          </a:p>
        </p:txBody>
      </p:sp>
      <p:sp>
        <p:nvSpPr>
          <p:cNvPr id="3114" name="Deblurring that deals with clipped pixels"/>
          <p:cNvSpPr txBox="1"/>
          <p:nvPr/>
        </p:nvSpPr>
        <p:spPr>
          <a:xfrm>
            <a:off x="4242390" y="6397724"/>
            <a:ext cx="4902400" cy="39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Deblurring that deals with clipped pixels</a:t>
            </a:r>
          </a:p>
        </p:txBody>
      </p:sp>
    </p:spTree>
  </p:cSld>
  <p:clrMapOvr>
    <a:masterClrMapping/>
  </p:clrMapOvr>
  <p:transition xmlns:p14="http://schemas.microsoft.com/office/powerpoint/2010/main" spd="med" advClick="1"/>
</p:sld>
</file>

<file path=ppt/slides/slide3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17" name="Line"/>
          <p:cNvSpPr/>
          <p:nvPr/>
        </p:nvSpPr>
        <p:spPr>
          <a:xfrm>
            <a:off x="223242" y="1044773"/>
            <a:ext cx="8768921" cy="82"/>
          </a:xfrm>
          <a:prstGeom prst="line">
            <a:avLst/>
          </a:prstGeom>
          <a:ln w="3175">
            <a:solidFill>
              <a:srgbClr val="000000"/>
            </a:solidFill>
            <a:miter lim="400000"/>
          </a:ln>
        </p:spPr>
        <p:txBody>
          <a:bodyPr lIns="0" tIns="0" rIns="0" bIns="0"/>
          <a:lstStyle/>
          <a:p>
            <a:pPr>
              <a:defRPr baseline="0" sz="0"/>
            </a:pPr>
          </a:p>
        </p:txBody>
      </p:sp>
      <p:sp>
        <p:nvSpPr>
          <p:cNvPr id="3118" name="Using a gyro to measure blur"/>
          <p:cNvSpPr txBox="1"/>
          <p:nvPr>
            <p:ph type="title"/>
          </p:nvPr>
        </p:nvSpPr>
        <p:spPr>
          <a:prstGeom prst="rect">
            <a:avLst/>
          </a:prstGeom>
        </p:spPr>
        <p:txBody>
          <a:bodyPr/>
          <a:lstStyle/>
          <a:p>
            <a:pPr/>
            <a:r>
              <a:t>Using a gyro to measure blur</a:t>
            </a:r>
          </a:p>
        </p:txBody>
      </p:sp>
      <p:sp>
        <p:nvSpPr>
          <p:cNvPr id="3119" name="Joshi et al. Siggraph 2010…"/>
          <p:cNvSpPr txBox="1"/>
          <p:nvPr>
            <p:ph type="body" idx="1"/>
          </p:nvPr>
        </p:nvSpPr>
        <p:spPr>
          <a:prstGeom prst="rect">
            <a:avLst/>
          </a:prstGeom>
        </p:spPr>
        <p:txBody>
          <a:bodyPr/>
          <a:lstStyle/>
          <a:p>
            <a:pPr/>
            <a:r>
              <a:t>Joshi et al. Siggraph 2010</a:t>
            </a:r>
          </a:p>
          <a:p>
            <a:pPr/>
            <a:r>
              <a:rPr>
                <a:hlinkClick r:id="rId2" invalidUrl="" action="" tgtFrame="" tooltip="" history="1" highlightClick="0" endSnd="0"/>
              </a:rPr>
              <a:t>http://research.microsoft.com/en-us/um/redmond/groups/ivm/imudeblurring/</a:t>
            </a:r>
          </a:p>
        </p:txBody>
      </p:sp>
      <p:pic>
        <p:nvPicPr>
          <p:cNvPr id="3120" name="droppedImage.tiff" descr="droppedImage.tiff"/>
          <p:cNvPicPr>
            <a:picLocks noChangeAspect="1"/>
          </p:cNvPicPr>
          <p:nvPr/>
        </p:nvPicPr>
        <p:blipFill>
          <a:blip r:embed="rId3">
            <a:extLst/>
          </a:blip>
          <a:stretch>
            <a:fillRect/>
          </a:stretch>
        </p:blipFill>
        <p:spPr>
          <a:xfrm>
            <a:off x="107156" y="2946796"/>
            <a:ext cx="8929688" cy="2009181"/>
          </a:xfrm>
          <a:prstGeom prst="rect">
            <a:avLst/>
          </a:prstGeom>
          <a:ln w="12700">
            <a:miter lim="400000"/>
          </a:ln>
        </p:spPr>
      </p:pic>
      <p:pic>
        <p:nvPicPr>
          <p:cNvPr id="3121" name="droppedImage.tiff" descr="droppedImage.tiff"/>
          <p:cNvPicPr>
            <a:picLocks noChangeAspect="1"/>
          </p:cNvPicPr>
          <p:nvPr/>
        </p:nvPicPr>
        <p:blipFill>
          <a:blip r:embed="rId4">
            <a:extLst/>
          </a:blip>
          <a:stretch>
            <a:fillRect/>
          </a:stretch>
        </p:blipFill>
        <p:spPr>
          <a:xfrm>
            <a:off x="214312" y="4892095"/>
            <a:ext cx="2928938" cy="2198078"/>
          </a:xfrm>
          <a:prstGeom prst="rect">
            <a:avLst/>
          </a:prstGeom>
          <a:ln w="12700">
            <a:miter lim="400000"/>
          </a:ln>
        </p:spPr>
      </p:pic>
    </p:spTree>
  </p:cSld>
  <p:clrMapOvr>
    <a:masterClrMapping/>
  </p:clrMapOvr>
  <p:transition xmlns:p14="http://schemas.microsoft.com/office/powerpoint/2010/main" spd="med" advClick="1"/>
</p:sld>
</file>

<file path=ppt/slides/slide3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24" name="Line"/>
          <p:cNvSpPr/>
          <p:nvPr/>
        </p:nvSpPr>
        <p:spPr>
          <a:xfrm>
            <a:off x="223242" y="1044773"/>
            <a:ext cx="8768921" cy="82"/>
          </a:xfrm>
          <a:prstGeom prst="line">
            <a:avLst/>
          </a:prstGeom>
          <a:ln w="12700">
            <a:solidFill>
              <a:srgbClr val="000000"/>
            </a:solidFill>
            <a:miter lim="400000"/>
          </a:ln>
        </p:spPr>
        <p:txBody>
          <a:bodyPr lIns="0" tIns="0" rIns="0" bIns="0"/>
          <a:lstStyle/>
          <a:p>
            <a:pPr>
              <a:defRPr baseline="0" sz="0"/>
            </a:pPr>
          </a:p>
        </p:txBody>
      </p:sp>
      <p:sp>
        <p:nvSpPr>
          <p:cNvPr id="3125" name="Before"/>
          <p:cNvSpPr txBox="1"/>
          <p:nvPr>
            <p:ph type="title"/>
          </p:nvPr>
        </p:nvSpPr>
        <p:spPr>
          <a:prstGeom prst="rect">
            <a:avLst/>
          </a:prstGeom>
        </p:spPr>
        <p:txBody>
          <a:bodyPr/>
          <a:lstStyle/>
          <a:p>
            <a:pPr/>
            <a:r>
              <a:t>Before</a:t>
            </a:r>
          </a:p>
        </p:txBody>
      </p:sp>
      <p:sp>
        <p:nvSpPr>
          <p:cNvPr id="3126" name="Double-click to edit"/>
          <p:cNvSpPr txBox="1"/>
          <p:nvPr>
            <p:ph type="body" idx="1"/>
          </p:nvPr>
        </p:nvSpPr>
        <p:spPr>
          <a:prstGeom prst="rect">
            <a:avLst/>
          </a:prstGeom>
        </p:spPr>
        <p:txBody>
          <a:bodyPr/>
          <a:lstStyle/>
          <a:p>
            <a:pPr/>
          </a:p>
        </p:txBody>
      </p:sp>
      <p:pic>
        <p:nvPicPr>
          <p:cNvPr id="3127" name="droppedImage.tiff" descr="droppedImage.tiff"/>
          <p:cNvPicPr>
            <a:picLocks noChangeAspect="1"/>
          </p:cNvPicPr>
          <p:nvPr/>
        </p:nvPicPr>
        <p:blipFill>
          <a:blip r:embed="rId2">
            <a:extLst/>
          </a:blip>
          <a:stretch>
            <a:fillRect/>
          </a:stretch>
        </p:blipFill>
        <p:spPr>
          <a:xfrm>
            <a:off x="214312" y="1158601"/>
            <a:ext cx="8509993" cy="5675855"/>
          </a:xfrm>
          <a:prstGeom prst="rect">
            <a:avLst/>
          </a:prstGeom>
          <a:ln w="12700">
            <a:miter lim="400000"/>
          </a:ln>
        </p:spPr>
      </p:pic>
    </p:spTree>
  </p:cSld>
  <p:clrMapOvr>
    <a:masterClrMapping/>
  </p:clrMapOvr>
  <p:transition xmlns:p14="http://schemas.microsoft.com/office/powerpoint/2010/main" spd="med" advClick="1"/>
</p:sld>
</file>

<file path=ppt/slides/slide3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30" name="Line"/>
          <p:cNvSpPr/>
          <p:nvPr/>
        </p:nvSpPr>
        <p:spPr>
          <a:xfrm>
            <a:off x="223242" y="1044773"/>
            <a:ext cx="8768921" cy="82"/>
          </a:xfrm>
          <a:prstGeom prst="line">
            <a:avLst/>
          </a:prstGeom>
          <a:ln w="25400">
            <a:solidFill>
              <a:srgbClr val="000000"/>
            </a:solidFill>
            <a:miter lim="400000"/>
          </a:ln>
        </p:spPr>
        <p:txBody>
          <a:bodyPr lIns="0" tIns="0" rIns="0" bIns="0"/>
          <a:lstStyle/>
          <a:p>
            <a:pPr>
              <a:defRPr baseline="0" sz="0"/>
            </a:pPr>
          </a:p>
        </p:txBody>
      </p:sp>
      <p:sp>
        <p:nvSpPr>
          <p:cNvPr id="3131" name="After"/>
          <p:cNvSpPr txBox="1"/>
          <p:nvPr>
            <p:ph type="title"/>
          </p:nvPr>
        </p:nvSpPr>
        <p:spPr>
          <a:prstGeom prst="rect">
            <a:avLst/>
          </a:prstGeom>
        </p:spPr>
        <p:txBody>
          <a:bodyPr/>
          <a:lstStyle/>
          <a:p>
            <a:pPr/>
            <a:r>
              <a:t>After</a:t>
            </a:r>
          </a:p>
        </p:txBody>
      </p:sp>
      <p:sp>
        <p:nvSpPr>
          <p:cNvPr id="3132" name="Double-click to edit"/>
          <p:cNvSpPr txBox="1"/>
          <p:nvPr>
            <p:ph type="body" idx="1"/>
          </p:nvPr>
        </p:nvSpPr>
        <p:spPr>
          <a:prstGeom prst="rect">
            <a:avLst/>
          </a:prstGeom>
        </p:spPr>
        <p:txBody>
          <a:bodyPr/>
          <a:lstStyle/>
          <a:p>
            <a:pPr/>
          </a:p>
        </p:txBody>
      </p:sp>
      <p:pic>
        <p:nvPicPr>
          <p:cNvPr id="3133" name="droppedImage.tiff" descr="droppedImage.tiff"/>
          <p:cNvPicPr>
            <a:picLocks noChangeAspect="1"/>
          </p:cNvPicPr>
          <p:nvPr/>
        </p:nvPicPr>
        <p:blipFill>
          <a:blip r:embed="rId2">
            <a:extLst/>
          </a:blip>
          <a:stretch>
            <a:fillRect/>
          </a:stretch>
        </p:blipFill>
        <p:spPr>
          <a:xfrm>
            <a:off x="214312" y="1158601"/>
            <a:ext cx="8509993" cy="5675855"/>
          </a:xfrm>
          <a:prstGeom prst="rect">
            <a:avLst/>
          </a:prstGeom>
          <a:ln w="12700">
            <a:miter lim="400000"/>
          </a:ln>
        </p:spPr>
      </p:pic>
      <p:pic>
        <p:nvPicPr>
          <p:cNvPr id="3134" name="droppedImage.png" descr="droppedImage.png"/>
          <p:cNvPicPr>
            <a:picLocks noChangeAspect="1"/>
          </p:cNvPicPr>
          <p:nvPr/>
        </p:nvPicPr>
        <p:blipFill>
          <a:blip r:embed="rId3">
            <a:extLst/>
          </a:blip>
          <a:stretch>
            <a:fillRect/>
          </a:stretch>
        </p:blipFill>
        <p:spPr>
          <a:xfrm>
            <a:off x="214312" y="1163851"/>
            <a:ext cx="8514962" cy="5661423"/>
          </a:xfrm>
          <a:prstGeom prst="rect">
            <a:avLst/>
          </a:prstGeom>
          <a:ln w="12700">
            <a:miter lim="400000"/>
          </a:ln>
        </p:spPr>
      </p:pic>
    </p:spTree>
  </p:cSld>
  <p:clrMapOvr>
    <a:masterClrMapping/>
  </p:clrMapOvr>
  <p:transition xmlns:p14="http://schemas.microsoft.com/office/powerpoint/2010/main" spd="med" advClick="1"/>
</p:sld>
</file>

<file path=ppt/slides/slide3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36"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37"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138" name="COLORIZATION"/>
          <p:cNvSpPr txBox="1"/>
          <p:nvPr>
            <p:ph type="body" idx="1"/>
          </p:nvPr>
        </p:nvSpPr>
        <p:spPr>
          <a:xfrm>
            <a:off x="517921" y="1384101"/>
            <a:ext cx="8313540" cy="5286376"/>
          </a:xfrm>
          <a:prstGeom prst="rect">
            <a:avLst/>
          </a:prstGeom>
        </p:spPr>
        <p:txBody>
          <a:bodyPr lIns="0" tIns="0" rIns="0" bIns="0"/>
          <a:lstStyle>
            <a:lvl1pPr marL="0" indent="0" defTabSz="410765">
              <a:spcBef>
                <a:spcPts val="2100"/>
              </a:spcBef>
              <a:buSzTx/>
              <a:buNone/>
              <a:defRPr b="1" sz="10000"/>
            </a:lvl1pPr>
          </a:lstStyle>
          <a:p>
            <a:pPr/>
            <a:r>
              <a:t>COLORIZATION</a:t>
            </a:r>
          </a:p>
        </p:txBody>
      </p:sp>
      <p:sp>
        <p:nvSpPr>
          <p:cNvPr id="3139" name="Rectangle"/>
          <p:cNvSpPr/>
          <p:nvPr/>
        </p:nvSpPr>
        <p:spPr>
          <a:xfrm>
            <a:off x="-258961" y="8929"/>
            <a:ext cx="10188774" cy="1366243"/>
          </a:xfrm>
          <a:prstGeom prst="rect">
            <a:avLst/>
          </a:prstGeom>
          <a:blipFill>
            <a:blip r:embed="rId3"/>
          </a:blipFill>
          <a:ln w="3175">
            <a:solidFill>
              <a:srgbClr val="000000"/>
            </a:solidFill>
            <a:miter lim="400000"/>
          </a:ln>
        </p:spPr>
        <p:txBody>
          <a:bodyPr lIns="0" tIns="0" rIns="0" bIns="0" anchor="ctr"/>
          <a:lstStyle/>
          <a:p>
            <a:pPr algn="ctr" defTabSz="584200">
              <a:defRPr baseline="0" sz="0">
                <a:solidFill>
                  <a:srgbClr val="FFFFFF"/>
                </a:solidFill>
                <a:latin typeface="Cochin"/>
                <a:ea typeface="Cochin"/>
                <a:cs typeface="Cochin"/>
                <a:sym typeface="Cochin"/>
              </a:defRPr>
            </a:pPr>
          </a:p>
        </p:txBody>
      </p:sp>
      <p:sp>
        <p:nvSpPr>
          <p:cNvPr id="3140" name="Rectangle"/>
          <p:cNvSpPr/>
          <p:nvPr/>
        </p:nvSpPr>
        <p:spPr>
          <a:xfrm>
            <a:off x="-125016" y="5545335"/>
            <a:ext cx="10054829" cy="1366244"/>
          </a:xfrm>
          <a:prstGeom prst="rect">
            <a:avLst/>
          </a:prstGeom>
          <a:blipFill>
            <a:blip r:embed="rId3"/>
          </a:blipFill>
          <a:ln w="3175">
            <a:solidFill>
              <a:srgbClr val="000000"/>
            </a:solidFill>
            <a:miter lim="400000"/>
          </a:ln>
        </p:spPr>
        <p:txBody>
          <a:bodyPr lIns="0" tIns="0" rIns="0" bIns="0" anchor="ctr"/>
          <a:lstStyle/>
          <a:p>
            <a:pPr algn="ctr" defTabSz="584200">
              <a:defRPr baseline="0" sz="0">
                <a:solidFill>
                  <a:srgbClr val="FFFFFF"/>
                </a:solidFill>
                <a:latin typeface="Cochin"/>
                <a:ea typeface="Cochin"/>
                <a:cs typeface="Cochin"/>
                <a:sym typeface="Cochin"/>
              </a:defRPr>
            </a:pPr>
          </a:p>
        </p:txBody>
      </p:sp>
    </p:spTree>
  </p:cSld>
  <p:clrMapOvr>
    <a:masterClrMapping/>
  </p:clrMapOvr>
  <p:transition xmlns:p14="http://schemas.microsoft.com/office/powerpoint/2010/main" spd="med" advClick="1"/>
</p:sld>
</file>

<file path=ppt/slides/slide3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43" name="Colorization"/>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Colorization</a:t>
            </a:r>
          </a:p>
        </p:txBody>
      </p:sp>
      <p:pic>
        <p:nvPicPr>
          <p:cNvPr id="3144" name="lucy1038.png" descr="lucy1038.png"/>
          <p:cNvPicPr>
            <a:picLocks noChangeAspect="0"/>
          </p:cNvPicPr>
          <p:nvPr/>
        </p:nvPicPr>
        <p:blipFill>
          <a:blip r:embed="rId2">
            <a:extLst/>
          </a:blip>
          <a:stretch>
            <a:fillRect/>
          </a:stretch>
        </p:blipFill>
        <p:spPr>
          <a:xfrm>
            <a:off x="1017984" y="2053828"/>
            <a:ext cx="3045024" cy="2286001"/>
          </a:xfrm>
          <a:prstGeom prst="rect">
            <a:avLst/>
          </a:prstGeom>
          <a:ln w="12700">
            <a:miter lim="400000"/>
          </a:ln>
        </p:spPr>
      </p:pic>
      <p:pic>
        <p:nvPicPr>
          <p:cNvPr id="3145" name="lucyDi_SqPolyTrMG_033.png" descr="lucyDi_SqPolyTrMG_033.png"/>
          <p:cNvPicPr>
            <a:picLocks noChangeAspect="0"/>
          </p:cNvPicPr>
          <p:nvPr/>
        </p:nvPicPr>
        <p:blipFill>
          <a:blip r:embed="rId3">
            <a:extLst/>
          </a:blip>
          <a:stretch>
            <a:fillRect/>
          </a:stretch>
        </p:blipFill>
        <p:spPr>
          <a:xfrm>
            <a:off x="5080992" y="2053828"/>
            <a:ext cx="3045024" cy="2286001"/>
          </a:xfrm>
          <a:prstGeom prst="rect">
            <a:avLst/>
          </a:prstGeom>
          <a:ln w="12700">
            <a:miter lim="400000"/>
          </a:ln>
        </p:spPr>
      </p:pic>
      <p:sp>
        <p:nvSpPr>
          <p:cNvPr id="3146" name="Arrow"/>
          <p:cNvSpPr/>
          <p:nvPr/>
        </p:nvSpPr>
        <p:spPr>
          <a:xfrm>
            <a:off x="4268390" y="2741414"/>
            <a:ext cx="535782" cy="991196"/>
          </a:xfrm>
          <a:prstGeom prst="rightArrow">
            <a:avLst>
              <a:gd name="adj1" fmla="val 50000"/>
              <a:gd name="adj2" fmla="val 24889"/>
            </a:avLst>
          </a:prstGeom>
          <a:solidFill>
            <a:srgbClr val="FFFC7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47" name="Colorization: a computer-assisted process of adding color to a monochrome image or movie. (Invented by Wilson Markle, 1970)"/>
          <p:cNvSpPr txBox="1"/>
          <p:nvPr/>
        </p:nvSpPr>
        <p:spPr>
          <a:xfrm>
            <a:off x="1062632" y="4955976"/>
            <a:ext cx="7009806" cy="110728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2000"/>
              </a:spcBef>
              <a:buClr>
                <a:srgbClr val="000000"/>
              </a:buClr>
              <a:buFont typeface="Arial"/>
              <a:defRPr baseline="0" sz="0">
                <a:uFill>
                  <a:solidFill>
                    <a:srgbClr val="000000"/>
                  </a:solidFill>
                </a:uFill>
                <a:latin typeface="+mn-lt"/>
                <a:ea typeface="+mn-ea"/>
                <a:cs typeface="+mn-cs"/>
                <a:sym typeface="Arial"/>
              </a:defRPr>
            </a:pPr>
            <a:r>
              <a:rPr b="1" baseline="0" sz="2200"/>
              <a:t>Colorization</a:t>
            </a:r>
            <a:r>
              <a:rPr baseline="0" sz="2200"/>
              <a:t>: a computer-assisted process of adding color to a monochrome image or movie. (Invented by Wilson Markle, 1970)</a:t>
            </a:r>
          </a:p>
        </p:txBody>
      </p:sp>
      <p:sp>
        <p:nvSpPr>
          <p:cNvPr id="3148"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51" name="Motivation"/>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Motivation</a:t>
            </a:r>
          </a:p>
        </p:txBody>
      </p:sp>
      <p:sp>
        <p:nvSpPr>
          <p:cNvPr id="3152" name="Colorizing black and white movies and TV shows"/>
          <p:cNvSpPr txBox="1"/>
          <p:nvPr/>
        </p:nvSpPr>
        <p:spPr>
          <a:xfrm>
            <a:off x="1143000" y="1294804"/>
            <a:ext cx="6554391"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40640" marR="57799" defTabSz="910828">
              <a:buClr>
                <a:srgbClr val="000000"/>
              </a:buClr>
              <a:buSzPct val="100000"/>
              <a:buFont typeface="Arial"/>
              <a:buChar char="•"/>
              <a:defRPr b="1" baseline="0" sz="0">
                <a:uFill>
                  <a:solidFill>
                    <a:srgbClr val="000000"/>
                  </a:solidFill>
                </a:uFill>
                <a:latin typeface="+mn-lt"/>
                <a:ea typeface="+mn-ea"/>
                <a:cs typeface="+mn-cs"/>
                <a:sym typeface="Arial"/>
              </a:defRPr>
            </a:lvl1pPr>
          </a:lstStyle>
          <a:p>
            <a:pPr>
              <a:defRPr baseline="0"/>
            </a:pPr>
            <a:r>
              <a:rPr baseline="0"/>
              <a:t> Colorizing black and white movies and TV shows                                  </a:t>
            </a:r>
          </a:p>
        </p:txBody>
      </p:sp>
      <p:sp>
        <p:nvSpPr>
          <p:cNvPr id="3153" name="Earl Glick (Chairman, Hal Roach Studios), 1984:…"/>
          <p:cNvSpPr txBox="1"/>
          <p:nvPr/>
        </p:nvSpPr>
        <p:spPr>
          <a:xfrm>
            <a:off x="1223367" y="4340225"/>
            <a:ext cx="7161610" cy="1082675"/>
          </a:xfrm>
          <a:prstGeom prst="rect">
            <a:avLst/>
          </a:prstGeom>
          <a:ln w="3175">
            <a:solidFill>
              <a:srgbClr val="000000"/>
            </a:solidFill>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aseline="0" sz="0">
                <a:uFill>
                  <a:solidFill>
                    <a:srgbClr val="000000"/>
                  </a:solidFill>
                </a:uFill>
                <a:latin typeface="+mn-lt"/>
                <a:ea typeface="+mn-ea"/>
                <a:cs typeface="+mn-cs"/>
                <a:sym typeface="Arial"/>
              </a:defRPr>
            </a:pPr>
            <a:r>
              <a:rPr baseline="0"/>
              <a:t>Earl Glick (Chairman, Hal Roach Studios), 1984:</a:t>
            </a:r>
            <a:endParaRPr baseline="0"/>
          </a:p>
          <a:p>
            <a:pPr marL="57799" marR="57799" defTabSz="910828">
              <a:buClr>
                <a:srgbClr val="000000"/>
              </a:buClr>
              <a:buFont typeface="Arial"/>
              <a:defRPr baseline="0" sz="0">
                <a:uFill>
                  <a:solidFill>
                    <a:srgbClr val="000000"/>
                  </a:solidFill>
                </a:uFill>
                <a:latin typeface="+mn-lt"/>
                <a:ea typeface="+mn-ea"/>
                <a:cs typeface="+mn-cs"/>
                <a:sym typeface="Arial"/>
              </a:defRPr>
            </a:pPr>
            <a:r>
              <a:rPr baseline="0"/>
              <a:t>	“You couldn't make Wyatt Earp today for $1 million an  	episode. But for $50,000 a segment, you can turn it into 	color and have a brand new series with no residuals to pay”</a:t>
            </a:r>
          </a:p>
        </p:txBody>
      </p:sp>
      <p:pic>
        <p:nvPicPr>
          <p:cNvPr id="3154" name="chaplin_gray-2.mov" descr="chaplin_gray-2.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125390" y="1830585"/>
            <a:ext cx="2857501" cy="2143126"/>
          </a:xfrm>
          <a:prstGeom prst="rect">
            <a:avLst/>
          </a:prstGeom>
          <a:ln w="12700">
            <a:miter lim="400000"/>
          </a:ln>
        </p:spPr>
      </p:pic>
      <p:sp>
        <p:nvSpPr>
          <p:cNvPr id="3155"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701" fill="hold"/>
                                        <p:tgtEl>
                                          <p:spTgt spid="315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154"/>
                </p:tgtEl>
              </p:cMediaNode>
            </p:video>
            <p:seq concurrent="1" prevAc="none" nextAc="seek">
              <p:cTn id="8" evtFilter="cancelBubble" nodeType="interactiveSeq" restart="whenNotActive" fill="hold">
                <p:stCondLst>
                  <p:cond delay="0" evt="onClick">
                    <p:tgtEl>
                      <p:spTgt spid="315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54"/>
                                        </p:tgtEl>
                                      </p:cBhvr>
                                    </p:cmd>
                                  </p:childTnLst>
                                </p:cTn>
                              </p:par>
                            </p:childTnLst>
                          </p:cTn>
                        </p:par>
                      </p:childTnLst>
                    </p:cTn>
                  </p:par>
                </p:childTnLst>
              </p:cTn>
              <p:nextCondLst>
                <p:cond delay="0" evt="onClick">
                  <p:tgtEl>
                    <p:spTgt spid="3154"/>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58" name="Motivation"/>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Motivation</a:t>
            </a:r>
          </a:p>
        </p:txBody>
      </p:sp>
      <p:pic>
        <p:nvPicPr>
          <p:cNvPr id="3159" name="colorizationTutorial.png" descr="colorizationTutorial.png"/>
          <p:cNvPicPr>
            <a:picLocks noChangeAspect="0"/>
          </p:cNvPicPr>
          <p:nvPr/>
        </p:nvPicPr>
        <p:blipFill>
          <a:blip r:embed="rId2">
            <a:extLst/>
          </a:blip>
          <a:stretch>
            <a:fillRect/>
          </a:stretch>
        </p:blipFill>
        <p:spPr>
          <a:xfrm>
            <a:off x="0" y="0"/>
            <a:ext cx="9144000" cy="7088188"/>
          </a:xfrm>
          <a:prstGeom prst="rect">
            <a:avLst/>
          </a:prstGeom>
          <a:ln w="12700">
            <a:miter lim="400000"/>
          </a:ln>
        </p:spPr>
      </p:pic>
      <p:sp>
        <p:nvSpPr>
          <p:cNvPr id="3160"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63" name="Typical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Typical Colorization Process</a:t>
            </a:r>
          </a:p>
        </p:txBody>
      </p:sp>
      <p:sp>
        <p:nvSpPr>
          <p:cNvPr id="3164" name="Text"/>
          <p:cNvSpPr txBox="1"/>
          <p:nvPr/>
        </p:nvSpPr>
        <p:spPr>
          <a:xfrm>
            <a:off x="991195" y="1598414"/>
            <a:ext cx="6402587" cy="177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pic>
        <p:nvPicPr>
          <p:cNvPr id="3165" name="0505200323151afterlevels.jpg" descr="0505200323151afterlevels.jpg"/>
          <p:cNvPicPr>
            <a:picLocks noChangeAspect="0"/>
          </p:cNvPicPr>
          <p:nvPr/>
        </p:nvPicPr>
        <p:blipFill>
          <a:blip r:embed="rId2">
            <a:extLst/>
          </a:blip>
          <a:stretch>
            <a:fillRect/>
          </a:stretch>
        </p:blipFill>
        <p:spPr>
          <a:xfrm>
            <a:off x="2439987" y="2741612"/>
            <a:ext cx="2911476" cy="3811588"/>
          </a:xfrm>
          <a:prstGeom prst="rect">
            <a:avLst/>
          </a:prstGeom>
          <a:ln w="12700">
            <a:miter lim="400000"/>
          </a:ln>
        </p:spPr>
      </p:pic>
      <p:sp>
        <p:nvSpPr>
          <p:cNvPr id="3166" name="Images from:                                       “Yet Another Colorization Tutorial”…"/>
          <p:cNvSpPr txBox="1"/>
          <p:nvPr/>
        </p:nvSpPr>
        <p:spPr>
          <a:xfrm>
            <a:off x="5411390" y="5580062"/>
            <a:ext cx="3509368"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Images from:                                       “Yet Another Colorization Tutorial”</a:t>
            </a:r>
          </a:p>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http://www.worth1000.com/tutorial.asp?sid=161018</a:t>
            </a:r>
          </a:p>
        </p:txBody>
      </p:sp>
      <p:sp>
        <p:nvSpPr>
          <p:cNvPr id="3167"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70" name="Delineate region boundary"/>
          <p:cNvSpPr txBox="1"/>
          <p:nvPr/>
        </p:nvSpPr>
        <p:spPr>
          <a:xfrm>
            <a:off x="991195" y="1230312"/>
            <a:ext cx="6402587" cy="14912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Delineate region boundary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sp>
        <p:nvSpPr>
          <p:cNvPr id="3171" name="Typical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Typical Colorization Process</a:t>
            </a:r>
          </a:p>
        </p:txBody>
      </p:sp>
      <p:sp>
        <p:nvSpPr>
          <p:cNvPr id="3172" name="Images from:                                       “Yet Another Colorization Tutorial”…"/>
          <p:cNvSpPr txBox="1"/>
          <p:nvPr/>
        </p:nvSpPr>
        <p:spPr>
          <a:xfrm>
            <a:off x="5411390" y="5580062"/>
            <a:ext cx="3509368"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Images from:                                       “Yet Another Colorization Tutorial”</a:t>
            </a:r>
          </a:p>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http://www.worth1000.com/tutorial.asp?sid=161018</a:t>
            </a:r>
          </a:p>
        </p:txBody>
      </p:sp>
      <p:pic>
        <p:nvPicPr>
          <p:cNvPr id="3173" name="0505200324921selected1.jpg" descr="0505200324921selected1.jpg"/>
          <p:cNvPicPr>
            <a:picLocks noChangeAspect="0"/>
          </p:cNvPicPr>
          <p:nvPr/>
        </p:nvPicPr>
        <p:blipFill>
          <a:blip r:embed="rId2">
            <a:extLst/>
          </a:blip>
          <a:stretch>
            <a:fillRect/>
          </a:stretch>
        </p:blipFill>
        <p:spPr>
          <a:xfrm>
            <a:off x="839390" y="2686050"/>
            <a:ext cx="4572001" cy="3867151"/>
          </a:xfrm>
          <a:prstGeom prst="rect">
            <a:avLst/>
          </a:prstGeom>
          <a:ln w="12700">
            <a:miter lim="400000"/>
          </a:ln>
        </p:spPr>
      </p:pic>
      <p:sp>
        <p:nvSpPr>
          <p:cNvPr id="3174"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177" name="0505200324921selected1.jpg" descr="0505200324921selected1.jpg"/>
          <p:cNvPicPr>
            <a:picLocks noChangeAspect="0"/>
          </p:cNvPicPr>
          <p:nvPr/>
        </p:nvPicPr>
        <p:blipFill>
          <a:blip r:embed="rId2">
            <a:extLst/>
          </a:blip>
          <a:stretch>
            <a:fillRect/>
          </a:stretch>
        </p:blipFill>
        <p:spPr>
          <a:xfrm>
            <a:off x="839390" y="2686050"/>
            <a:ext cx="4572001" cy="3867151"/>
          </a:xfrm>
          <a:prstGeom prst="rect">
            <a:avLst/>
          </a:prstGeom>
          <a:ln w="12700">
            <a:miter lim="400000"/>
          </a:ln>
        </p:spPr>
      </p:pic>
      <p:sp>
        <p:nvSpPr>
          <p:cNvPr id="3178" name="Typical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Typical Colorization Process</a:t>
            </a:r>
          </a:p>
        </p:txBody>
      </p:sp>
      <p:sp>
        <p:nvSpPr>
          <p:cNvPr id="3179" name="Images from:                                       “Yet Another Colorization Tutorial”…"/>
          <p:cNvSpPr txBox="1"/>
          <p:nvPr/>
        </p:nvSpPr>
        <p:spPr>
          <a:xfrm>
            <a:off x="5411390" y="5580062"/>
            <a:ext cx="3509368"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Images from:                                       “Yet Another Colorization Tutorial”</a:t>
            </a:r>
          </a:p>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http://www.worth1000.com/tutorial.asp?sid=161018</a:t>
            </a:r>
          </a:p>
        </p:txBody>
      </p:sp>
      <p:grpSp>
        <p:nvGrpSpPr>
          <p:cNvPr id="3182" name="Group"/>
          <p:cNvGrpSpPr/>
          <p:nvPr/>
        </p:nvGrpSpPr>
        <p:grpSpPr>
          <a:xfrm>
            <a:off x="6098976" y="3429000"/>
            <a:ext cx="607220" cy="607219"/>
            <a:chOff x="0" y="0"/>
            <a:chExt cx="607218" cy="607218"/>
          </a:xfrm>
        </p:grpSpPr>
        <p:sp>
          <p:nvSpPr>
            <p:cNvPr id="3180" name="Square"/>
            <p:cNvSpPr/>
            <p:nvPr/>
          </p:nvSpPr>
          <p:spPr>
            <a:xfrm>
              <a:off x="0" y="0"/>
              <a:ext cx="607219" cy="607219"/>
            </a:xfrm>
            <a:prstGeom prst="rect">
              <a:avLst/>
            </a:prstGeom>
            <a:solidFill>
              <a:srgbClr val="000000"/>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pic>
          <p:nvPicPr>
            <p:cNvPr id="3181" name="0505200335658harmer3.jpg" descr="0505200335658harmer3.jpg"/>
            <p:cNvPicPr>
              <a:picLocks noChangeAspect="0"/>
            </p:cNvPicPr>
            <p:nvPr/>
          </p:nvPicPr>
          <p:blipFill>
            <a:blip r:embed="rId3">
              <a:extLst/>
            </a:blip>
            <a:srcRect l="75900" t="73968" r="8396" b="14036"/>
            <a:stretch>
              <a:fillRect/>
            </a:stretch>
          </p:blipFill>
          <p:spPr>
            <a:xfrm>
              <a:off x="71437" y="80367"/>
              <a:ext cx="455415" cy="455415"/>
            </a:xfrm>
            <a:prstGeom prst="rect">
              <a:avLst/>
            </a:prstGeom>
            <a:ln w="12700" cap="flat">
              <a:noFill/>
              <a:miter lim="400000"/>
            </a:ln>
            <a:effectLst/>
          </p:spPr>
        </p:pic>
      </p:grpSp>
      <p:sp>
        <p:nvSpPr>
          <p:cNvPr id="3183" name="Delineate region boundary…"/>
          <p:cNvSpPr txBox="1"/>
          <p:nvPr/>
        </p:nvSpPr>
        <p:spPr>
          <a:xfrm>
            <a:off x="991195" y="1230312"/>
            <a:ext cx="6402587" cy="14912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Delineate region boundary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Choose region color from palette.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sp>
        <p:nvSpPr>
          <p:cNvPr id="3184" name="Rectangle"/>
          <p:cNvSpPr/>
          <p:nvPr/>
        </p:nvSpPr>
        <p:spPr>
          <a:xfrm>
            <a:off x="5866804" y="2589609"/>
            <a:ext cx="2366368" cy="2286001"/>
          </a:xfrm>
          <a:prstGeom prst="rect">
            <a:avLst/>
          </a:prstGeom>
          <a:ln w="3175">
            <a:solidFill>
              <a:srgbClr val="000000"/>
            </a:solidFill>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85" name="Square"/>
          <p:cNvSpPr/>
          <p:nvPr/>
        </p:nvSpPr>
        <p:spPr>
          <a:xfrm>
            <a:off x="6858000" y="2821781"/>
            <a:ext cx="455415" cy="455415"/>
          </a:xfrm>
          <a:prstGeom prst="rect">
            <a:avLst/>
          </a:prstGeom>
          <a:solidFill>
            <a:srgbClr val="FFFC79"/>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86" name="Square"/>
          <p:cNvSpPr/>
          <p:nvPr/>
        </p:nvSpPr>
        <p:spPr>
          <a:xfrm>
            <a:off x="7545585" y="2821781"/>
            <a:ext cx="455415" cy="455415"/>
          </a:xfrm>
          <a:prstGeom prst="rect">
            <a:avLst/>
          </a:prstGeom>
          <a:solidFill>
            <a:srgbClr val="606060"/>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87" name="Square"/>
          <p:cNvSpPr/>
          <p:nvPr/>
        </p:nvSpPr>
        <p:spPr>
          <a:xfrm>
            <a:off x="7545585" y="3509367"/>
            <a:ext cx="455415" cy="455415"/>
          </a:xfrm>
          <a:prstGeom prst="rect">
            <a:avLst/>
          </a:prstGeom>
          <a:solidFill>
            <a:srgbClr val="00A8AA"/>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88" name="Square"/>
          <p:cNvSpPr/>
          <p:nvPr/>
        </p:nvSpPr>
        <p:spPr>
          <a:xfrm>
            <a:off x="6858000" y="3509367"/>
            <a:ext cx="455415" cy="455415"/>
          </a:xfrm>
          <a:prstGeom prst="rect">
            <a:avLst/>
          </a:prstGeom>
          <a:solidFill>
            <a:srgbClr val="A8D200"/>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89" name="Square"/>
          <p:cNvSpPr/>
          <p:nvPr/>
        </p:nvSpPr>
        <p:spPr>
          <a:xfrm>
            <a:off x="6858000" y="4116585"/>
            <a:ext cx="455415" cy="455415"/>
          </a:xfrm>
          <a:prstGeom prst="rect">
            <a:avLst/>
          </a:prstGeom>
          <a:solidFill>
            <a:srgbClr val="FF2600"/>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90" name="Square"/>
          <p:cNvSpPr/>
          <p:nvPr/>
        </p:nvSpPr>
        <p:spPr>
          <a:xfrm>
            <a:off x="7545585" y="4116585"/>
            <a:ext cx="455415" cy="455415"/>
          </a:xfrm>
          <a:prstGeom prst="rect">
            <a:avLst/>
          </a:prstGeom>
          <a:solidFill>
            <a:srgbClr val="4349AA"/>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91" name="Square"/>
          <p:cNvSpPr/>
          <p:nvPr/>
        </p:nvSpPr>
        <p:spPr>
          <a:xfrm>
            <a:off x="6170414" y="4116585"/>
            <a:ext cx="455415" cy="455415"/>
          </a:xfrm>
          <a:prstGeom prst="rect">
            <a:avLst/>
          </a:prstGeom>
          <a:solidFill>
            <a:srgbClr val="AB1942"/>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192" name="Square"/>
          <p:cNvSpPr/>
          <p:nvPr/>
        </p:nvSpPr>
        <p:spPr>
          <a:xfrm>
            <a:off x="6170414" y="2821781"/>
            <a:ext cx="455415" cy="455415"/>
          </a:xfrm>
          <a:prstGeom prst="rect">
            <a:avLst/>
          </a:prstGeom>
          <a:solidFill>
            <a:srgbClr val="C6E6E9"/>
          </a:solidFill>
          <a:ln w="12700">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pic>
        <p:nvPicPr>
          <p:cNvPr id="3193" name="Picture1.jpg" descr="Picture1.jpg"/>
          <p:cNvPicPr>
            <a:picLocks noChangeAspect="0"/>
          </p:cNvPicPr>
          <p:nvPr/>
        </p:nvPicPr>
        <p:blipFill>
          <a:blip r:embed="rId4">
            <a:extLst/>
          </a:blip>
          <a:stretch>
            <a:fillRect/>
          </a:stretch>
        </p:blipFill>
        <p:spPr>
          <a:xfrm>
            <a:off x="6170414" y="3509367"/>
            <a:ext cx="455415" cy="455415"/>
          </a:xfrm>
          <a:prstGeom prst="rect">
            <a:avLst/>
          </a:prstGeom>
          <a:ln w="12700">
            <a:miter lim="400000"/>
          </a:ln>
        </p:spPr>
      </p:pic>
      <p:sp>
        <p:nvSpPr>
          <p:cNvPr id="3194"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6"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197" name="Delineate region boundary…"/>
          <p:cNvSpPr txBox="1"/>
          <p:nvPr/>
        </p:nvSpPr>
        <p:spPr>
          <a:xfrm>
            <a:off x="991195" y="1230312"/>
            <a:ext cx="6402587" cy="14912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Delineate region boundary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Choose region color from palette.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pic>
        <p:nvPicPr>
          <p:cNvPr id="3198" name="0505200335658harmer3.jpg" descr="0505200335658harmer3.jpg"/>
          <p:cNvPicPr>
            <a:picLocks noChangeAspect="0"/>
          </p:cNvPicPr>
          <p:nvPr/>
        </p:nvPicPr>
        <p:blipFill>
          <a:blip r:embed="rId2">
            <a:extLst/>
          </a:blip>
          <a:stretch>
            <a:fillRect/>
          </a:stretch>
        </p:blipFill>
        <p:spPr>
          <a:xfrm>
            <a:off x="2439987" y="2741612"/>
            <a:ext cx="2911476" cy="3811588"/>
          </a:xfrm>
          <a:prstGeom prst="rect">
            <a:avLst/>
          </a:prstGeom>
          <a:ln w="12700">
            <a:miter lim="400000"/>
          </a:ln>
        </p:spPr>
      </p:pic>
      <p:sp>
        <p:nvSpPr>
          <p:cNvPr id="3199" name="Typical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Typical Colorization Process</a:t>
            </a:r>
          </a:p>
        </p:txBody>
      </p:sp>
      <p:sp>
        <p:nvSpPr>
          <p:cNvPr id="3200" name="Images from:                                       “Yet Another Colorization Tutorial”…"/>
          <p:cNvSpPr txBox="1"/>
          <p:nvPr/>
        </p:nvSpPr>
        <p:spPr>
          <a:xfrm>
            <a:off x="5411390" y="5580062"/>
            <a:ext cx="3509368"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Images from:                                       “Yet Another Colorization Tutorial”</a:t>
            </a:r>
          </a:p>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http://www.worth1000.com/tutorial.asp?sid=161018</a:t>
            </a:r>
          </a:p>
        </p:txBody>
      </p:sp>
      <p:sp>
        <p:nvSpPr>
          <p:cNvPr id="3201"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3"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04" name="Delineate region boundary…"/>
          <p:cNvSpPr txBox="1"/>
          <p:nvPr/>
        </p:nvSpPr>
        <p:spPr>
          <a:xfrm>
            <a:off x="991195" y="1230312"/>
            <a:ext cx="6402587" cy="14912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Delineate region boundary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Choose region color from palette.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pic>
        <p:nvPicPr>
          <p:cNvPr id="3205" name="0505200344058harmer6.jpg" descr="0505200344058harmer6.jpg"/>
          <p:cNvPicPr>
            <a:picLocks noChangeAspect="0"/>
          </p:cNvPicPr>
          <p:nvPr/>
        </p:nvPicPr>
        <p:blipFill>
          <a:blip r:embed="rId2">
            <a:extLst/>
          </a:blip>
          <a:stretch>
            <a:fillRect/>
          </a:stretch>
        </p:blipFill>
        <p:spPr>
          <a:xfrm>
            <a:off x="2437804" y="2741414"/>
            <a:ext cx="2911476" cy="3812977"/>
          </a:xfrm>
          <a:prstGeom prst="rect">
            <a:avLst/>
          </a:prstGeom>
          <a:ln w="12700">
            <a:miter lim="400000"/>
          </a:ln>
        </p:spPr>
      </p:pic>
      <p:sp>
        <p:nvSpPr>
          <p:cNvPr id="3206" name="Images from:                                       “Yet Another Colorization Tutorial”…"/>
          <p:cNvSpPr txBox="1"/>
          <p:nvPr/>
        </p:nvSpPr>
        <p:spPr>
          <a:xfrm>
            <a:off x="5411390" y="5580062"/>
            <a:ext cx="3509368" cy="914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Images from:                                       “Yet Another Colorization Tutorial”</a:t>
            </a:r>
          </a:p>
          <a:p>
            <a:pPr marL="57799" marR="57799" defTabSz="910828">
              <a:spcBef>
                <a:spcPts val="1100"/>
              </a:spcBef>
              <a:buClr>
                <a:srgbClr val="000000"/>
              </a:buClr>
              <a:buFont typeface="Arial"/>
              <a:defRPr b="1">
                <a:uFill>
                  <a:solidFill>
                    <a:srgbClr val="000000"/>
                  </a:solidFill>
                </a:uFill>
                <a:latin typeface="+mn-lt"/>
                <a:ea typeface="+mn-ea"/>
                <a:cs typeface="+mn-cs"/>
                <a:sym typeface="Arial"/>
              </a:defRPr>
            </a:pPr>
            <a:r>
              <a:t>http://www.worth1000.com/tutorial.asp?sid=161018</a:t>
            </a:r>
          </a:p>
        </p:txBody>
      </p:sp>
      <p:sp>
        <p:nvSpPr>
          <p:cNvPr id="3207" name="Typical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Typical Colorization Process</a:t>
            </a:r>
          </a:p>
        </p:txBody>
      </p:sp>
      <p:sp>
        <p:nvSpPr>
          <p:cNvPr id="3208"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11" name="Delineate region boundary…"/>
          <p:cNvSpPr txBox="1"/>
          <p:nvPr/>
        </p:nvSpPr>
        <p:spPr>
          <a:xfrm>
            <a:off x="991195" y="1232296"/>
            <a:ext cx="6402587" cy="1778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Delineate region boundary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Choose region color from palette.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aseline="0" sz="0">
                <a:uFill>
                  <a:solidFill>
                    <a:srgbClr val="000000"/>
                  </a:solidFill>
                </a:uFill>
                <a:latin typeface="+mn-lt"/>
                <a:ea typeface="+mn-ea"/>
                <a:cs typeface="+mn-cs"/>
                <a:sym typeface="Arial"/>
              </a:defRPr>
            </a:pPr>
            <a:r>
              <a:rPr b="1" baseline="0" sz="1800"/>
              <a:t> Track regions across video frames</a:t>
            </a:r>
            <a:r>
              <a:rPr baseline="0"/>
              <a:t>                                                                            </a:t>
            </a:r>
          </a:p>
        </p:txBody>
      </p:sp>
      <p:sp>
        <p:nvSpPr>
          <p:cNvPr id="3212" name="Video Colorization Proces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Video Colorization Process</a:t>
            </a:r>
          </a:p>
        </p:txBody>
      </p:sp>
      <p:sp>
        <p:nvSpPr>
          <p:cNvPr id="3213"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16" name="Colorization Process Discussion"/>
          <p:cNvSpPr txBox="1"/>
          <p:nvPr/>
        </p:nvSpPr>
        <p:spPr>
          <a:xfrm>
            <a:off x="910828" y="455414"/>
            <a:ext cx="7465219"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Colorization Process Discussion</a:t>
            </a:r>
          </a:p>
        </p:txBody>
      </p:sp>
      <p:sp>
        <p:nvSpPr>
          <p:cNvPr id="3217" name="Time consuming and labor intensive…"/>
          <p:cNvSpPr txBox="1"/>
          <p:nvPr/>
        </p:nvSpPr>
        <p:spPr>
          <a:xfrm>
            <a:off x="991195" y="3946525"/>
            <a:ext cx="6402587" cy="149125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buClr>
                <a:srgbClr val="000000"/>
              </a:buClr>
              <a:buFont typeface="Arial"/>
              <a:defRPr b="1" sz="1800">
                <a:uFill>
                  <a:solidFill>
                    <a:srgbClr val="000000"/>
                  </a:solidFill>
                </a:uFill>
                <a:latin typeface="+mn-lt"/>
                <a:ea typeface="+mn-ea"/>
                <a:cs typeface="+mn-cs"/>
                <a:sym typeface="Arial"/>
              </a:defRPr>
            </a:pPr>
            <a:r>
              <a:t>Time consuming and labor intensive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Fine boundaries.                                                                        </a:t>
            </a:r>
          </a:p>
          <a:p>
            <a:pPr marL="40640" marR="57799" defTabSz="910828">
              <a:buClr>
                <a:srgbClr val="000000"/>
              </a:buClr>
              <a:buSzPct val="100000"/>
              <a:buFont typeface="Arial"/>
              <a:buChar char="•"/>
              <a:defRPr b="1" sz="1800">
                <a:uFill>
                  <a:solidFill>
                    <a:srgbClr val="000000"/>
                  </a:solidFill>
                </a:uFill>
                <a:latin typeface="+mn-lt"/>
                <a:ea typeface="+mn-ea"/>
                <a:cs typeface="+mn-cs"/>
                <a:sym typeface="Arial"/>
              </a:defRPr>
            </a:pPr>
            <a:r>
              <a:t> Failures in tracking.  </a:t>
            </a:r>
          </a:p>
          <a:p>
            <a:pPr marL="57799" marR="57799" defTabSz="910828">
              <a:buClr>
                <a:srgbClr val="000000"/>
              </a:buClr>
              <a:buFont typeface="Arial"/>
              <a:defRPr b="1" sz="1800">
                <a:uFill>
                  <a:solidFill>
                    <a:srgbClr val="000000"/>
                  </a:solidFill>
                </a:uFill>
                <a:latin typeface="+mn-lt"/>
                <a:ea typeface="+mn-ea"/>
                <a:cs typeface="+mn-cs"/>
                <a:sym typeface="Arial"/>
              </a:defRPr>
            </a:pPr>
            <a:r>
              <a:t>                                                            </a:t>
            </a:r>
          </a:p>
        </p:txBody>
      </p:sp>
      <p:pic>
        <p:nvPicPr>
          <p:cNvPr id="3218" name="andersonMg.png" descr="andersonMg.png"/>
          <p:cNvPicPr>
            <a:picLocks noChangeAspect="0"/>
          </p:cNvPicPr>
          <p:nvPr/>
        </p:nvPicPr>
        <p:blipFill>
          <a:blip r:embed="rId2">
            <a:extLst/>
          </a:blip>
          <a:stretch>
            <a:fillRect/>
          </a:stretch>
        </p:blipFill>
        <p:spPr>
          <a:xfrm>
            <a:off x="3138487" y="1446609"/>
            <a:ext cx="2867026" cy="1982391"/>
          </a:xfrm>
          <a:prstGeom prst="rect">
            <a:avLst/>
          </a:prstGeom>
          <a:ln w="12700">
            <a:miter lim="400000"/>
          </a:ln>
        </p:spPr>
      </p:pic>
      <p:sp>
        <p:nvSpPr>
          <p:cNvPr id="3219"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1"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22"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223" name="Colorization using Optimization"/>
          <p:cNvSpPr txBox="1"/>
          <p:nvPr>
            <p:ph type="title"/>
          </p:nvPr>
        </p:nvSpPr>
        <p:spPr>
          <a:prstGeom prst="rect">
            <a:avLst/>
          </a:prstGeom>
        </p:spPr>
        <p:txBody>
          <a:bodyPr/>
          <a:lstStyle/>
          <a:p>
            <a:pPr/>
            <a:r>
              <a:t>Colorization using Optimization</a:t>
            </a:r>
          </a:p>
        </p:txBody>
      </p:sp>
      <p:sp>
        <p:nvSpPr>
          <p:cNvPr id="3224" name="Anat Levin,  Dani Lischinski,  Yair Weiss http://www.cs.huji.ac.il/~yweiss/Colorization/"/>
          <p:cNvSpPr txBox="1"/>
          <p:nvPr>
            <p:ph type="body" idx="1"/>
          </p:nvPr>
        </p:nvSpPr>
        <p:spPr>
          <a:prstGeom prst="rect">
            <a:avLst/>
          </a:prstGeom>
        </p:spPr>
        <p:txBody>
          <a:bodyPr/>
          <a:lstStyle/>
          <a:p>
            <a:pPr/>
            <a:r>
              <a:t>Anat Levin,  Dani Lischinski,  Yair Weiss</a:t>
            </a:r>
            <a:br/>
            <a:r>
              <a:rPr>
                <a:hlinkClick r:id="rId3" invalidUrl="" action="" tgtFrame="" tooltip="" history="1" highlightClick="0" endSnd="0"/>
              </a:rPr>
              <a:t>http://www.cs.huji.ac.il/~yweiss/Colorization/</a:t>
            </a:r>
            <a:r>
              <a:t> </a:t>
            </a:r>
          </a:p>
        </p:txBody>
      </p:sp>
      <p:pic>
        <p:nvPicPr>
          <p:cNvPr id="3225" name="droppedImage.png" descr="droppedImage.png"/>
          <p:cNvPicPr>
            <a:picLocks noChangeAspect="1"/>
          </p:cNvPicPr>
          <p:nvPr/>
        </p:nvPicPr>
        <p:blipFill>
          <a:blip r:embed="rId4">
            <a:extLst/>
          </a:blip>
          <a:stretch>
            <a:fillRect/>
          </a:stretch>
        </p:blipFill>
        <p:spPr>
          <a:xfrm>
            <a:off x="241101" y="2303859"/>
            <a:ext cx="4162247" cy="3446860"/>
          </a:xfrm>
          <a:prstGeom prst="rect">
            <a:avLst/>
          </a:prstGeom>
          <a:ln w="12700">
            <a:miter lim="400000"/>
          </a:ln>
        </p:spPr>
      </p:pic>
      <p:pic>
        <p:nvPicPr>
          <p:cNvPr id="3226" name="droppedImage.png" descr="droppedImage.png"/>
          <p:cNvPicPr>
            <a:picLocks noChangeAspect="1"/>
          </p:cNvPicPr>
          <p:nvPr/>
        </p:nvPicPr>
        <p:blipFill>
          <a:blip r:embed="rId5">
            <a:extLst/>
          </a:blip>
          <a:stretch>
            <a:fillRect/>
          </a:stretch>
        </p:blipFill>
        <p:spPr>
          <a:xfrm>
            <a:off x="4679156" y="2303859"/>
            <a:ext cx="4162246" cy="3446860"/>
          </a:xfrm>
          <a:prstGeom prst="rect">
            <a:avLst/>
          </a:prstGeom>
          <a:ln w="12700">
            <a:miter lim="400000"/>
          </a:ln>
        </p:spPr>
      </p:pic>
      <p:sp>
        <p:nvSpPr>
          <p:cNvPr id="3227" name="Input BW image  with user color strokes"/>
          <p:cNvSpPr txBox="1"/>
          <p:nvPr/>
        </p:nvSpPr>
        <p:spPr>
          <a:xfrm>
            <a:off x="-966" y="5796855"/>
            <a:ext cx="4402337" cy="952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0639" marR="40639" defTabSz="914400">
              <a:defRPr sz="2400">
                <a:uFill>
                  <a:solidFill>
                    <a:srgbClr val="000000"/>
                  </a:solidFill>
                </a:uFill>
                <a:latin typeface="Times New Roman"/>
                <a:ea typeface="Times New Roman"/>
                <a:cs typeface="Times New Roman"/>
                <a:sym typeface="Times New Roman"/>
              </a:defRPr>
            </a:pPr>
            <a:r>
              <a:t>Input BW image </a:t>
            </a:r>
            <a:br/>
            <a:r>
              <a:t>with user color strokes</a:t>
            </a:r>
          </a:p>
        </p:txBody>
      </p:sp>
      <p:sp>
        <p:nvSpPr>
          <p:cNvPr id="3228" name="Result"/>
          <p:cNvSpPr txBox="1"/>
          <p:nvPr/>
        </p:nvSpPr>
        <p:spPr>
          <a:xfrm>
            <a:off x="4588894" y="6018609"/>
            <a:ext cx="4402337" cy="50899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40639" marR="40639" defTabSz="914400">
              <a:defRPr sz="2400">
                <a:uFill>
                  <a:solidFill>
                    <a:srgbClr val="000000"/>
                  </a:solidFill>
                </a:uFill>
                <a:latin typeface="Times New Roman"/>
                <a:ea typeface="Times New Roman"/>
                <a:cs typeface="Times New Roman"/>
                <a:sym typeface="Times New Roman"/>
              </a:defRPr>
            </a:lvl1pPr>
          </a:lstStyle>
          <a:p>
            <a:pPr/>
            <a:r>
              <a:t>Result</a:t>
            </a:r>
          </a:p>
        </p:txBody>
      </p:sp>
    </p:spTree>
  </p:cSld>
  <p:clrMapOvr>
    <a:masterClrMapping/>
  </p:clrMapOvr>
  <p:transition xmlns:p14="http://schemas.microsoft.com/office/powerpoint/2010/main" spd="med" advClick="1"/>
</p:sld>
</file>

<file path=ppt/slides/slide3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0"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31"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232" name="Principle"/>
          <p:cNvSpPr txBox="1"/>
          <p:nvPr>
            <p:ph type="title"/>
          </p:nvPr>
        </p:nvSpPr>
        <p:spPr>
          <a:prstGeom prst="rect">
            <a:avLst/>
          </a:prstGeom>
        </p:spPr>
        <p:txBody>
          <a:bodyPr/>
          <a:lstStyle/>
          <a:p>
            <a:pPr/>
            <a:r>
              <a:t>Principle</a:t>
            </a:r>
          </a:p>
        </p:txBody>
      </p:sp>
      <p:sp>
        <p:nvSpPr>
          <p:cNvPr id="3233" name="Colors vary smoothly…"/>
          <p:cNvSpPr txBox="1"/>
          <p:nvPr>
            <p:ph type="body" idx="1"/>
          </p:nvPr>
        </p:nvSpPr>
        <p:spPr>
          <a:prstGeom prst="rect">
            <a:avLst/>
          </a:prstGeom>
        </p:spPr>
        <p:txBody>
          <a:bodyPr/>
          <a:lstStyle/>
          <a:p>
            <a:pPr/>
            <a:r>
              <a:t>Colors vary smoothly </a:t>
            </a:r>
          </a:p>
          <a:p>
            <a:pPr/>
            <a:r>
              <a:t>Except at strong edges</a:t>
            </a:r>
          </a:p>
          <a:p>
            <a:pPr/>
          </a:p>
          <a:p>
            <a:pPr/>
            <a:r>
              <a:t>Technical idea: </a:t>
            </a:r>
          </a:p>
          <a:p>
            <a:pPr lvl="1"/>
            <a:r>
              <a:t>unknowns: pixel color (e.g. UV chrominance in YUV)</a:t>
            </a:r>
          </a:p>
          <a:p>
            <a:pPr lvl="1"/>
            <a:r>
              <a:t>Energy function that encourages neighboring pixels to have the same value</a:t>
            </a:r>
          </a:p>
          <a:p>
            <a:pPr lvl="2"/>
            <a:r>
              <a:t>Strength depends on greyscale similarity:</a:t>
            </a:r>
            <a:br/>
            <a:r>
              <a:t>the color is more likely the same if the greyscale is the same</a:t>
            </a:r>
          </a:p>
          <a:p>
            <a:pPr lvl="1"/>
            <a:r>
              <a:t>User stroke = boundary condition</a:t>
            </a:r>
          </a:p>
          <a:p>
            <a:pPr lvl="1"/>
            <a:r>
              <a:t>It’s all a big least square problem</a:t>
            </a:r>
          </a:p>
        </p:txBody>
      </p:sp>
      <p:pic>
        <p:nvPicPr>
          <p:cNvPr id="3234" name="droppedImage.png" descr="droppedImage.png"/>
          <p:cNvPicPr>
            <a:picLocks noChangeAspect="1"/>
          </p:cNvPicPr>
          <p:nvPr/>
        </p:nvPicPr>
        <p:blipFill>
          <a:blip r:embed="rId3">
            <a:extLst/>
          </a:blip>
          <a:stretch>
            <a:fillRect/>
          </a:stretch>
        </p:blipFill>
        <p:spPr>
          <a:xfrm>
            <a:off x="6216073" y="1330523"/>
            <a:ext cx="2625329" cy="2174101"/>
          </a:xfrm>
          <a:prstGeom prst="rect">
            <a:avLst/>
          </a:prstGeom>
          <a:ln w="12700">
            <a:miter lim="400000"/>
          </a:ln>
        </p:spPr>
      </p:pic>
    </p:spTree>
  </p:cSld>
  <p:clrMapOvr>
    <a:masterClrMapping/>
  </p:clrMapOvr>
  <p:transition xmlns:p14="http://schemas.microsoft.com/office/powerpoint/2010/main" spd="med" advClick="1"/>
</p:sld>
</file>

<file path=ppt/slides/slide3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3236" name="Rectangle"/>
          <p:cNvSpPr/>
          <p:nvPr/>
        </p:nvSpPr>
        <p:spPr>
          <a:xfrm>
            <a:off x="0" y="0"/>
            <a:ext cx="9144000" cy="6858000"/>
          </a:xfrm>
          <a:prstGeom prst="roundRect">
            <a:avLst>
              <a:gd name="adj" fmla="val 0"/>
            </a:avLst>
          </a:prstGeom>
          <a:blipFill>
            <a:blip r:embed="rId3"/>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37"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238" name="Homogenous smoothnes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Homogenous smoothness</a:t>
            </a:r>
          </a:p>
        </p:txBody>
      </p:sp>
      <p:sp>
        <p:nvSpPr>
          <p:cNvPr id="3239" name="Similar to Laplace/Poisson…"/>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r>
              <a:t>Similar to Laplace/Poisson</a:t>
            </a:r>
          </a:p>
          <a:p>
            <a:pPr marL="338666" indent="-338666" defTabSz="410765">
              <a:spcBef>
                <a:spcPts val="2100"/>
              </a:spcBef>
            </a:pPr>
            <a:r>
              <a:t>Solve for U, minimize</a:t>
            </a:r>
          </a:p>
          <a:p>
            <a:pPr marL="338666" indent="-338666" defTabSz="410765">
              <a:spcBef>
                <a:spcPts val="2100"/>
              </a:spcBef>
            </a:pPr>
          </a:p>
          <a:p>
            <a:pPr marL="338666" indent="-338666" defTabSz="410765">
              <a:spcBef>
                <a:spcPts val="2100"/>
              </a:spcBef>
            </a:pPr>
          </a:p>
          <a:p>
            <a:pPr marL="338666" indent="-338666" defTabSz="410765">
              <a:spcBef>
                <a:spcPts val="2100"/>
              </a:spcBef>
            </a:pPr>
          </a:p>
          <a:p>
            <a:pPr marL="338666" indent="-338666" defTabSz="410765">
              <a:spcBef>
                <a:spcPts val="2100"/>
              </a:spcBef>
            </a:pPr>
          </a:p>
          <a:p>
            <a:pPr marL="338666" indent="-338666" defTabSz="410765">
              <a:spcBef>
                <a:spcPts val="2100"/>
              </a:spcBef>
            </a:pPr>
            <a:r>
              <a:t>constrained to boundary conditions at the user’s strokes</a:t>
            </a:r>
          </a:p>
        </p:txBody>
      </p:sp>
      <p:pic>
        <p:nvPicPr>
          <p:cNvPr id="3240" name="droppedImage.pdf" descr="droppedImage.pdf"/>
          <p:cNvPicPr>
            <a:picLocks noChangeAspect="1"/>
          </p:cNvPicPr>
          <p:nvPr/>
        </p:nvPicPr>
        <p:blipFill>
          <a:blip r:embed="rId4">
            <a:extLst/>
          </a:blip>
          <a:stretch>
            <a:fillRect/>
          </a:stretch>
        </p:blipFill>
        <p:spPr>
          <a:xfrm>
            <a:off x="1125140" y="2759273"/>
            <a:ext cx="7101608" cy="1750220"/>
          </a:xfrm>
          <a:prstGeom prst="rect">
            <a:avLst/>
          </a:prstGeom>
          <a:ln w="12700">
            <a:miter lim="400000"/>
          </a:ln>
        </p:spPr>
      </p:pic>
    </p:spTree>
  </p:cSld>
  <p:clrMapOvr>
    <a:masterClrMapping/>
  </p:clrMapOvr>
  <p:transition xmlns:p14="http://schemas.microsoft.com/office/powerpoint/2010/main" spd="med" advClick="1"/>
</p:sld>
</file>

<file path=ppt/slides/slide3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4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45"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246" name="Non-homogenous weight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Non-homogenous weights</a:t>
            </a:r>
          </a:p>
        </p:txBody>
      </p:sp>
      <p:sp>
        <p:nvSpPr>
          <p:cNvPr id="3247" name="Idea: weight less pixels s that are very different from a given center pixel r…"/>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r>
              <a:t>Idea: weight less pixels </a:t>
            </a:r>
            <a:r>
              <a:rPr i="1"/>
              <a:t>s</a:t>
            </a:r>
            <a:r>
              <a:t> that are very different from a given center pixel </a:t>
            </a:r>
            <a:r>
              <a:rPr i="1"/>
              <a:t>r</a:t>
            </a:r>
          </a:p>
          <a:p>
            <a:pPr marL="338666" indent="-338666" defTabSz="410765">
              <a:spcBef>
                <a:spcPts val="2100"/>
              </a:spcBef>
            </a:pPr>
            <a:r>
              <a:t>The energy definition now varies spatially </a:t>
            </a:r>
            <a:br/>
            <a:r>
              <a:t>(non-homogenous)</a:t>
            </a:r>
          </a:p>
          <a:p>
            <a:pPr marL="338666" indent="-338666" defTabSz="410765">
              <a:spcBef>
                <a:spcPts val="2100"/>
              </a:spcBef>
            </a:pPr>
          </a:p>
          <a:p>
            <a:pPr marL="338666" indent="-338666" defTabSz="410765">
              <a:spcBef>
                <a:spcPts val="2100"/>
              </a:spcBef>
            </a:pPr>
          </a:p>
          <a:p>
            <a:pPr marL="338666" indent="-338666" defTabSz="410765">
              <a:spcBef>
                <a:spcPts val="2100"/>
              </a:spcBef>
            </a:pPr>
            <a:r>
              <a:t>where w</a:t>
            </a:r>
            <a:r>
              <a:rPr baseline="-5999"/>
              <a:t>rs</a:t>
            </a:r>
            <a:r>
              <a:t> is high when </a:t>
            </a:r>
            <a:r>
              <a:rPr i="1"/>
              <a:t>r</a:t>
            </a:r>
            <a:r>
              <a:t> and </a:t>
            </a:r>
            <a:r>
              <a:rPr i="1"/>
              <a:t>s</a:t>
            </a:r>
            <a:r>
              <a:t> have similar greyscale values in the input, and low if they are different</a:t>
            </a:r>
          </a:p>
          <a:p>
            <a:pPr marL="338666" indent="-338666" defTabSz="410765">
              <a:spcBef>
                <a:spcPts val="2100"/>
              </a:spcBef>
            </a:pPr>
            <a:r>
              <a:t>N(r) is the neighborhood of a pixel, e.g. 3x3</a:t>
            </a:r>
          </a:p>
        </p:txBody>
      </p:sp>
      <p:pic>
        <p:nvPicPr>
          <p:cNvPr id="3248" name="droppedImage.pdf" descr="droppedImage.pdf"/>
          <p:cNvPicPr>
            <a:picLocks noChangeAspect="1"/>
          </p:cNvPicPr>
          <p:nvPr/>
        </p:nvPicPr>
        <p:blipFill>
          <a:blip r:embed="rId3">
            <a:extLst/>
          </a:blip>
          <a:stretch>
            <a:fillRect/>
          </a:stretch>
        </p:blipFill>
        <p:spPr>
          <a:xfrm>
            <a:off x="2678906" y="3098601"/>
            <a:ext cx="5286376" cy="124122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24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247">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3247">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3247">
                                            <p:txEl>
                                              <p:pRg st="2" end="2"/>
                                            </p:txEl>
                                          </p:spTgt>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1" fill="hold">
                                  <p:stCondLst>
                                    <p:cond delay="0"/>
                                  </p:stCondLst>
                                  <p:iterate type="el" backwards="0">
                                    <p:tmAbs val="0"/>
                                  </p:iterate>
                                  <p:childTnLst>
                                    <p:set>
                                      <p:cBhvr>
                                        <p:cTn id="17" fill="hold"/>
                                        <p:tgtEl>
                                          <p:spTgt spid="3247">
                                            <p:txEl>
                                              <p:pRg st="3" end="3"/>
                                            </p:txEl>
                                          </p:spTgt>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1" fill="hold">
                                  <p:stCondLst>
                                    <p:cond delay="0"/>
                                  </p:stCondLst>
                                  <p:iterate type="el" backwards="0">
                                    <p:tmAbs val="0"/>
                                  </p:iterate>
                                  <p:childTnLst>
                                    <p:set>
                                      <p:cBhvr>
                                        <p:cTn id="20" fill="hold"/>
                                        <p:tgtEl>
                                          <p:spTgt spid="3247">
                                            <p:txEl>
                                              <p:pRg st="4" end="4"/>
                                            </p:txEl>
                                          </p:spTgt>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1" fill="hold">
                                  <p:stCondLst>
                                    <p:cond delay="0"/>
                                  </p:stCondLst>
                                  <p:iterate type="el" backwards="0">
                                    <p:tmAbs val="0"/>
                                  </p:iterate>
                                  <p:childTnLst>
                                    <p:set>
                                      <p:cBhvr>
                                        <p:cTn id="23" fill="hold"/>
                                        <p:tgtEl>
                                          <p:spTgt spid="324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47" grpId="1"/>
    </p:bldLst>
  </p:timing>
</p:sld>
</file>

<file path=ppt/slides/slide3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3250" name="Rectangle"/>
          <p:cNvSpPr/>
          <p:nvPr/>
        </p:nvSpPr>
        <p:spPr>
          <a:xfrm>
            <a:off x="0" y="0"/>
            <a:ext cx="9144000" cy="6858000"/>
          </a:xfrm>
          <a:prstGeom prst="roundRect">
            <a:avLst>
              <a:gd name="adj" fmla="val 0"/>
            </a:avLst>
          </a:prstGeom>
          <a:blipFill>
            <a:blip r:embed="rId3"/>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251"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252" name="Weight/Compatibility function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Weight/Compatibility functions</a:t>
            </a:r>
          </a:p>
        </p:txBody>
      </p:sp>
      <p:sp>
        <p:nvSpPr>
          <p:cNvPr id="3253" name="Gaussian on intensity (Y) difference…"/>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r>
              <a:t>Gaussian on intensity (Y) difference </a:t>
            </a:r>
          </a:p>
          <a:p>
            <a:pPr marL="338666" indent="-338666" defTabSz="410765">
              <a:spcBef>
                <a:spcPts val="2100"/>
              </a:spcBef>
            </a:pPr>
          </a:p>
          <a:p>
            <a:pPr marL="338666" indent="-338666" defTabSz="410765">
              <a:spcBef>
                <a:spcPts val="2100"/>
              </a:spcBef>
            </a:pPr>
          </a:p>
          <a:p>
            <a:pPr marL="338666" indent="-338666" defTabSz="410765">
              <a:spcBef>
                <a:spcPts val="2100"/>
              </a:spcBef>
            </a:pPr>
            <a:r>
              <a:t>Or Normalized correlation</a:t>
            </a:r>
            <a:br/>
            <a:br/>
            <a:br/>
          </a:p>
          <a:p>
            <a:pPr marL="338666" indent="-338666" defTabSz="410765">
              <a:spcBef>
                <a:spcPts val="2100"/>
              </a:spcBef>
            </a:pPr>
            <a:r>
              <a:t>where μ is the local mean intensity, σ</a:t>
            </a:r>
            <a:r>
              <a:rPr baseline="31999"/>
              <a:t>2</a:t>
            </a:r>
            <a:r>
              <a:t> the variance</a:t>
            </a:r>
          </a:p>
          <a:p>
            <a:pPr marL="338666" indent="-338666" defTabSz="410765">
              <a:spcBef>
                <a:spcPts val="2100"/>
              </a:spcBef>
            </a:pPr>
            <a:r>
              <a:t>All normalized to sum to 1 in a window</a:t>
            </a:r>
          </a:p>
        </p:txBody>
      </p:sp>
      <p:pic>
        <p:nvPicPr>
          <p:cNvPr id="3254" name="droppedImage.png" descr="droppedImage.png"/>
          <p:cNvPicPr>
            <a:picLocks noChangeAspect="1"/>
          </p:cNvPicPr>
          <p:nvPr/>
        </p:nvPicPr>
        <p:blipFill>
          <a:blip r:embed="rId4">
            <a:extLst/>
          </a:blip>
          <a:stretch>
            <a:fillRect/>
          </a:stretch>
        </p:blipFill>
        <p:spPr>
          <a:xfrm>
            <a:off x="4054078" y="1902023"/>
            <a:ext cx="4589860" cy="1026915"/>
          </a:xfrm>
          <a:prstGeom prst="rect">
            <a:avLst/>
          </a:prstGeom>
          <a:ln w="12700">
            <a:miter lim="400000"/>
          </a:ln>
        </p:spPr>
      </p:pic>
      <p:pic>
        <p:nvPicPr>
          <p:cNvPr id="3255" name="droppedImage.png" descr="droppedImage.png"/>
          <p:cNvPicPr>
            <a:picLocks noChangeAspect="1"/>
          </p:cNvPicPr>
          <p:nvPr/>
        </p:nvPicPr>
        <p:blipFill>
          <a:blip r:embed="rId5">
            <a:extLst/>
          </a:blip>
          <a:stretch>
            <a:fillRect/>
          </a:stretch>
        </p:blipFill>
        <p:spPr>
          <a:xfrm>
            <a:off x="2866429" y="3696890"/>
            <a:ext cx="5973962" cy="1116702"/>
          </a:xfrm>
          <a:prstGeom prst="rect">
            <a:avLst/>
          </a:prstGeom>
          <a:ln w="12700">
            <a:miter lim="400000"/>
          </a:ln>
        </p:spPr>
      </p:pic>
    </p:spTree>
  </p:cSld>
  <p:clrMapOvr>
    <a:masterClrMapping/>
  </p:clrMapOvr>
  <p:transition xmlns:p14="http://schemas.microsoft.com/office/powerpoint/2010/main" spd="med" advClick="1"/>
</p:sld>
</file>

<file path=ppt/slides/slide3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9"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3285" name="Group"/>
          <p:cNvGrpSpPr/>
          <p:nvPr/>
        </p:nvGrpSpPr>
        <p:grpSpPr>
          <a:xfrm>
            <a:off x="4723804" y="2970213"/>
            <a:ext cx="3581996" cy="3582988"/>
            <a:chOff x="0" y="0"/>
            <a:chExt cx="3581995" cy="3582987"/>
          </a:xfrm>
        </p:grpSpPr>
        <p:sp>
          <p:nvSpPr>
            <p:cNvPr id="3260" name="Square"/>
            <p:cNvSpPr/>
            <p:nvPr/>
          </p:nvSpPr>
          <p:spPr>
            <a:xfrm>
              <a:off x="716875" y="1433194"/>
              <a:ext cx="716281" cy="716599"/>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1" name="Square"/>
            <p:cNvSpPr/>
            <p:nvPr/>
          </p:nvSpPr>
          <p:spPr>
            <a:xfrm>
              <a:off x="716875" y="2149792"/>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2" name="Square"/>
            <p:cNvSpPr/>
            <p:nvPr/>
          </p:nvSpPr>
          <p:spPr>
            <a:xfrm>
              <a:off x="2149434" y="2149792"/>
              <a:ext cx="716281" cy="716599"/>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3" name="Square"/>
            <p:cNvSpPr/>
            <p:nvPr/>
          </p:nvSpPr>
          <p:spPr>
            <a:xfrm>
              <a:off x="1433155" y="1433194"/>
              <a:ext cx="716281" cy="716599"/>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4" name="Square"/>
            <p:cNvSpPr/>
            <p:nvPr/>
          </p:nvSpPr>
          <p:spPr>
            <a:xfrm>
              <a:off x="2149434" y="716597"/>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5" name="Square"/>
            <p:cNvSpPr/>
            <p:nvPr/>
          </p:nvSpPr>
          <p:spPr>
            <a:xfrm>
              <a:off x="1433155" y="716597"/>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6" name="Square"/>
            <p:cNvSpPr/>
            <p:nvPr/>
          </p:nvSpPr>
          <p:spPr>
            <a:xfrm>
              <a:off x="716875" y="716597"/>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7" name="Square"/>
            <p:cNvSpPr/>
            <p:nvPr/>
          </p:nvSpPr>
          <p:spPr>
            <a:xfrm>
              <a:off x="2149434" y="1433194"/>
              <a:ext cx="716281" cy="716599"/>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8" name="Square"/>
            <p:cNvSpPr/>
            <p:nvPr/>
          </p:nvSpPr>
          <p:spPr>
            <a:xfrm>
              <a:off x="1433155" y="2149792"/>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69" name="Square"/>
            <p:cNvSpPr/>
            <p:nvPr/>
          </p:nvSpPr>
          <p:spPr>
            <a:xfrm>
              <a:off x="1433155" y="2866389"/>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0" name="Square"/>
            <p:cNvSpPr/>
            <p:nvPr/>
          </p:nvSpPr>
          <p:spPr>
            <a:xfrm>
              <a:off x="716875" y="2866389"/>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1" name="Square"/>
            <p:cNvSpPr/>
            <p:nvPr/>
          </p:nvSpPr>
          <p:spPr>
            <a:xfrm>
              <a:off x="0" y="2866389"/>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2" name="Square"/>
            <p:cNvSpPr/>
            <p:nvPr/>
          </p:nvSpPr>
          <p:spPr>
            <a:xfrm>
              <a:off x="0" y="2149792"/>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3" name="Square"/>
            <p:cNvSpPr/>
            <p:nvPr/>
          </p:nvSpPr>
          <p:spPr>
            <a:xfrm>
              <a:off x="2149434" y="2866389"/>
              <a:ext cx="716281" cy="716599"/>
            </a:xfrm>
            <a:prstGeom prst="rect">
              <a:avLst/>
            </a:prstGeom>
            <a:solidFill>
              <a:srgbClr val="CBCBCB"/>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4" name="Square"/>
            <p:cNvSpPr/>
            <p:nvPr/>
          </p:nvSpPr>
          <p:spPr>
            <a:xfrm>
              <a:off x="2865715" y="2149792"/>
              <a:ext cx="716281" cy="716599"/>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5" name="Square"/>
            <p:cNvSpPr/>
            <p:nvPr/>
          </p:nvSpPr>
          <p:spPr>
            <a:xfrm>
              <a:off x="2865715" y="2866389"/>
              <a:ext cx="716281" cy="716599"/>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6" name="Square"/>
            <p:cNvSpPr/>
            <p:nvPr/>
          </p:nvSpPr>
          <p:spPr>
            <a:xfrm>
              <a:off x="2865715" y="1433194"/>
              <a:ext cx="716281" cy="716599"/>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7" name="Square"/>
            <p:cNvSpPr/>
            <p:nvPr/>
          </p:nvSpPr>
          <p:spPr>
            <a:xfrm>
              <a:off x="2865715" y="716597"/>
              <a:ext cx="716281" cy="716598"/>
            </a:xfrm>
            <a:prstGeom prst="rect">
              <a:avLst/>
            </a:prstGeom>
            <a:solidFill>
              <a:srgbClr val="929292"/>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8" name="Square"/>
            <p:cNvSpPr/>
            <p:nvPr/>
          </p:nvSpPr>
          <p:spPr>
            <a:xfrm>
              <a:off x="2865715" y="0"/>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79" name="Square"/>
            <p:cNvSpPr/>
            <p:nvPr/>
          </p:nvSpPr>
          <p:spPr>
            <a:xfrm>
              <a:off x="2149434" y="0"/>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80" name="Square"/>
            <p:cNvSpPr/>
            <p:nvPr/>
          </p:nvSpPr>
          <p:spPr>
            <a:xfrm>
              <a:off x="1433155" y="0"/>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81" name="Square"/>
            <p:cNvSpPr/>
            <p:nvPr/>
          </p:nvSpPr>
          <p:spPr>
            <a:xfrm>
              <a:off x="716875" y="0"/>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82" name="Square"/>
            <p:cNvSpPr/>
            <p:nvPr/>
          </p:nvSpPr>
          <p:spPr>
            <a:xfrm>
              <a:off x="0" y="0"/>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83" name="Square"/>
            <p:cNvSpPr/>
            <p:nvPr/>
          </p:nvSpPr>
          <p:spPr>
            <a:xfrm>
              <a:off x="0" y="716597"/>
              <a:ext cx="716281" cy="71659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284" name="Square"/>
            <p:cNvSpPr/>
            <p:nvPr/>
          </p:nvSpPr>
          <p:spPr>
            <a:xfrm>
              <a:off x="0" y="1433194"/>
              <a:ext cx="716281" cy="716599"/>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sp>
        <p:nvSpPr>
          <p:cNvPr id="3286" name="Affinity Function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Affinity Functions</a:t>
            </a:r>
          </a:p>
        </p:txBody>
      </p:sp>
      <p:pic>
        <p:nvPicPr>
          <p:cNvPr id="3287" name="image.pdf" descr="image.pdf"/>
          <p:cNvPicPr>
            <a:picLocks noChangeAspect="0"/>
          </p:cNvPicPr>
          <p:nvPr/>
        </p:nvPicPr>
        <p:blipFill>
          <a:blip r:embed="rId2">
            <a:extLst/>
          </a:blip>
          <a:stretch>
            <a:fillRect/>
          </a:stretch>
        </p:blipFill>
        <p:spPr>
          <a:xfrm>
            <a:off x="1873250" y="1143000"/>
            <a:ext cx="5768579" cy="1058863"/>
          </a:xfrm>
          <a:prstGeom prst="rect">
            <a:avLst/>
          </a:prstGeom>
          <a:ln w="12700">
            <a:miter lim="400000"/>
          </a:ln>
        </p:spPr>
      </p:pic>
      <p:pic>
        <p:nvPicPr>
          <p:cNvPr id="3288" name="giliBright-newres4.png" descr="giliBright-newres4.png"/>
          <p:cNvPicPr>
            <a:picLocks noChangeAspect="0"/>
          </p:cNvPicPr>
          <p:nvPr/>
        </p:nvPicPr>
        <p:blipFill>
          <a:blip r:embed="rId3">
            <a:extLst/>
          </a:blip>
          <a:stretch>
            <a:fillRect/>
          </a:stretch>
        </p:blipFill>
        <p:spPr>
          <a:xfrm>
            <a:off x="1223367" y="3892550"/>
            <a:ext cx="2286001" cy="1893094"/>
          </a:xfrm>
          <a:prstGeom prst="rect">
            <a:avLst/>
          </a:prstGeom>
          <a:ln w="12700">
            <a:miter lim="400000"/>
          </a:ln>
        </p:spPr>
      </p:pic>
      <p:sp>
        <p:nvSpPr>
          <p:cNvPr id="3289" name="Square"/>
          <p:cNvSpPr/>
          <p:nvPr/>
        </p:nvSpPr>
        <p:spPr>
          <a:xfrm>
            <a:off x="1847850" y="4532312"/>
            <a:ext cx="42863" cy="42864"/>
          </a:xfrm>
          <a:prstGeom prst="rect">
            <a:avLst/>
          </a:prstGeom>
          <a:ln w="12700">
            <a:solidFill>
              <a:srgbClr val="FF2600"/>
            </a:solidFill>
            <a:miter lim="400000"/>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290" name="Line"/>
          <p:cNvSpPr/>
          <p:nvPr/>
        </p:nvSpPr>
        <p:spPr>
          <a:xfrm flipV="1">
            <a:off x="1844675" y="2970212"/>
            <a:ext cx="2879726" cy="1560513"/>
          </a:xfrm>
          <a:prstGeom prst="line">
            <a:avLst/>
          </a:prstGeom>
          <a:ln w="12700">
            <a:solidFill>
              <a:srgbClr val="FF2600"/>
            </a:solidFill>
          </a:ln>
        </p:spPr>
        <p:txBody>
          <a:bodyPr lIns="0" tIns="0" rIns="0" bIns="0"/>
          <a:lstStyle/>
          <a:p>
            <a:pPr>
              <a:defRPr baseline="0" sz="0"/>
            </a:pPr>
          </a:p>
        </p:txBody>
      </p:sp>
      <p:sp>
        <p:nvSpPr>
          <p:cNvPr id="3291" name="Line"/>
          <p:cNvSpPr/>
          <p:nvPr/>
        </p:nvSpPr>
        <p:spPr>
          <a:xfrm>
            <a:off x="1843087" y="4576762"/>
            <a:ext cx="2881314" cy="1974851"/>
          </a:xfrm>
          <a:prstGeom prst="line">
            <a:avLst/>
          </a:prstGeom>
          <a:ln w="12700">
            <a:solidFill>
              <a:srgbClr val="FF2600"/>
            </a:solidFill>
          </a:ln>
        </p:spPr>
        <p:txBody>
          <a:bodyPr lIns="0" tIns="0" rIns="0" bIns="0"/>
          <a:lstStyle/>
          <a:p>
            <a:pPr>
              <a:defRPr baseline="0" sz="0"/>
            </a:pPr>
          </a:p>
        </p:txBody>
      </p:sp>
      <p:pic>
        <p:nvPicPr>
          <p:cNvPr id="3292" name="image.pdf" descr="image.pdf"/>
          <p:cNvPicPr>
            <a:picLocks noChangeAspect="0"/>
          </p:cNvPicPr>
          <p:nvPr/>
        </p:nvPicPr>
        <p:blipFill>
          <a:blip r:embed="rId4">
            <a:extLst/>
          </a:blip>
          <a:stretch>
            <a:fillRect/>
          </a:stretch>
        </p:blipFill>
        <p:spPr>
          <a:xfrm>
            <a:off x="2741414" y="2114550"/>
            <a:ext cx="607219" cy="560388"/>
          </a:xfrm>
          <a:prstGeom prst="rect">
            <a:avLst/>
          </a:prstGeom>
          <a:ln w="12700">
            <a:miter lim="400000"/>
          </a:ln>
        </p:spPr>
      </p:pic>
      <p:sp>
        <p:nvSpPr>
          <p:cNvPr id="3293" name="proportional to local variance"/>
          <p:cNvSpPr txBox="1"/>
          <p:nvPr/>
        </p:nvSpPr>
        <p:spPr>
          <a:xfrm>
            <a:off x="3196828" y="2205632"/>
            <a:ext cx="3348633"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spcBef>
                <a:spcPts val="1400"/>
              </a:spcBef>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proportional to local variance</a:t>
            </a:r>
          </a:p>
        </p:txBody>
      </p:sp>
      <p:grpSp>
        <p:nvGrpSpPr>
          <p:cNvPr id="3315" name="Group"/>
          <p:cNvGrpSpPr/>
          <p:nvPr/>
        </p:nvGrpSpPr>
        <p:grpSpPr>
          <a:xfrm>
            <a:off x="5683249" y="3935412"/>
            <a:ext cx="1656161" cy="1662511"/>
            <a:chOff x="0" y="0"/>
            <a:chExt cx="1656159" cy="1662509"/>
          </a:xfrm>
        </p:grpSpPr>
        <p:sp>
          <p:nvSpPr>
            <p:cNvPr id="3294" name="Line"/>
            <p:cNvSpPr/>
            <p:nvPr/>
          </p:nvSpPr>
          <p:spPr>
            <a:xfrm>
              <a:off x="76199" y="831850"/>
              <a:ext cx="803673" cy="1588"/>
            </a:xfrm>
            <a:prstGeom prst="line">
              <a:avLst/>
            </a:prstGeom>
            <a:noFill/>
            <a:ln w="88900" cap="flat">
              <a:solidFill>
                <a:srgbClr val="000000"/>
              </a:solidFill>
              <a:prstDash val="solid"/>
              <a:round/>
            </a:ln>
            <a:effectLst/>
          </p:spPr>
          <p:txBody>
            <a:bodyPr wrap="square" lIns="0" tIns="0" rIns="0" bIns="0" numCol="1" anchor="t">
              <a:noAutofit/>
            </a:bodyPr>
            <a:lstStyle/>
            <a:p>
              <a:pPr>
                <a:defRPr baseline="0" sz="0"/>
              </a:pPr>
            </a:p>
          </p:txBody>
        </p:sp>
        <p:sp>
          <p:nvSpPr>
            <p:cNvPr id="3295" name="Line"/>
            <p:cNvSpPr/>
            <p:nvPr/>
          </p:nvSpPr>
          <p:spPr>
            <a:xfrm>
              <a:off x="782637" y="822324"/>
              <a:ext cx="803673" cy="1589"/>
            </a:xfrm>
            <a:prstGeom prst="line">
              <a:avLst/>
            </a:prstGeom>
            <a:noFill/>
            <a:ln w="25400" cap="flat">
              <a:solidFill>
                <a:srgbClr val="000000"/>
              </a:solidFill>
              <a:prstDash val="solid"/>
              <a:round/>
            </a:ln>
            <a:effectLst/>
          </p:spPr>
          <p:txBody>
            <a:bodyPr wrap="square" lIns="0" tIns="0" rIns="0" bIns="0" numCol="1" anchor="t">
              <a:noAutofit/>
            </a:bodyPr>
            <a:lstStyle/>
            <a:p>
              <a:pPr>
                <a:defRPr baseline="0" sz="0"/>
              </a:pPr>
            </a:p>
          </p:txBody>
        </p:sp>
        <p:sp>
          <p:nvSpPr>
            <p:cNvPr id="3296" name="Line"/>
            <p:cNvSpPr/>
            <p:nvPr/>
          </p:nvSpPr>
          <p:spPr>
            <a:xfrm>
              <a:off x="825500" y="858837"/>
              <a:ext cx="1588" cy="701676"/>
            </a:xfrm>
            <a:prstGeom prst="line">
              <a:avLst/>
            </a:prstGeom>
            <a:noFill/>
            <a:ln w="50800" cap="flat">
              <a:solidFill>
                <a:srgbClr val="000000"/>
              </a:solidFill>
              <a:prstDash val="solid"/>
              <a:round/>
            </a:ln>
            <a:effectLst/>
          </p:spPr>
          <p:txBody>
            <a:bodyPr wrap="square" lIns="0" tIns="0" rIns="0" bIns="0" numCol="1" anchor="t">
              <a:noAutofit/>
            </a:bodyPr>
            <a:lstStyle/>
            <a:p>
              <a:pPr>
                <a:defRPr baseline="0" sz="0"/>
              </a:pPr>
            </a:p>
          </p:txBody>
        </p:sp>
        <p:sp>
          <p:nvSpPr>
            <p:cNvPr id="3297" name="Line"/>
            <p:cNvSpPr/>
            <p:nvPr/>
          </p:nvSpPr>
          <p:spPr>
            <a:xfrm flipV="1">
              <a:off x="817562" y="104775"/>
              <a:ext cx="747713" cy="727076"/>
            </a:xfrm>
            <a:prstGeom prst="line">
              <a:avLst/>
            </a:prstGeom>
            <a:noFill/>
            <a:ln w="88900" cap="flat">
              <a:solidFill>
                <a:srgbClr val="000000"/>
              </a:solidFill>
              <a:prstDash val="solid"/>
              <a:round/>
            </a:ln>
            <a:effectLst/>
          </p:spPr>
          <p:txBody>
            <a:bodyPr wrap="square" lIns="0" tIns="0" rIns="0" bIns="0" numCol="1" anchor="t">
              <a:noAutofit/>
            </a:bodyPr>
            <a:lstStyle/>
            <a:p>
              <a:pPr>
                <a:defRPr baseline="0" sz="0"/>
              </a:pPr>
            </a:p>
          </p:txBody>
        </p:sp>
        <p:sp>
          <p:nvSpPr>
            <p:cNvPr id="3298" name="Line"/>
            <p:cNvSpPr/>
            <p:nvPr/>
          </p:nvSpPr>
          <p:spPr>
            <a:xfrm flipH="1">
              <a:off x="92074" y="831850"/>
              <a:ext cx="741364" cy="728663"/>
            </a:xfrm>
            <a:prstGeom prst="line">
              <a:avLst/>
            </a:prstGeom>
            <a:noFill/>
            <a:ln w="50800" cap="flat">
              <a:solidFill>
                <a:srgbClr val="000000"/>
              </a:solidFill>
              <a:prstDash val="solid"/>
              <a:round/>
            </a:ln>
            <a:effectLst/>
          </p:spPr>
          <p:txBody>
            <a:bodyPr wrap="square" lIns="0" tIns="0" rIns="0" bIns="0" numCol="1" anchor="t">
              <a:noAutofit/>
            </a:bodyPr>
            <a:lstStyle/>
            <a:p>
              <a:pPr>
                <a:defRPr baseline="0" sz="0"/>
              </a:pPr>
            </a:p>
          </p:txBody>
        </p:sp>
        <p:sp>
          <p:nvSpPr>
            <p:cNvPr id="3299" name="Line"/>
            <p:cNvSpPr/>
            <p:nvPr/>
          </p:nvSpPr>
          <p:spPr>
            <a:xfrm>
              <a:off x="111125" y="122237"/>
              <a:ext cx="739776" cy="728663"/>
            </a:xfrm>
            <a:prstGeom prst="line">
              <a:avLst/>
            </a:prstGeom>
            <a:noFill/>
            <a:ln w="88900" cap="flat">
              <a:solidFill>
                <a:srgbClr val="000000"/>
              </a:solidFill>
              <a:prstDash val="solid"/>
              <a:round/>
            </a:ln>
            <a:effectLst/>
          </p:spPr>
          <p:txBody>
            <a:bodyPr wrap="square" lIns="0" tIns="0" rIns="0" bIns="0" numCol="1" anchor="t">
              <a:noAutofit/>
            </a:bodyPr>
            <a:lstStyle/>
            <a:p>
              <a:pPr>
                <a:defRPr baseline="0" sz="0"/>
              </a:pPr>
            </a:p>
          </p:txBody>
        </p:sp>
        <p:sp>
          <p:nvSpPr>
            <p:cNvPr id="3300" name="Line"/>
            <p:cNvSpPr/>
            <p:nvPr/>
          </p:nvSpPr>
          <p:spPr>
            <a:xfrm>
              <a:off x="825500" y="122237"/>
              <a:ext cx="1588" cy="771526"/>
            </a:xfrm>
            <a:prstGeom prst="line">
              <a:avLst/>
            </a:prstGeom>
            <a:noFill/>
            <a:ln w="88900" cap="flat">
              <a:solidFill>
                <a:srgbClr val="000000"/>
              </a:solidFill>
              <a:prstDash val="solid"/>
              <a:round/>
            </a:ln>
            <a:effectLst/>
          </p:spPr>
          <p:txBody>
            <a:bodyPr wrap="square" lIns="0" tIns="0" rIns="0" bIns="0" numCol="1" anchor="t">
              <a:noAutofit/>
            </a:bodyPr>
            <a:lstStyle/>
            <a:p>
              <a:pPr>
                <a:defRPr baseline="0" sz="0"/>
              </a:pPr>
            </a:p>
          </p:txBody>
        </p:sp>
        <p:sp>
          <p:nvSpPr>
            <p:cNvPr id="3301" name="Line"/>
            <p:cNvSpPr/>
            <p:nvPr/>
          </p:nvSpPr>
          <p:spPr>
            <a:xfrm>
              <a:off x="833437" y="841375"/>
              <a:ext cx="696914" cy="703263"/>
            </a:xfrm>
            <a:prstGeom prst="line">
              <a:avLst/>
            </a:prstGeom>
            <a:noFill/>
            <a:ln w="25400" cap="flat">
              <a:solidFill>
                <a:srgbClr val="000000"/>
              </a:solidFill>
              <a:prstDash val="solid"/>
              <a:round/>
            </a:ln>
            <a:effectLst/>
          </p:spPr>
          <p:txBody>
            <a:bodyPr wrap="square" lIns="0" tIns="0" rIns="0" bIns="0" numCol="1" anchor="t">
              <a:noAutofit/>
            </a:bodyPr>
            <a:lstStyle/>
            <a:p>
              <a:pPr>
                <a:defRPr baseline="0" sz="0"/>
              </a:pPr>
            </a:p>
          </p:txBody>
        </p:sp>
        <p:grpSp>
          <p:nvGrpSpPr>
            <p:cNvPr id="3314" name="Group"/>
            <p:cNvGrpSpPr/>
            <p:nvPr/>
          </p:nvGrpSpPr>
          <p:grpSpPr>
            <a:xfrm>
              <a:off x="-1" y="0"/>
              <a:ext cx="1656161" cy="1662510"/>
              <a:chOff x="0" y="0"/>
              <a:chExt cx="1656159" cy="1662509"/>
            </a:xfrm>
          </p:grpSpPr>
          <p:grpSp>
            <p:nvGrpSpPr>
              <p:cNvPr id="3305" name="Group"/>
              <p:cNvGrpSpPr/>
              <p:nvPr/>
            </p:nvGrpSpPr>
            <p:grpSpPr>
              <a:xfrm>
                <a:off x="-1" y="0"/>
                <a:ext cx="1654573" cy="232172"/>
                <a:chOff x="0" y="0"/>
                <a:chExt cx="1654571" cy="232171"/>
              </a:xfrm>
            </p:grpSpPr>
            <p:sp>
              <p:nvSpPr>
                <p:cNvPr id="3302" name="Circle"/>
                <p:cNvSpPr/>
                <p:nvPr/>
              </p:nvSpPr>
              <p:spPr>
                <a:xfrm>
                  <a:off x="0" y="0"/>
                  <a:ext cx="232172"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03" name="Circle"/>
                <p:cNvSpPr/>
                <p:nvPr/>
              </p:nvSpPr>
              <p:spPr>
                <a:xfrm>
                  <a:off x="711200"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04" name="Circle"/>
                <p:cNvSpPr/>
                <p:nvPr/>
              </p:nvSpPr>
              <p:spPr>
                <a:xfrm>
                  <a:off x="1422399"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09" name="Group"/>
              <p:cNvGrpSpPr/>
              <p:nvPr/>
            </p:nvGrpSpPr>
            <p:grpSpPr>
              <a:xfrm>
                <a:off x="1587" y="714375"/>
                <a:ext cx="1654573" cy="232172"/>
                <a:chOff x="0" y="0"/>
                <a:chExt cx="1654571" cy="232171"/>
              </a:xfrm>
            </p:grpSpPr>
            <p:sp>
              <p:nvSpPr>
                <p:cNvPr id="3306" name="Circle"/>
                <p:cNvSpPr/>
                <p:nvPr/>
              </p:nvSpPr>
              <p:spPr>
                <a:xfrm>
                  <a:off x="0" y="0"/>
                  <a:ext cx="232172"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07" name="Circle"/>
                <p:cNvSpPr/>
                <p:nvPr/>
              </p:nvSpPr>
              <p:spPr>
                <a:xfrm>
                  <a:off x="711199"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08" name="Circle"/>
                <p:cNvSpPr/>
                <p:nvPr/>
              </p:nvSpPr>
              <p:spPr>
                <a:xfrm>
                  <a:off x="1422399"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13" name="Group"/>
              <p:cNvGrpSpPr/>
              <p:nvPr/>
            </p:nvGrpSpPr>
            <p:grpSpPr>
              <a:xfrm>
                <a:off x="1587" y="1430337"/>
                <a:ext cx="1654573" cy="232173"/>
                <a:chOff x="0" y="0"/>
                <a:chExt cx="1654571" cy="232171"/>
              </a:xfrm>
            </p:grpSpPr>
            <p:sp>
              <p:nvSpPr>
                <p:cNvPr id="3310" name="Circle"/>
                <p:cNvSpPr/>
                <p:nvPr/>
              </p:nvSpPr>
              <p:spPr>
                <a:xfrm>
                  <a:off x="0" y="0"/>
                  <a:ext cx="232172"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11" name="Circle"/>
                <p:cNvSpPr/>
                <p:nvPr/>
              </p:nvSpPr>
              <p:spPr>
                <a:xfrm>
                  <a:off x="711199"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12" name="Circle"/>
                <p:cNvSpPr/>
                <p:nvPr/>
              </p:nvSpPr>
              <p:spPr>
                <a:xfrm>
                  <a:off x="1422399" y="0"/>
                  <a:ext cx="232173" cy="232172"/>
                </a:xfrm>
                <a:prstGeom prst="ellipse">
                  <a:avLst/>
                </a:prstGeom>
                <a:solidFill>
                  <a:srgbClr val="4349AA"/>
                </a:solidFill>
                <a:ln w="3175" cap="flat">
                  <a:solidFill>
                    <a:srgbClr val="4349AA"/>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grpSp>
    </p:spTree>
  </p:cSld>
  <p:clrMapOvr>
    <a:masterClrMapping/>
  </p:clrMapOvr>
  <p:transition xmlns:p14="http://schemas.microsoft.com/office/powerpoint/2010/main" spd="med" advClick="1"/>
</p:sld>
</file>

<file path=ppt/slides/slide3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3398" name="Group"/>
          <p:cNvGrpSpPr/>
          <p:nvPr/>
        </p:nvGrpSpPr>
        <p:grpSpPr>
          <a:xfrm>
            <a:off x="1375171" y="2669976"/>
            <a:ext cx="3812978" cy="2669978"/>
            <a:chOff x="0" y="0"/>
            <a:chExt cx="3812976" cy="2669976"/>
          </a:xfrm>
        </p:grpSpPr>
        <p:grpSp>
          <p:nvGrpSpPr>
            <p:cNvPr id="3325" name="Group"/>
            <p:cNvGrpSpPr/>
            <p:nvPr/>
          </p:nvGrpSpPr>
          <p:grpSpPr>
            <a:xfrm>
              <a:off x="759023" y="0"/>
              <a:ext cx="383977" cy="2669977"/>
              <a:chOff x="0" y="0"/>
              <a:chExt cx="383976" cy="2669976"/>
            </a:xfrm>
          </p:grpSpPr>
          <p:sp>
            <p:nvSpPr>
              <p:cNvPr id="3318"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19"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0"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1"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2"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3"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4"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33" name="Group"/>
            <p:cNvGrpSpPr/>
            <p:nvPr/>
          </p:nvGrpSpPr>
          <p:grpSpPr>
            <a:xfrm>
              <a:off x="375046" y="0"/>
              <a:ext cx="383978" cy="2669977"/>
              <a:chOff x="0" y="0"/>
              <a:chExt cx="383976" cy="2669976"/>
            </a:xfrm>
          </p:grpSpPr>
          <p:sp>
            <p:nvSpPr>
              <p:cNvPr id="3326"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7"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8"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29"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0"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1"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2"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41" name="Group"/>
            <p:cNvGrpSpPr/>
            <p:nvPr/>
          </p:nvGrpSpPr>
          <p:grpSpPr>
            <a:xfrm>
              <a:off x="0" y="0"/>
              <a:ext cx="383977" cy="2669977"/>
              <a:chOff x="0" y="0"/>
              <a:chExt cx="383976" cy="2669976"/>
            </a:xfrm>
          </p:grpSpPr>
          <p:sp>
            <p:nvSpPr>
              <p:cNvPr id="3334"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5"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6"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7"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8"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39"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0"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49" name="Group"/>
            <p:cNvGrpSpPr/>
            <p:nvPr/>
          </p:nvGrpSpPr>
          <p:grpSpPr>
            <a:xfrm>
              <a:off x="1143000" y="0"/>
              <a:ext cx="383977" cy="2669977"/>
              <a:chOff x="0" y="0"/>
              <a:chExt cx="383976" cy="2669976"/>
            </a:xfrm>
          </p:grpSpPr>
          <p:sp>
            <p:nvSpPr>
              <p:cNvPr id="3342"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3"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4"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5"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6"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7"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48"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57" name="Group"/>
            <p:cNvGrpSpPr/>
            <p:nvPr/>
          </p:nvGrpSpPr>
          <p:grpSpPr>
            <a:xfrm>
              <a:off x="1518046" y="0"/>
              <a:ext cx="383978" cy="2669977"/>
              <a:chOff x="0" y="0"/>
              <a:chExt cx="383976" cy="2669976"/>
            </a:xfrm>
          </p:grpSpPr>
          <p:sp>
            <p:nvSpPr>
              <p:cNvPr id="3350"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1"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2"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3"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4"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5"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6"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65" name="Group"/>
            <p:cNvGrpSpPr/>
            <p:nvPr/>
          </p:nvGrpSpPr>
          <p:grpSpPr>
            <a:xfrm>
              <a:off x="1902023" y="0"/>
              <a:ext cx="383977" cy="2669977"/>
              <a:chOff x="0" y="0"/>
              <a:chExt cx="383976" cy="2669976"/>
            </a:xfrm>
          </p:grpSpPr>
          <p:sp>
            <p:nvSpPr>
              <p:cNvPr id="3358"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59"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0"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1"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2"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3"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4"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73" name="Group"/>
            <p:cNvGrpSpPr/>
            <p:nvPr/>
          </p:nvGrpSpPr>
          <p:grpSpPr>
            <a:xfrm>
              <a:off x="2286000" y="0"/>
              <a:ext cx="383977" cy="2669977"/>
              <a:chOff x="0" y="0"/>
              <a:chExt cx="383976" cy="2669976"/>
            </a:xfrm>
          </p:grpSpPr>
          <p:sp>
            <p:nvSpPr>
              <p:cNvPr id="3366"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7"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8"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69"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0"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1"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2"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81" name="Group"/>
            <p:cNvGrpSpPr/>
            <p:nvPr/>
          </p:nvGrpSpPr>
          <p:grpSpPr>
            <a:xfrm>
              <a:off x="2661046" y="0"/>
              <a:ext cx="383978" cy="2669977"/>
              <a:chOff x="0" y="0"/>
              <a:chExt cx="383976" cy="2669976"/>
            </a:xfrm>
          </p:grpSpPr>
          <p:sp>
            <p:nvSpPr>
              <p:cNvPr id="3374"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5"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6"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7"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8"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79"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0"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89" name="Group"/>
            <p:cNvGrpSpPr/>
            <p:nvPr/>
          </p:nvGrpSpPr>
          <p:grpSpPr>
            <a:xfrm>
              <a:off x="3045023" y="0"/>
              <a:ext cx="383977" cy="2669977"/>
              <a:chOff x="0" y="0"/>
              <a:chExt cx="383976" cy="2669976"/>
            </a:xfrm>
          </p:grpSpPr>
          <p:sp>
            <p:nvSpPr>
              <p:cNvPr id="3382"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3"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4"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5"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6"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7"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88"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397" name="Group"/>
            <p:cNvGrpSpPr/>
            <p:nvPr/>
          </p:nvGrpSpPr>
          <p:grpSpPr>
            <a:xfrm>
              <a:off x="3429000" y="0"/>
              <a:ext cx="383977" cy="2669977"/>
              <a:chOff x="0" y="0"/>
              <a:chExt cx="383976" cy="2669976"/>
            </a:xfrm>
          </p:grpSpPr>
          <p:sp>
            <p:nvSpPr>
              <p:cNvPr id="3390"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1" name="Square"/>
              <p:cNvSpPr/>
              <p:nvPr/>
            </p:nvSpPr>
            <p:spPr>
              <a:xfrm>
                <a:off x="0" y="375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2"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3"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4" name="Square"/>
              <p:cNvSpPr/>
              <p:nvPr/>
            </p:nvSpPr>
            <p:spPr>
              <a:xfrm>
                <a:off x="0" y="151804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5"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396"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sp>
        <p:nvSpPr>
          <p:cNvPr id="3399" name="Affinity Functions in Space-Time"/>
          <p:cNvSpPr txBox="1"/>
          <p:nvPr/>
        </p:nvSpPr>
        <p:spPr>
          <a:xfrm>
            <a:off x="1143000" y="455414"/>
            <a:ext cx="7009805"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Affinity Functions in Space-Time</a:t>
            </a:r>
          </a:p>
        </p:txBody>
      </p:sp>
      <p:pic>
        <p:nvPicPr>
          <p:cNvPr id="3400" name="image.pdf" descr="image.pdf"/>
          <p:cNvPicPr>
            <a:picLocks noChangeAspect="0"/>
          </p:cNvPicPr>
          <p:nvPr/>
        </p:nvPicPr>
        <p:blipFill>
          <a:blip r:embed="rId2">
            <a:extLst/>
          </a:blip>
          <a:stretch>
            <a:fillRect/>
          </a:stretch>
        </p:blipFill>
        <p:spPr>
          <a:xfrm>
            <a:off x="1750218" y="1375171"/>
            <a:ext cx="6008689" cy="1058864"/>
          </a:xfrm>
          <a:prstGeom prst="rect">
            <a:avLst/>
          </a:prstGeom>
          <a:ln w="12700">
            <a:miter lim="400000"/>
          </a:ln>
        </p:spPr>
      </p:pic>
      <p:grpSp>
        <p:nvGrpSpPr>
          <p:cNvPr id="3481" name="Group"/>
          <p:cNvGrpSpPr/>
          <p:nvPr/>
        </p:nvGrpSpPr>
        <p:grpSpPr>
          <a:xfrm>
            <a:off x="2669976" y="3196828"/>
            <a:ext cx="3812978" cy="2669977"/>
            <a:chOff x="0" y="0"/>
            <a:chExt cx="3812976" cy="2669976"/>
          </a:xfrm>
        </p:grpSpPr>
        <p:grpSp>
          <p:nvGrpSpPr>
            <p:cNvPr id="3408" name="Group"/>
            <p:cNvGrpSpPr/>
            <p:nvPr/>
          </p:nvGrpSpPr>
          <p:grpSpPr>
            <a:xfrm>
              <a:off x="759023" y="0"/>
              <a:ext cx="383977" cy="2669977"/>
              <a:chOff x="0" y="0"/>
              <a:chExt cx="383976" cy="2669976"/>
            </a:xfrm>
          </p:grpSpPr>
          <p:sp>
            <p:nvSpPr>
              <p:cNvPr id="3401"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2"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3"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4"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5"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6"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07"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16" name="Group"/>
            <p:cNvGrpSpPr/>
            <p:nvPr/>
          </p:nvGrpSpPr>
          <p:grpSpPr>
            <a:xfrm>
              <a:off x="375046" y="0"/>
              <a:ext cx="383978" cy="2669977"/>
              <a:chOff x="0" y="0"/>
              <a:chExt cx="383976" cy="2669976"/>
            </a:xfrm>
          </p:grpSpPr>
          <p:sp>
            <p:nvSpPr>
              <p:cNvPr id="3409"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0"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1"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2"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3"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4"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5"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24" name="Group"/>
            <p:cNvGrpSpPr/>
            <p:nvPr/>
          </p:nvGrpSpPr>
          <p:grpSpPr>
            <a:xfrm>
              <a:off x="0" y="0"/>
              <a:ext cx="383977" cy="2669977"/>
              <a:chOff x="0" y="0"/>
              <a:chExt cx="383976" cy="2669976"/>
            </a:xfrm>
          </p:grpSpPr>
          <p:sp>
            <p:nvSpPr>
              <p:cNvPr id="3417"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8"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19"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0"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1"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2"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3"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32" name="Group"/>
            <p:cNvGrpSpPr/>
            <p:nvPr/>
          </p:nvGrpSpPr>
          <p:grpSpPr>
            <a:xfrm>
              <a:off x="1143000" y="0"/>
              <a:ext cx="383977" cy="2669977"/>
              <a:chOff x="0" y="0"/>
              <a:chExt cx="383976" cy="2669976"/>
            </a:xfrm>
          </p:grpSpPr>
          <p:sp>
            <p:nvSpPr>
              <p:cNvPr id="3425"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6"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7"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8"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29"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0"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1"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40" name="Group"/>
            <p:cNvGrpSpPr/>
            <p:nvPr/>
          </p:nvGrpSpPr>
          <p:grpSpPr>
            <a:xfrm>
              <a:off x="1518046" y="0"/>
              <a:ext cx="383978" cy="2669977"/>
              <a:chOff x="0" y="0"/>
              <a:chExt cx="383976" cy="2669976"/>
            </a:xfrm>
          </p:grpSpPr>
          <p:sp>
            <p:nvSpPr>
              <p:cNvPr id="3433"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4"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5"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6"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7"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8"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39"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48" name="Group"/>
            <p:cNvGrpSpPr/>
            <p:nvPr/>
          </p:nvGrpSpPr>
          <p:grpSpPr>
            <a:xfrm>
              <a:off x="1902023" y="0"/>
              <a:ext cx="383977" cy="2669977"/>
              <a:chOff x="0" y="0"/>
              <a:chExt cx="383976" cy="2669976"/>
            </a:xfrm>
          </p:grpSpPr>
          <p:sp>
            <p:nvSpPr>
              <p:cNvPr id="3441"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2"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3"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4"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5"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6"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47"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56" name="Group"/>
            <p:cNvGrpSpPr/>
            <p:nvPr/>
          </p:nvGrpSpPr>
          <p:grpSpPr>
            <a:xfrm>
              <a:off x="2286000" y="0"/>
              <a:ext cx="383977" cy="2669977"/>
              <a:chOff x="0" y="0"/>
              <a:chExt cx="383976" cy="2669976"/>
            </a:xfrm>
          </p:grpSpPr>
          <p:sp>
            <p:nvSpPr>
              <p:cNvPr id="3449"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0"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1"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2"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3"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4"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5"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64" name="Group"/>
            <p:cNvGrpSpPr/>
            <p:nvPr/>
          </p:nvGrpSpPr>
          <p:grpSpPr>
            <a:xfrm>
              <a:off x="2661046" y="0"/>
              <a:ext cx="383978" cy="2669977"/>
              <a:chOff x="0" y="0"/>
              <a:chExt cx="383976" cy="2669976"/>
            </a:xfrm>
          </p:grpSpPr>
          <p:sp>
            <p:nvSpPr>
              <p:cNvPr id="3457"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8"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59"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0"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1"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2"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3"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72" name="Group"/>
            <p:cNvGrpSpPr/>
            <p:nvPr/>
          </p:nvGrpSpPr>
          <p:grpSpPr>
            <a:xfrm>
              <a:off x="3045023" y="0"/>
              <a:ext cx="383977" cy="2669977"/>
              <a:chOff x="0" y="0"/>
              <a:chExt cx="383976" cy="2669976"/>
            </a:xfrm>
          </p:grpSpPr>
          <p:sp>
            <p:nvSpPr>
              <p:cNvPr id="3465"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6"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7"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8"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69"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0"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1"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480" name="Group"/>
            <p:cNvGrpSpPr/>
            <p:nvPr/>
          </p:nvGrpSpPr>
          <p:grpSpPr>
            <a:xfrm>
              <a:off x="3429000" y="0"/>
              <a:ext cx="383977" cy="2669977"/>
              <a:chOff x="0" y="0"/>
              <a:chExt cx="383976" cy="2669976"/>
            </a:xfrm>
          </p:grpSpPr>
          <p:sp>
            <p:nvSpPr>
              <p:cNvPr id="3473"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4"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5" name="Square"/>
              <p:cNvSpPr/>
              <p:nvPr/>
            </p:nvSpPr>
            <p:spPr>
              <a:xfrm>
                <a:off x="0" y="767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6"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7"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8" name="Square"/>
              <p:cNvSpPr/>
              <p:nvPr/>
            </p:nvSpPr>
            <p:spPr>
              <a:xfrm>
                <a:off x="0" y="191095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79"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sp>
        <p:nvSpPr>
          <p:cNvPr id="3482" name="Square"/>
          <p:cNvSpPr/>
          <p:nvPr/>
        </p:nvSpPr>
        <p:spPr>
          <a:xfrm>
            <a:off x="3429000" y="3964781"/>
            <a:ext cx="383977" cy="383977"/>
          </a:xfrm>
          <a:prstGeom prst="rect">
            <a:avLst/>
          </a:prstGeom>
          <a:solidFill>
            <a:srgbClr val="FF2600"/>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83" name="Square"/>
          <p:cNvSpPr/>
          <p:nvPr/>
        </p:nvSpPr>
        <p:spPr>
          <a:xfrm>
            <a:off x="3045023" y="3580804"/>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84" name="Square"/>
          <p:cNvSpPr/>
          <p:nvPr/>
        </p:nvSpPr>
        <p:spPr>
          <a:xfrm>
            <a:off x="3045023" y="3964781"/>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85" name="Square"/>
          <p:cNvSpPr/>
          <p:nvPr/>
        </p:nvSpPr>
        <p:spPr>
          <a:xfrm>
            <a:off x="3045023" y="4339828"/>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grpSp>
        <p:nvGrpSpPr>
          <p:cNvPr id="3488" name="Group"/>
          <p:cNvGrpSpPr/>
          <p:nvPr/>
        </p:nvGrpSpPr>
        <p:grpSpPr>
          <a:xfrm>
            <a:off x="3812976" y="4339828"/>
            <a:ext cx="1461989" cy="1461989"/>
            <a:chOff x="0" y="0"/>
            <a:chExt cx="1461988" cy="1461988"/>
          </a:xfrm>
        </p:grpSpPr>
        <p:sp>
          <p:nvSpPr>
            <p:cNvPr id="3486" name="Square"/>
            <p:cNvSpPr/>
            <p:nvPr/>
          </p:nvSpPr>
          <p:spPr>
            <a:xfrm>
              <a:off x="0" y="0"/>
              <a:ext cx="383977" cy="383977"/>
            </a:xfrm>
            <a:prstGeom prst="rect">
              <a:avLst/>
            </a:prstGeom>
            <a:solidFill>
              <a:srgbClr val="FFD5A9"/>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487" name="Text"/>
            <p:cNvSpPr/>
            <p:nvPr/>
          </p:nvSpPr>
          <p:spPr>
            <a:xfrm>
              <a:off x="191988" y="191988"/>
              <a:ext cx="1270001" cy="1270001"/>
            </a:xfrm>
            <a:prstGeom prst="line">
              <a:avLst/>
            </a:prstGeom>
            <a:noFill/>
            <a:ln w="12700" cap="flat">
              <a:noFill/>
              <a:miter lim="400000"/>
            </a:ln>
            <a:effectLst/>
          </p:spPr>
          <p:txBody>
            <a:bodyPr wrap="none" lIns="0" tIns="0" rIns="0" bIns="0" numCol="1" anchor="ctr">
              <a:spAutoFit/>
            </a:bodyPr>
            <a:lstStyle/>
            <a:p>
              <a:pPr marL="57799" marR="57799" algn="ctr" defTabSz="910828">
                <a:buClr>
                  <a:srgbClr val="000000"/>
                </a:buClr>
                <a:buFont typeface="Arial"/>
                <a:defRPr baseline="0" sz="0">
                  <a:uFill>
                    <a:solidFill>
                      <a:srgbClr val="000000"/>
                    </a:solidFill>
                  </a:uFill>
                  <a:latin typeface="+mn-lt"/>
                  <a:ea typeface="+mn-ea"/>
                  <a:cs typeface="+mn-cs"/>
                  <a:sym typeface="Arial"/>
                </a:defRPr>
              </a:pPr>
            </a:p>
          </p:txBody>
        </p:sp>
      </p:grpSp>
      <p:sp>
        <p:nvSpPr>
          <p:cNvPr id="3489" name="Square"/>
          <p:cNvSpPr/>
          <p:nvPr/>
        </p:nvSpPr>
        <p:spPr>
          <a:xfrm>
            <a:off x="3812976" y="3964781"/>
            <a:ext cx="383978"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0" name="Square"/>
          <p:cNvSpPr/>
          <p:nvPr/>
        </p:nvSpPr>
        <p:spPr>
          <a:xfrm>
            <a:off x="3812976" y="3580804"/>
            <a:ext cx="383978"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1" name="Square"/>
          <p:cNvSpPr/>
          <p:nvPr/>
        </p:nvSpPr>
        <p:spPr>
          <a:xfrm>
            <a:off x="3429000" y="4339828"/>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2" name="Square"/>
          <p:cNvSpPr/>
          <p:nvPr/>
        </p:nvSpPr>
        <p:spPr>
          <a:xfrm>
            <a:off x="3429000" y="3580804"/>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3" name="Square"/>
          <p:cNvSpPr/>
          <p:nvPr/>
        </p:nvSpPr>
        <p:spPr>
          <a:xfrm>
            <a:off x="1750218" y="3045023"/>
            <a:ext cx="383978"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4" name="Square"/>
          <p:cNvSpPr/>
          <p:nvPr/>
        </p:nvSpPr>
        <p:spPr>
          <a:xfrm>
            <a:off x="1750218" y="3429000"/>
            <a:ext cx="383978" cy="383977"/>
          </a:xfrm>
          <a:prstGeom prst="rect">
            <a:avLst/>
          </a:prstGeom>
          <a:solidFill>
            <a:srgbClr val="FFAA7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5" name="Square"/>
          <p:cNvSpPr/>
          <p:nvPr/>
        </p:nvSpPr>
        <p:spPr>
          <a:xfrm>
            <a:off x="1750218" y="3812976"/>
            <a:ext cx="383978"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6" name="Square"/>
          <p:cNvSpPr/>
          <p:nvPr/>
        </p:nvSpPr>
        <p:spPr>
          <a:xfrm>
            <a:off x="2134195" y="3812976"/>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7" name="Square"/>
          <p:cNvSpPr/>
          <p:nvPr/>
        </p:nvSpPr>
        <p:spPr>
          <a:xfrm>
            <a:off x="2134195" y="3429000"/>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8" name="Square"/>
          <p:cNvSpPr/>
          <p:nvPr/>
        </p:nvSpPr>
        <p:spPr>
          <a:xfrm>
            <a:off x="2134195" y="3045023"/>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499" name="Square"/>
          <p:cNvSpPr/>
          <p:nvPr/>
        </p:nvSpPr>
        <p:spPr>
          <a:xfrm>
            <a:off x="1375171" y="3045023"/>
            <a:ext cx="383978"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00" name="Square"/>
          <p:cNvSpPr/>
          <p:nvPr/>
        </p:nvSpPr>
        <p:spPr>
          <a:xfrm>
            <a:off x="1375171" y="3429000"/>
            <a:ext cx="383978"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01" name="Square"/>
          <p:cNvSpPr/>
          <p:nvPr/>
        </p:nvSpPr>
        <p:spPr>
          <a:xfrm>
            <a:off x="1375171" y="3812976"/>
            <a:ext cx="383978"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grpSp>
        <p:nvGrpSpPr>
          <p:cNvPr id="3582" name="Group"/>
          <p:cNvGrpSpPr/>
          <p:nvPr/>
        </p:nvGrpSpPr>
        <p:grpSpPr>
          <a:xfrm>
            <a:off x="3964781" y="3732609"/>
            <a:ext cx="3812977" cy="2669977"/>
            <a:chOff x="0" y="0"/>
            <a:chExt cx="3812976" cy="2669976"/>
          </a:xfrm>
        </p:grpSpPr>
        <p:grpSp>
          <p:nvGrpSpPr>
            <p:cNvPr id="3509" name="Group"/>
            <p:cNvGrpSpPr/>
            <p:nvPr/>
          </p:nvGrpSpPr>
          <p:grpSpPr>
            <a:xfrm>
              <a:off x="759023" y="0"/>
              <a:ext cx="383977" cy="2669977"/>
              <a:chOff x="0" y="0"/>
              <a:chExt cx="383976" cy="2669976"/>
            </a:xfrm>
          </p:grpSpPr>
          <p:sp>
            <p:nvSpPr>
              <p:cNvPr id="3502"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3"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4"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5"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6"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7"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08"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17" name="Group"/>
            <p:cNvGrpSpPr/>
            <p:nvPr/>
          </p:nvGrpSpPr>
          <p:grpSpPr>
            <a:xfrm>
              <a:off x="375046" y="0"/>
              <a:ext cx="383978" cy="2669977"/>
              <a:chOff x="0" y="0"/>
              <a:chExt cx="383976" cy="2669976"/>
            </a:xfrm>
          </p:grpSpPr>
          <p:sp>
            <p:nvSpPr>
              <p:cNvPr id="3510"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1"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2"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3"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4"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5"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6"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25" name="Group"/>
            <p:cNvGrpSpPr/>
            <p:nvPr/>
          </p:nvGrpSpPr>
          <p:grpSpPr>
            <a:xfrm>
              <a:off x="0" y="0"/>
              <a:ext cx="383977" cy="2669977"/>
              <a:chOff x="0" y="0"/>
              <a:chExt cx="383976" cy="2669976"/>
            </a:xfrm>
          </p:grpSpPr>
          <p:sp>
            <p:nvSpPr>
              <p:cNvPr id="3518"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19"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0"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1"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2"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3"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4"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33" name="Group"/>
            <p:cNvGrpSpPr/>
            <p:nvPr/>
          </p:nvGrpSpPr>
          <p:grpSpPr>
            <a:xfrm>
              <a:off x="1143000" y="0"/>
              <a:ext cx="383977" cy="2669977"/>
              <a:chOff x="0" y="0"/>
              <a:chExt cx="383976" cy="2669976"/>
            </a:xfrm>
          </p:grpSpPr>
          <p:sp>
            <p:nvSpPr>
              <p:cNvPr id="3526"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7"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8"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29"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0"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1"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2"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41" name="Group"/>
            <p:cNvGrpSpPr/>
            <p:nvPr/>
          </p:nvGrpSpPr>
          <p:grpSpPr>
            <a:xfrm>
              <a:off x="1518046" y="0"/>
              <a:ext cx="383978" cy="2669977"/>
              <a:chOff x="0" y="0"/>
              <a:chExt cx="383976" cy="2669976"/>
            </a:xfrm>
          </p:grpSpPr>
          <p:sp>
            <p:nvSpPr>
              <p:cNvPr id="3534"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5"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6"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7"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8"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39"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0"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49" name="Group"/>
            <p:cNvGrpSpPr/>
            <p:nvPr/>
          </p:nvGrpSpPr>
          <p:grpSpPr>
            <a:xfrm>
              <a:off x="1902023" y="0"/>
              <a:ext cx="383977" cy="2669977"/>
              <a:chOff x="0" y="0"/>
              <a:chExt cx="383976" cy="2669976"/>
            </a:xfrm>
          </p:grpSpPr>
          <p:sp>
            <p:nvSpPr>
              <p:cNvPr id="3542"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3"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4"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5"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6"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7"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48"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57" name="Group"/>
            <p:cNvGrpSpPr/>
            <p:nvPr/>
          </p:nvGrpSpPr>
          <p:grpSpPr>
            <a:xfrm>
              <a:off x="2286000" y="0"/>
              <a:ext cx="383977" cy="2669977"/>
              <a:chOff x="0" y="0"/>
              <a:chExt cx="383976" cy="2669976"/>
            </a:xfrm>
          </p:grpSpPr>
          <p:sp>
            <p:nvSpPr>
              <p:cNvPr id="3550"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1"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2"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3"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4"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5"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6"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65" name="Group"/>
            <p:cNvGrpSpPr/>
            <p:nvPr/>
          </p:nvGrpSpPr>
          <p:grpSpPr>
            <a:xfrm>
              <a:off x="2661046" y="0"/>
              <a:ext cx="383978" cy="2669977"/>
              <a:chOff x="0" y="0"/>
              <a:chExt cx="383976" cy="2669976"/>
            </a:xfrm>
          </p:grpSpPr>
          <p:sp>
            <p:nvSpPr>
              <p:cNvPr id="3558"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59"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0"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1"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2"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3"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4"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73" name="Group"/>
            <p:cNvGrpSpPr/>
            <p:nvPr/>
          </p:nvGrpSpPr>
          <p:grpSpPr>
            <a:xfrm>
              <a:off x="3045023" y="0"/>
              <a:ext cx="383977" cy="2669977"/>
              <a:chOff x="0" y="0"/>
              <a:chExt cx="383976" cy="2669976"/>
            </a:xfrm>
          </p:grpSpPr>
          <p:sp>
            <p:nvSpPr>
              <p:cNvPr id="3566"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7"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8"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69"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0"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1"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2"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nvGrpSpPr>
            <p:cNvPr id="3581" name="Group"/>
            <p:cNvGrpSpPr/>
            <p:nvPr/>
          </p:nvGrpSpPr>
          <p:grpSpPr>
            <a:xfrm>
              <a:off x="3429000" y="0"/>
              <a:ext cx="383977" cy="2669977"/>
              <a:chOff x="0" y="0"/>
              <a:chExt cx="383976" cy="2669976"/>
            </a:xfrm>
          </p:grpSpPr>
          <p:sp>
            <p:nvSpPr>
              <p:cNvPr id="3574" name="Square"/>
              <p:cNvSpPr/>
              <p:nvPr/>
            </p:nvSpPr>
            <p:spPr>
              <a:xfrm>
                <a:off x="0" y="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5" name="Square"/>
              <p:cNvSpPr/>
              <p:nvPr/>
            </p:nvSpPr>
            <p:spPr>
              <a:xfrm>
                <a:off x="0" y="383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6" name="Square"/>
              <p:cNvSpPr/>
              <p:nvPr/>
            </p:nvSpPr>
            <p:spPr>
              <a:xfrm>
                <a:off x="0" y="759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7" name="Square"/>
              <p:cNvSpPr/>
              <p:nvPr/>
            </p:nvSpPr>
            <p:spPr>
              <a:xfrm>
                <a:off x="0" y="1143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8" name="Square"/>
              <p:cNvSpPr/>
              <p:nvPr/>
            </p:nvSpPr>
            <p:spPr>
              <a:xfrm>
                <a:off x="0" y="1526976"/>
                <a:ext cx="383977" cy="383978"/>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79" name="Square"/>
              <p:cNvSpPr/>
              <p:nvPr/>
            </p:nvSpPr>
            <p:spPr>
              <a:xfrm>
                <a:off x="0" y="1902023"/>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sp>
            <p:nvSpPr>
              <p:cNvPr id="3580" name="Square"/>
              <p:cNvSpPr/>
              <p:nvPr/>
            </p:nvSpPr>
            <p:spPr>
              <a:xfrm>
                <a:off x="0" y="2286000"/>
                <a:ext cx="383977" cy="383977"/>
              </a:xfrm>
              <a:prstGeom prst="rect">
                <a:avLst/>
              </a:prstGeom>
              <a:solidFill>
                <a:srgbClr val="E4E4E4"/>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grpSp>
      </p:grpSp>
      <p:sp>
        <p:nvSpPr>
          <p:cNvPr id="3583" name="Square"/>
          <p:cNvSpPr/>
          <p:nvPr/>
        </p:nvSpPr>
        <p:spPr>
          <a:xfrm>
            <a:off x="5482828" y="4491632"/>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4" name="Square"/>
          <p:cNvSpPr/>
          <p:nvPr/>
        </p:nvSpPr>
        <p:spPr>
          <a:xfrm>
            <a:off x="5482828" y="4875609"/>
            <a:ext cx="383977" cy="383977"/>
          </a:xfrm>
          <a:prstGeom prst="rect">
            <a:avLst/>
          </a:prstGeom>
          <a:solidFill>
            <a:srgbClr val="FFAA7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5" name="Square"/>
          <p:cNvSpPr/>
          <p:nvPr/>
        </p:nvSpPr>
        <p:spPr>
          <a:xfrm>
            <a:off x="5482828" y="5259585"/>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6" name="Square"/>
          <p:cNvSpPr/>
          <p:nvPr/>
        </p:nvSpPr>
        <p:spPr>
          <a:xfrm>
            <a:off x="5866804" y="5259585"/>
            <a:ext cx="383978"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7" name="Square"/>
          <p:cNvSpPr/>
          <p:nvPr/>
        </p:nvSpPr>
        <p:spPr>
          <a:xfrm>
            <a:off x="5866804" y="4875609"/>
            <a:ext cx="383978"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8" name="Square"/>
          <p:cNvSpPr/>
          <p:nvPr/>
        </p:nvSpPr>
        <p:spPr>
          <a:xfrm>
            <a:off x="5866804" y="4491632"/>
            <a:ext cx="383978"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89" name="Square"/>
          <p:cNvSpPr/>
          <p:nvPr/>
        </p:nvSpPr>
        <p:spPr>
          <a:xfrm>
            <a:off x="5107781" y="4491632"/>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90" name="Square"/>
          <p:cNvSpPr/>
          <p:nvPr/>
        </p:nvSpPr>
        <p:spPr>
          <a:xfrm>
            <a:off x="5107781" y="4875609"/>
            <a:ext cx="383977" cy="383977"/>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91" name="Square"/>
          <p:cNvSpPr/>
          <p:nvPr/>
        </p:nvSpPr>
        <p:spPr>
          <a:xfrm>
            <a:off x="5107781" y="5259585"/>
            <a:ext cx="383977" cy="383978"/>
          </a:xfrm>
          <a:prstGeom prst="rect">
            <a:avLst/>
          </a:prstGeom>
          <a:solidFill>
            <a:srgbClr val="FFD5A9"/>
          </a:solidFill>
          <a:ln w="3175">
            <a:solidFill>
              <a:srgbClr val="000000"/>
            </a:solidFill>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92" name="Line"/>
          <p:cNvSpPr/>
          <p:nvPr/>
        </p:nvSpPr>
        <p:spPr>
          <a:xfrm flipH="1" rot="16200000">
            <a:off x="4375458" y="3509455"/>
            <a:ext cx="725201" cy="22430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781" y="0"/>
                  <a:pt x="21561" y="9906"/>
                  <a:pt x="21561" y="19812"/>
                </a:cubicBezTo>
                <a:lnTo>
                  <a:pt x="21600" y="21600"/>
                </a:lnTo>
              </a:path>
            </a:pathLst>
          </a:custGeom>
          <a:ln w="38100">
            <a:solidFill>
              <a:srgbClr val="000000"/>
            </a:solidFill>
            <a:tailEnd type="triangle"/>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sp>
        <p:nvSpPr>
          <p:cNvPr id="3593" name="Line"/>
          <p:cNvSpPr/>
          <p:nvPr/>
        </p:nvSpPr>
        <p:spPr>
          <a:xfrm rot="10800000">
            <a:off x="1795529" y="3656398"/>
            <a:ext cx="1709671" cy="4965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4814" y="0"/>
                  <a:pt x="9627" y="5387"/>
                  <a:pt x="9627" y="10774"/>
                </a:cubicBezTo>
                <a:cubicBezTo>
                  <a:pt x="9627" y="16161"/>
                  <a:pt x="14441" y="21548"/>
                  <a:pt x="19254" y="21548"/>
                </a:cubicBezTo>
                <a:lnTo>
                  <a:pt x="21600" y="21600"/>
                </a:lnTo>
              </a:path>
            </a:pathLst>
          </a:custGeom>
          <a:ln w="38100">
            <a:solidFill>
              <a:srgbClr val="000000"/>
            </a:solidFill>
            <a:tailEnd type="triangle"/>
          </a:ln>
        </p:spPr>
        <p:txBody>
          <a:bodyPr lIns="0" tIns="0" rIns="0" bIns="0" anchor="ctr"/>
          <a:lstStyle/>
          <a:p>
            <a:pPr marL="57799" marR="57799" defTabSz="910828">
              <a:defRPr baseline="0" sz="0">
                <a:uFill>
                  <a:solidFill>
                    <a:srgbClr val="000000"/>
                  </a:solidFill>
                </a:uFill>
                <a:latin typeface="+mn-lt"/>
                <a:ea typeface="+mn-ea"/>
                <a:cs typeface="+mn-cs"/>
                <a:sym typeface="Arial"/>
              </a:defRPr>
            </a:pPr>
          </a:p>
        </p:txBody>
      </p:sp>
      <p:grpSp>
        <p:nvGrpSpPr>
          <p:cNvPr id="3596" name="Group"/>
          <p:cNvGrpSpPr/>
          <p:nvPr/>
        </p:nvGrpSpPr>
        <p:grpSpPr>
          <a:xfrm>
            <a:off x="6402585" y="2893218"/>
            <a:ext cx="276226" cy="427039"/>
            <a:chOff x="0" y="0"/>
            <a:chExt cx="276225" cy="427037"/>
          </a:xfrm>
        </p:grpSpPr>
        <p:sp>
          <p:nvSpPr>
            <p:cNvPr id="3594" name="Rectangle"/>
            <p:cNvSpPr/>
            <p:nvPr/>
          </p:nvSpPr>
          <p:spPr>
            <a:xfrm>
              <a:off x="0" y="0"/>
              <a:ext cx="276225" cy="427038"/>
            </a:xfrm>
            <a:prstGeom prst="rect">
              <a:avLst/>
            </a:prstGeom>
            <a:solidFill>
              <a:srgbClr val="FFFFFF"/>
            </a:solidFill>
            <a:ln w="12700" cap="flat">
              <a:noFill/>
              <a:miter lim="400000"/>
            </a:ln>
            <a:effectLst/>
          </p:spPr>
          <p:txBody>
            <a:bodyPr wrap="square" lIns="0" tIns="0" rIns="0" bIns="0" numCol="1" anchor="t">
              <a:noAutofit/>
            </a:bodyPr>
            <a:lstStyle/>
            <a:p>
              <a:pPr defTabSz="455414">
                <a:defRPr sz="1100"/>
              </a:pPr>
            </a:p>
          </p:txBody>
        </p:sp>
        <p:pic>
          <p:nvPicPr>
            <p:cNvPr id="3595" name="image.pdf" descr="image.pdf"/>
            <p:cNvPicPr>
              <a:picLocks noChangeAspect="0"/>
            </p:cNvPicPr>
            <p:nvPr/>
          </p:nvPicPr>
          <p:blipFill>
            <a:blip r:embed="rId3">
              <a:extLst/>
            </a:blip>
            <a:stretch>
              <a:fillRect/>
            </a:stretch>
          </p:blipFill>
          <p:spPr>
            <a:xfrm>
              <a:off x="0" y="0"/>
              <a:ext cx="276225" cy="427038"/>
            </a:xfrm>
            <a:prstGeom prst="rect">
              <a:avLst/>
            </a:prstGeom>
            <a:ln w="3175" cap="flat">
              <a:solidFill>
                <a:srgbClr val="000000"/>
              </a:solidFill>
              <a:prstDash val="solid"/>
              <a:miter lim="400000"/>
            </a:ln>
            <a:effectLst/>
          </p:spPr>
        </p:pic>
      </p:grpSp>
      <p:grpSp>
        <p:nvGrpSpPr>
          <p:cNvPr id="3599" name="Group"/>
          <p:cNvGrpSpPr/>
          <p:nvPr/>
        </p:nvGrpSpPr>
        <p:grpSpPr>
          <a:xfrm>
            <a:off x="7313414" y="3413125"/>
            <a:ext cx="866776" cy="460375"/>
            <a:chOff x="0" y="0"/>
            <a:chExt cx="866775" cy="460375"/>
          </a:xfrm>
        </p:grpSpPr>
        <p:sp>
          <p:nvSpPr>
            <p:cNvPr id="3597" name="Rectangle"/>
            <p:cNvSpPr/>
            <p:nvPr/>
          </p:nvSpPr>
          <p:spPr>
            <a:xfrm>
              <a:off x="0" y="0"/>
              <a:ext cx="866775" cy="460375"/>
            </a:xfrm>
            <a:prstGeom prst="rect">
              <a:avLst/>
            </a:prstGeom>
            <a:solidFill>
              <a:srgbClr val="FFFFFF"/>
            </a:solidFill>
            <a:ln w="12700" cap="flat">
              <a:noFill/>
              <a:miter lim="400000"/>
            </a:ln>
            <a:effectLst/>
          </p:spPr>
          <p:txBody>
            <a:bodyPr wrap="square" lIns="0" tIns="0" rIns="0" bIns="0" numCol="1" anchor="t">
              <a:noAutofit/>
            </a:bodyPr>
            <a:lstStyle/>
            <a:p>
              <a:pPr defTabSz="455414">
                <a:defRPr sz="1100"/>
              </a:pPr>
            </a:p>
          </p:txBody>
        </p:sp>
        <p:pic>
          <p:nvPicPr>
            <p:cNvPr id="3598" name="image.pdf" descr="image.pdf"/>
            <p:cNvPicPr>
              <a:picLocks noChangeAspect="0"/>
            </p:cNvPicPr>
            <p:nvPr/>
          </p:nvPicPr>
          <p:blipFill>
            <a:blip r:embed="rId4">
              <a:extLst/>
            </a:blip>
            <a:stretch>
              <a:fillRect/>
            </a:stretch>
          </p:blipFill>
          <p:spPr>
            <a:xfrm>
              <a:off x="0" y="0"/>
              <a:ext cx="866775" cy="460375"/>
            </a:xfrm>
            <a:prstGeom prst="rect">
              <a:avLst/>
            </a:prstGeom>
            <a:ln w="3175" cap="flat">
              <a:solidFill>
                <a:srgbClr val="000000"/>
              </a:solidFill>
              <a:prstDash val="solid"/>
              <a:miter lim="400000"/>
            </a:ln>
            <a:effectLst/>
          </p:spPr>
        </p:pic>
      </p:grpSp>
      <p:grpSp>
        <p:nvGrpSpPr>
          <p:cNvPr id="3602" name="Group"/>
          <p:cNvGrpSpPr/>
          <p:nvPr/>
        </p:nvGrpSpPr>
        <p:grpSpPr>
          <a:xfrm>
            <a:off x="4735512" y="2366367"/>
            <a:ext cx="827088" cy="460376"/>
            <a:chOff x="0" y="0"/>
            <a:chExt cx="827087" cy="460375"/>
          </a:xfrm>
        </p:grpSpPr>
        <p:sp>
          <p:nvSpPr>
            <p:cNvPr id="3600" name="Rectangle"/>
            <p:cNvSpPr/>
            <p:nvPr/>
          </p:nvSpPr>
          <p:spPr>
            <a:xfrm>
              <a:off x="0" y="0"/>
              <a:ext cx="827088" cy="460375"/>
            </a:xfrm>
            <a:prstGeom prst="rect">
              <a:avLst/>
            </a:prstGeom>
            <a:solidFill>
              <a:srgbClr val="FFFFFF"/>
            </a:solidFill>
            <a:ln w="12700" cap="flat">
              <a:noFill/>
              <a:miter lim="400000"/>
            </a:ln>
            <a:effectLst/>
          </p:spPr>
          <p:txBody>
            <a:bodyPr wrap="square" lIns="0" tIns="0" rIns="0" bIns="0" numCol="1" anchor="t">
              <a:noAutofit/>
            </a:bodyPr>
            <a:lstStyle/>
            <a:p>
              <a:pPr defTabSz="455414">
                <a:defRPr sz="1100"/>
              </a:pPr>
            </a:p>
          </p:txBody>
        </p:sp>
        <p:pic>
          <p:nvPicPr>
            <p:cNvPr id="3601" name="image.pdf" descr="image.pdf"/>
            <p:cNvPicPr>
              <a:picLocks noChangeAspect="0"/>
            </p:cNvPicPr>
            <p:nvPr/>
          </p:nvPicPr>
          <p:blipFill>
            <a:blip r:embed="rId5">
              <a:extLst/>
            </a:blip>
            <a:stretch>
              <a:fillRect/>
            </a:stretch>
          </p:blipFill>
          <p:spPr>
            <a:xfrm>
              <a:off x="0" y="0"/>
              <a:ext cx="827088" cy="460375"/>
            </a:xfrm>
            <a:prstGeom prst="rect">
              <a:avLst/>
            </a:prstGeom>
            <a:ln w="3175" cap="flat">
              <a:solidFill>
                <a:srgbClr val="000000"/>
              </a:solidFill>
              <a:prstDash val="solid"/>
              <a:miter lim="400000"/>
            </a:ln>
            <a:effectLst/>
          </p:spPr>
        </p:pic>
      </p:grpSp>
    </p:spTree>
  </p:cSld>
  <p:clrMapOvr>
    <a:masterClrMapping/>
  </p:clrMapOvr>
  <p:transition xmlns:p14="http://schemas.microsoft.com/office/powerpoint/2010/main" spd="med" advClick="1"/>
</p:sld>
</file>

<file path=ppt/slides/slide3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0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05"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06" name="Recap"/>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Recap</a:t>
            </a:r>
          </a:p>
        </p:txBody>
      </p:sp>
      <p:sp>
        <p:nvSpPr>
          <p:cNvPr id="3607" name="Input: black and white image Y…"/>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r>
              <a:t>Input: black and white image Y</a:t>
            </a:r>
          </a:p>
          <a:p>
            <a:pPr marL="338666" indent="-338666" defTabSz="410765">
              <a:spcBef>
                <a:spcPts val="2100"/>
              </a:spcBef>
            </a:pPr>
            <a:r>
              <a:t>Non-homogenous least square energy on U, V</a:t>
            </a:r>
          </a:p>
          <a:p>
            <a:pPr lvl="1" marL="762000" indent="0" defTabSz="410765">
              <a:spcBef>
                <a:spcPts val="900"/>
              </a:spcBef>
              <a:defRPr baseline="0" sz="0"/>
            </a:pPr>
            <a:r>
              <a:rPr baseline="0"/>
              <a:t>weight depends on pixel similarity </a:t>
            </a:r>
            <a:endParaRPr baseline="0"/>
          </a:p>
          <a:p>
            <a:pPr marL="338666" indent="-338666" defTabSz="410765">
              <a:spcBef>
                <a:spcPts val="2100"/>
              </a:spcBef>
            </a:pPr>
            <a:r>
              <a:t>User specifies U,V at stroke locations (boundary conditions</a:t>
            </a:r>
          </a:p>
          <a:p>
            <a:pPr marL="338666" indent="-338666" defTabSz="410765">
              <a:spcBef>
                <a:spcPts val="2100"/>
              </a:spcBef>
            </a:pPr>
            <a:r>
              <a:t>Big linear systen</a:t>
            </a:r>
          </a:p>
        </p:txBody>
      </p:sp>
    </p:spTree>
  </p:cSld>
  <p:clrMapOvr>
    <a:masterClrMapping/>
  </p:clrMapOvr>
  <p:transition xmlns:p14="http://schemas.microsoft.com/office/powerpoint/2010/main" spd="med" advClick="1"/>
</p:sld>
</file>

<file path=ppt/slides/slide3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09"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10"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11" name="Result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Results</a:t>
            </a:r>
          </a:p>
        </p:txBody>
      </p:sp>
      <p:sp>
        <p:nvSpPr>
          <p:cNvPr id="3612"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grpSp>
        <p:nvGrpSpPr>
          <p:cNvPr id="3615" name="Group"/>
          <p:cNvGrpSpPr/>
          <p:nvPr/>
        </p:nvGrpSpPr>
        <p:grpSpPr>
          <a:xfrm>
            <a:off x="517921" y="1384101"/>
            <a:ext cx="8318513" cy="3053956"/>
            <a:chOff x="0" y="0"/>
            <a:chExt cx="8318511" cy="3053955"/>
          </a:xfrm>
        </p:grpSpPr>
        <p:pic>
          <p:nvPicPr>
            <p:cNvPr id="3613" name="droppedImage.png" descr="droppedImage.png"/>
            <p:cNvPicPr>
              <a:picLocks noChangeAspect="1"/>
            </p:cNvPicPr>
            <p:nvPr/>
          </p:nvPicPr>
          <p:blipFill>
            <a:blip r:embed="rId3">
              <a:extLst/>
            </a:blip>
            <a:stretch>
              <a:fillRect/>
            </a:stretch>
          </p:blipFill>
          <p:spPr>
            <a:xfrm>
              <a:off x="0" y="0"/>
              <a:ext cx="4076201" cy="3053956"/>
            </a:xfrm>
            <a:prstGeom prst="rect">
              <a:avLst/>
            </a:prstGeom>
            <a:ln w="12700" cap="flat">
              <a:noFill/>
              <a:miter lim="400000"/>
            </a:ln>
            <a:effectLst/>
          </p:spPr>
        </p:pic>
        <p:pic>
          <p:nvPicPr>
            <p:cNvPr id="3614" name="droppedImage.png" descr="droppedImage.png"/>
            <p:cNvPicPr>
              <a:picLocks noChangeAspect="1"/>
            </p:cNvPicPr>
            <p:nvPr/>
          </p:nvPicPr>
          <p:blipFill>
            <a:blip r:embed="rId4">
              <a:extLst/>
            </a:blip>
            <a:stretch>
              <a:fillRect/>
            </a:stretch>
          </p:blipFill>
          <p:spPr>
            <a:xfrm>
              <a:off x="4242311" y="0"/>
              <a:ext cx="4076201" cy="3053956"/>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17"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18"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19" name="Double-click to edit"/>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p>
            <a:pPr defTabSz="584200">
              <a:defRPr baseline="0" sz="0"/>
            </a:pPr>
          </a:p>
        </p:txBody>
      </p:sp>
      <p:sp>
        <p:nvSpPr>
          <p:cNvPr id="3620"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grpSp>
        <p:nvGrpSpPr>
          <p:cNvPr id="3623" name="Group"/>
          <p:cNvGrpSpPr/>
          <p:nvPr/>
        </p:nvGrpSpPr>
        <p:grpSpPr>
          <a:xfrm>
            <a:off x="517921" y="1384101"/>
            <a:ext cx="8313540" cy="3066261"/>
            <a:chOff x="0" y="0"/>
            <a:chExt cx="8313539" cy="3066260"/>
          </a:xfrm>
        </p:grpSpPr>
        <p:pic>
          <p:nvPicPr>
            <p:cNvPr id="3621" name="droppedImage.png" descr="droppedImage.png"/>
            <p:cNvPicPr>
              <a:picLocks noChangeAspect="1"/>
            </p:cNvPicPr>
            <p:nvPr/>
          </p:nvPicPr>
          <p:blipFill>
            <a:blip r:embed="rId3">
              <a:extLst/>
            </a:blip>
            <a:stretch>
              <a:fillRect/>
            </a:stretch>
          </p:blipFill>
          <p:spPr>
            <a:xfrm>
              <a:off x="0" y="0"/>
              <a:ext cx="4092624" cy="3066261"/>
            </a:xfrm>
            <a:prstGeom prst="rect">
              <a:avLst/>
            </a:prstGeom>
            <a:ln w="12700" cap="flat">
              <a:noFill/>
              <a:miter lim="400000"/>
            </a:ln>
            <a:effectLst/>
          </p:spPr>
        </p:pic>
        <p:pic>
          <p:nvPicPr>
            <p:cNvPr id="3622" name="droppedImage.png" descr="droppedImage.png"/>
            <p:cNvPicPr>
              <a:picLocks noChangeAspect="1"/>
            </p:cNvPicPr>
            <p:nvPr/>
          </p:nvPicPr>
          <p:blipFill>
            <a:blip r:embed="rId4">
              <a:extLst/>
            </a:blip>
            <a:stretch>
              <a:fillRect/>
            </a:stretch>
          </p:blipFill>
          <p:spPr>
            <a:xfrm>
              <a:off x="4220916" y="0"/>
              <a:ext cx="4092624" cy="306626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25"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26"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27" name="Progressive refinement"/>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Progressive refinement</a:t>
            </a:r>
          </a:p>
        </p:txBody>
      </p:sp>
      <p:sp>
        <p:nvSpPr>
          <p:cNvPr id="3628"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grpSp>
        <p:nvGrpSpPr>
          <p:cNvPr id="3635" name="Group"/>
          <p:cNvGrpSpPr/>
          <p:nvPr/>
        </p:nvGrpSpPr>
        <p:grpSpPr>
          <a:xfrm>
            <a:off x="196453" y="1384101"/>
            <a:ext cx="6239909" cy="5527480"/>
            <a:chOff x="0" y="0"/>
            <a:chExt cx="6239907" cy="5527478"/>
          </a:xfrm>
        </p:grpSpPr>
        <p:pic>
          <p:nvPicPr>
            <p:cNvPr id="3629" name="droppedImage.png" descr="droppedImage.png"/>
            <p:cNvPicPr>
              <a:picLocks noChangeAspect="1"/>
            </p:cNvPicPr>
            <p:nvPr/>
          </p:nvPicPr>
          <p:blipFill>
            <a:blip r:embed="rId3">
              <a:extLst/>
            </a:blip>
            <a:stretch>
              <a:fillRect/>
            </a:stretch>
          </p:blipFill>
          <p:spPr>
            <a:xfrm>
              <a:off x="12283" y="0"/>
              <a:ext cx="2002177" cy="2714608"/>
            </a:xfrm>
            <a:prstGeom prst="rect">
              <a:avLst/>
            </a:prstGeom>
            <a:ln w="12700" cap="flat">
              <a:noFill/>
              <a:miter lim="400000"/>
            </a:ln>
            <a:effectLst/>
          </p:spPr>
        </p:pic>
        <p:pic>
          <p:nvPicPr>
            <p:cNvPr id="3630" name="droppedImage.png" descr="droppedImage.png"/>
            <p:cNvPicPr>
              <a:picLocks noChangeAspect="1"/>
            </p:cNvPicPr>
            <p:nvPr/>
          </p:nvPicPr>
          <p:blipFill>
            <a:blip r:embed="rId4">
              <a:extLst/>
            </a:blip>
            <a:stretch>
              <a:fillRect/>
            </a:stretch>
          </p:blipFill>
          <p:spPr>
            <a:xfrm>
              <a:off x="0" y="2788304"/>
              <a:ext cx="2002177" cy="2714609"/>
            </a:xfrm>
            <a:prstGeom prst="rect">
              <a:avLst/>
            </a:prstGeom>
            <a:ln w="12700" cap="flat">
              <a:noFill/>
              <a:miter lim="400000"/>
            </a:ln>
            <a:effectLst/>
          </p:spPr>
        </p:pic>
        <p:pic>
          <p:nvPicPr>
            <p:cNvPr id="3631" name="droppedImage.png" descr="droppedImage.png"/>
            <p:cNvPicPr>
              <a:picLocks noChangeAspect="1"/>
            </p:cNvPicPr>
            <p:nvPr/>
          </p:nvPicPr>
          <p:blipFill>
            <a:blip r:embed="rId5">
              <a:extLst/>
            </a:blip>
            <a:stretch>
              <a:fillRect/>
            </a:stretch>
          </p:blipFill>
          <p:spPr>
            <a:xfrm>
              <a:off x="2137290" y="0"/>
              <a:ext cx="2002178" cy="2714608"/>
            </a:xfrm>
            <a:prstGeom prst="rect">
              <a:avLst/>
            </a:prstGeom>
            <a:ln w="12700" cap="flat">
              <a:noFill/>
              <a:miter lim="400000"/>
            </a:ln>
            <a:effectLst/>
          </p:spPr>
        </p:pic>
        <p:pic>
          <p:nvPicPr>
            <p:cNvPr id="3632" name="droppedImage.png" descr="droppedImage.png"/>
            <p:cNvPicPr>
              <a:picLocks noChangeAspect="1"/>
            </p:cNvPicPr>
            <p:nvPr/>
          </p:nvPicPr>
          <p:blipFill>
            <a:blip r:embed="rId6">
              <a:extLst/>
            </a:blip>
            <a:stretch>
              <a:fillRect/>
            </a:stretch>
          </p:blipFill>
          <p:spPr>
            <a:xfrm>
              <a:off x="2137290" y="2788304"/>
              <a:ext cx="2002178" cy="2714609"/>
            </a:xfrm>
            <a:prstGeom prst="rect">
              <a:avLst/>
            </a:prstGeom>
            <a:ln w="12700" cap="flat">
              <a:noFill/>
              <a:miter lim="400000"/>
            </a:ln>
            <a:effectLst/>
          </p:spPr>
        </p:pic>
        <p:pic>
          <p:nvPicPr>
            <p:cNvPr id="3633" name="droppedImage.png" descr="droppedImage.png"/>
            <p:cNvPicPr>
              <a:picLocks noChangeAspect="1"/>
            </p:cNvPicPr>
            <p:nvPr/>
          </p:nvPicPr>
          <p:blipFill>
            <a:blip r:embed="rId7">
              <a:extLst/>
            </a:blip>
            <a:stretch>
              <a:fillRect/>
            </a:stretch>
          </p:blipFill>
          <p:spPr>
            <a:xfrm>
              <a:off x="4237731" y="0"/>
              <a:ext cx="2002177" cy="2714608"/>
            </a:xfrm>
            <a:prstGeom prst="rect">
              <a:avLst/>
            </a:prstGeom>
            <a:ln w="12700" cap="flat">
              <a:noFill/>
              <a:miter lim="400000"/>
            </a:ln>
            <a:effectLst/>
          </p:spPr>
        </p:pic>
        <p:pic>
          <p:nvPicPr>
            <p:cNvPr id="3634" name="droppedImage.png" descr="droppedImage.png"/>
            <p:cNvPicPr>
              <a:picLocks noChangeAspect="1"/>
            </p:cNvPicPr>
            <p:nvPr/>
          </p:nvPicPr>
          <p:blipFill>
            <a:blip r:embed="rId8">
              <a:extLst/>
            </a:blip>
            <a:stretch>
              <a:fillRect/>
            </a:stretch>
          </p:blipFill>
          <p:spPr>
            <a:xfrm>
              <a:off x="4237731" y="2812870"/>
              <a:ext cx="2002177" cy="2714609"/>
            </a:xfrm>
            <a:prstGeom prst="rect">
              <a:avLst/>
            </a:prstGeom>
            <a:ln w="12700" cap="flat">
              <a:noFill/>
              <a:miter lim="400000"/>
            </a:ln>
            <a:effectLst/>
          </p:spPr>
        </p:pic>
      </p:grpSp>
      <p:sp>
        <p:nvSpPr>
          <p:cNvPr id="3636" name="Progressively improving a colorization. The artist begins with the scribbles shown in (a1), which yield the result in (a2). Note that…"/>
          <p:cNvSpPr txBox="1"/>
          <p:nvPr/>
        </p:nvSpPr>
        <p:spPr>
          <a:xfrm>
            <a:off x="6607968" y="1486296"/>
            <a:ext cx="2348509" cy="5207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defTabSz="321468">
              <a:defRPr sz="1400"/>
            </a:pPr>
            <a:r>
              <a:t>Progressively improving a colorization. The artist begins with the scribbles shown in (a1), which yield the result in (a2). Note that</a:t>
            </a:r>
          </a:p>
          <a:p>
            <a:pPr defTabSz="321468">
              <a:defRPr sz="1400"/>
            </a:pPr>
            <a:r>
              <a:t>the table cloth gets the same pink color as the girl's dress. Also, some color is bleeding from the cyan pacier onto the wall behind it. By</a:t>
            </a:r>
          </a:p>
          <a:p>
            <a:pPr defTabSz="321468">
              <a:defRPr sz="1400"/>
            </a:pPr>
            <a:r>
              <a:t>adding color scribbles on the table cloth and on the wall (b1) these problems are eliminated (b2). Next, the artist decides to change the color</a:t>
            </a:r>
          </a:p>
          <a:p>
            <a:pPr defTabSz="321468">
              <a:defRPr sz="1400"/>
            </a:pPr>
            <a:r>
              <a:t>of the beads by sprinkling a few red pixels (c1), yielding the nal result (c2). Note that it was not necessary to mark each and every bead.</a:t>
            </a:r>
          </a:p>
        </p:txBody>
      </p:sp>
    </p:spTree>
  </p:cSld>
  <p:clrMapOvr>
    <a:masterClrMapping/>
  </p:clrMapOvr>
  <p:transition xmlns:p14="http://schemas.microsoft.com/office/powerpoint/2010/main" spd="med" advClick="1"/>
</p:sld>
</file>

<file path=ppt/slides/slide3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8"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39" name="Colorization Challenges"/>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Colorization Challenges</a:t>
            </a:r>
          </a:p>
        </p:txBody>
      </p:sp>
      <p:pic>
        <p:nvPicPr>
          <p:cNvPr id="3640" name="plaid.jpg" descr="plaid.jpg"/>
          <p:cNvPicPr>
            <a:picLocks noChangeAspect="0"/>
          </p:cNvPicPr>
          <p:nvPr/>
        </p:nvPicPr>
        <p:blipFill>
          <a:blip r:embed="rId2">
            <a:extLst/>
          </a:blip>
          <a:stretch>
            <a:fillRect/>
          </a:stretch>
        </p:blipFill>
        <p:spPr>
          <a:xfrm>
            <a:off x="2557462" y="1375171"/>
            <a:ext cx="4029076" cy="4572001"/>
          </a:xfrm>
          <a:prstGeom prst="rect">
            <a:avLst/>
          </a:prstGeom>
          <a:ln w="12700">
            <a:miter lim="400000"/>
          </a:ln>
        </p:spPr>
      </p:pic>
    </p:spTree>
  </p:cSld>
  <p:clrMapOvr>
    <a:masterClrMapping/>
  </p:clrMapOvr>
  <p:transition xmlns:p14="http://schemas.microsoft.com/office/powerpoint/2010/main" spd="med" advClick="1"/>
</p:sld>
</file>

<file path=ppt/slides/slide3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2"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43" name="Recoloring"/>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Recoloring</a:t>
            </a:r>
          </a:p>
        </p:txBody>
      </p:sp>
      <p:pic>
        <p:nvPicPr>
          <p:cNvPr id="3644" name="apple.png" descr="apple.png"/>
          <p:cNvPicPr>
            <a:picLocks noChangeAspect="0"/>
          </p:cNvPicPr>
          <p:nvPr/>
        </p:nvPicPr>
        <p:blipFill>
          <a:blip r:embed="rId2">
            <a:extLst/>
          </a:blip>
          <a:stretch>
            <a:fillRect/>
          </a:stretch>
        </p:blipFill>
        <p:spPr>
          <a:xfrm>
            <a:off x="232171" y="1598612"/>
            <a:ext cx="2741614" cy="2058989"/>
          </a:xfrm>
          <a:prstGeom prst="rect">
            <a:avLst/>
          </a:prstGeom>
          <a:ln w="12700">
            <a:miter lim="400000"/>
          </a:ln>
        </p:spPr>
      </p:pic>
      <p:pic>
        <p:nvPicPr>
          <p:cNvPr id="3645" name="APPLE135_resT.png" descr="APPLE135_resT.png"/>
          <p:cNvPicPr>
            <a:picLocks noChangeAspect="0"/>
          </p:cNvPicPr>
          <p:nvPr/>
        </p:nvPicPr>
        <p:blipFill>
          <a:blip r:embed="rId3">
            <a:extLst/>
          </a:blip>
          <a:stretch>
            <a:fillRect/>
          </a:stretch>
        </p:blipFill>
        <p:spPr>
          <a:xfrm>
            <a:off x="6170414" y="1598612"/>
            <a:ext cx="2741415" cy="2053829"/>
          </a:xfrm>
          <a:prstGeom prst="rect">
            <a:avLst/>
          </a:prstGeom>
          <a:ln w="12700">
            <a:miter lim="400000"/>
          </a:ln>
        </p:spPr>
      </p:pic>
      <p:sp>
        <p:nvSpPr>
          <p:cNvPr id="3646" name="Affinity between pixels – based on intensity AND color  similarities."/>
          <p:cNvSpPr txBox="1"/>
          <p:nvPr/>
        </p:nvSpPr>
        <p:spPr>
          <a:xfrm>
            <a:off x="535781" y="4814887"/>
            <a:ext cx="8384977" cy="34825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57799" marR="57799" defTabSz="910828">
              <a:spcBef>
                <a:spcPts val="1600"/>
              </a:spcBef>
              <a:buClr>
                <a:srgbClr val="000000"/>
              </a:buClr>
              <a:buFont typeface="Arial"/>
              <a:defRPr sz="1800">
                <a:uFill>
                  <a:solidFill>
                    <a:srgbClr val="000000"/>
                  </a:solidFill>
                </a:uFill>
                <a:latin typeface="+mn-lt"/>
                <a:ea typeface="+mn-ea"/>
                <a:cs typeface="+mn-cs"/>
                <a:sym typeface="Arial"/>
              </a:defRPr>
            </a:pPr>
            <a:r>
              <a:rPr b="1"/>
              <a:t>Affinity between pixels – based on intensity AND color  similarities.</a:t>
            </a:r>
            <a:r>
              <a:t> </a:t>
            </a:r>
          </a:p>
        </p:txBody>
      </p:sp>
      <p:pic>
        <p:nvPicPr>
          <p:cNvPr id="3647" name="apple_m.png" descr="apple_m.png"/>
          <p:cNvPicPr>
            <a:picLocks noChangeAspect="0"/>
          </p:cNvPicPr>
          <p:nvPr/>
        </p:nvPicPr>
        <p:blipFill>
          <a:blip r:embed="rId4">
            <a:extLst/>
          </a:blip>
          <a:stretch>
            <a:fillRect/>
          </a:stretch>
        </p:blipFill>
        <p:spPr>
          <a:xfrm>
            <a:off x="3196828" y="1598414"/>
            <a:ext cx="2741613" cy="2058988"/>
          </a:xfrm>
          <a:prstGeom prst="rect">
            <a:avLst/>
          </a:prstGeom>
          <a:ln w="3175">
            <a:solidFill>
              <a:srgbClr val="000000"/>
            </a:solidFill>
            <a:miter lim="400000"/>
          </a:ln>
        </p:spPr>
      </p:pic>
      <p:sp>
        <p:nvSpPr>
          <p:cNvPr id="3648"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645"/>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36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46" grpId="3"/>
      <p:bldP build="whole" bldLvl="1" animBg="1" rev="0" advAuto="0" spid="3647" grpId="1"/>
      <p:bldP build="whole" bldLvl="1" animBg="1" rev="0" advAuto="0" spid="3645" grpId="2"/>
    </p:bldLst>
  </p:timing>
</p:sld>
</file>

<file path=ppt/slides/slide3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0"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51" name="Recoloring"/>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Recoloring</a:t>
            </a:r>
          </a:p>
        </p:txBody>
      </p:sp>
      <p:pic>
        <p:nvPicPr>
          <p:cNvPr id="3652" name="aquarium_bs_m.png" descr="aquarium_bs_m.png"/>
          <p:cNvPicPr>
            <a:picLocks noChangeAspect="0"/>
          </p:cNvPicPr>
          <p:nvPr/>
        </p:nvPicPr>
        <p:blipFill>
          <a:blip r:embed="rId2">
            <a:extLst/>
          </a:blip>
          <a:stretch>
            <a:fillRect/>
          </a:stretch>
        </p:blipFill>
        <p:spPr>
          <a:xfrm>
            <a:off x="3160712" y="1446609"/>
            <a:ext cx="2822576" cy="2116138"/>
          </a:xfrm>
          <a:prstGeom prst="rect">
            <a:avLst/>
          </a:prstGeom>
          <a:ln w="12700">
            <a:miter lim="400000"/>
          </a:ln>
        </p:spPr>
      </p:pic>
      <p:pic>
        <p:nvPicPr>
          <p:cNvPr id="3653" name="aquarium_bs_res.png" descr="aquarium_bs_res.png"/>
          <p:cNvPicPr>
            <a:picLocks noChangeAspect="0"/>
          </p:cNvPicPr>
          <p:nvPr/>
        </p:nvPicPr>
        <p:blipFill>
          <a:blip r:embed="rId3">
            <a:extLst/>
          </a:blip>
          <a:stretch>
            <a:fillRect/>
          </a:stretch>
        </p:blipFill>
        <p:spPr>
          <a:xfrm>
            <a:off x="6154737" y="1446609"/>
            <a:ext cx="2821782" cy="2116138"/>
          </a:xfrm>
          <a:prstGeom prst="rect">
            <a:avLst/>
          </a:prstGeom>
          <a:ln w="12700">
            <a:miter lim="400000"/>
          </a:ln>
        </p:spPr>
      </p:pic>
      <p:pic>
        <p:nvPicPr>
          <p:cNvPr id="3654" name="aquarium_bs.png" descr="aquarium_bs.png"/>
          <p:cNvPicPr>
            <a:picLocks noChangeAspect="0"/>
          </p:cNvPicPr>
          <p:nvPr/>
        </p:nvPicPr>
        <p:blipFill>
          <a:blip r:embed="rId4">
            <a:extLst/>
          </a:blip>
          <a:stretch>
            <a:fillRect/>
          </a:stretch>
        </p:blipFill>
        <p:spPr>
          <a:xfrm>
            <a:off x="169862" y="1446609"/>
            <a:ext cx="2821782" cy="2114551"/>
          </a:xfrm>
          <a:prstGeom prst="rect">
            <a:avLst/>
          </a:prstGeom>
          <a:ln w="12700">
            <a:miter lim="400000"/>
          </a:ln>
        </p:spPr>
      </p:pic>
      <p:sp>
        <p:nvSpPr>
          <p:cNvPr id="3655"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6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52" grpId="1"/>
      <p:bldP build="whole" bldLvl="1" animBg="1" rev="0" advAuto="0" spid="3653" grpId="2"/>
    </p:bldLst>
  </p:timing>
</p:sld>
</file>

<file path=ppt/slides/slide3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57"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58" name="Recoloring"/>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Recoloring</a:t>
            </a:r>
          </a:p>
        </p:txBody>
      </p:sp>
      <p:pic>
        <p:nvPicPr>
          <p:cNvPr id="3659" name="aquarium_bs.png" descr="aquarium_bs.png"/>
          <p:cNvPicPr>
            <a:picLocks noChangeAspect="0"/>
          </p:cNvPicPr>
          <p:nvPr/>
        </p:nvPicPr>
        <p:blipFill>
          <a:blip r:embed="rId2">
            <a:extLst/>
          </a:blip>
          <a:stretch>
            <a:fillRect/>
          </a:stretch>
        </p:blipFill>
        <p:spPr>
          <a:xfrm>
            <a:off x="169862" y="1446609"/>
            <a:ext cx="2821782" cy="2114551"/>
          </a:xfrm>
          <a:prstGeom prst="rect">
            <a:avLst/>
          </a:prstGeom>
          <a:ln w="12700">
            <a:miter lim="400000"/>
          </a:ln>
        </p:spPr>
      </p:pic>
      <p:pic>
        <p:nvPicPr>
          <p:cNvPr id="3660" name="aquarium_bs_m2.png" descr="aquarium_bs_m2.png"/>
          <p:cNvPicPr>
            <a:picLocks noChangeAspect="0"/>
          </p:cNvPicPr>
          <p:nvPr/>
        </p:nvPicPr>
        <p:blipFill>
          <a:blip r:embed="rId3">
            <a:extLst/>
          </a:blip>
          <a:stretch>
            <a:fillRect/>
          </a:stretch>
        </p:blipFill>
        <p:spPr>
          <a:xfrm>
            <a:off x="3159125" y="1446212"/>
            <a:ext cx="2820988" cy="2114551"/>
          </a:xfrm>
          <a:prstGeom prst="rect">
            <a:avLst/>
          </a:prstGeom>
          <a:ln w="12700">
            <a:miter lim="400000"/>
          </a:ln>
        </p:spPr>
      </p:pic>
      <p:pic>
        <p:nvPicPr>
          <p:cNvPr id="3661" name="aquariumB_bs_res.png" descr="aquariumB_bs_res.png"/>
          <p:cNvPicPr>
            <a:picLocks noChangeAspect="0"/>
          </p:cNvPicPr>
          <p:nvPr/>
        </p:nvPicPr>
        <p:blipFill>
          <a:blip r:embed="rId4">
            <a:extLst/>
          </a:blip>
          <a:stretch>
            <a:fillRect/>
          </a:stretch>
        </p:blipFill>
        <p:spPr>
          <a:xfrm>
            <a:off x="6153150" y="1446212"/>
            <a:ext cx="2820989" cy="2116139"/>
          </a:xfrm>
          <a:prstGeom prst="rect">
            <a:avLst/>
          </a:prstGeom>
          <a:ln w="12700">
            <a:miter lim="400000"/>
          </a:ln>
        </p:spPr>
      </p:pic>
      <p:sp>
        <p:nvSpPr>
          <p:cNvPr id="3662"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sld>
</file>

<file path=ppt/slides/slide3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64"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65"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66" name="Extension to video"/>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Extension to video</a:t>
            </a:r>
          </a:p>
        </p:txBody>
      </p:sp>
      <p:sp>
        <p:nvSpPr>
          <p:cNvPr id="3667" name="N(s) now takes motion into account (optical flow)"/>
          <p:cNvSpPr txBox="1"/>
          <p:nvPr>
            <p:ph type="body" idx="1"/>
          </p:nvPr>
        </p:nvSpPr>
        <p:spPr>
          <a:xfrm>
            <a:off x="517921" y="1384101"/>
            <a:ext cx="8313540" cy="5286376"/>
          </a:xfrm>
          <a:prstGeom prst="rect">
            <a:avLst/>
          </a:prstGeom>
        </p:spPr>
        <p:txBody>
          <a:bodyPr lIns="0" tIns="0" rIns="0" bIns="0"/>
          <a:lstStyle>
            <a:lvl1pPr marL="338666" indent="-338666" defTabSz="410765">
              <a:spcBef>
                <a:spcPts val="2100"/>
              </a:spcBef>
            </a:lvl1pPr>
          </a:lstStyle>
          <a:p>
            <a:pPr/>
            <a:r>
              <a:t>N(s) now takes motion into account (optical flow)</a:t>
            </a:r>
          </a:p>
        </p:txBody>
      </p:sp>
      <p:pic>
        <p:nvPicPr>
          <p:cNvPr id="3668" name="craterLake.mov-1.mov" descr="craterLake.mov-1.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687585" y="2214562"/>
            <a:ext cx="5250658" cy="393799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2639" fill="hold"/>
                                        <p:tgtEl>
                                          <p:spTgt spid="366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668"/>
                </p:tgtEl>
              </p:cMediaNode>
            </p:video>
            <p:seq concurrent="1" prevAc="none" nextAc="seek">
              <p:cTn id="8" evtFilter="cancelBubble" nodeType="interactiveSeq" restart="whenNotActive" fill="hold">
                <p:stCondLst>
                  <p:cond delay="0" evt="onClick">
                    <p:tgtEl>
                      <p:spTgt spid="366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668"/>
                                        </p:tgtEl>
                                      </p:cBhvr>
                                    </p:cmd>
                                  </p:childTnLst>
                                </p:cTn>
                              </p:par>
                            </p:childTnLst>
                          </p:cTn>
                        </p:par>
                      </p:childTnLst>
                    </p:cTn>
                  </p:par>
                </p:childTnLst>
              </p:cTn>
              <p:nextCondLst>
                <p:cond delay="0" evt="onClick">
                  <p:tgtEl>
                    <p:spTgt spid="3668"/>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70"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71"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72" name="Extension to video"/>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Extension to video</a:t>
            </a:r>
          </a:p>
        </p:txBody>
      </p:sp>
      <p:sp>
        <p:nvSpPr>
          <p:cNvPr id="3673" name="N(s) now takes motion into account (optical flow)"/>
          <p:cNvSpPr txBox="1"/>
          <p:nvPr>
            <p:ph type="body" idx="1"/>
          </p:nvPr>
        </p:nvSpPr>
        <p:spPr>
          <a:xfrm>
            <a:off x="517921" y="1384101"/>
            <a:ext cx="8313540" cy="5286376"/>
          </a:xfrm>
          <a:prstGeom prst="rect">
            <a:avLst/>
          </a:prstGeom>
        </p:spPr>
        <p:txBody>
          <a:bodyPr lIns="0" tIns="0" rIns="0" bIns="0"/>
          <a:lstStyle>
            <a:lvl1pPr marL="338666" indent="-338666" defTabSz="410765">
              <a:spcBef>
                <a:spcPts val="2100"/>
              </a:spcBef>
            </a:lvl1pPr>
          </a:lstStyle>
          <a:p>
            <a:pPr/>
            <a:r>
              <a:t>N(s) now takes motion into account (optical flow)</a:t>
            </a:r>
          </a:p>
        </p:txBody>
      </p:sp>
      <p:pic>
        <p:nvPicPr>
          <p:cNvPr id="3674" name="birthday.mov" descr="birthday.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384101" y="2134195"/>
            <a:ext cx="5339954" cy="400496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3959" fill="hold"/>
                                        <p:tgtEl>
                                          <p:spTgt spid="367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674"/>
                </p:tgtEl>
              </p:cMediaNode>
            </p:video>
            <p:seq concurrent="1" prevAc="none" nextAc="seek">
              <p:cTn id="8" evtFilter="cancelBubble" nodeType="interactiveSeq" restart="whenNotActive" fill="hold">
                <p:stCondLst>
                  <p:cond delay="0" evt="onClick">
                    <p:tgtEl>
                      <p:spTgt spid="367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674"/>
                                        </p:tgtEl>
                                      </p:cBhvr>
                                    </p:cmd>
                                  </p:childTnLst>
                                </p:cTn>
                              </p:par>
                            </p:childTnLst>
                          </p:cTn>
                        </p:par>
                      </p:childTnLst>
                    </p:cTn>
                  </p:par>
                </p:childTnLst>
              </p:cTn>
              <p:nextCondLst>
                <p:cond delay="0" evt="onClick">
                  <p:tgtEl>
                    <p:spTgt spid="3674"/>
                  </p:tgtEl>
                </p:cond>
              </p:nextCondLst>
            </p:seq>
          </p:childTnLst>
        </p:cTn>
      </p:par>
    </p:tnLst>
  </p:timing>
</p:sld>
</file>

<file path=ppt/slides/slide3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676"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77"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678" name="Double-click to edit"/>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p>
            <a:pPr defTabSz="584200">
              <a:defRPr baseline="0" sz="0"/>
            </a:pPr>
          </a:p>
        </p:txBody>
      </p:sp>
      <p:sp>
        <p:nvSpPr>
          <p:cNvPr id="3679"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spTree>
  </p:cSld>
  <p:clrMapOvr>
    <a:masterClrMapping/>
  </p:clrMapOvr>
  <p:transition xmlns:p14="http://schemas.microsoft.com/office/powerpoint/2010/main" spd="med" advClick="1"/>
</p:sld>
</file>

<file path=ppt/slides/slide3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grpSp>
        <p:nvGrpSpPr>
          <p:cNvPr id="3684" name="Group"/>
          <p:cNvGrpSpPr/>
          <p:nvPr/>
        </p:nvGrpSpPr>
        <p:grpSpPr>
          <a:xfrm>
            <a:off x="5107781" y="1446609"/>
            <a:ext cx="2857501" cy="2214563"/>
            <a:chOff x="0" y="0"/>
            <a:chExt cx="2857500" cy="2214562"/>
          </a:xfrm>
        </p:grpSpPr>
        <p:pic>
          <p:nvPicPr>
            <p:cNvPr id="3682" name="lucy3-marking.png" descr="lucy3-marking.png"/>
            <p:cNvPicPr>
              <a:picLocks noChangeAspect="0"/>
            </p:cNvPicPr>
            <p:nvPr/>
          </p:nvPicPr>
          <p:blipFill>
            <a:blip r:embed="rId2">
              <a:extLst/>
            </a:blip>
            <a:stretch>
              <a:fillRect/>
            </a:stretch>
          </p:blipFill>
          <p:spPr>
            <a:xfrm>
              <a:off x="0" y="0"/>
              <a:ext cx="2857500" cy="2143125"/>
            </a:xfrm>
            <a:prstGeom prst="rect">
              <a:avLst/>
            </a:prstGeom>
            <a:ln w="12700" cap="flat">
              <a:noFill/>
              <a:miter lim="400000"/>
            </a:ln>
            <a:effectLst/>
          </p:spPr>
        </p:pic>
        <p:sp>
          <p:nvSpPr>
            <p:cNvPr id="3683" name="13 out of 92 frames"/>
            <p:cNvSpPr/>
            <p:nvPr/>
          </p:nvSpPr>
          <p:spPr>
            <a:xfrm>
              <a:off x="223242" y="2214562"/>
              <a:ext cx="2286001"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7799" marR="57799" algn="ctr" defTabSz="910828">
                <a:spcBef>
                  <a:spcPts val="1400"/>
                </a:spcBef>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13 out of 92 frames </a:t>
              </a:r>
            </a:p>
          </p:txBody>
        </p:sp>
      </p:grpSp>
      <p:sp>
        <p:nvSpPr>
          <p:cNvPr id="3685" name="Colorizing Video"/>
          <p:cNvSpPr txBox="1"/>
          <p:nvPr/>
        </p:nvSpPr>
        <p:spPr>
          <a:xfrm>
            <a:off x="1750218" y="401835"/>
            <a:ext cx="5634634" cy="44648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Colorizing Video</a:t>
            </a:r>
          </a:p>
        </p:txBody>
      </p:sp>
      <p:pic>
        <p:nvPicPr>
          <p:cNvPr id="3686" name="lucy3000_m.png" descr="lucy3000_m.png"/>
          <p:cNvPicPr>
            <a:picLocks noChangeAspect="0"/>
          </p:cNvPicPr>
          <p:nvPr/>
        </p:nvPicPr>
        <p:blipFill>
          <a:blip r:embed="rId3">
            <a:extLst/>
          </a:blip>
          <a:stretch>
            <a:fillRect/>
          </a:stretch>
        </p:blipFill>
        <p:spPr>
          <a:xfrm>
            <a:off x="5107781" y="1446609"/>
            <a:ext cx="2857501" cy="2143126"/>
          </a:xfrm>
          <a:prstGeom prst="rect">
            <a:avLst/>
          </a:prstGeom>
          <a:ln w="12700">
            <a:miter lim="400000"/>
          </a:ln>
        </p:spPr>
      </p:pic>
      <p:pic>
        <p:nvPicPr>
          <p:cNvPr id="3687" name="lucy3_gray-2.mov" descr="lucy3_gray-2.mov"/>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1178718" y="1443037"/>
            <a:ext cx="2857501" cy="2143126"/>
          </a:xfrm>
          <a:prstGeom prst="rect">
            <a:avLst/>
          </a:prstGeom>
          <a:ln w="12700">
            <a:miter lim="400000"/>
          </a:ln>
        </p:spPr>
      </p:pic>
      <p:pic>
        <p:nvPicPr>
          <p:cNvPr id="3688" name="lucy3_res-2.mov" descr="lucy3_res-2.mov"/>
          <p:cNvPicPr>
            <a:picLocks noChangeAspect="0"/>
          </p:cNvPicPr>
          <p:nvPr>
            <a:videoFile r:link="rId7"/>
            <p:extLst>
              <p:ext uri="{DAA4B4D4-6D71-4841-9C94-3DE7FCFB9230}">
                <p14:media xmlns:p14="http://schemas.microsoft.com/office/powerpoint/2010/main" r:embed="rId8"/>
              </p:ext>
            </p:extLst>
          </p:nvPr>
        </p:nvPicPr>
        <p:blipFill>
          <a:blip r:embed="rId9">
            <a:extLst/>
          </a:blip>
          <a:stretch>
            <a:fillRect/>
          </a:stretch>
        </p:blipFill>
        <p:spPr>
          <a:xfrm>
            <a:off x="3125390" y="4186237"/>
            <a:ext cx="2857501" cy="2143126"/>
          </a:xfrm>
          <a:prstGeom prst="rect">
            <a:avLst/>
          </a:prstGeom>
          <a:ln w="12700">
            <a:miter lim="400000"/>
          </a:ln>
        </p:spPr>
      </p:pic>
      <p:sp>
        <p:nvSpPr>
          <p:cNvPr id="3689"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87"/>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3068" fill="hold"/>
                                        <p:tgtEl>
                                          <p:spTgt spid="3687"/>
                                        </p:tgtEl>
                                      </p:cBhvr>
                                    </p:cmd>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68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3686"/>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3688"/>
                                        </p:tgtEl>
                                        <p:attrNameLst>
                                          <p:attrName>style.visibility</p:attrName>
                                        </p:attrNameLst>
                                      </p:cBhvr>
                                      <p:to>
                                        <p:strVal val="visible"/>
                                      </p:to>
                                    </p:set>
                                  </p:childTnLst>
                                </p:cTn>
                              </p:par>
                            </p:childTnLst>
                          </p:cTn>
                        </p:par>
                        <p:par>
                          <p:cTn id="21" fill="hold">
                            <p:stCondLst>
                              <p:cond delay="0"/>
                            </p:stCondLst>
                            <p:childTnLst>
                              <p:par>
                                <p:cTn id="22" presetClass="mediacall" nodeType="afterEffect" presetSubtype="0" presetID="1" grpId="6" fill="hold">
                                  <p:stCondLst>
                                    <p:cond delay="0"/>
                                  </p:stCondLst>
                                  <p:childTnLst>
                                    <p:cmd type="call" cmd="playFrom(0.0)">
                                      <p:cBhvr>
                                        <p:cTn id="23" dur="3068" fill="hold"/>
                                        <p:tgtEl>
                                          <p:spTgt spid="368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4" fill="hold" display="0">
                  <p:stCondLst>
                    <p:cond delay="indefinite"/>
                  </p:stCondLst>
                </p:cTn>
                <p:tgtEl>
                  <p:spTgt spid="3687"/>
                </p:tgtEl>
              </p:cMediaNode>
            </p:video>
            <p:seq concurrent="1" prevAc="none" nextAc="seek">
              <p:cTn id="25" evtFilter="cancelBubble" nodeType="interactiveSeq" restart="whenNotActive" fill="hold">
                <p:stCondLst>
                  <p:cond delay="0" evt="onClick">
                    <p:tgtEl>
                      <p:spTgt spid="3687"/>
                    </p:tgtEl>
                  </p:cond>
                </p:stCondLst>
                <p:endSync delay="0" evt="end">
                  <p:rtn val="all"/>
                </p:endSync>
                <p:childTnLst>
                  <p:par>
                    <p:cTn id="26" fill="hold">
                      <p:stCondLst>
                        <p:cond delay="0"/>
                      </p:stCondLst>
                      <p:childTnLst>
                        <p:par>
                          <p:cTn id="27" fill="hold">
                            <p:stCondLst>
                              <p:cond delay="0"/>
                            </p:stCondLst>
                            <p:childTnLst>
                              <p:par>
                                <p:cTn id="28" presetClass="mediacall" nodeType="clickEffect" presetSubtype="0" presetID="2" fill="hold">
                                  <p:stCondLst>
                                    <p:cond delay="0"/>
                                  </p:stCondLst>
                                  <p:childTnLst>
                                    <p:cmd type="call" cmd="togglePause">
                                      <p:cBhvr>
                                        <p:cTn id="29" dur="1" fill="hold"/>
                                        <p:tgtEl>
                                          <p:spTgt spid="3687"/>
                                        </p:tgtEl>
                                      </p:cBhvr>
                                    </p:cmd>
                                  </p:childTnLst>
                                </p:cTn>
                              </p:par>
                            </p:childTnLst>
                          </p:cTn>
                        </p:par>
                      </p:childTnLst>
                    </p:cTn>
                  </p:par>
                </p:childTnLst>
              </p:cTn>
              <p:nextCondLst>
                <p:cond delay="0" evt="onClick">
                  <p:tgtEl>
                    <p:spTgt spid="3687"/>
                  </p:tgtEl>
                </p:cond>
              </p:nextCondLst>
            </p:seq>
            <p:video fullScrn="0">
              <p:cMediaNode mute="0" showWhenStopped="1" numSld="1" vol="100000">
                <p:cTn id="30" fill="hold" display="0">
                  <p:stCondLst>
                    <p:cond delay="indefinite"/>
                  </p:stCondLst>
                </p:cTn>
                <p:tgtEl>
                  <p:spTgt spid="3688"/>
                </p:tgtEl>
              </p:cMediaNode>
            </p:video>
            <p:seq concurrent="1" prevAc="none" nextAc="seek">
              <p:cTn id="31" evtFilter="cancelBubble" nodeType="interactiveSeq" restart="whenNotActive" fill="hold">
                <p:stCondLst>
                  <p:cond delay="0" evt="onClick">
                    <p:tgtEl>
                      <p:spTgt spid="3688"/>
                    </p:tgtEl>
                  </p:cond>
                </p:stCondLst>
                <p:endSync delay="0" evt="end">
                  <p:rtn val="all"/>
                </p:endSync>
                <p:childTnLst>
                  <p:par>
                    <p:cTn id="32" fill="hold">
                      <p:stCondLst>
                        <p:cond delay="0"/>
                      </p:stCondLst>
                      <p:childTnLst>
                        <p:par>
                          <p:cTn id="33" fill="hold">
                            <p:stCondLst>
                              <p:cond delay="0"/>
                            </p:stCondLst>
                            <p:childTnLst>
                              <p:par>
                                <p:cTn id="34" presetClass="mediacall" nodeType="clickEffect" presetSubtype="0" presetID="2" fill="hold">
                                  <p:stCondLst>
                                    <p:cond delay="0"/>
                                  </p:stCondLst>
                                  <p:childTnLst>
                                    <p:cmd type="call" cmd="togglePause">
                                      <p:cBhvr>
                                        <p:cTn id="35" dur="1" fill="hold"/>
                                        <p:tgtEl>
                                          <p:spTgt spid="3688"/>
                                        </p:tgtEl>
                                      </p:cBhvr>
                                    </p:cmd>
                                  </p:childTnLst>
                                </p:cTn>
                              </p:par>
                            </p:childTnLst>
                          </p:cTn>
                        </p:par>
                      </p:childTnLst>
                    </p:cTn>
                  </p:par>
                </p:childTnLst>
              </p:cTn>
              <p:nextCondLst>
                <p:cond delay="0" evt="onClick">
                  <p:tgtEl>
                    <p:spTgt spid="3688"/>
                  </p:tgtEl>
                </p:cond>
              </p:nextCondLst>
            </p:seq>
          </p:childTnLst>
        </p:cTn>
      </p:par>
    </p:tnLst>
    <p:bldLst>
      <p:bldP build="whole" bldLvl="1" animBg="1" rev="0" advAuto="0" spid="3687" grpId="1"/>
      <p:bldP build="whole" bldLvl="1" animBg="1" rev="0" advAuto="0" spid="3688" grpId="5"/>
      <p:bldP build="whole" bldLvl="1" animBg="1" rev="0" advAuto="0" spid="3684" grpId="3"/>
      <p:bldP build="whole" bldLvl="1" animBg="1" rev="0" advAuto="0" spid="3686" grpId="4"/>
    </p:bldLst>
  </p:timing>
</p:sld>
</file>

<file path=ppt/slides/slide3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9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692" name="Colorizing Video"/>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Colorizing Video</a:t>
            </a:r>
          </a:p>
        </p:txBody>
      </p:sp>
      <p:pic>
        <p:nvPicPr>
          <p:cNvPr id="3693" name="lucy3_gray0-2.mov" descr="lucy3_gray0-2.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178718" y="1446212"/>
            <a:ext cx="2857501" cy="2143126"/>
          </a:xfrm>
          <a:prstGeom prst="rect">
            <a:avLst/>
          </a:prstGeom>
          <a:ln w="12700">
            <a:miter lim="400000"/>
          </a:ln>
        </p:spPr>
      </p:pic>
      <p:pic>
        <p:nvPicPr>
          <p:cNvPr id="3694" name="lucy3_res0-2.mov" descr="lucy3_res0-2.mov"/>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3125390" y="4192587"/>
            <a:ext cx="2857501" cy="2143126"/>
          </a:xfrm>
          <a:prstGeom prst="rect">
            <a:avLst/>
          </a:prstGeom>
          <a:ln w="12700">
            <a:miter lim="400000"/>
          </a:ln>
        </p:spPr>
      </p:pic>
      <p:grpSp>
        <p:nvGrpSpPr>
          <p:cNvPr id="3697" name="Group"/>
          <p:cNvGrpSpPr/>
          <p:nvPr/>
        </p:nvGrpSpPr>
        <p:grpSpPr>
          <a:xfrm>
            <a:off x="5107781" y="1446212"/>
            <a:ext cx="2857501" cy="2209801"/>
            <a:chOff x="0" y="0"/>
            <a:chExt cx="2857500" cy="2209800"/>
          </a:xfrm>
        </p:grpSpPr>
        <p:pic>
          <p:nvPicPr>
            <p:cNvPr id="3695" name="lucy2-marking.png" descr="lucy2-marking.png"/>
            <p:cNvPicPr>
              <a:picLocks noChangeAspect="0"/>
            </p:cNvPicPr>
            <p:nvPr/>
          </p:nvPicPr>
          <p:blipFill>
            <a:blip r:embed="rId8">
              <a:extLst/>
            </a:blip>
            <a:stretch>
              <a:fillRect/>
            </a:stretch>
          </p:blipFill>
          <p:spPr>
            <a:xfrm>
              <a:off x="0" y="0"/>
              <a:ext cx="2857500" cy="2143125"/>
            </a:xfrm>
            <a:prstGeom prst="rect">
              <a:avLst/>
            </a:prstGeom>
            <a:ln w="12700" cap="flat">
              <a:noFill/>
              <a:miter lim="400000"/>
            </a:ln>
            <a:effectLst/>
          </p:spPr>
        </p:pic>
        <p:sp>
          <p:nvSpPr>
            <p:cNvPr id="3696" name="16 out of 101 frames"/>
            <p:cNvSpPr/>
            <p:nvPr/>
          </p:nvSpPr>
          <p:spPr>
            <a:xfrm>
              <a:off x="223242" y="2209800"/>
              <a:ext cx="2286001" cy="0"/>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7799" marR="57799" algn="ctr" defTabSz="910828">
                <a:spcBef>
                  <a:spcPts val="1400"/>
                </a:spcBef>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16 out of 101 frames </a:t>
              </a:r>
            </a:p>
          </p:txBody>
        </p:sp>
      </p:grpSp>
      <p:pic>
        <p:nvPicPr>
          <p:cNvPr id="3698" name="lucy1008_m.png" descr="lucy1008_m.png"/>
          <p:cNvPicPr>
            <a:picLocks noChangeAspect="0"/>
          </p:cNvPicPr>
          <p:nvPr/>
        </p:nvPicPr>
        <p:blipFill>
          <a:blip r:embed="rId9">
            <a:extLst/>
          </a:blip>
          <a:stretch>
            <a:fillRect/>
          </a:stretch>
        </p:blipFill>
        <p:spPr>
          <a:xfrm>
            <a:off x="5107781" y="1446609"/>
            <a:ext cx="2857501" cy="2143126"/>
          </a:xfrm>
          <a:prstGeom prst="rect">
            <a:avLst/>
          </a:prstGeom>
          <a:ln w="12700">
            <a:miter lim="400000"/>
          </a:ln>
        </p:spPr>
      </p:pic>
      <p:sp>
        <p:nvSpPr>
          <p:cNvPr id="3699"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93"/>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3068" fill="hold"/>
                                        <p:tgtEl>
                                          <p:spTgt spid="3693"/>
                                        </p:tgtEl>
                                      </p:cBhvr>
                                    </p:cmd>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69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3698"/>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3694"/>
                                        </p:tgtEl>
                                        <p:attrNameLst>
                                          <p:attrName>style.visibility</p:attrName>
                                        </p:attrNameLst>
                                      </p:cBhvr>
                                      <p:to>
                                        <p:strVal val="visible"/>
                                      </p:to>
                                    </p:set>
                                  </p:childTnLst>
                                </p:cTn>
                              </p:par>
                            </p:childTnLst>
                          </p:cTn>
                        </p:par>
                        <p:par>
                          <p:cTn id="21" fill="hold">
                            <p:stCondLst>
                              <p:cond delay="0"/>
                            </p:stCondLst>
                            <p:childTnLst>
                              <p:par>
                                <p:cTn id="22" presetClass="mediacall" nodeType="afterEffect" presetSubtype="0" presetID="1" grpId="6" fill="hold">
                                  <p:stCondLst>
                                    <p:cond delay="0"/>
                                  </p:stCondLst>
                                  <p:childTnLst>
                                    <p:cmd type="call" cmd="playFrom(0.0)">
                                      <p:cBhvr>
                                        <p:cTn id="23" dur="3068" fill="hold"/>
                                        <p:tgtEl>
                                          <p:spTgt spid="369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4" fill="hold" display="0">
                  <p:stCondLst>
                    <p:cond delay="indefinite"/>
                  </p:stCondLst>
                </p:cTn>
                <p:tgtEl>
                  <p:spTgt spid="3693"/>
                </p:tgtEl>
              </p:cMediaNode>
            </p:video>
            <p:seq concurrent="1" prevAc="none" nextAc="seek">
              <p:cTn id="25" evtFilter="cancelBubble" nodeType="interactiveSeq" restart="whenNotActive" fill="hold">
                <p:stCondLst>
                  <p:cond delay="0" evt="onClick">
                    <p:tgtEl>
                      <p:spTgt spid="3693"/>
                    </p:tgtEl>
                  </p:cond>
                </p:stCondLst>
                <p:endSync delay="0" evt="end">
                  <p:rtn val="all"/>
                </p:endSync>
                <p:childTnLst>
                  <p:par>
                    <p:cTn id="26" fill="hold">
                      <p:stCondLst>
                        <p:cond delay="0"/>
                      </p:stCondLst>
                      <p:childTnLst>
                        <p:par>
                          <p:cTn id="27" fill="hold">
                            <p:stCondLst>
                              <p:cond delay="0"/>
                            </p:stCondLst>
                            <p:childTnLst>
                              <p:par>
                                <p:cTn id="28" presetClass="mediacall" nodeType="clickEffect" presetSubtype="0" presetID="2" fill="hold">
                                  <p:stCondLst>
                                    <p:cond delay="0"/>
                                  </p:stCondLst>
                                  <p:childTnLst>
                                    <p:cmd type="call" cmd="togglePause">
                                      <p:cBhvr>
                                        <p:cTn id="29" dur="1" fill="hold"/>
                                        <p:tgtEl>
                                          <p:spTgt spid="3693"/>
                                        </p:tgtEl>
                                      </p:cBhvr>
                                    </p:cmd>
                                  </p:childTnLst>
                                </p:cTn>
                              </p:par>
                            </p:childTnLst>
                          </p:cTn>
                        </p:par>
                      </p:childTnLst>
                    </p:cTn>
                  </p:par>
                </p:childTnLst>
              </p:cTn>
              <p:nextCondLst>
                <p:cond delay="0" evt="onClick">
                  <p:tgtEl>
                    <p:spTgt spid="3693"/>
                  </p:tgtEl>
                </p:cond>
              </p:nextCondLst>
            </p:seq>
            <p:video fullScrn="0">
              <p:cMediaNode mute="0" showWhenStopped="1" numSld="1" vol="100000">
                <p:cTn id="30" fill="hold" display="0">
                  <p:stCondLst>
                    <p:cond delay="indefinite"/>
                  </p:stCondLst>
                </p:cTn>
                <p:tgtEl>
                  <p:spTgt spid="3694"/>
                </p:tgtEl>
              </p:cMediaNode>
            </p:video>
            <p:seq concurrent="1" prevAc="none" nextAc="seek">
              <p:cTn id="31" evtFilter="cancelBubble" nodeType="interactiveSeq" restart="whenNotActive" fill="hold">
                <p:stCondLst>
                  <p:cond delay="0" evt="onClick">
                    <p:tgtEl>
                      <p:spTgt spid="3694"/>
                    </p:tgtEl>
                  </p:cond>
                </p:stCondLst>
                <p:endSync delay="0" evt="end">
                  <p:rtn val="all"/>
                </p:endSync>
                <p:childTnLst>
                  <p:par>
                    <p:cTn id="32" fill="hold">
                      <p:stCondLst>
                        <p:cond delay="0"/>
                      </p:stCondLst>
                      <p:childTnLst>
                        <p:par>
                          <p:cTn id="33" fill="hold">
                            <p:stCondLst>
                              <p:cond delay="0"/>
                            </p:stCondLst>
                            <p:childTnLst>
                              <p:par>
                                <p:cTn id="34" presetClass="mediacall" nodeType="clickEffect" presetSubtype="0" presetID="2" fill="hold">
                                  <p:stCondLst>
                                    <p:cond delay="0"/>
                                  </p:stCondLst>
                                  <p:childTnLst>
                                    <p:cmd type="call" cmd="togglePause">
                                      <p:cBhvr>
                                        <p:cTn id="35" dur="1" fill="hold"/>
                                        <p:tgtEl>
                                          <p:spTgt spid="3694"/>
                                        </p:tgtEl>
                                      </p:cBhvr>
                                    </p:cmd>
                                  </p:childTnLst>
                                </p:cTn>
                              </p:par>
                            </p:childTnLst>
                          </p:cTn>
                        </p:par>
                      </p:childTnLst>
                    </p:cTn>
                  </p:par>
                </p:childTnLst>
              </p:cTn>
              <p:nextCondLst>
                <p:cond delay="0" evt="onClick">
                  <p:tgtEl>
                    <p:spTgt spid="3694"/>
                  </p:tgtEl>
                </p:cond>
              </p:nextCondLst>
            </p:seq>
          </p:childTnLst>
        </p:cTn>
      </p:par>
    </p:tnLst>
    <p:bldLst>
      <p:bldP build="whole" bldLvl="1" animBg="1" rev="0" advAuto="0" spid="3697" grpId="3"/>
      <p:bldP build="whole" bldLvl="1" animBg="1" rev="0" advAuto="0" spid="3694" grpId="5"/>
      <p:bldP build="whole" bldLvl="1" animBg="1" rev="0" advAuto="0" spid="3698" grpId="4"/>
      <p:bldP build="whole" bldLvl="1" animBg="1" rev="0" advAuto="0" spid="3693" grpId="1"/>
    </p:bldLst>
  </p:timing>
</p:sld>
</file>

<file path=ppt/slides/slide3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1"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02" name="Matting as Colorization"/>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Matting as Colorization</a:t>
            </a:r>
          </a:p>
        </p:txBody>
      </p:sp>
      <p:pic>
        <p:nvPicPr>
          <p:cNvPr id="3703" name="chaplin2059_m.png" descr="chaplin2059_m.png"/>
          <p:cNvPicPr>
            <a:picLocks noChangeAspect="0"/>
          </p:cNvPicPr>
          <p:nvPr/>
        </p:nvPicPr>
        <p:blipFill>
          <a:blip r:embed="rId2">
            <a:extLst/>
          </a:blip>
          <a:stretch>
            <a:fillRect/>
          </a:stretch>
        </p:blipFill>
        <p:spPr>
          <a:xfrm>
            <a:off x="4992687" y="1223367"/>
            <a:ext cx="2701927" cy="2025651"/>
          </a:xfrm>
          <a:prstGeom prst="rect">
            <a:avLst/>
          </a:prstGeom>
          <a:ln w="12700">
            <a:miter lim="400000"/>
          </a:ln>
        </p:spPr>
      </p:pic>
      <p:pic>
        <p:nvPicPr>
          <p:cNvPr id="3704" name="chaplin2059.png" descr="chaplin2059.png"/>
          <p:cNvPicPr>
            <a:picLocks noChangeAspect="0"/>
          </p:cNvPicPr>
          <p:nvPr/>
        </p:nvPicPr>
        <p:blipFill>
          <a:blip r:embed="rId3">
            <a:extLst/>
          </a:blip>
          <a:stretch>
            <a:fillRect/>
          </a:stretch>
        </p:blipFill>
        <p:spPr>
          <a:xfrm>
            <a:off x="1487487" y="1223367"/>
            <a:ext cx="2703514" cy="2025651"/>
          </a:xfrm>
          <a:prstGeom prst="rect">
            <a:avLst/>
          </a:prstGeom>
          <a:ln w="12700">
            <a:miter lim="400000"/>
          </a:ln>
        </p:spPr>
      </p:pic>
      <p:grpSp>
        <p:nvGrpSpPr>
          <p:cNvPr id="3709" name="Group"/>
          <p:cNvGrpSpPr/>
          <p:nvPr/>
        </p:nvGrpSpPr>
        <p:grpSpPr>
          <a:xfrm>
            <a:off x="4992687" y="3824287"/>
            <a:ext cx="2703514" cy="2057401"/>
            <a:chOff x="0" y="0"/>
            <a:chExt cx="2703512" cy="2057400"/>
          </a:xfrm>
        </p:grpSpPr>
        <p:grpSp>
          <p:nvGrpSpPr>
            <p:cNvPr id="3707" name="Group"/>
            <p:cNvGrpSpPr/>
            <p:nvPr/>
          </p:nvGrpSpPr>
          <p:grpSpPr>
            <a:xfrm>
              <a:off x="-1" y="0"/>
              <a:ext cx="2703514" cy="2025650"/>
              <a:chOff x="0" y="0"/>
              <a:chExt cx="2703512" cy="2025650"/>
            </a:xfrm>
          </p:grpSpPr>
          <p:sp>
            <p:nvSpPr>
              <p:cNvPr id="3705" name="Rectangle"/>
              <p:cNvSpPr/>
              <p:nvPr/>
            </p:nvSpPr>
            <p:spPr>
              <a:xfrm>
                <a:off x="0" y="0"/>
                <a:ext cx="2686163" cy="2025650"/>
              </a:xfrm>
              <a:prstGeom prst="rect">
                <a:avLst/>
              </a:prstGeom>
              <a:solidFill>
                <a:srgbClr val="000000"/>
              </a:solidFill>
              <a:ln w="3175" cap="flat">
                <a:solidFill>
                  <a:srgbClr val="000000"/>
                </a:solidFill>
                <a:prstDash val="solid"/>
                <a:round/>
              </a:ln>
              <a:effectLst/>
            </p:spPr>
            <p:txBody>
              <a:bodyPr wrap="square" lIns="0" tIns="0" rIns="0" bIns="0" numCol="1" anchor="ctr">
                <a:noAutofit/>
              </a:bodyPr>
              <a:lstStyle/>
              <a:p>
                <a:pPr marL="57799" marR="57799" defTabSz="910828">
                  <a:defRPr baseline="0" sz="0">
                    <a:uFill>
                      <a:solidFill>
                        <a:srgbClr val="000000"/>
                      </a:solidFill>
                    </a:uFill>
                    <a:latin typeface="+mn-lt"/>
                    <a:ea typeface="+mn-ea"/>
                    <a:cs typeface="+mn-cs"/>
                    <a:sym typeface="Arial"/>
                  </a:defRPr>
                </a:pPr>
              </a:p>
            </p:txBody>
          </p:sp>
          <p:pic>
            <p:nvPicPr>
              <p:cNvPr id="3706" name="chaplin2_map_001.png" descr="chaplin2_map_001.png"/>
              <p:cNvPicPr>
                <a:picLocks noChangeAspect="0"/>
              </p:cNvPicPr>
              <p:nvPr/>
            </p:nvPicPr>
            <p:blipFill>
              <a:blip r:embed="rId4">
                <a:extLst/>
              </a:blip>
              <a:stretch>
                <a:fillRect/>
              </a:stretch>
            </p:blipFill>
            <p:spPr>
              <a:xfrm>
                <a:off x="1340714" y="0"/>
                <a:ext cx="1362799" cy="2025650"/>
              </a:xfrm>
              <a:prstGeom prst="rect">
                <a:avLst/>
              </a:prstGeom>
              <a:ln w="12700" cap="flat">
                <a:noFill/>
                <a:miter lim="400000"/>
              </a:ln>
              <a:effectLst/>
            </p:spPr>
          </p:pic>
        </p:grpSp>
        <p:sp>
          <p:nvSpPr>
            <p:cNvPr id="3708" name="Red channel&lt;-&gt;matte"/>
            <p:cNvSpPr/>
            <p:nvPr/>
          </p:nvSpPr>
          <p:spPr>
            <a:xfrm>
              <a:off x="152399" y="2057400"/>
              <a:ext cx="251817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marL="57799" marR="57799" defTabSz="910828">
                <a:spcBef>
                  <a:spcPts val="1400"/>
                </a:spcBef>
                <a:buClr>
                  <a:srgbClr val="000000"/>
                </a:buClr>
                <a:buFont typeface="Arial"/>
                <a:defRPr baseline="0" sz="0">
                  <a:uFill>
                    <a:solidFill>
                      <a:srgbClr val="000000"/>
                    </a:solidFill>
                  </a:uFill>
                  <a:latin typeface="+mn-lt"/>
                  <a:ea typeface="+mn-ea"/>
                  <a:cs typeface="+mn-cs"/>
                  <a:sym typeface="Arial"/>
                </a:defRPr>
              </a:lvl1pPr>
            </a:lstStyle>
            <a:p>
              <a:pPr>
                <a:defRPr baseline="0"/>
              </a:pPr>
              <a:r>
                <a:rPr baseline="0"/>
                <a:t>Red channel&lt;-&gt;matte</a:t>
              </a:r>
            </a:p>
          </p:txBody>
        </p:sp>
      </p:grpSp>
      <p:grpSp>
        <p:nvGrpSpPr>
          <p:cNvPr id="3712" name="Group"/>
          <p:cNvGrpSpPr/>
          <p:nvPr/>
        </p:nvGrpSpPr>
        <p:grpSpPr>
          <a:xfrm>
            <a:off x="1487487" y="3824287"/>
            <a:ext cx="2703514" cy="2025651"/>
            <a:chOff x="0" y="0"/>
            <a:chExt cx="2703512" cy="2025650"/>
          </a:xfrm>
        </p:grpSpPr>
        <p:pic>
          <p:nvPicPr>
            <p:cNvPr id="3710" name="chaplin2059.png" descr="chaplin2059.png"/>
            <p:cNvPicPr>
              <a:picLocks noChangeAspect="0"/>
            </p:cNvPicPr>
            <p:nvPr/>
          </p:nvPicPr>
          <p:blipFill>
            <a:blip r:embed="rId3">
              <a:extLst/>
            </a:blip>
            <a:srcRect l="0" t="0" r="0" b="1731"/>
            <a:stretch>
              <a:fillRect/>
            </a:stretch>
          </p:blipFill>
          <p:spPr>
            <a:xfrm>
              <a:off x="0" y="0"/>
              <a:ext cx="2703513" cy="2024220"/>
            </a:xfrm>
            <a:prstGeom prst="rect">
              <a:avLst/>
            </a:prstGeom>
            <a:ln w="12700" cap="flat">
              <a:noFill/>
              <a:miter lim="400000"/>
            </a:ln>
            <a:effectLst/>
          </p:spPr>
        </p:pic>
        <p:pic>
          <p:nvPicPr>
            <p:cNvPr id="3711" name="chaplin2Di_SqPolyTrMG_002.png" descr="chaplin2Di_SqPolyTrMG_002.png"/>
            <p:cNvPicPr>
              <a:picLocks noChangeAspect="0"/>
            </p:cNvPicPr>
            <p:nvPr/>
          </p:nvPicPr>
          <p:blipFill>
            <a:blip r:embed="rId5">
              <a:extLst/>
            </a:blip>
            <a:stretch>
              <a:fillRect/>
            </a:stretch>
          </p:blipFill>
          <p:spPr>
            <a:xfrm>
              <a:off x="1351756" y="0"/>
              <a:ext cx="1351757" cy="2025650"/>
            </a:xfrm>
            <a:prstGeom prst="rect">
              <a:avLst/>
            </a:prstGeom>
            <a:ln w="12700" cap="flat">
              <a:noFill/>
              <a:miter lim="400000"/>
            </a:ln>
            <a:effectLst/>
          </p:spPr>
        </p:pic>
      </p:grpSp>
      <p:sp>
        <p:nvSpPr>
          <p:cNvPr id="3713"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7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7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03" grpId="1"/>
      <p:bldP build="whole" bldLvl="1" animBg="1" rev="0" advAuto="0" spid="3712" grpId="2"/>
      <p:bldP build="whole" bldLvl="1" animBg="1" rev="0" advAuto="0" spid="3709" grpId="3"/>
    </p:bldLst>
  </p:timing>
</p:sld>
</file>

<file path=ppt/slides/slide3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5" name="Rectangle"/>
          <p:cNvSpPr/>
          <p:nvPr/>
        </p:nvSpPr>
        <p:spPr>
          <a:xfrm>
            <a:off x="0" y="0"/>
            <a:ext cx="9144000" cy="6858000"/>
          </a:xfrm>
          <a:prstGeom prst="roundRect">
            <a:avLst>
              <a:gd name="adj" fmla="val 0"/>
            </a:avLst>
          </a:prstGeom>
          <a:solidFill>
            <a:srgbClr val="FFFFFF"/>
          </a:solid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pic>
        <p:nvPicPr>
          <p:cNvPr id="3716" name="chaplin2_marked.png" descr="chaplin2_marked.png"/>
          <p:cNvPicPr>
            <a:picLocks noChangeAspect="0"/>
          </p:cNvPicPr>
          <p:nvPr/>
        </p:nvPicPr>
        <p:blipFill>
          <a:blip r:embed="rId2">
            <a:extLst/>
          </a:blip>
          <a:stretch>
            <a:fillRect/>
          </a:stretch>
        </p:blipFill>
        <p:spPr>
          <a:xfrm>
            <a:off x="5027414" y="1289050"/>
            <a:ext cx="2821782" cy="2116138"/>
          </a:xfrm>
          <a:prstGeom prst="rect">
            <a:avLst/>
          </a:prstGeom>
          <a:ln w="12700">
            <a:miter lim="400000"/>
          </a:ln>
        </p:spPr>
      </p:pic>
      <p:pic>
        <p:nvPicPr>
          <p:cNvPr id="3717" name="image.png" descr="image.png"/>
          <p:cNvPicPr>
            <a:picLocks noChangeAspect="0"/>
          </p:cNvPicPr>
          <p:nvPr/>
        </p:nvPicPr>
        <p:blipFill>
          <a:blip r:embed="rId3">
            <a:extLst/>
          </a:blip>
          <a:stretch>
            <a:fillRect/>
          </a:stretch>
        </p:blipFill>
        <p:spPr>
          <a:xfrm>
            <a:off x="2973585" y="4036218"/>
            <a:ext cx="3143251" cy="2141539"/>
          </a:xfrm>
          <a:prstGeom prst="rect">
            <a:avLst/>
          </a:prstGeom>
          <a:ln w="12700">
            <a:miter lim="400000"/>
          </a:ln>
        </p:spPr>
      </p:pic>
      <p:pic>
        <p:nvPicPr>
          <p:cNvPr id="3718" name="chaplin2059_m.png" descr="chaplin2059_m.png"/>
          <p:cNvPicPr>
            <a:picLocks noChangeAspect="0"/>
          </p:cNvPicPr>
          <p:nvPr/>
        </p:nvPicPr>
        <p:blipFill>
          <a:blip r:embed="rId4">
            <a:extLst/>
          </a:blip>
          <a:stretch>
            <a:fillRect/>
          </a:stretch>
        </p:blipFill>
        <p:spPr>
          <a:xfrm>
            <a:off x="5027414" y="1289050"/>
            <a:ext cx="2854326" cy="2139950"/>
          </a:xfrm>
          <a:prstGeom prst="rect">
            <a:avLst/>
          </a:prstGeom>
          <a:ln w="12700">
            <a:miter lim="400000"/>
          </a:ln>
        </p:spPr>
      </p:pic>
      <p:sp>
        <p:nvSpPr>
          <p:cNvPr id="3719" name="Matting as Colorization"/>
          <p:cNvSpPr txBox="1"/>
          <p:nvPr/>
        </p:nvSpPr>
        <p:spPr>
          <a:xfrm>
            <a:off x="1750218" y="455414"/>
            <a:ext cx="5634634" cy="4464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algn="ctr" defTabSz="910828">
              <a:spcBef>
                <a:spcPts val="2300"/>
              </a:spcBef>
              <a:buClr>
                <a:srgbClr val="AB1942"/>
              </a:buClr>
              <a:buFont typeface="Arial"/>
              <a:defRPr b="1" sz="2600">
                <a:solidFill>
                  <a:srgbClr val="AB1942"/>
                </a:solidFill>
                <a:uFill>
                  <a:solidFill>
                    <a:srgbClr val="AB1942"/>
                  </a:solidFill>
                </a:uFill>
                <a:latin typeface="+mn-lt"/>
                <a:ea typeface="+mn-ea"/>
                <a:cs typeface="+mn-cs"/>
                <a:sym typeface="Arial"/>
              </a:defRPr>
            </a:lvl1pPr>
          </a:lstStyle>
          <a:p>
            <a:pPr/>
            <a:r>
              <a:t>Matting as Colorization</a:t>
            </a:r>
          </a:p>
        </p:txBody>
      </p:sp>
      <p:pic>
        <p:nvPicPr>
          <p:cNvPr id="3720" name="chaplin_gray0-2.mov" descr="chaplin_gray0-2.mov"/>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1260475" y="1285875"/>
            <a:ext cx="2857501" cy="2143125"/>
          </a:xfrm>
          <a:prstGeom prst="rect">
            <a:avLst/>
          </a:prstGeom>
          <a:ln w="12700">
            <a:miter lim="400000"/>
          </a:ln>
        </p:spPr>
      </p:pic>
      <p:sp>
        <p:nvSpPr>
          <p:cNvPr id="3721" name="Slide courtesy of Anat Levin"/>
          <p:cNvSpPr txBox="1"/>
          <p:nvPr/>
        </p:nvSpPr>
        <p:spPr>
          <a:xfrm>
            <a:off x="5929312" y="6438304"/>
            <a:ext cx="3214688"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57799" marR="57799" defTabSz="910828">
              <a:defRPr baseline="0" sz="0">
                <a:uFill>
                  <a:solidFill>
                    <a:srgbClr val="000000"/>
                  </a:solidFill>
                </a:uFill>
                <a:latin typeface="+mn-lt"/>
                <a:ea typeface="+mn-ea"/>
                <a:cs typeface="+mn-cs"/>
                <a:sym typeface="Arial"/>
              </a:defRPr>
            </a:lvl1pPr>
          </a:lstStyle>
          <a:p>
            <a:pPr>
              <a:defRPr baseline="0"/>
            </a:pPr>
            <a:r>
              <a:rPr baseline="0"/>
              <a:t>Slide courtesy of Anat Levin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20"/>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1701" fill="hold"/>
                                        <p:tgtEl>
                                          <p:spTgt spid="3720"/>
                                        </p:tgtEl>
                                      </p:cBhvr>
                                    </p:cmd>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7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3718"/>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37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1" fill="hold" display="0">
                  <p:stCondLst>
                    <p:cond delay="indefinite"/>
                  </p:stCondLst>
                </p:cTn>
                <p:tgtEl>
                  <p:spTgt spid="3720"/>
                </p:tgtEl>
              </p:cMediaNode>
            </p:video>
            <p:seq concurrent="1" prevAc="none" nextAc="seek">
              <p:cTn id="22" evtFilter="cancelBubble" nodeType="interactiveSeq" restart="whenNotActive" fill="hold">
                <p:stCondLst>
                  <p:cond delay="0" evt="onClick">
                    <p:tgtEl>
                      <p:spTgt spid="3720"/>
                    </p:tgtEl>
                  </p:cond>
                </p:stCondLst>
                <p:endSync delay="0" evt="end">
                  <p:rtn val="all"/>
                </p:endSync>
                <p:childTnLst>
                  <p:par>
                    <p:cTn id="23" fill="hold">
                      <p:stCondLst>
                        <p:cond delay="0"/>
                      </p:stCondLst>
                      <p:childTnLst>
                        <p:par>
                          <p:cTn id="24" fill="hold">
                            <p:stCondLst>
                              <p:cond delay="0"/>
                            </p:stCondLst>
                            <p:childTnLst>
                              <p:par>
                                <p:cTn id="25" presetClass="mediacall" nodeType="clickEffect" presetSubtype="0" presetID="2" fill="hold">
                                  <p:stCondLst>
                                    <p:cond delay="0"/>
                                  </p:stCondLst>
                                  <p:childTnLst>
                                    <p:cmd type="call" cmd="togglePause">
                                      <p:cBhvr>
                                        <p:cTn id="26" dur="1" fill="hold"/>
                                        <p:tgtEl>
                                          <p:spTgt spid="3720"/>
                                        </p:tgtEl>
                                      </p:cBhvr>
                                    </p:cmd>
                                  </p:childTnLst>
                                </p:cTn>
                              </p:par>
                            </p:childTnLst>
                          </p:cTn>
                        </p:par>
                      </p:childTnLst>
                    </p:cTn>
                  </p:par>
                </p:childTnLst>
              </p:cTn>
              <p:nextCondLst>
                <p:cond delay="0" evt="onClick">
                  <p:tgtEl>
                    <p:spTgt spid="3720"/>
                  </p:tgtEl>
                </p:cond>
              </p:nextCondLst>
            </p:seq>
          </p:childTnLst>
        </p:cTn>
      </p:par>
    </p:tnLst>
    <p:bldLst>
      <p:bldP build="whole" bldLvl="1" animBg="1" rev="0" advAuto="0" spid="3716" grpId="3"/>
      <p:bldP build="whole" bldLvl="1" animBg="1" rev="0" advAuto="0" spid="3718" grpId="4"/>
      <p:bldP build="whole" bldLvl="1" animBg="1" rev="0" advAuto="0" spid="3720" grpId="1"/>
      <p:bldP build="whole" bldLvl="1" animBg="1" rev="0" advAuto="0" spid="3717" grpId="5"/>
    </p:bldLst>
  </p:timing>
</p:sld>
</file>

<file path=ppt/slides/slide3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23"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24"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725" name="LOCAL EDITS"/>
          <p:cNvSpPr txBox="1"/>
          <p:nvPr>
            <p:ph type="body" idx="1"/>
          </p:nvPr>
        </p:nvSpPr>
        <p:spPr>
          <a:xfrm>
            <a:off x="517921" y="1384101"/>
            <a:ext cx="8313540" cy="5286376"/>
          </a:xfrm>
          <a:prstGeom prst="rect">
            <a:avLst/>
          </a:prstGeom>
        </p:spPr>
        <p:txBody>
          <a:bodyPr lIns="0" tIns="0" rIns="0" bIns="0"/>
          <a:lstStyle>
            <a:lvl1pPr marL="0" indent="0" defTabSz="410765">
              <a:spcBef>
                <a:spcPts val="2100"/>
              </a:spcBef>
              <a:buSzTx/>
              <a:buNone/>
              <a:defRPr b="1" sz="10000"/>
            </a:lvl1pPr>
          </a:lstStyle>
          <a:p>
            <a:pPr/>
            <a:r>
              <a:t>LOCAL EDITS</a:t>
            </a:r>
          </a:p>
        </p:txBody>
      </p:sp>
      <p:sp>
        <p:nvSpPr>
          <p:cNvPr id="3726" name="Rectangle"/>
          <p:cNvSpPr/>
          <p:nvPr/>
        </p:nvSpPr>
        <p:spPr>
          <a:xfrm>
            <a:off x="71437" y="8929"/>
            <a:ext cx="9858376" cy="1366243"/>
          </a:xfrm>
          <a:prstGeom prst="rect">
            <a:avLst/>
          </a:prstGeom>
          <a:blipFill>
            <a:blip r:embed="rId3"/>
          </a:blipFill>
          <a:ln w="3175">
            <a:solidFill>
              <a:srgbClr val="000000"/>
            </a:solidFill>
            <a:miter lim="400000"/>
          </a:ln>
        </p:spPr>
        <p:txBody>
          <a:bodyPr lIns="0" tIns="0" rIns="0" bIns="0" anchor="ctr"/>
          <a:lstStyle/>
          <a:p>
            <a:pPr algn="ctr" defTabSz="584200">
              <a:defRPr baseline="0" sz="0">
                <a:solidFill>
                  <a:srgbClr val="FFFFFF"/>
                </a:solidFill>
                <a:latin typeface="Cochin"/>
                <a:ea typeface="Cochin"/>
                <a:cs typeface="Cochin"/>
                <a:sym typeface="Cochin"/>
              </a:defRPr>
            </a:pPr>
          </a:p>
        </p:txBody>
      </p:sp>
      <p:sp>
        <p:nvSpPr>
          <p:cNvPr id="3727" name="Rectangle"/>
          <p:cNvSpPr/>
          <p:nvPr/>
        </p:nvSpPr>
        <p:spPr>
          <a:xfrm>
            <a:off x="71437" y="5545335"/>
            <a:ext cx="9858376" cy="1366244"/>
          </a:xfrm>
          <a:prstGeom prst="rect">
            <a:avLst/>
          </a:prstGeom>
          <a:blipFill>
            <a:blip r:embed="rId3"/>
          </a:blipFill>
          <a:ln w="3175">
            <a:solidFill>
              <a:srgbClr val="000000"/>
            </a:solidFill>
            <a:miter lim="400000"/>
          </a:ln>
        </p:spPr>
        <p:txBody>
          <a:bodyPr lIns="0" tIns="0" rIns="0" bIns="0" anchor="ctr"/>
          <a:lstStyle/>
          <a:p>
            <a:pPr algn="ctr" defTabSz="584200">
              <a:defRPr baseline="0" sz="0">
                <a:solidFill>
                  <a:srgbClr val="FFFFFF"/>
                </a:solidFill>
                <a:latin typeface="Cochin"/>
                <a:ea typeface="Cochin"/>
                <a:cs typeface="Cochin"/>
                <a:sym typeface="Cochin"/>
              </a:defRPr>
            </a:pPr>
          </a:p>
        </p:txBody>
      </p:sp>
    </p:spTree>
  </p:cSld>
  <p:clrMapOvr>
    <a:masterClrMapping/>
  </p:clrMapOvr>
  <p:transition xmlns:p14="http://schemas.microsoft.com/office/powerpoint/2010/main" spd="med" advClick="1"/>
</p:sld>
</file>

<file path=ppt/slides/slide3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29"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30"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731" name="Interactive Local Adjustment of Tonal Value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410765">
              <a:defRPr sz="4000"/>
            </a:lvl1pPr>
          </a:lstStyle>
          <a:p>
            <a:pPr/>
            <a:r>
              <a:t>Interactive Local Adjustment of Tonal Values</a:t>
            </a:r>
          </a:p>
        </p:txBody>
      </p:sp>
      <p:sp>
        <p:nvSpPr>
          <p:cNvPr id="3732" name="Lischinski, Farbman, Uyttendaele, Szeliski…"/>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r>
              <a:t>Lischinski, Farbman, Uyttendaele, Szeliski</a:t>
            </a:r>
          </a:p>
          <a:p>
            <a:pPr marL="338666" indent="-338666" defTabSz="410765">
              <a:spcBef>
                <a:spcPts val="2100"/>
              </a:spcBef>
            </a:pPr>
            <a:r>
              <a:rPr u="sng">
                <a:hlinkClick r:id="rId3" invalidUrl="" action="" tgtFrame="" tooltip="" history="1" highlightClick="0" endSnd="0"/>
              </a:rPr>
              <a:t>http://www.cs.huji.ac.il/~danix/itm/</a:t>
            </a:r>
          </a:p>
        </p:txBody>
      </p:sp>
      <p:pic>
        <p:nvPicPr>
          <p:cNvPr id="3733" name="droppedImage.png" descr="droppedImage.png"/>
          <p:cNvPicPr>
            <a:picLocks noChangeAspect="1"/>
          </p:cNvPicPr>
          <p:nvPr/>
        </p:nvPicPr>
        <p:blipFill>
          <a:blip r:embed="rId4">
            <a:extLst/>
          </a:blip>
          <a:stretch>
            <a:fillRect/>
          </a:stretch>
        </p:blipFill>
        <p:spPr>
          <a:xfrm>
            <a:off x="955476" y="2616398"/>
            <a:ext cx="5956103" cy="3970735"/>
          </a:xfrm>
          <a:prstGeom prst="rect">
            <a:avLst/>
          </a:prstGeom>
          <a:ln w="12700">
            <a:miter lim="400000"/>
          </a:ln>
        </p:spPr>
      </p:pic>
    </p:spTree>
  </p:cSld>
  <p:clrMapOvr>
    <a:masterClrMapping/>
  </p:clrMapOvr>
  <p:transition xmlns:p14="http://schemas.microsoft.com/office/powerpoint/2010/main" spd="med" advClick="1"/>
</p:sld>
</file>

<file path=ppt/slides/slide3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35"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36"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737" name="play youtube video"/>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584200">
              <a:defRPr baseline="0" sz="0"/>
            </a:lvl1pPr>
          </a:lstStyle>
          <a:p>
            <a:pPr>
              <a:defRPr baseline="0"/>
            </a:pPr>
            <a:r>
              <a:rPr baseline="0"/>
              <a:t>play youtube video</a:t>
            </a:r>
          </a:p>
        </p:txBody>
      </p:sp>
      <p:sp>
        <p:nvSpPr>
          <p:cNvPr id="3738"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sp>
        <p:nvSpPr>
          <p:cNvPr id="3739" name="http://www.youtube.com/watch?v=CoRxOFxxCOo&amp;feature=youtube_gdata"/>
          <p:cNvSpPr txBox="1"/>
          <p:nvPr/>
        </p:nvSpPr>
        <p:spPr>
          <a:xfrm>
            <a:off x="107156" y="2783085"/>
            <a:ext cx="9144001" cy="952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buClr>
                <a:srgbClr val="A29A85"/>
              </a:buClr>
              <a:defRPr baseline="0" sz="0" u="sng">
                <a:solidFill>
                  <a:srgbClr val="3D3E3F"/>
                </a:solidFill>
                <a:latin typeface="Cochin"/>
                <a:ea typeface="Cochin"/>
                <a:cs typeface="Cochin"/>
                <a:sym typeface="Cochin"/>
                <a:hlinkClick r:id="rId3" invalidUrl="" action="" tgtFrame="" tooltip="" history="1" highlightClick="0" endSnd="0"/>
              </a:defRPr>
            </a:lvl1pPr>
          </a:lstStyle>
          <a:p>
            <a:pPr>
              <a:defRPr baseline="0" u="none"/>
            </a:pPr>
            <a:r>
              <a:rPr baseline="0" u="sng">
                <a:hlinkClick r:id="rId3" invalidUrl="" action="" tgtFrame="" tooltip="" history="1" highlightClick="0" endSnd="0"/>
              </a:rPr>
              <a:t>http://www.youtube.com/watch?v=CoRxOFxxCOo&amp;feature=youtube_gdata</a:t>
            </a:r>
          </a:p>
        </p:txBody>
      </p:sp>
    </p:spTree>
  </p:cSld>
  <p:clrMapOvr>
    <a:masterClrMapping/>
  </p:clrMapOvr>
  <p:transition xmlns:p14="http://schemas.microsoft.com/office/powerpoint/2010/main" spd="med" advClick="1"/>
</p:sld>
</file>

<file path=ppt/slides/slide3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41"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42"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743" name="Interactive Local Adjustment of Tonal Values"/>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lvl1pPr defTabSz="410765">
              <a:defRPr sz="4000"/>
            </a:lvl1pPr>
          </a:lstStyle>
          <a:p>
            <a:pPr/>
            <a:r>
              <a:t>Interactive Local Adjustment of Tonal Values</a:t>
            </a:r>
          </a:p>
        </p:txBody>
      </p:sp>
      <p:sp>
        <p:nvSpPr>
          <p:cNvPr id="3744" name="User specifies tone/color manipulations at stroke location…"/>
          <p:cNvSpPr txBox="1"/>
          <p:nvPr>
            <p:ph type="body" sz="half" idx="1"/>
          </p:nvPr>
        </p:nvSpPr>
        <p:spPr>
          <a:xfrm>
            <a:off x="517921" y="1384101"/>
            <a:ext cx="4714876" cy="5286376"/>
          </a:xfrm>
          <a:prstGeom prst="rect">
            <a:avLst/>
          </a:prstGeom>
        </p:spPr>
        <p:txBody>
          <a:bodyPr lIns="0" tIns="0" rIns="0" bIns="0"/>
          <a:lstStyle/>
          <a:p>
            <a:pPr marL="338666" indent="-338666" defTabSz="410765">
              <a:spcBef>
                <a:spcPts val="2100"/>
              </a:spcBef>
            </a:pPr>
            <a:r>
              <a:t>User specifies tone/color manipulations at stroke location</a:t>
            </a:r>
          </a:p>
          <a:p>
            <a:pPr marL="338666" indent="-338666" defTabSz="410765">
              <a:spcBef>
                <a:spcPts val="2100"/>
              </a:spcBef>
            </a:pPr>
            <a:r>
              <a:t>Interpolated with non-homogenous least squares</a:t>
            </a:r>
          </a:p>
          <a:p>
            <a:pPr lvl="1" marL="762000" indent="0" defTabSz="410765">
              <a:spcBef>
                <a:spcPts val="900"/>
              </a:spcBef>
              <a:defRPr baseline="0" sz="0"/>
            </a:pPr>
            <a:r>
              <a:rPr baseline="0"/>
              <a:t>respects strong edges</a:t>
            </a:r>
          </a:p>
        </p:txBody>
      </p:sp>
      <p:pic>
        <p:nvPicPr>
          <p:cNvPr id="3745" name="droppedImage.png" descr="droppedImage.png"/>
          <p:cNvPicPr>
            <a:picLocks noChangeAspect="1"/>
          </p:cNvPicPr>
          <p:nvPr/>
        </p:nvPicPr>
        <p:blipFill>
          <a:blip r:embed="rId3">
            <a:extLst/>
          </a:blip>
          <a:stretch>
            <a:fillRect/>
          </a:stretch>
        </p:blipFill>
        <p:spPr>
          <a:xfrm>
            <a:off x="5232796" y="1384101"/>
            <a:ext cx="3607595" cy="2403005"/>
          </a:xfrm>
          <a:prstGeom prst="rect">
            <a:avLst/>
          </a:prstGeom>
          <a:ln w="12700">
            <a:miter lim="400000"/>
          </a:ln>
        </p:spPr>
      </p:pic>
      <p:grpSp>
        <p:nvGrpSpPr>
          <p:cNvPr id="3748" name="Group"/>
          <p:cNvGrpSpPr/>
          <p:nvPr/>
        </p:nvGrpSpPr>
        <p:grpSpPr>
          <a:xfrm>
            <a:off x="330398" y="4026198"/>
            <a:ext cx="8331399" cy="2742506"/>
            <a:chOff x="0" y="0"/>
            <a:chExt cx="8331398" cy="2742505"/>
          </a:xfrm>
        </p:grpSpPr>
        <p:pic>
          <p:nvPicPr>
            <p:cNvPr id="3746" name="droppedImage.png" descr="droppedImage.png"/>
            <p:cNvPicPr>
              <a:picLocks noChangeAspect="1"/>
            </p:cNvPicPr>
            <p:nvPr/>
          </p:nvPicPr>
          <p:blipFill>
            <a:blip r:embed="rId4">
              <a:extLst/>
            </a:blip>
            <a:stretch>
              <a:fillRect/>
            </a:stretch>
          </p:blipFill>
          <p:spPr>
            <a:xfrm>
              <a:off x="0" y="0"/>
              <a:ext cx="4113759" cy="2742506"/>
            </a:xfrm>
            <a:prstGeom prst="rect">
              <a:avLst/>
            </a:prstGeom>
            <a:ln w="12700" cap="flat">
              <a:noFill/>
              <a:miter lim="400000"/>
            </a:ln>
            <a:effectLst/>
          </p:spPr>
        </p:pic>
        <p:pic>
          <p:nvPicPr>
            <p:cNvPr id="3747" name="droppedImage.png" descr="droppedImage.png"/>
            <p:cNvPicPr>
              <a:picLocks noChangeAspect="1"/>
            </p:cNvPicPr>
            <p:nvPr/>
          </p:nvPicPr>
          <p:blipFill>
            <a:blip r:embed="rId5">
              <a:extLst/>
            </a:blip>
            <a:stretch>
              <a:fillRect/>
            </a:stretch>
          </p:blipFill>
          <p:spPr>
            <a:xfrm>
              <a:off x="4217640" y="0"/>
              <a:ext cx="4113759" cy="2742506"/>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50" name="Rectangle"/>
          <p:cNvSpPr/>
          <p:nvPr/>
        </p:nvSpPr>
        <p:spPr>
          <a:xfrm>
            <a:off x="0" y="0"/>
            <a:ext cx="9144000" cy="6858000"/>
          </a:xfrm>
          <a:prstGeom prst="roundRect">
            <a:avLst>
              <a:gd name="adj" fmla="val 0"/>
            </a:avLst>
          </a:prstGeom>
          <a:blipFill>
            <a:blip r:embed="rId2"/>
            <a:stretch>
              <a:fillRect/>
            </a:stretch>
          </a:blipFill>
          <a:ln w="12700">
            <a:solidFill>
              <a:srgbClr val="000000"/>
            </a:solidFill>
            <a:miter lim="400000"/>
          </a:ln>
        </p:spPr>
        <p:txBody>
          <a:bodyPr lIns="50800" tIns="50800" rIns="50800" bIns="50800" anchor="ctr"/>
          <a:lstStyle/>
          <a:p>
            <a:pPr marL="40639" marR="40639" defTabSz="914400">
              <a:defRPr sz="2400">
                <a:uFill>
                  <a:solidFill>
                    <a:srgbClr val="000000"/>
                  </a:solidFill>
                </a:uFill>
                <a:latin typeface="Times New Roman"/>
                <a:ea typeface="Times New Roman"/>
                <a:cs typeface="Times New Roman"/>
                <a:sym typeface="Times New Roman"/>
              </a:defRPr>
            </a:pPr>
          </a:p>
        </p:txBody>
      </p:sp>
      <p:sp>
        <p:nvSpPr>
          <p:cNvPr id="3751" name="Line"/>
          <p:cNvSpPr/>
          <p:nvPr/>
        </p:nvSpPr>
        <p:spPr>
          <a:xfrm>
            <a:off x="509964" y="1250156"/>
            <a:ext cx="8329885" cy="2"/>
          </a:xfrm>
          <a:prstGeom prst="line">
            <a:avLst/>
          </a:prstGeom>
          <a:ln w="3175">
            <a:solidFill>
              <a:srgbClr val="737577"/>
            </a:solidFill>
            <a:miter lim="400000"/>
          </a:ln>
        </p:spPr>
        <p:txBody>
          <a:bodyPr lIns="0" tIns="0" rIns="0" bIns="0"/>
          <a:lstStyle/>
          <a:p>
            <a:pPr>
              <a:defRPr baseline="0" sz="0"/>
            </a:pPr>
          </a:p>
        </p:txBody>
      </p:sp>
      <p:sp>
        <p:nvSpPr>
          <p:cNvPr id="3752" name="Double-click to edit"/>
          <p:cNvSpPr txBox="1"/>
          <p:nvPr>
            <p:ph type="title"/>
          </p:nvPr>
        </p:nvSpPr>
        <p:spPr>
          <a:xfrm>
            <a:off x="508992" y="120550"/>
            <a:ext cx="8331399" cy="1205509"/>
          </a:xfrm>
          <a:prstGeom prst="rect">
            <a:avLst/>
          </a:prstGeom>
          <a:effectLst>
            <a:outerShdw sx="100000" sy="100000" kx="0" ky="0" algn="b" rotWithShape="0" blurRad="25400" dist="25400" dir="3000000">
              <a:srgbClr val="FFFFFF">
                <a:alpha val="80000"/>
              </a:srgbClr>
            </a:outerShdw>
          </a:effectLst>
        </p:spPr>
        <p:txBody>
          <a:bodyPr lIns="0" tIns="0" rIns="0" bIns="0"/>
          <a:lstStyle/>
          <a:p>
            <a:pPr defTabSz="584200">
              <a:defRPr baseline="0" sz="0"/>
            </a:pPr>
          </a:p>
        </p:txBody>
      </p:sp>
      <p:sp>
        <p:nvSpPr>
          <p:cNvPr id="3753" name="Double-click to edit"/>
          <p:cNvSpPr txBox="1"/>
          <p:nvPr>
            <p:ph type="body" idx="1"/>
          </p:nvPr>
        </p:nvSpPr>
        <p:spPr>
          <a:xfrm>
            <a:off x="517921" y="1384101"/>
            <a:ext cx="8313540" cy="5286376"/>
          </a:xfrm>
          <a:prstGeom prst="rect">
            <a:avLst/>
          </a:prstGeom>
        </p:spPr>
        <p:txBody>
          <a:bodyPr lIns="0" tIns="0" rIns="0" bIns="0"/>
          <a:lstStyle/>
          <a:p>
            <a:pPr marL="338666" indent="-338666" defTabSz="410765">
              <a:spcBef>
                <a:spcPts val="2100"/>
              </a:spcBef>
            </a:pPr>
          </a:p>
        </p:txBody>
      </p:sp>
      <p:pic>
        <p:nvPicPr>
          <p:cNvPr id="3754" name="droppedImage.png" descr="droppedImage.png"/>
          <p:cNvPicPr>
            <a:picLocks noChangeAspect="1"/>
          </p:cNvPicPr>
          <p:nvPr/>
        </p:nvPicPr>
        <p:blipFill>
          <a:blip r:embed="rId3">
            <a:extLst/>
          </a:blip>
          <a:stretch>
            <a:fillRect/>
          </a:stretch>
        </p:blipFill>
        <p:spPr>
          <a:xfrm>
            <a:off x="-517922" y="80367"/>
            <a:ext cx="9822657" cy="6349008"/>
          </a:xfrm>
          <a:prstGeom prst="rect">
            <a:avLst/>
          </a:prstGeom>
          <a:ln w="12700">
            <a:miter lim="400000"/>
          </a:ln>
        </p:spPr>
      </p:pic>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