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media1.mp4" ContentType="video/unknown"/>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media2.mp4" ContentType="video/unknown"/>
  <Override PartName="/ppt/media/media3.mp4" ContentType="video/unknown"/>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1pPr>
    <a:lvl2pPr marL="0" marR="0" indent="457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2pPr>
    <a:lvl3pPr marL="0" marR="0" indent="914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3pPr>
    <a:lvl4pPr marL="0" marR="0" indent="1371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4pPr>
    <a:lvl5pPr marL="0" marR="0" indent="18288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5pPr>
    <a:lvl6pPr marL="0" marR="0" indent="22860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6pPr>
    <a:lvl7pPr marL="0" marR="0" indent="2743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7pPr>
    <a:lvl8pPr marL="0" marR="0" indent="3200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8pPr>
    <a:lvl9pPr marL="0" marR="0" indent="3657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8" name="Shape 218"/>
          <p:cNvSpPr/>
          <p:nvPr>
            <p:ph type="sldImg"/>
          </p:nvPr>
        </p:nvSpPr>
        <p:spPr>
          <a:xfrm>
            <a:off x="1143000" y="685800"/>
            <a:ext cx="4572000" cy="3429000"/>
          </a:xfrm>
          <a:prstGeom prst="rect">
            <a:avLst/>
          </a:prstGeom>
        </p:spPr>
        <p:txBody>
          <a:bodyPr/>
          <a:lstStyle/>
          <a:p>
            <a:pPr/>
          </a:p>
        </p:txBody>
      </p:sp>
      <p:sp>
        <p:nvSpPr>
          <p:cNvPr id="219" name="Shape 2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View of beach and sea from a grassy sand dune"/>
          <p:cNvSpPr/>
          <p:nvPr>
            <p:ph type="pic" idx="21"/>
          </p:nvPr>
        </p:nvSpPr>
        <p:spPr>
          <a:xfrm>
            <a:off x="3125968" y="-393700"/>
            <a:ext cx="18135601"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Heron flying low over a beach with a short fence in the foreground"/>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Sandy path between two hills leading to the ocean"/>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Sandy path between two hills leading to the ocean"/>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102" name="Heron flying low over a beach with a short fence in the foreground"/>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103" name="View of beach and sea from a grassy sand dune"/>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112" name="“Type a quote here.”"/>
          <p:cNvSpPr txBox="1"/>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View of beach and sea from a grassy sand dune"/>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35" name="Title Text"/>
          <p:cNvSpPr txBox="1"/>
          <p:nvPr>
            <p:ph type="title"/>
          </p:nvPr>
        </p:nvSpPr>
        <p:spPr>
          <a:xfrm>
            <a:off x="1746386" y="507"/>
            <a:ext cx="21005801" cy="2286001"/>
          </a:xfrm>
          <a:prstGeom prst="rect">
            <a:avLst/>
          </a:prstGeom>
        </p:spPr>
        <p:txBody>
          <a:bodyPr/>
          <a:lstStyle>
            <a:lvl1pPr defTabSz="1828800">
              <a:defRPr sz="8800">
                <a:latin typeface="Arial"/>
                <a:ea typeface="Arial"/>
                <a:cs typeface="Arial"/>
                <a:sym typeface="Arial"/>
              </a:defRPr>
            </a:lvl1pPr>
          </a:lstStyle>
          <a:p>
            <a:pPr/>
            <a:r>
              <a:t>Title Text</a:t>
            </a:r>
          </a:p>
        </p:txBody>
      </p:sp>
      <p:sp>
        <p:nvSpPr>
          <p:cNvPr id="136" name="Body Level One…"/>
          <p:cNvSpPr txBox="1"/>
          <p:nvPr>
            <p:ph type="body" idx="1"/>
          </p:nvPr>
        </p:nvSpPr>
        <p:spPr>
          <a:xfrm>
            <a:off x="1689100" y="2463800"/>
            <a:ext cx="21005800" cy="92964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23414431" y="13081000"/>
            <a:ext cx="453238" cy="46105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44" name="Title Text"/>
          <p:cNvSpPr txBox="1"/>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Open Sans"/>
                <a:ea typeface="Open Sans"/>
                <a:cs typeface="Open Sans"/>
                <a:sym typeface="Open Sans"/>
              </a:defRPr>
            </a:lvl1pPr>
          </a:lstStyle>
          <a:p>
            <a:pPr/>
            <a:r>
              <a:t>Title Text</a:t>
            </a:r>
          </a:p>
        </p:txBody>
      </p:sp>
      <p:sp>
        <p:nvSpPr>
          <p:cNvPr id="145" name="Body Level One…"/>
          <p:cNvSpPr txBox="1"/>
          <p:nvPr>
            <p:ph type="body" idx="1"/>
          </p:nvPr>
        </p:nvSpPr>
        <p:spPr>
          <a:xfrm>
            <a:off x="1676400" y="3651250"/>
            <a:ext cx="21031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Open Sans"/>
                <a:ea typeface="Open Sans"/>
                <a:cs typeface="Open Sans"/>
                <a:sym typeface="Open Sans"/>
              </a:defRPr>
            </a:lvl1pPr>
            <a:lvl2pPr marL="990600" indent="-533400" defTabSz="1828800">
              <a:lnSpc>
                <a:spcPct val="90000"/>
              </a:lnSpc>
              <a:spcBef>
                <a:spcPts val="2000"/>
              </a:spcBef>
              <a:buSzPct val="100000"/>
              <a:buFont typeface="Arial"/>
              <a:defRPr sz="5600">
                <a:latin typeface="Open Sans"/>
                <a:ea typeface="Open Sans"/>
                <a:cs typeface="Open Sans"/>
                <a:sym typeface="Open Sans"/>
              </a:defRPr>
            </a:lvl2pPr>
            <a:lvl3pPr marL="1554479" indent="-640079" defTabSz="1828800">
              <a:lnSpc>
                <a:spcPct val="90000"/>
              </a:lnSpc>
              <a:spcBef>
                <a:spcPts val="2000"/>
              </a:spcBef>
              <a:buSzPct val="100000"/>
              <a:buFont typeface="Arial"/>
              <a:defRPr sz="5600">
                <a:latin typeface="Open Sans"/>
                <a:ea typeface="Open Sans"/>
                <a:cs typeface="Open Sans"/>
                <a:sym typeface="Open Sans"/>
              </a:defRPr>
            </a:lvl3pPr>
            <a:lvl4pPr marL="2082800" indent="-711200" defTabSz="1828800">
              <a:lnSpc>
                <a:spcPct val="90000"/>
              </a:lnSpc>
              <a:spcBef>
                <a:spcPts val="2000"/>
              </a:spcBef>
              <a:buSzPct val="100000"/>
              <a:buFont typeface="Arial"/>
              <a:defRPr sz="5600">
                <a:latin typeface="Open Sans"/>
                <a:ea typeface="Open Sans"/>
                <a:cs typeface="Open Sans"/>
                <a:sym typeface="Open Sans"/>
              </a:defRPr>
            </a:lvl4pPr>
            <a:lvl5pPr marL="2540000" indent="-711200" defTabSz="1828800">
              <a:lnSpc>
                <a:spcPct val="90000"/>
              </a:lnSpc>
              <a:spcBef>
                <a:spcPts val="2000"/>
              </a:spcBef>
              <a:buSzPct val="100000"/>
              <a:buFont typeface="Arial"/>
              <a:defRPr sz="5600">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Open Sans Light"/>
                <a:ea typeface="Open Sans Light"/>
                <a:cs typeface="Open Sans Light"/>
                <a:sym typeface="Open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copy 2">
    <p:spTree>
      <p:nvGrpSpPr>
        <p:cNvPr id="1" name=""/>
        <p:cNvGrpSpPr/>
        <p:nvPr/>
      </p:nvGrpSpPr>
      <p:grpSpPr>
        <a:xfrm>
          <a:off x="0" y="0"/>
          <a:ext cx="0" cy="0"/>
          <a:chOff x="0" y="0"/>
          <a:chExt cx="0" cy="0"/>
        </a:xfrm>
      </p:grpSpPr>
      <p:sp>
        <p:nvSpPr>
          <p:cNvPr id="153" name="Title Text"/>
          <p:cNvSpPr txBox="1"/>
          <p:nvPr>
            <p:ph type="title"/>
          </p:nvPr>
        </p:nvSpPr>
        <p:spPr>
          <a:xfrm>
            <a:off x="393322" y="-334690"/>
            <a:ext cx="23691880"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54" name="Body Level One…"/>
          <p:cNvSpPr txBox="1"/>
          <p:nvPr>
            <p:ph type="body" idx="1"/>
          </p:nvPr>
        </p:nvSpPr>
        <p:spPr>
          <a:xfrm>
            <a:off x="500859" y="3463163"/>
            <a:ext cx="23382282" cy="8702677"/>
          </a:xfrm>
          <a:prstGeom prst="rect">
            <a:avLst/>
          </a:prstGeom>
        </p:spPr>
        <p:txBody>
          <a:bodyPr lIns="91439" tIns="91439" rIns="91439" bIns="91439" anchor="t"/>
          <a:lstStyle>
            <a:lvl1pPr marL="0" indent="0" defTabSz="1828800">
              <a:lnSpc>
                <a:spcPct val="90000"/>
              </a:lnSpc>
              <a:spcBef>
                <a:spcPts val="2000"/>
              </a:spcBef>
              <a:buSzTx/>
              <a:buNone/>
              <a:defRPr sz="5600">
                <a:latin typeface="Adobe Garamond Pro"/>
                <a:ea typeface="Adobe Garamond Pro"/>
                <a:cs typeface="Adobe Garamond Pro"/>
                <a:sym typeface="Adobe Garamond Pro"/>
              </a:defRPr>
            </a:lvl1pPr>
            <a:lvl2pPr marL="0" indent="457200" defTabSz="1828800">
              <a:lnSpc>
                <a:spcPct val="90000"/>
              </a:lnSpc>
              <a:spcBef>
                <a:spcPts val="2000"/>
              </a:spcBef>
              <a:buSzTx/>
              <a:buNone/>
              <a:defRPr sz="5600">
                <a:latin typeface="Adobe Garamond Pro"/>
                <a:ea typeface="Adobe Garamond Pro"/>
                <a:cs typeface="Adobe Garamond Pro"/>
                <a:sym typeface="Adobe Garamond Pro"/>
              </a:defRPr>
            </a:lvl2pPr>
            <a:lvl3pPr marL="0" indent="914400" defTabSz="1828800">
              <a:lnSpc>
                <a:spcPct val="90000"/>
              </a:lnSpc>
              <a:spcBef>
                <a:spcPts val="2000"/>
              </a:spcBef>
              <a:buSzTx/>
              <a:buNone/>
              <a:defRPr sz="5600">
                <a:latin typeface="Adobe Garamond Pro"/>
                <a:ea typeface="Adobe Garamond Pro"/>
                <a:cs typeface="Adobe Garamond Pro"/>
                <a:sym typeface="Adobe Garamond Pro"/>
              </a:defRPr>
            </a:lvl3pPr>
            <a:lvl4pPr marL="0" indent="1371600" defTabSz="1828800">
              <a:lnSpc>
                <a:spcPct val="90000"/>
              </a:lnSpc>
              <a:spcBef>
                <a:spcPts val="2000"/>
              </a:spcBef>
              <a:buSzTx/>
              <a:buNone/>
              <a:defRPr sz="5600">
                <a:latin typeface="Adobe Garamond Pro"/>
                <a:ea typeface="Adobe Garamond Pro"/>
                <a:cs typeface="Adobe Garamond Pro"/>
                <a:sym typeface="Adobe Garamond Pro"/>
              </a:defRPr>
            </a:lvl4pPr>
            <a:lvl5pPr marL="0" indent="1828800" defTabSz="1828800">
              <a:lnSpc>
                <a:spcPct val="90000"/>
              </a:lnSpc>
              <a:spcBef>
                <a:spcPts val="2000"/>
              </a:spcBef>
              <a:buSzTx/>
              <a:buNone/>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55"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62" name="Title Text"/>
          <p:cNvSpPr txBox="1"/>
          <p:nvPr>
            <p:ph type="title"/>
          </p:nvPr>
        </p:nvSpPr>
        <p:spPr>
          <a:xfrm>
            <a:off x="1746386" y="0"/>
            <a:ext cx="21005801" cy="2286000"/>
          </a:xfrm>
          <a:prstGeom prst="rect">
            <a:avLst/>
          </a:prstGeom>
        </p:spPr>
        <p:txBody>
          <a:bodyPr/>
          <a:lstStyle>
            <a:lvl1pPr algn="l">
              <a:defRPr>
                <a:latin typeface="Helvetica Neue"/>
                <a:ea typeface="Helvetica Neue"/>
                <a:cs typeface="Helvetica Neue"/>
                <a:sym typeface="Helvetica Neue"/>
              </a:defRPr>
            </a:lvl1pPr>
          </a:lstStyle>
          <a:p>
            <a:pPr/>
            <a:r>
              <a:t>Title Text</a:t>
            </a:r>
          </a:p>
        </p:txBody>
      </p:sp>
      <p:sp>
        <p:nvSpPr>
          <p:cNvPr id="163" name="Slide Number"/>
          <p:cNvSpPr txBox="1"/>
          <p:nvPr>
            <p:ph type="sldNum" sz="quarter" idx="2"/>
          </p:nvPr>
        </p:nvSpPr>
        <p:spPr>
          <a:xfrm>
            <a:off x="11959031" y="13081000"/>
            <a:ext cx="453238" cy="46105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70" name="Title Text"/>
          <p:cNvSpPr txBox="1"/>
          <p:nvPr>
            <p:ph type="title"/>
          </p:nvPr>
        </p:nvSpPr>
        <p:spPr>
          <a:xfrm>
            <a:off x="393322" y="-334690"/>
            <a:ext cx="23501915"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71" name="Body Level One…"/>
          <p:cNvSpPr txBox="1"/>
          <p:nvPr>
            <p:ph type="body" idx="1"/>
          </p:nvPr>
        </p:nvSpPr>
        <p:spPr>
          <a:xfrm>
            <a:off x="500859" y="3463163"/>
            <a:ext cx="23382282" cy="8702677"/>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dobe Garamond Pro"/>
                <a:ea typeface="Adobe Garamond Pro"/>
                <a:cs typeface="Adobe Garamond Pro"/>
                <a:sym typeface="Adobe Garamond Pro"/>
              </a:defRPr>
            </a:lvl1pPr>
            <a:lvl2pPr marL="990600" indent="-533400" defTabSz="1828800">
              <a:lnSpc>
                <a:spcPct val="90000"/>
              </a:lnSpc>
              <a:spcBef>
                <a:spcPts val="2000"/>
              </a:spcBef>
              <a:buSzPct val="100000"/>
              <a:buFont typeface="Arial"/>
              <a:defRPr sz="5600">
                <a:latin typeface="Adobe Garamond Pro"/>
                <a:ea typeface="Adobe Garamond Pro"/>
                <a:cs typeface="Adobe Garamond Pro"/>
                <a:sym typeface="Adobe Garamond Pro"/>
              </a:defRPr>
            </a:lvl2pPr>
            <a:lvl3pPr marL="1554479" indent="-640079" defTabSz="1828800">
              <a:lnSpc>
                <a:spcPct val="90000"/>
              </a:lnSpc>
              <a:spcBef>
                <a:spcPts val="2000"/>
              </a:spcBef>
              <a:buSzPct val="100000"/>
              <a:buFont typeface="Arial"/>
              <a:defRPr sz="5600">
                <a:latin typeface="Adobe Garamond Pro"/>
                <a:ea typeface="Adobe Garamond Pro"/>
                <a:cs typeface="Adobe Garamond Pro"/>
                <a:sym typeface="Adobe Garamond Pro"/>
              </a:defRPr>
            </a:lvl3pPr>
            <a:lvl4pPr marL="20828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4pPr>
            <a:lvl5pPr marL="25400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72"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0">
    <p:bg>
      <p:bgPr>
        <a:solidFill>
          <a:srgbClr val="000000"/>
        </a:solidFill>
      </p:bgPr>
    </p:bg>
    <p:spTree>
      <p:nvGrpSpPr>
        <p:cNvPr id="1" name=""/>
        <p:cNvGrpSpPr/>
        <p:nvPr/>
      </p:nvGrpSpPr>
      <p:grpSpPr>
        <a:xfrm>
          <a:off x="0" y="0"/>
          <a:ext cx="0" cy="0"/>
          <a:chOff x="0" y="0"/>
          <a:chExt cx="0" cy="0"/>
        </a:xfrm>
      </p:grpSpPr>
      <p:sp>
        <p:nvSpPr>
          <p:cNvPr id="179"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80" name="Title Text"/>
          <p:cNvSpPr txBox="1"/>
          <p:nvPr>
            <p:ph type="title"/>
          </p:nvPr>
        </p:nvSpPr>
        <p:spPr>
          <a:xfrm>
            <a:off x="3655218" y="0"/>
            <a:ext cx="17377173" cy="1678782"/>
          </a:xfrm>
          <a:prstGeom prst="rect">
            <a:avLst/>
          </a:prstGeom>
        </p:spPr>
        <p:txBody>
          <a:bodyPr lIns="71437" tIns="71437" rIns="71437" bIns="71437" anchor="b">
            <a:noAutofit/>
          </a:bodyPr>
          <a:lstStyle>
            <a:lvl1pPr marL="82549" marR="82549" algn="l" defTabSz="1821656">
              <a:defRPr i="1" sz="86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81" name="Body Level One…"/>
          <p:cNvSpPr txBox="1"/>
          <p:nvPr>
            <p:ph type="body" idx="1"/>
          </p:nvPr>
        </p:nvSpPr>
        <p:spPr>
          <a:xfrm>
            <a:off x="3655218" y="1982390"/>
            <a:ext cx="17377173" cy="11733610"/>
          </a:xfrm>
          <a:prstGeom prst="rect">
            <a:avLst/>
          </a:prstGeom>
        </p:spPr>
        <p:txBody>
          <a:bodyPr lIns="71437" tIns="71437" rIns="71437" bIns="71437" anchor="t">
            <a:noAutofit/>
          </a:bodyPr>
          <a:lstStyle>
            <a:lvl1pPr marL="508865" marR="82549" indent="-467590" defTabSz="1821656">
              <a:spcBef>
                <a:spcPts val="1400"/>
              </a:spcBef>
              <a:buClr>
                <a:srgbClr val="FFD479"/>
              </a:buClr>
              <a:buSzPct val="100000"/>
              <a:buFont typeface="Times New Roman"/>
              <a:defRPr sz="6000">
                <a:solidFill>
                  <a:srgbClr val="FFFED5"/>
                </a:solidFill>
                <a:uFill>
                  <a:solidFill>
                    <a:srgbClr val="FFFED5"/>
                  </a:solidFill>
                </a:uFill>
                <a:latin typeface="Times New Roman"/>
                <a:ea typeface="Times New Roman"/>
                <a:cs typeface="Times New Roman"/>
                <a:sym typeface="Times New Roman"/>
              </a:defRPr>
            </a:lvl1pPr>
            <a:lvl2pPr marL="889501" marR="82549" indent="-391026" defTabSz="1821656">
              <a:spcBef>
                <a:spcPts val="1200"/>
              </a:spcBef>
              <a:buClr>
                <a:srgbClr val="FFD479"/>
              </a:buClr>
              <a:buSzPct val="100000"/>
              <a:buFont typeface="Times New Roman"/>
              <a:buChar char="–"/>
              <a:defRPr>
                <a:solidFill>
                  <a:srgbClr val="FFFED5"/>
                </a:solidFill>
                <a:uFill>
                  <a:solidFill>
                    <a:srgbClr val="FFFED5"/>
                  </a:solidFill>
                </a:uFill>
                <a:latin typeface="Times New Roman"/>
                <a:ea typeface="Times New Roman"/>
                <a:cs typeface="Times New Roman"/>
                <a:sym typeface="Times New Roman"/>
              </a:defRPr>
            </a:lvl2pPr>
            <a:lvl3pPr marL="1264957" marR="82549" indent="-309282" defTabSz="1821656">
              <a:spcBef>
                <a:spcPts val="1000"/>
              </a:spcBef>
              <a:buClr>
                <a:srgbClr val="FFD479"/>
              </a:buClr>
              <a:buSzPct val="100000"/>
              <a:buFont typeface="Times New Roman"/>
              <a:defRPr sz="4600">
                <a:solidFill>
                  <a:srgbClr val="FFFED5"/>
                </a:solidFill>
                <a:uFill>
                  <a:solidFill>
                    <a:srgbClr val="FFFED5"/>
                  </a:solidFill>
                </a:uFill>
                <a:latin typeface="Times New Roman"/>
                <a:ea typeface="Times New Roman"/>
                <a:cs typeface="Times New Roman"/>
                <a:sym typeface="Times New Roman"/>
              </a:defRPr>
            </a:lvl3pPr>
            <a:lvl4pPr marL="1723117" marR="82549" indent="-310242" defTabSz="1821656">
              <a:spcBef>
                <a:spcPts val="900"/>
              </a:spcBef>
              <a:buClr>
                <a:srgbClr val="FFD479"/>
              </a:buClr>
              <a:buSzPct val="100000"/>
              <a:buFont typeface="Times New Roman"/>
              <a:buChar char="–"/>
              <a:defRPr sz="3800">
                <a:solidFill>
                  <a:srgbClr val="FFFED5"/>
                </a:solidFill>
                <a:uFill>
                  <a:solidFill>
                    <a:srgbClr val="FFFED5"/>
                  </a:solidFill>
                </a:uFill>
                <a:latin typeface="Times New Roman"/>
                <a:ea typeface="Times New Roman"/>
                <a:cs typeface="Times New Roman"/>
                <a:sym typeface="Times New Roman"/>
              </a:defRPr>
            </a:lvl4pPr>
            <a:lvl5pPr marL="2180317" marR="82549" indent="-310242" defTabSz="1821656">
              <a:spcBef>
                <a:spcPts val="900"/>
              </a:spcBef>
              <a:buClr>
                <a:srgbClr val="FFD479"/>
              </a:buClr>
              <a:buSzPct val="100000"/>
              <a:buFont typeface="Times New Roman"/>
              <a:defRPr sz="3800">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82" name="Slide Number"/>
          <p:cNvSpPr txBox="1"/>
          <p:nvPr>
            <p:ph type="sldNum" sz="quarter" idx="2"/>
          </p:nvPr>
        </p:nvSpPr>
        <p:spPr>
          <a:xfrm>
            <a:off x="19574668" y="12948046"/>
            <a:ext cx="536576" cy="558491"/>
          </a:xfrm>
          <a:prstGeom prst="rect">
            <a:avLst/>
          </a:prstGeom>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89" name="Rectangle"/>
          <p:cNvSpPr/>
          <p:nvPr/>
        </p:nvSpPr>
        <p:spPr>
          <a:xfrm>
            <a:off x="3065859" y="-160735"/>
            <a:ext cx="18698766" cy="2500314"/>
          </a:xfrm>
          <a:prstGeom prst="rect">
            <a:avLst/>
          </a:prstGeom>
          <a:blipFill>
            <a:blip r:embed="rId2"/>
          </a:blipFill>
          <a:ln w="25400">
            <a:solidFill>
              <a:srgbClr val="000000"/>
            </a:solidFill>
            <a:miter lim="400000"/>
          </a:ln>
        </p:spPr>
        <p:txBody>
          <a:bodyPr lIns="71437" tIns="71437" rIns="71437" bIns="71437" anchor="ctr"/>
          <a:lstStyle/>
          <a:p>
            <a:pPr algn="ctr" defTabSz="821531">
              <a:spcBef>
                <a:spcPts val="0"/>
              </a:spcBef>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0" name="Rectangle"/>
          <p:cNvSpPr/>
          <p:nvPr/>
        </p:nvSpPr>
        <p:spPr>
          <a:xfrm>
            <a:off x="3065859" y="11662171"/>
            <a:ext cx="18698766" cy="2321720"/>
          </a:xfrm>
          <a:prstGeom prst="rect">
            <a:avLst/>
          </a:prstGeom>
          <a:blipFill>
            <a:blip r:embed="rId2"/>
          </a:blipFill>
          <a:ln w="25400">
            <a:solidFill>
              <a:srgbClr val="000000"/>
            </a:solidFill>
            <a:miter lim="400000"/>
          </a:ln>
        </p:spPr>
        <p:txBody>
          <a:bodyPr lIns="71437" tIns="71437" rIns="71437" bIns="71437" anchor="ctr"/>
          <a:lstStyle/>
          <a:p>
            <a:pPr algn="ctr" defTabSz="821531">
              <a:spcBef>
                <a:spcPts val="0"/>
              </a:spcBef>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91" name="Title Text"/>
          <p:cNvSpPr txBox="1"/>
          <p:nvPr>
            <p:ph type="title"/>
          </p:nvPr>
        </p:nvSpPr>
        <p:spPr>
          <a:xfrm>
            <a:off x="3405187" y="2357437"/>
            <a:ext cx="17555767" cy="9286876"/>
          </a:xfrm>
          <a:prstGeom prst="rect">
            <a:avLst/>
          </a:prstGeom>
        </p:spPr>
        <p:txBody>
          <a:bodyPr lIns="71437" tIns="71437" rIns="71437" bIns="71437">
            <a:noAutofit/>
          </a:bodyPr>
          <a:lstStyle>
            <a:lvl1pPr algn="l" defTabSz="821531">
              <a:defRPr b="1" sz="20200">
                <a:latin typeface="Helvetica Neue"/>
                <a:ea typeface="Helvetica Neue"/>
                <a:cs typeface="Helvetica Neue"/>
                <a:sym typeface="Helvetica Neue"/>
              </a:defRPr>
            </a:lvl1pPr>
          </a:lstStyle>
          <a:p>
            <a:pPr/>
            <a:r>
              <a:t>Title Text</a:t>
            </a:r>
          </a:p>
        </p:txBody>
      </p:sp>
      <p:sp>
        <p:nvSpPr>
          <p:cNvPr id="192" name="Slide Number"/>
          <p:cNvSpPr txBox="1"/>
          <p:nvPr>
            <p:ph type="sldNum" sz="quarter" idx="2"/>
          </p:nvPr>
        </p:nvSpPr>
        <p:spPr>
          <a:xfrm>
            <a:off x="11952882" y="13019484"/>
            <a:ext cx="460376" cy="498476"/>
          </a:xfrm>
          <a:prstGeom prst="rect">
            <a:avLst/>
          </a:prstGeom>
        </p:spPr>
        <p:txBody>
          <a:bodyPr lIns="71437" tIns="71437" rIns="71437" bIns="71437"/>
          <a:lstStyle>
            <a:lvl1pPr defTabSz="821531">
              <a:defRPr>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99" name="Line"/>
          <p:cNvSpPr/>
          <p:nvPr/>
        </p:nvSpPr>
        <p:spPr>
          <a:xfrm>
            <a:off x="3494484" y="2089546"/>
            <a:ext cx="17537842" cy="82"/>
          </a:xfrm>
          <a:prstGeom prst="line">
            <a:avLst/>
          </a:prstGeom>
          <a:ln w="50800">
            <a:solidFill>
              <a:srgbClr val="000000"/>
            </a:solidFill>
            <a:miter lim="400000"/>
          </a:ln>
        </p:spPr>
        <p:txBody>
          <a:bodyPr lIns="0" tIns="0" rIns="0" bIns="0"/>
          <a:lstStyle/>
          <a:p>
            <a:pPr defTabSz="642937">
              <a:spcBef>
                <a:spcPts val="0"/>
              </a:spcBef>
              <a:defRPr sz="1600">
                <a:latin typeface="Helvetica"/>
                <a:ea typeface="Helvetica"/>
                <a:cs typeface="Helvetica"/>
                <a:sym typeface="Helvetica"/>
              </a:defRPr>
            </a:pPr>
          </a:p>
        </p:txBody>
      </p:sp>
      <p:sp>
        <p:nvSpPr>
          <p:cNvPr id="200" name="Title Text"/>
          <p:cNvSpPr txBox="1"/>
          <p:nvPr>
            <p:ph type="title"/>
          </p:nvPr>
        </p:nvSpPr>
        <p:spPr>
          <a:xfrm>
            <a:off x="3476625" y="357187"/>
            <a:ext cx="17555766" cy="1714501"/>
          </a:xfrm>
          <a:prstGeom prst="rect">
            <a:avLst/>
          </a:prstGeom>
        </p:spPr>
        <p:txBody>
          <a:bodyPr lIns="71437" tIns="71437" rIns="71437" bIns="71437">
            <a:noAutofit/>
          </a:bodyPr>
          <a:lstStyle>
            <a:lvl1pPr algn="l" defTabSz="821531">
              <a:defRPr b="1" sz="9000">
                <a:latin typeface="Helvetica Neue"/>
                <a:ea typeface="Helvetica Neue"/>
                <a:cs typeface="Helvetica Neue"/>
                <a:sym typeface="Helvetica Neue"/>
              </a:defRPr>
            </a:lvl1pPr>
          </a:lstStyle>
          <a:p>
            <a:pPr/>
            <a:r>
              <a:t>Title Text</a:t>
            </a:r>
          </a:p>
        </p:txBody>
      </p:sp>
      <p:sp>
        <p:nvSpPr>
          <p:cNvPr id="201" name="Body Level One…"/>
          <p:cNvSpPr txBox="1"/>
          <p:nvPr>
            <p:ph type="body" idx="1"/>
          </p:nvPr>
        </p:nvSpPr>
        <p:spPr>
          <a:xfrm>
            <a:off x="3476625" y="2321718"/>
            <a:ext cx="17555766" cy="11358564"/>
          </a:xfrm>
          <a:prstGeom prst="rect">
            <a:avLst/>
          </a:prstGeom>
        </p:spPr>
        <p:txBody>
          <a:bodyPr lIns="71437" tIns="71437" rIns="71437" bIns="71437" anchor="t">
            <a:noAutofit/>
          </a:bodyPr>
          <a:lstStyle>
            <a:lvl1pPr marL="878719" indent="-561219" defTabSz="821531">
              <a:spcBef>
                <a:spcPts val="1400"/>
              </a:spcBef>
              <a:buSzPct val="75000"/>
              <a:defRPr sz="5800">
                <a:latin typeface="+mn-lt"/>
                <a:ea typeface="+mn-ea"/>
                <a:cs typeface="+mn-cs"/>
                <a:sym typeface="Helvetica Neue Medium"/>
              </a:defRPr>
            </a:lvl1pPr>
            <a:lvl2pPr marL="1323219" indent="-561219" defTabSz="821531">
              <a:spcBef>
                <a:spcPts val="0"/>
              </a:spcBef>
              <a:buSzPct val="100000"/>
              <a:buChar char="-"/>
              <a:defRPr sz="5800">
                <a:latin typeface="Helvetica"/>
                <a:ea typeface="Helvetica"/>
                <a:cs typeface="Helvetica"/>
                <a:sym typeface="Helvetica"/>
              </a:defRPr>
            </a:lvl2pPr>
            <a:lvl3pPr marL="1767719" indent="-561219" defTabSz="821531">
              <a:spcBef>
                <a:spcPts val="2100"/>
              </a:spcBef>
              <a:buSzPct val="100000"/>
              <a:buChar char="-"/>
              <a:defRPr sz="5800">
                <a:latin typeface="Helvetica"/>
                <a:ea typeface="Helvetica"/>
                <a:cs typeface="Helvetica"/>
                <a:sym typeface="Helvetica"/>
              </a:defRPr>
            </a:lvl3pPr>
            <a:lvl4pPr marL="2212219" indent="-561219" defTabSz="821531">
              <a:spcBef>
                <a:spcPts val="2100"/>
              </a:spcBef>
              <a:buSzPct val="100000"/>
              <a:buChar char="-"/>
              <a:defRPr sz="5800">
                <a:latin typeface="Helvetica"/>
                <a:ea typeface="Helvetica"/>
                <a:cs typeface="Helvetica"/>
                <a:sym typeface="Helvetica"/>
              </a:defRPr>
            </a:lvl4pPr>
            <a:lvl5pPr marL="2656719" indent="-561219" defTabSz="821531">
              <a:spcBef>
                <a:spcPts val="2100"/>
              </a:spcBef>
              <a:buSzPct val="100000"/>
              <a:buChar char="-"/>
              <a:defRPr sz="5800">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02" name="Slide Number"/>
          <p:cNvSpPr txBox="1"/>
          <p:nvPr>
            <p:ph type="sldNum" sz="quarter" idx="2"/>
          </p:nvPr>
        </p:nvSpPr>
        <p:spPr>
          <a:xfrm>
            <a:off x="11952882" y="13019484"/>
            <a:ext cx="460376" cy="498476"/>
          </a:xfrm>
          <a:prstGeom prst="rect">
            <a:avLst/>
          </a:prstGeom>
        </p:spPr>
        <p:txBody>
          <a:bodyPr lIns="71437" tIns="71437" rIns="71437" bIns="71437"/>
          <a:lstStyle>
            <a:lvl1pPr defTabSz="821531">
              <a:defRPr>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9" name="Line"/>
          <p:cNvSpPr/>
          <p:nvPr/>
        </p:nvSpPr>
        <p:spPr>
          <a:xfrm>
            <a:off x="3494484" y="2089546"/>
            <a:ext cx="17537842" cy="82"/>
          </a:xfrm>
          <a:prstGeom prst="line">
            <a:avLst/>
          </a:prstGeom>
          <a:ln w="50800">
            <a:solidFill>
              <a:srgbClr val="000000"/>
            </a:solidFill>
            <a:miter lim="400000"/>
          </a:ln>
        </p:spPr>
        <p:txBody>
          <a:bodyPr lIns="0" tIns="0" rIns="0" bIns="0"/>
          <a:lstStyle/>
          <a:p>
            <a:pPr defTabSz="642937">
              <a:spcBef>
                <a:spcPts val="0"/>
              </a:spcBef>
              <a:defRPr sz="1600">
                <a:latin typeface="Helvetica"/>
                <a:ea typeface="Helvetica"/>
                <a:cs typeface="Helvetica"/>
                <a:sym typeface="Helvetica"/>
              </a:defRPr>
            </a:pPr>
          </a:p>
        </p:txBody>
      </p:sp>
      <p:sp>
        <p:nvSpPr>
          <p:cNvPr id="210" name="Title Text"/>
          <p:cNvSpPr txBox="1"/>
          <p:nvPr>
            <p:ph type="title"/>
          </p:nvPr>
        </p:nvSpPr>
        <p:spPr>
          <a:xfrm>
            <a:off x="3476625" y="357187"/>
            <a:ext cx="17555766" cy="1714501"/>
          </a:xfrm>
          <a:prstGeom prst="rect">
            <a:avLst/>
          </a:prstGeom>
        </p:spPr>
        <p:txBody>
          <a:bodyPr lIns="71437" tIns="71437" rIns="71437" bIns="71437">
            <a:noAutofit/>
          </a:bodyPr>
          <a:lstStyle>
            <a:lvl1pPr algn="l" defTabSz="821531">
              <a:defRPr b="1" sz="9000">
                <a:latin typeface="Helvetica Neue"/>
                <a:ea typeface="Helvetica Neue"/>
                <a:cs typeface="Helvetica Neue"/>
                <a:sym typeface="Helvetica Neue"/>
              </a:defRPr>
            </a:lvl1pPr>
          </a:lstStyle>
          <a:p>
            <a:pPr/>
            <a:r>
              <a:t>Title Text</a:t>
            </a:r>
          </a:p>
        </p:txBody>
      </p:sp>
      <p:sp>
        <p:nvSpPr>
          <p:cNvPr id="211" name="Body Level One…"/>
          <p:cNvSpPr txBox="1"/>
          <p:nvPr>
            <p:ph type="body" idx="1"/>
          </p:nvPr>
        </p:nvSpPr>
        <p:spPr>
          <a:xfrm>
            <a:off x="3476625" y="2321718"/>
            <a:ext cx="17555766" cy="11358564"/>
          </a:xfrm>
          <a:prstGeom prst="rect">
            <a:avLst/>
          </a:prstGeom>
        </p:spPr>
        <p:txBody>
          <a:bodyPr lIns="71437" tIns="71437" rIns="71437" bIns="71437" anchor="t">
            <a:noAutofit/>
          </a:bodyPr>
          <a:lstStyle>
            <a:lvl1pPr marL="878719" indent="-561219" defTabSz="821531">
              <a:spcBef>
                <a:spcPts val="2800"/>
              </a:spcBef>
              <a:buSzPct val="75000"/>
              <a:defRPr sz="5800">
                <a:latin typeface="+mn-lt"/>
                <a:ea typeface="+mn-ea"/>
                <a:cs typeface="+mn-cs"/>
                <a:sym typeface="Helvetica Neue Medium"/>
              </a:defRPr>
            </a:lvl1pPr>
            <a:lvl2pPr marL="1323219" indent="-561219" defTabSz="821531">
              <a:spcBef>
                <a:spcPts val="2100"/>
              </a:spcBef>
              <a:buSzPct val="100000"/>
              <a:buChar char="-"/>
              <a:defRPr sz="5800">
                <a:latin typeface="Helvetica"/>
                <a:ea typeface="Helvetica"/>
                <a:cs typeface="Helvetica"/>
                <a:sym typeface="Helvetica"/>
              </a:defRPr>
            </a:lvl2pPr>
            <a:lvl3pPr marL="1767719" indent="-561219" defTabSz="821531">
              <a:spcBef>
                <a:spcPts val="2100"/>
              </a:spcBef>
              <a:buSzPct val="100000"/>
              <a:buChar char="-"/>
              <a:defRPr sz="5800">
                <a:latin typeface="Helvetica"/>
                <a:ea typeface="Helvetica"/>
                <a:cs typeface="Helvetica"/>
                <a:sym typeface="Helvetica"/>
              </a:defRPr>
            </a:lvl3pPr>
            <a:lvl4pPr marL="2212219" indent="-561219" defTabSz="821531">
              <a:spcBef>
                <a:spcPts val="2100"/>
              </a:spcBef>
              <a:buSzPct val="100000"/>
              <a:buChar char="-"/>
              <a:defRPr sz="5800">
                <a:latin typeface="Helvetica"/>
                <a:ea typeface="Helvetica"/>
                <a:cs typeface="Helvetica"/>
                <a:sym typeface="Helvetica"/>
              </a:defRPr>
            </a:lvl4pPr>
            <a:lvl5pPr marL="2656719" indent="-561219" defTabSz="821531">
              <a:spcBef>
                <a:spcPts val="2100"/>
              </a:spcBef>
              <a:buSzPct val="100000"/>
              <a:buChar char="-"/>
              <a:defRPr sz="5800">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12" name="Slide Number"/>
          <p:cNvSpPr txBox="1"/>
          <p:nvPr>
            <p:ph type="sldNum" sz="quarter" idx="2"/>
          </p:nvPr>
        </p:nvSpPr>
        <p:spPr>
          <a:xfrm>
            <a:off x="11952882" y="13019484"/>
            <a:ext cx="460376" cy="498476"/>
          </a:xfrm>
          <a:prstGeom prst="rect">
            <a:avLst/>
          </a:prstGeom>
        </p:spPr>
        <p:txBody>
          <a:bodyPr lIns="71437" tIns="71437" rIns="71437" bIns="71437"/>
          <a:lstStyle>
            <a:lvl1pPr defTabSz="821531">
              <a:defRPr>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instagram.com/reels/DUGgFVLkZtu/"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tif"/><Relationship Id="rId3" Type="http://schemas.openxmlformats.org/officeDocument/2006/relationships/image" Target="../media/image2.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tif"/><Relationship Id="rId3" Type="http://schemas.openxmlformats.org/officeDocument/2006/relationships/hyperlink" Target="http://mit.edu"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png"/><Relationship Id="rId3" Type="http://schemas.openxmlformats.org/officeDocument/2006/relationships/image" Target="../media/image6.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png"/><Relationship Id="rId3" Type="http://schemas.openxmlformats.org/officeDocument/2006/relationships/image" Target="../media/image1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5.png"/><Relationship Id="rId3" Type="http://schemas.openxmlformats.org/officeDocument/2006/relationships/image" Target="../media/image16.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png"/><Relationship Id="rId3" Type="http://schemas.openxmlformats.org/officeDocument/2006/relationships/image" Target="../media/image17.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7.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7.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7.png"/><Relationship Id="rId3" Type="http://schemas.openxmlformats.org/officeDocument/2006/relationships/image" Target="../media/image2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7.png"/><Relationship Id="rId3" Type="http://schemas.openxmlformats.org/officeDocument/2006/relationships/image" Target="../media/image28.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png"/><Relationship Id="rId3" Type="http://schemas.openxmlformats.org/officeDocument/2006/relationships/image" Target="../media/image17.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tif"/><Relationship Id="rId3" Type="http://schemas.openxmlformats.org/officeDocument/2006/relationships/image" Target="../media/image4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tif"/></Relationships>

</file>

<file path=ppt/slides/_rels/slide5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tif"/></Relationships>

</file>

<file path=ppt/slides/_rels/slide5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jpeg"/><Relationship Id="rId3" Type="http://schemas.openxmlformats.org/officeDocument/2006/relationships/image" Target="../media/image8.tif"/><Relationship Id="rId4" Type="http://schemas.openxmlformats.org/officeDocument/2006/relationships/image" Target="../media/image9.tif"/><Relationship Id="rId5" Type="http://schemas.openxmlformats.org/officeDocument/2006/relationships/image" Target="../media/image42.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jpeg"/><Relationship Id="rId3" Type="http://schemas.openxmlformats.org/officeDocument/2006/relationships/image" Target="../media/image1.gif"/></Relationships>

</file>

<file path=ppt/slides/_rels/slide5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3.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3.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3.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4.png"/><Relationship Id="rId3" Type="http://schemas.openxmlformats.org/officeDocument/2006/relationships/image" Target="../media/image45.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6.png"/><Relationship Id="rId3" Type="http://schemas.openxmlformats.org/officeDocument/2006/relationships/image" Target="../media/image47.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8.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8.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9.png"/><Relationship Id="rId3" Type="http://schemas.openxmlformats.org/officeDocument/2006/relationships/image" Target="../media/image50.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51.png"/><Relationship Id="rId4" Type="http://schemas.openxmlformats.org/officeDocument/2006/relationships/image" Target="../media/image52.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53.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4.png"/><Relationship Id="rId3" Type="http://schemas.openxmlformats.org/officeDocument/2006/relationships/image" Target="../media/image19.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5.png"/><Relationship Id="rId3" Type="http://schemas.openxmlformats.org/officeDocument/2006/relationships/image" Target="../media/image56.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7.png"/><Relationship Id="rId3" Type="http://schemas.openxmlformats.org/officeDocument/2006/relationships/hyperlink" Target="https://en.wikipedia.org/wiki/Euler's_identity#/media/File:Euler's_formula.svg" TargetMode="External"/></Relationships>

</file>

<file path=ppt/slides/_rels/slide7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55.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0.png"/><Relationship Id="rId3" Type="http://schemas.openxmlformats.org/officeDocument/2006/relationships/image" Target="../media/image61.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11.tif"/></Relationships>

</file>

<file path=ppt/slides/_rels/slide7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tif"/><Relationship Id="rId3" Type="http://schemas.openxmlformats.org/officeDocument/2006/relationships/image" Target="../media/image13.tif"/></Relationships>

</file>

<file path=ppt/slides/_rels/slide7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2.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3.png"/><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4.jpe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 Id="rId12" Type="http://schemas.openxmlformats.org/officeDocument/2006/relationships/image" Target="../media/image72.png"/><Relationship Id="rId13" Type="http://schemas.openxmlformats.org/officeDocument/2006/relationships/image" Target="../media/image73.png"/><Relationship Id="rId14" Type="http://schemas.openxmlformats.org/officeDocument/2006/relationships/image" Target="../media/image74.png"/><Relationship Id="rId15" Type="http://schemas.openxmlformats.org/officeDocument/2006/relationships/image" Target="../media/image75.png"/><Relationship Id="rId16" Type="http://schemas.openxmlformats.org/officeDocument/2006/relationships/image" Target="../media/image76.png"/><Relationship Id="rId17" Type="http://schemas.openxmlformats.org/officeDocument/2006/relationships/image" Target="../media/image77.png"/><Relationship Id="rId18" Type="http://schemas.openxmlformats.org/officeDocument/2006/relationships/image" Target="../media/image78.png"/><Relationship Id="rId19" Type="http://schemas.openxmlformats.org/officeDocument/2006/relationships/image" Target="../media/image79.png"/><Relationship Id="rId20" Type="http://schemas.openxmlformats.org/officeDocument/2006/relationships/image" Target="../media/image80.png"/><Relationship Id="rId21" Type="http://schemas.openxmlformats.org/officeDocument/2006/relationships/image" Target="../media/image81.png"/><Relationship Id="rId22" Type="http://schemas.openxmlformats.org/officeDocument/2006/relationships/image" Target="../media/image82.png"/><Relationship Id="rId23" Type="http://schemas.openxmlformats.org/officeDocument/2006/relationships/image" Target="../media/image83.png"/><Relationship Id="rId24" Type="http://schemas.openxmlformats.org/officeDocument/2006/relationships/image" Target="../media/image84.png"/><Relationship Id="rId25" Type="http://schemas.openxmlformats.org/officeDocument/2006/relationships/image" Target="../media/image85.png"/><Relationship Id="rId26" Type="http://schemas.openxmlformats.org/officeDocument/2006/relationships/image" Target="../media/image86.png"/><Relationship Id="rId27" Type="http://schemas.openxmlformats.org/officeDocument/2006/relationships/image" Target="../media/image87.png"/><Relationship Id="rId28" Type="http://schemas.openxmlformats.org/officeDocument/2006/relationships/image" Target="../media/image88.png"/><Relationship Id="rId29" Type="http://schemas.openxmlformats.org/officeDocument/2006/relationships/image" Target="../media/image89.png"/><Relationship Id="rId30" Type="http://schemas.openxmlformats.org/officeDocument/2006/relationships/image" Target="../media/image90.png"/><Relationship Id="rId31" Type="http://schemas.openxmlformats.org/officeDocument/2006/relationships/image" Target="../media/image91.png"/><Relationship Id="rId32" Type="http://schemas.openxmlformats.org/officeDocument/2006/relationships/image" Target="../media/image92.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3.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55.png"/><Relationship Id="rId6" Type="http://schemas.openxmlformats.org/officeDocument/2006/relationships/image" Target="../media/image58.png"/><Relationship Id="rId7" Type="http://schemas.openxmlformats.org/officeDocument/2006/relationships/image" Target="../media/image59.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4.png"/><Relationship Id="rId3" Type="http://schemas.openxmlformats.org/officeDocument/2006/relationships/image" Target="../media/image95.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96.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43.png"/><Relationship Id="rId5" Type="http://schemas.openxmlformats.org/officeDocument/2006/relationships/image" Target="../media/image96.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97.png"/><Relationship Id="rId5" Type="http://schemas.openxmlformats.org/officeDocument/2006/relationships/image" Target="../media/image98.png"/><Relationship Id="rId6" Type="http://schemas.openxmlformats.org/officeDocument/2006/relationships/image" Target="../media/image43.png"/><Relationship Id="rId7" Type="http://schemas.openxmlformats.org/officeDocument/2006/relationships/image" Target="../media/image96.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9.png"/><Relationship Id="rId3" Type="http://schemas.openxmlformats.org/officeDocument/2006/relationships/image" Target="../media/image97.png"/><Relationship Id="rId4" Type="http://schemas.openxmlformats.org/officeDocument/2006/relationships/image" Target="../media/image98.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9.png"/><Relationship Id="rId3" Type="http://schemas.openxmlformats.org/officeDocument/2006/relationships/image" Target="../media/image100.png"/><Relationship Id="rId4" Type="http://schemas.openxmlformats.org/officeDocument/2006/relationships/image" Target="../media/image5.jpe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jpeg"/><Relationship Id="rId8" Type="http://schemas.openxmlformats.org/officeDocument/2006/relationships/image" Target="../media/image12.jpeg"/><Relationship Id="rId9" Type="http://schemas.openxmlformats.org/officeDocument/2006/relationships/image" Target="../media/image13.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66.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s>

</file>

<file path=ppt/slides/_rels/slide8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jpeg"/><Relationship Id="rId8" Type="http://schemas.openxmlformats.org/officeDocument/2006/relationships/image" Target="../media/image12.jpeg"/><Relationship Id="rId9" Type="http://schemas.openxmlformats.org/officeDocument/2006/relationships/image" Target="../media/image13.jpeg"/></Relationships>

</file>

<file path=ppt/slides/_rels/slide9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1.png"/><Relationship Id="rId3" Type="http://schemas.openxmlformats.org/officeDocument/2006/relationships/image" Target="../media/image13.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9.png"/><Relationship Id="rId3" Type="http://schemas.openxmlformats.org/officeDocument/2006/relationships/image" Target="../media/image20.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102.png"/><Relationship Id="rId5" Type="http://schemas.openxmlformats.org/officeDocument/2006/relationships/image" Target="../media/image103.png"/><Relationship Id="rId6" Type="http://schemas.openxmlformats.org/officeDocument/2006/relationships/image" Target="../media/image98.png"/><Relationship Id="rId7" Type="http://schemas.openxmlformats.org/officeDocument/2006/relationships/image" Target="../media/image95.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4.png"/><Relationship Id="rId3" Type="http://schemas.openxmlformats.org/officeDocument/2006/relationships/image" Target="../media/image105.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4.png"/><Relationship Id="rId3" Type="http://schemas.openxmlformats.org/officeDocument/2006/relationships/image" Target="../media/image105.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image" Target="../media/image108.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09.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4.png"/><Relationship Id="rId3" Type="http://schemas.openxmlformats.org/officeDocument/2006/relationships/image" Target="../media/image105.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image" Target="../media/image108.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0.png"/><Relationship Id="rId3" Type="http://schemas.openxmlformats.org/officeDocument/2006/relationships/image" Target="../media/image111.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image" Target="../media/image112.png"/><Relationship Id="rId5" Type="http://schemas.openxmlformats.org/officeDocument/2006/relationships/image" Target="../media/image113.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image" Target="../media/image112.png"/><Relationship Id="rId5" Type="http://schemas.openxmlformats.org/officeDocument/2006/relationships/image" Target="../media/image113.png"/><Relationship Id="rId6" Type="http://schemas.openxmlformats.org/officeDocument/2006/relationships/image" Target="../media/image114.png"/><Relationship Id="rId7" Type="http://schemas.openxmlformats.org/officeDocument/2006/relationships/image" Target="../media/image115.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5.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116.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4.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gif"/></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gif"/></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7.png"/><Relationship Id="rId3" Type="http://schemas.openxmlformats.org/officeDocument/2006/relationships/image" Target="../media/image118.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gif"/></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9.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0.png"/><Relationship Id="rId3" Type="http://schemas.openxmlformats.org/officeDocument/2006/relationships/image" Target="../media/image121.png"/><Relationship Id="rId4" Type="http://schemas.openxmlformats.org/officeDocument/2006/relationships/image" Target="../media/image122.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3.png"/><Relationship Id="rId3" Type="http://schemas.openxmlformats.org/officeDocument/2006/relationships/image" Target="../media/image55.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3.png"/><Relationship Id="rId3" Type="http://schemas.openxmlformats.org/officeDocument/2006/relationships/image" Target="../media/image55.png"/><Relationship Id="rId4" Type="http://schemas.openxmlformats.org/officeDocument/2006/relationships/image" Target="../media/image124.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3.png"/><Relationship Id="rId3" Type="http://schemas.openxmlformats.org/officeDocument/2006/relationships/image" Target="../media/image55.png"/><Relationship Id="rId4" Type="http://schemas.openxmlformats.org/officeDocument/2006/relationships/image" Target="../media/image124.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3.png"/><Relationship Id="rId3" Type="http://schemas.openxmlformats.org/officeDocument/2006/relationships/image" Target="../media/image55.png"/><Relationship Id="rId4" Type="http://schemas.openxmlformats.org/officeDocument/2006/relationships/image" Target="../media/image124.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23.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3.png"/><Relationship Id="rId3" Type="http://schemas.openxmlformats.org/officeDocument/2006/relationships/image" Target="../media/image125.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3.png"/><Relationship Id="rId3" Type="http://schemas.openxmlformats.org/officeDocument/2006/relationships/image" Target="../media/image125.pn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3.png"/><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27.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17.png"/><Relationship Id="rId3" Type="http://schemas.openxmlformats.org/officeDocument/2006/relationships/image" Target="../media/image118.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3.png"/><Relationship Id="rId3" Type="http://schemas.openxmlformats.org/officeDocument/2006/relationships/image" Target="../media/image126.png"/><Relationship Id="rId4" Type="http://schemas.openxmlformats.org/officeDocument/2006/relationships/image" Target="../media/image128.png"/><Relationship Id="rId5" Type="http://schemas.openxmlformats.org/officeDocument/2006/relationships/image" Target="../media/image129.png"/><Relationship Id="rId6" Type="http://schemas.openxmlformats.org/officeDocument/2006/relationships/image" Target="../media/image130.png"/><Relationship Id="rId7" Type="http://schemas.openxmlformats.org/officeDocument/2006/relationships/image" Target="../media/image131.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9.png"/><Relationship Id="rId3" Type="http://schemas.openxmlformats.org/officeDocument/2006/relationships/image" Target="../media/image130.png"/><Relationship Id="rId4" Type="http://schemas.openxmlformats.org/officeDocument/2006/relationships/image" Target="../media/image131.png"/><Relationship Id="rId5" Type="http://schemas.openxmlformats.org/officeDocument/2006/relationships/image" Target="../media/image56.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9.png"/><Relationship Id="rId3" Type="http://schemas.openxmlformats.org/officeDocument/2006/relationships/image" Target="../media/image131.png"/><Relationship Id="rId4" Type="http://schemas.openxmlformats.org/officeDocument/2006/relationships/image" Target="../media/image56.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11.png"/><Relationship Id="rId3" Type="http://schemas.openxmlformats.org/officeDocument/2006/relationships/image" Target="../media/image115.png"/><Relationship Id="rId4" Type="http://schemas.openxmlformats.org/officeDocument/2006/relationships/image" Target="../media/image112.png"/><Relationship Id="rId5" Type="http://schemas.openxmlformats.org/officeDocument/2006/relationships/image" Target="../media/image127.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32.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33.png"/><Relationship Id="rId3" Type="http://schemas.openxmlformats.org/officeDocument/2006/relationships/image" Target="../media/image134.png"/><Relationship Id="rId4" Type="http://schemas.openxmlformats.org/officeDocument/2006/relationships/image" Target="../media/image135.pn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4.tif"/><Relationship Id="rId3" Type="http://schemas.openxmlformats.org/officeDocument/2006/relationships/image" Target="../media/image136.png"/></Relationships>

</file>

<file path=ppt/slides/_rels/slide12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6.tif"/></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s://www.scientificamerican.com/blog/scicurious-brain/ignobel-prize-in-neuroscience-the-dead-salmon-study/" TargetMode="External"/><Relationship Id="rId3" Type="http://schemas.openxmlformats.org/officeDocument/2006/relationships/hyperlink" Target="https://arxiv.org/abs/2512.18792" TargetMode="External"/><Relationship Id="rId4" Type="http://schemas.openxmlformats.org/officeDocument/2006/relationships/image" Target="../media/image137.png"/><Relationship Id="rId5" Type="http://schemas.openxmlformats.org/officeDocument/2006/relationships/image" Target="../media/image138.png"/><Relationship Id="rId6" Type="http://schemas.openxmlformats.org/officeDocument/2006/relationships/image" Target="../media/image139.png"/><Relationship Id="rId7" Type="http://schemas.openxmlformats.org/officeDocument/2006/relationships/image" Target="../media/image17.tif"/></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40.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40.png"/><Relationship Id="rId3" Type="http://schemas.openxmlformats.org/officeDocument/2006/relationships/image" Target="../media/image141.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5.png"/><Relationship Id="rId3" Type="http://schemas.openxmlformats.org/officeDocument/2006/relationships/image" Target="../media/image16.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4.jpe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5.png"/><Relationship Id="rId3" Type="http://schemas.openxmlformats.org/officeDocument/2006/relationships/image" Target="../media/image16.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7.jpe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8.jpe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9.jpe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jpe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jpe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9.jpeg"/><Relationship Id="rId3" Type="http://schemas.openxmlformats.org/officeDocument/2006/relationships/image" Target="../media/image17.jpeg"/><Relationship Id="rId4" Type="http://schemas.openxmlformats.org/officeDocument/2006/relationships/hyperlink" Target="https://en.wikipedia.org/wiki/Nyquist%E2%80%93Shannon_sampling_theorem" TargetMode="Externa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2.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2.png"/><Relationship Id="rId3" Type="http://schemas.openxmlformats.org/officeDocument/2006/relationships/image" Target="../media/image18.tif"/><Relationship Id="rId4" Type="http://schemas.openxmlformats.org/officeDocument/2006/relationships/hyperlink" Target="https://matthews.sites.wfu.edu/misc/DigPhotog/alias/" TargetMode="External"/><Relationship Id="rId5" Type="http://schemas.openxmlformats.org/officeDocument/2006/relationships/image" Target="../media/image143.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2.png"/><Relationship Id="rId3" Type="http://schemas.openxmlformats.org/officeDocument/2006/relationships/image" Target="../media/image19.tif"/><Relationship Id="rId4" Type="http://schemas.openxmlformats.org/officeDocument/2006/relationships/hyperlink" Target="https://www.japanistry.com/moire-false-colour-anti-aliasing-filters/" TargetMode="External"/><Relationship Id="rId5" Type="http://schemas.openxmlformats.org/officeDocument/2006/relationships/image" Target="../media/image18.tif"/><Relationship Id="rId6" Type="http://schemas.openxmlformats.org/officeDocument/2006/relationships/hyperlink" Target="https://matthews.sites.wfu.edu/misc/DigPhotog/alias/" TargetMode="Externa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42.png"/><Relationship Id="rId3" Type="http://schemas.openxmlformats.org/officeDocument/2006/relationships/hyperlink" Target="https://www.focuscamera.com/wavelength/what-is-the-moire-effect-in-photography-how-to-avoid-it/" TargetMode="External"/><Relationship Id="rId4" Type="http://schemas.openxmlformats.org/officeDocument/2006/relationships/image" Target="../media/image19.tif"/><Relationship Id="rId5" Type="http://schemas.openxmlformats.org/officeDocument/2006/relationships/hyperlink" Target="https://www.japanistry.com/moire-false-colour-anti-aliasing-filters/" TargetMode="External"/><Relationship Id="rId6" Type="http://schemas.openxmlformats.org/officeDocument/2006/relationships/image" Target="../media/image18.tif"/><Relationship Id="rId7" Type="http://schemas.openxmlformats.org/officeDocument/2006/relationships/hyperlink" Target="https://matthews.sites.wfu.edu/misc/DigPhotog/alias/" TargetMode="External"/><Relationship Id="rId8" Type="http://schemas.openxmlformats.org/officeDocument/2006/relationships/image" Target="../media/image20.tif"/></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image" Target="../media/image23.jpe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4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23.png"/><Relationship Id="rId3" Type="http://schemas.openxmlformats.org/officeDocument/2006/relationships/image" Target="../media/image125.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4.jpeg"/><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49.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44.png"/><Relationship Id="rId3" Type="http://schemas.openxmlformats.org/officeDocument/2006/relationships/image" Target="../media/image145.png"/><Relationship Id="rId4" Type="http://schemas.openxmlformats.org/officeDocument/2006/relationships/image" Target="../media/image146.png"/><Relationship Id="rId5" Type="http://schemas.openxmlformats.org/officeDocument/2006/relationships/image" Target="../media/image147.png"/><Relationship Id="rId6" Type="http://schemas.openxmlformats.org/officeDocument/2006/relationships/image" Target="../media/image148.pn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49.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0.pn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1.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2.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3.pn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2.png"/><Relationship Id="rId3" Type="http://schemas.openxmlformats.org/officeDocument/2006/relationships/image" Target="../media/image154.png"/><Relationship Id="rId4" Type="http://schemas.openxmlformats.org/officeDocument/2006/relationships/image" Target="../media/image155.png"/><Relationship Id="rId5" Type="http://schemas.openxmlformats.org/officeDocument/2006/relationships/image" Target="../media/image156.png"/><Relationship Id="rId6" Type="http://schemas.openxmlformats.org/officeDocument/2006/relationships/image" Target="../media/image157.png"/><Relationship Id="rId7" Type="http://schemas.openxmlformats.org/officeDocument/2006/relationships/image" Target="../media/image158.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59.png"/><Relationship Id="rId3" Type="http://schemas.openxmlformats.org/officeDocument/2006/relationships/image" Target="../media/image160.png"/><Relationship Id="rId4" Type="http://schemas.openxmlformats.org/officeDocument/2006/relationships/image" Target="../media/image161.png"/><Relationship Id="rId5" Type="http://schemas.openxmlformats.org/officeDocument/2006/relationships/image" Target="../media/image162.png"/><Relationship Id="rId6" Type="http://schemas.openxmlformats.org/officeDocument/2006/relationships/image" Target="../media/image163.png"/><Relationship Id="rId7" Type="http://schemas.openxmlformats.org/officeDocument/2006/relationships/image" Target="../media/image164.png"/><Relationship Id="rId8" Type="http://schemas.openxmlformats.org/officeDocument/2006/relationships/image" Target="../media/image165.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6.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67.png"/><Relationship Id="rId3" Type="http://schemas.openxmlformats.org/officeDocument/2006/relationships/image" Target="../media/image166.png"/><Relationship Id="rId4" Type="http://schemas.openxmlformats.org/officeDocument/2006/relationships/image" Target="../media/image168.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en.wikipedia.org/wiki/Mellin_transform" TargetMode="External"/></Relationships>

</file>

<file path=ppt/slides/_rels/slide161.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69.png"/><Relationship Id="rId3" Type="http://schemas.openxmlformats.org/officeDocument/2006/relationships/image" Target="../media/image41.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70.png"/><Relationship Id="rId3" Type="http://schemas.openxmlformats.org/officeDocument/2006/relationships/image" Target="../media/image171.png"/><Relationship Id="rId4" Type="http://schemas.openxmlformats.org/officeDocument/2006/relationships/image" Target="../media/image172.png"/><Relationship Id="rId5" Type="http://schemas.openxmlformats.org/officeDocument/2006/relationships/image" Target="../media/image173.png"/><Relationship Id="rId6" Type="http://schemas.openxmlformats.org/officeDocument/2006/relationships/image" Target="../media/image174.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69.png"/><Relationship Id="rId3" Type="http://schemas.openxmlformats.org/officeDocument/2006/relationships/image" Target="../media/image41.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5.png"/><Relationship Id="rId3" Type="http://schemas.openxmlformats.org/officeDocument/2006/relationships/image" Target="../media/image176.png"/><Relationship Id="rId4" Type="http://schemas.openxmlformats.org/officeDocument/2006/relationships/image" Target="../media/image177.png"/><Relationship Id="rId5" Type="http://schemas.openxmlformats.org/officeDocument/2006/relationships/image" Target="../media/image178.png"/><Relationship Id="rId6" Type="http://schemas.openxmlformats.org/officeDocument/2006/relationships/image" Target="../media/image179.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21.tif"/><Relationship Id="rId4" Type="http://schemas.openxmlformats.org/officeDocument/2006/relationships/image" Target="../media/image181.png"/><Relationship Id="rId5" Type="http://schemas.openxmlformats.org/officeDocument/2006/relationships/image" Target="../media/image182.png"/><Relationship Id="rId6" Type="http://schemas.openxmlformats.org/officeDocument/2006/relationships/image" Target="../media/image183.png"/><Relationship Id="rId7" Type="http://schemas.openxmlformats.org/officeDocument/2006/relationships/image" Target="../media/image184.png"/></Relationships>

</file>

<file path=ppt/slides/_rels/slide16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21.tif"/><Relationship Id="rId4" Type="http://schemas.openxmlformats.org/officeDocument/2006/relationships/image" Target="../media/image185.png"/><Relationship Id="rId5" Type="http://schemas.openxmlformats.org/officeDocument/2006/relationships/image" Target="../media/image186.png"/><Relationship Id="rId6" Type="http://schemas.openxmlformats.org/officeDocument/2006/relationships/image" Target="../media/image181.png"/><Relationship Id="rId7" Type="http://schemas.openxmlformats.org/officeDocument/2006/relationships/image" Target="../media/image187.png"/><Relationship Id="rId8" Type="http://schemas.openxmlformats.org/officeDocument/2006/relationships/image" Target="../media/image182.png"/><Relationship Id="rId9" Type="http://schemas.openxmlformats.org/officeDocument/2006/relationships/image" Target="../media/image183.png"/><Relationship Id="rId10" Type="http://schemas.openxmlformats.org/officeDocument/2006/relationships/image" Target="../media/image184.png"/></Relationships>

</file>

<file path=ppt/slides/_rels/slide16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8.png"/><Relationship Id="rId3" Type="http://schemas.openxmlformats.org/officeDocument/2006/relationships/image" Target="../media/image185.png"/><Relationship Id="rId4" Type="http://schemas.openxmlformats.org/officeDocument/2006/relationships/image" Target="../media/image183.png"/><Relationship Id="rId5" Type="http://schemas.openxmlformats.org/officeDocument/2006/relationships/image" Target="../media/image184.png"/><Relationship Id="rId6" Type="http://schemas.openxmlformats.org/officeDocument/2006/relationships/image" Target="../media/image189.png"/><Relationship Id="rId7" Type="http://schemas.openxmlformats.org/officeDocument/2006/relationships/image" Target="../media/image190.png"/><Relationship Id="rId8" Type="http://schemas.openxmlformats.org/officeDocument/2006/relationships/image" Target="../media/image191.png"/><Relationship Id="rId9" Type="http://schemas.openxmlformats.org/officeDocument/2006/relationships/image" Target="../media/image192.png"/></Relationships>

</file>

<file path=ppt/slides/_rels/slide16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3.png"/><Relationship Id="rId3" Type="http://schemas.openxmlformats.org/officeDocument/2006/relationships/image" Target="../media/image194.png"/><Relationship Id="rId4" Type="http://schemas.openxmlformats.org/officeDocument/2006/relationships/image" Target="../media/image195.png"/><Relationship Id="rId5" Type="http://schemas.openxmlformats.org/officeDocument/2006/relationships/image" Target="../media/image196.png"/></Relationships>

</file>

<file path=ppt/slides/_rels/slide16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8.png"/><Relationship Id="rId3" Type="http://schemas.openxmlformats.org/officeDocument/2006/relationships/image" Target="../media/image185.png"/><Relationship Id="rId4" Type="http://schemas.openxmlformats.org/officeDocument/2006/relationships/image" Target="../media/image183.png"/><Relationship Id="rId5" Type="http://schemas.openxmlformats.org/officeDocument/2006/relationships/image" Target="../media/image184.png"/><Relationship Id="rId6" Type="http://schemas.openxmlformats.org/officeDocument/2006/relationships/image" Target="../media/image189.png"/><Relationship Id="rId7" Type="http://schemas.openxmlformats.org/officeDocument/2006/relationships/image" Target="../media/image190.png"/><Relationship Id="rId8" Type="http://schemas.openxmlformats.org/officeDocument/2006/relationships/image" Target="../media/image191.png"/><Relationship Id="rId9" Type="http://schemas.openxmlformats.org/officeDocument/2006/relationships/image" Target="../media/image192.png"/><Relationship Id="rId10" Type="http://schemas.openxmlformats.org/officeDocument/2006/relationships/image" Target="../media/image197.png"/><Relationship Id="rId11" Type="http://schemas.openxmlformats.org/officeDocument/2006/relationships/image" Target="../media/image198.png"/><Relationship Id="rId12" Type="http://schemas.openxmlformats.org/officeDocument/2006/relationships/image" Target="../media/image199.png"/></Relationships>

</file>

<file path=ppt/slides/_rels/slide17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8.png"/><Relationship Id="rId3" Type="http://schemas.openxmlformats.org/officeDocument/2006/relationships/image" Target="../media/image185.png"/><Relationship Id="rId4" Type="http://schemas.openxmlformats.org/officeDocument/2006/relationships/image" Target="../media/image183.png"/><Relationship Id="rId5" Type="http://schemas.openxmlformats.org/officeDocument/2006/relationships/image" Target="../media/image184.png"/><Relationship Id="rId6" Type="http://schemas.openxmlformats.org/officeDocument/2006/relationships/image" Target="../media/image199.png"/><Relationship Id="rId7" Type="http://schemas.openxmlformats.org/officeDocument/2006/relationships/image" Target="../media/image200.png"/></Relationships>

</file>

<file path=ppt/slides/_rels/slide17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8.png"/><Relationship Id="rId3" Type="http://schemas.openxmlformats.org/officeDocument/2006/relationships/image" Target="../media/image185.png"/><Relationship Id="rId4" Type="http://schemas.openxmlformats.org/officeDocument/2006/relationships/image" Target="../media/image183.png"/><Relationship Id="rId5" Type="http://schemas.openxmlformats.org/officeDocument/2006/relationships/image" Target="../media/image184.png"/><Relationship Id="rId6" Type="http://schemas.openxmlformats.org/officeDocument/2006/relationships/image" Target="../media/image199.png"/><Relationship Id="rId7" Type="http://schemas.openxmlformats.org/officeDocument/2006/relationships/image" Target="../media/image200.png"/><Relationship Id="rId8" Type="http://schemas.openxmlformats.org/officeDocument/2006/relationships/image" Target="../media/image201.png"/></Relationships>

</file>

<file path=ppt/slides/_rels/slide17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21.tif"/><Relationship Id="rId4" Type="http://schemas.openxmlformats.org/officeDocument/2006/relationships/image" Target="../media/image185.png"/><Relationship Id="rId5" Type="http://schemas.openxmlformats.org/officeDocument/2006/relationships/image" Target="../media/image186.png"/><Relationship Id="rId6" Type="http://schemas.openxmlformats.org/officeDocument/2006/relationships/image" Target="../media/image181.png"/><Relationship Id="rId7" Type="http://schemas.openxmlformats.org/officeDocument/2006/relationships/image" Target="../media/image187.png"/><Relationship Id="rId8" Type="http://schemas.openxmlformats.org/officeDocument/2006/relationships/image" Target="../media/image182.png"/><Relationship Id="rId9" Type="http://schemas.openxmlformats.org/officeDocument/2006/relationships/image" Target="../media/image183.png"/><Relationship Id="rId10" Type="http://schemas.openxmlformats.org/officeDocument/2006/relationships/image" Target="../media/image184.png"/><Relationship Id="rId11" Type="http://schemas.openxmlformats.org/officeDocument/2006/relationships/image" Target="../media/image201.png"/></Relationships>

</file>

<file path=ppt/slides/_rels/slide17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2.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7.png"/><Relationship Id="rId6" Type="http://schemas.openxmlformats.org/officeDocument/2006/relationships/image" Target="../media/image181.png"/></Relationships>

</file>

<file path=ppt/slides/_rels/slide17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5.png"/><Relationship Id="rId3" Type="http://schemas.openxmlformats.org/officeDocument/2006/relationships/image" Target="../media/image186.png"/><Relationship Id="rId4" Type="http://schemas.openxmlformats.org/officeDocument/2006/relationships/image" Target="../media/image187.png"/><Relationship Id="rId5" Type="http://schemas.openxmlformats.org/officeDocument/2006/relationships/image" Target="../media/image181.png"/><Relationship Id="rId6" Type="http://schemas.openxmlformats.org/officeDocument/2006/relationships/image" Target="../media/image184.png"/></Relationships>

</file>

<file path=ppt/slides/_rels/slide17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1.png"/><Relationship Id="rId6" Type="http://schemas.openxmlformats.org/officeDocument/2006/relationships/image" Target="../media/image187.png"/><Relationship Id="rId7" Type="http://schemas.openxmlformats.org/officeDocument/2006/relationships/image" Target="../media/image182.png"/><Relationship Id="rId8" Type="http://schemas.openxmlformats.org/officeDocument/2006/relationships/image" Target="../media/image183.png"/><Relationship Id="rId9" Type="http://schemas.openxmlformats.org/officeDocument/2006/relationships/image" Target="../media/image184.png"/></Relationships>

</file>

<file path=ppt/slides/_rels/slide17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1.png"/><Relationship Id="rId6" Type="http://schemas.openxmlformats.org/officeDocument/2006/relationships/image" Target="../media/image187.png"/><Relationship Id="rId7" Type="http://schemas.openxmlformats.org/officeDocument/2006/relationships/image" Target="../media/image182.png"/><Relationship Id="rId8" Type="http://schemas.openxmlformats.org/officeDocument/2006/relationships/image" Target="../media/image183.png"/><Relationship Id="rId9" Type="http://schemas.openxmlformats.org/officeDocument/2006/relationships/image" Target="../media/image184.png"/></Relationships>

</file>

<file path=ppt/slides/_rels/slide17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1.png"/><Relationship Id="rId6" Type="http://schemas.openxmlformats.org/officeDocument/2006/relationships/image" Target="../media/image187.png"/><Relationship Id="rId7" Type="http://schemas.openxmlformats.org/officeDocument/2006/relationships/image" Target="../media/image182.png"/><Relationship Id="rId8" Type="http://schemas.openxmlformats.org/officeDocument/2006/relationships/image" Target="../media/image183.png"/><Relationship Id="rId9" Type="http://schemas.openxmlformats.org/officeDocument/2006/relationships/image" Target="../media/image184.png"/></Relationships>

</file>

<file path=ppt/slides/_rels/slide17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185.png"/><Relationship Id="rId4" Type="http://schemas.openxmlformats.org/officeDocument/2006/relationships/image" Target="../media/image186.png"/><Relationship Id="rId5" Type="http://schemas.openxmlformats.org/officeDocument/2006/relationships/image" Target="../media/image181.png"/><Relationship Id="rId6" Type="http://schemas.openxmlformats.org/officeDocument/2006/relationships/image" Target="../media/image187.png"/><Relationship Id="rId7" Type="http://schemas.openxmlformats.org/officeDocument/2006/relationships/image" Target="../media/image182.png"/><Relationship Id="rId8" Type="http://schemas.openxmlformats.org/officeDocument/2006/relationships/image" Target="../media/image183.png"/><Relationship Id="rId9" Type="http://schemas.openxmlformats.org/officeDocument/2006/relationships/image" Target="../media/image184.png"/></Relationships>

</file>

<file path=ppt/slides/_rels/slide17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0.png"/><Relationship Id="rId3" Type="http://schemas.openxmlformats.org/officeDocument/2006/relationships/image" Target="../media/image21.tif"/><Relationship Id="rId4" Type="http://schemas.openxmlformats.org/officeDocument/2006/relationships/image" Target="../media/image185.png"/><Relationship Id="rId5" Type="http://schemas.openxmlformats.org/officeDocument/2006/relationships/image" Target="../media/image186.png"/><Relationship Id="rId6" Type="http://schemas.openxmlformats.org/officeDocument/2006/relationships/image" Target="../media/image181.png"/><Relationship Id="rId7" Type="http://schemas.openxmlformats.org/officeDocument/2006/relationships/image" Target="../media/image187.png"/><Relationship Id="rId8" Type="http://schemas.openxmlformats.org/officeDocument/2006/relationships/image" Target="../media/image182.png"/><Relationship Id="rId9" Type="http://schemas.openxmlformats.org/officeDocument/2006/relationships/image" Target="../media/image183.png"/><Relationship Id="rId10" Type="http://schemas.openxmlformats.org/officeDocument/2006/relationships/image" Target="../media/image184.png"/></Relationships>

</file>

<file path=ppt/slides/_rels/slide18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3.png"/><Relationship Id="rId3" Type="http://schemas.openxmlformats.org/officeDocument/2006/relationships/image" Target="../media/image204.png"/></Relationships>

</file>

<file path=ppt/slides/_rels/slide18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8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5.png"/></Relationships>

</file>

<file path=ppt/slides/_rels/slide183.xml.rels><?xml version="1.0" encoding="UTF-8"?>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1" name="Linear image processing and the Fourier transform"/>
          <p:cNvSpPr txBox="1"/>
          <p:nvPr>
            <p:ph type="subTitle" idx="1"/>
          </p:nvPr>
        </p:nvSpPr>
        <p:spPr>
          <a:xfrm>
            <a:off x="1778000" y="2449858"/>
            <a:ext cx="20828000" cy="7620001"/>
          </a:xfrm>
          <a:prstGeom prst="rect">
            <a:avLst/>
          </a:prstGeom>
          <a:effectLst>
            <a:outerShdw sx="100000" sy="100000" kx="0" ky="0" algn="b" rotWithShape="0" blurRad="317500" dist="0" dir="5400000">
              <a:srgbClr val="000000"/>
            </a:outerShdw>
          </a:effectLst>
        </p:spPr>
        <p:txBody>
          <a:bodyPr anchor="ctr"/>
          <a:lstStyle/>
          <a:p>
            <a:pPr lvl="1" algn="l">
              <a:defRPr b="1" cap="all" sz="11200">
                <a:solidFill>
                  <a:srgbClr val="FFFFFF"/>
                </a:solidFill>
                <a:latin typeface="Helvetica"/>
                <a:ea typeface="Helvetica"/>
                <a:cs typeface="Helvetica"/>
                <a:sym typeface="Helvetica"/>
              </a:defRPr>
            </a:pPr>
            <a:r>
              <a:t>Linear image processing and the Fourier transform</a:t>
            </a:r>
          </a:p>
        </p:txBody>
      </p:sp>
      <p:sp>
        <p:nvSpPr>
          <p:cNvPr id="222" name="Slide Number"/>
          <p:cNvSpPr txBox="1"/>
          <p:nvPr>
            <p:ph type="sldNum" sz="quarter" idx="4294967295"/>
          </p:nvPr>
        </p:nvSpPr>
        <p:spPr>
          <a:xfrm>
            <a:off x="12043765" y="13081000"/>
            <a:ext cx="283770"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3" name="Module 1:  Geometry"/>
          <p:cNvSpPr txBox="1"/>
          <p:nvPr/>
        </p:nvSpPr>
        <p:spPr>
          <a:xfrm>
            <a:off x="5608450" y="1339267"/>
            <a:ext cx="11353404" cy="8788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indent="406400" defTabSz="457200">
              <a:lnSpc>
                <a:spcPct val="80000"/>
              </a:lnSpc>
              <a:spcBef>
                <a:spcPts val="0"/>
              </a:spcBef>
              <a:defRPr sz="3200">
                <a:solidFill>
                  <a:srgbClr val="FFFFFF"/>
                </a:solidFill>
                <a:latin typeface="Helvetica"/>
                <a:ea typeface="Helvetica"/>
                <a:cs typeface="Helvetica"/>
                <a:sym typeface="Helvetica"/>
              </a:defRPr>
            </a:pPr>
            <a:r>
              <a:rPr cap="all" sz="2400">
                <a:solidFill>
                  <a:srgbClr val="B4B4B4"/>
                </a:solidFill>
              </a:rPr>
              <a:t>Module 1: </a:t>
            </a:r>
            <a:br>
              <a:rPr cap="all" sz="2400">
                <a:solidFill>
                  <a:srgbClr val="B4B4B4"/>
                </a:solidFill>
              </a:rPr>
            </a:br>
            <a:r>
              <a:rPr b="1"/>
              <a:t>Geometry</a:t>
            </a:r>
          </a:p>
        </p:txBody>
      </p:sp>
      <p:pic>
        <p:nvPicPr>
          <p:cNvPr id="224" name="68300-course-name-3.svg" descr="68300-course-name-3.svg"/>
          <p:cNvPicPr>
            <a:picLocks noChangeAspect="1"/>
          </p:cNvPicPr>
          <p:nvPr/>
        </p:nvPicPr>
        <p:blipFill>
          <a:blip r:embed="rId3">
            <a:extLst/>
          </a:blip>
          <a:stretch>
            <a:fillRect/>
          </a:stretch>
        </p:blipFill>
        <p:spPr>
          <a:xfrm>
            <a:off x="1987419" y="1485900"/>
            <a:ext cx="2730501" cy="863600"/>
          </a:xfrm>
          <a:prstGeom prst="rect">
            <a:avLst/>
          </a:prstGeom>
          <a:ln w="12700">
            <a:miter lim="400000"/>
          </a:ln>
        </p:spPr>
      </p:pic>
      <p:sp>
        <p:nvSpPr>
          <p:cNvPr id="225" name="Prof. Vincent Sitzmann"/>
          <p:cNvSpPr txBox="1"/>
          <p:nvPr/>
        </p:nvSpPr>
        <p:spPr>
          <a:xfrm>
            <a:off x="1904686" y="11664949"/>
            <a:ext cx="4598441" cy="58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ct val="80000"/>
              </a:lnSpc>
              <a:spcBef>
                <a:spcPts val="0"/>
              </a:spcBef>
              <a:defRPr spc="128" sz="3200">
                <a:solidFill>
                  <a:srgbClr val="9F9F9F"/>
                </a:solidFill>
                <a:latin typeface="Helvetica"/>
                <a:ea typeface="Helvetica"/>
                <a:cs typeface="Helvetica"/>
                <a:sym typeface="Helvetica"/>
              </a:defRPr>
            </a:lvl1pPr>
          </a:lstStyle>
          <a:p>
            <a:pPr/>
            <a:r>
              <a:t>Prof. Vincent Sitzmann</a:t>
            </a:r>
          </a:p>
        </p:txBody>
      </p:sp>
      <p:pic>
        <p:nvPicPr>
          <p:cNvPr id="226" name="mit.pdf" descr="mit.pdf"/>
          <p:cNvPicPr>
            <a:picLocks noChangeAspect="1"/>
          </p:cNvPicPr>
          <p:nvPr/>
        </p:nvPicPr>
        <p:blipFill>
          <a:blip r:embed="rId4">
            <a:extLst/>
          </a:blip>
          <a:stretch>
            <a:fillRect/>
          </a:stretch>
        </p:blipFill>
        <p:spPr>
          <a:xfrm>
            <a:off x="1980886" y="10483229"/>
            <a:ext cx="1493521" cy="762001"/>
          </a:xfrm>
          <a:prstGeom prst="rect">
            <a:avLst/>
          </a:prstGeom>
          <a:ln w="12700">
            <a:miter lim="400000"/>
          </a:ln>
        </p:spPr>
      </p:pic>
      <p:pic>
        <p:nvPicPr>
          <p:cNvPr id="227" name="logo-negative.pdf" descr="logo-negative.pdf"/>
          <p:cNvPicPr>
            <a:picLocks noChangeAspect="1"/>
          </p:cNvPicPr>
          <p:nvPr/>
        </p:nvPicPr>
        <p:blipFill>
          <a:blip r:embed="rId5">
            <a:alphaModFix amt="90294"/>
            <a:extLst/>
          </a:blip>
          <a:srcRect l="0" t="17092" r="0" b="17092"/>
          <a:stretch>
            <a:fillRect/>
          </a:stretch>
        </p:blipFill>
        <p:spPr>
          <a:xfrm>
            <a:off x="3835400" y="10463021"/>
            <a:ext cx="1320801" cy="869284"/>
          </a:xfrm>
          <a:prstGeom prst="rect">
            <a:avLst/>
          </a:prstGeom>
          <a:ln w="12700">
            <a:miter lim="400000"/>
          </a:ln>
        </p:spPr>
      </p:pic>
      <p:sp>
        <p:nvSpPr>
          <p:cNvPr id="228" name="Prof. Frédo Durand"/>
          <p:cNvSpPr txBox="1"/>
          <p:nvPr/>
        </p:nvSpPr>
        <p:spPr>
          <a:xfrm>
            <a:off x="1904686" y="12296109"/>
            <a:ext cx="3885519" cy="58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ct val="80000"/>
              </a:lnSpc>
              <a:spcBef>
                <a:spcPts val="0"/>
              </a:spcBef>
              <a:defRPr spc="128" sz="3200">
                <a:solidFill>
                  <a:srgbClr val="9F9F9F"/>
                </a:solidFill>
                <a:latin typeface="Helvetica"/>
                <a:ea typeface="Helvetica"/>
                <a:cs typeface="Helvetica"/>
                <a:sym typeface="Helvetica"/>
              </a:defRPr>
            </a:lvl1pPr>
          </a:lstStyle>
          <a:p>
            <a:pPr/>
            <a:r>
              <a:t>Prof. Frédo Durand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Fredo Notes"/>
          <p:cNvSpPr txBox="1"/>
          <p:nvPr>
            <p:ph type="title"/>
          </p:nvPr>
        </p:nvSpPr>
        <p:spPr>
          <a:prstGeom prst="rect">
            <a:avLst/>
          </a:prstGeom>
        </p:spPr>
        <p:txBody>
          <a:bodyPr/>
          <a:lstStyle/>
          <a:p>
            <a:pPr/>
            <a:r>
              <a:t>Fredo Notes</a:t>
            </a:r>
          </a:p>
        </p:txBody>
      </p:sp>
      <p:sp>
        <p:nvSpPr>
          <p:cNvPr id="231" name="I kind of disagree that an image maps arbitrary rays to a color. That’s the plenoptic function or light field. An image is a slice from a single viewpoint.…"/>
          <p:cNvSpPr txBox="1"/>
          <p:nvPr>
            <p:ph type="body" idx="1"/>
          </p:nvPr>
        </p:nvSpPr>
        <p:spPr>
          <a:xfrm>
            <a:off x="1689100" y="2122858"/>
            <a:ext cx="21005800" cy="11441217"/>
          </a:xfrm>
          <a:prstGeom prst="rect">
            <a:avLst/>
          </a:prstGeom>
        </p:spPr>
        <p:txBody>
          <a:bodyPr/>
          <a:lstStyle/>
          <a:p>
            <a:pPr marL="279400" indent="-279400" defTabSz="363220">
              <a:spcBef>
                <a:spcPts val="2500"/>
              </a:spcBef>
              <a:defRPr sz="2112"/>
            </a:pPr>
            <a:r>
              <a:t>I kind of disagree that an image maps arbitrary rays to a color. That’s the plenoptic function or light field. An image is a slice from a single viewpoint. </a:t>
            </a:r>
          </a:p>
          <a:p>
            <a:pPr marL="279400" indent="-279400" defTabSz="363220">
              <a:spcBef>
                <a:spcPts val="2500"/>
              </a:spcBef>
              <a:defRPr sz="2112"/>
            </a:pPr>
            <a:r>
              <a:t>When discussing magnitude of FT, we implicitly use a complex-valued FT</a:t>
            </a:r>
          </a:p>
          <a:p>
            <a:pPr marL="279400" indent="-279400" defTabSz="363220">
              <a:spcBef>
                <a:spcPts val="2500"/>
              </a:spcBef>
              <a:defRPr sz="2112"/>
            </a:pPr>
            <a:r>
              <a:t>Added different perspective on convolution, less local : sum of shifted versions of the entire image</a:t>
            </a:r>
          </a:p>
          <a:p>
            <a:pPr marL="279400" indent="-279400" defTabSz="363220">
              <a:spcBef>
                <a:spcPts val="2500"/>
              </a:spcBef>
              <a:defRPr sz="2112"/>
            </a:pPr>
            <a:r>
              <a:t>Laplacian pyramid is not technically a basis (overcomplete)</a:t>
            </a:r>
          </a:p>
          <a:p>
            <a:pPr marL="279400" indent="-279400" defTabSz="363220">
              <a:spcBef>
                <a:spcPts val="2500"/>
              </a:spcBef>
              <a:defRPr sz="2112"/>
            </a:pPr>
            <a:r>
              <a:t>Helicopter aliasing: </a:t>
            </a:r>
            <a:r>
              <a:rPr u="sng">
                <a:hlinkClick r:id="rId2" invalidUrl="" action="" tgtFrame="" tooltip="" history="1" highlightClick="0" endSnd="0"/>
              </a:rPr>
              <a:t>https://www.instagram.com/reels/DUGgFVLkZtu/</a:t>
            </a:r>
          </a:p>
          <a:p>
            <a:pPr lvl="1" marL="558800" indent="-279400" defTabSz="363220">
              <a:spcBef>
                <a:spcPts val="2500"/>
              </a:spcBef>
              <a:defRPr sz="2112"/>
            </a:pPr>
            <a:r>
              <a:t>Kid book Moire, strobe light, etc., Edgerton</a:t>
            </a:r>
          </a:p>
          <a:p>
            <a:pPr lvl="1" marL="558800" indent="-279400" defTabSz="363220">
              <a:spcBef>
                <a:spcPts val="2500"/>
              </a:spcBef>
              <a:defRPr sz="2112"/>
            </a:pPr>
            <a:r>
              <a:t>Bring my light</a:t>
            </a:r>
          </a:p>
          <a:p>
            <a:pPr marL="279400" indent="-279400" defTabSz="363220">
              <a:spcBef>
                <a:spcPts val="2500"/>
              </a:spcBef>
              <a:defRPr sz="2112"/>
            </a:pPr>
            <a:r>
              <a:t>Positional encoding</a:t>
            </a:r>
          </a:p>
          <a:p>
            <a:pPr marL="279400" indent="-279400" defTabSz="363220">
              <a:spcBef>
                <a:spcPts val="2500"/>
              </a:spcBef>
              <a:defRPr sz="2112"/>
            </a:pPr>
            <a:r>
              <a:t>Vincent says I should move stuff from next lecture to this one</a:t>
            </a:r>
          </a:p>
          <a:p>
            <a:pPr marL="279400" indent="-279400" defTabSz="363220">
              <a:spcBef>
                <a:spcPts val="2500"/>
              </a:spcBef>
              <a:defRPr sz="2112"/>
            </a:pPr>
            <a:r>
              <a:t>Tangent kernels and eigen stuff? </a:t>
            </a:r>
          </a:p>
          <a:p>
            <a:pPr marL="279400" indent="-279400" defTabSz="363220">
              <a:spcBef>
                <a:spcPts val="2500"/>
              </a:spcBef>
              <a:defRPr sz="2112"/>
            </a:pPr>
            <a:r>
              <a:t>Momentum, Hessian</a:t>
            </a:r>
          </a:p>
          <a:p>
            <a:pPr marL="279400" indent="-279400" defTabSz="363220">
              <a:spcBef>
                <a:spcPts val="2500"/>
              </a:spcBef>
              <a:defRPr sz="2112"/>
            </a:pPr>
            <a:r>
              <a:t>U-Net vs Laplacian/Gaussian</a:t>
            </a:r>
          </a:p>
          <a:p>
            <a:pPr marL="279400" indent="-279400" defTabSz="363220">
              <a:spcBef>
                <a:spcPts val="2500"/>
              </a:spcBef>
              <a:defRPr sz="2112"/>
            </a:pPr>
            <a:r>
              <a:t>Discussion of eigen / singular vectors and when you can get them </a:t>
            </a:r>
          </a:p>
          <a:p>
            <a:pPr marL="279400" indent="-279400" defTabSz="363220">
              <a:spcBef>
                <a:spcPts val="2500"/>
              </a:spcBef>
              <a:defRPr sz="2112"/>
            </a:pPr>
            <a:r>
              <a:t>In linear shift-invariant physical systems you get sine waves in both space and time. </a:t>
            </a:r>
          </a:p>
          <a:p>
            <a:pPr marL="279400" indent="-279400" defTabSz="363220">
              <a:spcBef>
                <a:spcPts val="2500"/>
              </a:spcBef>
              <a:defRPr sz="2112"/>
            </a:pPr>
            <a:r>
              <a:t>Honestly I am unconvinced representation theory is that useful in vision. </a:t>
            </a:r>
          </a:p>
          <a:p>
            <a:pPr marL="279400" indent="-279400" defTabSz="363220">
              <a:spcBef>
                <a:spcPts val="2500"/>
              </a:spcBef>
              <a:defRPr sz="2112"/>
            </a:pPr>
            <a:r>
              <a:t>Forgot to say Fourier is orthogonal (not guaranteed)</a:t>
            </a:r>
          </a:p>
          <a:p>
            <a:pPr marL="279400" indent="-279400" defTabSz="363220">
              <a:spcBef>
                <a:spcPts val="2500"/>
              </a:spcBef>
              <a:defRPr sz="2112"/>
            </a:pPr>
            <a:r>
              <a:t>Discuss that NN are often modeled as linear for analysis/theory purposes</a:t>
            </a:r>
          </a:p>
          <a:p>
            <a:pPr lvl="1" marL="558800" indent="-279400" defTabSz="363220">
              <a:spcBef>
                <a:spcPts val="2500"/>
              </a:spcBef>
              <a:defRPr sz="2112"/>
            </a:pPr>
            <a:r>
              <a:t>Layers are indeed linear + one simple non-linearity.</a:t>
            </a:r>
          </a:p>
        </p:txBody>
      </p:sp>
      <p:sp>
        <p:nvSpPr>
          <p:cNvPr id="232" name="Feedback from Vincent from first year (2025): make 1D and 2D clearer…"/>
          <p:cNvSpPr/>
          <p:nvPr/>
        </p:nvSpPr>
        <p:spPr>
          <a:xfrm>
            <a:off x="12563286" y="2087177"/>
            <a:ext cx="10600849" cy="10600849"/>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r>
              <a:t>Feedback from Vincent from first year (2025):</a:t>
            </a:r>
            <a:br/>
            <a:r>
              <a:t>make 1D and 2D clearer</a:t>
            </a:r>
          </a:p>
          <a:p>
            <a:pPr algn="ctr">
              <a:spcBef>
                <a:spcPts val="0"/>
              </a:spcBef>
              <a:defRPr sz="5700">
                <a:solidFill>
                  <a:srgbClr val="FFFFFF"/>
                </a:solidFill>
                <a:latin typeface="Helvetica Light"/>
                <a:ea typeface="Helvetica Light"/>
                <a:cs typeface="Helvetica Light"/>
                <a:sym typeface="Helvetica Light"/>
              </a:defRPr>
            </a:pPr>
            <a:r>
              <a:t>Motivate laplacian pyramid better</a:t>
            </a:r>
          </a:p>
          <a:p>
            <a:pPr algn="ctr">
              <a:spcBef>
                <a:spcPts val="0"/>
              </a:spcBef>
              <a:defRPr sz="5700">
                <a:solidFill>
                  <a:srgbClr val="FFFFFF"/>
                </a:solidFill>
                <a:latin typeface="Helvetica Light"/>
                <a:ea typeface="Helvetica Light"/>
                <a:cs typeface="Helvetica Light"/>
                <a:sym typeface="Helvetica Light"/>
              </a:defRPr>
            </a:pPr>
            <a:r>
              <a:t>Maybe spend less time on Fourier transform, people already know it…?</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Clarify that matrix multiplication is generally </a:t>
            </a:r>
            <a:r>
              <a:rPr i="1">
                <a:latin typeface="Helvetica"/>
                <a:ea typeface="Helvetica"/>
                <a:cs typeface="Helvetica"/>
                <a:sym typeface="Helvetica"/>
              </a:rPr>
              <a:t>not commutative</a:t>
            </a:r>
            <a:endParaRPr i="1">
              <a:latin typeface="Helvetica"/>
              <a:ea typeface="Helvetica"/>
              <a:cs typeface="Helvetica"/>
              <a:sym typeface="Helvetica"/>
            </a:endParaRP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rPr i="1">
                <a:latin typeface="Helvetica"/>
                <a:ea typeface="Helvetica"/>
                <a:cs typeface="Helvetica"/>
                <a:sym typeface="Helvetica"/>
              </a:rPr>
              <a:t>A matrix is circulant iff it commutes with a shift</a:t>
            </a:r>
          </a:p>
        </p:txBody>
      </p:sp>
      <p:sp>
        <p:nvSpPr>
          <p:cNvPr id="233" name="Stopped slide 140 (just before Laplacian pyramids)…"/>
          <p:cNvSpPr/>
          <p:nvPr/>
        </p:nvSpPr>
        <p:spPr>
          <a:xfrm>
            <a:off x="416864" y="116659"/>
            <a:ext cx="7435256" cy="2179681"/>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0" tIns="0" rIns="0" bIns="0" anchor="ctr"/>
          <a:lstStyle/>
          <a:p>
            <a:pPr algn="ctr">
              <a:spcBef>
                <a:spcPts val="0"/>
              </a:spcBef>
              <a:defRPr sz="3600">
                <a:solidFill>
                  <a:srgbClr val="FFFFFF"/>
                </a:solidFill>
                <a:latin typeface="Helvetica Light"/>
                <a:ea typeface="Helvetica Light"/>
                <a:cs typeface="Helvetica Light"/>
                <a:sym typeface="Helvetica Light"/>
              </a:defRPr>
            </a:pPr>
            <a:r>
              <a:t>Stopped slide 140 (just before Laplacian pyramids)</a:t>
            </a:r>
          </a:p>
          <a:p>
            <a:pPr algn="ctr">
              <a:spcBef>
                <a:spcPts val="0"/>
              </a:spcBef>
              <a:defRPr sz="3600">
                <a:solidFill>
                  <a:srgbClr val="FFFFFF"/>
                </a:solidFill>
                <a:latin typeface="Helvetica Light"/>
                <a:ea typeface="Helvetica Light"/>
                <a:cs typeface="Helvetica Light"/>
                <a:sym typeface="Helvetica Light"/>
              </a:defRPr>
            </a:pPr>
            <a:r>
              <a:t>Timing with p-set is challenging</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Double-click to edit"/>
          <p:cNvSpPr txBox="1"/>
          <p:nvPr>
            <p:ph type="title"/>
          </p:nvPr>
        </p:nvSpPr>
        <p:spPr>
          <a:prstGeom prst="rect">
            <a:avLst/>
          </a:prstGeom>
        </p:spPr>
        <p:txBody>
          <a:bodyPr/>
          <a:lstStyle/>
          <a:p>
            <a:pPr/>
          </a:p>
        </p:txBody>
      </p:sp>
      <p:sp>
        <p:nvSpPr>
          <p:cNvPr id="236" name="Double-click to edit"/>
          <p:cNvSpPr txBox="1"/>
          <p:nvPr>
            <p:ph type="body" idx="1"/>
          </p:nvPr>
        </p:nvSpPr>
        <p:spPr>
          <a:prstGeom prst="rect">
            <a:avLst/>
          </a:prstGeom>
        </p:spPr>
        <p:txBody>
          <a:bodyPr/>
          <a:lstStyle/>
          <a:p>
            <a:pPr/>
          </a:p>
        </p:txBody>
      </p:sp>
      <p:pic>
        <p:nvPicPr>
          <p:cNvPr id="237" name="pasted-movie.png" descr="pasted-movie.png"/>
          <p:cNvPicPr>
            <a:picLocks noChangeAspect="1"/>
          </p:cNvPicPr>
          <p:nvPr/>
        </p:nvPicPr>
        <p:blipFill>
          <a:blip r:embed="rId2">
            <a:extLst/>
          </a:blip>
          <a:stretch>
            <a:fillRect/>
          </a:stretch>
        </p:blipFill>
        <p:spPr>
          <a:xfrm>
            <a:off x="3638550" y="1930400"/>
            <a:ext cx="17106900" cy="985520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9" name="From Gemini"/>
          <p:cNvSpPr txBox="1"/>
          <p:nvPr>
            <p:ph type="title"/>
          </p:nvPr>
        </p:nvSpPr>
        <p:spPr>
          <a:xfrm>
            <a:off x="1689100" y="-232148"/>
            <a:ext cx="21005800" cy="2286001"/>
          </a:xfrm>
          <a:prstGeom prst="rect">
            <a:avLst/>
          </a:prstGeom>
        </p:spPr>
        <p:txBody>
          <a:bodyPr/>
          <a:lstStyle/>
          <a:p>
            <a:pPr/>
            <a:r>
              <a:t>From Gemini</a:t>
            </a:r>
          </a:p>
        </p:txBody>
      </p:sp>
      <p:pic>
        <p:nvPicPr>
          <p:cNvPr id="240" name="pasted-movie.png" descr="pasted-movie.png"/>
          <p:cNvPicPr>
            <a:picLocks noChangeAspect="1"/>
          </p:cNvPicPr>
          <p:nvPr/>
        </p:nvPicPr>
        <p:blipFill>
          <a:blip r:embed="rId2">
            <a:extLst/>
          </a:blip>
          <a:stretch>
            <a:fillRect/>
          </a:stretch>
        </p:blipFill>
        <p:spPr>
          <a:xfrm>
            <a:off x="7064694" y="2209800"/>
            <a:ext cx="10254613" cy="1137329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2" name="Aliasing demos"/>
          <p:cNvSpPr txBox="1"/>
          <p:nvPr>
            <p:ph type="title"/>
          </p:nvPr>
        </p:nvSpPr>
        <p:spPr>
          <a:prstGeom prst="rect">
            <a:avLst/>
          </a:prstGeom>
        </p:spPr>
        <p:txBody>
          <a:bodyPr/>
          <a:lstStyle/>
          <a:p>
            <a:pPr/>
            <a:r>
              <a:t>Aliasing demos</a:t>
            </a:r>
          </a:p>
        </p:txBody>
      </p:sp>
      <p:sp>
        <p:nvSpPr>
          <p:cNvPr id="243" name="Feather…"/>
          <p:cNvSpPr txBox="1"/>
          <p:nvPr>
            <p:ph type="body" idx="1"/>
          </p:nvPr>
        </p:nvSpPr>
        <p:spPr>
          <a:prstGeom prst="rect">
            <a:avLst/>
          </a:prstGeom>
        </p:spPr>
        <p:txBody>
          <a:bodyPr/>
          <a:lstStyle/>
          <a:p>
            <a:pPr/>
            <a:r>
              <a:t>Feather</a:t>
            </a:r>
          </a:p>
          <a:p>
            <a:pPr/>
            <a:r>
              <a:t>Droplets</a:t>
            </a:r>
          </a:p>
          <a:p>
            <a:pPr/>
            <a:r>
              <a:t>Edgerton</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5" name="Reinvention of FFT?"/>
          <p:cNvSpPr txBox="1"/>
          <p:nvPr>
            <p:ph type="title"/>
          </p:nvPr>
        </p:nvSpPr>
        <p:spPr>
          <a:prstGeom prst="rect">
            <a:avLst/>
          </a:prstGeom>
        </p:spPr>
        <p:txBody>
          <a:bodyPr/>
          <a:lstStyle/>
          <a:p>
            <a:pPr/>
            <a:r>
              <a:t>Reinvention of FFT? </a:t>
            </a:r>
          </a:p>
        </p:txBody>
      </p:sp>
      <p:sp>
        <p:nvSpPr>
          <p:cNvPr id="24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Motivation for representing and manipulating images as vectors"/>
          <p:cNvSpPr txBox="1"/>
          <p:nvPr>
            <p:ph type="title"/>
          </p:nvPr>
        </p:nvSpPr>
        <p:spPr>
          <a:prstGeom prst="rect">
            <a:avLst/>
          </a:prstGeom>
        </p:spPr>
        <p:txBody>
          <a:bodyPr/>
          <a:lstStyle>
            <a:lvl1pPr defTabSz="1755647">
              <a:defRPr sz="8448"/>
            </a:lvl1pPr>
          </a:lstStyle>
          <a:p>
            <a:pPr/>
            <a:r>
              <a:t>Motivation for representing and manipulating images as vectors</a:t>
            </a:r>
          </a:p>
        </p:txBody>
      </p:sp>
      <p:sp>
        <p:nvSpPr>
          <p:cNvPr id="249" name="Images as vectors in high-dimensional space…"/>
          <p:cNvSpPr txBox="1"/>
          <p:nvPr>
            <p:ph type="body" idx="1"/>
          </p:nvPr>
        </p:nvSpPr>
        <p:spPr>
          <a:xfrm>
            <a:off x="500859" y="3463163"/>
            <a:ext cx="17059846" cy="9921029"/>
          </a:xfrm>
          <a:prstGeom prst="rect">
            <a:avLst/>
          </a:prstGeom>
        </p:spPr>
        <p:txBody>
          <a:bodyPr/>
          <a:lstStyle/>
          <a:p>
            <a:pPr marL="370331" indent="-370331" defTabSz="1481327">
              <a:spcBef>
                <a:spcPts val="1600"/>
              </a:spcBef>
              <a:defRPr b="1" sz="4536"/>
            </a:pPr>
            <a:r>
              <a:t>Images as vectors in high-dimensional space</a:t>
            </a:r>
          </a:p>
          <a:p>
            <a:pPr lvl="1" marL="740663" indent="-370331" defTabSz="1481327">
              <a:spcBef>
                <a:spcPts val="1600"/>
              </a:spcBef>
              <a:defRPr sz="4536"/>
            </a:pPr>
            <a:r>
              <a:t>Many phenomena are linear (e.g. optical blur)</a:t>
            </a:r>
          </a:p>
          <a:p>
            <a:pPr lvl="1" marL="740663" indent="-370331" defTabSz="1481327">
              <a:spcBef>
                <a:spcPts val="1600"/>
              </a:spcBef>
              <a:defRPr sz="4536"/>
            </a:pPr>
            <a:r>
              <a:t>Many useful operations are linear </a:t>
            </a:r>
            <a:br/>
            <a:r>
              <a:t>(brighten, blur, sharpen, convolution)</a:t>
            </a:r>
          </a:p>
          <a:p>
            <a:pPr lvl="1" marL="740663" indent="-370331" defTabSz="1481327">
              <a:spcBef>
                <a:spcPts val="1600"/>
              </a:spcBef>
              <a:defRPr sz="4536"/>
            </a:pPr>
            <a:r>
              <a:t>Linear is easy/cheap</a:t>
            </a:r>
          </a:p>
          <a:p>
            <a:pPr lvl="1" marL="740663" indent="-370331" defTabSz="1481327">
              <a:spcBef>
                <a:spcPts val="1600"/>
              </a:spcBef>
              <a:defRPr sz="4536"/>
            </a:pPr>
            <a:r>
              <a:t>Benefit from power of linear algebra (e.g. for inverse problems)</a:t>
            </a:r>
          </a:p>
          <a:p>
            <a:pPr marL="370331" indent="-370331" defTabSz="1481327">
              <a:spcBef>
                <a:spcPts val="1600"/>
              </a:spcBef>
              <a:defRPr b="1" sz="4536"/>
            </a:pPr>
            <a:r>
              <a:t>Change of basis, Fourier transform and its cousins</a:t>
            </a:r>
          </a:p>
          <a:p>
            <a:pPr lvl="1" marL="740663" indent="-370331" defTabSz="1481327">
              <a:spcBef>
                <a:spcPts val="1600"/>
              </a:spcBef>
              <a:defRPr sz="4536"/>
            </a:pPr>
            <a:r>
              <a:t>We’ll focus on eigenvector perspective and why it’s so important </a:t>
            </a:r>
          </a:p>
          <a:p>
            <a:pPr lvl="1" marL="740663" indent="-370331" defTabSz="1481327">
              <a:spcBef>
                <a:spcPts val="1600"/>
              </a:spcBef>
              <a:defRPr b="1" sz="4536"/>
            </a:pPr>
            <a:r>
              <a:rPr b="0"/>
              <a:t>Make some things simpler/clearer</a:t>
            </a:r>
            <a:endParaRPr b="0"/>
          </a:p>
          <a:p>
            <a:pPr lvl="1" marL="740663" indent="-370331" defTabSz="1481327">
              <a:spcBef>
                <a:spcPts val="1600"/>
              </a:spcBef>
              <a:defRPr sz="4536"/>
            </a:pPr>
            <a:r>
              <a:t>Match human perception</a:t>
            </a:r>
          </a:p>
          <a:p>
            <a:pPr lvl="1" marL="740663" indent="-370331" defTabSz="1481327">
              <a:spcBef>
                <a:spcPts val="1600"/>
              </a:spcBef>
              <a:defRPr sz="4536"/>
            </a:pPr>
            <a:r>
              <a:t>Used everywhere</a:t>
            </a:r>
          </a:p>
        </p:txBody>
      </p:sp>
      <p:sp>
        <p:nvSpPr>
          <p:cNvPr id="250" name="Science perspective"/>
          <p:cNvSpPr txBox="1"/>
          <p:nvPr/>
        </p:nvSpPr>
        <p:spPr>
          <a:xfrm>
            <a:off x="13238920" y="4457143"/>
            <a:ext cx="4648744" cy="6348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3600"/>
            </a:lvl1pPr>
          </a:lstStyle>
          <a:p>
            <a:pPr/>
            <a:r>
              <a:t>Science perspective</a:t>
            </a:r>
          </a:p>
        </p:txBody>
      </p:sp>
      <p:sp>
        <p:nvSpPr>
          <p:cNvPr id="251" name="Engineering perspective"/>
          <p:cNvSpPr txBox="1"/>
          <p:nvPr/>
        </p:nvSpPr>
        <p:spPr>
          <a:xfrm>
            <a:off x="13226812" y="5539923"/>
            <a:ext cx="5176059" cy="6348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3600"/>
            </a:lvl1pPr>
          </a:lstStyle>
          <a:p>
            <a:pPr/>
            <a:r>
              <a:t>Engineering perspective</a:t>
            </a:r>
          </a:p>
        </p:txBody>
      </p:sp>
      <p:pic>
        <p:nvPicPr>
          <p:cNvPr id="252" name="Image" descr="Image"/>
          <p:cNvPicPr>
            <a:picLocks noChangeAspect="1"/>
          </p:cNvPicPr>
          <p:nvPr/>
        </p:nvPicPr>
        <p:blipFill>
          <a:blip r:embed="rId2">
            <a:extLst/>
          </a:blip>
          <a:srcRect l="10606" t="0" r="10606" b="0"/>
          <a:stretch>
            <a:fillRect/>
          </a:stretch>
        </p:blipFill>
        <p:spPr>
          <a:xfrm>
            <a:off x="19147014" y="3681543"/>
            <a:ext cx="4995099" cy="3458150"/>
          </a:xfrm>
          <a:prstGeom prst="rect">
            <a:avLst/>
          </a:prstGeom>
          <a:ln w="12700">
            <a:miter lim="400000"/>
          </a:ln>
        </p:spPr>
      </p:pic>
      <p:sp>
        <p:nvSpPr>
          <p:cNvPr id="253" name="Image nano banana"/>
          <p:cNvSpPr txBox="1"/>
          <p:nvPr/>
        </p:nvSpPr>
        <p:spPr>
          <a:xfrm>
            <a:off x="20137609" y="7211634"/>
            <a:ext cx="4169280" cy="4613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2400"/>
            </a:lvl1pPr>
          </a:lstStyle>
          <a:p>
            <a:pPr/>
            <a:r>
              <a:t>Image nano banana</a:t>
            </a:r>
          </a:p>
        </p:txBody>
      </p:sp>
      <p:pic>
        <p:nvPicPr>
          <p:cNvPr id="254" name="Image" descr="Image"/>
          <p:cNvPicPr>
            <a:picLocks noChangeAspect="1"/>
          </p:cNvPicPr>
          <p:nvPr/>
        </p:nvPicPr>
        <p:blipFill>
          <a:blip r:embed="rId3">
            <a:extLst/>
          </a:blip>
          <a:stretch>
            <a:fillRect/>
          </a:stretch>
        </p:blipFill>
        <p:spPr>
          <a:xfrm>
            <a:off x="18459319" y="8376136"/>
            <a:ext cx="6105858" cy="3330469"/>
          </a:xfrm>
          <a:prstGeom prst="rect">
            <a:avLst/>
          </a:prstGeom>
          <a:ln w="12700">
            <a:miter lim="400000"/>
          </a:ln>
        </p:spPr>
      </p:pic>
      <p:sp>
        <p:nvSpPr>
          <p:cNvPr id="255" name="Image nano banana"/>
          <p:cNvSpPr txBox="1"/>
          <p:nvPr/>
        </p:nvSpPr>
        <p:spPr>
          <a:xfrm>
            <a:off x="20264609" y="11871747"/>
            <a:ext cx="4169280" cy="461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2400"/>
            </a:lvl1pPr>
          </a:lstStyle>
          <a:p>
            <a:pPr/>
            <a:r>
              <a:t>Image nano banana</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poiler: Why Fourier ?"/>
          <p:cNvSpPr txBox="1"/>
          <p:nvPr>
            <p:ph type="title"/>
          </p:nvPr>
        </p:nvSpPr>
        <p:spPr>
          <a:prstGeom prst="rect">
            <a:avLst/>
          </a:prstGeom>
        </p:spPr>
        <p:txBody>
          <a:bodyPr/>
          <a:lstStyle/>
          <a:p>
            <a:pPr/>
            <a:r>
              <a:t>Spoiler: Why Fourier ? </a:t>
            </a:r>
          </a:p>
        </p:txBody>
      </p:sp>
      <p:sp>
        <p:nvSpPr>
          <p:cNvPr id="258" name="Diagonalizes shift / convolution…"/>
          <p:cNvSpPr txBox="1"/>
          <p:nvPr>
            <p:ph type="body" idx="1"/>
          </p:nvPr>
        </p:nvSpPr>
        <p:spPr>
          <a:prstGeom prst="rect">
            <a:avLst/>
          </a:prstGeom>
        </p:spPr>
        <p:txBody>
          <a:bodyPr/>
          <a:lstStyle/>
          <a:p>
            <a:pPr>
              <a:defRPr b="1"/>
            </a:pPr>
            <a:r>
              <a:t>Diagonalizes shift / convolution</a:t>
            </a:r>
          </a:p>
          <a:p>
            <a:pPr/>
            <a:r>
              <a:t>Aliasing</a:t>
            </a:r>
          </a:p>
          <a:p>
            <a:pPr/>
            <a:r>
              <a:t>Shift invariance in images / Translation</a:t>
            </a:r>
          </a:p>
          <a:p>
            <a:pPr/>
            <a:r>
              <a:t>Human visual perception</a:t>
            </a:r>
          </a:p>
          <a:p>
            <a:pPr/>
          </a:p>
          <a:p>
            <a:pPr/>
            <a:r>
              <a:t>Positional encoding</a:t>
            </a:r>
          </a:p>
        </p:txBody>
      </p:sp>
      <p:pic>
        <p:nvPicPr>
          <p:cNvPr id="259" name="Image" descr="Image"/>
          <p:cNvPicPr>
            <a:picLocks noChangeAspect="1"/>
          </p:cNvPicPr>
          <p:nvPr/>
        </p:nvPicPr>
        <p:blipFill>
          <a:blip r:embed="rId2">
            <a:extLst/>
          </a:blip>
          <a:stretch>
            <a:fillRect/>
          </a:stretch>
        </p:blipFill>
        <p:spPr>
          <a:xfrm>
            <a:off x="13945144" y="7507783"/>
            <a:ext cx="9720866" cy="5302291"/>
          </a:xfrm>
          <a:prstGeom prst="rect">
            <a:avLst/>
          </a:prstGeom>
          <a:ln w="12700">
            <a:miter lim="400000"/>
          </a:ln>
        </p:spPr>
      </p:pic>
      <p:sp>
        <p:nvSpPr>
          <p:cNvPr id="260" name="Image nano banana… which used mit.edu as a reference ;-)"/>
          <p:cNvSpPr txBox="1"/>
          <p:nvPr/>
        </p:nvSpPr>
        <p:spPr>
          <a:xfrm>
            <a:off x="15257445" y="12938361"/>
            <a:ext cx="8196456" cy="461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sz="2400"/>
            </a:pPr>
            <a:r>
              <a:t>Image nano banana… which used </a:t>
            </a:r>
            <a:r>
              <a:rPr u="sng">
                <a:hlinkClick r:id="rId3" invalidUrl="" action="" tgtFrame="" tooltip="" history="1" highlightClick="0" endSnd="0"/>
              </a:rPr>
              <a:t>mit.edu</a:t>
            </a:r>
            <a:r>
              <a:t> as a reference ;-)</a:t>
            </a:r>
          </a:p>
        </p:txBody>
      </p:sp>
      <p:sp>
        <p:nvSpPr>
          <p:cNvPr id="261" name="Equation"/>
          <p:cNvSpPr txBox="1"/>
          <p:nvPr/>
        </p:nvSpPr>
        <p:spPr>
          <a:xfrm>
            <a:off x="13895804" y="2397222"/>
            <a:ext cx="3957321" cy="364490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d>
                    <m:dPr>
                      <m:ctrlPr>
                        <a:rPr xmlns:a="http://schemas.openxmlformats.org/drawingml/2006/main" sz="4000" i="1">
                          <a:solidFill>
                            <a:srgbClr val="000000"/>
                          </a:solidFill>
                          <a:latin typeface="Cambria Math" panose="02040503050406030204" pitchFamily="18" charset="0"/>
                        </a:rPr>
                      </m:ctrlPr>
                      <m:begChr m:val="["/>
                      <m:endChr m:val="]"/>
                    </m:dPr>
                    <m:e>
                      <m:m>
                        <m:mPr>
                          <m:ctrlPr>
                            <a:rPr xmlns:a="http://schemas.openxmlformats.org/drawingml/2006/main" sz="4000" i="1">
                              <a:solidFill>
                                <a:srgbClr val="000000"/>
                              </a:solidFill>
                              <a:latin typeface="Cambria Math" panose="02040503050406030204" pitchFamily="18" charset="0"/>
                            </a:rPr>
                          </m:ctrlPr>
                          <m:baseJc m:val="center"/>
                          <m:plcHide m:val="on"/>
                          <m:mcs>
                            <m:mc>
                              <m:mcPr>
                                <m:count m:val="6"/>
                                <m:mcJc m:val="center"/>
                              </m:mcPr>
                            </m:mc>
                          </m:mcs>
                        </m:mPr>
                        <m:mr>
                          <m:e>
                            <m:r>
                              <a:rPr xmlns:a="http://schemas.openxmlformats.org/drawingml/2006/main" sz="4000" i="1">
                                <a:solidFill>
                                  <a:srgbClr val="000000"/>
                                </a:solidFill>
                                <a:latin typeface="Cambria Math" panose="02040503050406030204" pitchFamily="18" charset="0"/>
                              </a:rPr>
                              <m:t>a</m:t>
                            </m:r>
                          </m:e>
                          <m:e>
                            <m:r>
                              <a:rPr xmlns:a="http://schemas.openxmlformats.org/drawingml/2006/main" sz="4000" i="1">
                                <a:solidFill>
                                  <a:srgbClr val="000000"/>
                                </a:solidFill>
                                <a:latin typeface="Cambria Math" panose="02040503050406030204" pitchFamily="18" charset="0"/>
                              </a:rPr>
                              <m:t>b</m:t>
                            </m:r>
                          </m:e>
                          <m:e>
                            <m:r>
                              <a:rPr xmlns:a="http://schemas.openxmlformats.org/drawingml/2006/main" sz="4000" i="1">
                                <a:solidFill>
                                  <a:srgbClr val="000000"/>
                                </a:solidFill>
                                <a:latin typeface="Cambria Math" panose="02040503050406030204" pitchFamily="18" charset="0"/>
                              </a:rPr>
                              <m:t>c</m:t>
                            </m:r>
                          </m:e>
                          <m:e>
                            <m:r>
                              <a:rPr xmlns:a="http://schemas.openxmlformats.org/drawingml/2006/main" sz="4000" i="1">
                                <a:solidFill>
                                  <a:srgbClr val="000000"/>
                                </a:solidFill>
                                <a:latin typeface="Cambria Math" panose="02040503050406030204" pitchFamily="18" charset="0"/>
                              </a:rPr>
                              <m:t>d</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mr>
                        <m:mr>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a</m:t>
                            </m:r>
                          </m:e>
                          <m:e>
                            <m:r>
                              <a:rPr xmlns:a="http://schemas.openxmlformats.org/drawingml/2006/main" sz="4000" i="1">
                                <a:solidFill>
                                  <a:srgbClr val="000000"/>
                                </a:solidFill>
                                <a:latin typeface="Cambria Math" panose="02040503050406030204" pitchFamily="18" charset="0"/>
                              </a:rPr>
                              <m:t>b</m:t>
                            </m:r>
                          </m:e>
                          <m:e>
                            <m:r>
                              <a:rPr xmlns:a="http://schemas.openxmlformats.org/drawingml/2006/main" sz="4000" i="1">
                                <a:solidFill>
                                  <a:srgbClr val="000000"/>
                                </a:solidFill>
                                <a:latin typeface="Cambria Math" panose="02040503050406030204" pitchFamily="18" charset="0"/>
                              </a:rPr>
                              <m:t>c</m:t>
                            </m:r>
                          </m:e>
                          <m:e>
                            <m:r>
                              <a:rPr xmlns:a="http://schemas.openxmlformats.org/drawingml/2006/main" sz="4000" i="1">
                                <a:solidFill>
                                  <a:srgbClr val="000000"/>
                                </a:solidFill>
                                <a:latin typeface="Cambria Math" panose="02040503050406030204" pitchFamily="18" charset="0"/>
                              </a:rPr>
                              <m:t>d</m:t>
                            </m:r>
                          </m:e>
                          <m:e>
                            <m:r>
                              <a:rPr xmlns:a="http://schemas.openxmlformats.org/drawingml/2006/main" sz="4000" i="1">
                                <a:solidFill>
                                  <a:srgbClr val="000000"/>
                                </a:solidFill>
                                <a:latin typeface="Cambria Math" panose="02040503050406030204" pitchFamily="18" charset="0"/>
                              </a:rPr>
                              <m:t>0</m:t>
                            </m:r>
                          </m:e>
                        </m:mr>
                        <m:mr>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a</m:t>
                            </m:r>
                          </m:e>
                          <m:e>
                            <m:r>
                              <a:rPr xmlns:a="http://schemas.openxmlformats.org/drawingml/2006/main" sz="4000" i="1">
                                <a:solidFill>
                                  <a:srgbClr val="000000"/>
                                </a:solidFill>
                                <a:latin typeface="Cambria Math" panose="02040503050406030204" pitchFamily="18" charset="0"/>
                              </a:rPr>
                              <m:t>b</m:t>
                            </m:r>
                          </m:e>
                          <m:e>
                            <m:r>
                              <a:rPr xmlns:a="http://schemas.openxmlformats.org/drawingml/2006/main" sz="4000" i="1">
                                <a:solidFill>
                                  <a:srgbClr val="000000"/>
                                </a:solidFill>
                                <a:latin typeface="Cambria Math" panose="02040503050406030204" pitchFamily="18" charset="0"/>
                              </a:rPr>
                              <m:t>c</m:t>
                            </m:r>
                          </m:e>
                          <m:e>
                            <m:r>
                              <a:rPr xmlns:a="http://schemas.openxmlformats.org/drawingml/2006/main" sz="4000" i="1">
                                <a:solidFill>
                                  <a:srgbClr val="000000"/>
                                </a:solidFill>
                                <a:latin typeface="Cambria Math" panose="02040503050406030204" pitchFamily="18" charset="0"/>
                              </a:rPr>
                              <m:t>d</m:t>
                            </m:r>
                          </m:e>
                        </m:mr>
                        <m:mr>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a</m:t>
                            </m:r>
                          </m:e>
                          <m:e>
                            <m:r>
                              <a:rPr xmlns:a="http://schemas.openxmlformats.org/drawingml/2006/main" sz="4000" i="1">
                                <a:solidFill>
                                  <a:srgbClr val="000000"/>
                                </a:solidFill>
                                <a:latin typeface="Cambria Math" panose="02040503050406030204" pitchFamily="18" charset="0"/>
                              </a:rPr>
                              <m:t>b</m:t>
                            </m:r>
                          </m:e>
                          <m:e>
                            <m:r>
                              <a:rPr xmlns:a="http://schemas.openxmlformats.org/drawingml/2006/main" sz="4000" i="1">
                                <a:solidFill>
                                  <a:srgbClr val="000000"/>
                                </a:solidFill>
                                <a:latin typeface="Cambria Math" panose="02040503050406030204" pitchFamily="18" charset="0"/>
                              </a:rPr>
                              <m:t>c</m:t>
                            </m:r>
                          </m:e>
                        </m:mr>
                        <m:mr>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a</m:t>
                            </m:r>
                          </m:e>
                          <m:e>
                            <m:r>
                              <a:rPr xmlns:a="http://schemas.openxmlformats.org/drawingml/2006/main" sz="4000" i="1">
                                <a:solidFill>
                                  <a:srgbClr val="000000"/>
                                </a:solidFill>
                                <a:latin typeface="Cambria Math" panose="02040503050406030204" pitchFamily="18" charset="0"/>
                              </a:rPr>
                              <m:t>b</m:t>
                            </m:r>
                          </m:e>
                        </m:mr>
                        <m:mr>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0</m:t>
                            </m:r>
                          </m:e>
                          <m:e>
                            <m:r>
                              <a:rPr xmlns:a="http://schemas.openxmlformats.org/drawingml/2006/main" sz="4000" i="1">
                                <a:solidFill>
                                  <a:srgbClr val="000000"/>
                                </a:solidFill>
                                <a:latin typeface="Cambria Math" panose="02040503050406030204" pitchFamily="18" charset="0"/>
                              </a:rPr>
                              <m:t>a</m:t>
                            </m:r>
                          </m:e>
                        </m:mr>
                      </m:m>
                    </m:e>
                  </m:d>
                </m:oMath>
              </m:oMathPara>
            </a14:m>
            <a:endParaRPr sz="4000"/>
          </a:p>
        </p:txBody>
      </p:sp>
      <p:sp>
        <p:nvSpPr>
          <p:cNvPr id="262" name="Equation"/>
          <p:cNvSpPr txBox="1"/>
          <p:nvPr/>
        </p:nvSpPr>
        <p:spPr>
          <a:xfrm>
            <a:off x="19807691" y="2308807"/>
            <a:ext cx="4212919" cy="382173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d>
                    <m:dPr>
                      <m:ctrlPr>
                        <a:rPr xmlns:a="http://schemas.openxmlformats.org/drawingml/2006/main" sz="3500" i="1">
                          <a:solidFill>
                            <a:srgbClr val="000000"/>
                          </a:solidFill>
                          <a:latin typeface="Cambria Math" panose="02040503050406030204" pitchFamily="18" charset="0"/>
                        </a:rPr>
                      </m:ctrlPr>
                      <m:begChr m:val="["/>
                      <m:endChr m:val="]"/>
                    </m:dPr>
                    <m:e>
                      <m:m>
                        <m:mPr>
                          <m:ctrlPr>
                            <a:rPr xmlns:a="http://schemas.openxmlformats.org/drawingml/2006/main" sz="3500" i="1">
                              <a:solidFill>
                                <a:srgbClr val="000000"/>
                              </a:solidFill>
                              <a:latin typeface="Cambria Math" panose="02040503050406030204" pitchFamily="18" charset="0"/>
                            </a:rPr>
                          </m:ctrlPr>
                          <m:baseJc m:val="center"/>
                          <m:plcHide m:val="on"/>
                          <m:mcs>
                            <m:mc>
                              <m:mcPr>
                                <m:count m:val="6"/>
                                <m:mcJc m:val="center"/>
                              </m:mcPr>
                            </m:mc>
                          </m:mcs>
                        </m:mPr>
                        <m:mr>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0</m:t>
                                </m:r>
                              </m:sub>
                            </m:sSub>
                          </m:e>
                          <m:e/>
                          <m:e/>
                          <m:e/>
                          <m:e/>
                          <m:e/>
                        </m:mr>
                        <m:mr>
                          <m:e/>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1</m:t>
                                </m:r>
                              </m:sub>
                            </m:sSub>
                          </m:e>
                          <m:e/>
                          <m:e/>
                          <m:e/>
                          <m:e/>
                        </m:mr>
                        <m:mr>
                          <m:e/>
                          <m:e/>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2</m:t>
                                </m:r>
                              </m:sub>
                            </m:sSub>
                          </m:e>
                          <m:e/>
                          <m:e/>
                          <m:e/>
                        </m:mr>
                        <m:mr>
                          <m:e/>
                          <m:e/>
                          <m:e/>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3</m:t>
                                </m:r>
                              </m:sub>
                            </m:sSub>
                          </m:e>
                          <m:e/>
                          <m:e/>
                        </m:mr>
                        <m:mr>
                          <m:e/>
                          <m:e/>
                          <m:e/>
                          <m:e/>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4</m:t>
                                </m:r>
                              </m:sub>
                            </m:sSub>
                          </m:e>
                          <m:e/>
                        </m:mr>
                        <m:mr>
                          <m:e/>
                          <m:e/>
                          <m:e/>
                          <m:e/>
                          <m:e/>
                          <m:e>
                            <m:sSub>
                              <m:e>
                                <m:argPr>
                                  <m:scrLvl m:val="0"/>
                                </m:argPr>
                                <m:r>
                                  <a:rPr xmlns:a="http://schemas.openxmlformats.org/drawingml/2006/main" sz="3500" i="1">
                                    <a:solidFill>
                                      <a:srgbClr val="000000"/>
                                    </a:solidFill>
                                    <a:latin typeface="Cambria Math" panose="02040503050406030204" pitchFamily="18" charset="0"/>
                                  </a:rPr>
                                  <m:t>λ</m:t>
                                </m:r>
                              </m:e>
                              <m:sub>
                                <m:argPr>
                                  <m:scrLvl m:val="0"/>
                                </m:argPr>
                                <m:r>
                                  <a:rPr xmlns:a="http://schemas.openxmlformats.org/drawingml/2006/main" sz="3500" i="1">
                                    <a:solidFill>
                                      <a:srgbClr val="000000"/>
                                    </a:solidFill>
                                    <a:latin typeface="Cambria Math" panose="02040503050406030204" pitchFamily="18" charset="0"/>
                                  </a:rPr>
                                  <m:t>5</m:t>
                                </m:r>
                              </m:sub>
                            </m:sSub>
                          </m:e>
                        </m:mr>
                      </m:m>
                    </m:e>
                  </m:d>
                </m:oMath>
              </m:oMathPara>
            </a14:m>
            <a:endParaRPr sz="3500"/>
          </a:p>
        </p:txBody>
      </p:sp>
      <p:sp>
        <p:nvSpPr>
          <p:cNvPr id="263" name="Arrow"/>
          <p:cNvSpPr/>
          <p:nvPr/>
        </p:nvSpPr>
        <p:spPr>
          <a:xfrm>
            <a:off x="18195408" y="3584672"/>
            <a:ext cx="1270001" cy="1270001"/>
          </a:xfrm>
          <a:prstGeom prst="rightArrow">
            <a:avLst>
              <a:gd name="adj1" fmla="val 32000"/>
              <a:gd name="adj2" fmla="val 64000"/>
            </a:avLst>
          </a:prstGeom>
          <a:solidFill>
            <a:schemeClr val="accent1"/>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When we use linearity"/>
          <p:cNvSpPr txBox="1"/>
          <p:nvPr>
            <p:ph type="title"/>
          </p:nvPr>
        </p:nvSpPr>
        <p:spPr>
          <a:prstGeom prst="rect">
            <a:avLst/>
          </a:prstGeom>
        </p:spPr>
        <p:txBody>
          <a:bodyPr/>
          <a:lstStyle/>
          <a:p>
            <a:pPr/>
            <a:r>
              <a:t>When we use linearity</a:t>
            </a:r>
          </a:p>
        </p:txBody>
      </p:sp>
      <p:sp>
        <p:nvSpPr>
          <p:cNvPr id="266" name="Things are actually linear…"/>
          <p:cNvSpPr txBox="1"/>
          <p:nvPr>
            <p:ph type="body" idx="1"/>
          </p:nvPr>
        </p:nvSpPr>
        <p:spPr>
          <a:xfrm>
            <a:off x="1689100" y="2883427"/>
            <a:ext cx="21005800" cy="10314742"/>
          </a:xfrm>
          <a:prstGeom prst="rect">
            <a:avLst/>
          </a:prstGeom>
        </p:spPr>
        <p:txBody>
          <a:bodyPr/>
          <a:lstStyle/>
          <a:p>
            <a:pPr marL="514350" indent="-514350" defTabSz="668655">
              <a:spcBef>
                <a:spcPts val="4700"/>
              </a:spcBef>
              <a:defRPr b="1" sz="3888"/>
            </a:pPr>
            <a:r>
              <a:t>Things are actually linear</a:t>
            </a:r>
          </a:p>
          <a:p>
            <a:pPr lvl="1" marL="1028700" indent="-514350" defTabSz="668655">
              <a:spcBef>
                <a:spcPts val="4700"/>
              </a:spcBef>
              <a:defRPr sz="3888"/>
            </a:pPr>
            <a:r>
              <a:t>e.g. light</a:t>
            </a:r>
          </a:p>
          <a:p>
            <a:pPr lvl="1" marL="1028700" indent="-514350" defTabSz="668655">
              <a:spcBef>
                <a:spcPts val="4700"/>
              </a:spcBef>
              <a:defRPr sz="3888"/>
            </a:pPr>
            <a:r>
              <a:t>Sometimes need to reformulate to expose linearity </a:t>
            </a:r>
          </a:p>
          <a:p>
            <a:pPr lvl="2" marL="1543050" indent="-514350" defTabSz="668655">
              <a:spcBef>
                <a:spcPts val="4700"/>
              </a:spcBef>
              <a:defRPr sz="3888"/>
            </a:pPr>
            <a:r>
              <a:t>(e.g. homogenous coordinate, log transforms)</a:t>
            </a:r>
          </a:p>
          <a:p>
            <a:pPr marL="514350" indent="-514350" defTabSz="668655">
              <a:spcBef>
                <a:spcPts val="4700"/>
              </a:spcBef>
              <a:defRPr b="1" sz="3888"/>
            </a:pPr>
            <a:r>
              <a:t>Simplify things to make linear </a:t>
            </a:r>
          </a:p>
          <a:p>
            <a:pPr lvl="1" marL="1028700" indent="-514350" defTabSz="668655">
              <a:spcBef>
                <a:spcPts val="4700"/>
              </a:spcBef>
              <a:defRPr sz="3888"/>
            </a:pPr>
            <a:r>
              <a:t>Change the scenario </a:t>
            </a:r>
          </a:p>
          <a:p>
            <a:pPr lvl="1" marL="1028700" indent="-514350" defTabSz="668655">
              <a:spcBef>
                <a:spcPts val="4700"/>
              </a:spcBef>
              <a:defRPr sz="3888"/>
            </a:pPr>
            <a:r>
              <a:t>Use Taylor expansion</a:t>
            </a:r>
          </a:p>
          <a:p>
            <a:pPr marL="514350" indent="-514350" defTabSz="668655">
              <a:spcBef>
                <a:spcPts val="4700"/>
              </a:spcBef>
              <a:defRPr b="1" sz="3888"/>
            </a:pPr>
            <a:r>
              <a:t>Limit yourself to linear tools because it’s easier and cheaper</a:t>
            </a:r>
          </a:p>
          <a:p>
            <a:pPr marL="514350" indent="-514350" defTabSz="668655">
              <a:spcBef>
                <a:spcPts val="4700"/>
              </a:spcBef>
              <a:defRPr sz="3888"/>
            </a:pPr>
            <a:r>
              <a:t>Note: the same apply to quadratic loss/energy for optimization (because derivative is linear)</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8" name="I view my job as twofolds"/>
          <p:cNvSpPr txBox="1"/>
          <p:nvPr>
            <p:ph type="title"/>
          </p:nvPr>
        </p:nvSpPr>
        <p:spPr>
          <a:prstGeom prst="rect">
            <a:avLst/>
          </a:prstGeom>
        </p:spPr>
        <p:txBody>
          <a:bodyPr/>
          <a:lstStyle/>
          <a:p>
            <a:pPr/>
            <a:r>
              <a:t>I view my job as twofolds</a:t>
            </a:r>
          </a:p>
        </p:txBody>
      </p:sp>
      <p:sp>
        <p:nvSpPr>
          <p:cNvPr id="269" name="Simplify stuff so that it’s understandable…"/>
          <p:cNvSpPr txBox="1"/>
          <p:nvPr>
            <p:ph type="body" idx="1"/>
          </p:nvPr>
        </p:nvSpPr>
        <p:spPr>
          <a:prstGeom prst="rect">
            <a:avLst/>
          </a:prstGeom>
        </p:spPr>
        <p:txBody>
          <a:bodyPr/>
          <a:lstStyle/>
          <a:p>
            <a:pPr/>
            <a:r>
              <a:t>Simplify stuff so that it’s understandable</a:t>
            </a:r>
          </a:p>
          <a:p>
            <a:pPr/>
            <a:r>
              <a:t>Sensitize you to the complexities of the world</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High and Lows of this set of lectures"/>
          <p:cNvSpPr txBox="1"/>
          <p:nvPr>
            <p:ph type="title"/>
          </p:nvPr>
        </p:nvSpPr>
        <p:spPr>
          <a:prstGeom prst="rect">
            <a:avLst/>
          </a:prstGeom>
        </p:spPr>
        <p:txBody>
          <a:bodyPr/>
          <a:lstStyle/>
          <a:p>
            <a:pPr/>
            <a:r>
              <a:t>High and Lows of this set of lectures</a:t>
            </a:r>
          </a:p>
        </p:txBody>
      </p:sp>
      <p:sp>
        <p:nvSpPr>
          <p:cNvPr id="272" name="Math is amazing,  illuminates so much, and provides solutions that are more efficient…"/>
          <p:cNvSpPr txBox="1"/>
          <p:nvPr>
            <p:ph type="body" idx="1"/>
          </p:nvPr>
        </p:nvSpPr>
        <p:spPr>
          <a:xfrm>
            <a:off x="500859" y="1957423"/>
            <a:ext cx="23382282" cy="8702677"/>
          </a:xfrm>
          <a:prstGeom prst="rect">
            <a:avLst/>
          </a:prstGeom>
        </p:spPr>
        <p:txBody>
          <a:bodyPr/>
          <a:lstStyle/>
          <a:p>
            <a:pPr/>
            <a:r>
              <a:t>Math is amazing,  illuminates so much, and provides solutions that are more efficient</a:t>
            </a:r>
          </a:p>
          <a:p>
            <a:pPr/>
            <a:r>
              <a:t>The real world is complicated and idealized math usually doesn’t apply </a:t>
            </a:r>
          </a:p>
          <a:p>
            <a:pPr/>
            <a:r>
              <a:t>The insights still matter</a:t>
            </a:r>
          </a:p>
        </p:txBody>
      </p:sp>
      <p:sp>
        <p:nvSpPr>
          <p:cNvPr id="273" name="Image by nano banana"/>
          <p:cNvSpPr txBox="1"/>
          <p:nvPr/>
        </p:nvSpPr>
        <p:spPr>
          <a:xfrm>
            <a:off x="15756266" y="12743300"/>
            <a:ext cx="4866437"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sz="3600"/>
            </a:lvl1pPr>
          </a:lstStyle>
          <a:p>
            <a:pPr/>
            <a:r>
              <a:t>Image by nano banana </a:t>
            </a:r>
          </a:p>
        </p:txBody>
      </p:sp>
      <p:pic>
        <p:nvPicPr>
          <p:cNvPr id="274" name="Image" descr="Image"/>
          <p:cNvPicPr>
            <a:picLocks noChangeAspect="1"/>
          </p:cNvPicPr>
          <p:nvPr/>
        </p:nvPicPr>
        <p:blipFill>
          <a:blip r:embed="rId2">
            <a:extLst/>
          </a:blip>
          <a:stretch>
            <a:fillRect/>
          </a:stretch>
        </p:blipFill>
        <p:spPr>
          <a:xfrm>
            <a:off x="1758922" y="6351497"/>
            <a:ext cx="13330345" cy="727109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Theory tension"/>
          <p:cNvSpPr txBox="1"/>
          <p:nvPr>
            <p:ph type="title"/>
          </p:nvPr>
        </p:nvSpPr>
        <p:spPr>
          <a:prstGeom prst="rect">
            <a:avLst/>
          </a:prstGeom>
        </p:spPr>
        <p:txBody>
          <a:bodyPr/>
          <a:lstStyle/>
          <a:p>
            <a:pPr/>
            <a:r>
              <a:t>Theory tension</a:t>
            </a:r>
          </a:p>
        </p:txBody>
      </p:sp>
      <p:sp>
        <p:nvSpPr>
          <p:cNvPr id="277" name="Simple enough to write theorem and derivations…"/>
          <p:cNvSpPr txBox="1"/>
          <p:nvPr>
            <p:ph type="body" sz="quarter" idx="1"/>
          </p:nvPr>
        </p:nvSpPr>
        <p:spPr>
          <a:xfrm>
            <a:off x="1689100" y="3149600"/>
            <a:ext cx="21005800" cy="2874491"/>
          </a:xfrm>
          <a:prstGeom prst="rect">
            <a:avLst/>
          </a:prstGeom>
        </p:spPr>
        <p:txBody>
          <a:bodyPr/>
          <a:lstStyle/>
          <a:p>
            <a:pPr/>
            <a:r>
              <a:t>Simple enough to write theorem and derivations</a:t>
            </a:r>
          </a:p>
          <a:p>
            <a:pPr/>
            <a:r>
              <a:t>Close enough to reality</a:t>
            </a:r>
          </a:p>
        </p:txBody>
      </p:sp>
      <p:grpSp>
        <p:nvGrpSpPr>
          <p:cNvPr id="280" name="Group"/>
          <p:cNvGrpSpPr/>
          <p:nvPr/>
        </p:nvGrpSpPr>
        <p:grpSpPr>
          <a:xfrm>
            <a:off x="2317912" y="6354321"/>
            <a:ext cx="14658777" cy="6907257"/>
            <a:chOff x="0" y="0"/>
            <a:chExt cx="14658776" cy="6907256"/>
          </a:xfrm>
        </p:grpSpPr>
        <p:pic>
          <p:nvPicPr>
            <p:cNvPr id="278" name="Image" descr="Image"/>
            <p:cNvPicPr>
              <a:picLocks noChangeAspect="1"/>
            </p:cNvPicPr>
            <p:nvPr/>
          </p:nvPicPr>
          <p:blipFill>
            <a:blip r:embed="rId2">
              <a:extLst/>
            </a:blip>
            <a:srcRect l="0" t="12924" r="50306" b="0"/>
            <a:stretch>
              <a:fillRect/>
            </a:stretch>
          </p:blipFill>
          <p:spPr>
            <a:xfrm>
              <a:off x="0" y="36060"/>
              <a:ext cx="7189166" cy="6871197"/>
            </a:xfrm>
            <a:prstGeom prst="rect">
              <a:avLst/>
            </a:prstGeom>
            <a:ln w="12700" cap="flat">
              <a:noFill/>
              <a:miter lim="400000"/>
            </a:ln>
            <a:effectLst/>
          </p:spPr>
        </p:pic>
        <p:pic>
          <p:nvPicPr>
            <p:cNvPr id="279" name="Image" descr="Image"/>
            <p:cNvPicPr>
              <a:picLocks noChangeAspect="1"/>
            </p:cNvPicPr>
            <p:nvPr/>
          </p:nvPicPr>
          <p:blipFill>
            <a:blip r:embed="rId2">
              <a:extLst/>
            </a:blip>
            <a:srcRect l="50121" t="10051" r="0" b="0"/>
            <a:stretch>
              <a:fillRect/>
            </a:stretch>
          </p:blipFill>
          <p:spPr>
            <a:xfrm flipH="1">
              <a:off x="7673230" y="0"/>
              <a:ext cx="6985547" cy="687130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Linear Image Processing: A Fundamental Toolbox for Image Editing &amp; Understanding"/>
          <p:cNvSpPr txBox="1"/>
          <p:nvPr>
            <p:ph type="title"/>
          </p:nvPr>
        </p:nvSpPr>
        <p:spPr>
          <a:xfrm>
            <a:off x="252920" y="-280922"/>
            <a:ext cx="23529439" cy="2651127"/>
          </a:xfrm>
          <a:prstGeom prst="rect">
            <a:avLst/>
          </a:prstGeom>
        </p:spPr>
        <p:txBody>
          <a:bodyPr/>
          <a:lstStyle>
            <a:lvl1pPr>
              <a:defRPr sz="7000"/>
            </a:lvl1pPr>
          </a:lstStyle>
          <a:p>
            <a:pPr/>
            <a:r>
              <a:t>Linear Image Processing: A Fundamental Toolbox for Image Editing &amp; Understanding</a:t>
            </a:r>
          </a:p>
        </p:txBody>
      </p:sp>
      <p:pic>
        <p:nvPicPr>
          <p:cNvPr id="283" name="image65.png" descr="image65.png"/>
          <p:cNvPicPr>
            <a:picLocks noChangeAspect="1"/>
          </p:cNvPicPr>
          <p:nvPr/>
        </p:nvPicPr>
        <p:blipFill>
          <a:blip r:embed="rId2">
            <a:extLst/>
          </a:blip>
          <a:stretch>
            <a:fillRect/>
          </a:stretch>
        </p:blipFill>
        <p:spPr>
          <a:xfrm>
            <a:off x="711941" y="3614513"/>
            <a:ext cx="7898210" cy="7898210"/>
          </a:xfrm>
          <a:prstGeom prst="rect">
            <a:avLst/>
          </a:prstGeom>
          <a:ln w="12700">
            <a:miter lim="400000"/>
          </a:ln>
        </p:spPr>
      </p:pic>
      <p:sp>
        <p:nvSpPr>
          <p:cNvPr id="284" name="Line"/>
          <p:cNvSpPr/>
          <p:nvPr/>
        </p:nvSpPr>
        <p:spPr>
          <a:xfrm>
            <a:off x="9222554" y="7356509"/>
            <a:ext cx="2918069" cy="1"/>
          </a:xfrm>
          <a:prstGeom prst="line">
            <a:avLst/>
          </a:prstGeom>
          <a:ln w="139700">
            <a:solidFill>
              <a:srgbClr val="000000"/>
            </a:solidFill>
            <a:miter lim="400000"/>
            <a:tailEnd type="triangle"/>
          </a:ln>
        </p:spPr>
        <p:txBody>
          <a:bodyPr lIns="50800" tIns="50800" rIns="50800" bIns="50800" anchor="ctr"/>
          <a:lstStyle/>
          <a:p>
            <a:pPr algn="ctr">
              <a:spcBef>
                <a:spcPts val="0"/>
              </a:spcBef>
              <a:defRPr sz="5600"/>
            </a:pPr>
          </a:p>
        </p:txBody>
      </p:sp>
      <p:sp>
        <p:nvSpPr>
          <p:cNvPr id="285" name="Edge Detection"/>
          <p:cNvSpPr txBox="1"/>
          <p:nvPr/>
        </p:nvSpPr>
        <p:spPr>
          <a:xfrm>
            <a:off x="13425483" y="1145907"/>
            <a:ext cx="5014469"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Edge Detection</a:t>
            </a:r>
          </a:p>
        </p:txBody>
      </p:sp>
      <p:sp>
        <p:nvSpPr>
          <p:cNvPr id="286" name="Blurring"/>
          <p:cNvSpPr txBox="1"/>
          <p:nvPr/>
        </p:nvSpPr>
        <p:spPr>
          <a:xfrm>
            <a:off x="20253847" y="1145907"/>
            <a:ext cx="2589988"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Blurring</a:t>
            </a:r>
          </a:p>
        </p:txBody>
      </p:sp>
      <p:sp>
        <p:nvSpPr>
          <p:cNvPr id="287" name="Fourier Analysis"/>
          <p:cNvSpPr txBox="1"/>
          <p:nvPr/>
        </p:nvSpPr>
        <p:spPr>
          <a:xfrm>
            <a:off x="13313451" y="7319344"/>
            <a:ext cx="5158131"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Fourier Analysis</a:t>
            </a:r>
          </a:p>
        </p:txBody>
      </p:sp>
      <p:sp>
        <p:nvSpPr>
          <p:cNvPr id="288" name="Scale Spaces"/>
          <p:cNvSpPr txBox="1"/>
          <p:nvPr/>
        </p:nvSpPr>
        <p:spPr>
          <a:xfrm>
            <a:off x="19278418" y="7319344"/>
            <a:ext cx="4460445"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Scale Spaces</a:t>
            </a:r>
          </a:p>
        </p:txBody>
      </p:sp>
      <p:pic>
        <p:nvPicPr>
          <p:cNvPr id="289" name="pasted-movie.png" descr="pasted-movie.png"/>
          <p:cNvPicPr>
            <a:picLocks noChangeAspect="1"/>
          </p:cNvPicPr>
          <p:nvPr/>
        </p:nvPicPr>
        <p:blipFill>
          <a:blip r:embed="rId3">
            <a:extLst/>
          </a:blip>
          <a:stretch>
            <a:fillRect/>
          </a:stretch>
        </p:blipFill>
        <p:spPr>
          <a:xfrm>
            <a:off x="19092795" y="2113482"/>
            <a:ext cx="4912093" cy="4912093"/>
          </a:xfrm>
          <a:prstGeom prst="rect">
            <a:avLst/>
          </a:prstGeom>
          <a:ln w="12700">
            <a:miter lim="400000"/>
          </a:ln>
        </p:spPr>
      </p:pic>
      <p:pic>
        <p:nvPicPr>
          <p:cNvPr id="290" name="pasted-movie.png" descr="pasted-movie.png"/>
          <p:cNvPicPr>
            <a:picLocks noChangeAspect="1"/>
          </p:cNvPicPr>
          <p:nvPr/>
        </p:nvPicPr>
        <p:blipFill>
          <a:blip r:embed="rId4">
            <a:extLst/>
          </a:blip>
          <a:stretch>
            <a:fillRect/>
          </a:stretch>
        </p:blipFill>
        <p:spPr>
          <a:xfrm>
            <a:off x="13490035" y="8386123"/>
            <a:ext cx="4804967" cy="4804967"/>
          </a:xfrm>
          <a:prstGeom prst="rect">
            <a:avLst/>
          </a:prstGeom>
          <a:ln w="12700">
            <a:miter lim="400000"/>
          </a:ln>
        </p:spPr>
      </p:pic>
      <p:pic>
        <p:nvPicPr>
          <p:cNvPr id="291" name="pasted-movie.png" descr="pasted-movie.png"/>
          <p:cNvPicPr>
            <a:picLocks noChangeAspect="1"/>
          </p:cNvPicPr>
          <p:nvPr/>
        </p:nvPicPr>
        <p:blipFill>
          <a:blip r:embed="rId5">
            <a:extLst/>
          </a:blip>
          <a:stretch>
            <a:fillRect/>
          </a:stretch>
        </p:blipFill>
        <p:spPr>
          <a:xfrm>
            <a:off x="19854143" y="11648211"/>
            <a:ext cx="406401" cy="406401"/>
          </a:xfrm>
          <a:prstGeom prst="rect">
            <a:avLst/>
          </a:prstGeom>
          <a:ln w="12700">
            <a:miter lim="400000"/>
          </a:ln>
        </p:spPr>
      </p:pic>
      <p:pic>
        <p:nvPicPr>
          <p:cNvPr id="292" name="pasted-movie.png" descr="pasted-movie.png"/>
          <p:cNvPicPr>
            <a:picLocks noChangeAspect="1"/>
          </p:cNvPicPr>
          <p:nvPr/>
        </p:nvPicPr>
        <p:blipFill>
          <a:blip r:embed="rId6">
            <a:extLst/>
          </a:blip>
          <a:stretch>
            <a:fillRect/>
          </a:stretch>
        </p:blipFill>
        <p:spPr>
          <a:xfrm>
            <a:off x="19875898" y="9059883"/>
            <a:ext cx="812801" cy="812801"/>
          </a:xfrm>
          <a:prstGeom prst="rect">
            <a:avLst/>
          </a:prstGeom>
          <a:ln w="12700">
            <a:miter lim="400000"/>
          </a:ln>
        </p:spPr>
      </p:pic>
      <p:pic>
        <p:nvPicPr>
          <p:cNvPr id="293" name="pasted-movie.png" descr="pasted-movie.png"/>
          <p:cNvPicPr>
            <a:picLocks noChangeAspect="1"/>
          </p:cNvPicPr>
          <p:nvPr/>
        </p:nvPicPr>
        <p:blipFill>
          <a:blip r:embed="rId7">
            <a:extLst/>
          </a:blip>
          <a:stretch>
            <a:fillRect/>
          </a:stretch>
        </p:blipFill>
        <p:spPr>
          <a:xfrm>
            <a:off x="21685361" y="8426071"/>
            <a:ext cx="1625601" cy="1625601"/>
          </a:xfrm>
          <a:prstGeom prst="rect">
            <a:avLst/>
          </a:prstGeom>
          <a:ln w="12700">
            <a:miter lim="400000"/>
          </a:ln>
        </p:spPr>
      </p:pic>
      <p:pic>
        <p:nvPicPr>
          <p:cNvPr id="294" name="pasted-movie.png" descr="pasted-movie.png"/>
          <p:cNvPicPr>
            <a:picLocks noChangeAspect="1"/>
          </p:cNvPicPr>
          <p:nvPr/>
        </p:nvPicPr>
        <p:blipFill>
          <a:blip r:embed="rId8">
            <a:extLst/>
          </a:blip>
          <a:stretch>
            <a:fillRect/>
          </a:stretch>
        </p:blipFill>
        <p:spPr>
          <a:xfrm>
            <a:off x="20872561" y="10225811"/>
            <a:ext cx="3251201" cy="3251201"/>
          </a:xfrm>
          <a:prstGeom prst="rect">
            <a:avLst/>
          </a:prstGeom>
          <a:ln w="12700">
            <a:miter lim="400000"/>
          </a:ln>
        </p:spPr>
      </p:pic>
      <p:sp>
        <p:nvSpPr>
          <p:cNvPr id="295" name="What is this  arrow?"/>
          <p:cNvSpPr txBox="1"/>
          <p:nvPr/>
        </p:nvSpPr>
        <p:spPr>
          <a:xfrm>
            <a:off x="7313097" y="5794119"/>
            <a:ext cx="6736983" cy="12598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1828800">
              <a:lnSpc>
                <a:spcPct val="90000"/>
              </a:lnSpc>
              <a:spcBef>
                <a:spcPts val="2000"/>
              </a:spcBef>
              <a:defRPr sz="4000">
                <a:solidFill>
                  <a:schemeClr val="accent5">
                    <a:hueOff val="-82419"/>
                    <a:satOff val="-9513"/>
                    <a:lumOff val="-16343"/>
                  </a:schemeClr>
                </a:solidFill>
                <a:latin typeface="Adobe Garamond Pro"/>
                <a:ea typeface="Adobe Garamond Pro"/>
                <a:cs typeface="Adobe Garamond Pro"/>
                <a:sym typeface="Adobe Garamond Pro"/>
              </a:defRPr>
            </a:pPr>
            <a:r>
              <a:t>What is this </a:t>
            </a:r>
            <a:br/>
            <a:r>
              <a:t>arrow?</a:t>
            </a:r>
          </a:p>
        </p:txBody>
      </p:sp>
      <p:pic>
        <p:nvPicPr>
          <p:cNvPr id="296" name="Picture 13" descr="Picture 13"/>
          <p:cNvPicPr>
            <a:picLocks noChangeAspect="1"/>
          </p:cNvPicPr>
          <p:nvPr/>
        </p:nvPicPr>
        <p:blipFill>
          <a:blip r:embed="rId9">
            <a:extLst/>
          </a:blip>
          <a:srcRect l="23212" t="7527" r="22897" b="16879"/>
          <a:stretch>
            <a:fillRect/>
          </a:stretch>
        </p:blipFill>
        <p:spPr>
          <a:xfrm>
            <a:off x="13422903" y="2108109"/>
            <a:ext cx="4912180" cy="492299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Images as Functions"/>
          <p:cNvSpPr txBox="1"/>
          <p:nvPr>
            <p:ph type="title"/>
          </p:nvPr>
        </p:nvSpPr>
        <p:spPr>
          <a:xfrm>
            <a:off x="451894" y="0"/>
            <a:ext cx="21005801" cy="2286000"/>
          </a:xfrm>
          <a:prstGeom prst="rect">
            <a:avLst/>
          </a:prstGeom>
        </p:spPr>
        <p:txBody>
          <a:bodyPr/>
          <a:lstStyle/>
          <a:p>
            <a:pPr/>
            <a:r>
              <a:t>Images as Functions</a:t>
            </a:r>
          </a:p>
        </p:txBody>
      </p:sp>
      <p:sp>
        <p:nvSpPr>
          <p:cNvPr id="299" name="Image is a function    that  maps rays (direction + origin) to color where the origin is the viewpoint"/>
          <p:cNvSpPr txBox="1"/>
          <p:nvPr/>
        </p:nvSpPr>
        <p:spPr>
          <a:xfrm>
            <a:off x="11859373" y="3117399"/>
            <a:ext cx="11934445" cy="281110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Image is a function </a:t>
            </a:r>
            <a14:m>
              <m:oMath>
                <m:r>
                  <a:rPr xmlns:a="http://schemas.openxmlformats.org/drawingml/2006/main" sz="6750" i="1">
                    <a:solidFill>
                      <a:srgbClr val="000000"/>
                    </a:solidFill>
                    <a:latin typeface="Cambria Math" panose="02040503050406030204" pitchFamily="18" charset="0"/>
                  </a:rPr>
                  <m:t>f</m:t>
                </m:r>
              </m:oMath>
            </a14:m>
            <a:r>
              <a:t>  that </a:t>
            </a:r>
            <a:br/>
            <a:r>
              <a:t>maps rays (direction + origin) to color</a:t>
            </a:r>
            <a:br/>
            <a:r>
              <a:t>where the origin is the viewpoint</a:t>
            </a:r>
          </a:p>
        </p:txBody>
      </p:sp>
      <p:sp>
        <p:nvSpPr>
          <p:cNvPr id="300" name="Equation"/>
          <p:cNvSpPr txBox="1"/>
          <p:nvPr/>
        </p:nvSpPr>
        <p:spPr>
          <a:xfrm>
            <a:off x="15803232" y="6231691"/>
            <a:ext cx="3293970" cy="61516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cr m:val="script"/>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sSup>
                    <m:e>
                      <m:r>
                        <m:rPr>
                          <m:sty m:val="p"/>
                          <m:scr m:val="double-struck"/>
                        </m:rPr>
                        <a:rPr xmlns:a="http://schemas.openxmlformats.org/drawingml/2006/main" sz="5600" i="1">
                          <a:solidFill>
                            <a:srgbClr val="000000"/>
                          </a:solidFill>
                          <a:latin typeface="Cambria Math" panose="02040503050406030204" pitchFamily="18" charset="0"/>
                        </a:rPr>
                        <m:t>R</m:t>
                      </m:r>
                    </m:e>
                    <m:sup>
                      <m:r>
                        <a:rPr xmlns:a="http://schemas.openxmlformats.org/drawingml/2006/main" sz="5600" i="1">
                          <a:solidFill>
                            <a:srgbClr val="000000"/>
                          </a:solidFill>
                          <a:latin typeface="Cambria Math" panose="02040503050406030204" pitchFamily="18" charset="0"/>
                        </a:rPr>
                        <m:t>3</m:t>
                      </m:r>
                    </m:sup>
                  </m:sSup>
                </m:oMath>
              </m:oMathPara>
            </a14:m>
            <a:endParaRPr sz="5600"/>
          </a:p>
        </p:txBody>
      </p:sp>
      <p:sp>
        <p:nvSpPr>
          <p:cNvPr id="301" name="Equation"/>
          <p:cNvSpPr txBox="1"/>
          <p:nvPr/>
        </p:nvSpPr>
        <p:spPr>
          <a:xfrm>
            <a:off x="16348014" y="7616811"/>
            <a:ext cx="2204405"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c</m:t>
                  </m:r>
                </m:oMath>
              </m:oMathPara>
            </a14:m>
            <a:endParaRPr sz="5600"/>
          </a:p>
        </p:txBody>
      </p:sp>
      <p:pic>
        <p:nvPicPr>
          <p:cNvPr id="302" name="Image" descr="Image"/>
          <p:cNvPicPr>
            <a:picLocks noChangeAspect="1"/>
          </p:cNvPicPr>
          <p:nvPr/>
        </p:nvPicPr>
        <p:blipFill>
          <a:blip r:embed="rId2">
            <a:extLst/>
          </a:blip>
          <a:stretch>
            <a:fillRect/>
          </a:stretch>
        </p:blipFill>
        <p:spPr>
          <a:xfrm>
            <a:off x="1134426" y="1959915"/>
            <a:ext cx="10171427" cy="11675770"/>
          </a:xfrm>
          <a:prstGeom prst="rect">
            <a:avLst/>
          </a:prstGeom>
          <a:ln w="12700">
            <a:miter lim="400000"/>
          </a:ln>
        </p:spPr>
      </p:pic>
      <p:sp>
        <p:nvSpPr>
          <p:cNvPr id="303" name="Equation"/>
          <p:cNvSpPr txBox="1"/>
          <p:nvPr/>
        </p:nvSpPr>
        <p:spPr>
          <a:xfrm>
            <a:off x="4082652" y="10346236"/>
            <a:ext cx="288748" cy="3363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FF0000"/>
                      </a:solidFill>
                      <a:latin typeface="Cambria Math" panose="02040503050406030204" pitchFamily="18" charset="0"/>
                    </a:rPr>
                    <m:t>r</m:t>
                  </m:r>
                </m:oMath>
              </m:oMathPara>
            </a14:m>
            <a:endParaRPr sz="5600"/>
          </a:p>
        </p:txBody>
      </p:sp>
      <p:sp>
        <p:nvSpPr>
          <p:cNvPr id="304" name="Equation"/>
          <p:cNvSpPr txBox="1"/>
          <p:nvPr/>
        </p:nvSpPr>
        <p:spPr>
          <a:xfrm>
            <a:off x="7112904" y="7690519"/>
            <a:ext cx="982168"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oMath>
              </m:oMathPara>
            </a14:m>
            <a:endParaRPr sz="5600"/>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Images as Functions"/>
          <p:cNvSpPr txBox="1"/>
          <p:nvPr>
            <p:ph type="title"/>
          </p:nvPr>
        </p:nvSpPr>
        <p:spPr>
          <a:xfrm>
            <a:off x="451894" y="0"/>
            <a:ext cx="21005801" cy="2286000"/>
          </a:xfrm>
          <a:prstGeom prst="rect">
            <a:avLst/>
          </a:prstGeom>
        </p:spPr>
        <p:txBody>
          <a:bodyPr/>
          <a:lstStyle/>
          <a:p>
            <a:pPr/>
            <a:r>
              <a:t>Images as Functions</a:t>
            </a:r>
          </a:p>
        </p:txBody>
      </p:sp>
      <p:sp>
        <p:nvSpPr>
          <p:cNvPr id="307" name="Image is a function    that  maps rays (direction + origin) to color where the origin is the viewpoint"/>
          <p:cNvSpPr txBox="1"/>
          <p:nvPr/>
        </p:nvSpPr>
        <p:spPr>
          <a:xfrm>
            <a:off x="11859373" y="3117399"/>
            <a:ext cx="11934445" cy="281110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Image is a function </a:t>
            </a:r>
            <a14:m>
              <m:oMath>
                <m:r>
                  <a:rPr xmlns:a="http://schemas.openxmlformats.org/drawingml/2006/main" sz="6750" i="1">
                    <a:solidFill>
                      <a:srgbClr val="000000"/>
                    </a:solidFill>
                    <a:latin typeface="Cambria Math" panose="02040503050406030204" pitchFamily="18" charset="0"/>
                  </a:rPr>
                  <m:t>f</m:t>
                </m:r>
              </m:oMath>
            </a14:m>
            <a:r>
              <a:t>  that </a:t>
            </a:r>
            <a:br/>
            <a:r>
              <a:t>maps rays (direction + origin) to color</a:t>
            </a:r>
            <a:br/>
            <a:r>
              <a:t>where the origin is the viewpoint</a:t>
            </a:r>
          </a:p>
        </p:txBody>
      </p:sp>
      <p:sp>
        <p:nvSpPr>
          <p:cNvPr id="308" name="Equation"/>
          <p:cNvSpPr txBox="1"/>
          <p:nvPr/>
        </p:nvSpPr>
        <p:spPr>
          <a:xfrm>
            <a:off x="15803232" y="6231691"/>
            <a:ext cx="3293970" cy="61516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cr m:val="script"/>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sSup>
                    <m:e>
                      <m:r>
                        <m:rPr>
                          <m:sty m:val="p"/>
                          <m:scr m:val="double-struck"/>
                        </m:rPr>
                        <a:rPr xmlns:a="http://schemas.openxmlformats.org/drawingml/2006/main" sz="5600" i="1">
                          <a:solidFill>
                            <a:srgbClr val="000000"/>
                          </a:solidFill>
                          <a:latin typeface="Cambria Math" panose="02040503050406030204" pitchFamily="18" charset="0"/>
                        </a:rPr>
                        <m:t>R</m:t>
                      </m:r>
                    </m:e>
                    <m:sup>
                      <m:r>
                        <a:rPr xmlns:a="http://schemas.openxmlformats.org/drawingml/2006/main" sz="5600" i="1">
                          <a:solidFill>
                            <a:srgbClr val="000000"/>
                          </a:solidFill>
                          <a:latin typeface="Cambria Math" panose="02040503050406030204" pitchFamily="18" charset="0"/>
                        </a:rPr>
                        <m:t>3</m:t>
                      </m:r>
                    </m:sup>
                  </m:sSup>
                </m:oMath>
              </m:oMathPara>
            </a14:m>
            <a:endParaRPr sz="5600"/>
          </a:p>
        </p:txBody>
      </p:sp>
      <p:sp>
        <p:nvSpPr>
          <p:cNvPr id="309" name="Equation"/>
          <p:cNvSpPr txBox="1"/>
          <p:nvPr/>
        </p:nvSpPr>
        <p:spPr>
          <a:xfrm>
            <a:off x="16348014" y="7616811"/>
            <a:ext cx="2204405"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c</m:t>
                  </m:r>
                </m:oMath>
              </m:oMathPara>
            </a14:m>
            <a:endParaRPr sz="5600"/>
          </a:p>
        </p:txBody>
      </p:sp>
      <p:pic>
        <p:nvPicPr>
          <p:cNvPr id="310" name="Image" descr="Image"/>
          <p:cNvPicPr>
            <a:picLocks noChangeAspect="1"/>
          </p:cNvPicPr>
          <p:nvPr/>
        </p:nvPicPr>
        <p:blipFill>
          <a:blip r:embed="rId2">
            <a:extLst/>
          </a:blip>
          <a:stretch>
            <a:fillRect/>
          </a:stretch>
        </p:blipFill>
        <p:spPr>
          <a:xfrm>
            <a:off x="1134426" y="1959915"/>
            <a:ext cx="10171427" cy="11675770"/>
          </a:xfrm>
          <a:prstGeom prst="rect">
            <a:avLst/>
          </a:prstGeom>
          <a:ln w="12700">
            <a:miter lim="400000"/>
          </a:ln>
        </p:spPr>
      </p:pic>
      <p:sp>
        <p:nvSpPr>
          <p:cNvPr id="311" name="Equation"/>
          <p:cNvSpPr txBox="1"/>
          <p:nvPr/>
        </p:nvSpPr>
        <p:spPr>
          <a:xfrm>
            <a:off x="4082652" y="10346236"/>
            <a:ext cx="288748" cy="3363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FF0000"/>
                      </a:solidFill>
                      <a:latin typeface="Cambria Math" panose="02040503050406030204" pitchFamily="18" charset="0"/>
                    </a:rPr>
                    <m:t>r</m:t>
                  </m:r>
                </m:oMath>
              </m:oMathPara>
            </a14:m>
            <a:endParaRPr sz="5600"/>
          </a:p>
        </p:txBody>
      </p:sp>
      <p:sp>
        <p:nvSpPr>
          <p:cNvPr id="312" name="Equation"/>
          <p:cNvSpPr txBox="1"/>
          <p:nvPr/>
        </p:nvSpPr>
        <p:spPr>
          <a:xfrm>
            <a:off x="7112904" y="7690519"/>
            <a:ext cx="982168"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313" name="In this class we take it for granted that color can be described by a triplet R, G, B…"/>
          <p:cNvSpPr txBox="1"/>
          <p:nvPr/>
        </p:nvSpPr>
        <p:spPr>
          <a:xfrm>
            <a:off x="11666192" y="9092298"/>
            <a:ext cx="7746199" cy="4306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sz="3200"/>
            </a:pPr>
            <a:r>
              <a:t>In this class we take it for granted that color can be described by a triplet R, G, B</a:t>
            </a:r>
          </a:p>
          <a:p>
            <a:pPr>
              <a:defRPr i="1" sz="3200"/>
            </a:pPr>
            <a:r>
              <a:t>Each color channel is the linear projection of a full spectrum onto the spectral response of human cones or digital sensors</a:t>
            </a:r>
            <a:br/>
            <a:r>
              <a:t>More linear algebra!</a:t>
            </a:r>
          </a:p>
        </p:txBody>
      </p:sp>
      <p:pic>
        <p:nvPicPr>
          <p:cNvPr id="314" name="Image" descr="Image"/>
          <p:cNvPicPr>
            <a:picLocks noChangeAspect="1"/>
          </p:cNvPicPr>
          <p:nvPr/>
        </p:nvPicPr>
        <p:blipFill>
          <a:blip r:embed="rId3">
            <a:extLst/>
          </a:blip>
          <a:stretch>
            <a:fillRect/>
          </a:stretch>
        </p:blipFill>
        <p:spPr>
          <a:xfrm>
            <a:off x="19669241" y="9531308"/>
            <a:ext cx="4532126" cy="342860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Images as Functions"/>
          <p:cNvSpPr txBox="1"/>
          <p:nvPr>
            <p:ph type="title"/>
          </p:nvPr>
        </p:nvSpPr>
        <p:spPr>
          <a:xfrm>
            <a:off x="451894" y="0"/>
            <a:ext cx="21005801" cy="2286000"/>
          </a:xfrm>
          <a:prstGeom prst="rect">
            <a:avLst/>
          </a:prstGeom>
        </p:spPr>
        <p:txBody>
          <a:bodyPr/>
          <a:lstStyle/>
          <a:p>
            <a:pPr/>
            <a:r>
              <a:t>Images as Functions</a:t>
            </a:r>
          </a:p>
        </p:txBody>
      </p:sp>
      <p:grpSp>
        <p:nvGrpSpPr>
          <p:cNvPr id="324" name="Group"/>
          <p:cNvGrpSpPr/>
          <p:nvPr/>
        </p:nvGrpSpPr>
        <p:grpSpPr>
          <a:xfrm>
            <a:off x="16054525" y="12049922"/>
            <a:ext cx="2392688" cy="538548"/>
            <a:chOff x="0" y="0"/>
            <a:chExt cx="2392686" cy="538547"/>
          </a:xfrm>
        </p:grpSpPr>
        <p:sp>
          <p:nvSpPr>
            <p:cNvPr id="317" name="Shape"/>
            <p:cNvSpPr/>
            <p:nvPr/>
          </p:nvSpPr>
          <p:spPr>
            <a:xfrm>
              <a:off x="0" y="107541"/>
              <a:ext cx="239503" cy="424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18" name="Shape"/>
            <p:cNvSpPr/>
            <p:nvPr/>
          </p:nvSpPr>
          <p:spPr>
            <a:xfrm>
              <a:off x="305759" y="270656"/>
              <a:ext cx="64093" cy="2611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659"/>
                  </a:moveTo>
                  <a:cubicBezTo>
                    <a:pt x="21600" y="1198"/>
                    <a:pt x="16718" y="0"/>
                    <a:pt x="10833" y="0"/>
                  </a:cubicBezTo>
                  <a:cubicBezTo>
                    <a:pt x="4882" y="0"/>
                    <a:pt x="0" y="1198"/>
                    <a:pt x="0" y="2659"/>
                  </a:cubicBezTo>
                  <a:cubicBezTo>
                    <a:pt x="0" y="4103"/>
                    <a:pt x="4882" y="5302"/>
                    <a:pt x="10833" y="5302"/>
                  </a:cubicBezTo>
                  <a:cubicBezTo>
                    <a:pt x="16718" y="5302"/>
                    <a:pt x="21600" y="4103"/>
                    <a:pt x="21600" y="2659"/>
                  </a:cubicBezTo>
                  <a:close/>
                  <a:moveTo>
                    <a:pt x="21600" y="18941"/>
                  </a:moveTo>
                  <a:cubicBezTo>
                    <a:pt x="21600" y="17497"/>
                    <a:pt x="16718" y="16282"/>
                    <a:pt x="10833" y="16282"/>
                  </a:cubicBezTo>
                  <a:cubicBezTo>
                    <a:pt x="4882" y="16282"/>
                    <a:pt x="0" y="17497"/>
                    <a:pt x="0" y="18941"/>
                  </a:cubicBezTo>
                  <a:cubicBezTo>
                    <a:pt x="0" y="20402"/>
                    <a:pt x="4882" y="21600"/>
                    <a:pt x="10833" y="21600"/>
                  </a:cubicBezTo>
                  <a:cubicBezTo>
                    <a:pt x="16718" y="21600"/>
                    <a:pt x="21600" y="20402"/>
                    <a:pt x="21600" y="1894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19" name="Shape"/>
            <p:cNvSpPr/>
            <p:nvPr/>
          </p:nvSpPr>
          <p:spPr>
            <a:xfrm>
              <a:off x="43164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0" name="Shape"/>
            <p:cNvSpPr/>
            <p:nvPr/>
          </p:nvSpPr>
          <p:spPr>
            <a:xfrm>
              <a:off x="886290" y="0"/>
              <a:ext cx="187317" cy="2815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5679"/>
                  </a:moveTo>
                  <a:lnTo>
                    <a:pt x="19953" y="15679"/>
                  </a:lnTo>
                  <a:cubicBezTo>
                    <a:pt x="19792" y="16394"/>
                    <a:pt x="19312" y="18312"/>
                    <a:pt x="18671" y="18647"/>
                  </a:cubicBezTo>
                  <a:cubicBezTo>
                    <a:pt x="18282" y="18830"/>
                    <a:pt x="14507" y="18830"/>
                    <a:pt x="13820" y="18830"/>
                  </a:cubicBezTo>
                  <a:lnTo>
                    <a:pt x="4828" y="18830"/>
                  </a:lnTo>
                  <a:cubicBezTo>
                    <a:pt x="9976" y="15816"/>
                    <a:pt x="11669" y="14902"/>
                    <a:pt x="14621" y="13365"/>
                  </a:cubicBezTo>
                  <a:cubicBezTo>
                    <a:pt x="18236" y="11447"/>
                    <a:pt x="21600" y="9438"/>
                    <a:pt x="21600" y="6348"/>
                  </a:cubicBezTo>
                  <a:cubicBezTo>
                    <a:pt x="21600" y="2405"/>
                    <a:pt x="16429" y="0"/>
                    <a:pt x="10159" y="0"/>
                  </a:cubicBezTo>
                  <a:cubicBezTo>
                    <a:pt x="4096" y="0"/>
                    <a:pt x="0" y="2831"/>
                    <a:pt x="0" y="5830"/>
                  </a:cubicBezTo>
                  <a:cubicBezTo>
                    <a:pt x="0" y="7489"/>
                    <a:pt x="2105" y="7641"/>
                    <a:pt x="2586" y="7641"/>
                  </a:cubicBezTo>
                  <a:cubicBezTo>
                    <a:pt x="3753" y="7641"/>
                    <a:pt x="5171" y="7093"/>
                    <a:pt x="5171" y="5921"/>
                  </a:cubicBezTo>
                  <a:cubicBezTo>
                    <a:pt x="5171" y="5343"/>
                    <a:pt x="4828" y="4201"/>
                    <a:pt x="2288" y="4201"/>
                  </a:cubicBezTo>
                  <a:cubicBezTo>
                    <a:pt x="3798" y="1888"/>
                    <a:pt x="7139" y="1172"/>
                    <a:pt x="9427" y="1172"/>
                  </a:cubicBezTo>
                  <a:cubicBezTo>
                    <a:pt x="14324" y="1172"/>
                    <a:pt x="16864" y="3714"/>
                    <a:pt x="16864" y="6348"/>
                  </a:cubicBezTo>
                  <a:cubicBezTo>
                    <a:pt x="16864" y="9179"/>
                    <a:pt x="13820" y="11416"/>
                    <a:pt x="12264" y="12589"/>
                  </a:cubicBezTo>
                  <a:lnTo>
                    <a:pt x="481" y="20337"/>
                  </a:lnTo>
                  <a:cubicBezTo>
                    <a:pt x="0" y="20626"/>
                    <a:pt x="0" y="20687"/>
                    <a:pt x="0" y="21600"/>
                  </a:cubicBezTo>
                  <a:lnTo>
                    <a:pt x="20136" y="21600"/>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1" name="Shape"/>
            <p:cNvSpPr/>
            <p:nvPr/>
          </p:nvSpPr>
          <p:spPr>
            <a:xfrm>
              <a:off x="1164633" y="222039"/>
              <a:ext cx="538137" cy="3165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948" y="11633"/>
                  </a:moveTo>
                  <a:cubicBezTo>
                    <a:pt x="17610" y="13366"/>
                    <a:pt x="16957" y="15059"/>
                    <a:pt x="16758" y="15601"/>
                  </a:cubicBezTo>
                  <a:cubicBezTo>
                    <a:pt x="15666" y="18445"/>
                    <a:pt x="15467" y="21058"/>
                    <a:pt x="15467" y="21099"/>
                  </a:cubicBezTo>
                  <a:cubicBezTo>
                    <a:pt x="15467" y="21600"/>
                    <a:pt x="15762" y="21600"/>
                    <a:pt x="15953" y="21600"/>
                  </a:cubicBezTo>
                  <a:cubicBezTo>
                    <a:pt x="16367" y="21600"/>
                    <a:pt x="16391" y="21505"/>
                    <a:pt x="16495" y="20774"/>
                  </a:cubicBezTo>
                  <a:cubicBezTo>
                    <a:pt x="17052" y="16711"/>
                    <a:pt x="18486" y="13244"/>
                    <a:pt x="21234" y="11335"/>
                  </a:cubicBezTo>
                  <a:cubicBezTo>
                    <a:pt x="21528" y="11172"/>
                    <a:pt x="21600" y="11091"/>
                    <a:pt x="21600" y="10793"/>
                  </a:cubicBezTo>
                  <a:cubicBezTo>
                    <a:pt x="21600" y="10509"/>
                    <a:pt x="21457" y="10387"/>
                    <a:pt x="21401" y="10346"/>
                  </a:cubicBezTo>
                  <a:cubicBezTo>
                    <a:pt x="20334" y="9642"/>
                    <a:pt x="17395" y="7570"/>
                    <a:pt x="16471" y="623"/>
                  </a:cubicBezTo>
                  <a:cubicBezTo>
                    <a:pt x="16391" y="135"/>
                    <a:pt x="16367" y="0"/>
                    <a:pt x="15953" y="0"/>
                  </a:cubicBezTo>
                  <a:cubicBezTo>
                    <a:pt x="15762" y="0"/>
                    <a:pt x="15467" y="0"/>
                    <a:pt x="15467" y="501"/>
                  </a:cubicBezTo>
                  <a:cubicBezTo>
                    <a:pt x="15467" y="582"/>
                    <a:pt x="15690" y="3196"/>
                    <a:pt x="16710" y="5959"/>
                  </a:cubicBezTo>
                  <a:cubicBezTo>
                    <a:pt x="17196" y="7205"/>
                    <a:pt x="17904" y="8654"/>
                    <a:pt x="18948" y="9967"/>
                  </a:cubicBezTo>
                  <a:lnTo>
                    <a:pt x="876" y="9967"/>
                  </a:lnTo>
                  <a:cubicBezTo>
                    <a:pt x="438" y="9967"/>
                    <a:pt x="0" y="9967"/>
                    <a:pt x="0" y="10793"/>
                  </a:cubicBezTo>
                  <a:cubicBezTo>
                    <a:pt x="0" y="11633"/>
                    <a:pt x="438" y="11633"/>
                    <a:pt x="876" y="11633"/>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2" name="Shape"/>
            <p:cNvSpPr/>
            <p:nvPr/>
          </p:nvSpPr>
          <p:spPr>
            <a:xfrm>
              <a:off x="174695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3" name="Shape"/>
            <p:cNvSpPr/>
            <p:nvPr/>
          </p:nvSpPr>
          <p:spPr>
            <a:xfrm>
              <a:off x="2197632" y="0"/>
              <a:ext cx="195055" cy="2901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84" y="10416"/>
                  </a:moveTo>
                  <a:cubicBezTo>
                    <a:pt x="13953" y="10416"/>
                    <a:pt x="16590" y="12130"/>
                    <a:pt x="16590" y="15498"/>
                  </a:cubicBezTo>
                  <a:cubicBezTo>
                    <a:pt x="16590" y="19413"/>
                    <a:pt x="13206" y="20581"/>
                    <a:pt x="10481" y="20581"/>
                  </a:cubicBezTo>
                  <a:cubicBezTo>
                    <a:pt x="8592" y="20581"/>
                    <a:pt x="4461" y="20241"/>
                    <a:pt x="2505" y="18379"/>
                  </a:cubicBezTo>
                  <a:cubicBezTo>
                    <a:pt x="4702" y="18305"/>
                    <a:pt x="5230" y="17271"/>
                    <a:pt x="5230" y="16606"/>
                  </a:cubicBezTo>
                  <a:cubicBezTo>
                    <a:pt x="5230" y="15602"/>
                    <a:pt x="4087" y="14878"/>
                    <a:pt x="2637" y="14878"/>
                  </a:cubicBezTo>
                  <a:cubicBezTo>
                    <a:pt x="1318" y="14878"/>
                    <a:pt x="0" y="15410"/>
                    <a:pt x="0" y="16710"/>
                  </a:cubicBezTo>
                  <a:cubicBezTo>
                    <a:pt x="0" y="19665"/>
                    <a:pt x="4900" y="21600"/>
                    <a:pt x="10569" y="21600"/>
                  </a:cubicBezTo>
                  <a:cubicBezTo>
                    <a:pt x="17095" y="21600"/>
                    <a:pt x="21600" y="18660"/>
                    <a:pt x="21600" y="15498"/>
                  </a:cubicBezTo>
                  <a:cubicBezTo>
                    <a:pt x="21600" y="13046"/>
                    <a:pt x="18612" y="10578"/>
                    <a:pt x="13448" y="9854"/>
                  </a:cubicBezTo>
                  <a:cubicBezTo>
                    <a:pt x="18370" y="8658"/>
                    <a:pt x="20150" y="6279"/>
                    <a:pt x="20150" y="4358"/>
                  </a:cubicBezTo>
                  <a:cubicBezTo>
                    <a:pt x="20150" y="1862"/>
                    <a:pt x="15887" y="0"/>
                    <a:pt x="10657" y="0"/>
                  </a:cubicBezTo>
                  <a:cubicBezTo>
                    <a:pt x="5449" y="0"/>
                    <a:pt x="1472" y="1699"/>
                    <a:pt x="1472" y="4225"/>
                  </a:cubicBezTo>
                  <a:cubicBezTo>
                    <a:pt x="1472" y="5304"/>
                    <a:pt x="2505" y="5910"/>
                    <a:pt x="3911" y="5910"/>
                  </a:cubicBezTo>
                  <a:cubicBezTo>
                    <a:pt x="5362" y="5910"/>
                    <a:pt x="6306" y="5186"/>
                    <a:pt x="6306" y="4299"/>
                  </a:cubicBezTo>
                  <a:cubicBezTo>
                    <a:pt x="6306" y="3383"/>
                    <a:pt x="5362" y="2718"/>
                    <a:pt x="3911" y="2659"/>
                  </a:cubicBezTo>
                  <a:cubicBezTo>
                    <a:pt x="5559" y="1271"/>
                    <a:pt x="8789" y="916"/>
                    <a:pt x="10525" y="916"/>
                  </a:cubicBezTo>
                  <a:cubicBezTo>
                    <a:pt x="12635" y="916"/>
                    <a:pt x="15601" y="1610"/>
                    <a:pt x="15601" y="4358"/>
                  </a:cubicBezTo>
                  <a:cubicBezTo>
                    <a:pt x="15601" y="5688"/>
                    <a:pt x="14942" y="7136"/>
                    <a:pt x="13711" y="8111"/>
                  </a:cubicBezTo>
                  <a:cubicBezTo>
                    <a:pt x="12173" y="9308"/>
                    <a:pt x="10855" y="9382"/>
                    <a:pt x="8504" y="9470"/>
                  </a:cubicBezTo>
                  <a:cubicBezTo>
                    <a:pt x="7339" y="9529"/>
                    <a:pt x="7229" y="9529"/>
                    <a:pt x="7010" y="9574"/>
                  </a:cubicBezTo>
                  <a:cubicBezTo>
                    <a:pt x="6922" y="9574"/>
                    <a:pt x="6526" y="9633"/>
                    <a:pt x="6526" y="9973"/>
                  </a:cubicBezTo>
                  <a:cubicBezTo>
                    <a:pt x="6526" y="10416"/>
                    <a:pt x="6966" y="10416"/>
                    <a:pt x="7757" y="1041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nvGrpSpPr>
          <p:cNvPr id="331" name="Group"/>
          <p:cNvGrpSpPr/>
          <p:nvPr/>
        </p:nvGrpSpPr>
        <p:grpSpPr>
          <a:xfrm>
            <a:off x="19877275" y="12117682"/>
            <a:ext cx="1853601" cy="606228"/>
            <a:chOff x="0" y="0"/>
            <a:chExt cx="1853600" cy="606226"/>
          </a:xfrm>
        </p:grpSpPr>
        <p:sp>
          <p:nvSpPr>
            <p:cNvPr id="325" name="Shape"/>
            <p:cNvSpPr/>
            <p:nvPr/>
          </p:nvSpPr>
          <p:spPr>
            <a:xfrm>
              <a:off x="0" y="30360"/>
              <a:ext cx="239503" cy="424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6" name="Shape"/>
            <p:cNvSpPr/>
            <p:nvPr/>
          </p:nvSpPr>
          <p:spPr>
            <a:xfrm>
              <a:off x="313498"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81"/>
                  </a:moveTo>
                  <a:cubicBezTo>
                    <a:pt x="21600" y="21317"/>
                    <a:pt x="21600" y="21275"/>
                    <a:pt x="20016" y="20907"/>
                  </a:cubicBezTo>
                  <a:cubicBezTo>
                    <a:pt x="8378" y="18185"/>
                    <a:pt x="5392" y="14105"/>
                    <a:pt x="5392" y="10796"/>
                  </a:cubicBezTo>
                  <a:cubicBezTo>
                    <a:pt x="5392" y="7042"/>
                    <a:pt x="8957" y="3288"/>
                    <a:pt x="20381" y="587"/>
                  </a:cubicBezTo>
                  <a:cubicBezTo>
                    <a:pt x="21600" y="325"/>
                    <a:pt x="21600" y="283"/>
                    <a:pt x="21600" y="219"/>
                  </a:cubicBezTo>
                  <a:cubicBezTo>
                    <a:pt x="21600" y="71"/>
                    <a:pt x="21234" y="0"/>
                    <a:pt x="20656" y="0"/>
                  </a:cubicBezTo>
                  <a:cubicBezTo>
                    <a:pt x="19742" y="0"/>
                    <a:pt x="11364" y="1471"/>
                    <a:pt x="5880" y="4214"/>
                  </a:cubicBezTo>
                  <a:cubicBezTo>
                    <a:pt x="1127" y="6590"/>
                    <a:pt x="0" y="8986"/>
                    <a:pt x="0" y="10796"/>
                  </a:cubicBezTo>
                  <a:cubicBezTo>
                    <a:pt x="0" y="12486"/>
                    <a:pt x="1036" y="15095"/>
                    <a:pt x="6154" y="17535"/>
                  </a:cubicBezTo>
                  <a:cubicBezTo>
                    <a:pt x="11729" y="20193"/>
                    <a:pt x="19742" y="21600"/>
                    <a:pt x="20656" y="21600"/>
                  </a:cubicBezTo>
                  <a:cubicBezTo>
                    <a:pt x="21234" y="21600"/>
                    <a:pt x="21600" y="21529"/>
                    <a:pt x="21600" y="2138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7" name="Shape"/>
            <p:cNvSpPr/>
            <p:nvPr/>
          </p:nvSpPr>
          <p:spPr>
            <a:xfrm>
              <a:off x="502537" y="185539"/>
              <a:ext cx="341297" cy="2690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33" y="9637"/>
                  </a:moveTo>
                  <a:lnTo>
                    <a:pt x="16916" y="3313"/>
                  </a:lnTo>
                  <a:cubicBezTo>
                    <a:pt x="17418" y="2628"/>
                    <a:pt x="17644" y="2294"/>
                    <a:pt x="20834" y="2294"/>
                  </a:cubicBezTo>
                  <a:lnTo>
                    <a:pt x="20834" y="0"/>
                  </a:lnTo>
                  <a:cubicBezTo>
                    <a:pt x="19490" y="96"/>
                    <a:pt x="17493" y="143"/>
                    <a:pt x="17305" y="143"/>
                  </a:cubicBezTo>
                  <a:cubicBezTo>
                    <a:pt x="16338" y="143"/>
                    <a:pt x="14417" y="48"/>
                    <a:pt x="13349" y="0"/>
                  </a:cubicBezTo>
                  <a:lnTo>
                    <a:pt x="13349" y="2294"/>
                  </a:lnTo>
                  <a:cubicBezTo>
                    <a:pt x="13889" y="2294"/>
                    <a:pt x="14341" y="2389"/>
                    <a:pt x="14806" y="2724"/>
                  </a:cubicBezTo>
                  <a:cubicBezTo>
                    <a:pt x="14655" y="3011"/>
                    <a:pt x="14655" y="3106"/>
                    <a:pt x="14505" y="3313"/>
                  </a:cubicBezTo>
                  <a:lnTo>
                    <a:pt x="11277" y="7885"/>
                  </a:lnTo>
                  <a:lnTo>
                    <a:pt x="7522" y="2294"/>
                  </a:lnTo>
                  <a:lnTo>
                    <a:pt x="9054" y="2294"/>
                  </a:lnTo>
                  <a:lnTo>
                    <a:pt x="9054" y="0"/>
                  </a:lnTo>
                  <a:cubicBezTo>
                    <a:pt x="8062" y="48"/>
                    <a:pt x="5639" y="143"/>
                    <a:pt x="4408" y="143"/>
                  </a:cubicBezTo>
                  <a:cubicBezTo>
                    <a:pt x="3190" y="143"/>
                    <a:pt x="1457" y="48"/>
                    <a:pt x="188" y="0"/>
                  </a:cubicBezTo>
                  <a:lnTo>
                    <a:pt x="188" y="2294"/>
                  </a:lnTo>
                  <a:lnTo>
                    <a:pt x="2913" y="2294"/>
                  </a:lnTo>
                  <a:lnTo>
                    <a:pt x="8904" y="11230"/>
                  </a:lnTo>
                  <a:lnTo>
                    <a:pt x="3880" y="18382"/>
                  </a:lnTo>
                  <a:cubicBezTo>
                    <a:pt x="3227" y="19306"/>
                    <a:pt x="1846" y="19306"/>
                    <a:pt x="0" y="19306"/>
                  </a:cubicBezTo>
                  <a:lnTo>
                    <a:pt x="0" y="21600"/>
                  </a:lnTo>
                  <a:cubicBezTo>
                    <a:pt x="1344" y="21504"/>
                    <a:pt x="3340" y="21457"/>
                    <a:pt x="3529" y="21457"/>
                  </a:cubicBezTo>
                  <a:cubicBezTo>
                    <a:pt x="4496" y="21457"/>
                    <a:pt x="6719" y="21552"/>
                    <a:pt x="7485" y="21600"/>
                  </a:cubicBezTo>
                  <a:lnTo>
                    <a:pt x="7485" y="19306"/>
                  </a:lnTo>
                  <a:cubicBezTo>
                    <a:pt x="6794" y="19306"/>
                    <a:pt x="6066" y="19067"/>
                    <a:pt x="6066" y="18781"/>
                  </a:cubicBezTo>
                  <a:cubicBezTo>
                    <a:pt x="6066" y="18733"/>
                    <a:pt x="6066" y="18685"/>
                    <a:pt x="6329" y="18287"/>
                  </a:cubicBezTo>
                  <a:lnTo>
                    <a:pt x="10047" y="12982"/>
                  </a:lnTo>
                  <a:lnTo>
                    <a:pt x="14266" y="19306"/>
                  </a:lnTo>
                  <a:lnTo>
                    <a:pt x="12772" y="19306"/>
                  </a:lnTo>
                  <a:lnTo>
                    <a:pt x="12772" y="21600"/>
                  </a:lnTo>
                  <a:cubicBezTo>
                    <a:pt x="13776" y="21552"/>
                    <a:pt x="16112" y="21457"/>
                    <a:pt x="17380" y="21457"/>
                  </a:cubicBezTo>
                  <a:cubicBezTo>
                    <a:pt x="18599" y="21457"/>
                    <a:pt x="20332" y="21552"/>
                    <a:pt x="21600" y="21600"/>
                  </a:cubicBezTo>
                  <a:lnTo>
                    <a:pt x="21600" y="19306"/>
                  </a:lnTo>
                  <a:lnTo>
                    <a:pt x="18875" y="19306"/>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8" name="Shape"/>
            <p:cNvSpPr/>
            <p:nvPr/>
          </p:nvSpPr>
          <p:spPr>
            <a:xfrm>
              <a:off x="891474"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96"/>
                  </a:moveTo>
                  <a:cubicBezTo>
                    <a:pt x="21600" y="9114"/>
                    <a:pt x="20564" y="6505"/>
                    <a:pt x="15446" y="4065"/>
                  </a:cubicBezTo>
                  <a:cubicBezTo>
                    <a:pt x="9871" y="1407"/>
                    <a:pt x="1858" y="0"/>
                    <a:pt x="944" y="0"/>
                  </a:cubicBezTo>
                  <a:cubicBezTo>
                    <a:pt x="366" y="0"/>
                    <a:pt x="0" y="92"/>
                    <a:pt x="0" y="219"/>
                  </a:cubicBezTo>
                  <a:cubicBezTo>
                    <a:pt x="0" y="283"/>
                    <a:pt x="0" y="325"/>
                    <a:pt x="1767" y="714"/>
                  </a:cubicBezTo>
                  <a:cubicBezTo>
                    <a:pt x="10876" y="2856"/>
                    <a:pt x="16177" y="6286"/>
                    <a:pt x="16177" y="10796"/>
                  </a:cubicBezTo>
                  <a:cubicBezTo>
                    <a:pt x="16177" y="14494"/>
                    <a:pt x="12735" y="18291"/>
                    <a:pt x="1219" y="21013"/>
                  </a:cubicBezTo>
                  <a:cubicBezTo>
                    <a:pt x="0" y="21275"/>
                    <a:pt x="0" y="21317"/>
                    <a:pt x="0" y="21381"/>
                  </a:cubicBezTo>
                  <a:cubicBezTo>
                    <a:pt x="0" y="21508"/>
                    <a:pt x="366" y="21600"/>
                    <a:pt x="944" y="21600"/>
                  </a:cubicBezTo>
                  <a:cubicBezTo>
                    <a:pt x="1858" y="21600"/>
                    <a:pt x="10236" y="20129"/>
                    <a:pt x="15720" y="17386"/>
                  </a:cubicBezTo>
                  <a:cubicBezTo>
                    <a:pt x="20473" y="15010"/>
                    <a:pt x="21600" y="12614"/>
                    <a:pt x="21600" y="1079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29" name="Shape"/>
            <p:cNvSpPr/>
            <p:nvPr/>
          </p:nvSpPr>
          <p:spPr>
            <a:xfrm>
              <a:off x="1126515" y="232171"/>
              <a:ext cx="403008" cy="141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94" y="3686"/>
                  </a:moveTo>
                  <a:cubicBezTo>
                    <a:pt x="20983" y="3686"/>
                    <a:pt x="21600" y="3686"/>
                    <a:pt x="21600" y="1843"/>
                  </a:cubicBezTo>
                  <a:cubicBezTo>
                    <a:pt x="21600" y="0"/>
                    <a:pt x="20983" y="0"/>
                    <a:pt x="20526" y="0"/>
                  </a:cubicBezTo>
                  <a:lnTo>
                    <a:pt x="1074" y="0"/>
                  </a:lnTo>
                  <a:cubicBezTo>
                    <a:pt x="617" y="0"/>
                    <a:pt x="0" y="0"/>
                    <a:pt x="0" y="1843"/>
                  </a:cubicBezTo>
                  <a:cubicBezTo>
                    <a:pt x="0" y="3686"/>
                    <a:pt x="617" y="3686"/>
                    <a:pt x="1106" y="3686"/>
                  </a:cubicBezTo>
                  <a:close/>
                  <a:moveTo>
                    <a:pt x="20526" y="21600"/>
                  </a:moveTo>
                  <a:cubicBezTo>
                    <a:pt x="20983" y="21600"/>
                    <a:pt x="21600" y="21600"/>
                    <a:pt x="21600" y="19757"/>
                  </a:cubicBezTo>
                  <a:cubicBezTo>
                    <a:pt x="21600" y="17914"/>
                    <a:pt x="20983" y="17914"/>
                    <a:pt x="20494" y="17914"/>
                  </a:cubicBezTo>
                  <a:lnTo>
                    <a:pt x="1106" y="17914"/>
                  </a:lnTo>
                  <a:cubicBezTo>
                    <a:pt x="617" y="17914"/>
                    <a:pt x="0" y="17914"/>
                    <a:pt x="0" y="19757"/>
                  </a:cubicBezTo>
                  <a:cubicBezTo>
                    <a:pt x="0" y="21600"/>
                    <a:pt x="617" y="21600"/>
                    <a:pt x="1074" y="21600"/>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30" name="Shape"/>
            <p:cNvSpPr/>
            <p:nvPr/>
          </p:nvSpPr>
          <p:spPr>
            <a:xfrm>
              <a:off x="1586913" y="180181"/>
              <a:ext cx="266688" cy="278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98" y="2158"/>
                  </a:moveTo>
                  <a:cubicBezTo>
                    <a:pt x="14914" y="2914"/>
                    <a:pt x="14818" y="3901"/>
                    <a:pt x="14818" y="4332"/>
                  </a:cubicBezTo>
                  <a:cubicBezTo>
                    <a:pt x="14818" y="6398"/>
                    <a:pt x="16537" y="7293"/>
                    <a:pt x="17871" y="7293"/>
                  </a:cubicBezTo>
                  <a:cubicBezTo>
                    <a:pt x="19382" y="7293"/>
                    <a:pt x="20957" y="6306"/>
                    <a:pt x="20957" y="4332"/>
                  </a:cubicBezTo>
                  <a:cubicBezTo>
                    <a:pt x="20957" y="278"/>
                    <a:pt x="15268" y="0"/>
                    <a:pt x="12423" y="0"/>
                  </a:cubicBezTo>
                  <a:cubicBezTo>
                    <a:pt x="3632" y="0"/>
                    <a:pt x="0" y="5412"/>
                    <a:pt x="0" y="10869"/>
                  </a:cubicBezTo>
                  <a:cubicBezTo>
                    <a:pt x="0" y="17129"/>
                    <a:pt x="4613" y="21600"/>
                    <a:pt x="12166" y="21600"/>
                  </a:cubicBezTo>
                  <a:cubicBezTo>
                    <a:pt x="20121" y="21600"/>
                    <a:pt x="21600" y="16142"/>
                    <a:pt x="21600" y="15818"/>
                  </a:cubicBezTo>
                  <a:cubicBezTo>
                    <a:pt x="21600" y="15155"/>
                    <a:pt x="20909" y="15155"/>
                    <a:pt x="20427" y="15155"/>
                  </a:cubicBezTo>
                  <a:cubicBezTo>
                    <a:pt x="19543" y="15155"/>
                    <a:pt x="19479" y="15248"/>
                    <a:pt x="19237" y="15865"/>
                  </a:cubicBezTo>
                  <a:cubicBezTo>
                    <a:pt x="17968" y="18825"/>
                    <a:pt x="15605" y="19719"/>
                    <a:pt x="13098" y="19719"/>
                  </a:cubicBezTo>
                  <a:cubicBezTo>
                    <a:pt x="6284" y="19719"/>
                    <a:pt x="6284" y="12797"/>
                    <a:pt x="6284" y="10638"/>
                  </a:cubicBezTo>
                  <a:cubicBezTo>
                    <a:pt x="6284" y="8002"/>
                    <a:pt x="6284" y="1881"/>
                    <a:pt x="12616" y="1881"/>
                  </a:cubicBezTo>
                  <a:cubicBezTo>
                    <a:pt x="14336" y="1881"/>
                    <a:pt x="15171" y="2020"/>
                    <a:pt x="15798" y="2158"/>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sp>
        <p:nvSpPr>
          <p:cNvPr id="332" name="Identify rays with pixel coordinates"/>
          <p:cNvSpPr txBox="1"/>
          <p:nvPr/>
        </p:nvSpPr>
        <p:spPr>
          <a:xfrm>
            <a:off x="8561219" y="5492716"/>
            <a:ext cx="5540757"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Identify rays with</a:t>
            </a:r>
            <a:br/>
            <a:r>
              <a:t>pixel coordinates</a:t>
            </a:r>
          </a:p>
        </p:txBody>
      </p:sp>
      <p:sp>
        <p:nvSpPr>
          <p:cNvPr id="333" name="Line"/>
          <p:cNvSpPr/>
          <p:nvPr/>
        </p:nvSpPr>
        <p:spPr>
          <a:xfrm flipV="1">
            <a:off x="10514635" y="7956584"/>
            <a:ext cx="1519352" cy="1"/>
          </a:xfrm>
          <a:prstGeom prst="line">
            <a:avLst/>
          </a:prstGeom>
          <a:ln w="139700">
            <a:solidFill>
              <a:srgbClr val="000000"/>
            </a:solidFill>
            <a:miter lim="400000"/>
            <a:tailEnd type="triangle"/>
          </a:ln>
        </p:spPr>
        <p:txBody>
          <a:bodyPr lIns="50800" tIns="50800" rIns="50800" bIns="50800" anchor="ctr"/>
          <a:lstStyle/>
          <a:p>
            <a:pPr algn="ctr">
              <a:spcBef>
                <a:spcPts val="0"/>
              </a:spcBef>
              <a:defRPr sz="5600"/>
            </a:pPr>
          </a:p>
        </p:txBody>
      </p:sp>
      <p:pic>
        <p:nvPicPr>
          <p:cNvPr id="334" name="Image" descr="Image"/>
          <p:cNvPicPr>
            <a:picLocks noChangeAspect="1"/>
          </p:cNvPicPr>
          <p:nvPr/>
        </p:nvPicPr>
        <p:blipFill>
          <a:blip r:embed="rId2">
            <a:extLst/>
          </a:blip>
          <a:stretch>
            <a:fillRect/>
          </a:stretch>
        </p:blipFill>
        <p:spPr>
          <a:xfrm>
            <a:off x="249429" y="2645419"/>
            <a:ext cx="7879687" cy="9045084"/>
          </a:xfrm>
          <a:prstGeom prst="rect">
            <a:avLst/>
          </a:prstGeom>
          <a:ln w="12700">
            <a:miter lim="400000"/>
          </a:ln>
        </p:spPr>
      </p:pic>
      <p:pic>
        <p:nvPicPr>
          <p:cNvPr id="335" name="Image" descr="Image"/>
          <p:cNvPicPr>
            <a:picLocks noChangeAspect="1"/>
          </p:cNvPicPr>
          <p:nvPr/>
        </p:nvPicPr>
        <p:blipFill>
          <a:blip r:embed="rId3">
            <a:extLst/>
          </a:blip>
          <a:stretch>
            <a:fillRect/>
          </a:stretch>
        </p:blipFill>
        <p:spPr>
          <a:xfrm>
            <a:off x="14783224" y="3540942"/>
            <a:ext cx="7986900" cy="7986296"/>
          </a:xfrm>
          <a:prstGeom prst="rect">
            <a:avLst/>
          </a:prstGeom>
          <a:ln w="12700">
            <a:miter lim="400000"/>
          </a:ln>
        </p:spPr>
      </p:pic>
      <p:sp>
        <p:nvSpPr>
          <p:cNvPr id="336" name="Equation"/>
          <p:cNvSpPr txBox="1"/>
          <p:nvPr/>
        </p:nvSpPr>
        <p:spPr>
          <a:xfrm>
            <a:off x="2661999" y="9158477"/>
            <a:ext cx="288748" cy="3363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FF0000"/>
                      </a:solidFill>
                      <a:latin typeface="Cambria Math" panose="02040503050406030204" pitchFamily="18" charset="0"/>
                    </a:rPr>
                    <m:t>r</m:t>
                  </m:r>
                </m:oMath>
              </m:oMathPara>
            </a14:m>
            <a:endParaRPr sz="5600"/>
          </a:p>
        </p:txBody>
      </p:sp>
      <p:sp>
        <p:nvSpPr>
          <p:cNvPr id="337" name="Equation"/>
          <p:cNvSpPr txBox="1"/>
          <p:nvPr/>
        </p:nvSpPr>
        <p:spPr>
          <a:xfrm>
            <a:off x="4807254" y="7038416"/>
            <a:ext cx="982168"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338" name="Equation"/>
          <p:cNvSpPr txBox="1"/>
          <p:nvPr/>
        </p:nvSpPr>
        <p:spPr>
          <a:xfrm>
            <a:off x="18608831" y="2963497"/>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1</m:t>
                      </m:r>
                    </m:sub>
                  </m:sSub>
                </m:oMath>
              </m:oMathPara>
            </a14:m>
            <a:endParaRPr sz="5600"/>
          </a:p>
        </p:txBody>
      </p:sp>
      <p:sp>
        <p:nvSpPr>
          <p:cNvPr id="339" name="Equation"/>
          <p:cNvSpPr txBox="1"/>
          <p:nvPr/>
        </p:nvSpPr>
        <p:spPr>
          <a:xfrm>
            <a:off x="19037076" y="7225428"/>
            <a:ext cx="1021996"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340" name="Equation"/>
          <p:cNvSpPr txBox="1"/>
          <p:nvPr/>
        </p:nvSpPr>
        <p:spPr>
          <a:xfrm>
            <a:off x="13904372" y="7544968"/>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2</m:t>
                      </m:r>
                    </m:sub>
                  </m:sSub>
                </m:oMath>
              </m:oMathPara>
            </a14:m>
            <a:endParaRPr sz="5600"/>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Images as Functions"/>
          <p:cNvSpPr txBox="1"/>
          <p:nvPr>
            <p:ph type="title"/>
          </p:nvPr>
        </p:nvSpPr>
        <p:spPr>
          <a:xfrm>
            <a:off x="451894" y="0"/>
            <a:ext cx="21005801" cy="2286000"/>
          </a:xfrm>
          <a:prstGeom prst="rect">
            <a:avLst/>
          </a:prstGeom>
        </p:spPr>
        <p:txBody>
          <a:bodyPr/>
          <a:lstStyle/>
          <a:p>
            <a:pPr/>
            <a:r>
              <a:t>Images as Functions</a:t>
            </a:r>
          </a:p>
        </p:txBody>
      </p:sp>
      <p:sp>
        <p:nvSpPr>
          <p:cNvPr id="343" name="Image is a function    that  maps 2D pixel coordinates to color"/>
          <p:cNvSpPr txBox="1"/>
          <p:nvPr/>
        </p:nvSpPr>
        <p:spPr>
          <a:xfrm>
            <a:off x="1447621" y="4801378"/>
            <a:ext cx="11218978" cy="196020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Image is a function </a:t>
            </a:r>
            <a14:m>
              <m:oMath>
                <m:r>
                  <a:rPr xmlns:a="http://schemas.openxmlformats.org/drawingml/2006/main" sz="6750" i="1">
                    <a:solidFill>
                      <a:srgbClr val="000000"/>
                    </a:solidFill>
                    <a:latin typeface="Cambria Math" panose="02040503050406030204" pitchFamily="18" charset="0"/>
                  </a:rPr>
                  <m:t>f</m:t>
                </m:r>
              </m:oMath>
            </a14:m>
            <a:r>
              <a:t>  that </a:t>
            </a:r>
            <a:br/>
            <a:r>
              <a:t>maps 2D pixel coordinates to color</a:t>
            </a:r>
          </a:p>
        </p:txBody>
      </p:sp>
      <p:sp>
        <p:nvSpPr>
          <p:cNvPr id="344" name="Equation"/>
          <p:cNvSpPr txBox="1"/>
          <p:nvPr/>
        </p:nvSpPr>
        <p:spPr>
          <a:xfrm>
            <a:off x="3997524" y="7490220"/>
            <a:ext cx="6119173" cy="71544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0,1</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0,1</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Sup>
                    <m:e>
                      <m:r>
                        <m:rPr>
                          <m:sty m:val="p"/>
                          <m:scr m:val="double-struck"/>
                        </m:rPr>
                        <a:rPr xmlns:a="http://schemas.openxmlformats.org/drawingml/2006/main" sz="5600" i="1">
                          <a:solidFill>
                            <a:srgbClr val="000000"/>
                          </a:solidFill>
                          <a:latin typeface="Cambria Math" panose="02040503050406030204" pitchFamily="18" charset="0"/>
                        </a:rPr>
                        <m:t>R</m:t>
                      </m:r>
                    </m:e>
                    <m:sup>
                      <m:r>
                        <a:rPr xmlns:a="http://schemas.openxmlformats.org/drawingml/2006/main" sz="5600" i="1">
                          <a:solidFill>
                            <a:srgbClr val="000000"/>
                          </a:solidFill>
                          <a:latin typeface="Cambria Math" panose="02040503050406030204" pitchFamily="18" charset="0"/>
                        </a:rPr>
                        <m:t>3</m:t>
                      </m:r>
                    </m:sup>
                  </m:sSup>
                </m:oMath>
              </m:oMathPara>
            </a14:m>
            <a:endParaRPr sz="5600"/>
          </a:p>
        </p:txBody>
      </p:sp>
      <p:sp>
        <p:nvSpPr>
          <p:cNvPr id="345" name="Equation"/>
          <p:cNvSpPr txBox="1"/>
          <p:nvPr/>
        </p:nvSpPr>
        <p:spPr>
          <a:xfrm>
            <a:off x="5954908" y="8930382"/>
            <a:ext cx="2244232"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c</m:t>
                  </m:r>
                </m:oMath>
              </m:oMathPara>
            </a14:m>
            <a:endParaRPr sz="5600"/>
          </a:p>
        </p:txBody>
      </p:sp>
      <p:grpSp>
        <p:nvGrpSpPr>
          <p:cNvPr id="353" name="Group"/>
          <p:cNvGrpSpPr/>
          <p:nvPr/>
        </p:nvGrpSpPr>
        <p:grpSpPr>
          <a:xfrm>
            <a:off x="16054525" y="12049922"/>
            <a:ext cx="2392688" cy="538548"/>
            <a:chOff x="0" y="0"/>
            <a:chExt cx="2392686" cy="538547"/>
          </a:xfrm>
        </p:grpSpPr>
        <p:sp>
          <p:nvSpPr>
            <p:cNvPr id="346" name="Shape"/>
            <p:cNvSpPr/>
            <p:nvPr/>
          </p:nvSpPr>
          <p:spPr>
            <a:xfrm>
              <a:off x="0" y="107541"/>
              <a:ext cx="239503" cy="424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47" name="Shape"/>
            <p:cNvSpPr/>
            <p:nvPr/>
          </p:nvSpPr>
          <p:spPr>
            <a:xfrm>
              <a:off x="305759" y="270656"/>
              <a:ext cx="64093" cy="2611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659"/>
                  </a:moveTo>
                  <a:cubicBezTo>
                    <a:pt x="21600" y="1198"/>
                    <a:pt x="16718" y="0"/>
                    <a:pt x="10833" y="0"/>
                  </a:cubicBezTo>
                  <a:cubicBezTo>
                    <a:pt x="4882" y="0"/>
                    <a:pt x="0" y="1198"/>
                    <a:pt x="0" y="2659"/>
                  </a:cubicBezTo>
                  <a:cubicBezTo>
                    <a:pt x="0" y="4103"/>
                    <a:pt x="4882" y="5302"/>
                    <a:pt x="10833" y="5302"/>
                  </a:cubicBezTo>
                  <a:cubicBezTo>
                    <a:pt x="16718" y="5302"/>
                    <a:pt x="21600" y="4103"/>
                    <a:pt x="21600" y="2659"/>
                  </a:cubicBezTo>
                  <a:close/>
                  <a:moveTo>
                    <a:pt x="21600" y="18941"/>
                  </a:moveTo>
                  <a:cubicBezTo>
                    <a:pt x="21600" y="17497"/>
                    <a:pt x="16718" y="16282"/>
                    <a:pt x="10833" y="16282"/>
                  </a:cubicBezTo>
                  <a:cubicBezTo>
                    <a:pt x="4882" y="16282"/>
                    <a:pt x="0" y="17497"/>
                    <a:pt x="0" y="18941"/>
                  </a:cubicBezTo>
                  <a:cubicBezTo>
                    <a:pt x="0" y="20402"/>
                    <a:pt x="4882" y="21600"/>
                    <a:pt x="10833" y="21600"/>
                  </a:cubicBezTo>
                  <a:cubicBezTo>
                    <a:pt x="16718" y="21600"/>
                    <a:pt x="21600" y="20402"/>
                    <a:pt x="21600" y="1894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48" name="Shape"/>
            <p:cNvSpPr/>
            <p:nvPr/>
          </p:nvSpPr>
          <p:spPr>
            <a:xfrm>
              <a:off x="43164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49" name="Shape"/>
            <p:cNvSpPr/>
            <p:nvPr/>
          </p:nvSpPr>
          <p:spPr>
            <a:xfrm>
              <a:off x="886290" y="0"/>
              <a:ext cx="187317" cy="2815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5679"/>
                  </a:moveTo>
                  <a:lnTo>
                    <a:pt x="19953" y="15679"/>
                  </a:lnTo>
                  <a:cubicBezTo>
                    <a:pt x="19792" y="16394"/>
                    <a:pt x="19312" y="18312"/>
                    <a:pt x="18671" y="18647"/>
                  </a:cubicBezTo>
                  <a:cubicBezTo>
                    <a:pt x="18282" y="18830"/>
                    <a:pt x="14507" y="18830"/>
                    <a:pt x="13820" y="18830"/>
                  </a:cubicBezTo>
                  <a:lnTo>
                    <a:pt x="4828" y="18830"/>
                  </a:lnTo>
                  <a:cubicBezTo>
                    <a:pt x="9976" y="15816"/>
                    <a:pt x="11669" y="14902"/>
                    <a:pt x="14621" y="13365"/>
                  </a:cubicBezTo>
                  <a:cubicBezTo>
                    <a:pt x="18236" y="11447"/>
                    <a:pt x="21600" y="9438"/>
                    <a:pt x="21600" y="6348"/>
                  </a:cubicBezTo>
                  <a:cubicBezTo>
                    <a:pt x="21600" y="2405"/>
                    <a:pt x="16429" y="0"/>
                    <a:pt x="10159" y="0"/>
                  </a:cubicBezTo>
                  <a:cubicBezTo>
                    <a:pt x="4096" y="0"/>
                    <a:pt x="0" y="2831"/>
                    <a:pt x="0" y="5830"/>
                  </a:cubicBezTo>
                  <a:cubicBezTo>
                    <a:pt x="0" y="7489"/>
                    <a:pt x="2105" y="7641"/>
                    <a:pt x="2586" y="7641"/>
                  </a:cubicBezTo>
                  <a:cubicBezTo>
                    <a:pt x="3753" y="7641"/>
                    <a:pt x="5171" y="7093"/>
                    <a:pt x="5171" y="5921"/>
                  </a:cubicBezTo>
                  <a:cubicBezTo>
                    <a:pt x="5171" y="5343"/>
                    <a:pt x="4828" y="4201"/>
                    <a:pt x="2288" y="4201"/>
                  </a:cubicBezTo>
                  <a:cubicBezTo>
                    <a:pt x="3798" y="1888"/>
                    <a:pt x="7139" y="1172"/>
                    <a:pt x="9427" y="1172"/>
                  </a:cubicBezTo>
                  <a:cubicBezTo>
                    <a:pt x="14324" y="1172"/>
                    <a:pt x="16864" y="3714"/>
                    <a:pt x="16864" y="6348"/>
                  </a:cubicBezTo>
                  <a:cubicBezTo>
                    <a:pt x="16864" y="9179"/>
                    <a:pt x="13820" y="11416"/>
                    <a:pt x="12264" y="12589"/>
                  </a:cubicBezTo>
                  <a:lnTo>
                    <a:pt x="481" y="20337"/>
                  </a:lnTo>
                  <a:cubicBezTo>
                    <a:pt x="0" y="20626"/>
                    <a:pt x="0" y="20687"/>
                    <a:pt x="0" y="21600"/>
                  </a:cubicBezTo>
                  <a:lnTo>
                    <a:pt x="20136" y="21600"/>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0" name="Shape"/>
            <p:cNvSpPr/>
            <p:nvPr/>
          </p:nvSpPr>
          <p:spPr>
            <a:xfrm>
              <a:off x="1164633" y="222039"/>
              <a:ext cx="538137" cy="3165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948" y="11633"/>
                  </a:moveTo>
                  <a:cubicBezTo>
                    <a:pt x="17610" y="13366"/>
                    <a:pt x="16957" y="15059"/>
                    <a:pt x="16758" y="15601"/>
                  </a:cubicBezTo>
                  <a:cubicBezTo>
                    <a:pt x="15666" y="18445"/>
                    <a:pt x="15467" y="21058"/>
                    <a:pt x="15467" y="21099"/>
                  </a:cubicBezTo>
                  <a:cubicBezTo>
                    <a:pt x="15467" y="21600"/>
                    <a:pt x="15762" y="21600"/>
                    <a:pt x="15953" y="21600"/>
                  </a:cubicBezTo>
                  <a:cubicBezTo>
                    <a:pt x="16367" y="21600"/>
                    <a:pt x="16391" y="21505"/>
                    <a:pt x="16495" y="20774"/>
                  </a:cubicBezTo>
                  <a:cubicBezTo>
                    <a:pt x="17052" y="16711"/>
                    <a:pt x="18486" y="13244"/>
                    <a:pt x="21234" y="11335"/>
                  </a:cubicBezTo>
                  <a:cubicBezTo>
                    <a:pt x="21528" y="11172"/>
                    <a:pt x="21600" y="11091"/>
                    <a:pt x="21600" y="10793"/>
                  </a:cubicBezTo>
                  <a:cubicBezTo>
                    <a:pt x="21600" y="10509"/>
                    <a:pt x="21457" y="10387"/>
                    <a:pt x="21401" y="10346"/>
                  </a:cubicBezTo>
                  <a:cubicBezTo>
                    <a:pt x="20334" y="9642"/>
                    <a:pt x="17395" y="7570"/>
                    <a:pt x="16471" y="623"/>
                  </a:cubicBezTo>
                  <a:cubicBezTo>
                    <a:pt x="16391" y="135"/>
                    <a:pt x="16367" y="0"/>
                    <a:pt x="15953" y="0"/>
                  </a:cubicBezTo>
                  <a:cubicBezTo>
                    <a:pt x="15762" y="0"/>
                    <a:pt x="15467" y="0"/>
                    <a:pt x="15467" y="501"/>
                  </a:cubicBezTo>
                  <a:cubicBezTo>
                    <a:pt x="15467" y="582"/>
                    <a:pt x="15690" y="3196"/>
                    <a:pt x="16710" y="5959"/>
                  </a:cubicBezTo>
                  <a:cubicBezTo>
                    <a:pt x="17196" y="7205"/>
                    <a:pt x="17904" y="8654"/>
                    <a:pt x="18948" y="9967"/>
                  </a:cubicBezTo>
                  <a:lnTo>
                    <a:pt x="876" y="9967"/>
                  </a:lnTo>
                  <a:cubicBezTo>
                    <a:pt x="438" y="9967"/>
                    <a:pt x="0" y="9967"/>
                    <a:pt x="0" y="10793"/>
                  </a:cubicBezTo>
                  <a:cubicBezTo>
                    <a:pt x="0" y="11633"/>
                    <a:pt x="438" y="11633"/>
                    <a:pt x="876" y="11633"/>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1" name="Shape"/>
            <p:cNvSpPr/>
            <p:nvPr/>
          </p:nvSpPr>
          <p:spPr>
            <a:xfrm>
              <a:off x="174695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2" name="Shape"/>
            <p:cNvSpPr/>
            <p:nvPr/>
          </p:nvSpPr>
          <p:spPr>
            <a:xfrm>
              <a:off x="2197632" y="0"/>
              <a:ext cx="195055" cy="2901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84" y="10416"/>
                  </a:moveTo>
                  <a:cubicBezTo>
                    <a:pt x="13953" y="10416"/>
                    <a:pt x="16590" y="12130"/>
                    <a:pt x="16590" y="15498"/>
                  </a:cubicBezTo>
                  <a:cubicBezTo>
                    <a:pt x="16590" y="19413"/>
                    <a:pt x="13206" y="20581"/>
                    <a:pt x="10481" y="20581"/>
                  </a:cubicBezTo>
                  <a:cubicBezTo>
                    <a:pt x="8592" y="20581"/>
                    <a:pt x="4461" y="20241"/>
                    <a:pt x="2505" y="18379"/>
                  </a:cubicBezTo>
                  <a:cubicBezTo>
                    <a:pt x="4702" y="18305"/>
                    <a:pt x="5230" y="17271"/>
                    <a:pt x="5230" y="16606"/>
                  </a:cubicBezTo>
                  <a:cubicBezTo>
                    <a:pt x="5230" y="15602"/>
                    <a:pt x="4087" y="14878"/>
                    <a:pt x="2637" y="14878"/>
                  </a:cubicBezTo>
                  <a:cubicBezTo>
                    <a:pt x="1318" y="14878"/>
                    <a:pt x="0" y="15410"/>
                    <a:pt x="0" y="16710"/>
                  </a:cubicBezTo>
                  <a:cubicBezTo>
                    <a:pt x="0" y="19665"/>
                    <a:pt x="4900" y="21600"/>
                    <a:pt x="10569" y="21600"/>
                  </a:cubicBezTo>
                  <a:cubicBezTo>
                    <a:pt x="17095" y="21600"/>
                    <a:pt x="21600" y="18660"/>
                    <a:pt x="21600" y="15498"/>
                  </a:cubicBezTo>
                  <a:cubicBezTo>
                    <a:pt x="21600" y="13046"/>
                    <a:pt x="18612" y="10578"/>
                    <a:pt x="13448" y="9854"/>
                  </a:cubicBezTo>
                  <a:cubicBezTo>
                    <a:pt x="18370" y="8658"/>
                    <a:pt x="20150" y="6279"/>
                    <a:pt x="20150" y="4358"/>
                  </a:cubicBezTo>
                  <a:cubicBezTo>
                    <a:pt x="20150" y="1862"/>
                    <a:pt x="15887" y="0"/>
                    <a:pt x="10657" y="0"/>
                  </a:cubicBezTo>
                  <a:cubicBezTo>
                    <a:pt x="5449" y="0"/>
                    <a:pt x="1472" y="1699"/>
                    <a:pt x="1472" y="4225"/>
                  </a:cubicBezTo>
                  <a:cubicBezTo>
                    <a:pt x="1472" y="5304"/>
                    <a:pt x="2505" y="5910"/>
                    <a:pt x="3911" y="5910"/>
                  </a:cubicBezTo>
                  <a:cubicBezTo>
                    <a:pt x="5362" y="5910"/>
                    <a:pt x="6306" y="5186"/>
                    <a:pt x="6306" y="4299"/>
                  </a:cubicBezTo>
                  <a:cubicBezTo>
                    <a:pt x="6306" y="3383"/>
                    <a:pt x="5362" y="2718"/>
                    <a:pt x="3911" y="2659"/>
                  </a:cubicBezTo>
                  <a:cubicBezTo>
                    <a:pt x="5559" y="1271"/>
                    <a:pt x="8789" y="916"/>
                    <a:pt x="10525" y="916"/>
                  </a:cubicBezTo>
                  <a:cubicBezTo>
                    <a:pt x="12635" y="916"/>
                    <a:pt x="15601" y="1610"/>
                    <a:pt x="15601" y="4358"/>
                  </a:cubicBezTo>
                  <a:cubicBezTo>
                    <a:pt x="15601" y="5688"/>
                    <a:pt x="14942" y="7136"/>
                    <a:pt x="13711" y="8111"/>
                  </a:cubicBezTo>
                  <a:cubicBezTo>
                    <a:pt x="12173" y="9308"/>
                    <a:pt x="10855" y="9382"/>
                    <a:pt x="8504" y="9470"/>
                  </a:cubicBezTo>
                  <a:cubicBezTo>
                    <a:pt x="7339" y="9529"/>
                    <a:pt x="7229" y="9529"/>
                    <a:pt x="7010" y="9574"/>
                  </a:cubicBezTo>
                  <a:cubicBezTo>
                    <a:pt x="6922" y="9574"/>
                    <a:pt x="6526" y="9633"/>
                    <a:pt x="6526" y="9973"/>
                  </a:cubicBezTo>
                  <a:cubicBezTo>
                    <a:pt x="6526" y="10416"/>
                    <a:pt x="6966" y="10416"/>
                    <a:pt x="7757" y="1041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nvGrpSpPr>
          <p:cNvPr id="360" name="Group"/>
          <p:cNvGrpSpPr/>
          <p:nvPr/>
        </p:nvGrpSpPr>
        <p:grpSpPr>
          <a:xfrm>
            <a:off x="19877275" y="12117682"/>
            <a:ext cx="1853601" cy="606228"/>
            <a:chOff x="0" y="0"/>
            <a:chExt cx="1853600" cy="606226"/>
          </a:xfrm>
        </p:grpSpPr>
        <p:sp>
          <p:nvSpPr>
            <p:cNvPr id="354" name="Shape"/>
            <p:cNvSpPr/>
            <p:nvPr/>
          </p:nvSpPr>
          <p:spPr>
            <a:xfrm>
              <a:off x="0" y="30360"/>
              <a:ext cx="239503" cy="424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5" name="Shape"/>
            <p:cNvSpPr/>
            <p:nvPr/>
          </p:nvSpPr>
          <p:spPr>
            <a:xfrm>
              <a:off x="313498"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81"/>
                  </a:moveTo>
                  <a:cubicBezTo>
                    <a:pt x="21600" y="21317"/>
                    <a:pt x="21600" y="21275"/>
                    <a:pt x="20016" y="20907"/>
                  </a:cubicBezTo>
                  <a:cubicBezTo>
                    <a:pt x="8378" y="18185"/>
                    <a:pt x="5392" y="14105"/>
                    <a:pt x="5392" y="10796"/>
                  </a:cubicBezTo>
                  <a:cubicBezTo>
                    <a:pt x="5392" y="7042"/>
                    <a:pt x="8957" y="3288"/>
                    <a:pt x="20381" y="587"/>
                  </a:cubicBezTo>
                  <a:cubicBezTo>
                    <a:pt x="21600" y="325"/>
                    <a:pt x="21600" y="283"/>
                    <a:pt x="21600" y="219"/>
                  </a:cubicBezTo>
                  <a:cubicBezTo>
                    <a:pt x="21600" y="71"/>
                    <a:pt x="21234" y="0"/>
                    <a:pt x="20656" y="0"/>
                  </a:cubicBezTo>
                  <a:cubicBezTo>
                    <a:pt x="19742" y="0"/>
                    <a:pt x="11364" y="1471"/>
                    <a:pt x="5880" y="4214"/>
                  </a:cubicBezTo>
                  <a:cubicBezTo>
                    <a:pt x="1127" y="6590"/>
                    <a:pt x="0" y="8986"/>
                    <a:pt x="0" y="10796"/>
                  </a:cubicBezTo>
                  <a:cubicBezTo>
                    <a:pt x="0" y="12486"/>
                    <a:pt x="1036" y="15095"/>
                    <a:pt x="6154" y="17535"/>
                  </a:cubicBezTo>
                  <a:cubicBezTo>
                    <a:pt x="11729" y="20193"/>
                    <a:pt x="19742" y="21600"/>
                    <a:pt x="20656" y="21600"/>
                  </a:cubicBezTo>
                  <a:cubicBezTo>
                    <a:pt x="21234" y="21600"/>
                    <a:pt x="21600" y="21529"/>
                    <a:pt x="21600" y="2138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6" name="Shape"/>
            <p:cNvSpPr/>
            <p:nvPr/>
          </p:nvSpPr>
          <p:spPr>
            <a:xfrm>
              <a:off x="502537" y="185539"/>
              <a:ext cx="341297" cy="2690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33" y="9637"/>
                  </a:moveTo>
                  <a:lnTo>
                    <a:pt x="16916" y="3313"/>
                  </a:lnTo>
                  <a:cubicBezTo>
                    <a:pt x="17418" y="2628"/>
                    <a:pt x="17644" y="2294"/>
                    <a:pt x="20834" y="2294"/>
                  </a:cubicBezTo>
                  <a:lnTo>
                    <a:pt x="20834" y="0"/>
                  </a:lnTo>
                  <a:cubicBezTo>
                    <a:pt x="19490" y="96"/>
                    <a:pt x="17493" y="143"/>
                    <a:pt x="17305" y="143"/>
                  </a:cubicBezTo>
                  <a:cubicBezTo>
                    <a:pt x="16338" y="143"/>
                    <a:pt x="14417" y="48"/>
                    <a:pt x="13349" y="0"/>
                  </a:cubicBezTo>
                  <a:lnTo>
                    <a:pt x="13349" y="2294"/>
                  </a:lnTo>
                  <a:cubicBezTo>
                    <a:pt x="13889" y="2294"/>
                    <a:pt x="14341" y="2389"/>
                    <a:pt x="14806" y="2724"/>
                  </a:cubicBezTo>
                  <a:cubicBezTo>
                    <a:pt x="14655" y="3011"/>
                    <a:pt x="14655" y="3106"/>
                    <a:pt x="14505" y="3313"/>
                  </a:cubicBezTo>
                  <a:lnTo>
                    <a:pt x="11277" y="7885"/>
                  </a:lnTo>
                  <a:lnTo>
                    <a:pt x="7522" y="2294"/>
                  </a:lnTo>
                  <a:lnTo>
                    <a:pt x="9054" y="2294"/>
                  </a:lnTo>
                  <a:lnTo>
                    <a:pt x="9054" y="0"/>
                  </a:lnTo>
                  <a:cubicBezTo>
                    <a:pt x="8062" y="48"/>
                    <a:pt x="5639" y="143"/>
                    <a:pt x="4408" y="143"/>
                  </a:cubicBezTo>
                  <a:cubicBezTo>
                    <a:pt x="3190" y="143"/>
                    <a:pt x="1457" y="48"/>
                    <a:pt x="188" y="0"/>
                  </a:cubicBezTo>
                  <a:lnTo>
                    <a:pt x="188" y="2294"/>
                  </a:lnTo>
                  <a:lnTo>
                    <a:pt x="2913" y="2294"/>
                  </a:lnTo>
                  <a:lnTo>
                    <a:pt x="8904" y="11230"/>
                  </a:lnTo>
                  <a:lnTo>
                    <a:pt x="3880" y="18382"/>
                  </a:lnTo>
                  <a:cubicBezTo>
                    <a:pt x="3227" y="19306"/>
                    <a:pt x="1846" y="19306"/>
                    <a:pt x="0" y="19306"/>
                  </a:cubicBezTo>
                  <a:lnTo>
                    <a:pt x="0" y="21600"/>
                  </a:lnTo>
                  <a:cubicBezTo>
                    <a:pt x="1344" y="21504"/>
                    <a:pt x="3340" y="21457"/>
                    <a:pt x="3529" y="21457"/>
                  </a:cubicBezTo>
                  <a:cubicBezTo>
                    <a:pt x="4496" y="21457"/>
                    <a:pt x="6719" y="21552"/>
                    <a:pt x="7485" y="21600"/>
                  </a:cubicBezTo>
                  <a:lnTo>
                    <a:pt x="7485" y="19306"/>
                  </a:lnTo>
                  <a:cubicBezTo>
                    <a:pt x="6794" y="19306"/>
                    <a:pt x="6066" y="19067"/>
                    <a:pt x="6066" y="18781"/>
                  </a:cubicBezTo>
                  <a:cubicBezTo>
                    <a:pt x="6066" y="18733"/>
                    <a:pt x="6066" y="18685"/>
                    <a:pt x="6329" y="18287"/>
                  </a:cubicBezTo>
                  <a:lnTo>
                    <a:pt x="10047" y="12982"/>
                  </a:lnTo>
                  <a:lnTo>
                    <a:pt x="14266" y="19306"/>
                  </a:lnTo>
                  <a:lnTo>
                    <a:pt x="12772" y="19306"/>
                  </a:lnTo>
                  <a:lnTo>
                    <a:pt x="12772" y="21600"/>
                  </a:lnTo>
                  <a:cubicBezTo>
                    <a:pt x="13776" y="21552"/>
                    <a:pt x="16112" y="21457"/>
                    <a:pt x="17380" y="21457"/>
                  </a:cubicBezTo>
                  <a:cubicBezTo>
                    <a:pt x="18599" y="21457"/>
                    <a:pt x="20332" y="21552"/>
                    <a:pt x="21600" y="21600"/>
                  </a:cubicBezTo>
                  <a:lnTo>
                    <a:pt x="21600" y="19306"/>
                  </a:lnTo>
                  <a:lnTo>
                    <a:pt x="18875" y="19306"/>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7" name="Shape"/>
            <p:cNvSpPr/>
            <p:nvPr/>
          </p:nvSpPr>
          <p:spPr>
            <a:xfrm>
              <a:off x="891474"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96"/>
                  </a:moveTo>
                  <a:cubicBezTo>
                    <a:pt x="21600" y="9114"/>
                    <a:pt x="20564" y="6505"/>
                    <a:pt x="15446" y="4065"/>
                  </a:cubicBezTo>
                  <a:cubicBezTo>
                    <a:pt x="9871" y="1407"/>
                    <a:pt x="1858" y="0"/>
                    <a:pt x="944" y="0"/>
                  </a:cubicBezTo>
                  <a:cubicBezTo>
                    <a:pt x="366" y="0"/>
                    <a:pt x="0" y="92"/>
                    <a:pt x="0" y="219"/>
                  </a:cubicBezTo>
                  <a:cubicBezTo>
                    <a:pt x="0" y="283"/>
                    <a:pt x="0" y="325"/>
                    <a:pt x="1767" y="714"/>
                  </a:cubicBezTo>
                  <a:cubicBezTo>
                    <a:pt x="10876" y="2856"/>
                    <a:pt x="16177" y="6286"/>
                    <a:pt x="16177" y="10796"/>
                  </a:cubicBezTo>
                  <a:cubicBezTo>
                    <a:pt x="16177" y="14494"/>
                    <a:pt x="12735" y="18291"/>
                    <a:pt x="1219" y="21013"/>
                  </a:cubicBezTo>
                  <a:cubicBezTo>
                    <a:pt x="0" y="21275"/>
                    <a:pt x="0" y="21317"/>
                    <a:pt x="0" y="21381"/>
                  </a:cubicBezTo>
                  <a:cubicBezTo>
                    <a:pt x="0" y="21508"/>
                    <a:pt x="366" y="21600"/>
                    <a:pt x="944" y="21600"/>
                  </a:cubicBezTo>
                  <a:cubicBezTo>
                    <a:pt x="1858" y="21600"/>
                    <a:pt x="10236" y="20129"/>
                    <a:pt x="15720" y="17386"/>
                  </a:cubicBezTo>
                  <a:cubicBezTo>
                    <a:pt x="20473" y="15010"/>
                    <a:pt x="21600" y="12614"/>
                    <a:pt x="21600" y="1079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8" name="Shape"/>
            <p:cNvSpPr/>
            <p:nvPr/>
          </p:nvSpPr>
          <p:spPr>
            <a:xfrm>
              <a:off x="1126515" y="232171"/>
              <a:ext cx="403008" cy="141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94" y="3686"/>
                  </a:moveTo>
                  <a:cubicBezTo>
                    <a:pt x="20983" y="3686"/>
                    <a:pt x="21600" y="3686"/>
                    <a:pt x="21600" y="1843"/>
                  </a:cubicBezTo>
                  <a:cubicBezTo>
                    <a:pt x="21600" y="0"/>
                    <a:pt x="20983" y="0"/>
                    <a:pt x="20526" y="0"/>
                  </a:cubicBezTo>
                  <a:lnTo>
                    <a:pt x="1074" y="0"/>
                  </a:lnTo>
                  <a:cubicBezTo>
                    <a:pt x="617" y="0"/>
                    <a:pt x="0" y="0"/>
                    <a:pt x="0" y="1843"/>
                  </a:cubicBezTo>
                  <a:cubicBezTo>
                    <a:pt x="0" y="3686"/>
                    <a:pt x="617" y="3686"/>
                    <a:pt x="1106" y="3686"/>
                  </a:cubicBezTo>
                  <a:close/>
                  <a:moveTo>
                    <a:pt x="20526" y="21600"/>
                  </a:moveTo>
                  <a:cubicBezTo>
                    <a:pt x="20983" y="21600"/>
                    <a:pt x="21600" y="21600"/>
                    <a:pt x="21600" y="19757"/>
                  </a:cubicBezTo>
                  <a:cubicBezTo>
                    <a:pt x="21600" y="17914"/>
                    <a:pt x="20983" y="17914"/>
                    <a:pt x="20494" y="17914"/>
                  </a:cubicBezTo>
                  <a:lnTo>
                    <a:pt x="1106" y="17914"/>
                  </a:lnTo>
                  <a:cubicBezTo>
                    <a:pt x="617" y="17914"/>
                    <a:pt x="0" y="17914"/>
                    <a:pt x="0" y="19757"/>
                  </a:cubicBezTo>
                  <a:cubicBezTo>
                    <a:pt x="0" y="21600"/>
                    <a:pt x="617" y="21600"/>
                    <a:pt x="1074" y="21600"/>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59" name="Shape"/>
            <p:cNvSpPr/>
            <p:nvPr/>
          </p:nvSpPr>
          <p:spPr>
            <a:xfrm>
              <a:off x="1586913" y="180181"/>
              <a:ext cx="266688" cy="278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98" y="2158"/>
                  </a:moveTo>
                  <a:cubicBezTo>
                    <a:pt x="14914" y="2914"/>
                    <a:pt x="14818" y="3901"/>
                    <a:pt x="14818" y="4332"/>
                  </a:cubicBezTo>
                  <a:cubicBezTo>
                    <a:pt x="14818" y="6398"/>
                    <a:pt x="16537" y="7293"/>
                    <a:pt x="17871" y="7293"/>
                  </a:cubicBezTo>
                  <a:cubicBezTo>
                    <a:pt x="19382" y="7293"/>
                    <a:pt x="20957" y="6306"/>
                    <a:pt x="20957" y="4332"/>
                  </a:cubicBezTo>
                  <a:cubicBezTo>
                    <a:pt x="20957" y="278"/>
                    <a:pt x="15268" y="0"/>
                    <a:pt x="12423" y="0"/>
                  </a:cubicBezTo>
                  <a:cubicBezTo>
                    <a:pt x="3632" y="0"/>
                    <a:pt x="0" y="5412"/>
                    <a:pt x="0" y="10869"/>
                  </a:cubicBezTo>
                  <a:cubicBezTo>
                    <a:pt x="0" y="17129"/>
                    <a:pt x="4613" y="21600"/>
                    <a:pt x="12166" y="21600"/>
                  </a:cubicBezTo>
                  <a:cubicBezTo>
                    <a:pt x="20121" y="21600"/>
                    <a:pt x="21600" y="16142"/>
                    <a:pt x="21600" y="15818"/>
                  </a:cubicBezTo>
                  <a:cubicBezTo>
                    <a:pt x="21600" y="15155"/>
                    <a:pt x="20909" y="15155"/>
                    <a:pt x="20427" y="15155"/>
                  </a:cubicBezTo>
                  <a:cubicBezTo>
                    <a:pt x="19543" y="15155"/>
                    <a:pt x="19479" y="15248"/>
                    <a:pt x="19237" y="15865"/>
                  </a:cubicBezTo>
                  <a:cubicBezTo>
                    <a:pt x="17968" y="18825"/>
                    <a:pt x="15605" y="19719"/>
                    <a:pt x="13098" y="19719"/>
                  </a:cubicBezTo>
                  <a:cubicBezTo>
                    <a:pt x="6284" y="19719"/>
                    <a:pt x="6284" y="12797"/>
                    <a:pt x="6284" y="10638"/>
                  </a:cubicBezTo>
                  <a:cubicBezTo>
                    <a:pt x="6284" y="8002"/>
                    <a:pt x="6284" y="1881"/>
                    <a:pt x="12616" y="1881"/>
                  </a:cubicBezTo>
                  <a:cubicBezTo>
                    <a:pt x="14336" y="1881"/>
                    <a:pt x="15171" y="2020"/>
                    <a:pt x="15798" y="2158"/>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pic>
        <p:nvPicPr>
          <p:cNvPr id="361" name="Image" descr="Image"/>
          <p:cNvPicPr>
            <a:picLocks noChangeAspect="1"/>
          </p:cNvPicPr>
          <p:nvPr/>
        </p:nvPicPr>
        <p:blipFill>
          <a:blip r:embed="rId2">
            <a:extLst/>
          </a:blip>
          <a:stretch>
            <a:fillRect/>
          </a:stretch>
        </p:blipFill>
        <p:spPr>
          <a:xfrm>
            <a:off x="14783224" y="3540942"/>
            <a:ext cx="7986900" cy="7986296"/>
          </a:xfrm>
          <a:prstGeom prst="rect">
            <a:avLst/>
          </a:prstGeom>
          <a:ln w="12700">
            <a:miter lim="400000"/>
          </a:ln>
        </p:spPr>
      </p:pic>
      <p:sp>
        <p:nvSpPr>
          <p:cNvPr id="362" name="Equation"/>
          <p:cNvSpPr txBox="1"/>
          <p:nvPr/>
        </p:nvSpPr>
        <p:spPr>
          <a:xfrm>
            <a:off x="18608831" y="2963497"/>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1</m:t>
                      </m:r>
                    </m:sub>
                  </m:sSub>
                </m:oMath>
              </m:oMathPara>
            </a14:m>
            <a:endParaRPr sz="5600"/>
          </a:p>
        </p:txBody>
      </p:sp>
      <p:sp>
        <p:nvSpPr>
          <p:cNvPr id="363" name="Equation"/>
          <p:cNvSpPr txBox="1"/>
          <p:nvPr/>
        </p:nvSpPr>
        <p:spPr>
          <a:xfrm>
            <a:off x="19037076" y="7225428"/>
            <a:ext cx="1021996" cy="6173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364" name="Equation"/>
          <p:cNvSpPr txBox="1"/>
          <p:nvPr/>
        </p:nvSpPr>
        <p:spPr>
          <a:xfrm>
            <a:off x="13904372" y="7544968"/>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2</m:t>
                      </m:r>
                    </m:sub>
                  </m:sSub>
                </m:oMath>
              </m:oMathPara>
            </a14:m>
            <a:endParaRPr sz="5600"/>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Images as Functions"/>
          <p:cNvSpPr txBox="1"/>
          <p:nvPr>
            <p:ph type="title"/>
          </p:nvPr>
        </p:nvSpPr>
        <p:spPr>
          <a:xfrm>
            <a:off x="451894" y="0"/>
            <a:ext cx="21005801" cy="2286000"/>
          </a:xfrm>
          <a:prstGeom prst="rect">
            <a:avLst/>
          </a:prstGeom>
        </p:spPr>
        <p:txBody>
          <a:bodyPr/>
          <a:lstStyle/>
          <a:p>
            <a:pPr/>
            <a:r>
              <a:t>Images as Functions</a:t>
            </a:r>
          </a:p>
        </p:txBody>
      </p:sp>
      <p:sp>
        <p:nvSpPr>
          <p:cNvPr id="367" name="Discrete Sampling"/>
          <p:cNvSpPr txBox="1"/>
          <p:nvPr/>
        </p:nvSpPr>
        <p:spPr>
          <a:xfrm>
            <a:off x="10343718" y="5492716"/>
            <a:ext cx="3104897"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Discrete</a:t>
            </a:r>
            <a:br/>
            <a:r>
              <a:t>Sampling</a:t>
            </a:r>
          </a:p>
        </p:txBody>
      </p:sp>
      <p:sp>
        <p:nvSpPr>
          <p:cNvPr id="368" name="Line"/>
          <p:cNvSpPr/>
          <p:nvPr/>
        </p:nvSpPr>
        <p:spPr>
          <a:xfrm flipV="1">
            <a:off x="11079204" y="7956584"/>
            <a:ext cx="1519351" cy="1"/>
          </a:xfrm>
          <a:prstGeom prst="line">
            <a:avLst/>
          </a:prstGeom>
          <a:ln w="139700">
            <a:solidFill>
              <a:srgbClr val="000000"/>
            </a:solidFill>
            <a:miter lim="400000"/>
            <a:tailEnd type="triangle"/>
          </a:ln>
        </p:spPr>
        <p:txBody>
          <a:bodyPr lIns="50800" tIns="50800" rIns="50800" bIns="50800" anchor="ctr"/>
          <a:lstStyle/>
          <a:p>
            <a:pPr algn="ctr">
              <a:spcBef>
                <a:spcPts val="0"/>
              </a:spcBef>
              <a:defRPr sz="5600"/>
            </a:pPr>
          </a:p>
        </p:txBody>
      </p:sp>
      <p:grpSp>
        <p:nvGrpSpPr>
          <p:cNvPr id="376" name="Group"/>
          <p:cNvGrpSpPr/>
          <p:nvPr/>
        </p:nvGrpSpPr>
        <p:grpSpPr>
          <a:xfrm>
            <a:off x="2849436" y="11723871"/>
            <a:ext cx="2392688" cy="538548"/>
            <a:chOff x="0" y="0"/>
            <a:chExt cx="2392686" cy="538547"/>
          </a:xfrm>
        </p:grpSpPr>
        <p:sp>
          <p:nvSpPr>
            <p:cNvPr id="369" name="Shape"/>
            <p:cNvSpPr/>
            <p:nvPr/>
          </p:nvSpPr>
          <p:spPr>
            <a:xfrm>
              <a:off x="0" y="107541"/>
              <a:ext cx="239503" cy="424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0" name="Shape"/>
            <p:cNvSpPr/>
            <p:nvPr/>
          </p:nvSpPr>
          <p:spPr>
            <a:xfrm>
              <a:off x="305759" y="270656"/>
              <a:ext cx="64093" cy="2611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659"/>
                  </a:moveTo>
                  <a:cubicBezTo>
                    <a:pt x="21600" y="1198"/>
                    <a:pt x="16718" y="0"/>
                    <a:pt x="10833" y="0"/>
                  </a:cubicBezTo>
                  <a:cubicBezTo>
                    <a:pt x="4882" y="0"/>
                    <a:pt x="0" y="1198"/>
                    <a:pt x="0" y="2659"/>
                  </a:cubicBezTo>
                  <a:cubicBezTo>
                    <a:pt x="0" y="4103"/>
                    <a:pt x="4882" y="5302"/>
                    <a:pt x="10833" y="5302"/>
                  </a:cubicBezTo>
                  <a:cubicBezTo>
                    <a:pt x="16718" y="5302"/>
                    <a:pt x="21600" y="4103"/>
                    <a:pt x="21600" y="2659"/>
                  </a:cubicBezTo>
                  <a:close/>
                  <a:moveTo>
                    <a:pt x="21600" y="18941"/>
                  </a:moveTo>
                  <a:cubicBezTo>
                    <a:pt x="21600" y="17497"/>
                    <a:pt x="16718" y="16282"/>
                    <a:pt x="10833" y="16282"/>
                  </a:cubicBezTo>
                  <a:cubicBezTo>
                    <a:pt x="4882" y="16282"/>
                    <a:pt x="0" y="17497"/>
                    <a:pt x="0" y="18941"/>
                  </a:cubicBezTo>
                  <a:cubicBezTo>
                    <a:pt x="0" y="20402"/>
                    <a:pt x="4882" y="21600"/>
                    <a:pt x="10833" y="21600"/>
                  </a:cubicBezTo>
                  <a:cubicBezTo>
                    <a:pt x="16718" y="21600"/>
                    <a:pt x="21600" y="20402"/>
                    <a:pt x="21600" y="1894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1" name="Shape"/>
            <p:cNvSpPr/>
            <p:nvPr/>
          </p:nvSpPr>
          <p:spPr>
            <a:xfrm>
              <a:off x="43164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2" name="Shape"/>
            <p:cNvSpPr/>
            <p:nvPr/>
          </p:nvSpPr>
          <p:spPr>
            <a:xfrm>
              <a:off x="886290" y="0"/>
              <a:ext cx="187317" cy="2815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5679"/>
                  </a:moveTo>
                  <a:lnTo>
                    <a:pt x="19953" y="15679"/>
                  </a:lnTo>
                  <a:cubicBezTo>
                    <a:pt x="19792" y="16394"/>
                    <a:pt x="19312" y="18312"/>
                    <a:pt x="18671" y="18647"/>
                  </a:cubicBezTo>
                  <a:cubicBezTo>
                    <a:pt x="18282" y="18830"/>
                    <a:pt x="14507" y="18830"/>
                    <a:pt x="13820" y="18830"/>
                  </a:cubicBezTo>
                  <a:lnTo>
                    <a:pt x="4828" y="18830"/>
                  </a:lnTo>
                  <a:cubicBezTo>
                    <a:pt x="9976" y="15816"/>
                    <a:pt x="11669" y="14902"/>
                    <a:pt x="14621" y="13365"/>
                  </a:cubicBezTo>
                  <a:cubicBezTo>
                    <a:pt x="18236" y="11447"/>
                    <a:pt x="21600" y="9438"/>
                    <a:pt x="21600" y="6348"/>
                  </a:cubicBezTo>
                  <a:cubicBezTo>
                    <a:pt x="21600" y="2405"/>
                    <a:pt x="16429" y="0"/>
                    <a:pt x="10159" y="0"/>
                  </a:cubicBezTo>
                  <a:cubicBezTo>
                    <a:pt x="4096" y="0"/>
                    <a:pt x="0" y="2831"/>
                    <a:pt x="0" y="5830"/>
                  </a:cubicBezTo>
                  <a:cubicBezTo>
                    <a:pt x="0" y="7489"/>
                    <a:pt x="2105" y="7641"/>
                    <a:pt x="2586" y="7641"/>
                  </a:cubicBezTo>
                  <a:cubicBezTo>
                    <a:pt x="3753" y="7641"/>
                    <a:pt x="5171" y="7093"/>
                    <a:pt x="5171" y="5921"/>
                  </a:cubicBezTo>
                  <a:cubicBezTo>
                    <a:pt x="5171" y="5343"/>
                    <a:pt x="4828" y="4201"/>
                    <a:pt x="2288" y="4201"/>
                  </a:cubicBezTo>
                  <a:cubicBezTo>
                    <a:pt x="3798" y="1888"/>
                    <a:pt x="7139" y="1172"/>
                    <a:pt x="9427" y="1172"/>
                  </a:cubicBezTo>
                  <a:cubicBezTo>
                    <a:pt x="14324" y="1172"/>
                    <a:pt x="16864" y="3714"/>
                    <a:pt x="16864" y="6348"/>
                  </a:cubicBezTo>
                  <a:cubicBezTo>
                    <a:pt x="16864" y="9179"/>
                    <a:pt x="13820" y="11416"/>
                    <a:pt x="12264" y="12589"/>
                  </a:cubicBezTo>
                  <a:lnTo>
                    <a:pt x="481" y="20337"/>
                  </a:lnTo>
                  <a:cubicBezTo>
                    <a:pt x="0" y="20626"/>
                    <a:pt x="0" y="20687"/>
                    <a:pt x="0" y="21600"/>
                  </a:cubicBezTo>
                  <a:lnTo>
                    <a:pt x="20136" y="21600"/>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3" name="Shape"/>
            <p:cNvSpPr/>
            <p:nvPr/>
          </p:nvSpPr>
          <p:spPr>
            <a:xfrm>
              <a:off x="1164633" y="222039"/>
              <a:ext cx="538137" cy="3165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948" y="11633"/>
                  </a:moveTo>
                  <a:cubicBezTo>
                    <a:pt x="17610" y="13366"/>
                    <a:pt x="16957" y="15059"/>
                    <a:pt x="16758" y="15601"/>
                  </a:cubicBezTo>
                  <a:cubicBezTo>
                    <a:pt x="15666" y="18445"/>
                    <a:pt x="15467" y="21058"/>
                    <a:pt x="15467" y="21099"/>
                  </a:cubicBezTo>
                  <a:cubicBezTo>
                    <a:pt x="15467" y="21600"/>
                    <a:pt x="15762" y="21600"/>
                    <a:pt x="15953" y="21600"/>
                  </a:cubicBezTo>
                  <a:cubicBezTo>
                    <a:pt x="16367" y="21600"/>
                    <a:pt x="16391" y="21505"/>
                    <a:pt x="16495" y="20774"/>
                  </a:cubicBezTo>
                  <a:cubicBezTo>
                    <a:pt x="17052" y="16711"/>
                    <a:pt x="18486" y="13244"/>
                    <a:pt x="21234" y="11335"/>
                  </a:cubicBezTo>
                  <a:cubicBezTo>
                    <a:pt x="21528" y="11172"/>
                    <a:pt x="21600" y="11091"/>
                    <a:pt x="21600" y="10793"/>
                  </a:cubicBezTo>
                  <a:cubicBezTo>
                    <a:pt x="21600" y="10509"/>
                    <a:pt x="21457" y="10387"/>
                    <a:pt x="21401" y="10346"/>
                  </a:cubicBezTo>
                  <a:cubicBezTo>
                    <a:pt x="20334" y="9642"/>
                    <a:pt x="17395" y="7570"/>
                    <a:pt x="16471" y="623"/>
                  </a:cubicBezTo>
                  <a:cubicBezTo>
                    <a:pt x="16391" y="135"/>
                    <a:pt x="16367" y="0"/>
                    <a:pt x="15953" y="0"/>
                  </a:cubicBezTo>
                  <a:cubicBezTo>
                    <a:pt x="15762" y="0"/>
                    <a:pt x="15467" y="0"/>
                    <a:pt x="15467" y="501"/>
                  </a:cubicBezTo>
                  <a:cubicBezTo>
                    <a:pt x="15467" y="582"/>
                    <a:pt x="15690" y="3196"/>
                    <a:pt x="16710" y="5959"/>
                  </a:cubicBezTo>
                  <a:cubicBezTo>
                    <a:pt x="17196" y="7205"/>
                    <a:pt x="17904" y="8654"/>
                    <a:pt x="18948" y="9967"/>
                  </a:cubicBezTo>
                  <a:lnTo>
                    <a:pt x="876" y="9967"/>
                  </a:lnTo>
                  <a:cubicBezTo>
                    <a:pt x="438" y="9967"/>
                    <a:pt x="0" y="9967"/>
                    <a:pt x="0" y="10793"/>
                  </a:cubicBezTo>
                  <a:cubicBezTo>
                    <a:pt x="0" y="11633"/>
                    <a:pt x="438" y="11633"/>
                    <a:pt x="876" y="11633"/>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4" name="Shape"/>
            <p:cNvSpPr/>
            <p:nvPr/>
          </p:nvSpPr>
          <p:spPr>
            <a:xfrm>
              <a:off x="174695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5" name="Shape"/>
            <p:cNvSpPr/>
            <p:nvPr/>
          </p:nvSpPr>
          <p:spPr>
            <a:xfrm>
              <a:off x="2197632" y="0"/>
              <a:ext cx="195055" cy="2901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84" y="10416"/>
                  </a:moveTo>
                  <a:cubicBezTo>
                    <a:pt x="13953" y="10416"/>
                    <a:pt x="16590" y="12130"/>
                    <a:pt x="16590" y="15498"/>
                  </a:cubicBezTo>
                  <a:cubicBezTo>
                    <a:pt x="16590" y="19413"/>
                    <a:pt x="13206" y="20581"/>
                    <a:pt x="10481" y="20581"/>
                  </a:cubicBezTo>
                  <a:cubicBezTo>
                    <a:pt x="8592" y="20581"/>
                    <a:pt x="4461" y="20241"/>
                    <a:pt x="2505" y="18379"/>
                  </a:cubicBezTo>
                  <a:cubicBezTo>
                    <a:pt x="4702" y="18305"/>
                    <a:pt x="5230" y="17271"/>
                    <a:pt x="5230" y="16606"/>
                  </a:cubicBezTo>
                  <a:cubicBezTo>
                    <a:pt x="5230" y="15602"/>
                    <a:pt x="4087" y="14878"/>
                    <a:pt x="2637" y="14878"/>
                  </a:cubicBezTo>
                  <a:cubicBezTo>
                    <a:pt x="1318" y="14878"/>
                    <a:pt x="0" y="15410"/>
                    <a:pt x="0" y="16710"/>
                  </a:cubicBezTo>
                  <a:cubicBezTo>
                    <a:pt x="0" y="19665"/>
                    <a:pt x="4900" y="21600"/>
                    <a:pt x="10569" y="21600"/>
                  </a:cubicBezTo>
                  <a:cubicBezTo>
                    <a:pt x="17095" y="21600"/>
                    <a:pt x="21600" y="18660"/>
                    <a:pt x="21600" y="15498"/>
                  </a:cubicBezTo>
                  <a:cubicBezTo>
                    <a:pt x="21600" y="13046"/>
                    <a:pt x="18612" y="10578"/>
                    <a:pt x="13448" y="9854"/>
                  </a:cubicBezTo>
                  <a:cubicBezTo>
                    <a:pt x="18370" y="8658"/>
                    <a:pt x="20150" y="6279"/>
                    <a:pt x="20150" y="4358"/>
                  </a:cubicBezTo>
                  <a:cubicBezTo>
                    <a:pt x="20150" y="1862"/>
                    <a:pt x="15887" y="0"/>
                    <a:pt x="10657" y="0"/>
                  </a:cubicBezTo>
                  <a:cubicBezTo>
                    <a:pt x="5449" y="0"/>
                    <a:pt x="1472" y="1699"/>
                    <a:pt x="1472" y="4225"/>
                  </a:cubicBezTo>
                  <a:cubicBezTo>
                    <a:pt x="1472" y="5304"/>
                    <a:pt x="2505" y="5910"/>
                    <a:pt x="3911" y="5910"/>
                  </a:cubicBezTo>
                  <a:cubicBezTo>
                    <a:pt x="5362" y="5910"/>
                    <a:pt x="6306" y="5186"/>
                    <a:pt x="6306" y="4299"/>
                  </a:cubicBezTo>
                  <a:cubicBezTo>
                    <a:pt x="6306" y="3383"/>
                    <a:pt x="5362" y="2718"/>
                    <a:pt x="3911" y="2659"/>
                  </a:cubicBezTo>
                  <a:cubicBezTo>
                    <a:pt x="5559" y="1271"/>
                    <a:pt x="8789" y="916"/>
                    <a:pt x="10525" y="916"/>
                  </a:cubicBezTo>
                  <a:cubicBezTo>
                    <a:pt x="12635" y="916"/>
                    <a:pt x="15601" y="1610"/>
                    <a:pt x="15601" y="4358"/>
                  </a:cubicBezTo>
                  <a:cubicBezTo>
                    <a:pt x="15601" y="5688"/>
                    <a:pt x="14942" y="7136"/>
                    <a:pt x="13711" y="8111"/>
                  </a:cubicBezTo>
                  <a:cubicBezTo>
                    <a:pt x="12173" y="9308"/>
                    <a:pt x="10855" y="9382"/>
                    <a:pt x="8504" y="9470"/>
                  </a:cubicBezTo>
                  <a:cubicBezTo>
                    <a:pt x="7339" y="9529"/>
                    <a:pt x="7229" y="9529"/>
                    <a:pt x="7010" y="9574"/>
                  </a:cubicBezTo>
                  <a:cubicBezTo>
                    <a:pt x="6922" y="9574"/>
                    <a:pt x="6526" y="9633"/>
                    <a:pt x="6526" y="9973"/>
                  </a:cubicBezTo>
                  <a:cubicBezTo>
                    <a:pt x="6526" y="10416"/>
                    <a:pt x="6966" y="10416"/>
                    <a:pt x="7757" y="1041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nvGrpSpPr>
          <p:cNvPr id="383" name="Group"/>
          <p:cNvGrpSpPr/>
          <p:nvPr/>
        </p:nvGrpSpPr>
        <p:grpSpPr>
          <a:xfrm>
            <a:off x="6672186" y="11791631"/>
            <a:ext cx="1853601" cy="606227"/>
            <a:chOff x="0" y="0"/>
            <a:chExt cx="1853600" cy="606226"/>
          </a:xfrm>
        </p:grpSpPr>
        <p:sp>
          <p:nvSpPr>
            <p:cNvPr id="377" name="Shape"/>
            <p:cNvSpPr/>
            <p:nvPr/>
          </p:nvSpPr>
          <p:spPr>
            <a:xfrm>
              <a:off x="0" y="30360"/>
              <a:ext cx="239503" cy="424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8" name="Shape"/>
            <p:cNvSpPr/>
            <p:nvPr/>
          </p:nvSpPr>
          <p:spPr>
            <a:xfrm>
              <a:off x="313498"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81"/>
                  </a:moveTo>
                  <a:cubicBezTo>
                    <a:pt x="21600" y="21317"/>
                    <a:pt x="21600" y="21275"/>
                    <a:pt x="20016" y="20907"/>
                  </a:cubicBezTo>
                  <a:cubicBezTo>
                    <a:pt x="8378" y="18185"/>
                    <a:pt x="5392" y="14105"/>
                    <a:pt x="5392" y="10796"/>
                  </a:cubicBezTo>
                  <a:cubicBezTo>
                    <a:pt x="5392" y="7042"/>
                    <a:pt x="8957" y="3288"/>
                    <a:pt x="20381" y="587"/>
                  </a:cubicBezTo>
                  <a:cubicBezTo>
                    <a:pt x="21600" y="325"/>
                    <a:pt x="21600" y="283"/>
                    <a:pt x="21600" y="219"/>
                  </a:cubicBezTo>
                  <a:cubicBezTo>
                    <a:pt x="21600" y="71"/>
                    <a:pt x="21234" y="0"/>
                    <a:pt x="20656" y="0"/>
                  </a:cubicBezTo>
                  <a:cubicBezTo>
                    <a:pt x="19742" y="0"/>
                    <a:pt x="11364" y="1471"/>
                    <a:pt x="5880" y="4214"/>
                  </a:cubicBezTo>
                  <a:cubicBezTo>
                    <a:pt x="1127" y="6590"/>
                    <a:pt x="0" y="8986"/>
                    <a:pt x="0" y="10796"/>
                  </a:cubicBezTo>
                  <a:cubicBezTo>
                    <a:pt x="0" y="12486"/>
                    <a:pt x="1036" y="15095"/>
                    <a:pt x="6154" y="17535"/>
                  </a:cubicBezTo>
                  <a:cubicBezTo>
                    <a:pt x="11729" y="20193"/>
                    <a:pt x="19742" y="21600"/>
                    <a:pt x="20656" y="21600"/>
                  </a:cubicBezTo>
                  <a:cubicBezTo>
                    <a:pt x="21234" y="21600"/>
                    <a:pt x="21600" y="21529"/>
                    <a:pt x="21600" y="2138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79" name="Shape"/>
            <p:cNvSpPr/>
            <p:nvPr/>
          </p:nvSpPr>
          <p:spPr>
            <a:xfrm>
              <a:off x="502537" y="185539"/>
              <a:ext cx="341297" cy="2690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33" y="9637"/>
                  </a:moveTo>
                  <a:lnTo>
                    <a:pt x="16916" y="3313"/>
                  </a:lnTo>
                  <a:cubicBezTo>
                    <a:pt x="17418" y="2628"/>
                    <a:pt x="17644" y="2294"/>
                    <a:pt x="20834" y="2294"/>
                  </a:cubicBezTo>
                  <a:lnTo>
                    <a:pt x="20834" y="0"/>
                  </a:lnTo>
                  <a:cubicBezTo>
                    <a:pt x="19490" y="96"/>
                    <a:pt x="17493" y="143"/>
                    <a:pt x="17305" y="143"/>
                  </a:cubicBezTo>
                  <a:cubicBezTo>
                    <a:pt x="16338" y="143"/>
                    <a:pt x="14417" y="48"/>
                    <a:pt x="13349" y="0"/>
                  </a:cubicBezTo>
                  <a:lnTo>
                    <a:pt x="13349" y="2294"/>
                  </a:lnTo>
                  <a:cubicBezTo>
                    <a:pt x="13889" y="2294"/>
                    <a:pt x="14341" y="2389"/>
                    <a:pt x="14806" y="2724"/>
                  </a:cubicBezTo>
                  <a:cubicBezTo>
                    <a:pt x="14655" y="3011"/>
                    <a:pt x="14655" y="3106"/>
                    <a:pt x="14505" y="3313"/>
                  </a:cubicBezTo>
                  <a:lnTo>
                    <a:pt x="11277" y="7885"/>
                  </a:lnTo>
                  <a:lnTo>
                    <a:pt x="7522" y="2294"/>
                  </a:lnTo>
                  <a:lnTo>
                    <a:pt x="9054" y="2294"/>
                  </a:lnTo>
                  <a:lnTo>
                    <a:pt x="9054" y="0"/>
                  </a:lnTo>
                  <a:cubicBezTo>
                    <a:pt x="8062" y="48"/>
                    <a:pt x="5639" y="143"/>
                    <a:pt x="4408" y="143"/>
                  </a:cubicBezTo>
                  <a:cubicBezTo>
                    <a:pt x="3190" y="143"/>
                    <a:pt x="1457" y="48"/>
                    <a:pt x="188" y="0"/>
                  </a:cubicBezTo>
                  <a:lnTo>
                    <a:pt x="188" y="2294"/>
                  </a:lnTo>
                  <a:lnTo>
                    <a:pt x="2913" y="2294"/>
                  </a:lnTo>
                  <a:lnTo>
                    <a:pt x="8904" y="11230"/>
                  </a:lnTo>
                  <a:lnTo>
                    <a:pt x="3880" y="18382"/>
                  </a:lnTo>
                  <a:cubicBezTo>
                    <a:pt x="3227" y="19306"/>
                    <a:pt x="1846" y="19306"/>
                    <a:pt x="0" y="19306"/>
                  </a:cubicBezTo>
                  <a:lnTo>
                    <a:pt x="0" y="21600"/>
                  </a:lnTo>
                  <a:cubicBezTo>
                    <a:pt x="1344" y="21504"/>
                    <a:pt x="3340" y="21457"/>
                    <a:pt x="3529" y="21457"/>
                  </a:cubicBezTo>
                  <a:cubicBezTo>
                    <a:pt x="4496" y="21457"/>
                    <a:pt x="6719" y="21552"/>
                    <a:pt x="7485" y="21600"/>
                  </a:cubicBezTo>
                  <a:lnTo>
                    <a:pt x="7485" y="19306"/>
                  </a:lnTo>
                  <a:cubicBezTo>
                    <a:pt x="6794" y="19306"/>
                    <a:pt x="6066" y="19067"/>
                    <a:pt x="6066" y="18781"/>
                  </a:cubicBezTo>
                  <a:cubicBezTo>
                    <a:pt x="6066" y="18733"/>
                    <a:pt x="6066" y="18685"/>
                    <a:pt x="6329" y="18287"/>
                  </a:cubicBezTo>
                  <a:lnTo>
                    <a:pt x="10047" y="12982"/>
                  </a:lnTo>
                  <a:lnTo>
                    <a:pt x="14266" y="19306"/>
                  </a:lnTo>
                  <a:lnTo>
                    <a:pt x="12772" y="19306"/>
                  </a:lnTo>
                  <a:lnTo>
                    <a:pt x="12772" y="21600"/>
                  </a:lnTo>
                  <a:cubicBezTo>
                    <a:pt x="13776" y="21552"/>
                    <a:pt x="16112" y="21457"/>
                    <a:pt x="17380" y="21457"/>
                  </a:cubicBezTo>
                  <a:cubicBezTo>
                    <a:pt x="18599" y="21457"/>
                    <a:pt x="20332" y="21552"/>
                    <a:pt x="21600" y="21600"/>
                  </a:cubicBezTo>
                  <a:lnTo>
                    <a:pt x="21600" y="19306"/>
                  </a:lnTo>
                  <a:lnTo>
                    <a:pt x="18875" y="19306"/>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80" name="Shape"/>
            <p:cNvSpPr/>
            <p:nvPr/>
          </p:nvSpPr>
          <p:spPr>
            <a:xfrm>
              <a:off x="891474"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96"/>
                  </a:moveTo>
                  <a:cubicBezTo>
                    <a:pt x="21600" y="9114"/>
                    <a:pt x="20564" y="6505"/>
                    <a:pt x="15446" y="4065"/>
                  </a:cubicBezTo>
                  <a:cubicBezTo>
                    <a:pt x="9871" y="1407"/>
                    <a:pt x="1858" y="0"/>
                    <a:pt x="944" y="0"/>
                  </a:cubicBezTo>
                  <a:cubicBezTo>
                    <a:pt x="366" y="0"/>
                    <a:pt x="0" y="92"/>
                    <a:pt x="0" y="219"/>
                  </a:cubicBezTo>
                  <a:cubicBezTo>
                    <a:pt x="0" y="283"/>
                    <a:pt x="0" y="325"/>
                    <a:pt x="1767" y="714"/>
                  </a:cubicBezTo>
                  <a:cubicBezTo>
                    <a:pt x="10876" y="2856"/>
                    <a:pt x="16177" y="6286"/>
                    <a:pt x="16177" y="10796"/>
                  </a:cubicBezTo>
                  <a:cubicBezTo>
                    <a:pt x="16177" y="14494"/>
                    <a:pt x="12735" y="18291"/>
                    <a:pt x="1219" y="21013"/>
                  </a:cubicBezTo>
                  <a:cubicBezTo>
                    <a:pt x="0" y="21275"/>
                    <a:pt x="0" y="21317"/>
                    <a:pt x="0" y="21381"/>
                  </a:cubicBezTo>
                  <a:cubicBezTo>
                    <a:pt x="0" y="21508"/>
                    <a:pt x="366" y="21600"/>
                    <a:pt x="944" y="21600"/>
                  </a:cubicBezTo>
                  <a:cubicBezTo>
                    <a:pt x="1858" y="21600"/>
                    <a:pt x="10236" y="20129"/>
                    <a:pt x="15720" y="17386"/>
                  </a:cubicBezTo>
                  <a:cubicBezTo>
                    <a:pt x="20473" y="15010"/>
                    <a:pt x="21600" y="12614"/>
                    <a:pt x="21600" y="1079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81" name="Shape"/>
            <p:cNvSpPr/>
            <p:nvPr/>
          </p:nvSpPr>
          <p:spPr>
            <a:xfrm>
              <a:off x="1126515" y="232171"/>
              <a:ext cx="403008" cy="141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94" y="3686"/>
                  </a:moveTo>
                  <a:cubicBezTo>
                    <a:pt x="20983" y="3686"/>
                    <a:pt x="21600" y="3686"/>
                    <a:pt x="21600" y="1843"/>
                  </a:cubicBezTo>
                  <a:cubicBezTo>
                    <a:pt x="21600" y="0"/>
                    <a:pt x="20983" y="0"/>
                    <a:pt x="20526" y="0"/>
                  </a:cubicBezTo>
                  <a:lnTo>
                    <a:pt x="1074" y="0"/>
                  </a:lnTo>
                  <a:cubicBezTo>
                    <a:pt x="617" y="0"/>
                    <a:pt x="0" y="0"/>
                    <a:pt x="0" y="1843"/>
                  </a:cubicBezTo>
                  <a:cubicBezTo>
                    <a:pt x="0" y="3686"/>
                    <a:pt x="617" y="3686"/>
                    <a:pt x="1106" y="3686"/>
                  </a:cubicBezTo>
                  <a:close/>
                  <a:moveTo>
                    <a:pt x="20526" y="21600"/>
                  </a:moveTo>
                  <a:cubicBezTo>
                    <a:pt x="20983" y="21600"/>
                    <a:pt x="21600" y="21600"/>
                    <a:pt x="21600" y="19757"/>
                  </a:cubicBezTo>
                  <a:cubicBezTo>
                    <a:pt x="21600" y="17914"/>
                    <a:pt x="20983" y="17914"/>
                    <a:pt x="20494" y="17914"/>
                  </a:cubicBezTo>
                  <a:lnTo>
                    <a:pt x="1106" y="17914"/>
                  </a:lnTo>
                  <a:cubicBezTo>
                    <a:pt x="617" y="17914"/>
                    <a:pt x="0" y="17914"/>
                    <a:pt x="0" y="19757"/>
                  </a:cubicBezTo>
                  <a:cubicBezTo>
                    <a:pt x="0" y="21600"/>
                    <a:pt x="617" y="21600"/>
                    <a:pt x="1074" y="21600"/>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382" name="Shape"/>
            <p:cNvSpPr/>
            <p:nvPr/>
          </p:nvSpPr>
          <p:spPr>
            <a:xfrm>
              <a:off x="1586913" y="180181"/>
              <a:ext cx="266688" cy="278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98" y="2158"/>
                  </a:moveTo>
                  <a:cubicBezTo>
                    <a:pt x="14914" y="2914"/>
                    <a:pt x="14818" y="3901"/>
                    <a:pt x="14818" y="4332"/>
                  </a:cubicBezTo>
                  <a:cubicBezTo>
                    <a:pt x="14818" y="6398"/>
                    <a:pt x="16537" y="7293"/>
                    <a:pt x="17871" y="7293"/>
                  </a:cubicBezTo>
                  <a:cubicBezTo>
                    <a:pt x="19382" y="7293"/>
                    <a:pt x="20957" y="6306"/>
                    <a:pt x="20957" y="4332"/>
                  </a:cubicBezTo>
                  <a:cubicBezTo>
                    <a:pt x="20957" y="278"/>
                    <a:pt x="15268" y="0"/>
                    <a:pt x="12423" y="0"/>
                  </a:cubicBezTo>
                  <a:cubicBezTo>
                    <a:pt x="3632" y="0"/>
                    <a:pt x="0" y="5412"/>
                    <a:pt x="0" y="10869"/>
                  </a:cubicBezTo>
                  <a:cubicBezTo>
                    <a:pt x="0" y="17129"/>
                    <a:pt x="4613" y="21600"/>
                    <a:pt x="12166" y="21600"/>
                  </a:cubicBezTo>
                  <a:cubicBezTo>
                    <a:pt x="20121" y="21600"/>
                    <a:pt x="21600" y="16142"/>
                    <a:pt x="21600" y="15818"/>
                  </a:cubicBezTo>
                  <a:cubicBezTo>
                    <a:pt x="21600" y="15155"/>
                    <a:pt x="20909" y="15155"/>
                    <a:pt x="20427" y="15155"/>
                  </a:cubicBezTo>
                  <a:cubicBezTo>
                    <a:pt x="19543" y="15155"/>
                    <a:pt x="19479" y="15248"/>
                    <a:pt x="19237" y="15865"/>
                  </a:cubicBezTo>
                  <a:cubicBezTo>
                    <a:pt x="17968" y="18825"/>
                    <a:pt x="15605" y="19719"/>
                    <a:pt x="13098" y="19719"/>
                  </a:cubicBezTo>
                  <a:cubicBezTo>
                    <a:pt x="6284" y="19719"/>
                    <a:pt x="6284" y="12797"/>
                    <a:pt x="6284" y="10638"/>
                  </a:cubicBezTo>
                  <a:cubicBezTo>
                    <a:pt x="6284" y="8002"/>
                    <a:pt x="6284" y="1881"/>
                    <a:pt x="12616" y="1881"/>
                  </a:cubicBezTo>
                  <a:cubicBezTo>
                    <a:pt x="14336" y="1881"/>
                    <a:pt x="15171" y="2020"/>
                    <a:pt x="15798" y="2158"/>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pic>
        <p:nvPicPr>
          <p:cNvPr id="384" name="Image" descr="Image"/>
          <p:cNvPicPr>
            <a:picLocks noChangeAspect="1"/>
          </p:cNvPicPr>
          <p:nvPr/>
        </p:nvPicPr>
        <p:blipFill>
          <a:blip r:embed="rId2">
            <a:extLst/>
          </a:blip>
          <a:stretch>
            <a:fillRect/>
          </a:stretch>
        </p:blipFill>
        <p:spPr>
          <a:xfrm>
            <a:off x="1578135" y="3214890"/>
            <a:ext cx="7986900" cy="7986296"/>
          </a:xfrm>
          <a:prstGeom prst="rect">
            <a:avLst/>
          </a:prstGeom>
          <a:ln w="12700">
            <a:miter lim="400000"/>
          </a:ln>
        </p:spPr>
      </p:pic>
      <p:sp>
        <p:nvSpPr>
          <p:cNvPr id="385" name="Equation"/>
          <p:cNvSpPr txBox="1"/>
          <p:nvPr/>
        </p:nvSpPr>
        <p:spPr>
          <a:xfrm>
            <a:off x="5403742" y="2637445"/>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1</m:t>
                      </m:r>
                    </m:sub>
                  </m:sSub>
                </m:oMath>
              </m:oMathPara>
            </a14:m>
            <a:endParaRPr sz="5600"/>
          </a:p>
        </p:txBody>
      </p:sp>
      <p:sp>
        <p:nvSpPr>
          <p:cNvPr id="386" name="Equation"/>
          <p:cNvSpPr txBox="1"/>
          <p:nvPr/>
        </p:nvSpPr>
        <p:spPr>
          <a:xfrm>
            <a:off x="5831987" y="6899377"/>
            <a:ext cx="1021996" cy="61732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387" name="Equation"/>
          <p:cNvSpPr txBox="1"/>
          <p:nvPr/>
        </p:nvSpPr>
        <p:spPr>
          <a:xfrm>
            <a:off x="699284" y="721891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2</m:t>
                      </m:r>
                    </m:sub>
                  </m:sSub>
                </m:oMath>
              </m:oMathPara>
            </a14:m>
            <a:endParaRPr sz="5600"/>
          </a:p>
        </p:txBody>
      </p:sp>
      <p:pic>
        <p:nvPicPr>
          <p:cNvPr id="388" name="Image" descr="Image"/>
          <p:cNvPicPr>
            <a:picLocks noChangeAspect="1"/>
          </p:cNvPicPr>
          <p:nvPr/>
        </p:nvPicPr>
        <p:blipFill>
          <a:blip r:embed="rId3">
            <a:extLst/>
          </a:blip>
          <a:stretch>
            <a:fillRect/>
          </a:stretch>
        </p:blipFill>
        <p:spPr>
          <a:xfrm>
            <a:off x="14841404" y="3234722"/>
            <a:ext cx="7946633" cy="7946633"/>
          </a:xfrm>
          <a:prstGeom prst="rect">
            <a:avLst/>
          </a:prstGeom>
          <a:ln w="12700">
            <a:miter lim="400000"/>
          </a:ln>
        </p:spPr>
      </p:pic>
      <p:sp>
        <p:nvSpPr>
          <p:cNvPr id="389" name="Although a lot of what we will study is still valid for continuous images"/>
          <p:cNvSpPr txBox="1"/>
          <p:nvPr/>
        </p:nvSpPr>
        <p:spPr>
          <a:xfrm>
            <a:off x="5408352" y="12797192"/>
            <a:ext cx="15055719" cy="6348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600"/>
            </a:lvl1pPr>
          </a:lstStyle>
          <a:p>
            <a:pPr/>
            <a:r>
              <a:t>Although a lot of what we will study is still valid for continuous images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Images as Vectors"/>
          <p:cNvSpPr txBox="1"/>
          <p:nvPr>
            <p:ph type="title"/>
          </p:nvPr>
        </p:nvSpPr>
        <p:spPr>
          <a:prstGeom prst="rect">
            <a:avLst/>
          </a:prstGeom>
        </p:spPr>
        <p:txBody>
          <a:bodyPr/>
          <a:lstStyle/>
          <a:p>
            <a:pPr/>
            <a:r>
              <a:t>Images as Vectors</a:t>
            </a:r>
          </a:p>
        </p:txBody>
      </p:sp>
      <p:sp>
        <p:nvSpPr>
          <p:cNvPr id="392" name="Images can be represented as vectors of shape…"/>
          <p:cNvSpPr txBox="1"/>
          <p:nvPr>
            <p:ph type="body" sz="half" idx="1"/>
          </p:nvPr>
        </p:nvSpPr>
        <p:spPr>
          <a:xfrm>
            <a:off x="1199849" y="2152864"/>
            <a:ext cx="11229243" cy="10459621"/>
          </a:xfrm>
          <a:prstGeom prst="rect">
            <a:avLst/>
          </a:prstGeom>
        </p:spPr>
        <p:txBody>
          <a:bodyPr/>
          <a:lstStyle/>
          <a:p>
            <a:pPr/>
            <a:r>
              <a:t>Images can be represented as vectors of shape </a:t>
            </a:r>
            <a:br/>
            <a:br/>
            <a14:m>
              <m:oMath>
                <m:r>
                  <m:rPr>
                    <m:sty m:val="b"/>
                  </m:rP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sSup>
                  <m:e>
                    <m:r>
                      <m:rPr>
                        <m:sty m:val="p"/>
                        <m:scr m:val="double-struck"/>
                      </m:rPr>
                      <a:rPr xmlns:a="http://schemas.openxmlformats.org/drawingml/2006/main" sz="6800" i="1">
                        <a:solidFill>
                          <a:srgbClr val="000000"/>
                        </a:solidFill>
                        <a:latin typeface="Cambria Math" panose="02040503050406030204" pitchFamily="18" charset="0"/>
                      </a:rPr>
                      <m:t>R</m:t>
                    </m:r>
                  </m:e>
                  <m:sup>
                    <m:r>
                      <a:rPr xmlns:a="http://schemas.openxmlformats.org/drawingml/2006/main" sz="6800" i="1">
                        <a:solidFill>
                          <a:srgbClr val="000000"/>
                        </a:solidFill>
                        <a:latin typeface="Cambria Math" panose="02040503050406030204" pitchFamily="18" charset="0"/>
                      </a:rPr>
                      <m:t>H</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c</m:t>
                    </m:r>
                    <m:r>
                      <a:rPr xmlns:a="http://schemas.openxmlformats.org/drawingml/2006/main" sz="6800" i="1">
                        <a:solidFill>
                          <a:srgbClr val="000000"/>
                        </a:solidFill>
                        <a:latin typeface="Cambria Math" panose="02040503050406030204" pitchFamily="18" charset="0"/>
                      </a:rPr>
                      <m:t>h</m:t>
                    </m:r>
                  </m:sup>
                </m:sSup>
              </m:oMath>
            </a14:m>
            <a:br/>
          </a:p>
          <a:p>
            <a:pPr lvl="3">
              <a:defRPr i="1"/>
            </a:pPr>
            <a:r>
              <a:t>Sometimes literally, </a:t>
            </a:r>
            <a:br/>
            <a:r>
              <a:t>sometimes conceptually</a:t>
            </a:r>
          </a:p>
          <a:p>
            <a:pPr/>
          </a:p>
          <a:p>
            <a:pPr/>
            <a:r>
              <a:t>Note that the image is, nevertheless, a </a:t>
            </a:r>
            <a:r>
              <a:rPr i="1"/>
              <a:t>function</a:t>
            </a:r>
            <a:r>
              <a:t> over </a:t>
            </a:r>
            <a:r>
              <a:rPr i="1"/>
              <a:t>pixel coordinates.</a:t>
            </a:r>
          </a:p>
        </p:txBody>
      </p:sp>
      <p:pic>
        <p:nvPicPr>
          <p:cNvPr id="393" name="Image" descr="Image"/>
          <p:cNvPicPr>
            <a:picLocks noChangeAspect="1"/>
          </p:cNvPicPr>
          <p:nvPr/>
        </p:nvPicPr>
        <p:blipFill>
          <a:blip r:embed="rId2">
            <a:extLst/>
          </a:blip>
          <a:stretch>
            <a:fillRect/>
          </a:stretch>
        </p:blipFill>
        <p:spPr>
          <a:xfrm>
            <a:off x="13397461" y="3234722"/>
            <a:ext cx="7946633" cy="7946633"/>
          </a:xfrm>
          <a:prstGeom prst="rect">
            <a:avLst/>
          </a:prstGeom>
          <a:ln w="12700">
            <a:miter lim="400000"/>
          </a:ln>
        </p:spPr>
      </p:pic>
      <p:pic>
        <p:nvPicPr>
          <p:cNvPr id="394" name="flattened.png" descr="flattened.png"/>
          <p:cNvPicPr>
            <a:picLocks noChangeAspect="1"/>
          </p:cNvPicPr>
          <p:nvPr/>
        </p:nvPicPr>
        <p:blipFill>
          <a:blip r:embed="rId3">
            <a:extLst/>
          </a:blip>
          <a:stretch>
            <a:fillRect/>
          </a:stretch>
        </p:blipFill>
        <p:spPr>
          <a:xfrm>
            <a:off x="23393342" y="1191071"/>
            <a:ext cx="188031" cy="12033934"/>
          </a:xfrm>
          <a:prstGeom prst="rect">
            <a:avLst/>
          </a:prstGeom>
          <a:ln w="12700">
            <a:miter lim="400000"/>
          </a:ln>
        </p:spPr>
      </p:pic>
      <p:sp>
        <p:nvSpPr>
          <p:cNvPr id="395" name="Line"/>
          <p:cNvSpPr/>
          <p:nvPr/>
        </p:nvSpPr>
        <p:spPr>
          <a:xfrm flipV="1">
            <a:off x="21686456" y="7208038"/>
            <a:ext cx="1364525" cy="1"/>
          </a:xfrm>
          <a:prstGeom prst="line">
            <a:avLst/>
          </a:prstGeom>
          <a:ln w="25400">
            <a:solidFill>
              <a:srgbClr val="000000"/>
            </a:solidFill>
            <a:miter lim="400000"/>
            <a:tailEnd type="triangle"/>
          </a:ln>
        </p:spPr>
        <p:txBody>
          <a:bodyPr lIns="50800" tIns="50800" rIns="50800" bIns="50800" anchor="ctr"/>
          <a:lstStyle/>
          <a:p>
            <a:pPr algn="ctr">
              <a:spcBef>
                <a:spcPts val="0"/>
              </a:spcBef>
              <a:defRPr sz="5600"/>
            </a:pPr>
          </a:p>
        </p:txBody>
      </p:sp>
      <p:sp>
        <p:nvSpPr>
          <p:cNvPr id="396" name="“Flatten”"/>
          <p:cNvSpPr txBox="1"/>
          <p:nvPr/>
        </p:nvSpPr>
        <p:spPr>
          <a:xfrm>
            <a:off x="19000227" y="6301333"/>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solidFill>
                  <a:schemeClr val="accent5">
                    <a:hueOff val="-82419"/>
                    <a:satOff val="-9513"/>
                    <a:lumOff val="-16343"/>
                  </a:schemeClr>
                </a:solidFill>
                <a:latin typeface="Adobe Garamond Pro"/>
                <a:ea typeface="Adobe Garamond Pro"/>
                <a:cs typeface="Adobe Garamond Pro"/>
                <a:sym typeface="Adobe Garamond Pro"/>
              </a:defRPr>
            </a:lvl1pPr>
          </a:lstStyle>
          <a:p>
            <a:pPr/>
            <a:r>
              <a:t>“Flatten”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8" name="Why images as linear algebra vectors?"/>
          <p:cNvSpPr txBox="1"/>
          <p:nvPr>
            <p:ph type="title"/>
          </p:nvPr>
        </p:nvSpPr>
        <p:spPr>
          <a:prstGeom prst="rect">
            <a:avLst/>
          </a:prstGeom>
        </p:spPr>
        <p:txBody>
          <a:bodyPr/>
          <a:lstStyle/>
          <a:p>
            <a:pPr/>
            <a:r>
              <a:t>Why images as linear algebra vectors?</a:t>
            </a:r>
          </a:p>
        </p:txBody>
      </p:sp>
      <p:sp>
        <p:nvSpPr>
          <p:cNvPr id="399" name="Basic algebraic operations: scale (brighten/darken, not zoom!), add…"/>
          <p:cNvSpPr txBox="1"/>
          <p:nvPr>
            <p:ph type="body" idx="1"/>
          </p:nvPr>
        </p:nvSpPr>
        <p:spPr>
          <a:prstGeom prst="rect">
            <a:avLst/>
          </a:prstGeom>
        </p:spPr>
        <p:txBody>
          <a:bodyPr/>
          <a:lstStyle/>
          <a:p>
            <a:pPr/>
            <a:r>
              <a:t>Basic algebraic operations: scale (brighten/darken, not zoom!), add</a:t>
            </a:r>
          </a:p>
          <a:p>
            <a:pPr/>
            <a:r>
              <a:t>Linear operators such as (de)blurring</a:t>
            </a:r>
          </a:p>
          <a:p>
            <a:pPr/>
            <a:r>
              <a:t>Inverse problems</a:t>
            </a:r>
          </a:p>
          <a:p>
            <a:pPr/>
            <a:r>
              <a:t>Programming constructs (PyTorch, tensors)</a:t>
            </a:r>
          </a:p>
          <a:p>
            <a:pPr/>
          </a:p>
          <a:p>
            <a:pPr/>
            <a:r>
              <a:t>Gradient descent, etc. </a:t>
            </a:r>
          </a:p>
          <a:p>
            <a:pPr/>
          </a:p>
          <a:p>
            <a:pPr/>
            <a:r>
              <a:t>Conceptual vs data conversion</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Very quick) Math Recap"/>
          <p:cNvSpPr txBox="1"/>
          <p:nvPr>
            <p:ph type="title"/>
          </p:nvPr>
        </p:nvSpPr>
        <p:spPr>
          <a:prstGeom prst="rect">
            <a:avLst/>
          </a:prstGeom>
        </p:spPr>
        <p:txBody>
          <a:bodyPr/>
          <a:lstStyle>
            <a:lvl1pPr algn="ctr"/>
          </a:lstStyle>
          <a:p>
            <a:pPr/>
            <a:r>
              <a:t>(Very quick) Math Recap</a:t>
            </a:r>
          </a:p>
        </p:txBody>
      </p:sp>
      <p:sp>
        <p:nvSpPr>
          <p:cNvPr id="402" name="Vector Spaces…"/>
          <p:cNvSpPr txBox="1"/>
          <p:nvPr>
            <p:ph type="body" idx="1"/>
          </p:nvPr>
        </p:nvSpPr>
        <p:spPr>
          <a:prstGeom prst="rect">
            <a:avLst/>
          </a:prstGeom>
        </p:spPr>
        <p:txBody>
          <a:bodyPr/>
          <a:lstStyle/>
          <a:p>
            <a:pPr/>
            <a:r>
              <a:t>Vector Spaces</a:t>
            </a:r>
          </a:p>
          <a:p>
            <a:pPr/>
            <a:r>
              <a:t>Inner Product Spaces</a:t>
            </a:r>
          </a:p>
          <a:p>
            <a:pPr/>
            <a:r>
              <a:t>Vector Space Bases</a:t>
            </a:r>
          </a:p>
          <a:p>
            <a:pPr/>
            <a:r>
              <a:t>Linear Maps</a:t>
            </a:r>
          </a:p>
          <a:p>
            <a:pPr/>
            <a:r>
              <a:t>Matrix Representations of Linear Maps</a:t>
            </a:r>
          </a:p>
          <a:p>
            <a:pPr/>
            <a:r>
              <a:t>Looking at Linear Maps in a different basis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Recap: Vector Spaces &amp; Inner Product Spaces"/>
          <p:cNvSpPr txBox="1"/>
          <p:nvPr>
            <p:ph type="title"/>
          </p:nvPr>
        </p:nvSpPr>
        <p:spPr>
          <a:xfrm>
            <a:off x="393322" y="-334690"/>
            <a:ext cx="23597356" cy="2651127"/>
          </a:xfrm>
          <a:prstGeom prst="rect">
            <a:avLst/>
          </a:prstGeom>
        </p:spPr>
        <p:txBody>
          <a:bodyPr/>
          <a:lstStyle/>
          <a:p>
            <a:pPr/>
            <a:r>
              <a:t>Recap: Vector Spaces &amp; Inner Product Spaces</a:t>
            </a:r>
          </a:p>
        </p:txBody>
      </p:sp>
      <p:sp>
        <p:nvSpPr>
          <p:cNvPr id="405" name="A vector space   is a set such that its elements   can be summed and multiplied by scalars, and their output is still in…"/>
          <p:cNvSpPr txBox="1"/>
          <p:nvPr>
            <p:ph type="body" sz="half" idx="1"/>
          </p:nvPr>
        </p:nvSpPr>
        <p:spPr>
          <a:xfrm>
            <a:off x="500859" y="3463163"/>
            <a:ext cx="11874990" cy="8702677"/>
          </a:xfrm>
          <a:prstGeom prst="rect">
            <a:avLst/>
          </a:prstGeom>
        </p:spPr>
        <p:txBody>
          <a:bodyPr/>
          <a:lstStyle/>
          <a:p>
            <a:pPr/>
            <a:r>
              <a:t>A vector space </a:t>
            </a:r>
            <a14:m>
              <m:oMath>
                <m:r>
                  <a:rPr xmlns:a="http://schemas.openxmlformats.org/drawingml/2006/main" sz="6800" i="1">
                    <a:solidFill>
                      <a:srgbClr val="000000"/>
                    </a:solidFill>
                    <a:latin typeface="Cambria Math" panose="02040503050406030204" pitchFamily="18" charset="0"/>
                  </a:rPr>
                  <m:t>V</m:t>
                </m:r>
              </m:oMath>
            </a14:m>
            <a:r>
              <a:t> is a set such that its elements </a:t>
            </a:r>
            <a14:m>
              <m:oMath>
                <m:r>
                  <m:rPr>
                    <m:sty m:val="b"/>
                  </m:rP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V</m:t>
                </m:r>
              </m:oMath>
            </a14:m>
            <a:r>
              <a:t> can be summed and multiplied by scalars, and their output is still in </a:t>
            </a:r>
            <a14:m>
              <m:oMath>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oMath>
            </a14:m>
            <a:br/>
          </a:p>
          <a:p>
            <a:pPr/>
            <a:r>
              <a:t>Inner Product Spaces are vector spaces where there also exists an inner product, denoted as </a:t>
            </a:r>
            <a14:m>
              <m:oMath>
                <m:r>
                  <a:rPr xmlns:a="http://schemas.openxmlformats.org/drawingml/2006/main" sz="6800" i="1">
                    <a:solidFill>
                      <a:srgbClr val="000000"/>
                    </a:solidFill>
                    <a:latin typeface="Cambria Math" panose="02040503050406030204" pitchFamily="18" charset="0"/>
                  </a:rPr>
                  <m:t>&lt;</m:t>
                </m:r>
                <m:r>
                  <m:rPr>
                    <m:sty m:val="b"/>
                  </m:rP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&gt;</m:t>
                </m:r>
              </m:oMath>
            </a14:m>
            <a:r>
              <a:t>. Allow reasoning about lengths, distances, angles, …</a:t>
            </a:r>
          </a:p>
        </p:txBody>
      </p:sp>
      <p:pic>
        <p:nvPicPr>
          <p:cNvPr id="406" name="pasted-movie.png" descr="pasted-movie.png"/>
          <p:cNvPicPr>
            <a:picLocks noChangeAspect="1"/>
          </p:cNvPicPr>
          <p:nvPr/>
        </p:nvPicPr>
        <p:blipFill>
          <a:blip r:embed="rId2">
            <a:extLst/>
          </a:blip>
          <a:stretch>
            <a:fillRect/>
          </a:stretch>
        </p:blipFill>
        <p:spPr>
          <a:xfrm>
            <a:off x="13372172" y="4884232"/>
            <a:ext cx="10562171" cy="5860538"/>
          </a:xfrm>
          <a:prstGeom prst="rect">
            <a:avLst/>
          </a:prstGeom>
          <a:ln w="12700">
            <a:miter lim="400000"/>
          </a:ln>
        </p:spPr>
      </p:pic>
      <p:sp>
        <p:nvSpPr>
          <p:cNvPr id="407" name="By IkamusumeFan - Plot SVG using text editor., CC BY-SA 3.0, https://commons.wikimedia.org/w/index.php?curid=41666856"/>
          <p:cNvSpPr txBox="1"/>
          <p:nvPr/>
        </p:nvSpPr>
        <p:spPr>
          <a:xfrm>
            <a:off x="9881493" y="13312566"/>
            <a:ext cx="14402563"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IkamusumeFan - Plot SVG using text editor., CC BY-SA 3.0, https://commons.wikimedia.org/w/index.php?curid=41666856</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Modeling the Space of Images as an Inner Product Space"/>
          <p:cNvSpPr txBox="1"/>
          <p:nvPr>
            <p:ph type="title"/>
          </p:nvPr>
        </p:nvSpPr>
        <p:spPr>
          <a:xfrm>
            <a:off x="500859" y="95457"/>
            <a:ext cx="23382282" cy="2651127"/>
          </a:xfrm>
          <a:prstGeom prst="rect">
            <a:avLst/>
          </a:prstGeom>
        </p:spPr>
        <p:txBody>
          <a:bodyPr/>
          <a:lstStyle>
            <a:lvl1pPr defTabSz="1755647">
              <a:defRPr sz="8448"/>
            </a:lvl1pPr>
          </a:lstStyle>
          <a:p>
            <a:pPr/>
            <a:r>
              <a:t>Modeling the Space of Images as an Inner Product Space</a:t>
            </a:r>
          </a:p>
        </p:txBody>
      </p:sp>
      <p:sp>
        <p:nvSpPr>
          <p:cNvPr id="410" name="All of the following operations make sense for images, too:…"/>
          <p:cNvSpPr txBox="1"/>
          <p:nvPr>
            <p:ph type="body" sz="half" idx="1"/>
          </p:nvPr>
        </p:nvSpPr>
        <p:spPr>
          <a:xfrm>
            <a:off x="500859" y="3400710"/>
            <a:ext cx="13096220" cy="8702677"/>
          </a:xfrm>
          <a:prstGeom prst="rect">
            <a:avLst/>
          </a:prstGeom>
        </p:spPr>
        <p:txBody>
          <a:bodyPr/>
          <a:lstStyle/>
          <a:p>
            <a:pPr/>
            <a:r>
              <a:t>All of the following operations make sense for images, too:</a:t>
            </a:r>
          </a:p>
          <a:p>
            <a:pPr lvl="1" marL="914400" indent="-457200"/>
            <a:r>
              <a:t>Summing images</a:t>
            </a:r>
          </a:p>
          <a:p>
            <a:pPr lvl="1" marL="914400" indent="-457200"/>
            <a:r>
              <a:t>Scaling them by scalars</a:t>
            </a:r>
          </a:p>
          <a:p>
            <a:pPr lvl="1" marL="914400" indent="-457200"/>
            <a:r>
              <a:t>Compute an inner product</a:t>
            </a:r>
          </a:p>
          <a:p>
            <a:pPr lvl="1" marL="914400" indent="-457200"/>
            <a:r>
              <a:t>Compute their norm</a:t>
            </a:r>
          </a:p>
          <a:p>
            <a:pPr/>
            <a:r>
              <a:t>Hence, you can think of images as </a:t>
            </a:r>
            <a:r>
              <a:rPr i="1"/>
              <a:t>vectors</a:t>
            </a:r>
            <a:r>
              <a:t> that are elements of an </a:t>
            </a:r>
            <a:r>
              <a:rPr i="1"/>
              <a:t>inner product space.</a:t>
            </a:r>
          </a:p>
        </p:txBody>
      </p:sp>
      <p:pic>
        <p:nvPicPr>
          <p:cNvPr id="411" name="intensity_scaling_experiment_before.png" descr="intensity_scaling_experiment_before.png"/>
          <p:cNvPicPr>
            <a:picLocks noChangeAspect="1"/>
          </p:cNvPicPr>
          <p:nvPr/>
        </p:nvPicPr>
        <p:blipFill>
          <a:blip r:embed="rId2">
            <a:extLst/>
          </a:blip>
          <a:stretch>
            <a:fillRect/>
          </a:stretch>
        </p:blipFill>
        <p:spPr>
          <a:xfrm>
            <a:off x="14867583" y="2880567"/>
            <a:ext cx="6007992" cy="6007991"/>
          </a:xfrm>
          <a:prstGeom prst="rect">
            <a:avLst/>
          </a:prstGeom>
          <a:ln w="12700">
            <a:miter lim="400000"/>
          </a:ln>
        </p:spPr>
      </p:pic>
      <p:pic>
        <p:nvPicPr>
          <p:cNvPr id="412" name="intensity_scaling_experiment_after.png" descr="intensity_scaling_experiment_after.png"/>
          <p:cNvPicPr>
            <a:picLocks noChangeAspect="1"/>
          </p:cNvPicPr>
          <p:nvPr/>
        </p:nvPicPr>
        <p:blipFill>
          <a:blip r:embed="rId3">
            <a:extLst/>
          </a:blip>
          <a:stretch>
            <a:fillRect/>
          </a:stretch>
        </p:blipFill>
        <p:spPr>
          <a:xfrm>
            <a:off x="17848626" y="7016517"/>
            <a:ext cx="6007992" cy="6007991"/>
          </a:xfrm>
          <a:prstGeom prst="rect">
            <a:avLst/>
          </a:prstGeom>
          <a:ln w="12700">
            <a:miter lim="400000"/>
          </a:ln>
        </p:spPr>
      </p:pic>
      <p:sp>
        <p:nvSpPr>
          <p:cNvPr id="413" name="Scaling an image"/>
          <p:cNvSpPr txBox="1"/>
          <p:nvPr/>
        </p:nvSpPr>
        <p:spPr>
          <a:xfrm>
            <a:off x="21196696" y="2295207"/>
            <a:ext cx="3025954" cy="17834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Scaling</a:t>
            </a:r>
            <a:br/>
            <a:r>
              <a:t>an image</a:t>
            </a:r>
          </a:p>
        </p:txBody>
      </p:sp>
      <p:sp>
        <p:nvSpPr>
          <p:cNvPr id="414" name="Different from scaling the 2D domain of images (zoom)"/>
          <p:cNvSpPr txBox="1"/>
          <p:nvPr/>
        </p:nvSpPr>
        <p:spPr>
          <a:xfrm>
            <a:off x="20944154" y="4543685"/>
            <a:ext cx="3531036" cy="227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i="1" sz="3600"/>
            </a:lvl1pPr>
          </a:lstStyle>
          <a:p>
            <a:pPr/>
            <a:r>
              <a:t>Different from scaling the 2D domain of images (zoom)</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Note : Vector for image vs. coordinates"/>
          <p:cNvSpPr txBox="1"/>
          <p:nvPr>
            <p:ph type="title"/>
          </p:nvPr>
        </p:nvSpPr>
        <p:spPr>
          <a:prstGeom prst="rect">
            <a:avLst/>
          </a:prstGeom>
        </p:spPr>
        <p:txBody>
          <a:bodyPr/>
          <a:lstStyle/>
          <a:p>
            <a:pPr/>
            <a:r>
              <a:t>Note : Vector for image vs. coordinates</a:t>
            </a:r>
          </a:p>
        </p:txBody>
      </p:sp>
      <p:sp>
        <p:nvSpPr>
          <p:cNvPr id="417" name="For example:…"/>
          <p:cNvSpPr txBox="1"/>
          <p:nvPr>
            <p:ph type="body" idx="1"/>
          </p:nvPr>
        </p:nvSpPr>
        <p:spPr>
          <a:xfrm>
            <a:off x="1967107" y="2458698"/>
            <a:ext cx="21916034" cy="9707142"/>
          </a:xfrm>
          <a:prstGeom prst="rect">
            <a:avLst/>
          </a:prstGeom>
        </p:spPr>
        <p:txBody>
          <a:bodyPr/>
          <a:lstStyle/>
          <a:p>
            <a:pPr marL="0" indent="0">
              <a:buSzTx/>
              <a:buFontTx/>
              <a:buNone/>
            </a:pPr>
            <a:r>
              <a:t>For example:</a:t>
            </a:r>
            <a:br/>
            <a:r>
              <a:t> </a:t>
            </a:r>
            <a:br/>
          </a:p>
          <a:p>
            <a:pPr marL="0" indent="0">
              <a:buSzTx/>
              <a:buFontTx/>
              <a:buNone/>
            </a:pPr>
            <a:r>
              <a:t>Scale image : brighten/darken</a:t>
            </a:r>
            <a:br/>
            <a:br/>
            <a:br/>
            <a:r>
              <a:t>vs </a:t>
            </a:r>
            <a:br/>
            <a:br/>
            <a:r>
              <a:t>scale coordinates : zoom in/out</a:t>
            </a:r>
          </a:p>
        </p:txBody>
      </p:sp>
      <p:pic>
        <p:nvPicPr>
          <p:cNvPr id="418" name="pasted-movie.png" descr="pasted-movie.png"/>
          <p:cNvPicPr>
            <a:picLocks noChangeAspect="1"/>
          </p:cNvPicPr>
          <p:nvPr/>
        </p:nvPicPr>
        <p:blipFill>
          <a:blip r:embed="rId2">
            <a:extLst/>
          </a:blip>
          <a:stretch>
            <a:fillRect/>
          </a:stretch>
        </p:blipFill>
        <p:spPr>
          <a:xfrm>
            <a:off x="17513886" y="4160037"/>
            <a:ext cx="2646315" cy="2651127"/>
          </a:xfrm>
          <a:prstGeom prst="rect">
            <a:avLst/>
          </a:prstGeom>
          <a:ln w="12700">
            <a:miter lim="400000"/>
          </a:ln>
        </p:spPr>
      </p:pic>
      <p:pic>
        <p:nvPicPr>
          <p:cNvPr id="419" name="pasted-movie.png" descr="pasted-movie.png"/>
          <p:cNvPicPr>
            <a:picLocks noChangeAspect="1"/>
          </p:cNvPicPr>
          <p:nvPr/>
        </p:nvPicPr>
        <p:blipFill>
          <a:blip r:embed="rId3">
            <a:extLst/>
          </a:blip>
          <a:stretch>
            <a:fillRect/>
          </a:stretch>
        </p:blipFill>
        <p:spPr>
          <a:xfrm>
            <a:off x="14536252" y="4160037"/>
            <a:ext cx="2646315" cy="2651127"/>
          </a:xfrm>
          <a:prstGeom prst="rect">
            <a:avLst/>
          </a:prstGeom>
          <a:ln w="12700">
            <a:miter lim="400000"/>
          </a:ln>
        </p:spPr>
      </p:pic>
      <p:pic>
        <p:nvPicPr>
          <p:cNvPr id="420" name="pasted-movie.png" descr="pasted-movie.png"/>
          <p:cNvPicPr>
            <a:picLocks noChangeAspect="1"/>
          </p:cNvPicPr>
          <p:nvPr/>
        </p:nvPicPr>
        <p:blipFill>
          <a:blip r:embed="rId4">
            <a:extLst/>
          </a:blip>
          <a:stretch>
            <a:fillRect/>
          </a:stretch>
        </p:blipFill>
        <p:spPr>
          <a:xfrm>
            <a:off x="20491519" y="4160037"/>
            <a:ext cx="2646316" cy="2651127"/>
          </a:xfrm>
          <a:prstGeom prst="rect">
            <a:avLst/>
          </a:prstGeom>
          <a:ln w="12700">
            <a:miter lim="400000"/>
          </a:ln>
        </p:spPr>
      </p:pic>
      <p:pic>
        <p:nvPicPr>
          <p:cNvPr id="421" name="pasted-movie.png" descr="pasted-movie.png"/>
          <p:cNvPicPr>
            <a:picLocks noChangeAspect="1"/>
          </p:cNvPicPr>
          <p:nvPr/>
        </p:nvPicPr>
        <p:blipFill>
          <a:blip r:embed="rId2">
            <a:extLst/>
          </a:blip>
          <a:stretch>
            <a:fillRect/>
          </a:stretch>
        </p:blipFill>
        <p:spPr>
          <a:xfrm>
            <a:off x="17128718" y="8587337"/>
            <a:ext cx="2646316" cy="2651127"/>
          </a:xfrm>
          <a:prstGeom prst="rect">
            <a:avLst/>
          </a:prstGeom>
          <a:ln w="12700">
            <a:miter lim="400000"/>
          </a:ln>
        </p:spPr>
      </p:pic>
      <p:pic>
        <p:nvPicPr>
          <p:cNvPr id="422" name="pasted-movie.png" descr="pasted-movie.png"/>
          <p:cNvPicPr>
            <a:picLocks noChangeAspect="1"/>
          </p:cNvPicPr>
          <p:nvPr/>
        </p:nvPicPr>
        <p:blipFill>
          <a:blip r:embed="rId2">
            <a:extLst/>
          </a:blip>
          <a:stretch>
            <a:fillRect/>
          </a:stretch>
        </p:blipFill>
        <p:spPr>
          <a:xfrm>
            <a:off x="15210235" y="9262545"/>
            <a:ext cx="1298351" cy="1300712"/>
          </a:xfrm>
          <a:prstGeom prst="rect">
            <a:avLst/>
          </a:prstGeom>
          <a:ln w="12700">
            <a:miter lim="400000"/>
          </a:ln>
        </p:spPr>
      </p:pic>
      <p:pic>
        <p:nvPicPr>
          <p:cNvPr id="423" name="pasted-movie.png" descr="pasted-movie.png"/>
          <p:cNvPicPr>
            <a:picLocks noChangeAspect="1"/>
          </p:cNvPicPr>
          <p:nvPr/>
        </p:nvPicPr>
        <p:blipFill>
          <a:blip r:embed="rId2">
            <a:extLst/>
          </a:blip>
          <a:stretch>
            <a:fillRect/>
          </a:stretch>
        </p:blipFill>
        <p:spPr>
          <a:xfrm>
            <a:off x="20147250" y="7812053"/>
            <a:ext cx="4194070" cy="4201695"/>
          </a:xfrm>
          <a:prstGeom prst="rect">
            <a:avLst/>
          </a:prstGeom>
          <a:ln w="12700">
            <a:miter lim="400000"/>
          </a:ln>
        </p:spPr>
      </p:pic>
      <p:pic>
        <p:nvPicPr>
          <p:cNvPr id="424" name="Rectangle Rectangle" descr="Rectangle Rectangle"/>
          <p:cNvPicPr>
            <a:picLocks noChangeAspect="0"/>
          </p:cNvPicPr>
          <p:nvPr/>
        </p:nvPicPr>
        <p:blipFill>
          <a:blip r:embed="rId5">
            <a:extLst/>
          </a:blip>
          <a:stretch>
            <a:fillRect/>
          </a:stretch>
        </p:blipFill>
        <p:spPr>
          <a:xfrm>
            <a:off x="1392401" y="3747958"/>
            <a:ext cx="22741619" cy="3475284"/>
          </a:xfrm>
          <a:prstGeom prst="rect">
            <a:avLst/>
          </a:prstGeom>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Are images well-modeled as a linear space?"/>
          <p:cNvSpPr txBox="1"/>
          <p:nvPr>
            <p:ph type="title"/>
          </p:nvPr>
        </p:nvSpPr>
        <p:spPr>
          <a:prstGeom prst="rect">
            <a:avLst/>
          </a:prstGeom>
        </p:spPr>
        <p:txBody>
          <a:bodyPr/>
          <a:lstStyle/>
          <a:p>
            <a:pPr/>
            <a:r>
              <a:t>Are images well-modeled as a linear space?</a:t>
            </a:r>
          </a:p>
        </p:txBody>
      </p:sp>
      <p:sp>
        <p:nvSpPr>
          <p:cNvPr id="428" name="More complicated than it seems…"/>
          <p:cNvSpPr txBox="1"/>
          <p:nvPr>
            <p:ph type="body" idx="1"/>
          </p:nvPr>
        </p:nvSpPr>
        <p:spPr>
          <a:xfrm>
            <a:off x="500859" y="1775272"/>
            <a:ext cx="23382282" cy="9512360"/>
          </a:xfrm>
          <a:prstGeom prst="rect">
            <a:avLst/>
          </a:prstGeom>
        </p:spPr>
        <p:txBody>
          <a:bodyPr/>
          <a:lstStyle/>
          <a:p>
            <a:pPr/>
            <a:r>
              <a:t>More complicated than it seems</a:t>
            </a:r>
          </a:p>
          <a:p>
            <a:pPr/>
            <a:r>
              <a:t>True for optical blur, shift</a:t>
            </a:r>
          </a:p>
          <a:p>
            <a:pPr/>
            <a:r>
              <a:t>But careful: </a:t>
            </a:r>
            <a:r>
              <a:rPr b="1"/>
              <a:t>images are usually not encoded linearly</a:t>
            </a:r>
          </a:p>
          <a:p>
            <a:pPr lvl="1" marL="914400" indent="-457200"/>
            <a:r>
              <a:t>Gamma encoding: encode </a:t>
            </a:r>
            <a14:m>
              <m:oMath>
                <m:sSup>
                  <m:e>
                    <m:r>
                      <a:rPr xmlns:a="http://schemas.openxmlformats.org/drawingml/2006/main" sz="6800" i="1">
                        <a:solidFill>
                          <a:srgbClr val="000000"/>
                        </a:solidFill>
                        <a:latin typeface="Cambria Math" panose="02040503050406030204" pitchFamily="18" charset="0"/>
                      </a:rPr>
                      <m:t>x</m:t>
                    </m:r>
                  </m:e>
                  <m:sup>
                    <m:f>
                      <m:fPr>
                        <m:ctrlPr>
                          <a:rPr xmlns:a="http://schemas.openxmlformats.org/drawingml/2006/main" sz="6800" i="1">
                            <a:solidFill>
                              <a:srgbClr val="000000"/>
                            </a:solidFill>
                            <a:latin typeface="Cambria Math" panose="02040503050406030204" pitchFamily="18" charset="0"/>
                          </a:rPr>
                        </m:ctrlPr>
                        <m:type m:val="lin"/>
                      </m:fPr>
                      <m:num>
                        <m:r>
                          <a:rPr xmlns:a="http://schemas.openxmlformats.org/drawingml/2006/main" sz="6800" i="1">
                            <a:solidFill>
                              <a:srgbClr val="000000"/>
                            </a:solidFill>
                            <a:latin typeface="Cambria Math" panose="02040503050406030204" pitchFamily="18" charset="0"/>
                          </a:rPr>
                          <m:t>1</m:t>
                        </m:r>
                      </m:num>
                      <m:den>
                        <m:r>
                          <a:rPr xmlns:a="http://schemas.openxmlformats.org/drawingml/2006/main" sz="6800" i="1">
                            <a:solidFill>
                              <a:srgbClr val="000000"/>
                            </a:solidFill>
                            <a:latin typeface="Cambria Math" panose="02040503050406030204" pitchFamily="18" charset="0"/>
                          </a:rPr>
                          <m:t>γ</m:t>
                        </m:r>
                      </m:den>
                    </m:f>
                  </m:sup>
                </m:sSup>
              </m:oMath>
            </a14:m>
          </a:p>
          <a:p>
            <a:pPr lvl="2" marL="1371600" indent="-457200"/>
            <a:r>
              <a:t>Better use of quantification levels for 8-bit storage</a:t>
            </a:r>
          </a:p>
          <a:p>
            <a:pPr lvl="2" marL="1371600" indent="-457200"/>
            <a:r>
              <a:t>More uniform treatment of dark vs. bright values</a:t>
            </a:r>
          </a:p>
          <a:p>
            <a:pPr/>
            <a:r>
              <a:t>And in some cases working with log values makes more sense</a:t>
            </a:r>
          </a:p>
          <a:p>
            <a:pPr/>
            <a:r>
              <a:t>Good news: </a:t>
            </a:r>
            <a:r>
              <a:rPr b="1"/>
              <a:t>most of the time you don’t need to worry about it. </a:t>
            </a:r>
          </a:p>
        </p:txBody>
      </p:sp>
      <p:sp>
        <p:nvSpPr>
          <p:cNvPr id="429" name="Well, even that is an oversimplification ;-( see sRGB definition"/>
          <p:cNvSpPr txBox="1"/>
          <p:nvPr/>
        </p:nvSpPr>
        <p:spPr>
          <a:xfrm>
            <a:off x="20904663" y="6681944"/>
            <a:ext cx="4217509" cy="11979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sz="2400"/>
            </a:pPr>
            <a:r>
              <a:t>Well, even that is an oversimplification ;-(</a:t>
            </a:r>
            <a:br/>
            <a:r>
              <a:t>see sRGB definition</a:t>
            </a:r>
          </a:p>
        </p:txBody>
      </p:sp>
      <p:pic>
        <p:nvPicPr>
          <p:cNvPr id="430" name="image.png" descr="image.png"/>
          <p:cNvPicPr>
            <a:picLocks noChangeAspect="0"/>
          </p:cNvPicPr>
          <p:nvPr/>
        </p:nvPicPr>
        <p:blipFill>
          <a:blip r:embed="rId2">
            <a:extLst/>
          </a:blip>
          <a:stretch>
            <a:fillRect/>
          </a:stretch>
        </p:blipFill>
        <p:spPr>
          <a:xfrm>
            <a:off x="817195" y="10760551"/>
            <a:ext cx="12141201" cy="2730501"/>
          </a:xfrm>
          <a:prstGeom prst="rect">
            <a:avLst/>
          </a:prstGeom>
          <a:ln w="12700">
            <a:miter lim="400000"/>
          </a:ln>
        </p:spPr>
      </p:pic>
      <p:grpSp>
        <p:nvGrpSpPr>
          <p:cNvPr id="434" name="Group"/>
          <p:cNvGrpSpPr/>
          <p:nvPr/>
        </p:nvGrpSpPr>
        <p:grpSpPr>
          <a:xfrm>
            <a:off x="20388319" y="3423220"/>
            <a:ext cx="3708402" cy="2273302"/>
            <a:chOff x="0" y="0"/>
            <a:chExt cx="3708400" cy="2273300"/>
          </a:xfrm>
        </p:grpSpPr>
        <p:sp>
          <p:nvSpPr>
            <p:cNvPr id="431" name="Line"/>
            <p:cNvSpPr/>
            <p:nvPr/>
          </p:nvSpPr>
          <p:spPr>
            <a:xfrm rot="10800000">
              <a:off x="0" y="348422"/>
              <a:ext cx="3371273" cy="1924879"/>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0" y="21476"/>
                  </a:moveTo>
                  <a:cubicBezTo>
                    <a:pt x="691" y="21423"/>
                    <a:pt x="2633" y="21600"/>
                    <a:pt x="4137" y="21157"/>
                  </a:cubicBezTo>
                  <a:cubicBezTo>
                    <a:pt x="5641" y="20714"/>
                    <a:pt x="7654" y="19722"/>
                    <a:pt x="9047" y="18783"/>
                  </a:cubicBezTo>
                  <a:cubicBezTo>
                    <a:pt x="10439" y="17843"/>
                    <a:pt x="11364" y="16816"/>
                    <a:pt x="12513" y="15522"/>
                  </a:cubicBezTo>
                  <a:cubicBezTo>
                    <a:pt x="13661" y="14229"/>
                    <a:pt x="14424" y="13626"/>
                    <a:pt x="15938" y="11039"/>
                  </a:cubicBezTo>
                  <a:cubicBezTo>
                    <a:pt x="17453" y="8452"/>
                    <a:pt x="19811" y="3951"/>
                    <a:pt x="21600" y="0"/>
                  </a:cubicBezTo>
                </a:path>
              </a:pathLst>
            </a:custGeom>
            <a:noFill/>
            <a:ln w="25400" cap="flat">
              <a:solidFill>
                <a:srgbClr val="FF2600"/>
              </a:solidFill>
              <a:prstDash val="solid"/>
              <a:round/>
            </a:ln>
            <a:effectLst/>
          </p:spPr>
          <p:txBody>
            <a:bodyPr wrap="square" lIns="50800" tIns="50800" rIns="50800" bIns="50800" numCol="1" anchor="ctr">
              <a:noAutofit/>
            </a:bodyPr>
            <a:lstStyle/>
            <a:p>
              <a:pPr marL="40639" marR="40639" defTabSz="914400">
                <a:spcBef>
                  <a:spcPts val="0"/>
                </a:spcBef>
                <a:defRPr sz="2400">
                  <a:uFill>
                    <a:solidFill>
                      <a:srgbClr val="000000"/>
                    </a:solidFill>
                  </a:uFill>
                  <a:latin typeface="Times New Roman"/>
                  <a:ea typeface="Times New Roman"/>
                  <a:cs typeface="Times New Roman"/>
                  <a:sym typeface="Times New Roman"/>
                </a:defRPr>
              </a:pPr>
            </a:p>
          </p:txBody>
        </p:sp>
        <p:sp>
          <p:nvSpPr>
            <p:cNvPr id="432" name="Line"/>
            <p:cNvSpPr/>
            <p:nvPr/>
          </p:nvSpPr>
          <p:spPr>
            <a:xfrm flipV="1">
              <a:off x="0" y="0"/>
              <a:ext cx="3512" cy="219248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defTabSz="457200">
                <a:spcBef>
                  <a:spcPts val="0"/>
                </a:spcBef>
                <a:defRPr sz="1200">
                  <a:latin typeface="Helvetica"/>
                  <a:ea typeface="Helvetica"/>
                  <a:cs typeface="Helvetica"/>
                  <a:sym typeface="Helvetica"/>
                </a:defRPr>
              </a:pPr>
            </a:p>
          </p:txBody>
        </p:sp>
        <p:sp>
          <p:nvSpPr>
            <p:cNvPr id="433" name="Line"/>
            <p:cNvSpPr/>
            <p:nvPr/>
          </p:nvSpPr>
          <p:spPr>
            <a:xfrm flipV="1">
              <a:off x="0" y="2192487"/>
              <a:ext cx="3708401" cy="3514"/>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defTabSz="457200">
                <a:spcBef>
                  <a:spcPts val="0"/>
                </a:spcBef>
                <a:defRPr sz="1200">
                  <a:latin typeface="Helvetica"/>
                  <a:ea typeface="Helvetica"/>
                  <a:cs typeface="Helvetica"/>
                  <a:sym typeface="Helvetica"/>
                </a:defRPr>
              </a:pPr>
            </a:p>
          </p:txBody>
        </p:sp>
      </p:grpSp>
      <p:sp>
        <p:nvSpPr>
          <p:cNvPr id="435" name="real value"/>
          <p:cNvSpPr txBox="1"/>
          <p:nvPr/>
        </p:nvSpPr>
        <p:spPr>
          <a:xfrm>
            <a:off x="21231735" y="5888608"/>
            <a:ext cx="2163515" cy="72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spcBef>
                <a:spcPts val="0"/>
              </a:spcBef>
              <a:defRPr sz="4200">
                <a:latin typeface="Gill Sans"/>
                <a:ea typeface="Gill Sans"/>
                <a:cs typeface="Gill Sans"/>
                <a:sym typeface="Gill Sans"/>
              </a:defRPr>
            </a:lvl1pPr>
          </a:lstStyle>
          <a:p>
            <a:pPr/>
            <a:r>
              <a:t>real value</a:t>
            </a:r>
          </a:p>
        </p:txBody>
      </p:sp>
      <p:sp>
        <p:nvSpPr>
          <p:cNvPr id="436" name="stored value"/>
          <p:cNvSpPr txBox="1"/>
          <p:nvPr/>
        </p:nvSpPr>
        <p:spPr>
          <a:xfrm>
            <a:off x="18382842" y="3774058"/>
            <a:ext cx="2501901" cy="134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spcBef>
                <a:spcPts val="0"/>
              </a:spcBef>
              <a:defRPr sz="4200">
                <a:latin typeface="Gill Sans"/>
                <a:ea typeface="Gill Sans"/>
                <a:cs typeface="Gill Sans"/>
                <a:sym typeface="Gill Sans"/>
              </a:defRPr>
            </a:lvl1pPr>
          </a:lstStyle>
          <a:p>
            <a:pPr/>
            <a:r>
              <a:t>stored value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Concretely, gamma encoding"/>
          <p:cNvSpPr txBox="1"/>
          <p:nvPr>
            <p:ph type="title"/>
          </p:nvPr>
        </p:nvSpPr>
        <p:spPr>
          <a:prstGeom prst="rect">
            <a:avLst/>
          </a:prstGeom>
        </p:spPr>
        <p:txBody>
          <a:bodyPr/>
          <a:lstStyle/>
          <a:p>
            <a:pPr/>
            <a:r>
              <a:t>Concretely, gamma encoding </a:t>
            </a:r>
          </a:p>
        </p:txBody>
      </p:sp>
      <p:sp>
        <p:nvSpPr>
          <p:cNvPr id="439" name="If the camera records an amount of light that is x at a given pixel…"/>
          <p:cNvSpPr txBox="1"/>
          <p:nvPr>
            <p:ph type="body" idx="1"/>
          </p:nvPr>
        </p:nvSpPr>
        <p:spPr>
          <a:prstGeom prst="rect">
            <a:avLst/>
          </a:prstGeom>
        </p:spPr>
        <p:txBody>
          <a:bodyPr/>
          <a:lstStyle/>
          <a:p>
            <a:pPr/>
            <a:r>
              <a:t>If the camera records an amount of light that is x at a given pixel</a:t>
            </a:r>
          </a:p>
          <a:p>
            <a:pPr/>
            <a:r>
              <a:t>What gets stored is encoded as </a:t>
            </a:r>
            <a14:m>
              <m:oMath>
                <m:sSup>
                  <m:e>
                    <m:r>
                      <a:rPr xmlns:a="http://schemas.openxmlformats.org/drawingml/2006/main" sz="6800" i="1">
                        <a:solidFill>
                          <a:srgbClr val="000000"/>
                        </a:solidFill>
                        <a:latin typeface="Cambria Math" panose="02040503050406030204" pitchFamily="18" charset="0"/>
                      </a:rPr>
                      <m:t>x</m:t>
                    </m:r>
                  </m:e>
                  <m:sup>
                    <m:f>
                      <m:fPr>
                        <m:ctrlPr>
                          <a:rPr xmlns:a="http://schemas.openxmlformats.org/drawingml/2006/main" sz="6800" i="1">
                            <a:solidFill>
                              <a:srgbClr val="000000"/>
                            </a:solidFill>
                            <a:latin typeface="Cambria Math" panose="02040503050406030204" pitchFamily="18" charset="0"/>
                          </a:rPr>
                        </m:ctrlPr>
                        <m:type m:val="lin"/>
                      </m:fPr>
                      <m:num>
                        <m:r>
                          <a:rPr xmlns:a="http://schemas.openxmlformats.org/drawingml/2006/main" sz="6800" i="1">
                            <a:solidFill>
                              <a:srgbClr val="000000"/>
                            </a:solidFill>
                            <a:latin typeface="Cambria Math" panose="02040503050406030204" pitchFamily="18" charset="0"/>
                          </a:rPr>
                          <m:t>1</m:t>
                        </m:r>
                      </m:num>
                      <m:den>
                        <m:r>
                          <a:rPr xmlns:a="http://schemas.openxmlformats.org/drawingml/2006/main" sz="6800" i="1">
                            <a:solidFill>
                              <a:srgbClr val="000000"/>
                            </a:solidFill>
                            <a:latin typeface="Cambria Math" panose="02040503050406030204" pitchFamily="18" charset="0"/>
                          </a:rPr>
                          <m:t>γ</m:t>
                        </m:r>
                      </m:den>
                    </m:f>
                  </m:sup>
                </m:sSup>
              </m:oMath>
            </a14:m>
          </a:p>
          <a:p>
            <a:pPr/>
            <a:r>
              <a:t>When displaying an image, the OS or display or driver inverts the mapping </a:t>
            </a:r>
          </a:p>
          <a:p>
            <a:pPr/>
          </a:p>
          <a:p>
            <a:pPr/>
            <a:r>
              <a:t>Most processing/AI/vision is blissfully ignorant of this</a:t>
            </a:r>
          </a:p>
          <a:p>
            <a:pPr/>
            <a:r>
              <a:t>Important only if you care about physical linear processes </a:t>
            </a:r>
            <a:br/>
            <a:r>
              <a:t>(e.g. optical blur, camera shake blur, inverse physically-based light simulation)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Recap: Bases for Vector Spaces"/>
          <p:cNvSpPr txBox="1"/>
          <p:nvPr>
            <p:ph type="title"/>
          </p:nvPr>
        </p:nvSpPr>
        <p:spPr>
          <a:prstGeom prst="rect">
            <a:avLst/>
          </a:prstGeom>
        </p:spPr>
        <p:txBody>
          <a:bodyPr/>
          <a:lstStyle/>
          <a:p>
            <a:pPr/>
            <a:r>
              <a:t>Recap: Bases for Vector Spaces</a:t>
            </a:r>
          </a:p>
        </p:txBody>
      </p:sp>
      <p:sp>
        <p:nvSpPr>
          <p:cNvPr id="442" name="A basis of a vector space   is a set   such that:…"/>
          <p:cNvSpPr txBox="1"/>
          <p:nvPr>
            <p:ph type="body" idx="1"/>
          </p:nvPr>
        </p:nvSpPr>
        <p:spPr>
          <a:xfrm>
            <a:off x="267965" y="3230269"/>
            <a:ext cx="13929191" cy="9645915"/>
          </a:xfrm>
          <a:prstGeom prst="rect">
            <a:avLst/>
          </a:prstGeom>
        </p:spPr>
        <p:txBody>
          <a:bodyPr/>
          <a:lstStyle/>
          <a:p>
            <a:pPr marL="0" indent="0" defTabSz="1627632">
              <a:spcBef>
                <a:spcPts val="3500"/>
              </a:spcBef>
              <a:buSzTx/>
              <a:buFontTx/>
              <a:buNone/>
              <a:defRPr sz="4984"/>
            </a:pPr>
            <a:r>
              <a:t>A basis of a vector space </a:t>
            </a:r>
            <a14:m>
              <m:oMath>
                <m:r>
                  <a:rPr xmlns:a="http://schemas.openxmlformats.org/drawingml/2006/main" sz="6050" i="1">
                    <a:solidFill>
                      <a:srgbClr val="000000"/>
                    </a:solidFill>
                    <a:latin typeface="Cambria Math" panose="02040503050406030204" pitchFamily="18" charset="0"/>
                  </a:rPr>
                  <m:t>V</m:t>
                </m:r>
              </m:oMath>
            </a14:m>
            <a:r>
              <a:t> is a set </a:t>
            </a:r>
            <a14:m>
              <m:oMath>
                <m:r>
                  <a:rPr xmlns:a="http://schemas.openxmlformats.org/drawingml/2006/main" sz="6050" i="1">
                    <a:solidFill>
                      <a:srgbClr val="000000"/>
                    </a:solidFill>
                    <a:latin typeface="Cambria Math" panose="02040503050406030204" pitchFamily="18" charset="0"/>
                  </a:rPr>
                  <m:t>{</m:t>
                </m:r>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1</m:t>
                    </m:r>
                  </m:sub>
                </m:sSub>
                <m:r>
                  <a:rPr xmlns:a="http://schemas.openxmlformats.org/drawingml/2006/main" sz="6050" i="1">
                    <a:solidFill>
                      <a:srgbClr val="000000"/>
                    </a:solidFill>
                    <a:latin typeface="Cambria Math" panose="02040503050406030204" pitchFamily="18" charset="0"/>
                  </a:rPr>
                  <m:t>,</m:t>
                </m:r>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2</m:t>
                    </m:r>
                  </m:sub>
                </m:sSub>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n</m:t>
                    </m:r>
                  </m:sub>
                </m:sSub>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V</m:t>
                </m:r>
              </m:oMath>
            </a14:m>
            <a:r>
              <a:t> such that:</a:t>
            </a:r>
          </a:p>
          <a:p>
            <a:pPr lvl="1" marL="0" indent="406908" defTabSz="1627632">
              <a:spcBef>
                <a:spcPts val="3500"/>
              </a:spcBef>
              <a:buSzTx/>
              <a:buFontTx/>
              <a:buNone/>
              <a:defRPr sz="4984"/>
            </a:pPr>
            <a:r>
              <a:t>Any vector </a:t>
            </a:r>
            <a14:m>
              <m:oMath>
                <m:r>
                  <m:rPr>
                    <m:sty m:val="b"/>
                  </m:rPr>
                  <a:rPr xmlns:a="http://schemas.openxmlformats.org/drawingml/2006/main" sz="6050" i="1">
                    <a:solidFill>
                      <a:srgbClr val="000000"/>
                    </a:solidFill>
                    <a:latin typeface="Cambria Math" panose="02040503050406030204" pitchFamily="18" charset="0"/>
                  </a:rPr>
                  <m:t>v</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V</m:t>
                </m:r>
              </m:oMath>
            </a14:m>
            <a:r>
              <a:t> can be expressed as weighted sum of set elements:</a:t>
            </a:r>
          </a:p>
          <a:p>
            <a:pPr lvl="4" marL="0" indent="1627632" defTabSz="1627632">
              <a:spcBef>
                <a:spcPts val="3500"/>
              </a:spcBef>
              <a:buSzTx/>
              <a:buFontTx/>
              <a:buNone/>
              <a:defRPr sz="4984"/>
            </a:pPr>
            <a14:m>
              <m:oMathPara>
                <m:oMathParaPr>
                  <m:jc m:val="left"/>
                </m:oMathParaPr>
                <m:oMath>
                  <m:r>
                    <m:rPr>
                      <m:sty m:val="b"/>
                    </m:rPr>
                    <a:rPr xmlns:a="http://schemas.openxmlformats.org/drawingml/2006/main" sz="6050" i="1">
                      <a:solidFill>
                        <a:srgbClr val="000000"/>
                      </a:solidFill>
                      <a:latin typeface="Cambria Math" panose="02040503050406030204" pitchFamily="18" charset="0"/>
                    </a:rPr>
                    <m:t>v</m:t>
                  </m:r>
                  <m:r>
                    <a:rPr xmlns:a="http://schemas.openxmlformats.org/drawingml/2006/main" sz="6050" i="1">
                      <a:solidFill>
                        <a:srgbClr val="000000"/>
                      </a:solidFill>
                      <a:latin typeface="Cambria Math" panose="02040503050406030204" pitchFamily="18" charset="0"/>
                    </a:rPr>
                    <m:t>=</m:t>
                  </m:r>
                  <m:sSub>
                    <m:e>
                      <m:r>
                        <a:rPr xmlns:a="http://schemas.openxmlformats.org/drawingml/2006/main" sz="6050" i="1">
                          <a:solidFill>
                            <a:srgbClr val="000000"/>
                          </a:solidFill>
                          <a:latin typeface="Cambria Math" panose="02040503050406030204" pitchFamily="18" charset="0"/>
                        </a:rPr>
                        <m:t>a</m:t>
                      </m:r>
                    </m:e>
                    <m:sub>
                      <m:r>
                        <a:rPr xmlns:a="http://schemas.openxmlformats.org/drawingml/2006/main" sz="6050" i="1">
                          <a:solidFill>
                            <a:srgbClr val="000000"/>
                          </a:solidFill>
                          <a:latin typeface="Cambria Math" panose="02040503050406030204" pitchFamily="18" charset="0"/>
                        </a:rPr>
                        <m:t>1</m:t>
                      </m:r>
                    </m:sub>
                  </m:sSub>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1</m:t>
                      </m:r>
                    </m:sub>
                  </m:sSub>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sSub>
                    <m:e>
                      <m:r>
                        <a:rPr xmlns:a="http://schemas.openxmlformats.org/drawingml/2006/main" sz="6050" i="1">
                          <a:solidFill>
                            <a:srgbClr val="000000"/>
                          </a:solidFill>
                          <a:latin typeface="Cambria Math" panose="02040503050406030204" pitchFamily="18" charset="0"/>
                        </a:rPr>
                        <m:t>a</m:t>
                      </m:r>
                    </m:e>
                    <m:sub>
                      <m:r>
                        <a:rPr xmlns:a="http://schemas.openxmlformats.org/drawingml/2006/main" sz="6050" i="1">
                          <a:solidFill>
                            <a:srgbClr val="000000"/>
                          </a:solidFill>
                          <a:latin typeface="Cambria Math" panose="02040503050406030204" pitchFamily="18" charset="0"/>
                        </a:rPr>
                        <m:t>n</m:t>
                      </m:r>
                    </m:sub>
                  </m:sSub>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n</m:t>
                      </m:r>
                    </m:sub>
                  </m:sSub>
                </m:oMath>
              </m:oMathPara>
            </a14:m>
          </a:p>
          <a:p>
            <a:pPr lvl="1" marL="0" indent="406908" defTabSz="1627632">
              <a:spcBef>
                <a:spcPts val="3500"/>
              </a:spcBef>
              <a:buSzTx/>
              <a:buFontTx/>
              <a:buNone/>
              <a:defRPr sz="4984"/>
            </a:pPr>
            <a:r>
              <a:t>with scalar coefficients</a:t>
            </a:r>
          </a:p>
          <a:p>
            <a:pPr lvl="4" marL="0" indent="1627632" defTabSz="1627632">
              <a:spcBef>
                <a:spcPts val="3500"/>
              </a:spcBef>
              <a:buSzTx/>
              <a:buFontTx/>
              <a:buNone/>
              <a:defRPr sz="4984"/>
            </a:pPr>
            <a14:m>
              <m:oMath>
                <m:r>
                  <m:rPr>
                    <m:sty m:val="b"/>
                  </m:rPr>
                  <a:rPr xmlns:a="http://schemas.openxmlformats.org/drawingml/2006/main" sz="6050" i="1">
                    <a:solidFill>
                      <a:srgbClr val="000000"/>
                    </a:solidFill>
                    <a:latin typeface="Cambria Math" panose="02040503050406030204" pitchFamily="18" charset="0"/>
                  </a:rPr>
                  <m:t>a</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sSub>
                  <m:e>
                    <m:r>
                      <a:rPr xmlns:a="http://schemas.openxmlformats.org/drawingml/2006/main" sz="6050" i="1">
                        <a:solidFill>
                          <a:srgbClr val="000000"/>
                        </a:solidFill>
                        <a:latin typeface="Cambria Math" panose="02040503050406030204" pitchFamily="18" charset="0"/>
                      </a:rPr>
                      <m:t>a</m:t>
                    </m:r>
                  </m:e>
                  <m:sub>
                    <m:r>
                      <a:rPr xmlns:a="http://schemas.openxmlformats.org/drawingml/2006/main" sz="6050" i="1">
                        <a:solidFill>
                          <a:srgbClr val="000000"/>
                        </a:solidFill>
                        <a:latin typeface="Cambria Math" panose="02040503050406030204" pitchFamily="18" charset="0"/>
                      </a:rPr>
                      <m:t>1</m:t>
                    </m:r>
                  </m:sub>
                </m:sSub>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sSub>
                  <m:e>
                    <m:r>
                      <a:rPr xmlns:a="http://schemas.openxmlformats.org/drawingml/2006/main" sz="6050" i="1">
                        <a:solidFill>
                          <a:srgbClr val="000000"/>
                        </a:solidFill>
                        <a:latin typeface="Cambria Math" panose="02040503050406030204" pitchFamily="18" charset="0"/>
                      </a:rPr>
                      <m:t>a</m:t>
                    </m:r>
                  </m:e>
                  <m:sub>
                    <m:r>
                      <a:rPr xmlns:a="http://schemas.openxmlformats.org/drawingml/2006/main" sz="6050" i="1">
                        <a:solidFill>
                          <a:srgbClr val="000000"/>
                        </a:solidFill>
                        <a:latin typeface="Cambria Math" panose="02040503050406030204" pitchFamily="18" charset="0"/>
                      </a:rPr>
                      <m:t>n</m:t>
                    </m:r>
                  </m:sub>
                </m:sSub>
                <m:r>
                  <a:rPr xmlns:a="http://schemas.openxmlformats.org/drawingml/2006/main" sz="6050" i="1">
                    <a:solidFill>
                      <a:srgbClr val="000000"/>
                    </a:solidFill>
                    <a:latin typeface="Cambria Math" panose="02040503050406030204" pitchFamily="18" charset="0"/>
                  </a:rPr>
                  <m:t>)</m:t>
                </m:r>
                <m:r>
                  <a:rPr xmlns:a="http://schemas.openxmlformats.org/drawingml/2006/main" sz="6050" i="1">
                    <a:solidFill>
                      <a:srgbClr val="000000"/>
                    </a:solidFill>
                    <a:latin typeface="Cambria Math" panose="02040503050406030204" pitchFamily="18" charset="0"/>
                  </a:rPr>
                  <m:t>∈</m:t>
                </m:r>
                <m:sSup>
                  <m:e>
                    <m:r>
                      <m:rPr>
                        <m:sty m:val="p"/>
                        <m:scr m:val="double-struck"/>
                      </m:rPr>
                      <a:rPr xmlns:a="http://schemas.openxmlformats.org/drawingml/2006/main" sz="6050" i="1">
                        <a:solidFill>
                          <a:srgbClr val="000000"/>
                        </a:solidFill>
                        <a:latin typeface="Cambria Math" panose="02040503050406030204" pitchFamily="18" charset="0"/>
                      </a:rPr>
                      <m:t>R</m:t>
                    </m:r>
                  </m:e>
                  <m:sup>
                    <m:r>
                      <a:rPr xmlns:a="http://schemas.openxmlformats.org/drawingml/2006/main" sz="6050" i="1">
                        <a:solidFill>
                          <a:srgbClr val="000000"/>
                        </a:solidFill>
                        <a:latin typeface="Cambria Math" panose="02040503050406030204" pitchFamily="18" charset="0"/>
                      </a:rPr>
                      <m:t>n</m:t>
                    </m:r>
                  </m:sup>
                </m:sSup>
              </m:oMath>
            </a14:m>
            <a:r>
              <a:t>,</a:t>
            </a:r>
          </a:p>
          <a:p>
            <a:pPr lvl="1" marL="0" indent="406908" defTabSz="1627632">
              <a:spcBef>
                <a:spcPts val="3500"/>
              </a:spcBef>
              <a:buSzTx/>
              <a:buFontTx/>
              <a:buNone/>
              <a:defRPr sz="4984"/>
            </a:pPr>
            <a:r>
              <a:t>and the elements </a:t>
            </a:r>
            <a14:m>
              <m:oMath>
                <m:sSub>
                  <m:e>
                    <m:r>
                      <m:rPr>
                        <m:sty m:val="b"/>
                      </m:rPr>
                      <a:rPr xmlns:a="http://schemas.openxmlformats.org/drawingml/2006/main" sz="6050" i="1">
                        <a:solidFill>
                          <a:srgbClr val="000000"/>
                        </a:solidFill>
                        <a:latin typeface="Cambria Math" panose="02040503050406030204" pitchFamily="18" charset="0"/>
                      </a:rPr>
                      <m:t>v</m:t>
                    </m:r>
                  </m:e>
                  <m:sub>
                    <m:r>
                      <a:rPr xmlns:a="http://schemas.openxmlformats.org/drawingml/2006/main" sz="6050" i="1">
                        <a:solidFill>
                          <a:srgbClr val="000000"/>
                        </a:solidFill>
                        <a:latin typeface="Cambria Math" panose="02040503050406030204" pitchFamily="18" charset="0"/>
                      </a:rPr>
                      <m:t>i</m:t>
                    </m:r>
                  </m:sub>
                </m:sSub>
              </m:oMath>
            </a14:m>
            <a:r>
              <a:t> are linearly independent, i.e., they cannot be expressed as linear sum of the other basis vectors.</a:t>
            </a:r>
            <a:endParaRPr sz="5600"/>
          </a:p>
        </p:txBody>
      </p:sp>
      <p:pic>
        <p:nvPicPr>
          <p:cNvPr id="443" name="pasted-movie.png" descr="pasted-movie.png"/>
          <p:cNvPicPr>
            <a:picLocks noChangeAspect="1"/>
          </p:cNvPicPr>
          <p:nvPr/>
        </p:nvPicPr>
        <p:blipFill>
          <a:blip r:embed="rId2">
            <a:extLst/>
          </a:blip>
          <a:stretch>
            <a:fillRect/>
          </a:stretch>
        </p:blipFill>
        <p:spPr>
          <a:xfrm>
            <a:off x="14420498" y="3019889"/>
            <a:ext cx="10259032" cy="10066675"/>
          </a:xfrm>
          <a:prstGeom prst="rect">
            <a:avLst/>
          </a:prstGeom>
          <a:ln w="12700">
            <a:miter lim="400000"/>
          </a:ln>
        </p:spPr>
      </p:pic>
      <p:sp>
        <p:nvSpPr>
          <p:cNvPr id="444" name="By Jakob.scholbach - Own work, CC BY-SA 3.0, https://commons.wikimedia.org/w/index.php?curid=5779225"/>
          <p:cNvSpPr txBox="1"/>
          <p:nvPr/>
        </p:nvSpPr>
        <p:spPr>
          <a:xfrm>
            <a:off x="11697878" y="13280012"/>
            <a:ext cx="12632945"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Jakob.scholbach - Own work, CC BY-SA 3.0, https://commons.wikimedia.org/w/index.php?curid=5779225</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Recall: Linear Maps"/>
          <p:cNvSpPr txBox="1"/>
          <p:nvPr>
            <p:ph type="title"/>
          </p:nvPr>
        </p:nvSpPr>
        <p:spPr>
          <a:prstGeom prst="rect">
            <a:avLst/>
          </a:prstGeom>
        </p:spPr>
        <p:txBody>
          <a:bodyPr/>
          <a:lstStyle>
            <a:lvl1pPr algn="ctr">
              <a:defRPr sz="7000"/>
            </a:lvl1pPr>
          </a:lstStyle>
          <a:p>
            <a:pPr/>
            <a:r>
              <a:t>Recall: Linear Maps</a:t>
            </a:r>
          </a:p>
        </p:txBody>
      </p:sp>
      <p:sp>
        <p:nvSpPr>
          <p:cNvPr id="447" name="Given vector spaces   and  , the map    is linear if for all   and  :"/>
          <p:cNvSpPr txBox="1"/>
          <p:nvPr>
            <p:ph type="body" idx="1"/>
          </p:nvPr>
        </p:nvSpPr>
        <p:spPr>
          <a:xfrm>
            <a:off x="500859" y="4861143"/>
            <a:ext cx="23382282" cy="8702677"/>
          </a:xfrm>
          <a:prstGeom prst="rect">
            <a:avLst/>
          </a:prstGeom>
        </p:spPr>
        <p:txBody>
          <a:bodyPr/>
          <a:lstStyle/>
          <a:p>
            <a:pPr algn="ctr"/>
            <a:r>
              <a:t>Given vector spaces </a:t>
            </a:r>
            <a14:m>
              <m:oMath>
                <m:r>
                  <a:rPr xmlns:a="http://schemas.openxmlformats.org/drawingml/2006/main" sz="6800" i="1">
                    <a:solidFill>
                      <a:srgbClr val="000000"/>
                    </a:solidFill>
                    <a:latin typeface="Cambria Math" panose="02040503050406030204" pitchFamily="18" charset="0"/>
                  </a:rPr>
                  <m:t>V</m:t>
                </m:r>
              </m:oMath>
            </a14:m>
            <a:r>
              <a:t> and </a:t>
            </a:r>
            <a14:m>
              <m:oMath>
                <m:r>
                  <a:rPr xmlns:a="http://schemas.openxmlformats.org/drawingml/2006/main" sz="6800" i="1">
                    <a:solidFill>
                      <a:srgbClr val="000000"/>
                    </a:solidFill>
                    <a:latin typeface="Cambria Math" panose="02040503050406030204" pitchFamily="18" charset="0"/>
                  </a:rPr>
                  <m:t>W</m:t>
                </m:r>
              </m:oMath>
            </a14:m>
            <a:r>
              <a:t>, the map </a:t>
            </a:r>
            <a14:m>
              <m:oMath>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oMath>
            </a14:m>
            <a:r>
              <a:t> </a:t>
            </a:r>
            <a:br/>
            <a:r>
              <a:t>is linear if for all </a:t>
            </a:r>
            <a14:m>
              <m:oMath>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V</m:t>
                </m:r>
              </m:oMath>
            </a14:m>
            <a:r>
              <a:t> and </a:t>
            </a:r>
            <a14:m>
              <m:oMath>
                <m:r>
                  <a:rPr xmlns:a="http://schemas.openxmlformats.org/drawingml/2006/main" sz="6800" i="1">
                    <a:solidFill>
                      <a:srgbClr val="000000"/>
                    </a:solidFill>
                    <a:latin typeface="Cambria Math" panose="02040503050406030204" pitchFamily="18" charset="0"/>
                  </a:rPr>
                  <m:t>α</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β</m:t>
                </m:r>
                <m:r>
                  <a:rPr xmlns:a="http://schemas.openxmlformats.org/drawingml/2006/main" sz="6800" i="1">
                    <a:solidFill>
                      <a:srgbClr val="000000"/>
                    </a:solidFill>
                    <a:latin typeface="Cambria Math" panose="02040503050406030204" pitchFamily="18" charset="0"/>
                  </a:rPr>
                  <m:t>∈</m:t>
                </m:r>
                <m:r>
                  <m:rPr>
                    <m:sty m:val="p"/>
                    <m:scr m:val="double-struck"/>
                  </m:rPr>
                  <a:rPr xmlns:a="http://schemas.openxmlformats.org/drawingml/2006/main" sz="6800" i="1">
                    <a:solidFill>
                      <a:srgbClr val="000000"/>
                    </a:solidFill>
                    <a:latin typeface="Cambria Math" panose="02040503050406030204" pitchFamily="18" charset="0"/>
                  </a:rPr>
                  <m:t>R</m:t>
                </m:r>
              </m:oMath>
            </a14:m>
            <a:r>
              <a:t>:</a:t>
            </a:r>
            <a:br/>
            <a:br/>
            <a:br/>
            <a14:m>
              <m:oMath>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α</m:t>
                </m:r>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β</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α</m:t>
                </m:r>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β</m:t>
                </m:r>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oMath>
            </a14: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Matrix representations of linear maps"/>
          <p:cNvSpPr txBox="1"/>
          <p:nvPr>
            <p:ph type="title"/>
          </p:nvPr>
        </p:nvSpPr>
        <p:spPr>
          <a:prstGeom prst="rect">
            <a:avLst/>
          </a:prstGeom>
        </p:spPr>
        <p:txBody>
          <a:bodyPr/>
          <a:lstStyle>
            <a:lvl1pPr algn="ctr">
              <a:defRPr sz="7000"/>
            </a:lvl1pPr>
          </a:lstStyle>
          <a:p>
            <a:pPr/>
            <a:r>
              <a:t>Matrix representations of linear maps</a:t>
            </a:r>
          </a:p>
        </p:txBody>
      </p:sp>
      <p:sp>
        <p:nvSpPr>
          <p:cNvPr id="450" name="Given an  -dimensional vector space   with basis   and another   with basis  , then   can be uniquely expressed as a matrix  :     where"/>
          <p:cNvSpPr txBox="1"/>
          <p:nvPr>
            <p:ph type="body" idx="1"/>
          </p:nvPr>
        </p:nvSpPr>
        <p:spPr>
          <a:xfrm>
            <a:off x="500859" y="2351403"/>
            <a:ext cx="23382282" cy="8702677"/>
          </a:xfrm>
          <a:prstGeom prst="rect">
            <a:avLst/>
          </a:prstGeom>
        </p:spPr>
        <p:txBody>
          <a:bodyPr/>
          <a:lstStyle/>
          <a:p>
            <a:pPr algn="ctr"/>
            <a:r>
              <a:t>Given an </a:t>
            </a:r>
            <a14:m>
              <m:oMath>
                <m:r>
                  <a:rPr xmlns:a="http://schemas.openxmlformats.org/drawingml/2006/main" sz="6800" i="1">
                    <a:solidFill>
                      <a:srgbClr val="000000"/>
                    </a:solidFill>
                    <a:latin typeface="Cambria Math" panose="02040503050406030204" pitchFamily="18" charset="0"/>
                  </a:rPr>
                  <m:t>n</m:t>
                </m:r>
              </m:oMath>
            </a14:m>
            <a:r>
              <a:t>-dimensional vector space </a:t>
            </a:r>
            <a14:m>
              <m:oMath>
                <m:r>
                  <a:rPr xmlns:a="http://schemas.openxmlformats.org/drawingml/2006/main" sz="6800" i="1">
                    <a:solidFill>
                      <a:srgbClr val="000000"/>
                    </a:solidFill>
                    <a:latin typeface="Cambria Math" panose="02040503050406030204" pitchFamily="18" charset="0"/>
                  </a:rPr>
                  <m:t>V</m:t>
                </m:r>
              </m:oMath>
            </a14:m>
            <a:r>
              <a:t> with basis </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r>
              <a:t> and another </a:t>
            </a:r>
            <a14:m>
              <m:oMath>
                <m:r>
                  <a:rPr xmlns:a="http://schemas.openxmlformats.org/drawingml/2006/main" sz="6800" i="1">
                    <a:solidFill>
                      <a:srgbClr val="000000"/>
                    </a:solidFill>
                    <a:latin typeface="Cambria Math" panose="02040503050406030204" pitchFamily="18" charset="0"/>
                  </a:rPr>
                  <m:t>W</m:t>
                </m:r>
              </m:oMath>
            </a14:m>
            <a:r>
              <a:t> with basis </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r>
              <a:t>, then </a:t>
            </a:r>
            <a14:m>
              <m:oMath>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V</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oMath>
            </a14:m>
            <a:r>
              <a:t> can be uniquely expressed as a matrix </a:t>
            </a:r>
            <a14:m>
              <m:oMath>
                <m:r>
                  <m:rPr>
                    <m:sty m:val="b"/>
                  </m:rP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sSup>
                  <m:e>
                    <m:r>
                      <m:rPr>
                        <m:sty m:val="p"/>
                        <m:scr m:val="double-struck"/>
                      </m:rPr>
                      <a:rPr xmlns:a="http://schemas.openxmlformats.org/drawingml/2006/main" sz="6800" i="1">
                        <a:solidFill>
                          <a:srgbClr val="000000"/>
                        </a:solidFill>
                        <a:latin typeface="Cambria Math" panose="02040503050406030204" pitchFamily="18" charset="0"/>
                      </a:rPr>
                      <m:t>R</m:t>
                    </m:r>
                  </m:e>
                  <m:sup>
                    <m:r>
                      <a:rPr xmlns:a="http://schemas.openxmlformats.org/drawingml/2006/main" sz="6800" i="1">
                        <a:solidFill>
                          <a:srgbClr val="000000"/>
                        </a:solidFill>
                        <a:latin typeface="Cambria Math" panose="02040503050406030204" pitchFamily="18" charset="0"/>
                      </a:rPr>
                      <m:t>m</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n</m:t>
                    </m:r>
                  </m:sup>
                </m:sSup>
              </m:oMath>
            </a14:m>
            <a:r>
              <a:t>:</a:t>
            </a:r>
            <a:br/>
            <a:br/>
            <a14:m>
              <m:oMath>
                <m:r>
                  <m:rPr>
                    <m:sty m:val="b"/>
                  </m:rPr>
                  <a:rPr xmlns:a="http://schemas.openxmlformats.org/drawingml/2006/main" sz="6800" i="1">
                    <a:solidFill>
                      <a:srgbClr val="000000"/>
                    </a:solidFill>
                    <a:latin typeface="Cambria Math" panose="02040503050406030204" pitchFamily="18" charset="0"/>
                  </a:rPr>
                  <m:t>b</m:t>
                </m:r>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L</m:t>
                </m:r>
                <m:r>
                  <m:rPr>
                    <m:sty m:val="b"/>
                  </m:rPr>
                  <a:rPr xmlns:a="http://schemas.openxmlformats.org/drawingml/2006/main" sz="6800" i="1">
                    <a:solidFill>
                      <a:srgbClr val="000000"/>
                    </a:solidFill>
                    <a:latin typeface="Cambria Math" panose="02040503050406030204" pitchFamily="18" charset="0"/>
                  </a:rPr>
                  <m:t>a</m:t>
                </m:r>
              </m:oMath>
            </a14:m>
            <a:br/>
            <a:br/>
            <a:r>
              <a:t>where </a:t>
            </a:r>
            <a:br/>
            <a:br/>
            <a14:m>
              <m:oMath>
                <m:sSub>
                  <m:e>
                    <m:r>
                      <a:rPr xmlns:a="http://schemas.openxmlformats.org/drawingml/2006/main" sz="6800" i="1">
                        <a:solidFill>
                          <a:srgbClr val="000000"/>
                        </a:solidFill>
                        <a:latin typeface="Cambria Math" panose="02040503050406030204" pitchFamily="18" charset="0"/>
                      </a:rPr>
                      <m:t>b</m:t>
                    </m:r>
                  </m:e>
                  <m:sub>
                    <m:r>
                      <a:rPr xmlns:a="http://schemas.openxmlformats.org/drawingml/2006/main" sz="6800" i="1">
                        <a:solidFill>
                          <a:srgbClr val="000000"/>
                        </a:solidFill>
                        <a:latin typeface="Cambria Math" panose="02040503050406030204" pitchFamily="18" charset="0"/>
                      </a:rPr>
                      <m:t>1</m:t>
                    </m:r>
                  </m:sub>
                </m:sSub>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b</m:t>
                    </m:r>
                  </m:e>
                  <m:sub>
                    <m:r>
                      <a:rPr xmlns:a="http://schemas.openxmlformats.org/drawingml/2006/main" sz="6800" i="1">
                        <a:solidFill>
                          <a:srgbClr val="000000"/>
                        </a:solidFill>
                        <a:latin typeface="Cambria Math" panose="02040503050406030204" pitchFamily="18" charset="0"/>
                      </a:rPr>
                      <m:t>m</m:t>
                    </m:r>
                  </m:sub>
                </m:sSub>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L</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a</m:t>
                    </m:r>
                  </m:e>
                  <m:sub>
                    <m:r>
                      <a:rPr xmlns:a="http://schemas.openxmlformats.org/drawingml/2006/main" sz="6800" i="1">
                        <a:solidFill>
                          <a:srgbClr val="000000"/>
                        </a:solidFill>
                        <a:latin typeface="Cambria Math" panose="02040503050406030204" pitchFamily="18" charset="0"/>
                      </a:rPr>
                      <m:t>1</m:t>
                    </m:r>
                  </m:sub>
                </m:sSub>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a</m:t>
                    </m:r>
                  </m:e>
                  <m:sub>
                    <m:r>
                      <a:rPr xmlns:a="http://schemas.openxmlformats.org/drawingml/2006/main" sz="6800" i="1">
                        <a:solidFill>
                          <a:srgbClr val="000000"/>
                        </a:solidFill>
                        <a:latin typeface="Cambria Math" panose="02040503050406030204" pitchFamily="18" charset="0"/>
                      </a:rPr>
                      <m:t>n</m:t>
                    </m:r>
                  </m:sub>
                </m:sSub>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p>
        </p:txBody>
      </p:sp>
      <p:sp>
        <p:nvSpPr>
          <p:cNvPr id="451" name="In words: any linear map can be written as a matrix that acts on the vector of basis coefficients."/>
          <p:cNvSpPr/>
          <p:nvPr/>
        </p:nvSpPr>
        <p:spPr>
          <a:xfrm>
            <a:off x="1529180" y="10624593"/>
            <a:ext cx="22109483" cy="2651127"/>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In words: any linear map can be written as a matrix that acts on the vector of basis coefficients.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Change-of-basis via matrix multiplication"/>
          <p:cNvSpPr txBox="1"/>
          <p:nvPr>
            <p:ph type="title"/>
          </p:nvPr>
        </p:nvSpPr>
        <p:spPr>
          <a:prstGeom prst="rect">
            <a:avLst/>
          </a:prstGeom>
        </p:spPr>
        <p:txBody>
          <a:bodyPr/>
          <a:lstStyle>
            <a:lvl1pPr algn="ctr"/>
          </a:lstStyle>
          <a:p>
            <a:pPr/>
            <a:r>
              <a:t>Change-of-basis via matrix multiplication</a:t>
            </a:r>
          </a:p>
        </p:txBody>
      </p:sp>
      <p:pic>
        <p:nvPicPr>
          <p:cNvPr id="454" name="pasted-movie.png" descr="pasted-movie.png"/>
          <p:cNvPicPr>
            <a:picLocks noChangeAspect="1"/>
          </p:cNvPicPr>
          <p:nvPr/>
        </p:nvPicPr>
        <p:blipFill>
          <a:blip r:embed="rId2">
            <a:extLst/>
          </a:blip>
          <a:stretch>
            <a:fillRect/>
          </a:stretch>
        </p:blipFill>
        <p:spPr>
          <a:xfrm>
            <a:off x="1120202" y="3738294"/>
            <a:ext cx="7250122" cy="7241193"/>
          </a:xfrm>
          <a:prstGeom prst="rect">
            <a:avLst/>
          </a:prstGeom>
          <a:ln w="12700">
            <a:miter lim="400000"/>
          </a:ln>
        </p:spPr>
      </p:pic>
      <p:sp>
        <p:nvSpPr>
          <p:cNvPr id="455"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Change-of-basis via matrix multiplication"/>
          <p:cNvSpPr txBox="1"/>
          <p:nvPr>
            <p:ph type="title"/>
          </p:nvPr>
        </p:nvSpPr>
        <p:spPr>
          <a:prstGeom prst="rect">
            <a:avLst/>
          </a:prstGeom>
        </p:spPr>
        <p:txBody>
          <a:bodyPr/>
          <a:lstStyle>
            <a:lvl1pPr algn="ctr"/>
          </a:lstStyle>
          <a:p>
            <a:pPr/>
            <a:r>
              <a:t>Change-of-basis via matrix multiplication</a:t>
            </a:r>
          </a:p>
        </p:txBody>
      </p:sp>
      <p:pic>
        <p:nvPicPr>
          <p:cNvPr id="458" name="pasted-movie.png" descr="pasted-movie.png"/>
          <p:cNvPicPr>
            <a:picLocks noChangeAspect="1"/>
          </p:cNvPicPr>
          <p:nvPr/>
        </p:nvPicPr>
        <p:blipFill>
          <a:blip r:embed="rId2">
            <a:extLst/>
          </a:blip>
          <a:stretch>
            <a:fillRect/>
          </a:stretch>
        </p:blipFill>
        <p:spPr>
          <a:xfrm>
            <a:off x="1120202" y="3738294"/>
            <a:ext cx="7250122" cy="7241193"/>
          </a:xfrm>
          <a:prstGeom prst="rect">
            <a:avLst/>
          </a:prstGeom>
          <a:ln w="12700">
            <a:miter lim="400000"/>
          </a:ln>
        </p:spPr>
      </p:pic>
      <p:sp>
        <p:nvSpPr>
          <p:cNvPr id="459"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
        <p:nvSpPr>
          <p:cNvPr id="460" name="Equation"/>
          <p:cNvSpPr txBox="1"/>
          <p:nvPr/>
        </p:nvSpPr>
        <p:spPr>
          <a:xfrm>
            <a:off x="9895338" y="4426547"/>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61" name="Line"/>
          <p:cNvSpPr/>
          <p:nvPr/>
        </p:nvSpPr>
        <p:spPr>
          <a:xfrm>
            <a:off x="9580011" y="6712289"/>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 name="Change-of-basis via matrix multiplication"/>
          <p:cNvSpPr txBox="1"/>
          <p:nvPr>
            <p:ph type="title"/>
          </p:nvPr>
        </p:nvSpPr>
        <p:spPr>
          <a:prstGeom prst="rect">
            <a:avLst/>
          </a:prstGeom>
        </p:spPr>
        <p:txBody>
          <a:bodyPr/>
          <a:lstStyle>
            <a:lvl1pPr algn="ctr"/>
          </a:lstStyle>
          <a:p>
            <a:pPr/>
            <a:r>
              <a:t>Change-of-basis via matrix multiplication</a:t>
            </a:r>
          </a:p>
        </p:txBody>
      </p:sp>
      <p:pic>
        <p:nvPicPr>
          <p:cNvPr id="464" name="pasted-movie.png" descr="pasted-movie.png"/>
          <p:cNvPicPr>
            <a:picLocks noChangeAspect="1"/>
          </p:cNvPicPr>
          <p:nvPr/>
        </p:nvPicPr>
        <p:blipFill>
          <a:blip r:embed="rId2">
            <a:extLst/>
          </a:blip>
          <a:stretch>
            <a:fillRect/>
          </a:stretch>
        </p:blipFill>
        <p:spPr>
          <a:xfrm>
            <a:off x="1120202" y="3738294"/>
            <a:ext cx="7250122" cy="7241193"/>
          </a:xfrm>
          <a:prstGeom prst="rect">
            <a:avLst/>
          </a:prstGeom>
          <a:ln w="12700">
            <a:miter lim="400000"/>
          </a:ln>
        </p:spPr>
      </p:pic>
      <p:pic>
        <p:nvPicPr>
          <p:cNvPr id="465" name="pasted-movie.png" descr="pasted-movie.png"/>
          <p:cNvPicPr>
            <a:picLocks noChangeAspect="1"/>
          </p:cNvPicPr>
          <p:nvPr/>
        </p:nvPicPr>
        <p:blipFill>
          <a:blip r:embed="rId3">
            <a:extLst/>
          </a:blip>
          <a:stretch>
            <a:fillRect/>
          </a:stretch>
        </p:blipFill>
        <p:spPr>
          <a:xfrm>
            <a:off x="16302102" y="3429107"/>
            <a:ext cx="7237040" cy="7486593"/>
          </a:xfrm>
          <a:prstGeom prst="rect">
            <a:avLst/>
          </a:prstGeom>
          <a:ln w="12700">
            <a:miter lim="400000"/>
          </a:ln>
        </p:spPr>
      </p:pic>
      <p:sp>
        <p:nvSpPr>
          <p:cNvPr id="466"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
        <p:nvSpPr>
          <p:cNvPr id="467" name="Equation"/>
          <p:cNvSpPr txBox="1"/>
          <p:nvPr/>
        </p:nvSpPr>
        <p:spPr>
          <a:xfrm>
            <a:off x="10410601" y="8895080"/>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68" name="Equation"/>
          <p:cNvSpPr txBox="1"/>
          <p:nvPr/>
        </p:nvSpPr>
        <p:spPr>
          <a:xfrm>
            <a:off x="9895338" y="4426547"/>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69" name="Line"/>
          <p:cNvSpPr/>
          <p:nvPr/>
        </p:nvSpPr>
        <p:spPr>
          <a:xfrm>
            <a:off x="9580011" y="6712289"/>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470" name="Line"/>
          <p:cNvSpPr/>
          <p:nvPr/>
        </p:nvSpPr>
        <p:spPr>
          <a:xfrm>
            <a:off x="9580011" y="8152666"/>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Change-of-basis via matrix multiplication"/>
          <p:cNvSpPr txBox="1"/>
          <p:nvPr>
            <p:ph type="title"/>
          </p:nvPr>
        </p:nvSpPr>
        <p:spPr>
          <a:prstGeom prst="rect">
            <a:avLst/>
          </a:prstGeom>
        </p:spPr>
        <p:txBody>
          <a:bodyPr/>
          <a:lstStyle>
            <a:lvl1pPr algn="ctr"/>
          </a:lstStyle>
          <a:p>
            <a:pPr/>
            <a:r>
              <a:t>Change-of-basis via matrix multiplication</a:t>
            </a:r>
          </a:p>
        </p:txBody>
      </p:sp>
      <p:pic>
        <p:nvPicPr>
          <p:cNvPr id="473" name="pasted-movie.png" descr="pasted-movie.png"/>
          <p:cNvPicPr>
            <a:picLocks noChangeAspect="1"/>
          </p:cNvPicPr>
          <p:nvPr/>
        </p:nvPicPr>
        <p:blipFill>
          <a:blip r:embed="rId2">
            <a:extLst/>
          </a:blip>
          <a:stretch>
            <a:fillRect/>
          </a:stretch>
        </p:blipFill>
        <p:spPr>
          <a:xfrm>
            <a:off x="1120202" y="2364220"/>
            <a:ext cx="7250122" cy="7241193"/>
          </a:xfrm>
          <a:prstGeom prst="rect">
            <a:avLst/>
          </a:prstGeom>
          <a:ln w="12700">
            <a:miter lim="400000"/>
          </a:ln>
        </p:spPr>
      </p:pic>
      <p:pic>
        <p:nvPicPr>
          <p:cNvPr id="474" name="pasted-movie.png" descr="pasted-movie.png"/>
          <p:cNvPicPr>
            <a:picLocks noChangeAspect="1"/>
          </p:cNvPicPr>
          <p:nvPr/>
        </p:nvPicPr>
        <p:blipFill>
          <a:blip r:embed="rId3">
            <a:extLst/>
          </a:blip>
          <a:stretch>
            <a:fillRect/>
          </a:stretch>
        </p:blipFill>
        <p:spPr>
          <a:xfrm>
            <a:off x="16302102" y="2055033"/>
            <a:ext cx="7237040" cy="7486593"/>
          </a:xfrm>
          <a:prstGeom prst="rect">
            <a:avLst/>
          </a:prstGeom>
          <a:ln w="12700">
            <a:miter lim="400000"/>
          </a:ln>
        </p:spPr>
      </p:pic>
      <p:sp>
        <p:nvSpPr>
          <p:cNvPr id="475"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
        <p:nvSpPr>
          <p:cNvPr id="476" name="Equation"/>
          <p:cNvSpPr txBox="1"/>
          <p:nvPr/>
        </p:nvSpPr>
        <p:spPr>
          <a:xfrm>
            <a:off x="10410601" y="7521006"/>
            <a:ext cx="3562797" cy="17495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77" name="Equation"/>
          <p:cNvSpPr txBox="1"/>
          <p:nvPr/>
        </p:nvSpPr>
        <p:spPr>
          <a:xfrm>
            <a:off x="9895338" y="3052473"/>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78" name="Line"/>
          <p:cNvSpPr/>
          <p:nvPr/>
        </p:nvSpPr>
        <p:spPr>
          <a:xfrm>
            <a:off x="9580011" y="5338214"/>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479" name="Line"/>
          <p:cNvSpPr/>
          <p:nvPr/>
        </p:nvSpPr>
        <p:spPr>
          <a:xfrm>
            <a:off x="9580011" y="6778592"/>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480" name="Equation"/>
          <p:cNvSpPr txBox="1"/>
          <p:nvPr/>
        </p:nvSpPr>
        <p:spPr>
          <a:xfrm>
            <a:off x="11062704" y="11255228"/>
            <a:ext cx="2668797" cy="66564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m:rPr>
                          <m:sty m:val="b"/>
                        </m:rPr>
                        <a:rPr xmlns:a="http://schemas.openxmlformats.org/drawingml/2006/main" sz="5600" i="1">
                          <a:solidFill>
                            <a:srgbClr val="000000"/>
                          </a:solidFill>
                          <a:latin typeface="Cambria Math" panose="02040503050406030204" pitchFamily="18" charset="0"/>
                        </a:rPr>
                        <m:t>v</m:t>
                      </m:r>
                    </m:sub>
                  </m:sSub>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B</m:t>
                  </m:r>
                  <m:sSub>
                    <m:e>
                      <m:r>
                        <m:rPr>
                          <m:sty m:val="b"/>
                        </m:rPr>
                        <a:rPr xmlns:a="http://schemas.openxmlformats.org/drawingml/2006/main" sz="5600" i="1">
                          <a:solidFill>
                            <a:srgbClr val="000000"/>
                          </a:solidFill>
                          <a:latin typeface="Cambria Math" panose="02040503050406030204" pitchFamily="18" charset="0"/>
                        </a:rPr>
                        <m:t>x</m:t>
                      </m:r>
                    </m:e>
                    <m:sub>
                      <m:r>
                        <m:rPr>
                          <m:sty m:val="b"/>
                        </m:rPr>
                        <a:rPr xmlns:a="http://schemas.openxmlformats.org/drawingml/2006/main" sz="5600" i="1">
                          <a:solidFill>
                            <a:srgbClr val="000000"/>
                          </a:solidFill>
                          <a:latin typeface="Cambria Math" panose="02040503050406030204" pitchFamily="18" charset="0"/>
                        </a:rPr>
                        <m:t>w</m:t>
                      </m:r>
                    </m:sub>
                  </m:sSub>
                </m:oMath>
              </m:oMathPara>
            </a14:m>
            <a:endParaRPr sz="5600"/>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Change-of-basis for Linear Maps"/>
          <p:cNvSpPr txBox="1"/>
          <p:nvPr>
            <p:ph type="title"/>
          </p:nvPr>
        </p:nvSpPr>
        <p:spPr>
          <a:prstGeom prst="rect">
            <a:avLst/>
          </a:prstGeom>
        </p:spPr>
        <p:txBody>
          <a:bodyPr/>
          <a:lstStyle>
            <a:lvl1pPr algn="ctr">
              <a:defRPr sz="7000"/>
            </a:lvl1pPr>
          </a:lstStyle>
          <a:p>
            <a:pPr/>
            <a:r>
              <a:t>Change-of-basis for Linear Maps</a:t>
            </a:r>
          </a:p>
        </p:txBody>
      </p:sp>
      <p:sp>
        <p:nvSpPr>
          <p:cNvPr id="483" name="We can express a linear operator   in different bases. Given……"/>
          <p:cNvSpPr txBox="1"/>
          <p:nvPr>
            <p:ph type="body" idx="1"/>
          </p:nvPr>
        </p:nvSpPr>
        <p:spPr>
          <a:xfrm>
            <a:off x="500859" y="2817941"/>
            <a:ext cx="23382282" cy="10238439"/>
          </a:xfrm>
          <a:prstGeom prst="rect">
            <a:avLst/>
          </a:prstGeom>
        </p:spPr>
        <p:txBody>
          <a:bodyPr/>
          <a:lstStyle/>
          <a:p>
            <a:pPr algn="ctr"/>
            <a:r>
              <a:t>We can express a linear operator </a:t>
            </a:r>
            <a14:m>
              <m:oMath>
                <m:r>
                  <a:rPr xmlns:a="http://schemas.openxmlformats.org/drawingml/2006/main" sz="6800" i="1">
                    <a:solidFill>
                      <a:srgbClr val="000000"/>
                    </a:solidFill>
                    <a:latin typeface="Cambria Math" panose="02040503050406030204" pitchFamily="18" charset="0"/>
                  </a:rPr>
                  <m:t>L</m:t>
                </m:r>
              </m:oMath>
            </a14:m>
            <a:r>
              <a:t> in different bases. Given…</a:t>
            </a:r>
            <a:br/>
          </a:p>
          <a:p>
            <a:pPr lvl="1" algn="ctr"/>
            <a:r>
              <a:t>An n-dimensional vector space </a:t>
            </a:r>
            <a14:m>
              <m:oMath>
                <m:r>
                  <a:rPr xmlns:a="http://schemas.openxmlformats.org/drawingml/2006/main" sz="6800" i="1">
                    <a:solidFill>
                      <a:srgbClr val="000000"/>
                    </a:solidFill>
                    <a:latin typeface="Cambria Math" panose="02040503050406030204" pitchFamily="18" charset="0"/>
                  </a:rPr>
                  <m:t>V</m:t>
                </m:r>
              </m:oMath>
            </a14:m>
            <a:r>
              <a:t>,</a:t>
            </a:r>
          </a:p>
          <a:p>
            <a:pPr lvl="1" algn="ctr"/>
            <a:r>
              <a:t>Two bases for </a:t>
            </a:r>
            <a14:m>
              <m:oMath>
                <m:r>
                  <a:rPr xmlns:a="http://schemas.openxmlformats.org/drawingml/2006/main" sz="6800" i="1">
                    <a:solidFill>
                      <a:srgbClr val="000000"/>
                    </a:solidFill>
                    <a:latin typeface="Cambria Math" panose="02040503050406030204" pitchFamily="18" charset="0"/>
                  </a:rPr>
                  <m:t>V</m:t>
                </m:r>
              </m:oMath>
            </a14:m>
            <a:r>
              <a:t>, </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r>
              <a:t> and</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r>
              <a:t>, and</a:t>
            </a:r>
          </a:p>
          <a:p>
            <a:pPr lvl="1" algn="ctr"/>
            <a:r>
              <a:t>A linear operator </a:t>
            </a:r>
            <a14:m>
              <m:oMath>
                <m:r>
                  <a:rPr xmlns:a="http://schemas.openxmlformats.org/drawingml/2006/main" sz="6800" i="1">
                    <a:solidFill>
                      <a:srgbClr val="000000"/>
                    </a:solidFill>
                    <a:latin typeface="Cambria Math" panose="02040503050406030204" pitchFamily="18" charset="0"/>
                  </a:rPr>
                  <m:t>L</m:t>
                </m:r>
              </m:oMath>
            </a14:m>
            <a:r>
              <a:t> represented by matrix </a:t>
            </a:r>
            <a14:m>
              <m:oMath>
                <m:r>
                  <m:rPr>
                    <m:sty m:val="b"/>
                  </m:rPr>
                  <a:rPr xmlns:a="http://schemas.openxmlformats.org/drawingml/2006/main" sz="6800" i="1">
                    <a:solidFill>
                      <a:srgbClr val="000000"/>
                    </a:solidFill>
                    <a:latin typeface="Cambria Math" panose="02040503050406030204" pitchFamily="18" charset="0"/>
                  </a:rPr>
                  <m:t>L</m:t>
                </m:r>
              </m:oMath>
            </a14:m>
            <a:r>
              <a:t> in terms of the basis </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v</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br/>
          </a:p>
          <a:p>
            <a:pPr algn="ctr"/>
            <a:r>
              <a:t>Then the matrix representation for </a:t>
            </a:r>
            <a14:m>
              <m:oMath>
                <m:r>
                  <a:rPr xmlns:a="http://schemas.openxmlformats.org/drawingml/2006/main" sz="6800" i="1">
                    <a:solidFill>
                      <a:srgbClr val="000000"/>
                    </a:solidFill>
                    <a:latin typeface="Cambria Math" panose="02040503050406030204" pitchFamily="18" charset="0"/>
                  </a:rPr>
                  <m:t>L</m:t>
                </m:r>
              </m:oMath>
            </a14:m>
            <a:r>
              <a:t> in terms of the basis </a:t>
            </a:r>
            <a14:m>
              <m:oMath>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w</m:t>
                    </m:r>
                  </m:e>
                  <m:sub>
                    <m:r>
                      <a:rPr xmlns:a="http://schemas.openxmlformats.org/drawingml/2006/main" sz="6800" i="1">
                        <a:solidFill>
                          <a:srgbClr val="000000"/>
                        </a:solidFill>
                        <a:latin typeface="Cambria Math" panose="02040503050406030204" pitchFamily="18" charset="0"/>
                      </a:rPr>
                      <m:t>n</m:t>
                    </m:r>
                  </m:sub>
                </m:sSub>
                <m:r>
                  <a:rPr xmlns:a="http://schemas.openxmlformats.org/drawingml/2006/main" sz="6800" i="1">
                    <a:solidFill>
                      <a:srgbClr val="000000"/>
                    </a:solidFill>
                    <a:latin typeface="Cambria Math" panose="02040503050406030204" pitchFamily="18" charset="0"/>
                  </a:rPr>
                  <m:t>}</m:t>
                </m:r>
              </m:oMath>
            </a14:m>
            <a:r>
              <a:t> is given by:</a:t>
            </a:r>
            <a:br/>
            <a:br/>
            <a14:m>
              <m:oMath>
                <m:r>
                  <m:rPr>
                    <m:sty m:val="b"/>
                  </m:rPr>
                  <a:rPr xmlns:a="http://schemas.openxmlformats.org/drawingml/2006/main" sz="6800" i="1">
                    <a:solidFill>
                      <a:srgbClr val="000000"/>
                    </a:solidFill>
                    <a:latin typeface="Cambria Math" panose="02040503050406030204" pitchFamily="18" charset="0"/>
                  </a:rPr>
                  <m:t>B</m:t>
                </m:r>
                <m:r>
                  <m:rPr>
                    <m:sty m:val="b"/>
                  </m:rPr>
                  <a:rPr xmlns:a="http://schemas.openxmlformats.org/drawingml/2006/main" sz="6800" i="1">
                    <a:solidFill>
                      <a:srgbClr val="000000"/>
                    </a:solidFill>
                    <a:latin typeface="Cambria Math" panose="02040503050406030204" pitchFamily="18" charset="0"/>
                  </a:rPr>
                  <m:t>L</m:t>
                </m:r>
                <m:sSup>
                  <m:e>
                    <m:r>
                      <m:rPr>
                        <m:sty m:val="b"/>
                      </m:rPr>
                      <a:rPr xmlns:a="http://schemas.openxmlformats.org/drawingml/2006/main" sz="6800" i="1">
                        <a:solidFill>
                          <a:srgbClr val="000000"/>
                        </a:solidFill>
                        <a:latin typeface="Cambria Math" panose="02040503050406030204" pitchFamily="18" charset="0"/>
                      </a:rPr>
                      <m:t>B</m:t>
                    </m:r>
                  </m:e>
                  <m: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1</m:t>
                    </m:r>
                  </m:sup>
                </m:sSup>
              </m:oMath>
            </a14: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5"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486"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487"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88"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89"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490"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491"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Double-click to edit"/>
          <p:cNvSpPr txBox="1"/>
          <p:nvPr>
            <p:ph type="title"/>
          </p:nvPr>
        </p:nvSpPr>
        <p:spPr>
          <a:prstGeom prst="rect">
            <a:avLst/>
          </a:prstGeom>
        </p:spPr>
        <p:txBody>
          <a:bodyPr/>
          <a:lstStyle/>
          <a:p>
            <a:pPr/>
          </a:p>
        </p:txBody>
      </p:sp>
      <p:sp>
        <p:nvSpPr>
          <p:cNvPr id="494" name="Consider the linear operator:"/>
          <p:cNvSpPr txBox="1"/>
          <p:nvPr>
            <p:ph type="body" sz="quarter" idx="1"/>
          </p:nvPr>
        </p:nvSpPr>
        <p:spPr>
          <a:xfrm>
            <a:off x="3466341" y="11016398"/>
            <a:ext cx="10408406" cy="1749553"/>
          </a:xfrm>
          <a:prstGeom prst="rect">
            <a:avLst/>
          </a:prstGeom>
        </p:spPr>
        <p:txBody>
          <a:bodyPr/>
          <a:lstStyle/>
          <a:p>
            <a:pPr/>
            <a:r>
              <a:t>Consider the linear operator:</a:t>
            </a:r>
          </a:p>
        </p:txBody>
      </p:sp>
      <p:pic>
        <p:nvPicPr>
          <p:cNvPr id="495"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496"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497" name="Equation"/>
          <p:cNvSpPr txBox="1"/>
          <p:nvPr/>
        </p:nvSpPr>
        <p:spPr>
          <a:xfrm>
            <a:off x="14084569" y="10755199"/>
            <a:ext cx="4027606"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98"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499"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00"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01"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02"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
        <p:nvSpPr>
          <p:cNvPr id="503" name="Expressed in v (left) basis"/>
          <p:cNvSpPr txBox="1"/>
          <p:nvPr/>
        </p:nvSpPr>
        <p:spPr>
          <a:xfrm>
            <a:off x="3466341" y="11845987"/>
            <a:ext cx="10408406" cy="1749553"/>
          </a:xfrm>
          <a:prstGeom prst="rect">
            <a:avLst/>
          </a:prstGeom>
          <a:ln w="127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lvl1pPr defTabSz="1828800">
              <a:lnSpc>
                <a:spcPct val="90000"/>
              </a:lnSpc>
              <a:spcBef>
                <a:spcPts val="2000"/>
              </a:spcBef>
              <a:defRPr sz="5600">
                <a:latin typeface="Adobe Garamond Pro"/>
                <a:ea typeface="Adobe Garamond Pro"/>
                <a:cs typeface="Adobe Garamond Pro"/>
                <a:sym typeface="Adobe Garamond Pro"/>
              </a:defRPr>
            </a:lvl1pPr>
          </a:lstStyle>
          <a:p>
            <a:pPr/>
            <a:r>
              <a:t>Expressed in v (left) basis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5" name="Double-click to edit"/>
          <p:cNvSpPr txBox="1"/>
          <p:nvPr>
            <p:ph type="title"/>
          </p:nvPr>
        </p:nvSpPr>
        <p:spPr>
          <a:prstGeom prst="rect">
            <a:avLst/>
          </a:prstGeom>
        </p:spPr>
        <p:txBody>
          <a:bodyPr/>
          <a:lstStyle/>
          <a:p>
            <a:pPr/>
          </a:p>
        </p:txBody>
      </p:sp>
      <p:pic>
        <p:nvPicPr>
          <p:cNvPr id="506"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507"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508" name="Equation"/>
          <p:cNvSpPr txBox="1"/>
          <p:nvPr/>
        </p:nvSpPr>
        <p:spPr>
          <a:xfrm>
            <a:off x="2436351" y="10755199"/>
            <a:ext cx="7238422"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sSup>
                    <m:e>
                      <m:r>
                        <m:rPr>
                          <m:sty m:val="b"/>
                        </m:rPr>
                        <a:rPr xmlns:a="http://schemas.openxmlformats.org/drawingml/2006/main" sz="5600" i="1">
                          <a:solidFill>
                            <a:srgbClr val="000000"/>
                          </a:solidFill>
                          <a:latin typeface="Cambria Math" panose="02040503050406030204" pitchFamily="18" charset="0"/>
                        </a:rPr>
                        <m:t>B</m:t>
                      </m:r>
                      <m:r>
                        <m:rPr>
                          <m:sty m:val="b"/>
                        </m:rPr>
                        <a:rPr xmlns:a="http://schemas.openxmlformats.org/drawingml/2006/main" sz="5600" i="1">
                          <a:solidFill>
                            <a:srgbClr val="000000"/>
                          </a:solidFill>
                          <a:latin typeface="Cambria Math" panose="02040503050406030204" pitchFamily="18" charset="0"/>
                        </a:rPr>
                        <m:t>L</m:t>
                      </m:r>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509"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10"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11"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12"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13"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
        <p:nvSpPr>
          <p:cNvPr id="514" name="Transform to w (right) basis with B change of basis matrix"/>
          <p:cNvSpPr txBox="1"/>
          <p:nvPr>
            <p:ph type="body" sz="quarter" idx="1"/>
          </p:nvPr>
        </p:nvSpPr>
        <p:spPr>
          <a:xfrm>
            <a:off x="851359" y="9401661"/>
            <a:ext cx="18084364" cy="1749553"/>
          </a:xfrm>
          <a:prstGeom prst="rect">
            <a:avLst/>
          </a:prstGeom>
        </p:spPr>
        <p:txBody>
          <a:bodyPr/>
          <a:lstStyle>
            <a:lvl1pPr defTabSz="1810511">
              <a:spcBef>
                <a:spcPts val="1900"/>
              </a:spcBef>
              <a:defRPr sz="5544"/>
            </a:lvl1pPr>
          </a:lstStyle>
          <a:p>
            <a:pPr/>
            <a:r>
              <a:t>Transform to w (right) basis with B change of basis matrix</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Double-click to edit"/>
          <p:cNvSpPr txBox="1"/>
          <p:nvPr>
            <p:ph type="title"/>
          </p:nvPr>
        </p:nvSpPr>
        <p:spPr>
          <a:prstGeom prst="rect">
            <a:avLst/>
          </a:prstGeom>
        </p:spPr>
        <p:txBody>
          <a:bodyPr/>
          <a:lstStyle/>
          <a:p>
            <a:pPr/>
          </a:p>
        </p:txBody>
      </p:sp>
      <p:pic>
        <p:nvPicPr>
          <p:cNvPr id="517"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518"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519" name="Equation"/>
          <p:cNvSpPr txBox="1"/>
          <p:nvPr/>
        </p:nvSpPr>
        <p:spPr>
          <a:xfrm>
            <a:off x="2436351" y="10755199"/>
            <a:ext cx="16376579"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sSup>
                    <m:e>
                      <m:r>
                        <m:rPr>
                          <m:sty m:val="b"/>
                        </m:rPr>
                        <a:rPr xmlns:a="http://schemas.openxmlformats.org/drawingml/2006/main" sz="5600" i="1">
                          <a:solidFill>
                            <a:srgbClr val="000000"/>
                          </a:solidFill>
                          <a:latin typeface="Cambria Math" panose="02040503050406030204" pitchFamily="18" charset="0"/>
                        </a:rPr>
                        <m:t>B</m:t>
                      </m:r>
                      <m:r>
                        <m:rPr>
                          <m:sty m:val="b"/>
                        </m:rPr>
                        <a:rPr xmlns:a="http://schemas.openxmlformats.org/drawingml/2006/main" sz="5600" i="1">
                          <a:solidFill>
                            <a:srgbClr val="000000"/>
                          </a:solidFill>
                          <a:latin typeface="Cambria Math" panose="02040503050406030204" pitchFamily="18" charset="0"/>
                        </a:rPr>
                        <m:t>L</m:t>
                      </m:r>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20"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21"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22"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23"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24"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Double-click to edit"/>
          <p:cNvSpPr txBox="1"/>
          <p:nvPr>
            <p:ph type="title"/>
          </p:nvPr>
        </p:nvSpPr>
        <p:spPr>
          <a:prstGeom prst="rect">
            <a:avLst/>
          </a:prstGeom>
        </p:spPr>
        <p:txBody>
          <a:bodyPr/>
          <a:lstStyle/>
          <a:p>
            <a:pPr/>
          </a:p>
        </p:txBody>
      </p:sp>
      <p:pic>
        <p:nvPicPr>
          <p:cNvPr id="527"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528"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529" name="Equation"/>
          <p:cNvSpPr txBox="1"/>
          <p:nvPr/>
        </p:nvSpPr>
        <p:spPr>
          <a:xfrm>
            <a:off x="2436351" y="10755199"/>
            <a:ext cx="19605822"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sSup>
                    <m:e>
                      <m:r>
                        <m:rPr>
                          <m:sty m:val="b"/>
                        </m:rPr>
                        <a:rPr xmlns:a="http://schemas.openxmlformats.org/drawingml/2006/main" sz="5600" i="1">
                          <a:solidFill>
                            <a:srgbClr val="000000"/>
                          </a:solidFill>
                          <a:latin typeface="Cambria Math" panose="02040503050406030204" pitchFamily="18" charset="0"/>
                        </a:rPr>
                        <m:t>B</m:t>
                      </m:r>
                      <m:r>
                        <m:rPr>
                          <m:sty m:val="b"/>
                        </m:rPr>
                        <a:rPr xmlns:a="http://schemas.openxmlformats.org/drawingml/2006/main" sz="5600" i="1">
                          <a:solidFill>
                            <a:srgbClr val="000000"/>
                          </a:solidFill>
                          <a:latin typeface="Cambria Math" panose="02040503050406030204" pitchFamily="18" charset="0"/>
                        </a:rPr>
                        <m:t>L</m:t>
                      </m:r>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30"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31"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32"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33"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34"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6" name="Double-click to edit"/>
          <p:cNvSpPr txBox="1"/>
          <p:nvPr>
            <p:ph type="title"/>
          </p:nvPr>
        </p:nvSpPr>
        <p:spPr>
          <a:prstGeom prst="rect">
            <a:avLst/>
          </a:prstGeom>
        </p:spPr>
        <p:txBody>
          <a:bodyPr/>
          <a:lstStyle/>
          <a:p>
            <a:pPr/>
          </a:p>
        </p:txBody>
      </p:sp>
      <p:pic>
        <p:nvPicPr>
          <p:cNvPr id="537"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538"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539" name="Equation"/>
          <p:cNvSpPr txBox="1"/>
          <p:nvPr/>
        </p:nvSpPr>
        <p:spPr>
          <a:xfrm>
            <a:off x="2436351" y="10755199"/>
            <a:ext cx="19605822"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sSup>
                    <m:e>
                      <m:r>
                        <m:rPr>
                          <m:sty m:val="b"/>
                        </m:rPr>
                        <a:rPr xmlns:a="http://schemas.openxmlformats.org/drawingml/2006/main" sz="5600" i="1">
                          <a:solidFill>
                            <a:srgbClr val="000000"/>
                          </a:solidFill>
                          <a:latin typeface="Cambria Math" panose="02040503050406030204" pitchFamily="18" charset="0"/>
                        </a:rPr>
                        <m:t>B</m:t>
                      </m:r>
                      <m:r>
                        <m:rPr>
                          <m:sty m:val="b"/>
                        </m:rPr>
                        <a:rPr xmlns:a="http://schemas.openxmlformats.org/drawingml/2006/main" sz="5600" i="1">
                          <a:solidFill>
                            <a:srgbClr val="000000"/>
                          </a:solidFill>
                          <a:latin typeface="Cambria Math" panose="02040503050406030204" pitchFamily="18" charset="0"/>
                        </a:rPr>
                        <m:t>L</m:t>
                      </m:r>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40"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41"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42"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43"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44" name="Rectangle"/>
          <p:cNvSpPr/>
          <p:nvPr/>
        </p:nvSpPr>
        <p:spPr>
          <a:xfrm>
            <a:off x="19803865" y="10626780"/>
            <a:ext cx="2374886" cy="2006391"/>
          </a:xfrm>
          <a:prstGeom prst="rect">
            <a:avLst/>
          </a:prstGeom>
          <a:ln w="635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545" name="Anisotropic scaling!!"/>
          <p:cNvSpPr txBox="1"/>
          <p:nvPr>
            <p:ph type="body" sz="quarter" idx="1"/>
          </p:nvPr>
        </p:nvSpPr>
        <p:spPr>
          <a:xfrm>
            <a:off x="17672415" y="9293593"/>
            <a:ext cx="10408406" cy="1749553"/>
          </a:xfrm>
          <a:prstGeom prst="rect">
            <a:avLst/>
          </a:prstGeom>
        </p:spPr>
        <p:txBody>
          <a:bodyPr/>
          <a:lstStyle/>
          <a:p>
            <a:pPr/>
            <a:r>
              <a:t>Anisotropic scaling!!</a:t>
            </a:r>
          </a:p>
        </p:txBody>
      </p:sp>
      <p:sp>
        <p:nvSpPr>
          <p:cNvPr id="546"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Double-click to edit"/>
          <p:cNvSpPr txBox="1"/>
          <p:nvPr>
            <p:ph type="title"/>
          </p:nvPr>
        </p:nvSpPr>
        <p:spPr>
          <a:prstGeom prst="rect">
            <a:avLst/>
          </a:prstGeom>
        </p:spPr>
        <p:txBody>
          <a:bodyPr/>
          <a:lstStyle/>
          <a:p>
            <a:pPr/>
          </a:p>
        </p:txBody>
      </p:sp>
      <p:pic>
        <p:nvPicPr>
          <p:cNvPr id="549" name="pasted-movie.png" descr="pasted-movie.png"/>
          <p:cNvPicPr>
            <a:picLocks noChangeAspect="1"/>
          </p:cNvPicPr>
          <p:nvPr/>
        </p:nvPicPr>
        <p:blipFill>
          <a:blip r:embed="rId2">
            <a:extLst/>
          </a:blip>
          <a:stretch>
            <a:fillRect/>
          </a:stretch>
        </p:blipFill>
        <p:spPr>
          <a:xfrm>
            <a:off x="916192" y="803095"/>
            <a:ext cx="8259789" cy="8212318"/>
          </a:xfrm>
          <a:prstGeom prst="rect">
            <a:avLst/>
          </a:prstGeom>
          <a:ln w="12700">
            <a:miter lim="400000"/>
          </a:ln>
        </p:spPr>
      </p:pic>
      <p:pic>
        <p:nvPicPr>
          <p:cNvPr id="550" name="pasted-movie.png" descr="pasted-movie.png"/>
          <p:cNvPicPr>
            <a:picLocks noChangeAspect="1"/>
          </p:cNvPicPr>
          <p:nvPr/>
        </p:nvPicPr>
        <p:blipFill>
          <a:blip r:embed="rId3">
            <a:extLst/>
          </a:blip>
          <a:stretch>
            <a:fillRect/>
          </a:stretch>
        </p:blipFill>
        <p:spPr>
          <a:xfrm>
            <a:off x="15229413" y="304319"/>
            <a:ext cx="8328948" cy="8724812"/>
          </a:xfrm>
          <a:prstGeom prst="rect">
            <a:avLst/>
          </a:prstGeom>
          <a:ln w="12700">
            <a:miter lim="400000"/>
          </a:ln>
        </p:spPr>
      </p:pic>
      <p:sp>
        <p:nvSpPr>
          <p:cNvPr id="551" name="Equation"/>
          <p:cNvSpPr txBox="1"/>
          <p:nvPr/>
        </p:nvSpPr>
        <p:spPr>
          <a:xfrm>
            <a:off x="2436351" y="10755199"/>
            <a:ext cx="19605822"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sSup>
                    <m:e>
                      <m:r>
                        <m:rPr>
                          <m:sty m:val="b"/>
                        </m:rPr>
                        <a:rPr xmlns:a="http://schemas.openxmlformats.org/drawingml/2006/main" sz="5600" i="1">
                          <a:solidFill>
                            <a:srgbClr val="000000"/>
                          </a:solidFill>
                          <a:latin typeface="Cambria Math" panose="02040503050406030204" pitchFamily="18" charset="0"/>
                        </a:rPr>
                        <m:t>B</m:t>
                      </m:r>
                      <m:r>
                        <m:rPr>
                          <m:sty m:val="b"/>
                        </m:rPr>
                        <a:rPr xmlns:a="http://schemas.openxmlformats.org/drawingml/2006/main" sz="5600" i="1">
                          <a:solidFill>
                            <a:srgbClr val="000000"/>
                          </a:solidFill>
                          <a:latin typeface="Cambria Math" panose="02040503050406030204" pitchFamily="18" charset="0"/>
                        </a:rPr>
                        <m:t>L</m:t>
                      </m:r>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52" name="Equation"/>
          <p:cNvSpPr txBox="1"/>
          <p:nvPr/>
        </p:nvSpPr>
        <p:spPr>
          <a:xfrm>
            <a:off x="10410601" y="6286667"/>
            <a:ext cx="356279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B</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53" name="Equation"/>
          <p:cNvSpPr txBox="1"/>
          <p:nvPr/>
        </p:nvSpPr>
        <p:spPr>
          <a:xfrm>
            <a:off x="9895338" y="1818134"/>
            <a:ext cx="4687848"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5600" i="1">
                          <a:solidFill>
                            <a:srgbClr val="000000"/>
                          </a:solidFill>
                          <a:latin typeface="Cambria Math" panose="02040503050406030204" pitchFamily="18" charset="0"/>
                        </a:rPr>
                        <m:t>B</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2"/>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554" name="Line"/>
          <p:cNvSpPr/>
          <p:nvPr/>
        </p:nvSpPr>
        <p:spPr>
          <a:xfrm>
            <a:off x="9580011" y="4103877"/>
            <a:ext cx="5223978" cy="1"/>
          </a:xfrm>
          <a:prstGeom prst="line">
            <a:avLst/>
          </a:prstGeom>
          <a:ln w="101600">
            <a:solidFill>
              <a:srgbClr val="000000"/>
            </a:solidFill>
            <a:miter lim="400000"/>
            <a:tailEnd type="triangle"/>
          </a:ln>
        </p:spPr>
        <p:txBody>
          <a:bodyPr lIns="50800" tIns="50800" rIns="50800" bIns="50800" anchor="ctr"/>
          <a:lstStyle/>
          <a:p>
            <a:pPr algn="ctr">
              <a:spcBef>
                <a:spcPts val="0"/>
              </a:spcBef>
              <a:defRPr sz="5600"/>
            </a:pPr>
          </a:p>
        </p:txBody>
      </p:sp>
      <p:sp>
        <p:nvSpPr>
          <p:cNvPr id="555" name="Line"/>
          <p:cNvSpPr/>
          <p:nvPr/>
        </p:nvSpPr>
        <p:spPr>
          <a:xfrm>
            <a:off x="9580011" y="5544254"/>
            <a:ext cx="5223978" cy="1"/>
          </a:xfrm>
          <a:prstGeom prst="line">
            <a:avLst/>
          </a:prstGeom>
          <a:ln w="101600">
            <a:solidFill>
              <a:srgbClr val="000000"/>
            </a:solidFill>
            <a:miter lim="400000"/>
            <a:headEnd type="triangle"/>
          </a:ln>
        </p:spPr>
        <p:txBody>
          <a:bodyPr lIns="50800" tIns="50800" rIns="50800" bIns="50800" anchor="ctr"/>
          <a:lstStyle/>
          <a:p>
            <a:pPr algn="ctr">
              <a:spcBef>
                <a:spcPts val="0"/>
              </a:spcBef>
              <a:defRPr sz="5600"/>
            </a:pPr>
          </a:p>
        </p:txBody>
      </p:sp>
      <p:sp>
        <p:nvSpPr>
          <p:cNvPr id="556" name="Rectangle"/>
          <p:cNvSpPr/>
          <p:nvPr/>
        </p:nvSpPr>
        <p:spPr>
          <a:xfrm>
            <a:off x="19803865" y="10626780"/>
            <a:ext cx="2374886" cy="2006391"/>
          </a:xfrm>
          <a:prstGeom prst="rect">
            <a:avLst/>
          </a:prstGeom>
          <a:ln w="635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557" name="Anisotropic scaling!!"/>
          <p:cNvSpPr txBox="1"/>
          <p:nvPr>
            <p:ph type="body" sz="quarter" idx="1"/>
          </p:nvPr>
        </p:nvSpPr>
        <p:spPr>
          <a:xfrm>
            <a:off x="17672415" y="9293593"/>
            <a:ext cx="10408406" cy="1749553"/>
          </a:xfrm>
          <a:prstGeom prst="rect">
            <a:avLst/>
          </a:prstGeom>
        </p:spPr>
        <p:txBody>
          <a:bodyPr/>
          <a:lstStyle/>
          <a:p>
            <a:pPr/>
            <a:r>
              <a:t>Anisotropic scaling!!</a:t>
            </a:r>
          </a:p>
        </p:txBody>
      </p:sp>
      <p:sp>
        <p:nvSpPr>
          <p:cNvPr id="558" name="TextBox 16"/>
          <p:cNvSpPr txBox="1"/>
          <p:nvPr/>
        </p:nvSpPr>
        <p:spPr>
          <a:xfrm>
            <a:off x="130930" y="13164337"/>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Adapted from Misha Kazhdan “FFTs in Graphics and Vision”</a:t>
            </a:r>
          </a:p>
        </p:txBody>
      </p:sp>
      <p:grpSp>
        <p:nvGrpSpPr>
          <p:cNvPr id="561" name="Rectangle"/>
          <p:cNvGrpSpPr/>
          <p:nvPr/>
        </p:nvGrpSpPr>
        <p:grpSpPr>
          <a:xfrm>
            <a:off x="5647858" y="2293445"/>
            <a:ext cx="13088284" cy="7898690"/>
            <a:chOff x="0" y="0"/>
            <a:chExt cx="13088283" cy="7898689"/>
          </a:xfrm>
        </p:grpSpPr>
        <p:sp>
          <p:nvSpPr>
            <p:cNvPr id="560" name="Rectangle"/>
            <p:cNvSpPr/>
            <p:nvPr/>
          </p:nvSpPr>
          <p:spPr>
            <a:xfrm>
              <a:off x="101600" y="101600"/>
              <a:ext cx="12885085" cy="7695490"/>
            </a:xfrm>
            <a:prstGeom prst="rect">
              <a:avLst/>
            </a:prstGeom>
            <a:solidFill>
              <a:srgbClr val="FFFFFF"/>
            </a:solidFill>
            <a:ln>
              <a:noFill/>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pic>
          <p:nvPicPr>
            <p:cNvPr id="559" name="Rectangle Rectangle" descr="Rectangle Rectangle"/>
            <p:cNvPicPr>
              <a:picLocks noChangeAspect="0"/>
            </p:cNvPicPr>
            <p:nvPr/>
          </p:nvPicPr>
          <p:blipFill>
            <a:blip r:embed="rId4">
              <a:extLst/>
            </a:blip>
            <a:stretch>
              <a:fillRect/>
            </a:stretch>
          </p:blipFill>
          <p:spPr>
            <a:xfrm>
              <a:off x="0" y="0"/>
              <a:ext cx="13088284" cy="7898690"/>
            </a:xfrm>
            <a:prstGeom prst="rect">
              <a:avLst/>
            </a:prstGeom>
            <a:effectLst/>
          </p:spPr>
        </p:pic>
      </p:grpSp>
      <p:sp>
        <p:nvSpPr>
          <p:cNvPr id="562" name="Big lesson:…"/>
          <p:cNvSpPr txBox="1"/>
          <p:nvPr/>
        </p:nvSpPr>
        <p:spPr>
          <a:xfrm>
            <a:off x="6353139" y="3007588"/>
            <a:ext cx="11677723" cy="665876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b="1" sz="9600"/>
            </a:pPr>
            <a:r>
              <a:t>Big lesson: </a:t>
            </a:r>
          </a:p>
          <a:p>
            <a:pPr algn="ctr">
              <a:defRPr sz="9600"/>
            </a:pPr>
            <a:r>
              <a:t>An operator can be simpler (diagonal) in a different basis</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4" name="Back to Images as Vectors"/>
          <p:cNvSpPr txBox="1"/>
          <p:nvPr>
            <p:ph type="title"/>
          </p:nvPr>
        </p:nvSpPr>
        <p:spPr>
          <a:prstGeom prst="rect">
            <a:avLst/>
          </a:prstGeom>
        </p:spPr>
        <p:txBody>
          <a:bodyPr/>
          <a:lstStyle/>
          <a:p>
            <a:pPr/>
            <a:r>
              <a:t>Back to Images as Vectors</a:t>
            </a:r>
          </a:p>
        </p:txBody>
      </p:sp>
      <p:sp>
        <p:nvSpPr>
          <p:cNvPr id="565" name="Images can be represented as vectors of shape"/>
          <p:cNvSpPr txBox="1"/>
          <p:nvPr>
            <p:ph type="body" sz="half" idx="1"/>
          </p:nvPr>
        </p:nvSpPr>
        <p:spPr>
          <a:xfrm>
            <a:off x="1199849" y="3705121"/>
            <a:ext cx="11229243" cy="8702677"/>
          </a:xfrm>
          <a:prstGeom prst="rect">
            <a:avLst/>
          </a:prstGeom>
        </p:spPr>
        <p:txBody>
          <a:bodyPr/>
          <a:lstStyle/>
          <a:p>
            <a:pPr algn="ctr"/>
            <a:r>
              <a:t>Images can be represented as vectors of shape </a:t>
            </a:r>
            <a:br/>
            <a:br/>
            <a14:m>
              <m:oMath>
                <m:r>
                  <m:rPr>
                    <m:sty m:val="b"/>
                  </m:rP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sSup>
                  <m:e>
                    <m:r>
                      <m:rPr>
                        <m:sty m:val="p"/>
                        <m:scr m:val="double-struck"/>
                      </m:rPr>
                      <a:rPr xmlns:a="http://schemas.openxmlformats.org/drawingml/2006/main" sz="6800" i="1">
                        <a:solidFill>
                          <a:srgbClr val="000000"/>
                        </a:solidFill>
                        <a:latin typeface="Cambria Math" panose="02040503050406030204" pitchFamily="18" charset="0"/>
                      </a:rPr>
                      <m:t>R</m:t>
                    </m:r>
                  </m:e>
                  <m:sup>
                    <m:r>
                      <a:rPr xmlns:a="http://schemas.openxmlformats.org/drawingml/2006/main" sz="6800" i="1">
                        <a:solidFill>
                          <a:srgbClr val="000000"/>
                        </a:solidFill>
                        <a:latin typeface="Cambria Math" panose="02040503050406030204" pitchFamily="18" charset="0"/>
                      </a:rPr>
                      <m:t>H</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c</m:t>
                    </m:r>
                    <m:r>
                      <a:rPr xmlns:a="http://schemas.openxmlformats.org/drawingml/2006/main" sz="6800" i="1">
                        <a:solidFill>
                          <a:srgbClr val="000000"/>
                        </a:solidFill>
                        <a:latin typeface="Cambria Math" panose="02040503050406030204" pitchFamily="18" charset="0"/>
                      </a:rPr>
                      <m:t>h</m:t>
                    </m:r>
                  </m:sup>
                </m:sSup>
              </m:oMath>
            </a14:m>
            <a:br/>
          </a:p>
        </p:txBody>
      </p:sp>
      <p:pic>
        <p:nvPicPr>
          <p:cNvPr id="566" name="Image" descr="Image"/>
          <p:cNvPicPr>
            <a:picLocks noChangeAspect="1"/>
          </p:cNvPicPr>
          <p:nvPr/>
        </p:nvPicPr>
        <p:blipFill>
          <a:blip r:embed="rId2">
            <a:extLst/>
          </a:blip>
          <a:stretch>
            <a:fillRect/>
          </a:stretch>
        </p:blipFill>
        <p:spPr>
          <a:xfrm>
            <a:off x="13397461" y="3234722"/>
            <a:ext cx="7946633" cy="7946633"/>
          </a:xfrm>
          <a:prstGeom prst="rect">
            <a:avLst/>
          </a:prstGeom>
          <a:ln w="12700">
            <a:miter lim="400000"/>
          </a:ln>
        </p:spPr>
      </p:pic>
      <p:pic>
        <p:nvPicPr>
          <p:cNvPr id="567" name="flattened.png" descr="flattened.png"/>
          <p:cNvPicPr>
            <a:picLocks noChangeAspect="1"/>
          </p:cNvPicPr>
          <p:nvPr/>
        </p:nvPicPr>
        <p:blipFill>
          <a:blip r:embed="rId3">
            <a:extLst/>
          </a:blip>
          <a:stretch>
            <a:fillRect/>
          </a:stretch>
        </p:blipFill>
        <p:spPr>
          <a:xfrm>
            <a:off x="23393342" y="1191071"/>
            <a:ext cx="188031" cy="12033934"/>
          </a:xfrm>
          <a:prstGeom prst="rect">
            <a:avLst/>
          </a:prstGeom>
          <a:ln w="12700">
            <a:miter lim="400000"/>
          </a:ln>
        </p:spPr>
      </p:pic>
      <p:sp>
        <p:nvSpPr>
          <p:cNvPr id="568" name="Line"/>
          <p:cNvSpPr/>
          <p:nvPr/>
        </p:nvSpPr>
        <p:spPr>
          <a:xfrm flipV="1">
            <a:off x="21686456" y="7208038"/>
            <a:ext cx="1364525" cy="1"/>
          </a:xfrm>
          <a:prstGeom prst="line">
            <a:avLst/>
          </a:prstGeom>
          <a:ln w="25400">
            <a:solidFill>
              <a:srgbClr val="000000"/>
            </a:solidFill>
            <a:miter lim="400000"/>
            <a:tailEnd type="triangle"/>
          </a:ln>
        </p:spPr>
        <p:txBody>
          <a:bodyPr lIns="50800" tIns="50800" rIns="50800" bIns="50800" anchor="ctr"/>
          <a:lstStyle/>
          <a:p>
            <a:pPr algn="ctr">
              <a:spcBef>
                <a:spcPts val="0"/>
              </a:spcBef>
              <a:defRPr sz="5600"/>
            </a:pPr>
          </a:p>
        </p:txBody>
      </p:sp>
      <p:sp>
        <p:nvSpPr>
          <p:cNvPr id="569" name="“Flatten”"/>
          <p:cNvSpPr txBox="1"/>
          <p:nvPr/>
        </p:nvSpPr>
        <p:spPr>
          <a:xfrm>
            <a:off x="19000227" y="6301333"/>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solidFill>
                  <a:schemeClr val="accent5">
                    <a:hueOff val="-82419"/>
                    <a:satOff val="-9513"/>
                    <a:lumOff val="-16343"/>
                  </a:schemeClr>
                </a:solidFill>
                <a:latin typeface="Adobe Garamond Pro"/>
                <a:ea typeface="Adobe Garamond Pro"/>
                <a:cs typeface="Adobe Garamond Pro"/>
                <a:sym typeface="Adobe Garamond Pro"/>
              </a:defRPr>
            </a:lvl1pPr>
          </a:lstStyle>
          <a:p>
            <a:pPr/>
            <a:r>
              <a:t>“Flatten”</a:t>
            </a:r>
          </a:p>
        </p:txBody>
      </p:sp>
      <p:sp>
        <p:nvSpPr>
          <p:cNvPr id="570" name="Note that the image is, also, a function over pixel coordinates (just different perspective)"/>
          <p:cNvSpPr/>
          <p:nvPr/>
        </p:nvSpPr>
        <p:spPr>
          <a:xfrm>
            <a:off x="761219" y="7853154"/>
            <a:ext cx="12106504" cy="3571695"/>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sz="5700">
                <a:solidFill>
                  <a:srgbClr val="FFFFFF"/>
                </a:solidFill>
                <a:latin typeface="Helvetica Light"/>
                <a:ea typeface="Helvetica Light"/>
                <a:cs typeface="Helvetica Light"/>
                <a:sym typeface="Helvetica Light"/>
              </a:defRPr>
            </a:pPr>
            <a:r>
              <a:t>Note that the image is, also, a </a:t>
            </a:r>
            <a:r>
              <a:rPr i="1">
                <a:latin typeface="Helvetica"/>
                <a:ea typeface="Helvetica"/>
                <a:cs typeface="Helvetica"/>
                <a:sym typeface="Helvetica"/>
              </a:rPr>
              <a:t>function</a:t>
            </a:r>
            <a:r>
              <a:t> over pixel coordinates</a:t>
            </a:r>
            <a:br/>
            <a:r>
              <a:t>(just different perspective)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0" grpId="1"/>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Function Bases for Function Spaces"/>
          <p:cNvSpPr txBox="1"/>
          <p:nvPr>
            <p:ph type="title"/>
          </p:nvPr>
        </p:nvSpPr>
        <p:spPr>
          <a:prstGeom prst="rect">
            <a:avLst/>
          </a:prstGeom>
        </p:spPr>
        <p:txBody>
          <a:bodyPr/>
          <a:lstStyle/>
          <a:p>
            <a:pPr/>
            <a:r>
              <a:t>Function Bases for Function Spaces</a:t>
            </a:r>
          </a:p>
        </p:txBody>
      </p:sp>
      <p:sp>
        <p:nvSpPr>
          <p:cNvPr id="573" name="We can parameterize our image as a weighed sum of basis functions:…"/>
          <p:cNvSpPr txBox="1"/>
          <p:nvPr>
            <p:ph type="body" idx="1"/>
          </p:nvPr>
        </p:nvSpPr>
        <p:spPr>
          <a:xfrm>
            <a:off x="646065" y="3463163"/>
            <a:ext cx="23261327" cy="8781889"/>
          </a:xfrm>
          <a:prstGeom prst="rect">
            <a:avLst/>
          </a:prstGeom>
        </p:spPr>
        <p:txBody>
          <a:bodyPr/>
          <a:lstStyle/>
          <a:p>
            <a:pPr lvl="1" indent="443484" algn="ctr" defTabSz="1773936">
              <a:spcBef>
                <a:spcPts val="1900"/>
              </a:spcBef>
              <a:defRPr sz="5432"/>
            </a:pPr>
            <a:r>
              <a:t>We can parameterize our image as a weighed sum of basis functions:</a:t>
            </a:r>
            <a:br/>
            <a:br/>
            <a:br/>
            <a14:m>
              <m:oMath>
                <m:r>
                  <m:rPr>
                    <m:sty m:val="b"/>
                  </m:rPr>
                  <a:rPr xmlns:a="http://schemas.openxmlformats.org/drawingml/2006/main" sz="6600" i="1">
                    <a:solidFill>
                      <a:srgbClr val="000000"/>
                    </a:solidFill>
                    <a:latin typeface="Cambria Math" panose="02040503050406030204" pitchFamily="18" charset="0"/>
                  </a:rPr>
                  <m:t>f</m:t>
                </m:r>
                <m:r>
                  <a:rPr xmlns:a="http://schemas.openxmlformats.org/drawingml/2006/main" sz="6600" i="1">
                    <a:solidFill>
                      <a:srgbClr val="000000"/>
                    </a:solidFill>
                    <a:latin typeface="Cambria Math" panose="02040503050406030204" pitchFamily="18" charset="0"/>
                  </a:rPr>
                  <m:t>=</m:t>
                </m:r>
                <m:limLow>
                  <m:e>
                    <m:r>
                      <a:rPr xmlns:a="http://schemas.openxmlformats.org/drawingml/2006/main" sz="6600" i="1">
                        <a:solidFill>
                          <a:srgbClr val="000000"/>
                        </a:solidFill>
                        <a:latin typeface="Cambria Math" panose="02040503050406030204" pitchFamily="18" charset="0"/>
                      </a:rPr>
                      <m:t>∑</m:t>
                    </m:r>
                  </m:e>
                  <m:lim>
                    <m:r>
                      <a:rPr xmlns:a="http://schemas.openxmlformats.org/drawingml/2006/main" sz="6600" i="1">
                        <a:solidFill>
                          <a:srgbClr val="000000"/>
                        </a:solidFill>
                        <a:latin typeface="Cambria Math" panose="02040503050406030204" pitchFamily="18" charset="0"/>
                      </a:rPr>
                      <m:t>k</m:t>
                    </m:r>
                  </m:lim>
                </m:limLow>
                <m:sSub>
                  <m:e>
                    <m:r>
                      <a:rPr xmlns:a="http://schemas.openxmlformats.org/drawingml/2006/main" sz="6600" i="1">
                        <a:solidFill>
                          <a:srgbClr val="000000"/>
                        </a:solidFill>
                        <a:latin typeface="Cambria Math" panose="02040503050406030204" pitchFamily="18" charset="0"/>
                      </a:rPr>
                      <m:t>c</m:t>
                    </m:r>
                  </m:e>
                  <m:sub>
                    <m:r>
                      <a:rPr xmlns:a="http://schemas.openxmlformats.org/drawingml/2006/main" sz="6600" i="1">
                        <a:solidFill>
                          <a:srgbClr val="000000"/>
                        </a:solidFill>
                        <a:latin typeface="Cambria Math" panose="02040503050406030204" pitchFamily="18" charset="0"/>
                      </a:rPr>
                      <m:t>k</m:t>
                    </m:r>
                  </m:sub>
                </m:sSub>
                <m:sSub>
                  <m:e>
                    <m:r>
                      <a:rPr xmlns:a="http://schemas.openxmlformats.org/drawingml/2006/main" sz="6600" i="1">
                        <a:solidFill>
                          <a:srgbClr val="000000"/>
                        </a:solidFill>
                        <a:latin typeface="Cambria Math" panose="02040503050406030204" pitchFamily="18" charset="0"/>
                      </a:rPr>
                      <m:t>ϕ</m:t>
                    </m:r>
                  </m:e>
                  <m:sub>
                    <m:r>
                      <a:rPr xmlns:a="http://schemas.openxmlformats.org/drawingml/2006/main" sz="6600" i="1">
                        <a:solidFill>
                          <a:srgbClr val="000000"/>
                        </a:solidFill>
                        <a:latin typeface="Cambria Math" panose="02040503050406030204" pitchFamily="18" charset="0"/>
                      </a:rPr>
                      <m:t>k</m:t>
                    </m:r>
                  </m:sub>
                </m:sSub>
              </m:oMath>
            </a14:m>
            <a:br/>
          </a:p>
          <a:p>
            <a:pPr lvl="1" indent="443484" algn="ctr" defTabSz="1773936">
              <a:spcBef>
                <a:spcPts val="1900"/>
              </a:spcBef>
              <a:defRPr sz="5432"/>
            </a:pPr>
            <a:r>
              <a:t>We can </a:t>
            </a:r>
            <a:r>
              <a:rPr i="1"/>
              <a:t>change function bases </a:t>
            </a:r>
            <a:r>
              <a:t>via a simple multiplication with a matrix where the columns of that matrix are the basis functions </a:t>
            </a:r>
            <a14:m>
              <m:oMath>
                <m:sSub>
                  <m:e>
                    <m:r>
                      <a:rPr xmlns:a="http://schemas.openxmlformats.org/drawingml/2006/main" sz="6600" i="1">
                        <a:solidFill>
                          <a:srgbClr val="000000"/>
                        </a:solidFill>
                        <a:latin typeface="Cambria Math" panose="02040503050406030204" pitchFamily="18" charset="0"/>
                      </a:rPr>
                      <m:t>ϕ</m:t>
                    </m:r>
                  </m:e>
                  <m:sub>
                    <m:r>
                      <a:rPr xmlns:a="http://schemas.openxmlformats.org/drawingml/2006/main" sz="6600" i="1">
                        <a:solidFill>
                          <a:srgbClr val="000000"/>
                        </a:solidFill>
                        <a:latin typeface="Cambria Math" panose="02040503050406030204" pitchFamily="18" charset="0"/>
                      </a:rPr>
                      <m:t>k</m:t>
                    </m:r>
                  </m:sub>
                </m:sSub>
              </m:oMath>
            </a14:m>
            <a:r>
              <a:t>:</a:t>
            </a:r>
          </a:p>
          <a:p>
            <a:pPr lvl="1" indent="443484" algn="ctr" defTabSz="1773936">
              <a:spcBef>
                <a:spcPts val="1900"/>
              </a:spcBef>
              <a:defRPr sz="5432"/>
            </a:pPr>
          </a:p>
          <a:p>
            <a:pPr lvl="1" indent="443484" algn="ctr" defTabSz="1773936">
              <a:spcBef>
                <a:spcPts val="1900"/>
              </a:spcBef>
              <a:defRPr sz="5432"/>
            </a:pPr>
            <a14:m>
              <m:oMathPara>
                <m:oMathParaPr>
                  <m:jc m:val="center"/>
                </m:oMathParaPr>
                <m:oMath>
                  <m:sSup>
                    <m:e>
                      <m:r>
                        <m:rPr>
                          <m:sty m:val="b"/>
                        </m:rPr>
                        <a:rPr xmlns:a="http://schemas.openxmlformats.org/drawingml/2006/main" sz="6600" i="1">
                          <a:solidFill>
                            <a:srgbClr val="000000"/>
                          </a:solidFill>
                          <a:latin typeface="Cambria Math" panose="02040503050406030204" pitchFamily="18" charset="0"/>
                        </a:rPr>
                        <m:t>f</m:t>
                      </m:r>
                    </m:e>
                    <m:sup>
                      <m:r>
                        <a:rPr xmlns:a="http://schemas.openxmlformats.org/drawingml/2006/main" sz="6600" i="1">
                          <a:solidFill>
                            <a:srgbClr val="000000"/>
                          </a:solidFill>
                          <a:latin typeface="Cambria Math" panose="02040503050406030204" pitchFamily="18" charset="0"/>
                        </a:rPr>
                        <m:t>′</m:t>
                      </m:r>
                    </m:sup>
                  </m:sSup>
                  <m:r>
                    <a:rPr xmlns:a="http://schemas.openxmlformats.org/drawingml/2006/main" sz="6600" i="1">
                      <a:solidFill>
                        <a:srgbClr val="000000"/>
                      </a:solidFill>
                      <a:latin typeface="Cambria Math" panose="02040503050406030204" pitchFamily="18" charset="0"/>
                    </a:rPr>
                    <m:t>=</m:t>
                  </m:r>
                  <m:r>
                    <m:rPr>
                      <m:sty m:val="p"/>
                    </m:rPr>
                    <a:rPr xmlns:a="http://schemas.openxmlformats.org/drawingml/2006/main" sz="6600" i="1">
                      <a:solidFill>
                        <a:srgbClr val="000000"/>
                      </a:solidFill>
                      <a:latin typeface="Cambria Math" panose="02040503050406030204" pitchFamily="18" charset="0"/>
                    </a:rPr>
                    <m:t>Φ</m:t>
                  </m:r>
                  <m:r>
                    <m:rPr>
                      <m:sty m:val="b"/>
                    </m:rPr>
                    <a:rPr xmlns:a="http://schemas.openxmlformats.org/drawingml/2006/main" sz="6600" i="1">
                      <a:solidFill>
                        <a:srgbClr val="000000"/>
                      </a:solidFill>
                      <a:latin typeface="Cambria Math" panose="02040503050406030204" pitchFamily="18" charset="0"/>
                    </a:rPr>
                    <m:t>f</m:t>
                  </m:r>
                </m:oMath>
              </m:oMathPara>
            </a14:m>
            <a:endParaRPr sz="5600"/>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5" name="Function Bases for Function Spaces"/>
          <p:cNvSpPr txBox="1"/>
          <p:nvPr>
            <p:ph type="title"/>
          </p:nvPr>
        </p:nvSpPr>
        <p:spPr>
          <a:prstGeom prst="rect">
            <a:avLst/>
          </a:prstGeom>
        </p:spPr>
        <p:txBody>
          <a:bodyPr/>
          <a:lstStyle/>
          <a:p>
            <a:pPr/>
            <a:r>
              <a:t>Function Bases for Function Spaces</a:t>
            </a:r>
          </a:p>
        </p:txBody>
      </p:sp>
      <p:sp>
        <p:nvSpPr>
          <p:cNvPr id="576" name="In numpy, PyTorch, etc., we usually store images in tensors      such that each element (coefficient)  is the intensity of that pixel for that color channel.…"/>
          <p:cNvSpPr txBox="1"/>
          <p:nvPr>
            <p:ph type="body" idx="1"/>
          </p:nvPr>
        </p:nvSpPr>
        <p:spPr>
          <a:xfrm>
            <a:off x="500859" y="4189037"/>
            <a:ext cx="23382282" cy="8702677"/>
          </a:xfrm>
          <a:prstGeom prst="rect">
            <a:avLst/>
          </a:prstGeom>
        </p:spPr>
        <p:txBody>
          <a:bodyPr/>
          <a:lstStyle/>
          <a:p>
            <a:pPr lvl="1" algn="ctr"/>
            <a:r>
              <a:t>In numpy, PyTorch, etc., we usually store images in tensors </a:t>
            </a:r>
            <a:br/>
            <a:br/>
            <a14:m>
              <m:oMath>
                <m:r>
                  <m:rPr>
                    <m:sty m:val="b"/>
                  </m:rP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sSup>
                  <m:e>
                    <m:r>
                      <m:rPr>
                        <m:sty m:val="p"/>
                        <m:scr m:val="double-struck"/>
                      </m:rPr>
                      <a:rPr xmlns:a="http://schemas.openxmlformats.org/drawingml/2006/main" sz="6800" i="1">
                        <a:solidFill>
                          <a:srgbClr val="000000"/>
                        </a:solidFill>
                        <a:latin typeface="Cambria Math" panose="02040503050406030204" pitchFamily="18" charset="0"/>
                      </a:rPr>
                      <m:t>R</m:t>
                    </m:r>
                  </m:e>
                  <m:sup>
                    <m:r>
                      <a:rPr xmlns:a="http://schemas.openxmlformats.org/drawingml/2006/main" sz="6800" i="1">
                        <a:solidFill>
                          <a:srgbClr val="000000"/>
                        </a:solidFill>
                        <a:latin typeface="Cambria Math" panose="02040503050406030204" pitchFamily="18" charset="0"/>
                      </a:rPr>
                      <m:t>H</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c</m:t>
                    </m:r>
                    <m:r>
                      <a:rPr xmlns:a="http://schemas.openxmlformats.org/drawingml/2006/main" sz="6800" i="1">
                        <a:solidFill>
                          <a:srgbClr val="000000"/>
                        </a:solidFill>
                        <a:latin typeface="Cambria Math" panose="02040503050406030204" pitchFamily="18" charset="0"/>
                      </a:rPr>
                      <m:t>h</m:t>
                    </m:r>
                  </m:sup>
                </m:sSup>
              </m:oMath>
            </a14:m>
            <a:br/>
            <a:br/>
            <a:r>
              <a:t>such that each element (coefficient) </a:t>
            </a:r>
            <a:br/>
            <a:r>
              <a:t>is the intensity of that pixel for that color channel.</a:t>
            </a:r>
            <a:br/>
            <a:br/>
          </a:p>
          <a:p>
            <a:pPr lvl="1" algn="ctr"/>
            <a:r>
              <a:t>What’s the basis?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8" name="Function Bases for Images - the pixel basis"/>
          <p:cNvSpPr txBox="1"/>
          <p:nvPr>
            <p:ph type="title"/>
          </p:nvPr>
        </p:nvSpPr>
        <p:spPr>
          <a:prstGeom prst="rect">
            <a:avLst/>
          </a:prstGeom>
        </p:spPr>
        <p:txBody>
          <a:bodyPr/>
          <a:lstStyle/>
          <a:p>
            <a:pPr/>
            <a:r>
              <a:t>Function Bases for Images - the pixel basis</a:t>
            </a:r>
          </a:p>
        </p:txBody>
      </p:sp>
      <p:pic>
        <p:nvPicPr>
          <p:cNvPr id="579" name="Image" descr="Image"/>
          <p:cNvPicPr>
            <a:picLocks noChangeAspect="1"/>
          </p:cNvPicPr>
          <p:nvPr/>
        </p:nvPicPr>
        <p:blipFill>
          <a:blip r:embed="rId2">
            <a:extLst/>
          </a:blip>
          <a:stretch>
            <a:fillRect/>
          </a:stretch>
        </p:blipFill>
        <p:spPr>
          <a:xfrm>
            <a:off x="8517747" y="11208304"/>
            <a:ext cx="6932403" cy="2108455"/>
          </a:xfrm>
          <a:prstGeom prst="rect">
            <a:avLst/>
          </a:prstGeom>
          <a:ln w="12700">
            <a:miter lim="400000"/>
          </a:ln>
        </p:spPr>
      </p:pic>
      <p:pic>
        <p:nvPicPr>
          <p:cNvPr id="580" name="basis_image_292.png" descr="basis_image_292.png"/>
          <p:cNvPicPr>
            <a:picLocks noChangeAspect="1"/>
          </p:cNvPicPr>
          <p:nvPr/>
        </p:nvPicPr>
        <p:blipFill>
          <a:blip r:embed="rId3">
            <a:extLst/>
          </a:blip>
          <a:stretch>
            <a:fillRect/>
          </a:stretch>
        </p:blipFill>
        <p:spPr>
          <a:xfrm>
            <a:off x="6109087" y="2439531"/>
            <a:ext cx="3933034" cy="3933034"/>
          </a:xfrm>
          <a:prstGeom prst="rect">
            <a:avLst/>
          </a:prstGeom>
          <a:ln w="12700">
            <a:miter lim="400000"/>
          </a:ln>
        </p:spPr>
      </p:pic>
      <p:pic>
        <p:nvPicPr>
          <p:cNvPr id="581" name="basis_image_293.png" descr="basis_image_293.png"/>
          <p:cNvPicPr>
            <a:picLocks noChangeAspect="1"/>
          </p:cNvPicPr>
          <p:nvPr/>
        </p:nvPicPr>
        <p:blipFill>
          <a:blip r:embed="rId4">
            <a:extLst/>
          </a:blip>
          <a:stretch>
            <a:fillRect/>
          </a:stretch>
        </p:blipFill>
        <p:spPr>
          <a:xfrm>
            <a:off x="10424259" y="2439531"/>
            <a:ext cx="3933035" cy="3933034"/>
          </a:xfrm>
          <a:prstGeom prst="rect">
            <a:avLst/>
          </a:prstGeom>
          <a:ln w="12700">
            <a:miter lim="400000"/>
          </a:ln>
        </p:spPr>
      </p:pic>
      <p:pic>
        <p:nvPicPr>
          <p:cNvPr id="582" name="basis_image_294.png" descr="basis_image_294.png"/>
          <p:cNvPicPr>
            <a:picLocks noChangeAspect="1"/>
          </p:cNvPicPr>
          <p:nvPr/>
        </p:nvPicPr>
        <p:blipFill>
          <a:blip r:embed="rId5">
            <a:extLst/>
          </a:blip>
          <a:stretch>
            <a:fillRect/>
          </a:stretch>
        </p:blipFill>
        <p:spPr>
          <a:xfrm>
            <a:off x="14739432" y="2439531"/>
            <a:ext cx="3933034" cy="3933034"/>
          </a:xfrm>
          <a:prstGeom prst="rect">
            <a:avLst/>
          </a:prstGeom>
          <a:ln w="12700">
            <a:miter lim="400000"/>
          </a:ln>
        </p:spPr>
      </p:pic>
      <p:pic>
        <p:nvPicPr>
          <p:cNvPr id="583" name="basis_image_295.png" descr="basis_image_295.png"/>
          <p:cNvPicPr>
            <a:picLocks noChangeAspect="1"/>
          </p:cNvPicPr>
          <p:nvPr/>
        </p:nvPicPr>
        <p:blipFill>
          <a:blip r:embed="rId6">
            <a:extLst/>
          </a:blip>
          <a:stretch>
            <a:fillRect/>
          </a:stretch>
        </p:blipFill>
        <p:spPr>
          <a:xfrm>
            <a:off x="19054604" y="2439531"/>
            <a:ext cx="3933034" cy="3933034"/>
          </a:xfrm>
          <a:prstGeom prst="rect">
            <a:avLst/>
          </a:prstGeom>
          <a:ln w="12700">
            <a:miter lim="400000"/>
          </a:ln>
        </p:spPr>
      </p:pic>
      <p:pic>
        <p:nvPicPr>
          <p:cNvPr id="584" name="basis_image_296.png" descr="basis_image_296.png"/>
          <p:cNvPicPr>
            <a:picLocks noChangeAspect="1"/>
          </p:cNvPicPr>
          <p:nvPr/>
        </p:nvPicPr>
        <p:blipFill>
          <a:blip r:embed="rId7">
            <a:extLst/>
          </a:blip>
          <a:stretch>
            <a:fillRect/>
          </a:stretch>
        </p:blipFill>
        <p:spPr>
          <a:xfrm>
            <a:off x="1793914" y="6643080"/>
            <a:ext cx="3933034" cy="3933034"/>
          </a:xfrm>
          <a:prstGeom prst="rect">
            <a:avLst/>
          </a:prstGeom>
          <a:ln w="12700">
            <a:miter lim="400000"/>
          </a:ln>
        </p:spPr>
      </p:pic>
      <p:pic>
        <p:nvPicPr>
          <p:cNvPr id="585" name="basis_image_297.png" descr="basis_image_297.png"/>
          <p:cNvPicPr>
            <a:picLocks noChangeAspect="1"/>
          </p:cNvPicPr>
          <p:nvPr/>
        </p:nvPicPr>
        <p:blipFill>
          <a:blip r:embed="rId8">
            <a:extLst/>
          </a:blip>
          <a:stretch>
            <a:fillRect/>
          </a:stretch>
        </p:blipFill>
        <p:spPr>
          <a:xfrm>
            <a:off x="6109087" y="6643080"/>
            <a:ext cx="3933034" cy="3933034"/>
          </a:xfrm>
          <a:prstGeom prst="rect">
            <a:avLst/>
          </a:prstGeom>
          <a:ln w="12700">
            <a:miter lim="400000"/>
          </a:ln>
        </p:spPr>
      </p:pic>
      <p:pic>
        <p:nvPicPr>
          <p:cNvPr id="586" name="basis_image_298.png" descr="basis_image_298.png"/>
          <p:cNvPicPr>
            <a:picLocks noChangeAspect="1"/>
          </p:cNvPicPr>
          <p:nvPr/>
        </p:nvPicPr>
        <p:blipFill>
          <a:blip r:embed="rId9">
            <a:extLst/>
          </a:blip>
          <a:stretch>
            <a:fillRect/>
          </a:stretch>
        </p:blipFill>
        <p:spPr>
          <a:xfrm>
            <a:off x="10424259" y="6643080"/>
            <a:ext cx="3933035" cy="3933034"/>
          </a:xfrm>
          <a:prstGeom prst="rect">
            <a:avLst/>
          </a:prstGeom>
          <a:ln w="12700">
            <a:miter lim="400000"/>
          </a:ln>
        </p:spPr>
      </p:pic>
      <p:pic>
        <p:nvPicPr>
          <p:cNvPr id="587" name="basis_image_299.png" descr="basis_image_299.png"/>
          <p:cNvPicPr>
            <a:picLocks noChangeAspect="1"/>
          </p:cNvPicPr>
          <p:nvPr/>
        </p:nvPicPr>
        <p:blipFill>
          <a:blip r:embed="rId10">
            <a:extLst/>
          </a:blip>
          <a:stretch>
            <a:fillRect/>
          </a:stretch>
        </p:blipFill>
        <p:spPr>
          <a:xfrm>
            <a:off x="14739432" y="6643080"/>
            <a:ext cx="3933034" cy="3933034"/>
          </a:xfrm>
          <a:prstGeom prst="rect">
            <a:avLst/>
          </a:prstGeom>
          <a:ln w="12700">
            <a:miter lim="400000"/>
          </a:ln>
        </p:spPr>
      </p:pic>
      <p:grpSp>
        <p:nvGrpSpPr>
          <p:cNvPr id="591" name="Group"/>
          <p:cNvGrpSpPr/>
          <p:nvPr/>
        </p:nvGrpSpPr>
        <p:grpSpPr>
          <a:xfrm>
            <a:off x="2895460" y="4252256"/>
            <a:ext cx="1729943" cy="307585"/>
            <a:chOff x="0" y="0"/>
            <a:chExt cx="1729941" cy="307583"/>
          </a:xfrm>
        </p:grpSpPr>
        <p:sp>
          <p:nvSpPr>
            <p:cNvPr id="588" name="Circle"/>
            <p:cNvSpPr/>
            <p:nvPr/>
          </p:nvSpPr>
          <p:spPr>
            <a:xfrm>
              <a:off x="0"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589" name="Circle"/>
            <p:cNvSpPr/>
            <p:nvPr/>
          </p:nvSpPr>
          <p:spPr>
            <a:xfrm>
              <a:off x="695939"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590" name="Circle"/>
            <p:cNvSpPr/>
            <p:nvPr/>
          </p:nvSpPr>
          <p:spPr>
            <a:xfrm>
              <a:off x="1422358"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595" name="Group"/>
          <p:cNvGrpSpPr/>
          <p:nvPr/>
        </p:nvGrpSpPr>
        <p:grpSpPr>
          <a:xfrm>
            <a:off x="20156149" y="8455805"/>
            <a:ext cx="1729943" cy="307585"/>
            <a:chOff x="0" y="0"/>
            <a:chExt cx="1729941" cy="307583"/>
          </a:xfrm>
        </p:grpSpPr>
        <p:sp>
          <p:nvSpPr>
            <p:cNvPr id="592" name="Circle"/>
            <p:cNvSpPr/>
            <p:nvPr/>
          </p:nvSpPr>
          <p:spPr>
            <a:xfrm>
              <a:off x="0"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593" name="Circle"/>
            <p:cNvSpPr/>
            <p:nvPr/>
          </p:nvSpPr>
          <p:spPr>
            <a:xfrm>
              <a:off x="695939"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594" name="Circle"/>
            <p:cNvSpPr/>
            <p:nvPr/>
          </p:nvSpPr>
          <p:spPr>
            <a:xfrm>
              <a:off x="1422358"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Function Bases for Images - the pixel basis"/>
          <p:cNvSpPr txBox="1"/>
          <p:nvPr>
            <p:ph type="title"/>
          </p:nvPr>
        </p:nvSpPr>
        <p:spPr>
          <a:prstGeom prst="rect">
            <a:avLst/>
          </a:prstGeom>
        </p:spPr>
        <p:txBody>
          <a:bodyPr/>
          <a:lstStyle/>
          <a:p>
            <a:pPr/>
            <a:r>
              <a:t>Function Bases for Images - the pixel basis</a:t>
            </a:r>
          </a:p>
        </p:txBody>
      </p:sp>
      <p:pic>
        <p:nvPicPr>
          <p:cNvPr id="598" name="basis_image_292.png" descr="basis_image_292.png"/>
          <p:cNvPicPr>
            <a:picLocks noChangeAspect="1"/>
          </p:cNvPicPr>
          <p:nvPr/>
        </p:nvPicPr>
        <p:blipFill>
          <a:blip r:embed="rId2">
            <a:extLst/>
          </a:blip>
          <a:stretch>
            <a:fillRect/>
          </a:stretch>
        </p:blipFill>
        <p:spPr>
          <a:xfrm>
            <a:off x="14335662" y="3945048"/>
            <a:ext cx="3933035" cy="3933034"/>
          </a:xfrm>
          <a:prstGeom prst="rect">
            <a:avLst/>
          </a:prstGeom>
          <a:ln w="12700">
            <a:miter lim="400000"/>
          </a:ln>
        </p:spPr>
      </p:pic>
      <p:pic>
        <p:nvPicPr>
          <p:cNvPr id="599" name="basis_image_293.png" descr="basis_image_293.png"/>
          <p:cNvPicPr>
            <a:picLocks noChangeAspect="1"/>
          </p:cNvPicPr>
          <p:nvPr/>
        </p:nvPicPr>
        <p:blipFill>
          <a:blip r:embed="rId3">
            <a:extLst/>
          </a:blip>
          <a:stretch>
            <a:fillRect/>
          </a:stretch>
        </p:blipFill>
        <p:spPr>
          <a:xfrm>
            <a:off x="18650835" y="3945048"/>
            <a:ext cx="3933034" cy="3933034"/>
          </a:xfrm>
          <a:prstGeom prst="rect">
            <a:avLst/>
          </a:prstGeom>
          <a:ln w="12700">
            <a:miter lim="400000"/>
          </a:ln>
        </p:spPr>
      </p:pic>
      <p:pic>
        <p:nvPicPr>
          <p:cNvPr id="600" name="basis_image_294.png" descr="basis_image_294.png"/>
          <p:cNvPicPr>
            <a:picLocks noChangeAspect="1"/>
          </p:cNvPicPr>
          <p:nvPr/>
        </p:nvPicPr>
        <p:blipFill>
          <a:blip r:embed="rId4">
            <a:extLst/>
          </a:blip>
          <a:stretch>
            <a:fillRect/>
          </a:stretch>
        </p:blipFill>
        <p:spPr>
          <a:xfrm>
            <a:off x="14309284" y="8148597"/>
            <a:ext cx="3933034" cy="3933035"/>
          </a:xfrm>
          <a:prstGeom prst="rect">
            <a:avLst/>
          </a:prstGeom>
          <a:ln w="12700">
            <a:miter lim="400000"/>
          </a:ln>
        </p:spPr>
      </p:pic>
      <p:pic>
        <p:nvPicPr>
          <p:cNvPr id="601" name="basis_image_295.png" descr="basis_image_295.png"/>
          <p:cNvPicPr>
            <a:picLocks noChangeAspect="1"/>
          </p:cNvPicPr>
          <p:nvPr/>
        </p:nvPicPr>
        <p:blipFill>
          <a:blip r:embed="rId5">
            <a:extLst/>
          </a:blip>
          <a:stretch>
            <a:fillRect/>
          </a:stretch>
        </p:blipFill>
        <p:spPr>
          <a:xfrm>
            <a:off x="18624456" y="8148597"/>
            <a:ext cx="3933035" cy="3933035"/>
          </a:xfrm>
          <a:prstGeom prst="rect">
            <a:avLst/>
          </a:prstGeom>
          <a:ln w="12700">
            <a:miter lim="400000"/>
          </a:ln>
        </p:spPr>
      </p:pic>
      <p:grpSp>
        <p:nvGrpSpPr>
          <p:cNvPr id="605" name="Group"/>
          <p:cNvGrpSpPr/>
          <p:nvPr/>
        </p:nvGrpSpPr>
        <p:grpSpPr>
          <a:xfrm>
            <a:off x="17574252" y="2976950"/>
            <a:ext cx="1729943" cy="307585"/>
            <a:chOff x="0" y="0"/>
            <a:chExt cx="1729941" cy="307583"/>
          </a:xfrm>
        </p:grpSpPr>
        <p:sp>
          <p:nvSpPr>
            <p:cNvPr id="602" name="Circle"/>
            <p:cNvSpPr/>
            <p:nvPr/>
          </p:nvSpPr>
          <p:spPr>
            <a:xfrm>
              <a:off x="0"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603" name="Circle"/>
            <p:cNvSpPr/>
            <p:nvPr/>
          </p:nvSpPr>
          <p:spPr>
            <a:xfrm>
              <a:off x="695939"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604" name="Circle"/>
            <p:cNvSpPr/>
            <p:nvPr/>
          </p:nvSpPr>
          <p:spPr>
            <a:xfrm>
              <a:off x="1422358"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609" name="Group"/>
          <p:cNvGrpSpPr/>
          <p:nvPr/>
        </p:nvGrpSpPr>
        <p:grpSpPr>
          <a:xfrm>
            <a:off x="17574252" y="12866303"/>
            <a:ext cx="1729943" cy="307585"/>
            <a:chOff x="0" y="0"/>
            <a:chExt cx="1729941" cy="307583"/>
          </a:xfrm>
        </p:grpSpPr>
        <p:sp>
          <p:nvSpPr>
            <p:cNvPr id="606" name="Circle"/>
            <p:cNvSpPr/>
            <p:nvPr/>
          </p:nvSpPr>
          <p:spPr>
            <a:xfrm>
              <a:off x="0"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607" name="Circle"/>
            <p:cNvSpPr/>
            <p:nvPr/>
          </p:nvSpPr>
          <p:spPr>
            <a:xfrm>
              <a:off x="695939"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608" name="Circle"/>
            <p:cNvSpPr/>
            <p:nvPr/>
          </p:nvSpPr>
          <p:spPr>
            <a:xfrm>
              <a:off x="1422358" y="0"/>
              <a:ext cx="307584" cy="307584"/>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sp>
        <p:nvSpPr>
          <p:cNvPr id="610" name="This basis makes it easy to think about locality.…"/>
          <p:cNvSpPr txBox="1"/>
          <p:nvPr>
            <p:ph type="body" sz="half" idx="1"/>
          </p:nvPr>
        </p:nvSpPr>
        <p:spPr>
          <a:xfrm>
            <a:off x="500859" y="5763776"/>
            <a:ext cx="11034647" cy="8702677"/>
          </a:xfrm>
          <a:prstGeom prst="rect">
            <a:avLst/>
          </a:prstGeom>
        </p:spPr>
        <p:txBody>
          <a:bodyPr/>
          <a:lstStyle/>
          <a:p>
            <a:pPr algn="ctr"/>
            <a:r>
              <a:t>This basis makes it easy to think about </a:t>
            </a:r>
            <a:r>
              <a:rPr i="1"/>
              <a:t>locality.</a:t>
            </a:r>
            <a:br>
              <a:rPr i="1"/>
            </a:br>
          </a:p>
          <a:p>
            <a:pPr algn="ctr"/>
            <a:r>
              <a:t>Each coefficient corresponds to a particular coordinate.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Motivation for other image bases/representations"/>
          <p:cNvSpPr txBox="1"/>
          <p:nvPr>
            <p:ph type="title"/>
          </p:nvPr>
        </p:nvSpPr>
        <p:spPr>
          <a:prstGeom prst="rect">
            <a:avLst/>
          </a:prstGeom>
        </p:spPr>
        <p:txBody>
          <a:bodyPr/>
          <a:lstStyle>
            <a:lvl1pPr defTabSz="1773936">
              <a:defRPr sz="8536"/>
            </a:lvl1pPr>
          </a:lstStyle>
          <a:p>
            <a:pPr/>
            <a:r>
              <a:t>Motivation for other image bases/representations</a:t>
            </a:r>
          </a:p>
        </p:txBody>
      </p:sp>
      <p:sp>
        <p:nvSpPr>
          <p:cNvPr id="613" name="Makes stuff simpler…"/>
          <p:cNvSpPr txBox="1"/>
          <p:nvPr>
            <p:ph type="body" idx="1"/>
          </p:nvPr>
        </p:nvSpPr>
        <p:spPr>
          <a:prstGeom prst="rect">
            <a:avLst/>
          </a:prstGeom>
        </p:spPr>
        <p:txBody>
          <a:bodyPr/>
          <a:lstStyle/>
          <a:p>
            <a:pPr defTabSz="1773936">
              <a:spcBef>
                <a:spcPts val="1900"/>
              </a:spcBef>
              <a:defRPr b="1" sz="5432"/>
            </a:pPr>
            <a:r>
              <a:t>Makes stuff simpler</a:t>
            </a:r>
          </a:p>
          <a:p>
            <a:pPr lvl="1" indent="443484" defTabSz="1773936">
              <a:spcBef>
                <a:spcPts val="1900"/>
              </a:spcBef>
              <a:defRPr sz="5432"/>
            </a:pPr>
            <a:r>
              <a:t>Shift, blur, deblurring, sampling, aliasing</a:t>
            </a:r>
          </a:p>
          <a:p>
            <a:pPr defTabSz="1773936">
              <a:spcBef>
                <a:spcPts val="1900"/>
              </a:spcBef>
              <a:defRPr b="1" sz="5432"/>
            </a:pPr>
            <a:r>
              <a:t>Make stuff less local, multiscale</a:t>
            </a:r>
          </a:p>
          <a:p>
            <a:pPr defTabSz="1773936">
              <a:spcBef>
                <a:spcPts val="1900"/>
              </a:spcBef>
              <a:defRPr b="1" sz="5432"/>
            </a:pPr>
            <a:r>
              <a:t>Make stuff more related to human perception</a:t>
            </a:r>
          </a:p>
          <a:p>
            <a:pPr defTabSz="1773936">
              <a:spcBef>
                <a:spcPts val="1900"/>
              </a:spcBef>
              <a:defRPr sz="5432"/>
            </a:pPr>
          </a:p>
          <a:p>
            <a:pPr defTabSz="1773936">
              <a:spcBef>
                <a:spcPts val="1900"/>
              </a:spcBef>
              <a:defRPr sz="5432"/>
            </a:pPr>
          </a:p>
          <a:p>
            <a:pPr defTabSz="1773936">
              <a:spcBef>
                <a:spcPts val="1900"/>
              </a:spcBef>
              <a:defRPr b="1" sz="5432"/>
            </a:pPr>
            <a:r>
              <a:t>First represent images with bases, </a:t>
            </a:r>
            <a:br/>
            <a:r>
              <a:t>Later we will see overcomplete representation </a:t>
            </a:r>
          </a:p>
          <a:p>
            <a:pPr lvl="2" indent="886968" defTabSz="1773936">
              <a:spcBef>
                <a:spcPts val="1900"/>
              </a:spcBef>
              <a:defRPr sz="5432"/>
            </a:pPr>
            <a:r>
              <a:t>(more than HxWxch coefficients)</a:t>
            </a:r>
          </a:p>
        </p:txBody>
      </p:sp>
      <p:pic>
        <p:nvPicPr>
          <p:cNvPr id="614" name="Image" descr="Image"/>
          <p:cNvPicPr>
            <a:picLocks noChangeAspect="1"/>
          </p:cNvPicPr>
          <p:nvPr/>
        </p:nvPicPr>
        <p:blipFill>
          <a:blip r:embed="rId2">
            <a:extLst/>
          </a:blip>
          <a:stretch>
            <a:fillRect/>
          </a:stretch>
        </p:blipFill>
        <p:spPr>
          <a:xfrm>
            <a:off x="16957292" y="2583825"/>
            <a:ext cx="7607884" cy="4149755"/>
          </a:xfrm>
          <a:prstGeom prst="rect">
            <a:avLst/>
          </a:prstGeom>
          <a:ln w="12700">
            <a:miter lim="400000"/>
          </a:ln>
        </p:spPr>
      </p:pic>
      <p:pic>
        <p:nvPicPr>
          <p:cNvPr id="615" name="pasted-movie.png" descr="pasted-movie.png"/>
          <p:cNvPicPr>
            <a:picLocks noChangeAspect="1"/>
          </p:cNvPicPr>
          <p:nvPr/>
        </p:nvPicPr>
        <p:blipFill>
          <a:blip r:embed="rId3">
            <a:extLst/>
          </a:blip>
          <a:stretch>
            <a:fillRect/>
          </a:stretch>
        </p:blipFill>
        <p:spPr>
          <a:xfrm>
            <a:off x="17844445" y="6620430"/>
            <a:ext cx="6164749" cy="6063354"/>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7" name="Some vector/bases are special wrt some linear operators: Eigenvectors/Eigenbases"/>
          <p:cNvSpPr txBox="1"/>
          <p:nvPr>
            <p:ph type="title"/>
          </p:nvPr>
        </p:nvSpPr>
        <p:spPr>
          <a:xfrm>
            <a:off x="393322" y="450457"/>
            <a:ext cx="23691880" cy="2651127"/>
          </a:xfrm>
          <a:prstGeom prst="rect">
            <a:avLst/>
          </a:prstGeom>
        </p:spPr>
        <p:txBody>
          <a:bodyPr/>
          <a:lstStyle>
            <a:lvl1pPr defTabSz="1755647">
              <a:defRPr sz="8448"/>
            </a:lvl1pPr>
          </a:lstStyle>
          <a:p>
            <a:pPr/>
            <a:r>
              <a:t>Some vector/bases are special wrt some linear operators: Eigenvectors/Eigenbases</a:t>
            </a:r>
          </a:p>
        </p:txBody>
      </p:sp>
      <p:sp>
        <p:nvSpPr>
          <p:cNvPr id="618" name="Equation"/>
          <p:cNvSpPr txBox="1"/>
          <p:nvPr/>
        </p:nvSpPr>
        <p:spPr>
          <a:xfrm>
            <a:off x="5494935" y="4866825"/>
            <a:ext cx="11139369" cy="247497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28000" i="1">
                      <a:solidFill>
                        <a:srgbClr val="000000"/>
                      </a:solidFill>
                      <a:latin typeface="Cambria Math" panose="02040503050406030204" pitchFamily="18" charset="0"/>
                    </a:rPr>
                    <m:t>L</m:t>
                  </m:r>
                  <m:r>
                    <a:rPr xmlns:a="http://schemas.openxmlformats.org/drawingml/2006/main" sz="28000" i="1">
                      <a:solidFill>
                        <a:srgbClr val="000000"/>
                      </a:solidFill>
                      <a:latin typeface="Cambria Math" panose="02040503050406030204" pitchFamily="18" charset="0"/>
                    </a:rPr>
                    <m:t>v</m:t>
                  </m:r>
                  <m:r>
                    <a:rPr xmlns:a="http://schemas.openxmlformats.org/drawingml/2006/main" sz="28000" i="1">
                      <a:solidFill>
                        <a:srgbClr val="000000"/>
                      </a:solidFill>
                      <a:latin typeface="Cambria Math" panose="02040503050406030204" pitchFamily="18" charset="0"/>
                    </a:rPr>
                    <m:t>=</m:t>
                  </m:r>
                  <m:r>
                    <a:rPr xmlns:a="http://schemas.openxmlformats.org/drawingml/2006/main" sz="28000" i="1">
                      <a:solidFill>
                        <a:srgbClr val="000000"/>
                      </a:solidFill>
                      <a:latin typeface="Cambria Math" panose="02040503050406030204" pitchFamily="18" charset="0"/>
                    </a:rPr>
                    <m:t>λ</m:t>
                  </m:r>
                  <m:r>
                    <a:rPr xmlns:a="http://schemas.openxmlformats.org/drawingml/2006/main" sz="28000" i="1">
                      <a:solidFill>
                        <a:srgbClr val="000000"/>
                      </a:solidFill>
                      <a:latin typeface="Cambria Math" panose="02040503050406030204" pitchFamily="18" charset="0"/>
                    </a:rPr>
                    <m:t>v</m:t>
                  </m:r>
                </m:oMath>
              </m:oMathPara>
            </a14:m>
            <a:endParaRPr sz="28000"/>
          </a:p>
        </p:txBody>
      </p:sp>
      <p:sp>
        <p:nvSpPr>
          <p:cNvPr id="619" name="Some matrices (for example symmetric/Hermitian or circulant  ones)  can be turned into (block) diagonal ones  using their eigenbasis"/>
          <p:cNvSpPr txBox="1"/>
          <p:nvPr/>
        </p:nvSpPr>
        <p:spPr>
          <a:xfrm>
            <a:off x="4583898" y="9626917"/>
            <a:ext cx="18778425" cy="22562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Some matrices (for example symmetric/Hermitian or circulant  ones) </a:t>
            </a:r>
            <a:br/>
            <a:r>
              <a:t>can be turned into (block) diagonal ones </a:t>
            </a:r>
            <a:br/>
            <a:r>
              <a:t>using their eigenbasis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1" name="Why Eigenvectors/Eigenbases rock!"/>
          <p:cNvSpPr txBox="1"/>
          <p:nvPr>
            <p:ph type="title"/>
          </p:nvPr>
        </p:nvSpPr>
        <p:spPr>
          <a:prstGeom prst="rect">
            <a:avLst/>
          </a:prstGeom>
        </p:spPr>
        <p:txBody>
          <a:bodyPr/>
          <a:lstStyle/>
          <a:p>
            <a:pPr/>
            <a:r>
              <a:t>Why Eigenvectors/Eigenbases rock!</a:t>
            </a:r>
          </a:p>
        </p:txBody>
      </p:sp>
      <p:sp>
        <p:nvSpPr>
          <p:cNvPr id="622" name="Many systems/operations are described by linear systems / matrices…"/>
          <p:cNvSpPr txBox="1"/>
          <p:nvPr>
            <p:ph type="body" idx="1"/>
          </p:nvPr>
        </p:nvSpPr>
        <p:spPr>
          <a:xfrm>
            <a:off x="500859" y="2413387"/>
            <a:ext cx="23382282" cy="11243015"/>
          </a:xfrm>
          <a:prstGeom prst="rect">
            <a:avLst/>
          </a:prstGeom>
        </p:spPr>
        <p:txBody>
          <a:bodyPr/>
          <a:lstStyle/>
          <a:p>
            <a:pPr defTabSz="1810511">
              <a:spcBef>
                <a:spcPts val="1900"/>
              </a:spcBef>
              <a:defRPr b="1" sz="5544"/>
            </a:pPr>
            <a:r>
              <a:t>Many systems/operations are described by linear systems / matrices</a:t>
            </a:r>
          </a:p>
          <a:p>
            <a:pPr lvl="1" marL="678941" indent="-226313" defTabSz="1810511">
              <a:spcBef>
                <a:spcPts val="1900"/>
              </a:spcBef>
              <a:buSzPct val="100000"/>
              <a:buChar char="•"/>
              <a:defRPr sz="5544"/>
            </a:pPr>
            <a:r>
              <a:t>Blurry image : y = Ax</a:t>
            </a:r>
          </a:p>
          <a:p>
            <a:pPr lvl="1" marL="678941" indent="-226313" defTabSz="1810511">
              <a:spcBef>
                <a:spcPts val="1900"/>
              </a:spcBef>
              <a:buSzPct val="100000"/>
              <a:buChar char="•"/>
              <a:defRPr sz="5544"/>
            </a:pPr>
            <a:r>
              <a:t>Physical system, ODE :                     or </a:t>
            </a:r>
          </a:p>
          <a:p>
            <a:pPr lvl="1" marL="678941" indent="-226313" defTabSz="1810511">
              <a:spcBef>
                <a:spcPts val="1900"/>
              </a:spcBef>
              <a:buSzPct val="100000"/>
              <a:buChar char="•"/>
              <a:defRPr sz="5544"/>
            </a:pPr>
            <a:r>
              <a:t>Markov chain :</a:t>
            </a:r>
          </a:p>
          <a:p>
            <a:pPr defTabSz="1810511">
              <a:spcBef>
                <a:spcPts val="1900"/>
              </a:spcBef>
              <a:defRPr b="1" sz="5544"/>
            </a:pPr>
            <a:r>
              <a:t>Matrices are complicated, often hard to understand behavior or solve problems (e.g. deblurring)</a:t>
            </a:r>
          </a:p>
          <a:p>
            <a:pPr defTabSz="1810511">
              <a:spcBef>
                <a:spcPts val="1900"/>
              </a:spcBef>
              <a:defRPr b="1" sz="5544"/>
            </a:pPr>
            <a:r>
              <a:t>We can make it much easier if the matrix is diagonal (or block-diagonal)</a:t>
            </a:r>
          </a:p>
          <a:p>
            <a:pPr lvl="1" marL="678941" indent="-226313" defTabSz="1810511">
              <a:spcBef>
                <a:spcPts val="1900"/>
              </a:spcBef>
              <a:buSzPct val="100000"/>
              <a:buChar char="•"/>
              <a:defRPr sz="5544"/>
            </a:pPr>
            <a:r>
              <a:t>Better conceptual understanding</a:t>
            </a:r>
          </a:p>
          <a:p>
            <a:pPr lvl="1" marL="678941" indent="-226313" defTabSz="1810511">
              <a:spcBef>
                <a:spcPts val="1900"/>
              </a:spcBef>
              <a:buSzPct val="100000"/>
              <a:buChar char="•"/>
              <a:defRPr sz="5544"/>
            </a:pPr>
            <a:r>
              <a:t>Better numerical solutions</a:t>
            </a:r>
          </a:p>
          <a:p>
            <a:pPr lvl="1" marL="678941" indent="-226313" defTabSz="1810511">
              <a:spcBef>
                <a:spcPts val="1900"/>
              </a:spcBef>
              <a:buSzPct val="100000"/>
              <a:buChar char="•"/>
              <a:defRPr sz="5544"/>
            </a:pPr>
            <a:r>
              <a:t>Better algorithmic solutions</a:t>
            </a:r>
          </a:p>
        </p:txBody>
      </p:sp>
      <p:sp>
        <p:nvSpPr>
          <p:cNvPr id="623" name="Equation"/>
          <p:cNvSpPr txBox="1"/>
          <p:nvPr/>
        </p:nvSpPr>
        <p:spPr>
          <a:xfrm>
            <a:off x="9045776" y="4223824"/>
            <a:ext cx="2873212" cy="13932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t</m:t>
                      </m:r>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24" name="Equation"/>
          <p:cNvSpPr txBox="1"/>
          <p:nvPr/>
        </p:nvSpPr>
        <p:spPr>
          <a:xfrm>
            <a:off x="14342895" y="4169754"/>
            <a:ext cx="3134816" cy="150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sSup>
                        <m:e>
                          <m:r>
                            <a:rPr xmlns:a="http://schemas.openxmlformats.org/drawingml/2006/main" sz="5100" i="1">
                              <a:solidFill>
                                <a:srgbClr val="000000"/>
                              </a:solidFill>
                              <a:latin typeface="Cambria Math" panose="02040503050406030204" pitchFamily="18" charset="0"/>
                            </a:rPr>
                            <m:t>d</m:t>
                          </m:r>
                        </m:e>
                        <m:sup>
                          <m:r>
                            <a:rPr xmlns:a="http://schemas.openxmlformats.org/drawingml/2006/main" sz="5100" i="1">
                              <a:solidFill>
                                <a:srgbClr val="000000"/>
                              </a:solidFill>
                              <a:latin typeface="Cambria Math" panose="02040503050406030204" pitchFamily="18" charset="0"/>
                            </a:rPr>
                            <m:t>2</m:t>
                          </m:r>
                        </m:sup>
                      </m:sSup>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sSup>
                        <m:e>
                          <m:r>
                            <a:rPr xmlns:a="http://schemas.openxmlformats.org/drawingml/2006/main" sz="5100" i="1">
                              <a:solidFill>
                                <a:srgbClr val="000000"/>
                              </a:solidFill>
                              <a:latin typeface="Cambria Math" panose="02040503050406030204" pitchFamily="18" charset="0"/>
                            </a:rPr>
                            <m:t>t</m:t>
                          </m:r>
                        </m:e>
                        <m:sup>
                          <m:r>
                            <a:rPr xmlns:a="http://schemas.openxmlformats.org/drawingml/2006/main" sz="5100" i="1">
                              <a:solidFill>
                                <a:srgbClr val="000000"/>
                              </a:solidFill>
                              <a:latin typeface="Cambria Math" panose="02040503050406030204" pitchFamily="18" charset="0"/>
                            </a:rPr>
                            <m:t>2</m:t>
                          </m:r>
                        </m:sup>
                      </m:sSup>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25" name="Equation"/>
          <p:cNvSpPr txBox="1"/>
          <p:nvPr/>
        </p:nvSpPr>
        <p:spPr>
          <a:xfrm>
            <a:off x="6352073" y="5657574"/>
            <a:ext cx="2776980" cy="6832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1</m:t>
                      </m:r>
                    </m:sup>
                  </m:sSup>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sup>
                  </m:sSup>
                </m:oMath>
              </m:oMathPara>
            </a14:m>
            <a:endParaRPr sz="5100"/>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Why Eigenvectors/Eigenbases rock!"/>
          <p:cNvSpPr txBox="1"/>
          <p:nvPr>
            <p:ph type="title"/>
          </p:nvPr>
        </p:nvSpPr>
        <p:spPr>
          <a:prstGeom prst="rect">
            <a:avLst/>
          </a:prstGeom>
        </p:spPr>
        <p:txBody>
          <a:bodyPr/>
          <a:lstStyle/>
          <a:p>
            <a:pPr/>
            <a:r>
              <a:t>Why Eigenvectors/Eigenbases rock!</a:t>
            </a:r>
          </a:p>
        </p:txBody>
      </p:sp>
      <p:sp>
        <p:nvSpPr>
          <p:cNvPr id="628" name="For inverse problems…"/>
          <p:cNvSpPr txBox="1"/>
          <p:nvPr>
            <p:ph type="body" idx="1"/>
          </p:nvPr>
        </p:nvSpPr>
        <p:spPr>
          <a:xfrm>
            <a:off x="500859" y="3463163"/>
            <a:ext cx="23382282" cy="10193239"/>
          </a:xfrm>
          <a:prstGeom prst="rect">
            <a:avLst/>
          </a:prstGeom>
        </p:spPr>
        <p:txBody>
          <a:bodyPr/>
          <a:lstStyle/>
          <a:p>
            <a:pPr>
              <a:defRPr b="1"/>
            </a:pPr>
            <a:r>
              <a:t>For inverse problems</a:t>
            </a:r>
          </a:p>
          <a:p>
            <a:pPr lvl="1" marL="685800" indent="-228600">
              <a:buSzPct val="100000"/>
              <a:buChar char="•"/>
            </a:pPr>
            <a:r>
              <a:t>Blurry image : y = Ax</a:t>
            </a:r>
            <a:br/>
          </a:p>
          <a:p>
            <a:pPr lvl="1" marL="685800" indent="-228600">
              <a:buSzPct val="100000"/>
              <a:buChar char="•"/>
            </a:pPr>
          </a:p>
          <a:p>
            <a:pPr marL="228600" indent="-228600">
              <a:buSzPct val="100000"/>
              <a:buChar char="•"/>
              <a:defRPr b="1"/>
            </a:pPr>
            <a:r>
              <a:t>For iterated/integral operators</a:t>
            </a:r>
          </a:p>
          <a:p>
            <a:pPr lvl="1" marL="685800" indent="-228600">
              <a:buSzPct val="100000"/>
              <a:buChar char="•"/>
            </a:pPr>
            <a:r>
              <a:t>Physical system, ODE :</a:t>
            </a:r>
          </a:p>
          <a:p>
            <a:pPr lvl="1" marL="685800" indent="-228600">
              <a:buSzPct val="100000"/>
              <a:buChar char="•"/>
            </a:pPr>
            <a:r>
              <a:t>Markov chain :</a:t>
            </a:r>
          </a:p>
        </p:txBody>
      </p:sp>
      <p:sp>
        <p:nvSpPr>
          <p:cNvPr id="629" name="Equation"/>
          <p:cNvSpPr txBox="1"/>
          <p:nvPr/>
        </p:nvSpPr>
        <p:spPr>
          <a:xfrm>
            <a:off x="9267987" y="8149559"/>
            <a:ext cx="2873212" cy="13932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t</m:t>
                      </m:r>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30" name="Equation"/>
          <p:cNvSpPr txBox="1"/>
          <p:nvPr/>
        </p:nvSpPr>
        <p:spPr>
          <a:xfrm>
            <a:off x="13676261" y="8095489"/>
            <a:ext cx="3134816" cy="150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sSup>
                        <m:e>
                          <m:r>
                            <a:rPr xmlns:a="http://schemas.openxmlformats.org/drawingml/2006/main" sz="5100" i="1">
                              <a:solidFill>
                                <a:srgbClr val="000000"/>
                              </a:solidFill>
                              <a:latin typeface="Cambria Math" panose="02040503050406030204" pitchFamily="18" charset="0"/>
                            </a:rPr>
                            <m:t>d</m:t>
                          </m:r>
                        </m:e>
                        <m:sup>
                          <m:r>
                            <a:rPr xmlns:a="http://schemas.openxmlformats.org/drawingml/2006/main" sz="5100" i="1">
                              <a:solidFill>
                                <a:srgbClr val="000000"/>
                              </a:solidFill>
                              <a:latin typeface="Cambria Math" panose="02040503050406030204" pitchFamily="18" charset="0"/>
                            </a:rPr>
                            <m:t>2</m:t>
                          </m:r>
                        </m:sup>
                      </m:sSup>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sSup>
                        <m:e>
                          <m:r>
                            <a:rPr xmlns:a="http://schemas.openxmlformats.org/drawingml/2006/main" sz="5100" i="1">
                              <a:solidFill>
                                <a:srgbClr val="000000"/>
                              </a:solidFill>
                              <a:latin typeface="Cambria Math" panose="02040503050406030204" pitchFamily="18" charset="0"/>
                            </a:rPr>
                            <m:t>t</m:t>
                          </m:r>
                        </m:e>
                        <m:sup>
                          <m:r>
                            <a:rPr xmlns:a="http://schemas.openxmlformats.org/drawingml/2006/main" sz="5100" i="1">
                              <a:solidFill>
                                <a:srgbClr val="000000"/>
                              </a:solidFill>
                              <a:latin typeface="Cambria Math" panose="02040503050406030204" pitchFamily="18" charset="0"/>
                            </a:rPr>
                            <m:t>2</m:t>
                          </m:r>
                        </m:sup>
                      </m:sSup>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31" name="Equation"/>
          <p:cNvSpPr txBox="1"/>
          <p:nvPr/>
        </p:nvSpPr>
        <p:spPr>
          <a:xfrm>
            <a:off x="6455772" y="9894405"/>
            <a:ext cx="2776979" cy="6832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1</m:t>
                      </m:r>
                    </m:sup>
                  </m:sSup>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sup>
                  </m:sSup>
                </m:oMath>
              </m:oMathPara>
            </a14:m>
            <a:endParaRPr sz="5100"/>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Why Eigenvectors/Eigenbases rock!"/>
          <p:cNvSpPr txBox="1"/>
          <p:nvPr>
            <p:ph type="title"/>
          </p:nvPr>
        </p:nvSpPr>
        <p:spPr>
          <a:prstGeom prst="rect">
            <a:avLst/>
          </a:prstGeom>
        </p:spPr>
        <p:txBody>
          <a:bodyPr/>
          <a:lstStyle/>
          <a:p>
            <a:pPr/>
            <a:r>
              <a:t>Why Eigenvectors/Eigenbases rock!</a:t>
            </a:r>
          </a:p>
        </p:txBody>
      </p:sp>
      <p:sp>
        <p:nvSpPr>
          <p:cNvPr id="634" name="For inverse problems…"/>
          <p:cNvSpPr txBox="1"/>
          <p:nvPr>
            <p:ph type="body" idx="1"/>
          </p:nvPr>
        </p:nvSpPr>
        <p:spPr>
          <a:xfrm>
            <a:off x="500859" y="3463163"/>
            <a:ext cx="23382282" cy="10193239"/>
          </a:xfrm>
          <a:prstGeom prst="rect">
            <a:avLst/>
          </a:prstGeom>
        </p:spPr>
        <p:txBody>
          <a:bodyPr/>
          <a:lstStyle/>
          <a:p>
            <a:pPr>
              <a:defRPr b="1"/>
            </a:pPr>
            <a:r>
              <a:t>For inverse problems</a:t>
            </a:r>
          </a:p>
          <a:p>
            <a:pPr lvl="1" marL="685800" indent="-228600">
              <a:buSzPct val="100000"/>
              <a:buChar char="•"/>
            </a:pPr>
            <a:r>
              <a:t>Blurry image : y = Ax</a:t>
            </a:r>
            <a:br/>
          </a:p>
          <a:p>
            <a:pPr lvl="1" marL="685800" indent="-228600">
              <a:buSzPct val="100000"/>
              <a:buChar char="•"/>
            </a:pPr>
          </a:p>
          <a:p>
            <a:pPr marL="228600" indent="-228600">
              <a:buSzPct val="100000"/>
              <a:buChar char="•"/>
              <a:defRPr b="1"/>
            </a:pPr>
            <a:r>
              <a:t>For iterated/integral operators</a:t>
            </a:r>
          </a:p>
          <a:p>
            <a:pPr lvl="1" marL="685800" indent="-228600">
              <a:buSzPct val="100000"/>
              <a:buChar char="•"/>
            </a:pPr>
            <a:r>
              <a:t>Physical system, ODE :</a:t>
            </a:r>
          </a:p>
          <a:p>
            <a:pPr lvl="1" marL="685800" indent="-228600">
              <a:buSzPct val="100000"/>
              <a:buChar char="•"/>
            </a:pPr>
            <a:r>
              <a:t>Markov chain :</a:t>
            </a:r>
          </a:p>
        </p:txBody>
      </p:sp>
      <p:sp>
        <p:nvSpPr>
          <p:cNvPr id="635" name="Multiplication on the diagonal are inverted by a division Numerical conditioning depends on how small the eigenvalues are (worst case is 0)"/>
          <p:cNvSpPr txBox="1"/>
          <p:nvPr/>
        </p:nvSpPr>
        <p:spPr>
          <a:xfrm>
            <a:off x="1102183" y="5534227"/>
            <a:ext cx="22581719" cy="15323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pPr>
            <a:r>
              <a:t>Multiplication on the diagonal are inverted by a division</a:t>
            </a:r>
            <a:br/>
            <a:r>
              <a:t>Numerical conditioning depends on how small the eigenvalues are (worst case is 0)</a:t>
            </a:r>
          </a:p>
        </p:txBody>
      </p:sp>
      <p:sp>
        <p:nvSpPr>
          <p:cNvPr id="636" name="Iterated diagonal multiplications become exponentials and/or rotations/sine waves  (Complex-valued) eigenvalues give us exponential base and rotation speed"/>
          <p:cNvSpPr txBox="1"/>
          <p:nvPr/>
        </p:nvSpPr>
        <p:spPr>
          <a:xfrm>
            <a:off x="1102183" y="10763676"/>
            <a:ext cx="22503080" cy="15323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pPr>
            <a:r>
              <a:t>Iterated diagonal multiplications become exponentials and/or rotations/sine waves </a:t>
            </a:r>
            <a:br/>
            <a:r>
              <a:t>(Complex-valued) eigenvalues give us exponential base and rotation speed</a:t>
            </a:r>
          </a:p>
        </p:txBody>
      </p:sp>
      <p:sp>
        <p:nvSpPr>
          <p:cNvPr id="637" name="Equation"/>
          <p:cNvSpPr txBox="1"/>
          <p:nvPr/>
        </p:nvSpPr>
        <p:spPr>
          <a:xfrm>
            <a:off x="9267987" y="8149559"/>
            <a:ext cx="2873212" cy="13932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r>
                        <a:rPr xmlns:a="http://schemas.openxmlformats.org/drawingml/2006/main" sz="5100" i="1">
                          <a:solidFill>
                            <a:srgbClr val="000000"/>
                          </a:solidFill>
                          <a:latin typeface="Cambria Math" panose="02040503050406030204" pitchFamily="18" charset="0"/>
                        </a:rPr>
                        <m:t>t</m:t>
                      </m:r>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38" name="Equation"/>
          <p:cNvSpPr txBox="1"/>
          <p:nvPr/>
        </p:nvSpPr>
        <p:spPr>
          <a:xfrm>
            <a:off x="13676261" y="8095489"/>
            <a:ext cx="3134816" cy="150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f>
                    <m:fPr>
                      <m:ctrlPr>
                        <a:rPr xmlns:a="http://schemas.openxmlformats.org/drawingml/2006/main" sz="5100" i="1">
                          <a:solidFill>
                            <a:srgbClr val="000000"/>
                          </a:solidFill>
                          <a:latin typeface="Cambria Math" panose="02040503050406030204" pitchFamily="18" charset="0"/>
                        </a:rPr>
                      </m:ctrlPr>
                      <m:type m:val="bar"/>
                    </m:fPr>
                    <m:num>
                      <m:sSup>
                        <m:e>
                          <m:r>
                            <a:rPr xmlns:a="http://schemas.openxmlformats.org/drawingml/2006/main" sz="5100" i="1">
                              <a:solidFill>
                                <a:srgbClr val="000000"/>
                              </a:solidFill>
                              <a:latin typeface="Cambria Math" panose="02040503050406030204" pitchFamily="18" charset="0"/>
                            </a:rPr>
                            <m:t>d</m:t>
                          </m:r>
                        </m:e>
                        <m:sup>
                          <m:r>
                            <a:rPr xmlns:a="http://schemas.openxmlformats.org/drawingml/2006/main" sz="5100" i="1">
                              <a:solidFill>
                                <a:srgbClr val="000000"/>
                              </a:solidFill>
                              <a:latin typeface="Cambria Math" panose="02040503050406030204" pitchFamily="18" charset="0"/>
                            </a:rPr>
                            <m:t>2</m:t>
                          </m:r>
                        </m:sup>
                      </m:sSup>
                      <m:r>
                        <a:rPr xmlns:a="http://schemas.openxmlformats.org/drawingml/2006/main" sz="5100" i="1">
                          <a:solidFill>
                            <a:srgbClr val="000000"/>
                          </a:solidFill>
                          <a:latin typeface="Cambria Math" panose="02040503050406030204" pitchFamily="18" charset="0"/>
                        </a:rPr>
                        <m:t>x</m:t>
                      </m:r>
                    </m:num>
                    <m:den>
                      <m:r>
                        <a:rPr xmlns:a="http://schemas.openxmlformats.org/drawingml/2006/main" sz="5100" i="1">
                          <a:solidFill>
                            <a:srgbClr val="000000"/>
                          </a:solidFill>
                          <a:latin typeface="Cambria Math" panose="02040503050406030204" pitchFamily="18" charset="0"/>
                        </a:rPr>
                        <m:t>d</m:t>
                      </m:r>
                      <m:sSup>
                        <m:e>
                          <m:r>
                            <a:rPr xmlns:a="http://schemas.openxmlformats.org/drawingml/2006/main" sz="5100" i="1">
                              <a:solidFill>
                                <a:srgbClr val="000000"/>
                              </a:solidFill>
                              <a:latin typeface="Cambria Math" panose="02040503050406030204" pitchFamily="18" charset="0"/>
                            </a:rPr>
                            <m:t>t</m:t>
                          </m:r>
                        </m:e>
                        <m:sup>
                          <m:r>
                            <a:rPr xmlns:a="http://schemas.openxmlformats.org/drawingml/2006/main" sz="5100" i="1">
                              <a:solidFill>
                                <a:srgbClr val="000000"/>
                              </a:solidFill>
                              <a:latin typeface="Cambria Math" panose="02040503050406030204" pitchFamily="18" charset="0"/>
                            </a:rPr>
                            <m:t>2</m:t>
                          </m:r>
                        </m:sup>
                      </m:sSup>
                    </m:den>
                  </m:f>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r>
                    <a:rPr xmlns:a="http://schemas.openxmlformats.org/drawingml/2006/main" sz="5100" i="1">
                      <a:solidFill>
                        <a:srgbClr val="000000"/>
                      </a:solidFill>
                      <a:latin typeface="Cambria Math" panose="02040503050406030204" pitchFamily="18" charset="0"/>
                    </a:rPr>
                    <m:t>x</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oMath>
              </m:oMathPara>
            </a14:m>
            <a:endParaRPr sz="5100"/>
          </a:p>
        </p:txBody>
      </p:sp>
      <p:sp>
        <p:nvSpPr>
          <p:cNvPr id="639" name="Equation"/>
          <p:cNvSpPr txBox="1"/>
          <p:nvPr/>
        </p:nvSpPr>
        <p:spPr>
          <a:xfrm>
            <a:off x="6455772" y="9894405"/>
            <a:ext cx="2776979" cy="6832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1</m:t>
                      </m:r>
                    </m:sup>
                  </m:sSup>
                  <m:r>
                    <a:rPr xmlns:a="http://schemas.openxmlformats.org/drawingml/2006/main" sz="5100" i="1">
                      <a:solidFill>
                        <a:srgbClr val="000000"/>
                      </a:solidFill>
                      <a:latin typeface="Cambria Math" panose="02040503050406030204" pitchFamily="18" charset="0"/>
                    </a:rPr>
                    <m:t>=</m:t>
                  </m:r>
                  <m:r>
                    <a:rPr xmlns:a="http://schemas.openxmlformats.org/drawingml/2006/main" sz="5100" i="1">
                      <a:solidFill>
                        <a:srgbClr val="000000"/>
                      </a:solidFill>
                      <a:latin typeface="Cambria Math" panose="02040503050406030204" pitchFamily="18" charset="0"/>
                    </a:rPr>
                    <m:t>A</m:t>
                  </m:r>
                  <m:sSup>
                    <m:e>
                      <m:r>
                        <a:rPr xmlns:a="http://schemas.openxmlformats.org/drawingml/2006/main" sz="5100" i="1">
                          <a:solidFill>
                            <a:srgbClr val="000000"/>
                          </a:solidFill>
                          <a:latin typeface="Cambria Math" panose="02040503050406030204" pitchFamily="18" charset="0"/>
                        </a:rPr>
                        <m:t>p</m:t>
                      </m:r>
                    </m:e>
                    <m:sup>
                      <m:r>
                        <a:rPr xmlns:a="http://schemas.openxmlformats.org/drawingml/2006/main" sz="5100" i="1">
                          <a:solidFill>
                            <a:srgbClr val="000000"/>
                          </a:solidFill>
                          <a:latin typeface="Cambria Math" panose="02040503050406030204" pitchFamily="18" charset="0"/>
                        </a:rPr>
                        <m:t>t</m:t>
                      </m:r>
                    </m:sup>
                  </m:sSup>
                </m:oMath>
              </m:oMathPara>
            </a14:m>
            <a:endParaRPr sz="5100"/>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1" name="Why eigenvectors"/>
          <p:cNvSpPr txBox="1"/>
          <p:nvPr>
            <p:ph type="title"/>
          </p:nvPr>
        </p:nvSpPr>
        <p:spPr>
          <a:prstGeom prst="rect">
            <a:avLst/>
          </a:prstGeom>
        </p:spPr>
        <p:txBody>
          <a:bodyPr/>
          <a:lstStyle/>
          <a:p>
            <a:pPr/>
            <a:r>
              <a:t>Why eigenvectors</a:t>
            </a:r>
          </a:p>
        </p:txBody>
      </p:sp>
      <p:sp>
        <p:nvSpPr>
          <p:cNvPr id="642" name="Inverse problems…"/>
          <p:cNvSpPr txBox="1"/>
          <p:nvPr>
            <p:ph type="body" idx="1"/>
          </p:nvPr>
        </p:nvSpPr>
        <p:spPr>
          <a:prstGeom prst="rect">
            <a:avLst/>
          </a:prstGeom>
        </p:spPr>
        <p:txBody>
          <a:bodyPr/>
          <a:lstStyle/>
          <a:p>
            <a:pPr marL="256031" indent="-256031" defTabSz="1024127">
              <a:spcBef>
                <a:spcPts val="1100"/>
              </a:spcBef>
              <a:defRPr sz="3136"/>
            </a:pPr>
            <a:r>
              <a:t>Inverse problems</a:t>
            </a:r>
          </a:p>
          <a:p>
            <a:pPr marL="256031" indent="-256031" defTabSz="1024127">
              <a:spcBef>
                <a:spcPts val="1100"/>
              </a:spcBef>
              <a:defRPr sz="3136"/>
            </a:pPr>
            <a:r>
              <a:t>ODEs</a:t>
            </a:r>
          </a:p>
          <a:p>
            <a:pPr marL="256031" indent="-256031" defTabSz="1024127">
              <a:spcBef>
                <a:spcPts val="1100"/>
              </a:spcBef>
              <a:defRPr sz="3136"/>
            </a:pPr>
            <a:r>
              <a:t>PCA, dimensionality reduction</a:t>
            </a:r>
          </a:p>
          <a:p>
            <a:pPr marL="256031" indent="-256031" defTabSz="1024127">
              <a:spcBef>
                <a:spcPts val="1100"/>
              </a:spcBef>
              <a:defRPr sz="3136"/>
            </a:pPr>
            <a:r>
              <a:t>Graph Laplacian? </a:t>
            </a:r>
          </a:p>
          <a:p>
            <a:pPr marL="256031" indent="-256031" defTabSz="1024127">
              <a:spcBef>
                <a:spcPts val="1100"/>
              </a:spcBef>
              <a:defRPr sz="3136"/>
            </a:pPr>
            <a:r>
              <a:t>Markov chains, transition matrix</a:t>
            </a:r>
          </a:p>
          <a:p>
            <a:pPr marL="256031" indent="-256031" defTabSz="1024127">
              <a:spcBef>
                <a:spcPts val="1100"/>
              </a:spcBef>
              <a:defRPr sz="3136"/>
            </a:pPr>
            <a:r>
              <a:t>Optimization coordinate decoupling</a:t>
            </a:r>
          </a:p>
          <a:p>
            <a:pPr marL="256031" indent="-256031" defTabSz="1024127">
              <a:spcBef>
                <a:spcPts val="1100"/>
              </a:spcBef>
              <a:defRPr sz="3136"/>
            </a:pPr>
            <a:r>
              <a:t>Normal modes in mechanics</a:t>
            </a:r>
          </a:p>
          <a:p>
            <a:pPr marL="256031" indent="-256031" defTabSz="1024127">
              <a:spcBef>
                <a:spcPts val="1100"/>
              </a:spcBef>
              <a:defRPr sz="3136"/>
            </a:pPr>
            <a:r>
              <a:t>General recipe: </a:t>
            </a:r>
          </a:p>
          <a:p>
            <a:pPr lvl="1" marL="512063" indent="-256031" defTabSz="1024127">
              <a:spcBef>
                <a:spcPts val="1100"/>
              </a:spcBef>
              <a:defRPr sz="3136"/>
            </a:pPr>
            <a:r>
              <a:t>You have a complex interconnected system</a:t>
            </a:r>
          </a:p>
          <a:p>
            <a:pPr lvl="1" marL="512063" indent="-256031" defTabSz="1024127">
              <a:spcBef>
                <a:spcPts val="1100"/>
              </a:spcBef>
              <a:defRPr sz="3136"/>
            </a:pPr>
            <a:r>
              <a:t>Th eigenbasis decouples everything</a:t>
            </a:r>
          </a:p>
          <a:p>
            <a:pPr lvl="1" marL="512063" indent="-256031" defTabSz="1024127">
              <a:spcBef>
                <a:spcPts val="1100"/>
              </a:spcBef>
              <a:defRPr sz="3136"/>
            </a:pPr>
            <a:r>
              <a:t>It all gets simpler. </a:t>
            </a:r>
          </a:p>
          <a:p>
            <a:pPr marL="256031" indent="-256031" defTabSz="1024127">
              <a:spcBef>
                <a:spcPts val="1100"/>
              </a:spcBef>
              <a:defRPr sz="3136"/>
            </a:pPr>
            <a:r>
              <a:t>Overall</a:t>
            </a:r>
          </a:p>
          <a:p>
            <a:pPr lvl="1" marL="512063" indent="-256031" defTabSz="1024127">
              <a:spcBef>
                <a:spcPts val="1100"/>
              </a:spcBef>
              <a:defRPr sz="3136"/>
            </a:pPr>
            <a:r>
              <a:t>Understanding</a:t>
            </a:r>
          </a:p>
          <a:p>
            <a:pPr lvl="1" marL="512063" indent="-256031" defTabSz="1024127">
              <a:spcBef>
                <a:spcPts val="1100"/>
              </a:spcBef>
              <a:defRPr sz="3136"/>
            </a:pPr>
            <a:r>
              <a:t>Algorithmic efficiency</a:t>
            </a:r>
          </a:p>
          <a:p>
            <a:pPr lvl="1" marL="512063" indent="-256031" defTabSz="1024127">
              <a:spcBef>
                <a:spcPts val="1100"/>
              </a:spcBef>
              <a:defRPr sz="3136"/>
            </a:pPr>
            <a:r>
              <a:t>Numerical efficiency</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4" name="Title 1"/>
          <p:cNvSpPr txBox="1"/>
          <p:nvPr>
            <p:ph type="title"/>
          </p:nvPr>
        </p:nvSpPr>
        <p:spPr>
          <a:prstGeom prst="rect">
            <a:avLst/>
          </a:prstGeom>
        </p:spPr>
        <p:txBody>
          <a:bodyPr/>
          <a:lstStyle>
            <a:lvl1pPr algn="ctr"/>
          </a:lstStyle>
          <a:p>
            <a:pPr/>
            <a:r>
              <a:t>Motivation for The Fourier Basis</a:t>
            </a:r>
          </a:p>
        </p:txBody>
      </p:sp>
      <p:sp>
        <p:nvSpPr>
          <p:cNvPr id="645" name="Content Placeholder 2"/>
          <p:cNvSpPr txBox="1"/>
          <p:nvPr>
            <p:ph type="body" idx="1"/>
          </p:nvPr>
        </p:nvSpPr>
        <p:spPr>
          <a:xfrm>
            <a:off x="500859" y="2150117"/>
            <a:ext cx="23382282" cy="10773190"/>
          </a:xfrm>
          <a:prstGeom prst="rect">
            <a:avLst/>
          </a:prstGeom>
        </p:spPr>
        <p:txBody>
          <a:bodyPr/>
          <a:lstStyle>
            <a:lvl1pPr>
              <a:defRPr b="1" sz="10000">
                <a:solidFill>
                  <a:schemeClr val="accent5">
                    <a:lumOff val="-29866"/>
                  </a:schemeClr>
                </a:solidFill>
              </a:defRPr>
            </a:lvl1pPr>
          </a:lstStyle>
          <a:p>
            <a:pPr/>
            <a:r>
              <a:t>The Fourier basis diagonalizes convolutions and shifts (translations) </a:t>
            </a:r>
          </a:p>
        </p:txBody>
      </p:sp>
      <p:pic>
        <p:nvPicPr>
          <p:cNvPr id="646" name="Image" descr="Image"/>
          <p:cNvPicPr>
            <a:picLocks noChangeAspect="1"/>
          </p:cNvPicPr>
          <p:nvPr/>
        </p:nvPicPr>
        <p:blipFill>
          <a:blip r:embed="rId2">
            <a:extLst/>
          </a:blip>
          <a:stretch>
            <a:fillRect/>
          </a:stretch>
        </p:blipFill>
        <p:spPr>
          <a:xfrm>
            <a:off x="17682512" y="8288053"/>
            <a:ext cx="6350001" cy="4584701"/>
          </a:xfrm>
          <a:prstGeom prst="rect">
            <a:avLst/>
          </a:prstGeom>
          <a:ln w="12700">
            <a:miter lim="400000"/>
          </a:ln>
        </p:spPr>
      </p:pic>
      <p:sp>
        <p:nvSpPr>
          <p:cNvPr id="647" name="https://m.xkcd.com/26/"/>
          <p:cNvSpPr txBox="1"/>
          <p:nvPr/>
        </p:nvSpPr>
        <p:spPr>
          <a:xfrm>
            <a:off x="17692958" y="13081129"/>
            <a:ext cx="4933647"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lvl1pPr>
          </a:lstStyle>
          <a:p>
            <a:pPr/>
            <a:r>
              <a:t>https://m.xkcd.com/26/</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9" name="Title 1"/>
          <p:cNvSpPr txBox="1"/>
          <p:nvPr>
            <p:ph type="title"/>
          </p:nvPr>
        </p:nvSpPr>
        <p:spPr>
          <a:prstGeom prst="rect">
            <a:avLst/>
          </a:prstGeom>
        </p:spPr>
        <p:txBody>
          <a:bodyPr/>
          <a:lstStyle>
            <a:lvl1pPr algn="ctr"/>
          </a:lstStyle>
          <a:p>
            <a:pPr/>
            <a:r>
              <a:t>Motivation for The Fourier Basis</a:t>
            </a:r>
          </a:p>
        </p:txBody>
      </p:sp>
      <p:sp>
        <p:nvSpPr>
          <p:cNvPr id="650" name="Content Placeholder 2"/>
          <p:cNvSpPr txBox="1"/>
          <p:nvPr>
            <p:ph type="body" idx="1"/>
          </p:nvPr>
        </p:nvSpPr>
        <p:spPr>
          <a:xfrm>
            <a:off x="500859" y="2150117"/>
            <a:ext cx="23382282" cy="10773190"/>
          </a:xfrm>
          <a:prstGeom prst="rect">
            <a:avLst/>
          </a:prstGeom>
        </p:spPr>
        <p:txBody>
          <a:bodyPr/>
          <a:lstStyle/>
          <a:p>
            <a:pPr defTabSz="1627632">
              <a:spcBef>
                <a:spcPts val="1700"/>
              </a:spcBef>
              <a:defRPr b="1" sz="8900">
                <a:solidFill>
                  <a:schemeClr val="accent5">
                    <a:lumOff val="-29866"/>
                  </a:schemeClr>
                </a:solidFill>
              </a:defRPr>
            </a:pPr>
            <a:r>
              <a:t>The Fourier basis diagonalizes convolutions and shifts (translations) </a:t>
            </a:r>
          </a:p>
          <a:p>
            <a:pPr defTabSz="1627632">
              <a:spcBef>
                <a:spcPts val="1700"/>
              </a:spcBef>
              <a:defRPr sz="4984"/>
            </a:pPr>
            <a:r>
              <a:t>Makes lots of things simpler: </a:t>
            </a:r>
          </a:p>
          <a:p>
            <a:pPr lvl="1" marL="1224491" indent="-659341" defTabSz="1627632">
              <a:spcBef>
                <a:spcPts val="1700"/>
              </a:spcBef>
              <a:buSzPct val="125000"/>
              <a:buChar char="•"/>
              <a:defRPr sz="4984"/>
            </a:pPr>
            <a:r>
              <a:t>Convolutions</a:t>
            </a:r>
          </a:p>
          <a:p>
            <a:pPr lvl="1" marL="1224491" indent="-659341" defTabSz="1627632">
              <a:spcBef>
                <a:spcPts val="1700"/>
              </a:spcBef>
              <a:buSzPct val="125000"/>
              <a:buChar char="•"/>
              <a:defRPr sz="4984"/>
            </a:pPr>
            <a:r>
              <a:t>Inverse problems</a:t>
            </a:r>
          </a:p>
          <a:p>
            <a:pPr lvl="1" marL="1224491" indent="-659341" defTabSz="1627632">
              <a:spcBef>
                <a:spcPts val="1700"/>
              </a:spcBef>
              <a:buSzPct val="125000"/>
              <a:buChar char="•"/>
              <a:defRPr sz="4984"/>
            </a:pPr>
            <a:r>
              <a:t>Sampling and aliasing</a:t>
            </a:r>
          </a:p>
          <a:p>
            <a:pPr defTabSz="1627632">
              <a:spcBef>
                <a:spcPts val="1700"/>
              </a:spcBef>
              <a:defRPr sz="4984"/>
            </a:pPr>
            <a:r>
              <a:t>Naturally captures that the world/images are shift invariant</a:t>
            </a:r>
          </a:p>
          <a:p>
            <a:pPr defTabSz="1627632">
              <a:spcBef>
                <a:spcPts val="1700"/>
              </a:spcBef>
              <a:defRPr sz="4984"/>
            </a:pPr>
            <a:r>
              <a:t>Not unrelatedly, it also relates to human perception</a:t>
            </a:r>
          </a:p>
          <a:p>
            <a:pPr defTabSz="1627632">
              <a:spcBef>
                <a:spcPts val="1700"/>
              </a:spcBef>
              <a:defRPr sz="4984"/>
            </a:pPr>
          </a:p>
          <a:p>
            <a:pPr defTabSz="1627632">
              <a:spcBef>
                <a:spcPts val="1700"/>
              </a:spcBef>
              <a:defRPr sz="4984"/>
            </a:pPr>
            <a:r>
              <a:t>Will show up everywhere, even for text ! </a:t>
            </a:r>
            <a:br/>
            <a:r>
              <a:t>(e.g. positional encoding)</a:t>
            </a:r>
          </a:p>
        </p:txBody>
      </p:sp>
      <p:pic>
        <p:nvPicPr>
          <p:cNvPr id="651" name="Image" descr="Image"/>
          <p:cNvPicPr>
            <a:picLocks noChangeAspect="1"/>
          </p:cNvPicPr>
          <p:nvPr/>
        </p:nvPicPr>
        <p:blipFill>
          <a:blip r:embed="rId2">
            <a:extLst/>
          </a:blip>
          <a:stretch>
            <a:fillRect/>
          </a:stretch>
        </p:blipFill>
        <p:spPr>
          <a:xfrm>
            <a:off x="17682512" y="8288053"/>
            <a:ext cx="6350001" cy="4584701"/>
          </a:xfrm>
          <a:prstGeom prst="rect">
            <a:avLst/>
          </a:prstGeom>
          <a:ln w="12700">
            <a:miter lim="400000"/>
          </a:ln>
        </p:spPr>
      </p:pic>
      <p:sp>
        <p:nvSpPr>
          <p:cNvPr id="652" name="https://m.xkcd.com/26/"/>
          <p:cNvSpPr txBox="1"/>
          <p:nvPr/>
        </p:nvSpPr>
        <p:spPr>
          <a:xfrm>
            <a:off x="17692958" y="13081129"/>
            <a:ext cx="4933647"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lvl1pPr>
          </a:lstStyle>
          <a:p>
            <a:pPr/>
            <a:r>
              <a:t>https://m.xkcd.com/26/</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4" name="Title 1"/>
          <p:cNvSpPr txBox="1"/>
          <p:nvPr>
            <p:ph type="title"/>
          </p:nvPr>
        </p:nvSpPr>
        <p:spPr>
          <a:prstGeom prst="rect">
            <a:avLst/>
          </a:prstGeom>
        </p:spPr>
        <p:txBody>
          <a:bodyPr/>
          <a:lstStyle/>
          <a:p>
            <a:pPr/>
            <a:r>
              <a:t>Jean-Baptiste Joseph Fourier (1768-1830)</a:t>
            </a:r>
          </a:p>
        </p:txBody>
      </p:sp>
      <p:sp>
        <p:nvSpPr>
          <p:cNvPr id="655" name="Content Placeholder 2"/>
          <p:cNvSpPr txBox="1"/>
          <p:nvPr>
            <p:ph type="body" sz="half" idx="1"/>
          </p:nvPr>
        </p:nvSpPr>
        <p:spPr>
          <a:xfrm>
            <a:off x="500859" y="1796407"/>
            <a:ext cx="12887769" cy="8702677"/>
          </a:xfrm>
          <a:prstGeom prst="rect">
            <a:avLst/>
          </a:prstGeom>
        </p:spPr>
        <p:txBody>
          <a:bodyPr/>
          <a:lstStyle/>
          <a:p>
            <a:pPr marL="0" indent="0">
              <a:buSzTx/>
              <a:buNone/>
              <a:defRPr b="1"/>
            </a:pPr>
            <a:r>
              <a:t>Solution to heat diffusion</a:t>
            </a:r>
          </a:p>
          <a:p>
            <a:pPr lvl="1" marL="0" indent="990600">
              <a:buSzTx/>
              <a:buNone/>
            </a:pPr>
            <a:r>
              <a:t>Case of 1D rod with initial temperature distribution</a:t>
            </a:r>
          </a:p>
          <a:p>
            <a:pPr lvl="1" marL="0" indent="990600">
              <a:buSzTx/>
              <a:buNone/>
            </a:pPr>
            <a:r>
              <a:t>Simpler with sine waves</a:t>
            </a:r>
          </a:p>
          <a:p>
            <a:pPr lvl="1" marL="0" indent="990600">
              <a:buSzTx/>
              <a:buNone/>
            </a:pPr>
            <a:r>
              <a:t>Exponential decay</a:t>
            </a:r>
          </a:p>
        </p:txBody>
      </p:sp>
      <p:pic>
        <p:nvPicPr>
          <p:cNvPr id="656" name="Picture 4" descr="Picture 4"/>
          <p:cNvPicPr>
            <a:picLocks noChangeAspect="1"/>
          </p:cNvPicPr>
          <p:nvPr/>
        </p:nvPicPr>
        <p:blipFill>
          <a:blip r:embed="rId2">
            <a:extLst/>
          </a:blip>
          <a:stretch>
            <a:fillRect/>
          </a:stretch>
        </p:blipFill>
        <p:spPr>
          <a:xfrm>
            <a:off x="1691086" y="7181819"/>
            <a:ext cx="5171140" cy="6320284"/>
          </a:xfrm>
          <a:prstGeom prst="rect">
            <a:avLst/>
          </a:prstGeom>
          <a:ln w="12700">
            <a:miter lim="400000"/>
          </a:ln>
        </p:spPr>
      </p:pic>
      <p:pic>
        <p:nvPicPr>
          <p:cNvPr id="657" name="Image" descr="Image"/>
          <p:cNvPicPr>
            <a:picLocks noChangeAspect="1"/>
          </p:cNvPicPr>
          <p:nvPr/>
        </p:nvPicPr>
        <p:blipFill>
          <a:blip r:embed="rId3">
            <a:extLst/>
          </a:blip>
          <a:stretch>
            <a:fillRect/>
          </a:stretch>
        </p:blipFill>
        <p:spPr>
          <a:xfrm>
            <a:off x="11450645" y="1187362"/>
            <a:ext cx="11735254" cy="4761335"/>
          </a:xfrm>
          <a:prstGeom prst="rect">
            <a:avLst/>
          </a:prstGeom>
          <a:ln w="12700">
            <a:miter lim="400000"/>
          </a:ln>
        </p:spPr>
      </p:pic>
      <p:pic>
        <p:nvPicPr>
          <p:cNvPr id="658" name="Image" descr="Image"/>
          <p:cNvPicPr>
            <a:picLocks noChangeAspect="1"/>
          </p:cNvPicPr>
          <p:nvPr/>
        </p:nvPicPr>
        <p:blipFill>
          <a:blip r:embed="rId4">
            <a:extLst/>
          </a:blip>
          <a:stretch>
            <a:fillRect/>
          </a:stretch>
        </p:blipFill>
        <p:spPr>
          <a:xfrm>
            <a:off x="13883053" y="8610477"/>
            <a:ext cx="7747864" cy="4359585"/>
          </a:xfrm>
          <a:prstGeom prst="rect">
            <a:avLst/>
          </a:prstGeom>
          <a:ln w="12700">
            <a:miter lim="400000"/>
          </a:ln>
        </p:spPr>
      </p:pic>
      <p:sp>
        <p:nvSpPr>
          <p:cNvPr id="659" name="https://www.youtube.com/watch?v=ToIXSwZ1pJU"/>
          <p:cNvSpPr txBox="1"/>
          <p:nvPr/>
        </p:nvSpPr>
        <p:spPr>
          <a:xfrm>
            <a:off x="12857140" y="12991116"/>
            <a:ext cx="10446564"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lvl1pPr>
          </a:lstStyle>
          <a:p>
            <a:pPr/>
            <a:r>
              <a:t>https://www.youtube.com/watch?v=ToIXSwZ1pJU</a:t>
            </a:r>
          </a:p>
        </p:txBody>
      </p:sp>
      <p:pic>
        <p:nvPicPr>
          <p:cNvPr id="660" name="pasted-movie.png" descr="pasted-movie.png"/>
          <p:cNvPicPr>
            <a:picLocks noChangeAspect="1"/>
          </p:cNvPicPr>
          <p:nvPr/>
        </p:nvPicPr>
        <p:blipFill>
          <a:blip r:embed="rId5">
            <a:extLst/>
          </a:blip>
          <a:stretch>
            <a:fillRect/>
          </a:stretch>
        </p:blipFill>
        <p:spPr>
          <a:xfrm>
            <a:off x="13879977" y="6256473"/>
            <a:ext cx="7754441" cy="2375829"/>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2" name="Title 1"/>
          <p:cNvSpPr txBox="1"/>
          <p:nvPr>
            <p:ph type="title"/>
          </p:nvPr>
        </p:nvSpPr>
        <p:spPr>
          <a:prstGeom prst="rect">
            <a:avLst/>
          </a:prstGeom>
        </p:spPr>
        <p:txBody>
          <a:bodyPr/>
          <a:lstStyle/>
          <a:p>
            <a:pPr/>
            <a:r>
              <a:t>Fourier</a:t>
            </a:r>
          </a:p>
        </p:txBody>
      </p:sp>
      <p:sp>
        <p:nvSpPr>
          <p:cNvPr id="663" name="Content Placeholder 2"/>
          <p:cNvSpPr txBox="1"/>
          <p:nvPr>
            <p:ph type="body" sz="half" idx="1"/>
          </p:nvPr>
        </p:nvSpPr>
        <p:spPr>
          <a:xfrm>
            <a:off x="500859" y="1796407"/>
            <a:ext cx="12887769" cy="8702677"/>
          </a:xfrm>
          <a:prstGeom prst="rect">
            <a:avLst/>
          </a:prstGeom>
        </p:spPr>
        <p:txBody>
          <a:bodyPr/>
          <a:lstStyle/>
          <a:p>
            <a:pPr marL="0" indent="0">
              <a:buSzTx/>
              <a:buNone/>
            </a:pPr>
            <a:r>
              <a:t>Solution to heat diffusion</a:t>
            </a:r>
          </a:p>
          <a:p>
            <a:pPr lvl="1" marL="0" indent="990600">
              <a:buSzTx/>
              <a:buNone/>
            </a:pPr>
            <a:r>
              <a:t>Simpler with sine waves</a:t>
            </a:r>
          </a:p>
          <a:p>
            <a:pPr marL="0" indent="0">
              <a:buSzTx/>
              <a:buNone/>
            </a:pPr>
          </a:p>
          <a:p>
            <a:pPr marL="0" indent="0">
              <a:buSzTx/>
              <a:buNone/>
            </a:pPr>
            <a:r>
              <a:t>Any(**) univariate function can be expressed as a weighted sum of sinusoids of different frequencies (1807)</a:t>
            </a:r>
          </a:p>
        </p:txBody>
      </p:sp>
      <p:sp>
        <p:nvSpPr>
          <p:cNvPr id="664" name="Rectangle 4"/>
          <p:cNvSpPr txBox="1"/>
          <p:nvPr/>
        </p:nvSpPr>
        <p:spPr>
          <a:xfrm>
            <a:off x="2531467" y="12912326"/>
            <a:ext cx="9740177"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4000">
                <a:latin typeface="Open Sans"/>
                <a:ea typeface="Open Sans"/>
                <a:cs typeface="Open Sans"/>
                <a:sym typeface="Open Sans"/>
              </a:defRPr>
            </a:lvl1pPr>
          </a:lstStyle>
          <a:p>
            <a:pPr/>
            <a:r>
              <a:t>Jean-Baptiste Joseph Fourier (1768-1830)</a:t>
            </a:r>
          </a:p>
        </p:txBody>
      </p:sp>
      <p:pic>
        <p:nvPicPr>
          <p:cNvPr id="665" name="Picture 4" descr="Picture 4"/>
          <p:cNvPicPr>
            <a:picLocks noChangeAspect="1"/>
          </p:cNvPicPr>
          <p:nvPr/>
        </p:nvPicPr>
        <p:blipFill>
          <a:blip r:embed="rId2">
            <a:extLst/>
          </a:blip>
          <a:stretch>
            <a:fillRect/>
          </a:stretch>
        </p:blipFill>
        <p:spPr>
          <a:xfrm>
            <a:off x="5364981" y="7975689"/>
            <a:ext cx="4073149" cy="4978293"/>
          </a:xfrm>
          <a:prstGeom prst="rect">
            <a:avLst/>
          </a:prstGeom>
          <a:ln w="12700">
            <a:miter lim="400000"/>
          </a:ln>
        </p:spPr>
      </p:pic>
      <p:pic>
        <p:nvPicPr>
          <p:cNvPr id="666" name="Picture 6" descr="Picture 6"/>
          <p:cNvPicPr>
            <a:picLocks noChangeAspect="0"/>
          </p:cNvPicPr>
          <p:nvPr/>
        </p:nvPicPr>
        <p:blipFill>
          <a:blip r:embed="rId3">
            <a:extLst/>
          </a:blip>
          <a:stretch>
            <a:fillRect/>
          </a:stretch>
        </p:blipFill>
        <p:spPr>
          <a:xfrm>
            <a:off x="13721108" y="2862311"/>
            <a:ext cx="9991667" cy="9991668"/>
          </a:xfrm>
          <a:prstGeom prst="rect">
            <a:avLst/>
          </a:prstGeom>
          <a:ln w="12700">
            <a:miter lim="400000"/>
          </a:ln>
        </p:spPr>
      </p:pic>
      <p:sp>
        <p:nvSpPr>
          <p:cNvPr id="667" name="TextBox 7"/>
          <p:cNvSpPr txBox="1"/>
          <p:nvPr/>
        </p:nvSpPr>
        <p:spPr>
          <a:xfrm>
            <a:off x="15085829" y="1414584"/>
            <a:ext cx="7637867" cy="1920746"/>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algn="ctr" defTabSz="1828800">
              <a:spcBef>
                <a:spcPts val="0"/>
              </a:spcBef>
              <a:defRPr sz="3600">
                <a:latin typeface="Open Sans"/>
                <a:ea typeface="Open Sans"/>
                <a:cs typeface="Open Sans"/>
                <a:sym typeface="Open Sans"/>
              </a:defRPr>
            </a:pPr>
            <a:r>
              <a:t>Example: series for a square wave</a:t>
            </a:r>
          </a:p>
          <a:p>
            <a:pPr algn="ctr" defTabSz="1828800">
              <a:spcBef>
                <a:spcPts val="0"/>
              </a:spcBef>
              <a:defRPr sz="3600">
                <a:solidFill>
                  <a:srgbClr val="C00000"/>
                </a:solidFill>
                <a:latin typeface="Cambria Math"/>
                <a:ea typeface="Cambria Math"/>
                <a:cs typeface="Cambria Math"/>
                <a:sym typeface="Cambria Math"/>
              </a:defRPr>
            </a:pPr>
            <a14:m>
              <m:oMathPara>
                <m:oMathParaPr>
                  <m:jc m:val="center"/>
                </m:oMathParaPr>
                <m:oMath>
                  <m:nary>
                    <m:naryPr>
                      <m:ctrlPr>
                        <a:rPr xmlns:a="http://schemas.openxmlformats.org/drawingml/2006/main" sz="3350" i="1">
                          <a:solidFill>
                            <a:srgbClr val="C00000"/>
                          </a:solidFill>
                          <a:latin typeface="Cambria Math" panose="02040503050406030204" pitchFamily="18" charset="0"/>
                        </a:rPr>
                      </m:ctrlPr>
                      <m:chr m:val="∑"/>
                      <m:limLoc m:val="undOvr"/>
                      <m:grow m:val="0"/>
                      <m:subHide m:val="off"/>
                      <m:supHide m:val="off"/>
                    </m:naryPr>
                    <m:sub>
                      <m:r>
                        <a:rPr xmlns:a="http://schemas.openxmlformats.org/drawingml/2006/main" sz="3350" i="1">
                          <a:solidFill>
                            <a:srgbClr val="C00000"/>
                          </a:solidFill>
                          <a:latin typeface="Cambria Math" panose="02040503050406030204" pitchFamily="18" charset="0"/>
                        </a:rPr>
                        <m:t>𝑘</m:t>
                      </m:r>
                      <m:r>
                        <a:rPr xmlns:a="http://schemas.openxmlformats.org/drawingml/2006/main" sz="3350" i="1">
                          <a:solidFill>
                            <a:srgbClr val="C00000"/>
                          </a:solidFill>
                          <a:latin typeface="Cambria Math" panose="02040503050406030204" pitchFamily="18" charset="0"/>
                        </a:rPr>
                        <m:t>=</m:t>
                      </m:r>
                      <m:r>
                        <a:rPr xmlns:a="http://schemas.openxmlformats.org/drawingml/2006/main" sz="3350" i="1">
                          <a:solidFill>
                            <a:srgbClr val="C00000"/>
                          </a:solidFill>
                          <a:latin typeface="Cambria Math" panose="02040503050406030204" pitchFamily="18" charset="0"/>
                        </a:rPr>
                        <m:t>1,3</m:t>
                      </m:r>
                      <m:r>
                        <a:rPr xmlns:a="http://schemas.openxmlformats.org/drawingml/2006/main" sz="3350" i="1">
                          <a:solidFill>
                            <a:srgbClr val="C00000"/>
                          </a:solidFill>
                          <a:latin typeface="Cambria Math" panose="02040503050406030204" pitchFamily="18" charset="0"/>
                        </a:rPr>
                        <m:t>,</m:t>
                      </m:r>
                      <m:r>
                        <a:rPr xmlns:a="http://schemas.openxmlformats.org/drawingml/2006/main" sz="3350" i="1">
                          <a:solidFill>
                            <a:srgbClr val="C00000"/>
                          </a:solidFill>
                          <a:latin typeface="Cambria Math" panose="02040503050406030204" pitchFamily="18" charset="0"/>
                        </a:rPr>
                        <m:t>5,</m:t>
                      </m:r>
                      <m:r>
                        <a:rPr xmlns:a="http://schemas.openxmlformats.org/drawingml/2006/main" sz="3350" i="1">
                          <a:solidFill>
                            <a:srgbClr val="C00000"/>
                          </a:solidFill>
                          <a:latin typeface="Cambria Math" panose="02040503050406030204" pitchFamily="18" charset="0"/>
                        </a:rPr>
                        <m:t>…</m:t>
                      </m:r>
                    </m:sub>
                    <m:sup>
                      <m:r>
                        <a:rPr xmlns:a="http://schemas.openxmlformats.org/drawingml/2006/main" sz="3350" i="1">
                          <a:solidFill>
                            <a:srgbClr val="C00000"/>
                          </a:solidFill>
                          <a:latin typeface="Cambria Math" panose="02040503050406030204" pitchFamily="18" charset="0"/>
                        </a:rPr>
                        <m:t>∞</m:t>
                      </m:r>
                    </m:sup>
                    <m:e>
                      <m:f>
                        <m:fPr>
                          <m:ctrlPr>
                            <a:rPr xmlns:a="http://schemas.openxmlformats.org/drawingml/2006/main" sz="3350" i="1">
                              <a:solidFill>
                                <a:srgbClr val="C00000"/>
                              </a:solidFill>
                              <a:latin typeface="Cambria Math" panose="02040503050406030204" pitchFamily="18" charset="0"/>
                            </a:rPr>
                          </m:ctrlPr>
                          <m:type m:val="bar"/>
                        </m:fPr>
                        <m:num>
                          <m:r>
                            <a:rPr xmlns:a="http://schemas.openxmlformats.org/drawingml/2006/main" sz="3350" i="1">
                              <a:solidFill>
                                <a:srgbClr val="C00000"/>
                              </a:solidFill>
                              <a:latin typeface="Cambria Math" panose="02040503050406030204" pitchFamily="18" charset="0"/>
                            </a:rPr>
                            <m:t>1</m:t>
                          </m:r>
                        </m:num>
                        <m:den>
                          <m:r>
                            <a:rPr xmlns:a="http://schemas.openxmlformats.org/drawingml/2006/main" sz="3350" i="1">
                              <a:solidFill>
                                <a:srgbClr val="C00000"/>
                              </a:solidFill>
                              <a:latin typeface="Cambria Math" panose="02040503050406030204" pitchFamily="18" charset="0"/>
                            </a:rPr>
                            <m:t>𝑘</m:t>
                          </m:r>
                        </m:den>
                      </m:f>
                      <m:r>
                        <m:rPr>
                          <m:sty m:val="p"/>
                        </m:rPr>
                        <a:rPr xmlns:a="http://schemas.openxmlformats.org/drawingml/2006/main" sz="3350" i="1">
                          <a:solidFill>
                            <a:srgbClr val="C00000"/>
                          </a:solidFill>
                          <a:latin typeface="Cambria Math" panose="02040503050406030204" pitchFamily="18" charset="0"/>
                        </a:rPr>
                        <m:t>s</m:t>
                      </m:r>
                      <m:r>
                        <m:rPr>
                          <m:sty m:val="p"/>
                        </m:rPr>
                        <a:rPr xmlns:a="http://schemas.openxmlformats.org/drawingml/2006/main" sz="3350" i="1">
                          <a:solidFill>
                            <a:srgbClr val="C00000"/>
                          </a:solidFill>
                          <a:latin typeface="Cambria Math" panose="02040503050406030204" pitchFamily="18" charset="0"/>
                        </a:rPr>
                        <m:t>i</m:t>
                      </m:r>
                      <m:r>
                        <m:rPr>
                          <m:sty m:val="p"/>
                        </m:rPr>
                        <a:rPr xmlns:a="http://schemas.openxmlformats.org/drawingml/2006/main" sz="3350" i="1">
                          <a:solidFill>
                            <a:srgbClr val="C00000"/>
                          </a:solidFill>
                          <a:latin typeface="Cambria Math" panose="02040503050406030204" pitchFamily="18" charset="0"/>
                        </a:rPr>
                        <m:t>n</m:t>
                      </m:r>
                      <m:r>
                        <a:rPr xmlns:a="http://schemas.openxmlformats.org/drawingml/2006/main" sz="3350" i="1">
                          <a:solidFill>
                            <a:srgbClr val="C00000"/>
                          </a:solidFill>
                          <a:latin typeface="Cambria Math" panose="02040503050406030204" pitchFamily="18" charset="0"/>
                        </a:rPr>
                        <m:t>⁡</m:t>
                      </m:r>
                      <m:r>
                        <a:rPr xmlns:a="http://schemas.openxmlformats.org/drawingml/2006/main" sz="3350" i="1">
                          <a:solidFill>
                            <a:srgbClr val="C00000"/>
                          </a:solidFill>
                          <a:latin typeface="Cambria Math" panose="02040503050406030204" pitchFamily="18" charset="0"/>
                        </a:rPr>
                        <m:t>(</m:t>
                      </m:r>
                      <m:r>
                        <a:rPr xmlns:a="http://schemas.openxmlformats.org/drawingml/2006/main" sz="3350" i="1">
                          <a:solidFill>
                            <a:srgbClr val="C00000"/>
                          </a:solidFill>
                          <a:latin typeface="Cambria Math" panose="02040503050406030204" pitchFamily="18" charset="0"/>
                        </a:rPr>
                        <m:t>𝑘</m:t>
                      </m:r>
                      <m:r>
                        <a:rPr xmlns:a="http://schemas.openxmlformats.org/drawingml/2006/main" sz="3350" i="1">
                          <a:solidFill>
                            <a:srgbClr val="C00000"/>
                          </a:solidFill>
                          <a:latin typeface="Cambria Math" panose="02040503050406030204" pitchFamily="18" charset="0"/>
                        </a:rPr>
                        <m:t>𝑡</m:t>
                      </m:r>
                      <m:r>
                        <a:rPr xmlns:a="http://schemas.openxmlformats.org/drawingml/2006/main" sz="3350" i="1">
                          <a:solidFill>
                            <a:srgbClr val="C00000"/>
                          </a:solidFill>
                          <a:latin typeface="Cambria Math" panose="02040503050406030204" pitchFamily="18" charset="0"/>
                        </a:rPr>
                        <m:t>)</m:t>
                      </m:r>
                    </m:e>
                  </m:nary>
                </m:oMath>
              </m:oMathPara>
            </a14:m>
            <a:endParaRPr sz="3200"/>
          </a:p>
        </p:txBody>
      </p:sp>
      <p:sp>
        <p:nvSpPr>
          <p:cNvPr id="668" name="TextBox 9"/>
          <p:cNvSpPr txBox="1"/>
          <p:nvPr/>
        </p:nvSpPr>
        <p:spPr>
          <a:xfrm>
            <a:off x="17989444" y="13135171"/>
            <a:ext cx="6303116"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spcBef>
                <a:spcPts val="0"/>
              </a:spcBef>
              <a:defRPr sz="2800">
                <a:latin typeface="Open Sans"/>
                <a:ea typeface="Open Sans"/>
                <a:cs typeface="Open Sans"/>
                <a:sym typeface="Open Sans"/>
              </a:defRPr>
            </a:lvl1pPr>
          </a:lstStyle>
          <a:p>
            <a:pPr/>
            <a:r>
              <a:t>Slide credit: S. Lazebnik, C. Rupprecht</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0" name="Rectangle 2"/>
          <p:cNvSpPr txBox="1"/>
          <p:nvPr>
            <p:ph type="title"/>
          </p:nvPr>
        </p:nvSpPr>
        <p:spPr>
          <a:prstGeom prst="rect">
            <a:avLst/>
          </a:prstGeom>
        </p:spPr>
        <p:txBody>
          <a:bodyPr/>
          <a:lstStyle/>
          <a:p>
            <a:pPr/>
            <a:r>
              <a:t>Fourier analysis</a:t>
            </a:r>
          </a:p>
        </p:txBody>
      </p:sp>
      <p:sp>
        <p:nvSpPr>
          <p:cNvPr id="671" name="Content Placeholder 2"/>
          <p:cNvSpPr txBox="1"/>
          <p:nvPr>
            <p:ph type="body" sz="half" idx="1"/>
          </p:nvPr>
        </p:nvSpPr>
        <p:spPr>
          <a:xfrm>
            <a:off x="500859" y="3463163"/>
            <a:ext cx="11794968" cy="8081079"/>
          </a:xfrm>
          <a:prstGeom prst="rect">
            <a:avLst/>
          </a:prstGeom>
        </p:spPr>
        <p:txBody>
          <a:bodyPr/>
          <a:lstStyle/>
          <a:p>
            <a:pPr marL="0" indent="0" defTabSz="1700783">
              <a:spcBef>
                <a:spcPts val="1800"/>
              </a:spcBef>
              <a:buSzTx/>
              <a:buNone/>
              <a:defRPr sz="5208"/>
            </a:pPr>
            <a:r>
              <a:t>Our building block:</a:t>
            </a:r>
          </a:p>
          <a:p>
            <a:pPr marL="0" indent="0" defTabSz="1700783">
              <a:spcBef>
                <a:spcPts val="1800"/>
              </a:spcBef>
              <a:buSzTx/>
              <a:buNone/>
              <a:defRPr sz="5208"/>
            </a:pPr>
          </a:p>
          <a:p>
            <a:pPr marL="850391" indent="-850391" defTabSz="1700783">
              <a:spcBef>
                <a:spcPts val="1800"/>
              </a:spcBef>
              <a:defRPr sz="5208"/>
            </a:pPr>
          </a:p>
          <a:p>
            <a:pPr marL="0" indent="0" defTabSz="1700783">
              <a:spcBef>
                <a:spcPts val="1800"/>
              </a:spcBef>
              <a:defRPr sz="5208"/>
            </a:pPr>
          </a:p>
          <a:p>
            <a:pPr lvl="5" marL="0" indent="3070860" defTabSz="1700783">
              <a:lnSpc>
                <a:spcPct val="90000"/>
              </a:lnSpc>
              <a:spcBef>
                <a:spcPts val="1800"/>
              </a:spcBef>
              <a:buSzTx/>
              <a:buFont typeface="Arial"/>
              <a:buNone/>
              <a:defRPr sz="7440">
                <a:solidFill>
                  <a:srgbClr val="C00000"/>
                </a:solidFill>
                <a:latin typeface="Cambria Math"/>
                <a:ea typeface="Cambria Math"/>
                <a:cs typeface="Cambria Math"/>
                <a:sym typeface="Cambria Math"/>
              </a:defRPr>
            </a:pPr>
            <a14:m>
              <m:oMathPara>
                <m:oMathParaPr>
                  <m:jc m:val="left"/>
                </m:oMathParaPr>
                <m:oMath>
                  <m:r>
                    <a:rPr xmlns:a="http://schemas.openxmlformats.org/drawingml/2006/main" sz="7250" i="1">
                      <a:solidFill>
                        <a:srgbClr val="C00000"/>
                      </a:solidFill>
                      <a:latin typeface="Cambria Math" panose="02040503050406030204" pitchFamily="18" charset="0"/>
                    </a:rPr>
                    <m:t>𝐴</m:t>
                  </m:r>
                  <m:func>
                    <m:funcPr>
                      <m:ctrlPr>
                        <a:rPr xmlns:a="http://schemas.openxmlformats.org/drawingml/2006/main" sz="7250" i="1">
                          <a:solidFill>
                            <a:srgbClr val="7030A0"/>
                          </a:solidFill>
                          <a:latin typeface="Cambria Math" panose="02040503050406030204" pitchFamily="18" charset="0"/>
                        </a:rPr>
                      </m:ctrlPr>
                    </m:funcPr>
                    <m:fName>
                      <m:r>
                        <m:rPr>
                          <m:sty m:val="p"/>
                        </m:rPr>
                        <a:rPr xmlns:a="http://schemas.openxmlformats.org/drawingml/2006/main" sz="7250" i="1">
                          <a:solidFill>
                            <a:srgbClr val="000000"/>
                          </a:solidFill>
                          <a:latin typeface="Cambria Math" panose="02040503050406030204" pitchFamily="18" charset="0"/>
                        </a:rPr>
                        <m:t>sin</m:t>
                      </m:r>
                    </m:fName>
                    <m:e>
                      <m:r>
                        <a:rPr xmlns:a="http://schemas.openxmlformats.org/drawingml/2006/main" sz="7250" i="1">
                          <a:solidFill>
                            <a:srgbClr val="000000"/>
                          </a:solidFill>
                          <a:latin typeface="Cambria Math" panose="02040503050406030204" pitchFamily="18" charset="0"/>
                        </a:rPr>
                        <m:t>(</m:t>
                      </m:r>
                      <m:r>
                        <a:rPr xmlns:a="http://schemas.openxmlformats.org/drawingml/2006/main" sz="7250" i="1">
                          <a:solidFill>
                            <a:srgbClr val="C00000"/>
                          </a:solidFill>
                          <a:latin typeface="Cambria Math" panose="02040503050406030204" pitchFamily="18" charset="0"/>
                        </a:rPr>
                        <m:t>𝜔</m:t>
                      </m:r>
                      <m:r>
                        <a:rPr xmlns:a="http://schemas.openxmlformats.org/drawingml/2006/main" sz="7250" i="1">
                          <a:solidFill>
                            <a:srgbClr val="000000"/>
                          </a:solidFill>
                          <a:latin typeface="Cambria Math" panose="02040503050406030204" pitchFamily="18" charset="0"/>
                        </a:rPr>
                        <m:t>𝑡</m:t>
                      </m:r>
                      <m:r>
                        <a:rPr xmlns:a="http://schemas.openxmlformats.org/drawingml/2006/main" sz="7250" i="1">
                          <a:solidFill>
                            <a:srgbClr val="000000"/>
                          </a:solidFill>
                          <a:latin typeface="Cambria Math" panose="02040503050406030204" pitchFamily="18" charset="0"/>
                        </a:rPr>
                        <m:t>+</m:t>
                      </m:r>
                    </m:e>
                  </m:func>
                  <m:r>
                    <a:rPr xmlns:a="http://schemas.openxmlformats.org/drawingml/2006/main" sz="7250" i="1">
                      <a:solidFill>
                        <a:srgbClr val="C00000"/>
                      </a:solidFill>
                      <a:latin typeface="Cambria Math" panose="02040503050406030204" pitchFamily="18" charset="0"/>
                    </a:rPr>
                    <m:t>𝜙</m:t>
                  </m:r>
                  <m:r>
                    <a:rPr xmlns:a="http://schemas.openxmlformats.org/drawingml/2006/main" sz="7250" i="1">
                      <a:solidFill>
                        <a:srgbClr val="000000"/>
                      </a:solidFill>
                      <a:latin typeface="Cambria Math" panose="02040503050406030204" pitchFamily="18" charset="0"/>
                    </a:rPr>
                    <m:t>)</m:t>
                  </m:r>
                </m:oMath>
              </m:oMathPara>
            </a14:m>
            <a:endParaRPr>
              <a:solidFill>
                <a:srgbClr val="7030A0"/>
              </a:solidFill>
            </a:endParaRPr>
          </a:p>
          <a:p>
            <a:pPr marL="0" indent="0" defTabSz="1700783">
              <a:spcBef>
                <a:spcPts val="1800"/>
              </a:spcBef>
              <a:buSzTx/>
              <a:buNone/>
              <a:defRPr sz="5208"/>
            </a:pPr>
            <a:r>
              <a:t>	</a:t>
            </a:r>
            <a:br/>
            <a:br/>
            <a:br/>
          </a:p>
        </p:txBody>
      </p:sp>
      <p:sp>
        <p:nvSpPr>
          <p:cNvPr id="672" name="Straight Arrow Connector 6"/>
          <p:cNvSpPr/>
          <p:nvPr/>
        </p:nvSpPr>
        <p:spPr>
          <a:xfrm flipV="1">
            <a:off x="4191295" y="8291269"/>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73" name="TextBox 7"/>
          <p:cNvSpPr txBox="1"/>
          <p:nvPr/>
        </p:nvSpPr>
        <p:spPr>
          <a:xfrm>
            <a:off x="3076971" y="9501420"/>
            <a:ext cx="22286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Amplitude</a:t>
            </a:r>
          </a:p>
        </p:txBody>
      </p:sp>
      <p:sp>
        <p:nvSpPr>
          <p:cNvPr id="674" name="Straight Arrow Connector 12"/>
          <p:cNvSpPr/>
          <p:nvPr/>
        </p:nvSpPr>
        <p:spPr>
          <a:xfrm>
            <a:off x="6256768" y="6026275"/>
            <a:ext cx="1" cy="129986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75" name="TextBox 13"/>
          <p:cNvSpPr txBox="1"/>
          <p:nvPr/>
        </p:nvSpPr>
        <p:spPr>
          <a:xfrm>
            <a:off x="5078933" y="5006573"/>
            <a:ext cx="2355672"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Frequency</a:t>
            </a:r>
          </a:p>
        </p:txBody>
      </p:sp>
      <p:sp>
        <p:nvSpPr>
          <p:cNvPr id="676" name="Straight Arrow Connector 16"/>
          <p:cNvSpPr/>
          <p:nvPr/>
        </p:nvSpPr>
        <p:spPr>
          <a:xfrm flipV="1">
            <a:off x="7737282" y="8468436"/>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77" name="TextBox 17"/>
          <p:cNvSpPr txBox="1"/>
          <p:nvPr/>
        </p:nvSpPr>
        <p:spPr>
          <a:xfrm>
            <a:off x="6778917" y="9544167"/>
            <a:ext cx="14919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Phase</a:t>
            </a:r>
          </a:p>
        </p:txBody>
      </p:sp>
      <p:sp>
        <p:nvSpPr>
          <p:cNvPr id="678" name="TextBox 1"/>
          <p:cNvSpPr txBox="1"/>
          <p:nvPr/>
        </p:nvSpPr>
        <p:spPr>
          <a:xfrm>
            <a:off x="20282092" y="13196312"/>
            <a:ext cx="4010468"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spcBef>
                <a:spcPts val="0"/>
              </a:spcBef>
              <a:defRPr sz="2800">
                <a:latin typeface="Open Sans"/>
                <a:ea typeface="Open Sans"/>
                <a:cs typeface="Open Sans"/>
                <a:sym typeface="Open Sans"/>
              </a:defRPr>
            </a:lvl1pPr>
          </a:lstStyle>
          <a:p>
            <a:pPr/>
            <a:r>
              <a:t>Slide credit: S. Lazebnik</a:t>
            </a:r>
          </a:p>
        </p:txBody>
      </p:sp>
      <p:sp>
        <p:nvSpPr>
          <p:cNvPr id="679" name="Add enough of these to get any signal you want!"/>
          <p:cNvSpPr txBox="1"/>
          <p:nvPr/>
        </p:nvSpPr>
        <p:spPr>
          <a:xfrm>
            <a:off x="452263" y="11035980"/>
            <a:ext cx="11463715" cy="17183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1828800">
              <a:lnSpc>
                <a:spcPct val="90000"/>
              </a:lnSpc>
              <a:spcBef>
                <a:spcPts val="2000"/>
              </a:spcBef>
              <a:buFont typeface="Arial"/>
              <a:defRPr sz="5600">
                <a:latin typeface="Adobe Garamond Pro"/>
                <a:ea typeface="Adobe Garamond Pro"/>
                <a:cs typeface="Adobe Garamond Pro"/>
                <a:sym typeface="Adobe Garamond Pro"/>
              </a:defRPr>
            </a:lvl1pPr>
          </a:lstStyle>
          <a:p>
            <a:pPr/>
            <a:r>
              <a:t>Add enough of these to get any signal you want!</a:t>
            </a:r>
          </a:p>
        </p:txBody>
      </p:sp>
      <p:pic>
        <p:nvPicPr>
          <p:cNvPr id="680" name="Picture 14" descr="Picture 14"/>
          <p:cNvPicPr>
            <a:picLocks noChangeAspect="1"/>
          </p:cNvPicPr>
          <p:nvPr/>
        </p:nvPicPr>
        <p:blipFill>
          <a:blip r:embed="rId2">
            <a:extLst/>
          </a:blip>
          <a:stretch>
            <a:fillRect/>
          </a:stretch>
        </p:blipFill>
        <p:spPr>
          <a:xfrm>
            <a:off x="12944840" y="3034731"/>
            <a:ext cx="10148331" cy="8081079"/>
          </a:xfrm>
          <a:prstGeom prst="rect">
            <a:avLst/>
          </a:prstGeom>
          <a:ln w="12700">
            <a:miter lim="400000"/>
          </a:ln>
        </p:spPr>
      </p:pic>
      <p:sp>
        <p:nvSpPr>
          <p:cNvPr id="681" name="Rectangle 15"/>
          <p:cNvSpPr/>
          <p:nvPr/>
        </p:nvSpPr>
        <p:spPr>
          <a:xfrm>
            <a:off x="12730385" y="2873625"/>
            <a:ext cx="734539" cy="1111599"/>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682" name="Rectangle 22"/>
          <p:cNvSpPr/>
          <p:nvPr/>
        </p:nvSpPr>
        <p:spPr>
          <a:xfrm>
            <a:off x="21940228" y="8286061"/>
            <a:ext cx="734539" cy="766467"/>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683" name="Rectangle 23"/>
          <p:cNvSpPr/>
          <p:nvPr/>
        </p:nvSpPr>
        <p:spPr>
          <a:xfrm>
            <a:off x="14090539" y="3172897"/>
            <a:ext cx="4201247" cy="928635"/>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684" name="TextBox 24"/>
          <p:cNvSpPr txBox="1"/>
          <p:nvPr/>
        </p:nvSpPr>
        <p:spPr>
          <a:xfrm>
            <a:off x="14788095" y="3295359"/>
            <a:ext cx="3162473"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Phase shift </a:t>
            </a:r>
            <a14:m>
              <m:oMath>
                <m:r>
                  <a:rPr xmlns:a="http://schemas.openxmlformats.org/drawingml/2006/main" sz="3800" i="1">
                    <a:solidFill>
                      <a:srgbClr val="C00000"/>
                    </a:solidFill>
                    <a:latin typeface="Cambria Math" panose="02040503050406030204" pitchFamily="18" charset="0"/>
                  </a:rPr>
                  <m:t>𝜙</m:t>
                </m:r>
              </m:oMath>
            </a14:m>
          </a:p>
        </p:txBody>
      </p:sp>
      <p:sp>
        <p:nvSpPr>
          <p:cNvPr id="685" name="Straight Arrow Connector 26"/>
          <p:cNvSpPr/>
          <p:nvPr/>
        </p:nvSpPr>
        <p:spPr>
          <a:xfrm flipV="1">
            <a:off x="16982656" y="5852459"/>
            <a:ext cx="1" cy="235940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86" name="Straight Connector 21"/>
          <p:cNvSpPr/>
          <p:nvPr/>
        </p:nvSpPr>
        <p:spPr>
          <a:xfrm>
            <a:off x="16982656" y="5852459"/>
            <a:ext cx="1036349" cy="1"/>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687" name="TextBox 30"/>
          <p:cNvSpPr txBox="1"/>
          <p:nvPr/>
        </p:nvSpPr>
        <p:spPr>
          <a:xfrm>
            <a:off x="18081121" y="5339974"/>
            <a:ext cx="2943112"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Amplitude </a:t>
            </a:r>
            <a14:m>
              <m:oMath>
                <m:r>
                  <a:rPr xmlns:a="http://schemas.openxmlformats.org/drawingml/2006/main" sz="3800" i="1">
                    <a:solidFill>
                      <a:srgbClr val="C00000"/>
                    </a:solidFill>
                    <a:latin typeface="Cambria Math" panose="02040503050406030204" pitchFamily="18" charset="0"/>
                  </a:rPr>
                  <m:t>𝐴</m:t>
                </m:r>
              </m:oMath>
            </a14:m>
          </a:p>
        </p:txBody>
      </p:sp>
      <p:sp>
        <p:nvSpPr>
          <p:cNvPr id="688" name="Straight Connector 32"/>
          <p:cNvSpPr/>
          <p:nvPr/>
        </p:nvSpPr>
        <p:spPr>
          <a:xfrm>
            <a:off x="15473586" y="7902527"/>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689" name="Straight Connector 35"/>
          <p:cNvSpPr/>
          <p:nvPr/>
        </p:nvSpPr>
        <p:spPr>
          <a:xfrm>
            <a:off x="21707057" y="8211864"/>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690" name="Straight Arrow Connector 36"/>
          <p:cNvSpPr/>
          <p:nvPr/>
        </p:nvSpPr>
        <p:spPr>
          <a:xfrm flipH="1">
            <a:off x="15458657" y="11651151"/>
            <a:ext cx="1869208"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91" name="Straight Arrow Connector 38"/>
          <p:cNvSpPr/>
          <p:nvPr/>
        </p:nvSpPr>
        <p:spPr>
          <a:xfrm flipV="1">
            <a:off x="19961740" y="11651151"/>
            <a:ext cx="1745317" cy="1605"/>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692" name="TextBox 42"/>
          <p:cNvSpPr txBox="1"/>
          <p:nvPr/>
        </p:nvSpPr>
        <p:spPr>
          <a:xfrm>
            <a:off x="17501967" y="11123571"/>
            <a:ext cx="2414734" cy="122081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Period </a:t>
            </a:r>
            <a14:m>
              <m:oMath>
                <m:f>
                  <m:fPr>
                    <m:ctrlPr>
                      <a:rPr xmlns:a="http://schemas.openxmlformats.org/drawingml/2006/main" sz="3800" i="1">
                        <a:solidFill>
                          <a:srgbClr val="C00000"/>
                        </a:solidFill>
                        <a:latin typeface="Cambria Math" panose="02040503050406030204" pitchFamily="18" charset="0"/>
                      </a:rPr>
                    </m:ctrlPr>
                    <m:type m:val="bar"/>
                  </m:fPr>
                  <m:num>
                    <m:r>
                      <a:rPr xmlns:a="http://schemas.openxmlformats.org/drawingml/2006/main" sz="3800" i="1">
                        <a:solidFill>
                          <a:srgbClr val="C00000"/>
                        </a:solidFill>
                        <a:latin typeface="Cambria Math" panose="02040503050406030204" pitchFamily="18" charset="0"/>
                      </a:rPr>
                      <m:t>2</m:t>
                    </m:r>
                    <m:r>
                      <a:rPr xmlns:a="http://schemas.openxmlformats.org/drawingml/2006/main" sz="3800" i="1">
                        <a:solidFill>
                          <a:srgbClr val="C00000"/>
                        </a:solidFill>
                        <a:latin typeface="Cambria Math" panose="02040503050406030204" pitchFamily="18" charset="0"/>
                      </a:rPr>
                      <m:t>𝜋</m:t>
                    </m:r>
                  </m:num>
                  <m:den>
                    <m:r>
                      <a:rPr xmlns:a="http://schemas.openxmlformats.org/drawingml/2006/main" sz="3800" i="1">
                        <a:solidFill>
                          <a:srgbClr val="C00000"/>
                        </a:solidFill>
                        <a:latin typeface="Cambria Math" panose="02040503050406030204" pitchFamily="18" charset="0"/>
                      </a:rPr>
                      <m:t>𝜔</m:t>
                    </m:r>
                  </m:den>
                </m:f>
              </m:oMath>
            </a14:m>
            <a:endParaRPr sz="3600"/>
          </a:p>
        </p:txBody>
      </p:sp>
      <p:sp>
        <p:nvSpPr>
          <p:cNvPr id="693" name="TextBox 41"/>
          <p:cNvSpPr txBox="1"/>
          <p:nvPr/>
        </p:nvSpPr>
        <p:spPr>
          <a:xfrm>
            <a:off x="23076371" y="7530105"/>
            <a:ext cx="172822" cy="4096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7030A0"/>
                      </a:solidFill>
                      <a:latin typeface="Cambria Math" panose="02040503050406030204" pitchFamily="18" charset="0"/>
                    </a:rPr>
                    <m:t>𝑡</m:t>
                  </m:r>
                </m:oMath>
              </m:oMathPara>
            </a14:m>
            <a:endParaRPr sz="5600">
              <a:solidFill>
                <a:srgbClr val="7030A0"/>
              </a:solidFill>
            </a:endParaRPr>
          </a:p>
        </p:txBody>
      </p:sp>
      <p:sp>
        <p:nvSpPr>
          <p:cNvPr id="694" name="Rectangle 43"/>
          <p:cNvSpPr/>
          <p:nvPr/>
        </p:nvSpPr>
        <p:spPr>
          <a:xfrm>
            <a:off x="15203377" y="4101531"/>
            <a:ext cx="1703865" cy="457201"/>
          </a:xfrm>
          <a:prstGeom prst="rect">
            <a:avLst/>
          </a:prstGeom>
          <a:solidFill>
            <a:srgbClr val="FFFFFF"/>
          </a:solidFill>
          <a:ln w="12700">
            <a:miter lim="400000"/>
          </a:ln>
        </p:spPr>
        <p:txBody>
          <a:bodyPr tIns="91439" bIns="91439"/>
          <a:lstStyle/>
          <a:p>
            <a:pPr defTabSz="1828800">
              <a:spcBef>
                <a:spcPts val="0"/>
              </a:spcBef>
              <a:defRPr>
                <a:latin typeface="Arial"/>
                <a:ea typeface="Arial"/>
                <a:cs typeface="Arial"/>
                <a:sym typeface="Arial"/>
              </a:defRPr>
            </a:pPr>
          </a:p>
        </p:txBody>
      </p:sp>
      <p:sp>
        <p:nvSpPr>
          <p:cNvPr id="695" name="Straight Arrow Connector 47"/>
          <p:cNvSpPr/>
          <p:nvPr/>
        </p:nvSpPr>
        <p:spPr>
          <a:xfrm flipH="1">
            <a:off x="15113449" y="4406331"/>
            <a:ext cx="1869207"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7" name="Rectangle 2"/>
          <p:cNvSpPr txBox="1"/>
          <p:nvPr>
            <p:ph type="title"/>
          </p:nvPr>
        </p:nvSpPr>
        <p:spPr>
          <a:xfrm>
            <a:off x="393322" y="-12079"/>
            <a:ext cx="21031201" cy="2651127"/>
          </a:xfrm>
          <a:prstGeom prst="rect">
            <a:avLst/>
          </a:prstGeom>
        </p:spPr>
        <p:txBody>
          <a:bodyPr/>
          <a:lstStyle/>
          <a:p>
            <a:pPr/>
            <a:r>
              <a:t>Are these sines a function basis…?</a:t>
            </a:r>
          </a:p>
        </p:txBody>
      </p:sp>
      <p:sp>
        <p:nvSpPr>
          <p:cNvPr id="698" name="Content Placeholder 2"/>
          <p:cNvSpPr txBox="1"/>
          <p:nvPr>
            <p:ph type="body" sz="half" idx="1"/>
          </p:nvPr>
        </p:nvSpPr>
        <p:spPr>
          <a:xfrm>
            <a:off x="500859" y="3463163"/>
            <a:ext cx="11794968" cy="8081079"/>
          </a:xfrm>
          <a:prstGeom prst="rect">
            <a:avLst/>
          </a:prstGeom>
        </p:spPr>
        <p:txBody>
          <a:bodyPr/>
          <a:lstStyle/>
          <a:p>
            <a:pPr marL="0" indent="0" defTabSz="1700783">
              <a:spcBef>
                <a:spcPts val="1800"/>
              </a:spcBef>
              <a:buSzTx/>
              <a:buNone/>
              <a:defRPr sz="5208"/>
            </a:pPr>
            <a:r>
              <a:t>Our building block:</a:t>
            </a:r>
          </a:p>
          <a:p>
            <a:pPr marL="0" indent="0" defTabSz="1700783">
              <a:spcBef>
                <a:spcPts val="1800"/>
              </a:spcBef>
              <a:buSzTx/>
              <a:buNone/>
              <a:defRPr sz="5208"/>
            </a:pPr>
          </a:p>
          <a:p>
            <a:pPr marL="850391" indent="-850391" defTabSz="1700783">
              <a:spcBef>
                <a:spcPts val="1800"/>
              </a:spcBef>
              <a:defRPr sz="5208"/>
            </a:pPr>
          </a:p>
          <a:p>
            <a:pPr marL="0" indent="0" defTabSz="1700783">
              <a:spcBef>
                <a:spcPts val="1800"/>
              </a:spcBef>
              <a:defRPr sz="5208"/>
            </a:pPr>
          </a:p>
          <a:p>
            <a:pPr lvl="5" marL="0" indent="3070860" defTabSz="1700783">
              <a:lnSpc>
                <a:spcPct val="90000"/>
              </a:lnSpc>
              <a:spcBef>
                <a:spcPts val="1800"/>
              </a:spcBef>
              <a:buSzTx/>
              <a:buFont typeface="Arial"/>
              <a:buNone/>
              <a:defRPr sz="7440">
                <a:solidFill>
                  <a:srgbClr val="C00000"/>
                </a:solidFill>
                <a:latin typeface="Cambria Math"/>
                <a:ea typeface="Cambria Math"/>
                <a:cs typeface="Cambria Math"/>
                <a:sym typeface="Cambria Math"/>
              </a:defRPr>
            </a:pPr>
            <a14:m>
              <m:oMathPara>
                <m:oMathParaPr>
                  <m:jc m:val="left"/>
                </m:oMathParaPr>
                <m:oMath>
                  <m:r>
                    <a:rPr xmlns:a="http://schemas.openxmlformats.org/drawingml/2006/main" sz="7250" i="1">
                      <a:solidFill>
                        <a:srgbClr val="C00000"/>
                      </a:solidFill>
                      <a:latin typeface="Cambria Math" panose="02040503050406030204" pitchFamily="18" charset="0"/>
                    </a:rPr>
                    <m:t>𝐴</m:t>
                  </m:r>
                  <m:func>
                    <m:funcPr>
                      <m:ctrlPr>
                        <a:rPr xmlns:a="http://schemas.openxmlformats.org/drawingml/2006/main" sz="7250" i="1">
                          <a:solidFill>
                            <a:srgbClr val="7030A0"/>
                          </a:solidFill>
                          <a:latin typeface="Cambria Math" panose="02040503050406030204" pitchFamily="18" charset="0"/>
                        </a:rPr>
                      </m:ctrlPr>
                    </m:funcPr>
                    <m:fName>
                      <m:r>
                        <m:rPr>
                          <m:sty m:val="p"/>
                        </m:rPr>
                        <a:rPr xmlns:a="http://schemas.openxmlformats.org/drawingml/2006/main" sz="7250" i="1">
                          <a:solidFill>
                            <a:srgbClr val="000000"/>
                          </a:solidFill>
                          <a:latin typeface="Cambria Math" panose="02040503050406030204" pitchFamily="18" charset="0"/>
                        </a:rPr>
                        <m:t>sin</m:t>
                      </m:r>
                    </m:fName>
                    <m:e>
                      <m:r>
                        <a:rPr xmlns:a="http://schemas.openxmlformats.org/drawingml/2006/main" sz="7250" i="1">
                          <a:solidFill>
                            <a:srgbClr val="000000"/>
                          </a:solidFill>
                          <a:latin typeface="Cambria Math" panose="02040503050406030204" pitchFamily="18" charset="0"/>
                        </a:rPr>
                        <m:t>(</m:t>
                      </m:r>
                      <m:r>
                        <a:rPr xmlns:a="http://schemas.openxmlformats.org/drawingml/2006/main" sz="7250" i="1">
                          <a:solidFill>
                            <a:srgbClr val="C00000"/>
                          </a:solidFill>
                          <a:latin typeface="Cambria Math" panose="02040503050406030204" pitchFamily="18" charset="0"/>
                        </a:rPr>
                        <m:t>𝜔</m:t>
                      </m:r>
                      <m:r>
                        <a:rPr xmlns:a="http://schemas.openxmlformats.org/drawingml/2006/main" sz="7250" i="1">
                          <a:solidFill>
                            <a:srgbClr val="000000"/>
                          </a:solidFill>
                          <a:latin typeface="Cambria Math" panose="02040503050406030204" pitchFamily="18" charset="0"/>
                        </a:rPr>
                        <m:t>𝑡</m:t>
                      </m:r>
                      <m:r>
                        <a:rPr xmlns:a="http://schemas.openxmlformats.org/drawingml/2006/main" sz="7250" i="1">
                          <a:solidFill>
                            <a:srgbClr val="000000"/>
                          </a:solidFill>
                          <a:latin typeface="Cambria Math" panose="02040503050406030204" pitchFamily="18" charset="0"/>
                        </a:rPr>
                        <m:t>+</m:t>
                      </m:r>
                    </m:e>
                  </m:func>
                  <m:r>
                    <a:rPr xmlns:a="http://schemas.openxmlformats.org/drawingml/2006/main" sz="7250" i="1">
                      <a:solidFill>
                        <a:srgbClr val="C00000"/>
                      </a:solidFill>
                      <a:latin typeface="Cambria Math" panose="02040503050406030204" pitchFamily="18" charset="0"/>
                    </a:rPr>
                    <m:t>𝜙</m:t>
                  </m:r>
                  <m:r>
                    <a:rPr xmlns:a="http://schemas.openxmlformats.org/drawingml/2006/main" sz="7250" i="1">
                      <a:solidFill>
                        <a:srgbClr val="000000"/>
                      </a:solidFill>
                      <a:latin typeface="Cambria Math" panose="02040503050406030204" pitchFamily="18" charset="0"/>
                    </a:rPr>
                    <m:t>)</m:t>
                  </m:r>
                </m:oMath>
              </m:oMathPara>
            </a14:m>
            <a:endParaRPr>
              <a:solidFill>
                <a:srgbClr val="7030A0"/>
              </a:solidFill>
            </a:endParaRPr>
          </a:p>
          <a:p>
            <a:pPr marL="0" indent="0" defTabSz="1700783">
              <a:spcBef>
                <a:spcPts val="1800"/>
              </a:spcBef>
              <a:buSzTx/>
              <a:buNone/>
              <a:defRPr sz="5208"/>
            </a:pPr>
            <a:r>
              <a:t>	</a:t>
            </a:r>
            <a:br/>
            <a:br/>
            <a:br/>
          </a:p>
        </p:txBody>
      </p:sp>
      <p:sp>
        <p:nvSpPr>
          <p:cNvPr id="699" name="Straight Arrow Connector 6"/>
          <p:cNvSpPr/>
          <p:nvPr/>
        </p:nvSpPr>
        <p:spPr>
          <a:xfrm flipV="1">
            <a:off x="4191295" y="8291269"/>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00" name="TextBox 7"/>
          <p:cNvSpPr txBox="1"/>
          <p:nvPr/>
        </p:nvSpPr>
        <p:spPr>
          <a:xfrm>
            <a:off x="3076971" y="9501420"/>
            <a:ext cx="22286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Amplitude</a:t>
            </a:r>
          </a:p>
        </p:txBody>
      </p:sp>
      <p:sp>
        <p:nvSpPr>
          <p:cNvPr id="701" name="Straight Arrow Connector 12"/>
          <p:cNvSpPr/>
          <p:nvPr/>
        </p:nvSpPr>
        <p:spPr>
          <a:xfrm>
            <a:off x="6256768" y="6026275"/>
            <a:ext cx="1" cy="129986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02" name="TextBox 13"/>
          <p:cNvSpPr txBox="1"/>
          <p:nvPr/>
        </p:nvSpPr>
        <p:spPr>
          <a:xfrm>
            <a:off x="5078933" y="5006573"/>
            <a:ext cx="2355672"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Frequency</a:t>
            </a:r>
          </a:p>
        </p:txBody>
      </p:sp>
      <p:sp>
        <p:nvSpPr>
          <p:cNvPr id="703" name="Straight Arrow Connector 16"/>
          <p:cNvSpPr/>
          <p:nvPr/>
        </p:nvSpPr>
        <p:spPr>
          <a:xfrm flipV="1">
            <a:off x="7737282" y="8468436"/>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04" name="TextBox 17"/>
          <p:cNvSpPr txBox="1"/>
          <p:nvPr/>
        </p:nvSpPr>
        <p:spPr>
          <a:xfrm>
            <a:off x="6778917" y="9544167"/>
            <a:ext cx="14919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Phase</a:t>
            </a:r>
          </a:p>
        </p:txBody>
      </p:sp>
      <p:pic>
        <p:nvPicPr>
          <p:cNvPr id="705" name="Picture 14" descr="Picture 14"/>
          <p:cNvPicPr>
            <a:picLocks noChangeAspect="1"/>
          </p:cNvPicPr>
          <p:nvPr/>
        </p:nvPicPr>
        <p:blipFill>
          <a:blip r:embed="rId2">
            <a:extLst/>
          </a:blip>
          <a:stretch>
            <a:fillRect/>
          </a:stretch>
        </p:blipFill>
        <p:spPr>
          <a:xfrm>
            <a:off x="12944840" y="3034731"/>
            <a:ext cx="10148331" cy="8081079"/>
          </a:xfrm>
          <a:prstGeom prst="rect">
            <a:avLst/>
          </a:prstGeom>
          <a:ln w="12700">
            <a:miter lim="400000"/>
          </a:ln>
        </p:spPr>
      </p:pic>
      <p:sp>
        <p:nvSpPr>
          <p:cNvPr id="706" name="Rectangle 15"/>
          <p:cNvSpPr/>
          <p:nvPr/>
        </p:nvSpPr>
        <p:spPr>
          <a:xfrm>
            <a:off x="12730385" y="2873625"/>
            <a:ext cx="734539" cy="1111599"/>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07" name="Rectangle 22"/>
          <p:cNvSpPr/>
          <p:nvPr/>
        </p:nvSpPr>
        <p:spPr>
          <a:xfrm>
            <a:off x="21940228" y="8286061"/>
            <a:ext cx="734539" cy="766467"/>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08" name="Rectangle 23"/>
          <p:cNvSpPr/>
          <p:nvPr/>
        </p:nvSpPr>
        <p:spPr>
          <a:xfrm>
            <a:off x="14090539" y="3172897"/>
            <a:ext cx="4201247" cy="928635"/>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09" name="TextBox 24"/>
          <p:cNvSpPr txBox="1"/>
          <p:nvPr/>
        </p:nvSpPr>
        <p:spPr>
          <a:xfrm>
            <a:off x="14788095" y="3295359"/>
            <a:ext cx="3162473"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Phase shift </a:t>
            </a:r>
            <a14:m>
              <m:oMath>
                <m:r>
                  <a:rPr xmlns:a="http://schemas.openxmlformats.org/drawingml/2006/main" sz="3800" i="1">
                    <a:solidFill>
                      <a:srgbClr val="C00000"/>
                    </a:solidFill>
                    <a:latin typeface="Cambria Math" panose="02040503050406030204" pitchFamily="18" charset="0"/>
                  </a:rPr>
                  <m:t>𝜙</m:t>
                </m:r>
              </m:oMath>
            </a14:m>
          </a:p>
        </p:txBody>
      </p:sp>
      <p:sp>
        <p:nvSpPr>
          <p:cNvPr id="710" name="Straight Arrow Connector 26"/>
          <p:cNvSpPr/>
          <p:nvPr/>
        </p:nvSpPr>
        <p:spPr>
          <a:xfrm flipV="1">
            <a:off x="16982656" y="5852459"/>
            <a:ext cx="1" cy="235940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11" name="Straight Connector 21"/>
          <p:cNvSpPr/>
          <p:nvPr/>
        </p:nvSpPr>
        <p:spPr>
          <a:xfrm>
            <a:off x="16982656" y="5852459"/>
            <a:ext cx="1036349" cy="1"/>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12" name="TextBox 30"/>
          <p:cNvSpPr txBox="1"/>
          <p:nvPr/>
        </p:nvSpPr>
        <p:spPr>
          <a:xfrm>
            <a:off x="18081121" y="5339974"/>
            <a:ext cx="2943112"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Amplitude </a:t>
            </a:r>
            <a14:m>
              <m:oMath>
                <m:r>
                  <a:rPr xmlns:a="http://schemas.openxmlformats.org/drawingml/2006/main" sz="3800" i="1">
                    <a:solidFill>
                      <a:srgbClr val="C00000"/>
                    </a:solidFill>
                    <a:latin typeface="Cambria Math" panose="02040503050406030204" pitchFamily="18" charset="0"/>
                  </a:rPr>
                  <m:t>𝐴</m:t>
                </m:r>
              </m:oMath>
            </a14:m>
          </a:p>
        </p:txBody>
      </p:sp>
      <p:sp>
        <p:nvSpPr>
          <p:cNvPr id="713" name="Straight Connector 32"/>
          <p:cNvSpPr/>
          <p:nvPr/>
        </p:nvSpPr>
        <p:spPr>
          <a:xfrm>
            <a:off x="15473586" y="7902527"/>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14" name="Straight Connector 35"/>
          <p:cNvSpPr/>
          <p:nvPr/>
        </p:nvSpPr>
        <p:spPr>
          <a:xfrm>
            <a:off x="21707057" y="8211864"/>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15" name="Straight Arrow Connector 36"/>
          <p:cNvSpPr/>
          <p:nvPr/>
        </p:nvSpPr>
        <p:spPr>
          <a:xfrm flipH="1">
            <a:off x="15458657" y="11651151"/>
            <a:ext cx="1869208"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16" name="Straight Arrow Connector 38"/>
          <p:cNvSpPr/>
          <p:nvPr/>
        </p:nvSpPr>
        <p:spPr>
          <a:xfrm flipV="1">
            <a:off x="19961740" y="11651151"/>
            <a:ext cx="1745317" cy="1605"/>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17" name="TextBox 42"/>
          <p:cNvSpPr txBox="1"/>
          <p:nvPr/>
        </p:nvSpPr>
        <p:spPr>
          <a:xfrm>
            <a:off x="17501967" y="11123571"/>
            <a:ext cx="2414734" cy="122081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Period </a:t>
            </a:r>
            <a14:m>
              <m:oMath>
                <m:f>
                  <m:fPr>
                    <m:ctrlPr>
                      <a:rPr xmlns:a="http://schemas.openxmlformats.org/drawingml/2006/main" sz="3800" i="1">
                        <a:solidFill>
                          <a:srgbClr val="C00000"/>
                        </a:solidFill>
                        <a:latin typeface="Cambria Math" panose="02040503050406030204" pitchFamily="18" charset="0"/>
                      </a:rPr>
                    </m:ctrlPr>
                    <m:type m:val="bar"/>
                  </m:fPr>
                  <m:num>
                    <m:r>
                      <a:rPr xmlns:a="http://schemas.openxmlformats.org/drawingml/2006/main" sz="3800" i="1">
                        <a:solidFill>
                          <a:srgbClr val="C00000"/>
                        </a:solidFill>
                        <a:latin typeface="Cambria Math" panose="02040503050406030204" pitchFamily="18" charset="0"/>
                      </a:rPr>
                      <m:t>2</m:t>
                    </m:r>
                    <m:r>
                      <a:rPr xmlns:a="http://schemas.openxmlformats.org/drawingml/2006/main" sz="3800" i="1">
                        <a:solidFill>
                          <a:srgbClr val="C00000"/>
                        </a:solidFill>
                        <a:latin typeface="Cambria Math" panose="02040503050406030204" pitchFamily="18" charset="0"/>
                      </a:rPr>
                      <m:t>𝜋</m:t>
                    </m:r>
                  </m:num>
                  <m:den>
                    <m:r>
                      <a:rPr xmlns:a="http://schemas.openxmlformats.org/drawingml/2006/main" sz="3800" i="1">
                        <a:solidFill>
                          <a:srgbClr val="C00000"/>
                        </a:solidFill>
                        <a:latin typeface="Cambria Math" panose="02040503050406030204" pitchFamily="18" charset="0"/>
                      </a:rPr>
                      <m:t>𝜔</m:t>
                    </m:r>
                  </m:den>
                </m:f>
              </m:oMath>
            </a14:m>
            <a:endParaRPr sz="3600"/>
          </a:p>
        </p:txBody>
      </p:sp>
      <p:sp>
        <p:nvSpPr>
          <p:cNvPr id="718" name="TextBox 41"/>
          <p:cNvSpPr txBox="1"/>
          <p:nvPr/>
        </p:nvSpPr>
        <p:spPr>
          <a:xfrm>
            <a:off x="23076371" y="7530105"/>
            <a:ext cx="172822" cy="4096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7030A0"/>
                      </a:solidFill>
                      <a:latin typeface="Cambria Math" panose="02040503050406030204" pitchFamily="18" charset="0"/>
                    </a:rPr>
                    <m:t>𝑡</m:t>
                  </m:r>
                </m:oMath>
              </m:oMathPara>
            </a14:m>
            <a:endParaRPr sz="5600">
              <a:solidFill>
                <a:srgbClr val="7030A0"/>
              </a:solidFill>
            </a:endParaRPr>
          </a:p>
        </p:txBody>
      </p:sp>
      <p:sp>
        <p:nvSpPr>
          <p:cNvPr id="719" name="Rectangle 43"/>
          <p:cNvSpPr/>
          <p:nvPr/>
        </p:nvSpPr>
        <p:spPr>
          <a:xfrm>
            <a:off x="15203377" y="4101531"/>
            <a:ext cx="1703865" cy="457201"/>
          </a:xfrm>
          <a:prstGeom prst="rect">
            <a:avLst/>
          </a:prstGeom>
          <a:solidFill>
            <a:srgbClr val="FFFFFF"/>
          </a:solidFill>
          <a:ln w="12700">
            <a:miter lim="400000"/>
          </a:ln>
        </p:spPr>
        <p:txBody>
          <a:bodyPr tIns="91439" bIns="91439"/>
          <a:lstStyle/>
          <a:p>
            <a:pPr defTabSz="1828800">
              <a:spcBef>
                <a:spcPts val="0"/>
              </a:spcBef>
              <a:defRPr>
                <a:latin typeface="Arial"/>
                <a:ea typeface="Arial"/>
                <a:cs typeface="Arial"/>
                <a:sym typeface="Arial"/>
              </a:defRPr>
            </a:pPr>
          </a:p>
        </p:txBody>
      </p:sp>
      <p:sp>
        <p:nvSpPr>
          <p:cNvPr id="720" name="Straight Arrow Connector 47"/>
          <p:cNvSpPr/>
          <p:nvPr/>
        </p:nvSpPr>
        <p:spPr>
          <a:xfrm flipH="1">
            <a:off x="15113449" y="4406331"/>
            <a:ext cx="1869207"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21" name="TextBox 1"/>
          <p:cNvSpPr txBox="1"/>
          <p:nvPr/>
        </p:nvSpPr>
        <p:spPr>
          <a:xfrm>
            <a:off x="20282092" y="13196312"/>
            <a:ext cx="4010468"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spcBef>
                <a:spcPts val="0"/>
              </a:spcBef>
              <a:defRPr sz="2800">
                <a:latin typeface="Open Sans"/>
                <a:ea typeface="Open Sans"/>
                <a:cs typeface="Open Sans"/>
                <a:sym typeface="Open Sans"/>
              </a:defRPr>
            </a:lvl1pPr>
          </a:lstStyle>
          <a:p>
            <a:pPr/>
            <a:r>
              <a:t>Slide credit: S. Lazebnik</a:t>
            </a:r>
          </a:p>
        </p:txBody>
      </p:sp>
      <p:sp>
        <p:nvSpPr>
          <p:cNvPr id="722" name="Add enough of these to get any signal you want!"/>
          <p:cNvSpPr txBox="1"/>
          <p:nvPr/>
        </p:nvSpPr>
        <p:spPr>
          <a:xfrm>
            <a:off x="452263" y="11035980"/>
            <a:ext cx="11463715" cy="17183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1828800">
              <a:lnSpc>
                <a:spcPct val="90000"/>
              </a:lnSpc>
              <a:spcBef>
                <a:spcPts val="2000"/>
              </a:spcBef>
              <a:buFont typeface="Arial"/>
              <a:defRPr sz="5600">
                <a:latin typeface="Adobe Garamond Pro"/>
                <a:ea typeface="Adobe Garamond Pro"/>
                <a:cs typeface="Adobe Garamond Pro"/>
                <a:sym typeface="Adobe Garamond Pro"/>
              </a:defRPr>
            </a:lvl1pPr>
          </a:lstStyle>
          <a:p>
            <a:pPr/>
            <a:r>
              <a:t>Add enough of these to get any signal you want!</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4" name="Rectangle 2"/>
          <p:cNvSpPr txBox="1"/>
          <p:nvPr>
            <p:ph type="title"/>
          </p:nvPr>
        </p:nvSpPr>
        <p:spPr>
          <a:xfrm>
            <a:off x="393322" y="-12079"/>
            <a:ext cx="21031201" cy="2651127"/>
          </a:xfrm>
          <a:prstGeom prst="rect">
            <a:avLst/>
          </a:prstGeom>
        </p:spPr>
        <p:txBody>
          <a:bodyPr/>
          <a:lstStyle>
            <a:lvl1pPr defTabSz="1755647">
              <a:defRPr sz="8448"/>
            </a:lvl1pPr>
          </a:lstStyle>
          <a:p>
            <a:pPr/>
            <a:r>
              <a:t>Problem: Every signal requires sines with different phases and phase is non linear :( </a:t>
            </a:r>
          </a:p>
        </p:txBody>
      </p:sp>
      <p:sp>
        <p:nvSpPr>
          <p:cNvPr id="725" name="Content Placeholder 2"/>
          <p:cNvSpPr txBox="1"/>
          <p:nvPr>
            <p:ph type="body" sz="half" idx="1"/>
          </p:nvPr>
        </p:nvSpPr>
        <p:spPr>
          <a:xfrm>
            <a:off x="500859" y="3463163"/>
            <a:ext cx="11794968" cy="8081079"/>
          </a:xfrm>
          <a:prstGeom prst="rect">
            <a:avLst/>
          </a:prstGeom>
        </p:spPr>
        <p:txBody>
          <a:bodyPr/>
          <a:lstStyle/>
          <a:p>
            <a:pPr marL="0" indent="0" defTabSz="1700783">
              <a:spcBef>
                <a:spcPts val="1800"/>
              </a:spcBef>
              <a:buSzTx/>
              <a:buNone/>
              <a:defRPr sz="5208"/>
            </a:pPr>
            <a:r>
              <a:t>Our building block:</a:t>
            </a:r>
          </a:p>
          <a:p>
            <a:pPr marL="0" indent="0" defTabSz="1700783">
              <a:spcBef>
                <a:spcPts val="1800"/>
              </a:spcBef>
              <a:buSzTx/>
              <a:buNone/>
              <a:defRPr sz="5208"/>
            </a:pPr>
          </a:p>
          <a:p>
            <a:pPr marL="850391" indent="-850391" defTabSz="1700783">
              <a:spcBef>
                <a:spcPts val="1800"/>
              </a:spcBef>
              <a:defRPr sz="5208"/>
            </a:pPr>
          </a:p>
          <a:p>
            <a:pPr marL="0" indent="0" defTabSz="1700783">
              <a:spcBef>
                <a:spcPts val="1800"/>
              </a:spcBef>
              <a:defRPr sz="5208"/>
            </a:pPr>
          </a:p>
          <a:p>
            <a:pPr lvl="5" marL="0" indent="3070860" defTabSz="1700783">
              <a:lnSpc>
                <a:spcPct val="90000"/>
              </a:lnSpc>
              <a:spcBef>
                <a:spcPts val="1800"/>
              </a:spcBef>
              <a:buSzTx/>
              <a:buFont typeface="Arial"/>
              <a:buNone/>
              <a:defRPr sz="7440">
                <a:solidFill>
                  <a:srgbClr val="C00000"/>
                </a:solidFill>
                <a:latin typeface="Cambria Math"/>
                <a:ea typeface="Cambria Math"/>
                <a:cs typeface="Cambria Math"/>
                <a:sym typeface="Cambria Math"/>
              </a:defRPr>
            </a:pPr>
            <a14:m>
              <m:oMathPara>
                <m:oMathParaPr>
                  <m:jc m:val="left"/>
                </m:oMathParaPr>
                <m:oMath>
                  <m:r>
                    <a:rPr xmlns:a="http://schemas.openxmlformats.org/drawingml/2006/main" sz="7250" i="1">
                      <a:solidFill>
                        <a:srgbClr val="C00000"/>
                      </a:solidFill>
                      <a:latin typeface="Cambria Math" panose="02040503050406030204" pitchFamily="18" charset="0"/>
                    </a:rPr>
                    <m:t>𝐴</m:t>
                  </m:r>
                  <m:func>
                    <m:funcPr>
                      <m:ctrlPr>
                        <a:rPr xmlns:a="http://schemas.openxmlformats.org/drawingml/2006/main" sz="7250" i="1">
                          <a:solidFill>
                            <a:srgbClr val="7030A0"/>
                          </a:solidFill>
                          <a:latin typeface="Cambria Math" panose="02040503050406030204" pitchFamily="18" charset="0"/>
                        </a:rPr>
                      </m:ctrlPr>
                    </m:funcPr>
                    <m:fName>
                      <m:r>
                        <m:rPr>
                          <m:sty m:val="p"/>
                        </m:rPr>
                        <a:rPr xmlns:a="http://schemas.openxmlformats.org/drawingml/2006/main" sz="7250" i="1">
                          <a:solidFill>
                            <a:srgbClr val="000000"/>
                          </a:solidFill>
                          <a:latin typeface="Cambria Math" panose="02040503050406030204" pitchFamily="18" charset="0"/>
                        </a:rPr>
                        <m:t>sin</m:t>
                      </m:r>
                    </m:fName>
                    <m:e>
                      <m:r>
                        <a:rPr xmlns:a="http://schemas.openxmlformats.org/drawingml/2006/main" sz="7250" i="1">
                          <a:solidFill>
                            <a:srgbClr val="000000"/>
                          </a:solidFill>
                          <a:latin typeface="Cambria Math" panose="02040503050406030204" pitchFamily="18" charset="0"/>
                        </a:rPr>
                        <m:t>(</m:t>
                      </m:r>
                      <m:r>
                        <a:rPr xmlns:a="http://schemas.openxmlformats.org/drawingml/2006/main" sz="7250" i="1">
                          <a:solidFill>
                            <a:srgbClr val="C00000"/>
                          </a:solidFill>
                          <a:latin typeface="Cambria Math" panose="02040503050406030204" pitchFamily="18" charset="0"/>
                        </a:rPr>
                        <m:t>𝜔</m:t>
                      </m:r>
                      <m:r>
                        <a:rPr xmlns:a="http://schemas.openxmlformats.org/drawingml/2006/main" sz="7250" i="1">
                          <a:solidFill>
                            <a:srgbClr val="000000"/>
                          </a:solidFill>
                          <a:latin typeface="Cambria Math" panose="02040503050406030204" pitchFamily="18" charset="0"/>
                        </a:rPr>
                        <m:t>𝑡</m:t>
                      </m:r>
                      <m:r>
                        <a:rPr xmlns:a="http://schemas.openxmlformats.org/drawingml/2006/main" sz="7250" i="1">
                          <a:solidFill>
                            <a:srgbClr val="000000"/>
                          </a:solidFill>
                          <a:latin typeface="Cambria Math" panose="02040503050406030204" pitchFamily="18" charset="0"/>
                        </a:rPr>
                        <m:t>+</m:t>
                      </m:r>
                    </m:e>
                  </m:func>
                  <m:r>
                    <a:rPr xmlns:a="http://schemas.openxmlformats.org/drawingml/2006/main" sz="7250" i="1">
                      <a:solidFill>
                        <a:srgbClr val="C00000"/>
                      </a:solidFill>
                      <a:latin typeface="Cambria Math" panose="02040503050406030204" pitchFamily="18" charset="0"/>
                    </a:rPr>
                    <m:t>𝜙</m:t>
                  </m:r>
                  <m:r>
                    <a:rPr xmlns:a="http://schemas.openxmlformats.org/drawingml/2006/main" sz="7250" i="1">
                      <a:solidFill>
                        <a:srgbClr val="000000"/>
                      </a:solidFill>
                      <a:latin typeface="Cambria Math" panose="02040503050406030204" pitchFamily="18" charset="0"/>
                    </a:rPr>
                    <m:t>)</m:t>
                  </m:r>
                </m:oMath>
              </m:oMathPara>
            </a14:m>
            <a:endParaRPr>
              <a:solidFill>
                <a:srgbClr val="7030A0"/>
              </a:solidFill>
            </a:endParaRPr>
          </a:p>
          <a:p>
            <a:pPr marL="0" indent="0" defTabSz="1700783">
              <a:spcBef>
                <a:spcPts val="1800"/>
              </a:spcBef>
              <a:buSzTx/>
              <a:buNone/>
              <a:defRPr sz="5208"/>
            </a:pPr>
            <a:r>
              <a:t>	</a:t>
            </a:r>
            <a:br/>
            <a:br/>
            <a:br/>
          </a:p>
        </p:txBody>
      </p:sp>
      <p:sp>
        <p:nvSpPr>
          <p:cNvPr id="726" name="Straight Arrow Connector 6"/>
          <p:cNvSpPr/>
          <p:nvPr/>
        </p:nvSpPr>
        <p:spPr>
          <a:xfrm flipV="1">
            <a:off x="4191295" y="8291269"/>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27" name="TextBox 7"/>
          <p:cNvSpPr txBox="1"/>
          <p:nvPr/>
        </p:nvSpPr>
        <p:spPr>
          <a:xfrm>
            <a:off x="3076971" y="9501420"/>
            <a:ext cx="22286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Amplitude</a:t>
            </a:r>
          </a:p>
        </p:txBody>
      </p:sp>
      <p:sp>
        <p:nvSpPr>
          <p:cNvPr id="728" name="Straight Arrow Connector 12"/>
          <p:cNvSpPr/>
          <p:nvPr/>
        </p:nvSpPr>
        <p:spPr>
          <a:xfrm>
            <a:off x="6256768" y="6026275"/>
            <a:ext cx="1" cy="129986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29" name="TextBox 13"/>
          <p:cNvSpPr txBox="1"/>
          <p:nvPr/>
        </p:nvSpPr>
        <p:spPr>
          <a:xfrm>
            <a:off x="5078933" y="5006573"/>
            <a:ext cx="2355672"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Frequency</a:t>
            </a:r>
          </a:p>
        </p:txBody>
      </p:sp>
      <p:sp>
        <p:nvSpPr>
          <p:cNvPr id="730" name="Straight Arrow Connector 16"/>
          <p:cNvSpPr/>
          <p:nvPr/>
        </p:nvSpPr>
        <p:spPr>
          <a:xfrm flipV="1">
            <a:off x="7737282" y="8468436"/>
            <a:ext cx="1" cy="106680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31" name="TextBox 17"/>
          <p:cNvSpPr txBox="1"/>
          <p:nvPr/>
        </p:nvSpPr>
        <p:spPr>
          <a:xfrm>
            <a:off x="6778917" y="9544167"/>
            <a:ext cx="149194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solidFill>
                  <a:srgbClr val="C00000"/>
                </a:solidFill>
                <a:latin typeface="Open Sans"/>
                <a:ea typeface="Open Sans"/>
                <a:cs typeface="Open Sans"/>
                <a:sym typeface="Open Sans"/>
              </a:defRPr>
            </a:lvl1pPr>
          </a:lstStyle>
          <a:p>
            <a:pPr/>
            <a:r>
              <a:t>Phase</a:t>
            </a:r>
          </a:p>
        </p:txBody>
      </p:sp>
      <p:sp>
        <p:nvSpPr>
          <p:cNvPr id="732" name="TextBox 1"/>
          <p:cNvSpPr txBox="1"/>
          <p:nvPr/>
        </p:nvSpPr>
        <p:spPr>
          <a:xfrm>
            <a:off x="20282092" y="13196312"/>
            <a:ext cx="4010468"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r" defTabSz="1828800">
              <a:spcBef>
                <a:spcPts val="0"/>
              </a:spcBef>
              <a:defRPr sz="2800">
                <a:latin typeface="Open Sans"/>
                <a:ea typeface="Open Sans"/>
                <a:cs typeface="Open Sans"/>
                <a:sym typeface="Open Sans"/>
              </a:defRPr>
            </a:lvl1pPr>
          </a:lstStyle>
          <a:p>
            <a:pPr/>
            <a:r>
              <a:t>Slide credit: S. Lazebnik</a:t>
            </a:r>
          </a:p>
        </p:txBody>
      </p:sp>
      <p:sp>
        <p:nvSpPr>
          <p:cNvPr id="733" name="Add enough of these to get any signal you want!"/>
          <p:cNvSpPr txBox="1"/>
          <p:nvPr/>
        </p:nvSpPr>
        <p:spPr>
          <a:xfrm>
            <a:off x="452263" y="11035980"/>
            <a:ext cx="11463715" cy="171831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1828800">
              <a:lnSpc>
                <a:spcPct val="90000"/>
              </a:lnSpc>
              <a:spcBef>
                <a:spcPts val="2000"/>
              </a:spcBef>
              <a:buFont typeface="Arial"/>
              <a:defRPr sz="5600">
                <a:latin typeface="Adobe Garamond Pro"/>
                <a:ea typeface="Adobe Garamond Pro"/>
                <a:cs typeface="Adobe Garamond Pro"/>
                <a:sym typeface="Adobe Garamond Pro"/>
              </a:defRPr>
            </a:lvl1pPr>
          </a:lstStyle>
          <a:p>
            <a:pPr/>
            <a:r>
              <a:t>Add enough of these to get any signal you want!</a:t>
            </a:r>
          </a:p>
        </p:txBody>
      </p:sp>
      <p:pic>
        <p:nvPicPr>
          <p:cNvPr id="734" name="Picture 14" descr="Picture 14"/>
          <p:cNvPicPr>
            <a:picLocks noChangeAspect="1"/>
          </p:cNvPicPr>
          <p:nvPr/>
        </p:nvPicPr>
        <p:blipFill>
          <a:blip r:embed="rId2">
            <a:extLst/>
          </a:blip>
          <a:stretch>
            <a:fillRect/>
          </a:stretch>
        </p:blipFill>
        <p:spPr>
          <a:xfrm>
            <a:off x="12944840" y="3034731"/>
            <a:ext cx="10148331" cy="8081079"/>
          </a:xfrm>
          <a:prstGeom prst="rect">
            <a:avLst/>
          </a:prstGeom>
          <a:ln w="12700">
            <a:miter lim="400000"/>
          </a:ln>
        </p:spPr>
      </p:pic>
      <p:sp>
        <p:nvSpPr>
          <p:cNvPr id="735" name="Rectangle 15"/>
          <p:cNvSpPr/>
          <p:nvPr/>
        </p:nvSpPr>
        <p:spPr>
          <a:xfrm>
            <a:off x="12730385" y="2873625"/>
            <a:ext cx="734539" cy="1111599"/>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36" name="Rectangle 22"/>
          <p:cNvSpPr/>
          <p:nvPr/>
        </p:nvSpPr>
        <p:spPr>
          <a:xfrm>
            <a:off x="21940228" y="8286061"/>
            <a:ext cx="734539" cy="766467"/>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37" name="Rectangle 23"/>
          <p:cNvSpPr/>
          <p:nvPr/>
        </p:nvSpPr>
        <p:spPr>
          <a:xfrm>
            <a:off x="14090539" y="3172897"/>
            <a:ext cx="4201247" cy="928635"/>
          </a:xfrm>
          <a:prstGeom prst="rect">
            <a:avLst/>
          </a:prstGeom>
          <a:solidFill>
            <a:srgbClr val="FFFFFF"/>
          </a:solidFill>
          <a:ln w="12700">
            <a:solidFill>
              <a:srgbClr val="FFFFFF"/>
            </a:solidFill>
          </a:ln>
        </p:spPr>
        <p:txBody>
          <a:bodyPr tIns="91439" bIns="91439"/>
          <a:lstStyle/>
          <a:p>
            <a:pPr defTabSz="1828800">
              <a:spcBef>
                <a:spcPts val="0"/>
              </a:spcBef>
              <a:defRPr>
                <a:latin typeface="Arial"/>
                <a:ea typeface="Arial"/>
                <a:cs typeface="Arial"/>
                <a:sym typeface="Arial"/>
              </a:defRPr>
            </a:pPr>
          </a:p>
        </p:txBody>
      </p:sp>
      <p:sp>
        <p:nvSpPr>
          <p:cNvPr id="738" name="TextBox 24"/>
          <p:cNvSpPr txBox="1"/>
          <p:nvPr/>
        </p:nvSpPr>
        <p:spPr>
          <a:xfrm>
            <a:off x="14788095" y="3295359"/>
            <a:ext cx="3162473"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Phase shift </a:t>
            </a:r>
            <a14:m>
              <m:oMath>
                <m:r>
                  <a:rPr xmlns:a="http://schemas.openxmlformats.org/drawingml/2006/main" sz="3800" i="1">
                    <a:solidFill>
                      <a:srgbClr val="C00000"/>
                    </a:solidFill>
                    <a:latin typeface="Cambria Math" panose="02040503050406030204" pitchFamily="18" charset="0"/>
                  </a:rPr>
                  <m:t>𝜙</m:t>
                </m:r>
              </m:oMath>
            </a14:m>
          </a:p>
        </p:txBody>
      </p:sp>
      <p:sp>
        <p:nvSpPr>
          <p:cNvPr id="739" name="Straight Arrow Connector 26"/>
          <p:cNvSpPr/>
          <p:nvPr/>
        </p:nvSpPr>
        <p:spPr>
          <a:xfrm flipV="1">
            <a:off x="16982656" y="5852459"/>
            <a:ext cx="1" cy="2359407"/>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40" name="Straight Connector 21"/>
          <p:cNvSpPr/>
          <p:nvPr/>
        </p:nvSpPr>
        <p:spPr>
          <a:xfrm>
            <a:off x="16982656" y="5852459"/>
            <a:ext cx="1036349" cy="1"/>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41" name="TextBox 30"/>
          <p:cNvSpPr txBox="1"/>
          <p:nvPr/>
        </p:nvSpPr>
        <p:spPr>
          <a:xfrm>
            <a:off x="18081121" y="5339974"/>
            <a:ext cx="2943112" cy="140639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Amplitude </a:t>
            </a:r>
            <a14:m>
              <m:oMath>
                <m:r>
                  <a:rPr xmlns:a="http://schemas.openxmlformats.org/drawingml/2006/main" sz="3800" i="1">
                    <a:solidFill>
                      <a:srgbClr val="C00000"/>
                    </a:solidFill>
                    <a:latin typeface="Cambria Math" panose="02040503050406030204" pitchFamily="18" charset="0"/>
                  </a:rPr>
                  <m:t>𝐴</m:t>
                </m:r>
              </m:oMath>
            </a14:m>
          </a:p>
        </p:txBody>
      </p:sp>
      <p:sp>
        <p:nvSpPr>
          <p:cNvPr id="742" name="Straight Connector 32"/>
          <p:cNvSpPr/>
          <p:nvPr/>
        </p:nvSpPr>
        <p:spPr>
          <a:xfrm>
            <a:off x="15473586" y="7902527"/>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43" name="Straight Connector 35"/>
          <p:cNvSpPr/>
          <p:nvPr/>
        </p:nvSpPr>
        <p:spPr>
          <a:xfrm>
            <a:off x="21707057" y="8211864"/>
            <a:ext cx="1" cy="3662067"/>
          </a:xfrm>
          <a:prstGeom prst="line">
            <a:avLst/>
          </a:prstGeom>
          <a:solidFill>
            <a:srgbClr val="4472C4"/>
          </a:solidFill>
          <a:ln w="76200">
            <a:solidFill>
              <a:srgbClr val="00B050"/>
            </a:solidFill>
          </a:ln>
        </p:spPr>
        <p:txBody>
          <a:bodyPr tIns="91439" bIns="91439"/>
          <a:lstStyle/>
          <a:p>
            <a:pPr defTabSz="1828800">
              <a:spcBef>
                <a:spcPts val="0"/>
              </a:spcBef>
              <a:defRPr sz="3600">
                <a:latin typeface="Open Sans"/>
                <a:ea typeface="Open Sans"/>
                <a:cs typeface="Open Sans"/>
                <a:sym typeface="Open Sans"/>
              </a:defRPr>
            </a:pPr>
          </a:p>
        </p:txBody>
      </p:sp>
      <p:sp>
        <p:nvSpPr>
          <p:cNvPr id="744" name="Straight Arrow Connector 36"/>
          <p:cNvSpPr/>
          <p:nvPr/>
        </p:nvSpPr>
        <p:spPr>
          <a:xfrm flipH="1">
            <a:off x="15458657" y="11651151"/>
            <a:ext cx="1869208"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45" name="Straight Arrow Connector 38"/>
          <p:cNvSpPr/>
          <p:nvPr/>
        </p:nvSpPr>
        <p:spPr>
          <a:xfrm flipV="1">
            <a:off x="19961740" y="11651151"/>
            <a:ext cx="1745317" cy="1605"/>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746" name="TextBox 42"/>
          <p:cNvSpPr txBox="1"/>
          <p:nvPr/>
        </p:nvSpPr>
        <p:spPr>
          <a:xfrm>
            <a:off x="17501967" y="11123571"/>
            <a:ext cx="2414734" cy="122081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4000">
                <a:solidFill>
                  <a:srgbClr val="C00000"/>
                </a:solidFill>
                <a:latin typeface="Open Sans"/>
                <a:ea typeface="Open Sans"/>
                <a:cs typeface="Open Sans"/>
                <a:sym typeface="Open Sans"/>
              </a:defRPr>
            </a:pPr>
            <a:r>
              <a:t>Period </a:t>
            </a:r>
            <a14:m>
              <m:oMath>
                <m:f>
                  <m:fPr>
                    <m:ctrlPr>
                      <a:rPr xmlns:a="http://schemas.openxmlformats.org/drawingml/2006/main" sz="3800" i="1">
                        <a:solidFill>
                          <a:srgbClr val="C00000"/>
                        </a:solidFill>
                        <a:latin typeface="Cambria Math" panose="02040503050406030204" pitchFamily="18" charset="0"/>
                      </a:rPr>
                    </m:ctrlPr>
                    <m:type m:val="bar"/>
                  </m:fPr>
                  <m:num>
                    <m:r>
                      <a:rPr xmlns:a="http://schemas.openxmlformats.org/drawingml/2006/main" sz="3800" i="1">
                        <a:solidFill>
                          <a:srgbClr val="C00000"/>
                        </a:solidFill>
                        <a:latin typeface="Cambria Math" panose="02040503050406030204" pitchFamily="18" charset="0"/>
                      </a:rPr>
                      <m:t>2</m:t>
                    </m:r>
                    <m:r>
                      <a:rPr xmlns:a="http://schemas.openxmlformats.org/drawingml/2006/main" sz="3800" i="1">
                        <a:solidFill>
                          <a:srgbClr val="C00000"/>
                        </a:solidFill>
                        <a:latin typeface="Cambria Math" panose="02040503050406030204" pitchFamily="18" charset="0"/>
                      </a:rPr>
                      <m:t>𝜋</m:t>
                    </m:r>
                  </m:num>
                  <m:den>
                    <m:r>
                      <a:rPr xmlns:a="http://schemas.openxmlformats.org/drawingml/2006/main" sz="3800" i="1">
                        <a:solidFill>
                          <a:srgbClr val="C00000"/>
                        </a:solidFill>
                        <a:latin typeface="Cambria Math" panose="02040503050406030204" pitchFamily="18" charset="0"/>
                      </a:rPr>
                      <m:t>𝜔</m:t>
                    </m:r>
                  </m:den>
                </m:f>
              </m:oMath>
            </a14:m>
            <a:endParaRPr sz="3600"/>
          </a:p>
        </p:txBody>
      </p:sp>
      <p:sp>
        <p:nvSpPr>
          <p:cNvPr id="747" name="TextBox 41"/>
          <p:cNvSpPr txBox="1"/>
          <p:nvPr/>
        </p:nvSpPr>
        <p:spPr>
          <a:xfrm>
            <a:off x="23076371" y="7530105"/>
            <a:ext cx="172822" cy="4096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7030A0"/>
                      </a:solidFill>
                      <a:latin typeface="Cambria Math" panose="02040503050406030204" pitchFamily="18" charset="0"/>
                    </a:rPr>
                    <m:t>𝑡</m:t>
                  </m:r>
                </m:oMath>
              </m:oMathPara>
            </a14:m>
            <a:endParaRPr sz="5600">
              <a:solidFill>
                <a:srgbClr val="7030A0"/>
              </a:solidFill>
            </a:endParaRPr>
          </a:p>
        </p:txBody>
      </p:sp>
      <p:sp>
        <p:nvSpPr>
          <p:cNvPr id="748" name="Rectangle 43"/>
          <p:cNvSpPr/>
          <p:nvPr/>
        </p:nvSpPr>
        <p:spPr>
          <a:xfrm>
            <a:off x="15203377" y="4101531"/>
            <a:ext cx="1703865" cy="457201"/>
          </a:xfrm>
          <a:prstGeom prst="rect">
            <a:avLst/>
          </a:prstGeom>
          <a:solidFill>
            <a:srgbClr val="FFFFFF"/>
          </a:solidFill>
          <a:ln w="12700">
            <a:miter lim="400000"/>
          </a:ln>
        </p:spPr>
        <p:txBody>
          <a:bodyPr tIns="91439" bIns="91439"/>
          <a:lstStyle/>
          <a:p>
            <a:pPr defTabSz="1828800">
              <a:spcBef>
                <a:spcPts val="0"/>
              </a:spcBef>
              <a:defRPr>
                <a:latin typeface="Arial"/>
                <a:ea typeface="Arial"/>
                <a:cs typeface="Arial"/>
                <a:sym typeface="Arial"/>
              </a:defRPr>
            </a:pPr>
          </a:p>
        </p:txBody>
      </p:sp>
      <p:sp>
        <p:nvSpPr>
          <p:cNvPr id="749" name="Straight Arrow Connector 47"/>
          <p:cNvSpPr/>
          <p:nvPr/>
        </p:nvSpPr>
        <p:spPr>
          <a:xfrm flipH="1">
            <a:off x="15113449" y="4406331"/>
            <a:ext cx="1869207" cy="1"/>
          </a:xfrm>
          <a:prstGeom prst="line">
            <a:avLst/>
          </a:prstGeom>
          <a:ln w="76200">
            <a:solidFill>
              <a:srgbClr val="C00000"/>
            </a:solidFill>
            <a:tailEnd type="triangle"/>
          </a:ln>
        </p:spPr>
        <p:txBody>
          <a:bodyPr tIns="91439" bIns="91439"/>
          <a:lstStyle/>
          <a:p>
            <a:pPr defTabSz="1828800">
              <a:spcBef>
                <a:spcPts val="0"/>
              </a:spcBef>
              <a:defRPr sz="3600">
                <a:latin typeface="Open Sans"/>
                <a:ea typeface="Open Sans"/>
                <a:cs typeface="Open Sans"/>
                <a:sym typeface="Open Sans"/>
              </a:defRPr>
            </a:pP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1" name="The Translation-Steerability of the Sine"/>
          <p:cNvSpPr txBox="1"/>
          <p:nvPr>
            <p:ph type="title"/>
          </p:nvPr>
        </p:nvSpPr>
        <p:spPr>
          <a:prstGeom prst="rect">
            <a:avLst/>
          </a:prstGeom>
        </p:spPr>
        <p:txBody>
          <a:bodyPr/>
          <a:lstStyle>
            <a:lvl1pPr algn="ctr"/>
          </a:lstStyle>
          <a:p>
            <a:pPr/>
            <a:r>
              <a:t>The Translation-Steerability of the Sine</a:t>
            </a:r>
          </a:p>
        </p:txBody>
      </p:sp>
      <p:sp>
        <p:nvSpPr>
          <p:cNvPr id="752" name="Consider different weighted sums of a sine and a cosine:"/>
          <p:cNvSpPr txBox="1"/>
          <p:nvPr>
            <p:ph type="body" idx="1"/>
          </p:nvPr>
        </p:nvSpPr>
        <p:spPr>
          <a:xfrm>
            <a:off x="500859" y="2083243"/>
            <a:ext cx="23382282" cy="8702677"/>
          </a:xfrm>
          <a:prstGeom prst="rect">
            <a:avLst/>
          </a:prstGeom>
        </p:spPr>
        <p:txBody>
          <a:bodyPr/>
          <a:lstStyle/>
          <a:p>
            <a:pPr algn="ctr"/>
            <a:r>
              <a:t>Consider different weighted sums of a sine and a cosine:</a:t>
            </a:r>
          </a:p>
          <a:p>
            <a:pPr algn="ctr"/>
          </a:p>
          <a:p>
            <a:pPr algn="ctr"/>
          </a:p>
          <a:p>
            <a:pPr algn="ctr"/>
          </a:p>
        </p:txBody>
      </p:sp>
      <p:pic>
        <p:nvPicPr>
          <p:cNvPr id="753" name="pasted-movie.png" descr="pasted-movie.png"/>
          <p:cNvPicPr>
            <a:picLocks noChangeAspect="1"/>
          </p:cNvPicPr>
          <p:nvPr/>
        </p:nvPicPr>
        <p:blipFill>
          <a:blip r:embed="rId2">
            <a:extLst/>
          </a:blip>
          <a:stretch>
            <a:fillRect/>
          </a:stretch>
        </p:blipFill>
        <p:spPr>
          <a:xfrm>
            <a:off x="424565" y="3246600"/>
            <a:ext cx="11642045" cy="10041264"/>
          </a:xfrm>
          <a:prstGeom prst="rect">
            <a:avLst/>
          </a:prstGeom>
          <a:ln w="12700">
            <a:miter lim="400000"/>
          </a:ln>
        </p:spPr>
      </p:pic>
      <p:pic>
        <p:nvPicPr>
          <p:cNvPr id="754" name="pasted-movie.png" descr="pasted-movie.png"/>
          <p:cNvPicPr>
            <a:picLocks noChangeAspect="1"/>
          </p:cNvPicPr>
          <p:nvPr/>
        </p:nvPicPr>
        <p:blipFill>
          <a:blip r:embed="rId3">
            <a:extLst/>
          </a:blip>
          <a:stretch>
            <a:fillRect/>
          </a:stretch>
        </p:blipFill>
        <p:spPr>
          <a:xfrm>
            <a:off x="12525527" y="3246600"/>
            <a:ext cx="11642043" cy="10041264"/>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6" name="The Translation-Steerability of the Sine"/>
          <p:cNvSpPr txBox="1"/>
          <p:nvPr>
            <p:ph type="title"/>
          </p:nvPr>
        </p:nvSpPr>
        <p:spPr>
          <a:prstGeom prst="rect">
            <a:avLst/>
          </a:prstGeom>
        </p:spPr>
        <p:txBody>
          <a:bodyPr/>
          <a:lstStyle>
            <a:lvl1pPr algn="ctr"/>
          </a:lstStyle>
          <a:p>
            <a:pPr/>
            <a:r>
              <a:t>The Translation-Steerability of the Sine</a:t>
            </a:r>
          </a:p>
        </p:txBody>
      </p:sp>
      <p:sp>
        <p:nvSpPr>
          <p:cNvPr id="757" name="Consider different weighted sums of a sine and a cosine:"/>
          <p:cNvSpPr txBox="1"/>
          <p:nvPr>
            <p:ph type="body" idx="1"/>
          </p:nvPr>
        </p:nvSpPr>
        <p:spPr>
          <a:xfrm>
            <a:off x="500859" y="2083243"/>
            <a:ext cx="23382282" cy="8702677"/>
          </a:xfrm>
          <a:prstGeom prst="rect">
            <a:avLst/>
          </a:prstGeom>
        </p:spPr>
        <p:txBody>
          <a:bodyPr/>
          <a:lstStyle/>
          <a:p>
            <a:pPr algn="ctr"/>
            <a:r>
              <a:t>Consider different weighted sums of a sine and a cosine:</a:t>
            </a:r>
          </a:p>
          <a:p>
            <a:pPr algn="ctr"/>
          </a:p>
          <a:p>
            <a:pPr algn="ctr"/>
          </a:p>
          <a:p>
            <a:pPr algn="ctr"/>
          </a:p>
        </p:txBody>
      </p:sp>
      <p:pic>
        <p:nvPicPr>
          <p:cNvPr id="758" name="pasted-movie.png" descr="pasted-movie.png"/>
          <p:cNvPicPr>
            <a:picLocks noChangeAspect="1"/>
          </p:cNvPicPr>
          <p:nvPr/>
        </p:nvPicPr>
        <p:blipFill>
          <a:blip r:embed="rId2">
            <a:extLst/>
          </a:blip>
          <a:stretch>
            <a:fillRect/>
          </a:stretch>
        </p:blipFill>
        <p:spPr>
          <a:xfrm>
            <a:off x="424565" y="3246600"/>
            <a:ext cx="11642045" cy="10041264"/>
          </a:xfrm>
          <a:prstGeom prst="rect">
            <a:avLst/>
          </a:prstGeom>
          <a:ln w="12700">
            <a:miter lim="400000"/>
          </a:ln>
        </p:spPr>
      </p:pic>
      <p:pic>
        <p:nvPicPr>
          <p:cNvPr id="759" name="pasted-movie.png" descr="pasted-movie.png"/>
          <p:cNvPicPr>
            <a:picLocks noChangeAspect="1"/>
          </p:cNvPicPr>
          <p:nvPr/>
        </p:nvPicPr>
        <p:blipFill>
          <a:blip r:embed="rId3">
            <a:extLst/>
          </a:blip>
          <a:stretch>
            <a:fillRect/>
          </a:stretch>
        </p:blipFill>
        <p:spPr>
          <a:xfrm>
            <a:off x="12525526" y="3246600"/>
            <a:ext cx="11642046" cy="10041264"/>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1" name="A"/>
          <p:cNvSpPr txBox="1"/>
          <p:nvPr>
            <p:ph type="title"/>
          </p:nvPr>
        </p:nvSpPr>
        <p:spPr>
          <a:prstGeom prst="rect">
            <a:avLst/>
          </a:prstGeom>
        </p:spPr>
        <p:txBody>
          <a:bodyPr/>
          <a:lstStyle/>
          <a:p>
            <a:pPr/>
            <a:r>
              <a:t>A</a:t>
            </a:r>
          </a:p>
        </p:txBody>
      </p:sp>
      <p:sp>
        <p:nvSpPr>
          <p:cNvPr id="762" name="Double-click to edit"/>
          <p:cNvSpPr txBox="1"/>
          <p:nvPr>
            <p:ph type="body" idx="1"/>
          </p:nvPr>
        </p:nvSpPr>
        <p:spPr>
          <a:prstGeom prst="rect">
            <a:avLst/>
          </a:prstGeom>
        </p:spPr>
        <p:txBody>
          <a:bodyPr/>
          <a:lstStyle/>
          <a:p>
            <a:pPr/>
          </a:p>
        </p:txBody>
      </p:sp>
      <p:pic>
        <p:nvPicPr>
          <p:cNvPr id="763" name="Real Valued Fourier Transform Animation (5).mp4" descr="Real Valued Fourier Transform Animation (5).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38619" y="476124"/>
            <a:ext cx="25527502" cy="12763752"/>
          </a:xfrm>
          <a:prstGeom prst="rect">
            <a:avLst/>
          </a:prstGeom>
          <a:ln w="12700">
            <a:miter lim="400000"/>
          </a:ln>
        </p:spPr>
      </p:pic>
      <p:sp>
        <p:nvSpPr>
          <p:cNvPr id="764" name="Rectangle"/>
          <p:cNvSpPr/>
          <p:nvPr/>
        </p:nvSpPr>
        <p:spPr>
          <a:xfrm>
            <a:off x="230552" y="9081075"/>
            <a:ext cx="4802383" cy="4277866"/>
          </a:xfrm>
          <a:prstGeom prst="rect">
            <a:avLst/>
          </a:prstGeom>
          <a:solidFill>
            <a:srgbClr val="FFFFFF"/>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765" name="Rectangle"/>
          <p:cNvSpPr/>
          <p:nvPr/>
        </p:nvSpPr>
        <p:spPr>
          <a:xfrm>
            <a:off x="5285111" y="9081075"/>
            <a:ext cx="18886117" cy="4277866"/>
          </a:xfrm>
          <a:prstGeom prst="rect">
            <a:avLst/>
          </a:prstGeom>
          <a:solidFill>
            <a:srgbClr val="FFFFFF"/>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4633" fill="hold"/>
                                        <p:tgtEl>
                                          <p:spTgt spid="763"/>
                                        </p:tgtEl>
                                      </p:cBhvr>
                                    </p:cmd>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76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Class="exit" nodeType="clickEffect" presetSubtype="0" presetID="1" grpId="3" fill="hold">
                                  <p:stCondLst>
                                    <p:cond delay="0"/>
                                  </p:stCondLst>
                                  <p:iterate type="el" backwards="0">
                                    <p:tmAbs val="0"/>
                                  </p:iterate>
                                  <p:childTnLst>
                                    <p:set>
                                      <p:cBhvr>
                                        <p:cTn id="14" fill="hold">
                                          <p:stCondLst>
                                            <p:cond delay="0"/>
                                          </p:stCondLst>
                                        </p:cTn>
                                        <p:tgtEl>
                                          <p:spTgt spid="76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5" fill="hold" display="0">
                  <p:stCondLst>
                    <p:cond delay="indefinite"/>
                  </p:stCondLst>
                </p:cTn>
                <p:tgtEl>
                  <p:spTgt spid="763"/>
                </p:tgtEl>
              </p:cMediaNode>
            </p:video>
            <p:seq concurrent="1" prevAc="none" nextAc="seek">
              <p:cTn id="16" evtFilter="cancelBubble" nodeType="interactiveSeq" restart="whenNotActive" fill="hold">
                <p:stCondLst>
                  <p:cond delay="0" evt="onClick">
                    <p:tgtEl>
                      <p:spTgt spid="763"/>
                    </p:tgtEl>
                  </p:cond>
                </p:stCondLst>
                <p:endSync delay="0" evt="end">
                  <p:rtn val="all"/>
                </p:endSync>
                <p:childTnLst>
                  <p:par>
                    <p:cTn id="17" fill="hold">
                      <p:stCondLst>
                        <p:cond delay="0"/>
                      </p:stCondLst>
                      <p:childTnLst>
                        <p:par>
                          <p:cTn id="18" fill="hold">
                            <p:stCondLst>
                              <p:cond delay="0"/>
                            </p:stCondLst>
                            <p:childTnLst>
                              <p:par>
                                <p:cTn id="19" presetClass="mediacall" nodeType="clickEffect" presetSubtype="0" presetID="2" fill="hold">
                                  <p:stCondLst>
                                    <p:cond delay="0"/>
                                  </p:stCondLst>
                                  <p:childTnLst>
                                    <p:cmd type="call" cmd="togglePause">
                                      <p:cBhvr>
                                        <p:cTn id="20" dur="1" fill="hold"/>
                                        <p:tgtEl>
                                          <p:spTgt spid="763"/>
                                        </p:tgtEl>
                                      </p:cBhvr>
                                    </p:cmd>
                                  </p:childTnLst>
                                </p:cTn>
                              </p:par>
                            </p:childTnLst>
                          </p:cTn>
                        </p:par>
                      </p:childTnLst>
                    </p:cTn>
                  </p:par>
                </p:childTnLst>
              </p:cTn>
              <p:nextCondLst>
                <p:cond delay="0" evt="onClick">
                  <p:tgtEl>
                    <p:spTgt spid="763"/>
                  </p:tgtEl>
                </p:cond>
              </p:nextCondLst>
            </p:seq>
          </p:childTnLst>
        </p:cTn>
      </p:par>
    </p:tnLst>
    <p:bldLst>
      <p:bldP build="whole" bldLvl="1" animBg="1" rev="0" advAuto="0" spid="765" grpId="2"/>
      <p:bldP build="whole" bldLvl="1" animBg="1" rev="0" advAuto="0" spid="764" grpId="3"/>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7" name="Using Sines and Cosines as a Function Basis"/>
          <p:cNvSpPr txBox="1"/>
          <p:nvPr>
            <p:ph type="title"/>
          </p:nvPr>
        </p:nvSpPr>
        <p:spPr>
          <a:xfrm>
            <a:off x="393322" y="-334690"/>
            <a:ext cx="23129011" cy="2651127"/>
          </a:xfrm>
          <a:prstGeom prst="rect">
            <a:avLst/>
          </a:prstGeom>
        </p:spPr>
        <p:txBody>
          <a:bodyPr/>
          <a:lstStyle/>
          <a:p>
            <a:pPr/>
            <a:r>
              <a:t>Using Sines and Cosines as a Function Basis</a:t>
            </a:r>
          </a:p>
        </p:txBody>
      </p:sp>
      <p:sp>
        <p:nvSpPr>
          <p:cNvPr id="768" name="Sine, cosine of a given frequency form a basis for the space of all sines with that frequency, allowing to arbitrarily vary amplitude and phase!…"/>
          <p:cNvSpPr txBox="1"/>
          <p:nvPr>
            <p:ph type="body" sz="quarter" idx="1"/>
          </p:nvPr>
        </p:nvSpPr>
        <p:spPr>
          <a:xfrm>
            <a:off x="14712773" y="2837842"/>
            <a:ext cx="9004343" cy="7265345"/>
          </a:xfrm>
          <a:prstGeom prst="rect">
            <a:avLst/>
          </a:prstGeom>
        </p:spPr>
        <p:txBody>
          <a:bodyPr/>
          <a:lstStyle/>
          <a:p>
            <a:pPr marL="406908" indent="-406908" defTabSz="1627632">
              <a:spcBef>
                <a:spcPts val="1700"/>
              </a:spcBef>
              <a:defRPr sz="4984"/>
            </a:pPr>
            <a:r>
              <a:t>Sine, cosine of a given frequency form a basis for the space of </a:t>
            </a:r>
            <a:r>
              <a:rPr i="1"/>
              <a:t>all sines with that frequency, </a:t>
            </a:r>
            <a:r>
              <a:t>allowing to arbitrarily vary amplitude and phase!</a:t>
            </a:r>
          </a:p>
          <a:p>
            <a:pPr marL="406908" indent="-406908" defTabSz="1627632">
              <a:spcBef>
                <a:spcPts val="1700"/>
              </a:spcBef>
              <a:defRPr sz="4984"/>
            </a:pPr>
            <a:r>
              <a:t>Given a weighted sum of sines of arbitrary phase and frequency, we can form any** function.</a:t>
            </a:r>
          </a:p>
        </p:txBody>
      </p:sp>
      <p:sp>
        <p:nvSpPr>
          <p:cNvPr id="769" name="The Fourier Basis: for every frequency,  a pair of a sine and a cosine!"/>
          <p:cNvSpPr/>
          <p:nvPr/>
        </p:nvSpPr>
        <p:spPr>
          <a:xfrm>
            <a:off x="1529180" y="10624593"/>
            <a:ext cx="22109483" cy="2651127"/>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b="1" sz="5700">
                <a:solidFill>
                  <a:srgbClr val="FFFFFF"/>
                </a:solidFill>
                <a:latin typeface="Helvetica"/>
                <a:ea typeface="Helvetica"/>
                <a:cs typeface="Helvetica"/>
                <a:sym typeface="Helvetica"/>
              </a:defRPr>
            </a:pPr>
            <a:r>
              <a:t>The Fourier Basis: for every frequency, </a:t>
            </a:r>
            <a:br/>
            <a:r>
              <a:t>a pair of a sine and a cosine!</a:t>
            </a:r>
          </a:p>
        </p:txBody>
      </p:sp>
      <p:pic>
        <p:nvPicPr>
          <p:cNvPr id="770" name="Real Valued Fourier Transform Animation (5).mp4" descr="Real Valued Fourier Transform Animation (5).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704426" y="2603947"/>
            <a:ext cx="14998480" cy="7499240"/>
          </a:xfrm>
          <a:prstGeom prst="rect">
            <a:avLst/>
          </a:prstGeom>
          <a:ln w="12700">
            <a:miter lim="400000"/>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69"/>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4633" fill="hold"/>
                                        <p:tgtEl>
                                          <p:spTgt spid="77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770"/>
                </p:tgtEl>
              </p:cMediaNode>
            </p:video>
            <p:seq concurrent="1" prevAc="none" nextAc="seek">
              <p:cTn id="11" evtFilter="cancelBubble" nodeType="interactiveSeq" restart="whenNotActive" fill="hold">
                <p:stCondLst>
                  <p:cond delay="0" evt="onClick">
                    <p:tgtEl>
                      <p:spTgt spid="770"/>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770"/>
                                        </p:tgtEl>
                                      </p:cBhvr>
                                    </p:cmd>
                                  </p:childTnLst>
                                </p:cTn>
                              </p:par>
                            </p:childTnLst>
                          </p:cTn>
                        </p:par>
                      </p:childTnLst>
                    </p:cTn>
                  </p:par>
                </p:childTnLst>
              </p:cTn>
              <p:nextCondLst>
                <p:cond delay="0" evt="onClick">
                  <p:tgtEl>
                    <p:spTgt spid="770"/>
                  </p:tgtEl>
                </p:cond>
              </p:nextCondLst>
            </p:seq>
          </p:childTnLst>
        </p:cTn>
      </p:par>
    </p:tnLst>
    <p:bldLst>
      <p:bldP build="whole" bldLvl="1" animBg="1" rev="0" advAuto="0" spid="769" grpId="1"/>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2" name="Title 1"/>
          <p:cNvSpPr txBox="1"/>
          <p:nvPr>
            <p:ph type="title"/>
          </p:nvPr>
        </p:nvSpPr>
        <p:spPr>
          <a:prstGeom prst="rect">
            <a:avLst/>
          </a:prstGeom>
        </p:spPr>
        <p:txBody>
          <a:bodyPr/>
          <a:lstStyle/>
          <a:p>
            <a:pPr/>
            <a:r>
              <a:t>Discrete Fourier Transform</a:t>
            </a:r>
          </a:p>
        </p:txBody>
      </p:sp>
      <p:sp>
        <p:nvSpPr>
          <p:cNvPr id="773" name="Content Placeholder 2"/>
          <p:cNvSpPr txBox="1"/>
          <p:nvPr>
            <p:ph type="body" idx="1"/>
          </p:nvPr>
        </p:nvSpPr>
        <p:spPr>
          <a:prstGeom prst="rect">
            <a:avLst/>
          </a:prstGeom>
        </p:spPr>
        <p:txBody>
          <a:bodyPr/>
          <a:lstStyle/>
          <a:p>
            <a:pPr marL="0" indent="0">
              <a:buSzTx/>
              <a:buNone/>
            </a:pPr>
            <a:r>
              <a:t>When we only have </a:t>
            </a:r>
            <a14:m>
              <m:oMath>
                <m:r>
                  <a:rPr xmlns:a="http://schemas.openxmlformats.org/drawingml/2006/main" sz="6800" i="1">
                    <a:solidFill>
                      <a:srgbClr val="000000"/>
                    </a:solidFill>
                    <a:latin typeface="Cambria Math" panose="02040503050406030204" pitchFamily="18" charset="0"/>
                  </a:rPr>
                  <m:t>N</m:t>
                </m:r>
              </m:oMath>
            </a14:m>
            <a:r>
              <a:t> discrete (evenly spaced) samples from a signal, we also only need a discrete set of </a:t>
            </a:r>
            <a14:m>
              <m:oMath>
                <m:r>
                  <a:rPr xmlns:a="http://schemas.openxmlformats.org/drawingml/2006/main" sz="6800" i="1">
                    <a:solidFill>
                      <a:srgbClr val="000000"/>
                    </a:solidFill>
                    <a:latin typeface="Cambria Math" panose="02040503050406030204" pitchFamily="18" charset="0"/>
                  </a:rPr>
                  <m:t>N</m:t>
                </m:r>
              </m:oMath>
            </a14:m>
            <a:r>
              <a:t> basis functions.</a:t>
            </a:r>
          </a:p>
        </p:txBody>
      </p:sp>
      <p:sp>
        <p:nvSpPr>
          <p:cNvPr id="774" name="Slide Number Placeholder 3"/>
          <p:cNvSpPr txBox="1"/>
          <p:nvPr>
            <p:ph type="sldNum" sz="quarter" idx="2"/>
          </p:nvPr>
        </p:nvSpPr>
        <p:spPr>
          <a:xfrm>
            <a:off x="22172989" y="12802234"/>
            <a:ext cx="534612" cy="5511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75" name="Picture 7" descr="Picture 7"/>
          <p:cNvPicPr>
            <a:picLocks noChangeAspect="1"/>
          </p:cNvPicPr>
          <p:nvPr/>
        </p:nvPicPr>
        <p:blipFill>
          <a:blip r:embed="rId2">
            <a:extLst/>
          </a:blip>
          <a:stretch>
            <a:fillRect/>
          </a:stretch>
        </p:blipFill>
        <p:spPr>
          <a:xfrm>
            <a:off x="2299448" y="6018734"/>
            <a:ext cx="9178997" cy="6884249"/>
          </a:xfrm>
          <a:prstGeom prst="rect">
            <a:avLst/>
          </a:prstGeom>
          <a:ln w="12700">
            <a:miter lim="400000"/>
          </a:ln>
        </p:spPr>
      </p:pic>
      <p:pic>
        <p:nvPicPr>
          <p:cNvPr id="776" name="Picture 9" descr="Picture 9"/>
          <p:cNvPicPr>
            <a:picLocks noChangeAspect="1"/>
          </p:cNvPicPr>
          <p:nvPr/>
        </p:nvPicPr>
        <p:blipFill>
          <a:blip r:embed="rId3">
            <a:extLst/>
          </a:blip>
          <a:stretch>
            <a:fillRect/>
          </a:stretch>
        </p:blipFill>
        <p:spPr>
          <a:xfrm>
            <a:off x="12986239" y="6018734"/>
            <a:ext cx="9178998" cy="6884249"/>
          </a:xfrm>
          <a:prstGeom prst="rect">
            <a:avLst/>
          </a:prstGeom>
          <a:ln w="12700">
            <a:miter lim="400000"/>
          </a:ln>
        </p:spPr>
      </p:pic>
      <p:sp>
        <p:nvSpPr>
          <p:cNvPr id="777"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5" grpId="1"/>
      <p:bldP build="whole" bldLvl="1" animBg="1" rev="0" advAuto="0" spid="776" grpId="2"/>
    </p:bld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79" name="intensity_scaling_experiment_before.png" descr="intensity_scaling_experiment_before.png"/>
          <p:cNvPicPr>
            <a:picLocks noChangeAspect="1"/>
          </p:cNvPicPr>
          <p:nvPr/>
        </p:nvPicPr>
        <p:blipFill>
          <a:blip r:embed="rId2">
            <a:extLst/>
          </a:blip>
          <a:stretch>
            <a:fillRect/>
          </a:stretch>
        </p:blipFill>
        <p:spPr>
          <a:xfrm>
            <a:off x="8940800" y="4581180"/>
            <a:ext cx="6502400" cy="6502401"/>
          </a:xfrm>
          <a:prstGeom prst="rect">
            <a:avLst/>
          </a:prstGeom>
          <a:ln w="12700">
            <a:miter lim="400000"/>
          </a:ln>
        </p:spPr>
      </p:pic>
      <p:sp>
        <p:nvSpPr>
          <p:cNvPr id="780" name="This assumes Circular Boundary Conditions!"/>
          <p:cNvSpPr txBox="1"/>
          <p:nvPr>
            <p:ph type="title"/>
          </p:nvPr>
        </p:nvSpPr>
        <p:spPr>
          <a:prstGeom prst="rect">
            <a:avLst/>
          </a:prstGeom>
        </p:spPr>
        <p:txBody>
          <a:bodyPr/>
          <a:lstStyle/>
          <a:p>
            <a:pPr/>
            <a:r>
              <a:t>This assumes Circular Boundary Conditions!</a:t>
            </a:r>
          </a:p>
        </p:txBody>
      </p:sp>
      <p:pic>
        <p:nvPicPr>
          <p:cNvPr id="798" name="Connection Line" descr="Connection Line"/>
          <p:cNvPicPr>
            <a:picLocks noChangeAspect="0"/>
          </p:cNvPicPr>
          <p:nvPr/>
        </p:nvPicPr>
        <p:blipFill>
          <a:blip r:embed="rId3">
            <a:extLst/>
          </a:blip>
          <a:stretch>
            <a:fillRect/>
          </a:stretch>
        </p:blipFill>
        <p:spPr>
          <a:xfrm>
            <a:off x="3339351" y="6910415"/>
            <a:ext cx="5664950" cy="710076"/>
          </a:xfrm>
          <a:prstGeom prst="rect">
            <a:avLst/>
          </a:prstGeom>
        </p:spPr>
      </p:pic>
      <p:pic>
        <p:nvPicPr>
          <p:cNvPr id="782" name="intensity_scaling_experiment_before.png" descr="intensity_scaling_experiment_before.png"/>
          <p:cNvPicPr>
            <a:picLocks noChangeAspect="1"/>
          </p:cNvPicPr>
          <p:nvPr/>
        </p:nvPicPr>
        <p:blipFill>
          <a:blip r:embed="rId2">
            <a:extLst/>
          </a:blip>
          <a:stretch>
            <a:fillRect/>
          </a:stretch>
        </p:blipFill>
        <p:spPr>
          <a:xfrm>
            <a:off x="2434815" y="4581180"/>
            <a:ext cx="6502401" cy="6502401"/>
          </a:xfrm>
          <a:prstGeom prst="rect">
            <a:avLst/>
          </a:prstGeom>
          <a:ln w="12700">
            <a:miter lim="400000"/>
          </a:ln>
        </p:spPr>
      </p:pic>
      <p:pic>
        <p:nvPicPr>
          <p:cNvPr id="783" name="intensity_scaling_experiment_before.png" descr="intensity_scaling_experiment_before.png"/>
          <p:cNvPicPr>
            <a:picLocks noChangeAspect="1"/>
          </p:cNvPicPr>
          <p:nvPr/>
        </p:nvPicPr>
        <p:blipFill>
          <a:blip r:embed="rId2">
            <a:extLst/>
          </a:blip>
          <a:stretch>
            <a:fillRect/>
          </a:stretch>
        </p:blipFill>
        <p:spPr>
          <a:xfrm>
            <a:off x="15446784" y="4581180"/>
            <a:ext cx="6502401" cy="6502401"/>
          </a:xfrm>
          <a:prstGeom prst="rect">
            <a:avLst/>
          </a:prstGeom>
          <a:ln w="12700">
            <a:miter lim="400000"/>
          </a:ln>
        </p:spPr>
      </p:pic>
      <p:pic>
        <p:nvPicPr>
          <p:cNvPr id="784" name="intensity_scaling_experiment_before.png" descr="intensity_scaling_experiment_before.png"/>
          <p:cNvPicPr>
            <a:picLocks noChangeAspect="1"/>
          </p:cNvPicPr>
          <p:nvPr/>
        </p:nvPicPr>
        <p:blipFill>
          <a:blip r:embed="rId2">
            <a:extLst/>
          </a:blip>
          <a:stretch>
            <a:fillRect/>
          </a:stretch>
        </p:blipFill>
        <p:spPr>
          <a:xfrm>
            <a:off x="8940800" y="11087164"/>
            <a:ext cx="6502400" cy="6502401"/>
          </a:xfrm>
          <a:prstGeom prst="rect">
            <a:avLst/>
          </a:prstGeom>
          <a:ln w="12700">
            <a:miter lim="400000"/>
          </a:ln>
        </p:spPr>
      </p:pic>
      <p:pic>
        <p:nvPicPr>
          <p:cNvPr id="800" name="Connection Line" descr="Connection Line"/>
          <p:cNvPicPr>
            <a:picLocks noChangeAspect="0"/>
          </p:cNvPicPr>
          <p:nvPr/>
        </p:nvPicPr>
        <p:blipFill>
          <a:blip r:embed="rId3">
            <a:extLst/>
          </a:blip>
          <a:stretch>
            <a:fillRect/>
          </a:stretch>
        </p:blipFill>
        <p:spPr>
          <a:xfrm>
            <a:off x="3339351" y="13416399"/>
            <a:ext cx="5664950" cy="710076"/>
          </a:xfrm>
          <a:prstGeom prst="rect">
            <a:avLst/>
          </a:prstGeom>
        </p:spPr>
      </p:pic>
      <p:pic>
        <p:nvPicPr>
          <p:cNvPr id="786" name="intensity_scaling_experiment_before.png" descr="intensity_scaling_experiment_before.png"/>
          <p:cNvPicPr>
            <a:picLocks noChangeAspect="1"/>
          </p:cNvPicPr>
          <p:nvPr/>
        </p:nvPicPr>
        <p:blipFill>
          <a:blip r:embed="rId2">
            <a:extLst/>
          </a:blip>
          <a:stretch>
            <a:fillRect/>
          </a:stretch>
        </p:blipFill>
        <p:spPr>
          <a:xfrm>
            <a:off x="2434815" y="11087164"/>
            <a:ext cx="6502401" cy="6502401"/>
          </a:xfrm>
          <a:prstGeom prst="rect">
            <a:avLst/>
          </a:prstGeom>
          <a:ln w="12700">
            <a:miter lim="400000"/>
          </a:ln>
        </p:spPr>
      </p:pic>
      <p:pic>
        <p:nvPicPr>
          <p:cNvPr id="787" name="intensity_scaling_experiment_before.png" descr="intensity_scaling_experiment_before.png"/>
          <p:cNvPicPr>
            <a:picLocks noChangeAspect="1"/>
          </p:cNvPicPr>
          <p:nvPr/>
        </p:nvPicPr>
        <p:blipFill>
          <a:blip r:embed="rId2">
            <a:extLst/>
          </a:blip>
          <a:stretch>
            <a:fillRect/>
          </a:stretch>
        </p:blipFill>
        <p:spPr>
          <a:xfrm>
            <a:off x="15446784" y="11087164"/>
            <a:ext cx="6502401" cy="6502401"/>
          </a:xfrm>
          <a:prstGeom prst="rect">
            <a:avLst/>
          </a:prstGeom>
          <a:ln w="12700">
            <a:miter lim="400000"/>
          </a:ln>
        </p:spPr>
      </p:pic>
      <p:pic>
        <p:nvPicPr>
          <p:cNvPr id="788" name="intensity_scaling_experiment_before.png" descr="intensity_scaling_experiment_before.png"/>
          <p:cNvPicPr>
            <a:picLocks noChangeAspect="1"/>
          </p:cNvPicPr>
          <p:nvPr/>
        </p:nvPicPr>
        <p:blipFill>
          <a:blip r:embed="rId2">
            <a:extLst/>
          </a:blip>
          <a:stretch>
            <a:fillRect/>
          </a:stretch>
        </p:blipFill>
        <p:spPr>
          <a:xfrm>
            <a:off x="21947500" y="4581180"/>
            <a:ext cx="6502401" cy="6502401"/>
          </a:xfrm>
          <a:prstGeom prst="rect">
            <a:avLst/>
          </a:prstGeom>
          <a:ln w="12700">
            <a:miter lim="400000"/>
          </a:ln>
        </p:spPr>
      </p:pic>
      <p:pic>
        <p:nvPicPr>
          <p:cNvPr id="789" name="intensity_scaling_experiment_before.png" descr="intensity_scaling_experiment_before.png"/>
          <p:cNvPicPr>
            <a:picLocks noChangeAspect="1"/>
          </p:cNvPicPr>
          <p:nvPr/>
        </p:nvPicPr>
        <p:blipFill>
          <a:blip r:embed="rId2">
            <a:extLst/>
          </a:blip>
          <a:stretch>
            <a:fillRect/>
          </a:stretch>
        </p:blipFill>
        <p:spPr>
          <a:xfrm>
            <a:off x="21947500" y="11087164"/>
            <a:ext cx="6502401" cy="6502401"/>
          </a:xfrm>
          <a:prstGeom prst="rect">
            <a:avLst/>
          </a:prstGeom>
          <a:ln w="12700">
            <a:miter lim="400000"/>
          </a:ln>
        </p:spPr>
      </p:pic>
      <p:pic>
        <p:nvPicPr>
          <p:cNvPr id="790" name="intensity_scaling_experiment_before.png" descr="intensity_scaling_experiment_before.png"/>
          <p:cNvPicPr>
            <a:picLocks noChangeAspect="1"/>
          </p:cNvPicPr>
          <p:nvPr/>
        </p:nvPicPr>
        <p:blipFill>
          <a:blip r:embed="rId2">
            <a:extLst/>
          </a:blip>
          <a:stretch>
            <a:fillRect/>
          </a:stretch>
        </p:blipFill>
        <p:spPr>
          <a:xfrm>
            <a:off x="-4065901" y="4581180"/>
            <a:ext cx="6502401" cy="6502401"/>
          </a:xfrm>
          <a:prstGeom prst="rect">
            <a:avLst/>
          </a:prstGeom>
          <a:ln w="12700">
            <a:miter lim="400000"/>
          </a:ln>
        </p:spPr>
      </p:pic>
      <p:pic>
        <p:nvPicPr>
          <p:cNvPr id="802" name="Connection Line" descr="Connection Line"/>
          <p:cNvPicPr>
            <a:picLocks noChangeAspect="0"/>
          </p:cNvPicPr>
          <p:nvPr/>
        </p:nvPicPr>
        <p:blipFill>
          <a:blip r:embed="rId4">
            <a:extLst/>
          </a:blip>
          <a:stretch>
            <a:fillRect/>
          </a:stretch>
        </p:blipFill>
        <p:spPr>
          <a:xfrm>
            <a:off x="-698174" y="13589817"/>
            <a:ext cx="8916149" cy="919203"/>
          </a:xfrm>
          <a:prstGeom prst="rect">
            <a:avLst/>
          </a:prstGeom>
        </p:spPr>
      </p:pic>
      <p:pic>
        <p:nvPicPr>
          <p:cNvPr id="792" name="intensity_scaling_experiment_before.png" descr="intensity_scaling_experiment_before.png"/>
          <p:cNvPicPr>
            <a:picLocks noChangeAspect="1"/>
          </p:cNvPicPr>
          <p:nvPr/>
        </p:nvPicPr>
        <p:blipFill>
          <a:blip r:embed="rId2">
            <a:extLst/>
          </a:blip>
          <a:stretch>
            <a:fillRect/>
          </a:stretch>
        </p:blipFill>
        <p:spPr>
          <a:xfrm>
            <a:off x="-4065901" y="11087164"/>
            <a:ext cx="6502401" cy="6502401"/>
          </a:xfrm>
          <a:prstGeom prst="rect">
            <a:avLst/>
          </a:prstGeom>
          <a:ln w="12700">
            <a:miter lim="400000"/>
          </a:ln>
        </p:spPr>
      </p:pic>
      <p:pic>
        <p:nvPicPr>
          <p:cNvPr id="793" name="intensity_scaling_experiment_before.png" descr="intensity_scaling_experiment_before.png"/>
          <p:cNvPicPr>
            <a:picLocks noChangeAspect="1"/>
          </p:cNvPicPr>
          <p:nvPr/>
        </p:nvPicPr>
        <p:blipFill>
          <a:blip r:embed="rId2">
            <a:extLst/>
          </a:blip>
          <a:srcRect l="0" t="59473" r="0" b="0"/>
          <a:stretch>
            <a:fillRect/>
          </a:stretch>
        </p:blipFill>
        <p:spPr>
          <a:xfrm>
            <a:off x="21947500" y="1992336"/>
            <a:ext cx="6502401" cy="2635193"/>
          </a:xfrm>
          <a:prstGeom prst="rect">
            <a:avLst/>
          </a:prstGeom>
          <a:ln w="12700">
            <a:miter lim="400000"/>
          </a:ln>
        </p:spPr>
      </p:pic>
      <p:pic>
        <p:nvPicPr>
          <p:cNvPr id="794" name="intensity_scaling_experiment_before.png" descr="intensity_scaling_experiment_before.png"/>
          <p:cNvPicPr>
            <a:picLocks noChangeAspect="1"/>
          </p:cNvPicPr>
          <p:nvPr/>
        </p:nvPicPr>
        <p:blipFill>
          <a:blip r:embed="rId2">
            <a:extLst/>
          </a:blip>
          <a:srcRect l="0" t="59473" r="0" b="0"/>
          <a:stretch>
            <a:fillRect/>
          </a:stretch>
        </p:blipFill>
        <p:spPr>
          <a:xfrm>
            <a:off x="15446784" y="1992336"/>
            <a:ext cx="6502401" cy="2635193"/>
          </a:xfrm>
          <a:prstGeom prst="rect">
            <a:avLst/>
          </a:prstGeom>
          <a:ln w="12700">
            <a:miter lim="400000"/>
          </a:ln>
        </p:spPr>
      </p:pic>
      <p:pic>
        <p:nvPicPr>
          <p:cNvPr id="795" name="intensity_scaling_experiment_before.png" descr="intensity_scaling_experiment_before.png"/>
          <p:cNvPicPr>
            <a:picLocks noChangeAspect="1"/>
          </p:cNvPicPr>
          <p:nvPr/>
        </p:nvPicPr>
        <p:blipFill>
          <a:blip r:embed="rId2">
            <a:extLst/>
          </a:blip>
          <a:srcRect l="0" t="59473" r="0" b="0"/>
          <a:stretch>
            <a:fillRect/>
          </a:stretch>
        </p:blipFill>
        <p:spPr>
          <a:xfrm>
            <a:off x="8941641" y="1992336"/>
            <a:ext cx="6502401" cy="2635193"/>
          </a:xfrm>
          <a:prstGeom prst="rect">
            <a:avLst/>
          </a:prstGeom>
          <a:ln w="12700">
            <a:miter lim="400000"/>
          </a:ln>
        </p:spPr>
      </p:pic>
      <p:pic>
        <p:nvPicPr>
          <p:cNvPr id="796" name="intensity_scaling_experiment_before.png" descr="intensity_scaling_experiment_before.png"/>
          <p:cNvPicPr>
            <a:picLocks noChangeAspect="1"/>
          </p:cNvPicPr>
          <p:nvPr/>
        </p:nvPicPr>
        <p:blipFill>
          <a:blip r:embed="rId2">
            <a:extLst/>
          </a:blip>
          <a:srcRect l="0" t="59473" r="0" b="0"/>
          <a:stretch>
            <a:fillRect/>
          </a:stretch>
        </p:blipFill>
        <p:spPr>
          <a:xfrm>
            <a:off x="2439242" y="1992336"/>
            <a:ext cx="6502401" cy="2635193"/>
          </a:xfrm>
          <a:prstGeom prst="rect">
            <a:avLst/>
          </a:prstGeom>
          <a:ln w="12700">
            <a:miter lim="400000"/>
          </a:ln>
        </p:spPr>
      </p:pic>
      <p:pic>
        <p:nvPicPr>
          <p:cNvPr id="797" name="intensity_scaling_experiment_before.png" descr="intensity_scaling_experiment_before.png"/>
          <p:cNvPicPr>
            <a:picLocks noChangeAspect="1"/>
          </p:cNvPicPr>
          <p:nvPr/>
        </p:nvPicPr>
        <p:blipFill>
          <a:blip r:embed="rId2">
            <a:extLst/>
          </a:blip>
          <a:srcRect l="0" t="59473" r="0" b="0"/>
          <a:stretch>
            <a:fillRect/>
          </a:stretch>
        </p:blipFill>
        <p:spPr>
          <a:xfrm>
            <a:off x="-4065901" y="1992336"/>
            <a:ext cx="6502401" cy="2635193"/>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05" name="Rectangle"/>
          <p:cNvSpPr/>
          <p:nvPr/>
        </p:nvSpPr>
        <p:spPr>
          <a:xfrm>
            <a:off x="-599820" y="2400434"/>
            <a:ext cx="25583640" cy="12211990"/>
          </a:xfrm>
          <a:prstGeom prst="rect">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806" name="intensity_scaling_experiment_before.png" descr="intensity_scaling_experiment_before.png"/>
          <p:cNvPicPr>
            <a:picLocks noChangeAspect="1"/>
          </p:cNvPicPr>
          <p:nvPr/>
        </p:nvPicPr>
        <p:blipFill>
          <a:blip r:embed="rId2">
            <a:extLst/>
          </a:blip>
          <a:stretch>
            <a:fillRect/>
          </a:stretch>
        </p:blipFill>
        <p:spPr>
          <a:xfrm>
            <a:off x="8940800" y="4581180"/>
            <a:ext cx="6502400" cy="6502401"/>
          </a:xfrm>
          <a:prstGeom prst="rect">
            <a:avLst/>
          </a:prstGeom>
          <a:ln w="12700">
            <a:miter lim="400000"/>
          </a:ln>
        </p:spPr>
      </p:pic>
      <p:sp>
        <p:nvSpPr>
          <p:cNvPr id="807" name="Zero Boundary Conditions"/>
          <p:cNvSpPr txBox="1"/>
          <p:nvPr>
            <p:ph type="title"/>
          </p:nvPr>
        </p:nvSpPr>
        <p:spPr>
          <a:prstGeom prst="rect">
            <a:avLst/>
          </a:prstGeom>
        </p:spPr>
        <p:txBody>
          <a:bodyPr/>
          <a:lstStyle/>
          <a:p>
            <a:pPr/>
            <a:r>
              <a:t>Zero Boundary Conditions</a:t>
            </a:r>
          </a:p>
        </p:txBody>
      </p:sp>
      <p:sp>
        <p:nvSpPr>
          <p:cNvPr id="808" name="Zero boundary conditions: The image goes to zero at boundary"/>
          <p:cNvSpPr txBox="1"/>
          <p:nvPr/>
        </p:nvSpPr>
        <p:spPr>
          <a:xfrm>
            <a:off x="1895647" y="12424352"/>
            <a:ext cx="2059270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700">
                <a:solidFill>
                  <a:srgbClr val="FFFFFF"/>
                </a:solidFill>
                <a:latin typeface="Helvetica Light"/>
                <a:ea typeface="Helvetica Light"/>
                <a:cs typeface="Helvetica Light"/>
                <a:sym typeface="Helvetica Light"/>
              </a:defRPr>
            </a:lvl1pPr>
          </a:lstStyle>
          <a:p>
            <a:pPr/>
            <a:r>
              <a:t>Zero boundary conditions: The image goes to zero at boundary</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10" name="Rectangle"/>
          <p:cNvSpPr/>
          <p:nvPr/>
        </p:nvSpPr>
        <p:spPr>
          <a:xfrm>
            <a:off x="-599820" y="2400434"/>
            <a:ext cx="25583640" cy="12211990"/>
          </a:xfrm>
          <a:prstGeom prst="rect">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811" name="intensity_scaling_experiment_before.png" descr="intensity_scaling_experiment_before.png"/>
          <p:cNvPicPr>
            <a:picLocks noChangeAspect="1"/>
          </p:cNvPicPr>
          <p:nvPr/>
        </p:nvPicPr>
        <p:blipFill>
          <a:blip r:embed="rId2">
            <a:extLst/>
          </a:blip>
          <a:stretch>
            <a:fillRect/>
          </a:stretch>
        </p:blipFill>
        <p:spPr>
          <a:xfrm>
            <a:off x="8940800" y="4581180"/>
            <a:ext cx="6502400" cy="6502401"/>
          </a:xfrm>
          <a:prstGeom prst="rect">
            <a:avLst/>
          </a:prstGeom>
          <a:ln w="12700">
            <a:miter lim="400000"/>
          </a:ln>
        </p:spPr>
      </p:pic>
      <p:sp>
        <p:nvSpPr>
          <p:cNvPr id="812" name="Boundary Conditions"/>
          <p:cNvSpPr txBox="1"/>
          <p:nvPr>
            <p:ph type="title"/>
          </p:nvPr>
        </p:nvSpPr>
        <p:spPr>
          <a:prstGeom prst="rect">
            <a:avLst/>
          </a:prstGeom>
        </p:spPr>
        <p:txBody>
          <a:bodyPr/>
          <a:lstStyle/>
          <a:p>
            <a:pPr/>
            <a:r>
              <a:t>Boundary Conditions</a:t>
            </a:r>
          </a:p>
        </p:txBody>
      </p:sp>
      <p:sp>
        <p:nvSpPr>
          <p:cNvPr id="813" name="Zero boundary conditions: The image goes to zero at boundary"/>
          <p:cNvSpPr txBox="1"/>
          <p:nvPr/>
        </p:nvSpPr>
        <p:spPr>
          <a:xfrm>
            <a:off x="1895647" y="12424352"/>
            <a:ext cx="2059270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700">
                <a:solidFill>
                  <a:srgbClr val="FFFFFF"/>
                </a:solidFill>
                <a:latin typeface="Helvetica Light"/>
                <a:ea typeface="Helvetica Light"/>
                <a:cs typeface="Helvetica Light"/>
                <a:sym typeface="Helvetica Light"/>
              </a:defRPr>
            </a:lvl1pPr>
          </a:lstStyle>
          <a:p>
            <a:pPr/>
            <a:r>
              <a:t>Zero boundary conditions: The image goes to zero at boundary</a:t>
            </a:r>
          </a:p>
        </p:txBody>
      </p:sp>
      <p:sp>
        <p:nvSpPr>
          <p:cNvPr id="814" name="This would lead to sharp discontinuity at boundary!"/>
          <p:cNvSpPr txBox="1"/>
          <p:nvPr/>
        </p:nvSpPr>
        <p:spPr>
          <a:xfrm>
            <a:off x="939660" y="5778989"/>
            <a:ext cx="4926384" cy="355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sz="5700">
                <a:solidFill>
                  <a:srgbClr val="FFFFFF"/>
                </a:solidFill>
                <a:latin typeface="Helvetica Light"/>
                <a:ea typeface="Helvetica Light"/>
                <a:cs typeface="Helvetica Light"/>
                <a:sym typeface="Helvetica Light"/>
              </a:defRPr>
            </a:lvl1pPr>
          </a:lstStyle>
          <a:p>
            <a:pPr/>
            <a:r>
              <a:t>This would lead to sharp discontinuity at boundary!</a:t>
            </a:r>
          </a:p>
        </p:txBody>
      </p:sp>
      <p:pic>
        <p:nvPicPr>
          <p:cNvPr id="816" name="Connection Line" descr="Connection Line"/>
          <p:cNvPicPr>
            <a:picLocks noChangeAspect="0"/>
          </p:cNvPicPr>
          <p:nvPr/>
        </p:nvPicPr>
        <p:blipFill>
          <a:blip r:embed="rId3">
            <a:extLst/>
          </a:blip>
          <a:stretch>
            <a:fillRect/>
          </a:stretch>
        </p:blipFill>
        <p:spPr>
          <a:xfrm>
            <a:off x="5802543" y="6910415"/>
            <a:ext cx="3201758" cy="564121"/>
          </a:xfrm>
          <a:prstGeom prst="rect">
            <a:avLst/>
          </a:prstGeom>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19" name="pasted-movie.png" descr="pasted-movie.png"/>
          <p:cNvPicPr>
            <a:picLocks noChangeAspect="1"/>
          </p:cNvPicPr>
          <p:nvPr/>
        </p:nvPicPr>
        <p:blipFill>
          <a:blip r:embed="rId2">
            <a:extLst/>
          </a:blip>
          <a:stretch>
            <a:fillRect/>
          </a:stretch>
        </p:blipFill>
        <p:spPr>
          <a:xfrm>
            <a:off x="12479629" y="2042796"/>
            <a:ext cx="11579169" cy="11579168"/>
          </a:xfrm>
          <a:prstGeom prst="rect">
            <a:avLst/>
          </a:prstGeom>
          <a:ln w="12700">
            <a:miter lim="400000"/>
          </a:ln>
        </p:spPr>
      </p:pic>
      <p:pic>
        <p:nvPicPr>
          <p:cNvPr id="820" name="intensity_scaling_experiment_before.png" descr="intensity_scaling_experiment_before.png"/>
          <p:cNvPicPr>
            <a:picLocks noChangeAspect="1"/>
          </p:cNvPicPr>
          <p:nvPr/>
        </p:nvPicPr>
        <p:blipFill>
          <a:blip r:embed="rId3">
            <a:extLst/>
          </a:blip>
          <a:stretch>
            <a:fillRect/>
          </a:stretch>
        </p:blipFill>
        <p:spPr>
          <a:xfrm>
            <a:off x="1168400" y="4581180"/>
            <a:ext cx="6502400" cy="6502401"/>
          </a:xfrm>
          <a:prstGeom prst="rect">
            <a:avLst/>
          </a:prstGeom>
          <a:ln w="12700">
            <a:miter lim="400000"/>
          </a:ln>
        </p:spPr>
      </p:pic>
      <p:sp>
        <p:nvSpPr>
          <p:cNvPr id="821" name="The image isn’t a function on  , it is a function defined on the surface of a topological 3D Torus!"/>
          <p:cNvSpPr txBox="1"/>
          <p:nvPr>
            <p:ph type="title"/>
          </p:nvPr>
        </p:nvSpPr>
        <p:spPr>
          <a:xfrm>
            <a:off x="393322" y="-14556"/>
            <a:ext cx="22924870" cy="2651127"/>
          </a:xfrm>
          <a:prstGeom prst="rect">
            <a:avLst/>
          </a:prstGeom>
        </p:spPr>
        <p:txBody>
          <a:bodyPr/>
          <a:lstStyle/>
          <a:p>
            <a:pPr defTabSz="1682495">
              <a:defRPr sz="8096"/>
            </a:pPr>
            <a:r>
              <a:t>The image isn’t a function on </a:t>
            </a:r>
            <a14:m>
              <m:oMath>
                <m:sSup>
                  <m:e>
                    <m:r>
                      <m:rPr>
                        <m:sty m:val="p"/>
                        <m:scr m:val="double-struck"/>
                      </m:rPr>
                      <a:rPr xmlns:a="http://schemas.openxmlformats.org/drawingml/2006/main" sz="9850" i="1">
                        <a:solidFill>
                          <a:srgbClr val="000000"/>
                        </a:solidFill>
                        <a:latin typeface="Cambria Math" panose="02040503050406030204" pitchFamily="18" charset="0"/>
                      </a:rPr>
                      <m:t>R</m:t>
                    </m:r>
                  </m:e>
                  <m:sup>
                    <m:r>
                      <a:rPr xmlns:a="http://schemas.openxmlformats.org/drawingml/2006/main" sz="9850" i="1">
                        <a:solidFill>
                          <a:srgbClr val="000000"/>
                        </a:solidFill>
                        <a:latin typeface="Cambria Math" panose="02040503050406030204" pitchFamily="18" charset="0"/>
                      </a:rPr>
                      <m:t>2</m:t>
                    </m:r>
                  </m:sup>
                </m:sSup>
              </m:oMath>
            </a14:m>
            <a:r>
              <a:t>, it is a function defined on the surface of a topological 3D Torus!</a:t>
            </a:r>
            <a:endParaRPr sz="8800"/>
          </a:p>
        </p:txBody>
      </p:sp>
      <p:sp>
        <p:nvSpPr>
          <p:cNvPr id="822" name="Line"/>
          <p:cNvSpPr/>
          <p:nvPr/>
        </p:nvSpPr>
        <p:spPr>
          <a:xfrm>
            <a:off x="8487466" y="7832380"/>
            <a:ext cx="3794972" cy="1"/>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4" name="Title 1"/>
          <p:cNvSpPr txBox="1"/>
          <p:nvPr>
            <p:ph type="title"/>
          </p:nvPr>
        </p:nvSpPr>
        <p:spPr>
          <a:prstGeom prst="rect">
            <a:avLst/>
          </a:prstGeom>
        </p:spPr>
        <p:txBody>
          <a:bodyPr/>
          <a:lstStyle/>
          <a:p>
            <a:pPr/>
            <a:r>
              <a:t>Discrete Fourier Transform</a:t>
            </a:r>
          </a:p>
        </p:txBody>
      </p:sp>
      <p:sp>
        <p:nvSpPr>
          <p:cNvPr id="825" name="Content Placeholder 2"/>
          <p:cNvSpPr txBox="1"/>
          <p:nvPr>
            <p:ph type="body" sz="half" idx="1"/>
          </p:nvPr>
        </p:nvSpPr>
        <p:spPr>
          <a:xfrm>
            <a:off x="500859" y="5297497"/>
            <a:ext cx="23382282" cy="3378001"/>
          </a:xfrm>
          <a:prstGeom prst="rect">
            <a:avLst/>
          </a:prstGeom>
        </p:spPr>
        <p:txBody>
          <a:bodyPr/>
          <a:lstStyle/>
          <a:p>
            <a:pPr/>
            <a:r>
              <a:t>For each </a:t>
            </a:r>
            <a14:m>
              <m:oMath>
                <m:r>
                  <a:rPr xmlns:a="http://schemas.openxmlformats.org/drawingml/2006/main" sz="6800" i="1">
                    <a:solidFill>
                      <a:srgbClr val="000000"/>
                    </a:solidFill>
                    <a:latin typeface="Cambria Math" panose="02040503050406030204" pitchFamily="18" charset="0"/>
                  </a:rPr>
                  <m:t>n</m:t>
                </m:r>
              </m:oMath>
            </a14:m>
            <a:r>
              <a:t> we compute the dot-product between the discrete signal </a:t>
            </a:r>
            <a14:m>
              <m:oMath>
                <m:r>
                  <a:rPr xmlns:a="http://schemas.openxmlformats.org/drawingml/2006/main" sz="6800" i="1">
                    <a:solidFill>
                      <a:srgbClr val="000000"/>
                    </a:solidFill>
                    <a:latin typeface="Cambria Math" panose="02040503050406030204" pitchFamily="18" charset="0"/>
                  </a:rPr>
                  <m:t>x</m:t>
                </m:r>
              </m:oMath>
            </a14:m>
            <a:r>
              <a:t> and the cosine and sine.</a:t>
            </a:r>
          </a:p>
          <a:p>
            <a:pPr/>
            <a:r>
              <a:t>This is just a matrix-vector multiplication!</a:t>
            </a:r>
          </a:p>
        </p:txBody>
      </p:sp>
      <p:pic>
        <p:nvPicPr>
          <p:cNvPr id="826" name="Picture 9" descr="Picture 9"/>
          <p:cNvPicPr>
            <a:picLocks noChangeAspect="1"/>
          </p:cNvPicPr>
          <p:nvPr/>
        </p:nvPicPr>
        <p:blipFill>
          <a:blip r:embed="rId2">
            <a:extLst/>
          </a:blip>
          <a:stretch>
            <a:fillRect/>
          </a:stretch>
        </p:blipFill>
        <p:spPr>
          <a:xfrm rot="5400000">
            <a:off x="20241226" y="9849407"/>
            <a:ext cx="4876801" cy="304801"/>
          </a:xfrm>
          <a:prstGeom prst="rect">
            <a:avLst/>
          </a:prstGeom>
          <a:ln w="12700">
            <a:miter lim="400000"/>
          </a:ln>
        </p:spPr>
      </p:pic>
      <p:sp>
        <p:nvSpPr>
          <p:cNvPr id="827" name="TextBox 14"/>
          <p:cNvSpPr txBox="1"/>
          <p:nvPr/>
        </p:nvSpPr>
        <p:spPr>
          <a:xfrm>
            <a:off x="20025662" y="6920017"/>
            <a:ext cx="1260019"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0 Freq</a:t>
            </a:r>
          </a:p>
        </p:txBody>
      </p:sp>
      <p:sp>
        <p:nvSpPr>
          <p:cNvPr id="828" name="Equation"/>
          <p:cNvSpPr txBox="1"/>
          <p:nvPr/>
        </p:nvSpPr>
        <p:spPr>
          <a:xfrm>
            <a:off x="2090829" y="2373578"/>
            <a:ext cx="9228401" cy="202791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5600" i="1">
                          <a:solidFill>
                            <a:srgbClr val="000000"/>
                          </a:solidFill>
                          <a:latin typeface="Cambria Math" panose="02040503050406030204" pitchFamily="18" charset="0"/>
                        </a:rPr>
                        <m:t>a</m:t>
                      </m:r>
                    </m:e>
                    <m:sub>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k</m:t>
                      </m:r>
                    </m:sub>
                  </m:sSub>
                  <m:r>
                    <a:rPr xmlns:a="http://schemas.openxmlformats.org/drawingml/2006/main" sz="5600" i="1">
                      <a:solidFill>
                        <a:srgbClr val="000000"/>
                      </a:solidFill>
                      <a:latin typeface="Cambria Math" panose="02040503050406030204" pitchFamily="18" charset="0"/>
                    </a:rPr>
                    <m:t>=</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2</m:t>
                      </m:r>
                    </m:num>
                    <m:den>
                      <m:r>
                        <a:rPr xmlns:a="http://schemas.openxmlformats.org/drawingml/2006/main" sz="5600" i="1">
                          <a:solidFill>
                            <a:srgbClr val="000000"/>
                          </a:solidFill>
                          <a:latin typeface="Cambria Math" panose="02040503050406030204" pitchFamily="18" charset="0"/>
                        </a:rPr>
                        <m:t>N</m:t>
                      </m:r>
                    </m:den>
                  </m:f>
                  <m:limUpp>
                    <m:e>
                      <m:limLow>
                        <m:e>
                          <m:r>
                            <a:rPr xmlns:a="http://schemas.openxmlformats.org/drawingml/2006/main" sz="5600" i="1">
                              <a:solidFill>
                                <a:srgbClr val="000000"/>
                              </a:solidFill>
                              <a:latin typeface="Cambria Math" panose="02040503050406030204" pitchFamily="18" charset="0"/>
                            </a:rPr>
                            <m:t>∑</m:t>
                          </m:r>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0</m:t>
                          </m:r>
                        </m:lim>
                      </m:limLow>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lim>
                  </m:limUpp>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m:rPr>
                      <m:sty m:val="p"/>
                    </m:rPr>
                    <a:rPr xmlns:a="http://schemas.openxmlformats.org/drawingml/2006/main" sz="5600" i="1">
                      <a:solidFill>
                        <a:srgbClr val="000000"/>
                      </a:solidFill>
                      <a:latin typeface="Cambria Math" panose="02040503050406030204" pitchFamily="18" charset="0"/>
                    </a:rPr>
                    <m:t>cos</m:t>
                  </m:r>
                  <m:d>
                    <m:dPr>
                      <m:ctrlPr>
                        <a:rPr xmlns:a="http://schemas.openxmlformats.org/drawingml/2006/main" sz="5600" i="1">
                          <a:solidFill>
                            <a:srgbClr val="000000"/>
                          </a:solidFill>
                          <a:latin typeface="Cambria Math" panose="02040503050406030204" pitchFamily="18" charset="0"/>
                        </a:rPr>
                      </m:ctrlPr>
                    </m:dPr>
                    <m:e>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π</m:t>
                          </m:r>
                          <m:r>
                            <a:rPr xmlns:a="http://schemas.openxmlformats.org/drawingml/2006/main" sz="5600" i="1">
                              <a:solidFill>
                                <a:srgbClr val="000000"/>
                              </a:solidFill>
                              <a:latin typeface="Cambria Math" panose="02040503050406030204" pitchFamily="18" charset="0"/>
                            </a:rPr>
                            <m:t>k</m:t>
                          </m:r>
                          <m:r>
                            <a:rPr xmlns:a="http://schemas.openxmlformats.org/drawingml/2006/main" sz="5600" i="1">
                              <a:solidFill>
                                <a:srgbClr val="000000"/>
                              </a:solidFill>
                              <a:latin typeface="Cambria Math" panose="02040503050406030204" pitchFamily="18" charset="0"/>
                            </a:rPr>
                            <m:t>n</m:t>
                          </m:r>
                        </m:num>
                        <m:den>
                          <m:r>
                            <a:rPr xmlns:a="http://schemas.openxmlformats.org/drawingml/2006/main" sz="5600" i="1">
                              <a:solidFill>
                                <a:srgbClr val="000000"/>
                              </a:solidFill>
                              <a:latin typeface="Cambria Math" panose="02040503050406030204" pitchFamily="18" charset="0"/>
                            </a:rPr>
                            <m:t>N</m:t>
                          </m:r>
                        </m:den>
                      </m:f>
                    </m:e>
                  </m:d>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829" name="Equation"/>
          <p:cNvSpPr txBox="1"/>
          <p:nvPr/>
        </p:nvSpPr>
        <p:spPr>
          <a:xfrm>
            <a:off x="12497596" y="2373578"/>
            <a:ext cx="9116043" cy="202791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5600" i="1">
                          <a:solidFill>
                            <a:srgbClr val="000000"/>
                          </a:solidFill>
                          <a:latin typeface="Cambria Math" panose="02040503050406030204" pitchFamily="18" charset="0"/>
                        </a:rPr>
                        <m:t>a</m:t>
                      </m:r>
                    </m:e>
                    <m:sub>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k</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2</m:t>
                      </m:r>
                    </m:num>
                    <m:den>
                      <m:r>
                        <a:rPr xmlns:a="http://schemas.openxmlformats.org/drawingml/2006/main" sz="5600" i="1">
                          <a:solidFill>
                            <a:srgbClr val="000000"/>
                          </a:solidFill>
                          <a:latin typeface="Cambria Math" panose="02040503050406030204" pitchFamily="18" charset="0"/>
                        </a:rPr>
                        <m:t>N</m:t>
                      </m:r>
                    </m:den>
                  </m:f>
                  <m:limUpp>
                    <m:e>
                      <m:limLow>
                        <m:e>
                          <m:r>
                            <a:rPr xmlns:a="http://schemas.openxmlformats.org/drawingml/2006/main" sz="5600" i="1">
                              <a:solidFill>
                                <a:srgbClr val="000000"/>
                              </a:solidFill>
                              <a:latin typeface="Cambria Math" panose="02040503050406030204" pitchFamily="18" charset="0"/>
                            </a:rPr>
                            <m:t>∑</m:t>
                          </m:r>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0</m:t>
                          </m:r>
                        </m:lim>
                      </m:limLow>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lim>
                  </m:limUpp>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m:rPr>
                      <m:sty m:val="p"/>
                    </m:rPr>
                    <a:rPr xmlns:a="http://schemas.openxmlformats.org/drawingml/2006/main" sz="5600" i="1">
                      <a:solidFill>
                        <a:srgbClr val="000000"/>
                      </a:solidFill>
                      <a:latin typeface="Cambria Math" panose="02040503050406030204" pitchFamily="18" charset="0"/>
                    </a:rPr>
                    <m:t>sin</m:t>
                  </m:r>
                  <m:d>
                    <m:dPr>
                      <m:ctrlPr>
                        <a:rPr xmlns:a="http://schemas.openxmlformats.org/drawingml/2006/main" sz="5600" i="1">
                          <a:solidFill>
                            <a:srgbClr val="000000"/>
                          </a:solidFill>
                          <a:latin typeface="Cambria Math" panose="02040503050406030204" pitchFamily="18" charset="0"/>
                        </a:rPr>
                      </m:ctrlPr>
                    </m:dPr>
                    <m:e>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π</m:t>
                          </m:r>
                          <m:r>
                            <a:rPr xmlns:a="http://schemas.openxmlformats.org/drawingml/2006/main" sz="5600" i="1">
                              <a:solidFill>
                                <a:srgbClr val="000000"/>
                              </a:solidFill>
                              <a:latin typeface="Cambria Math" panose="02040503050406030204" pitchFamily="18" charset="0"/>
                            </a:rPr>
                            <m:t>k</m:t>
                          </m:r>
                          <m:r>
                            <a:rPr xmlns:a="http://schemas.openxmlformats.org/drawingml/2006/main" sz="5600" i="1">
                              <a:solidFill>
                                <a:srgbClr val="000000"/>
                              </a:solidFill>
                              <a:latin typeface="Cambria Math" panose="02040503050406030204" pitchFamily="18" charset="0"/>
                            </a:rPr>
                            <m:t>n</m:t>
                          </m:r>
                        </m:num>
                        <m:den>
                          <m:r>
                            <a:rPr xmlns:a="http://schemas.openxmlformats.org/drawingml/2006/main" sz="5600" i="1">
                              <a:solidFill>
                                <a:srgbClr val="000000"/>
                              </a:solidFill>
                              <a:latin typeface="Cambria Math" panose="02040503050406030204" pitchFamily="18" charset="0"/>
                            </a:rPr>
                            <m:t>N</m:t>
                          </m:r>
                        </m:den>
                      </m:f>
                    </m:e>
                  </m:d>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830" name="Equation"/>
          <p:cNvSpPr txBox="1"/>
          <p:nvPr/>
        </p:nvSpPr>
        <p:spPr>
          <a:xfrm>
            <a:off x="13290024" y="9642600"/>
            <a:ext cx="1305448"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831" name="Equation"/>
          <p:cNvSpPr txBox="1"/>
          <p:nvPr/>
        </p:nvSpPr>
        <p:spPr>
          <a:xfrm>
            <a:off x="23535445" y="9629087"/>
            <a:ext cx="266701" cy="49144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oMath>
              </m:oMathPara>
            </a14:m>
            <a:endParaRPr sz="5600"/>
          </a:p>
        </p:txBody>
      </p:sp>
      <p:sp>
        <p:nvSpPr>
          <p:cNvPr id="832" name="TextBox 14"/>
          <p:cNvSpPr txBox="1"/>
          <p:nvPr/>
        </p:nvSpPr>
        <p:spPr>
          <a:xfrm>
            <a:off x="20048666" y="7258835"/>
            <a:ext cx="932720"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Sine</a:t>
            </a:r>
          </a:p>
        </p:txBody>
      </p:sp>
      <p:sp>
        <p:nvSpPr>
          <p:cNvPr id="833" name="TextBox 14"/>
          <p:cNvSpPr txBox="1"/>
          <p:nvPr/>
        </p:nvSpPr>
        <p:spPr>
          <a:xfrm>
            <a:off x="20048160" y="7601444"/>
            <a:ext cx="1342023"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Cosine</a:t>
            </a:r>
          </a:p>
        </p:txBody>
      </p:sp>
      <p:sp>
        <p:nvSpPr>
          <p:cNvPr id="834" name="TextBox 14"/>
          <p:cNvSpPr txBox="1"/>
          <p:nvPr/>
        </p:nvSpPr>
        <p:spPr>
          <a:xfrm>
            <a:off x="20048666" y="7905803"/>
            <a:ext cx="932720"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Sine</a:t>
            </a:r>
          </a:p>
        </p:txBody>
      </p:sp>
      <p:sp>
        <p:nvSpPr>
          <p:cNvPr id="835" name="TextBox 14"/>
          <p:cNvSpPr txBox="1"/>
          <p:nvPr/>
        </p:nvSpPr>
        <p:spPr>
          <a:xfrm>
            <a:off x="20048160" y="8248412"/>
            <a:ext cx="1342023"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Cosine</a:t>
            </a:r>
          </a:p>
        </p:txBody>
      </p:sp>
      <p:sp>
        <p:nvSpPr>
          <p:cNvPr id="836" name="TextBox 14"/>
          <p:cNvSpPr txBox="1"/>
          <p:nvPr/>
        </p:nvSpPr>
        <p:spPr>
          <a:xfrm rot="5400000">
            <a:off x="20373731" y="8814971"/>
            <a:ext cx="563881"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a:t>
            </a:r>
          </a:p>
        </p:txBody>
      </p:sp>
      <p:sp>
        <p:nvSpPr>
          <p:cNvPr id="837"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pic>
        <p:nvPicPr>
          <p:cNvPr id="838" name="pasted-movie.png" descr="pasted-movie.png"/>
          <p:cNvPicPr>
            <a:picLocks noChangeAspect="1"/>
          </p:cNvPicPr>
          <p:nvPr/>
        </p:nvPicPr>
        <p:blipFill>
          <a:blip r:embed="rId3">
            <a:extLst/>
          </a:blip>
          <a:stretch>
            <a:fillRect/>
          </a:stretch>
        </p:blipFill>
        <p:spPr>
          <a:xfrm rot="5400000">
            <a:off x="14390129" y="7032326"/>
            <a:ext cx="5689492" cy="5701320"/>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0" name="Wait - I thought the Fourier Transform was complex?"/>
          <p:cNvSpPr txBox="1"/>
          <p:nvPr>
            <p:ph type="title"/>
          </p:nvPr>
        </p:nvSpPr>
        <p:spPr>
          <a:xfrm>
            <a:off x="393322" y="41689"/>
            <a:ext cx="21031201" cy="2651127"/>
          </a:xfrm>
          <a:prstGeom prst="rect">
            <a:avLst/>
          </a:prstGeom>
        </p:spPr>
        <p:txBody>
          <a:bodyPr/>
          <a:lstStyle/>
          <a:p>
            <a:pPr>
              <a:defRPr sz="7800"/>
            </a:pPr>
            <a:r>
              <a:t>Wait - I thought the Fourier Transform was </a:t>
            </a:r>
            <a:r>
              <a:rPr i="1"/>
              <a:t>complex?</a:t>
            </a:r>
          </a:p>
        </p:txBody>
      </p:sp>
      <p:sp>
        <p:nvSpPr>
          <p:cNvPr id="841" name="The Fourier Transform is usually written as follows:…"/>
          <p:cNvSpPr txBox="1"/>
          <p:nvPr>
            <p:ph type="body" idx="1"/>
          </p:nvPr>
        </p:nvSpPr>
        <p:spPr>
          <a:xfrm>
            <a:off x="500859" y="4027732"/>
            <a:ext cx="23382282" cy="8702677"/>
          </a:xfrm>
          <a:prstGeom prst="rect">
            <a:avLst/>
          </a:prstGeom>
        </p:spPr>
        <p:txBody>
          <a:bodyPr/>
          <a:lstStyle/>
          <a:p>
            <a:pPr lvl="1"/>
            <a:r>
              <a:t>The Fourier Transform is usually written as follows:</a:t>
            </a:r>
            <a:br/>
            <a:br/>
            <a14:m>
              <m:oMath>
                <m: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k</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limUpp>
                  <m:e>
                    <m:limLow>
                      <m:e>
                        <m:r>
                          <a:rPr xmlns:a="http://schemas.openxmlformats.org/drawingml/2006/main" sz="6800" i="1">
                            <a:solidFill>
                              <a:srgbClr val="000000"/>
                            </a:solidFill>
                            <a:latin typeface="Cambria Math" panose="02040503050406030204" pitchFamily="18" charset="0"/>
                          </a:rPr>
                          <m:t>∑</m:t>
                        </m:r>
                      </m:e>
                      <m:lim>
                        <m:r>
                          <a:rPr xmlns:a="http://schemas.openxmlformats.org/drawingml/2006/main" sz="6800" i="1">
                            <a:solidFill>
                              <a:srgbClr val="000000"/>
                            </a:solidFill>
                            <a:latin typeface="Cambria Math" panose="02040503050406030204" pitchFamily="18" charset="0"/>
                          </a:rPr>
                          <m:t>n</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0</m:t>
                        </m:r>
                      </m:lim>
                    </m:limLow>
                  </m:e>
                  <m:lim>
                    <m:r>
                      <a:rPr xmlns:a="http://schemas.openxmlformats.org/drawingml/2006/main" sz="6800" i="1">
                        <a:solidFill>
                          <a:srgbClr val="000000"/>
                        </a:solidFill>
                        <a:latin typeface="Cambria Math" panose="02040503050406030204" pitchFamily="18" charset="0"/>
                      </a:rPr>
                      <m:t>N</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1</m:t>
                    </m:r>
                  </m:lim>
                </m:limUpp>
                <m: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n</m:t>
                </m:r>
                <m:r>
                  <a:rPr xmlns:a="http://schemas.openxmlformats.org/drawingml/2006/main" sz="6800" i="1">
                    <a:solidFill>
                      <a:srgbClr val="000000"/>
                    </a:solidFill>
                    <a:latin typeface="Cambria Math" panose="02040503050406030204" pitchFamily="18" charset="0"/>
                  </a:rPr>
                  <m:t>)</m:t>
                </m:r>
                <m:r>
                  <m:rPr>
                    <m:sty m:val="p"/>
                  </m:rPr>
                  <a:rPr xmlns:a="http://schemas.openxmlformats.org/drawingml/2006/main" sz="6800" i="1">
                    <a:solidFill>
                      <a:srgbClr val="000000"/>
                    </a:solidFill>
                    <a:latin typeface="Cambria Math" panose="02040503050406030204" pitchFamily="18" charset="0"/>
                  </a:rPr>
                  <m:t>exp</m:t>
                </m:r>
                <m:d>
                  <m:dPr>
                    <m:ctrlPr>
                      <a:rPr xmlns:a="http://schemas.openxmlformats.org/drawingml/2006/main" sz="6800" i="1">
                        <a:solidFill>
                          <a:srgbClr val="000000"/>
                        </a:solidFill>
                        <a:latin typeface="Cambria Math" panose="02040503050406030204" pitchFamily="18" charset="0"/>
                      </a:rPr>
                    </m:ctrlPr>
                  </m:dPr>
                  <m:e>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i</m:t>
                    </m:r>
                    <m:f>
                      <m:fPr>
                        <m:ctrlPr>
                          <a:rPr xmlns:a="http://schemas.openxmlformats.org/drawingml/2006/main" sz="6800" i="1">
                            <a:solidFill>
                              <a:srgbClr val="000000"/>
                            </a:solidFill>
                            <a:latin typeface="Cambria Math" panose="02040503050406030204" pitchFamily="18" charset="0"/>
                          </a:rPr>
                        </m:ctrlPr>
                        <m:type m:val="bar"/>
                      </m:fPr>
                      <m:num>
                        <m:r>
                          <a:rPr xmlns:a="http://schemas.openxmlformats.org/drawingml/2006/main" sz="6800" i="1">
                            <a:solidFill>
                              <a:srgbClr val="000000"/>
                            </a:solidFill>
                            <a:latin typeface="Cambria Math" panose="02040503050406030204" pitchFamily="18" charset="0"/>
                          </a:rPr>
                          <m:t>2</m:t>
                        </m:r>
                        <m:r>
                          <a:rPr xmlns:a="http://schemas.openxmlformats.org/drawingml/2006/main" sz="6800" i="1">
                            <a:solidFill>
                              <a:srgbClr val="000000"/>
                            </a:solidFill>
                            <a:latin typeface="Cambria Math" panose="02040503050406030204" pitchFamily="18" charset="0"/>
                          </a:rPr>
                          <m:t>π</m:t>
                        </m:r>
                      </m:num>
                      <m:den>
                        <m:r>
                          <a:rPr xmlns:a="http://schemas.openxmlformats.org/drawingml/2006/main" sz="6800" i="1">
                            <a:solidFill>
                              <a:srgbClr val="000000"/>
                            </a:solidFill>
                            <a:latin typeface="Cambria Math" panose="02040503050406030204" pitchFamily="18" charset="0"/>
                          </a:rPr>
                          <m:t>N</m:t>
                        </m:r>
                      </m:den>
                    </m:f>
                    <m:r>
                      <a:rPr xmlns:a="http://schemas.openxmlformats.org/drawingml/2006/main" sz="6800" i="1">
                        <a:solidFill>
                          <a:srgbClr val="000000"/>
                        </a:solidFill>
                        <a:latin typeface="Cambria Math" panose="02040503050406030204" pitchFamily="18" charset="0"/>
                      </a:rPr>
                      <m:t>k</m:t>
                    </m:r>
                    <m:r>
                      <a:rPr xmlns:a="http://schemas.openxmlformats.org/drawingml/2006/main" sz="6800" i="1">
                        <a:solidFill>
                          <a:srgbClr val="000000"/>
                        </a:solidFill>
                        <a:latin typeface="Cambria Math" panose="02040503050406030204" pitchFamily="18" charset="0"/>
                      </a:rPr>
                      <m:t>n</m:t>
                    </m:r>
                  </m:e>
                </m:d>
              </m:oMath>
            </a14:m>
          </a:p>
          <a:p>
            <a:pPr lvl="1"/>
          </a:p>
          <a:p>
            <a:pPr lvl="1"/>
            <a:r>
              <a:t>What’s the relationship?</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3" name="Title 1"/>
          <p:cNvSpPr txBox="1"/>
          <p:nvPr>
            <p:ph type="title"/>
          </p:nvPr>
        </p:nvSpPr>
        <p:spPr>
          <a:xfrm>
            <a:off x="500859" y="95457"/>
            <a:ext cx="22877076" cy="2651127"/>
          </a:xfrm>
          <a:prstGeom prst="rect">
            <a:avLst/>
          </a:prstGeom>
        </p:spPr>
        <p:txBody>
          <a:bodyPr/>
          <a:lstStyle/>
          <a:p>
            <a:pPr/>
            <a:r>
              <a:t>The complex exponential</a:t>
            </a:r>
          </a:p>
        </p:txBody>
      </p:sp>
      <p:sp>
        <p:nvSpPr>
          <p:cNvPr id="844" name="Content Placeholder 2"/>
          <p:cNvSpPr txBox="1"/>
          <p:nvPr>
            <p:ph type="body" idx="1"/>
          </p:nvPr>
        </p:nvSpPr>
        <p:spPr>
          <a:prstGeom prst="rect">
            <a:avLst/>
          </a:prstGeom>
        </p:spPr>
        <p:txBody>
          <a:bodyPr/>
          <a:lstStyle/>
          <a:p>
            <a:pPr/>
            <a:r>
              <a:t>Euler’s Identity: </a:t>
            </a:r>
            <a14:m>
              <m:oMath>
                <m:sSup>
                  <m:e>
                    <m:r>
                      <a:rPr xmlns:a="http://schemas.openxmlformats.org/drawingml/2006/main" sz="5500" i="1">
                        <a:solidFill>
                          <a:srgbClr val="000000"/>
                        </a:solidFill>
                        <a:latin typeface="Cambria Math" panose="02040503050406030204" pitchFamily="18" charset="0"/>
                      </a:rPr>
                      <m:t>𝑒</m:t>
                    </m:r>
                  </m:e>
                  <m:sup>
                    <m:r>
                      <a:rPr xmlns:a="http://schemas.openxmlformats.org/drawingml/2006/main" sz="5500" i="1">
                        <a:solidFill>
                          <a:srgbClr val="000000"/>
                        </a:solidFill>
                        <a:latin typeface="Cambria Math" panose="02040503050406030204" pitchFamily="18" charset="0"/>
                      </a:rPr>
                      <m:t>𝑖</m:t>
                    </m:r>
                    <m:r>
                      <a:rPr xmlns:a="http://schemas.openxmlformats.org/drawingml/2006/main" sz="5500" i="1">
                        <a:solidFill>
                          <a:srgbClr val="000000"/>
                        </a:solidFill>
                        <a:latin typeface="Cambria Math" panose="02040503050406030204" pitchFamily="18" charset="0"/>
                      </a:rPr>
                      <m:t>𝜋</m:t>
                    </m:r>
                  </m:sup>
                </m:sSup>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1</m:t>
                </m:r>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0</m:t>
                </m:r>
              </m:oMath>
            </a14:m>
            <a:endParaRPr sz="5200"/>
          </a:p>
          <a:p>
            <a:pPr/>
            <a:endParaRPr sz="5200"/>
          </a:p>
          <a:p>
            <a:pPr/>
            <a:r>
              <a:t>Euler’s Formula: </a:t>
            </a:r>
            <a14:m>
              <m:oMath>
                <m:sSup>
                  <m:e>
                    <m:r>
                      <a:rPr xmlns:a="http://schemas.openxmlformats.org/drawingml/2006/main" sz="5500" i="1">
                        <a:solidFill>
                          <a:srgbClr val="000000"/>
                        </a:solidFill>
                        <a:latin typeface="Cambria Math" panose="02040503050406030204" pitchFamily="18" charset="0"/>
                      </a:rPr>
                      <m:t>𝑒</m:t>
                    </m:r>
                  </m:e>
                  <m:sup>
                    <m:r>
                      <a:rPr xmlns:a="http://schemas.openxmlformats.org/drawingml/2006/main" sz="5500" i="1">
                        <a:solidFill>
                          <a:srgbClr val="000000"/>
                        </a:solidFill>
                        <a:latin typeface="Cambria Math" panose="02040503050406030204" pitchFamily="18" charset="0"/>
                      </a:rPr>
                      <m:t>𝑖</m:t>
                    </m:r>
                    <m:r>
                      <a:rPr xmlns:a="http://schemas.openxmlformats.org/drawingml/2006/main" sz="5500" i="1">
                        <a:solidFill>
                          <a:srgbClr val="000000"/>
                        </a:solidFill>
                        <a:latin typeface="Cambria Math" panose="02040503050406030204" pitchFamily="18" charset="0"/>
                      </a:rPr>
                      <m:t>𝜙</m:t>
                    </m:r>
                  </m:sup>
                </m:sSup>
                <m:r>
                  <a:rPr xmlns:a="http://schemas.openxmlformats.org/drawingml/2006/main" sz="5500" i="1">
                    <a:solidFill>
                      <a:srgbClr val="000000"/>
                    </a:solidFill>
                    <a:latin typeface="Cambria Math" panose="02040503050406030204" pitchFamily="18" charset="0"/>
                  </a:rPr>
                  <m:t>=</m:t>
                </m:r>
                <m:func>
                  <m:funcPr>
                    <m:ctrlPr>
                      <a:rPr xmlns:a="http://schemas.openxmlformats.org/drawingml/2006/main" sz="5500" i="1">
                        <a:solidFill>
                          <a:srgbClr val="000000"/>
                        </a:solidFill>
                        <a:latin typeface="Cambria Math" panose="02040503050406030204" pitchFamily="18" charset="0"/>
                      </a:rPr>
                    </m:ctrlPr>
                  </m:funcPr>
                  <m:fName>
                    <m:r>
                      <m:rPr>
                        <m:sty m:val="p"/>
                      </m:rPr>
                      <a:rPr xmlns:a="http://schemas.openxmlformats.org/drawingml/2006/main" sz="5500" i="1">
                        <a:solidFill>
                          <a:srgbClr val="000000"/>
                        </a:solidFill>
                        <a:latin typeface="Cambria Math" panose="02040503050406030204" pitchFamily="18" charset="0"/>
                      </a:rPr>
                      <m:t>cos</m:t>
                    </m:r>
                  </m:fName>
                  <m:e>
                    <m:r>
                      <a:rPr xmlns:a="http://schemas.openxmlformats.org/drawingml/2006/main" sz="5500" i="1">
                        <a:solidFill>
                          <a:srgbClr val="000000"/>
                        </a:solidFill>
                        <a:latin typeface="Cambria Math" panose="02040503050406030204" pitchFamily="18" charset="0"/>
                      </a:rPr>
                      <m:t>𝜙</m:t>
                    </m:r>
                  </m:e>
                </m:func>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𝑖</m:t>
                </m:r>
                <m:func>
                  <m:funcPr>
                    <m:ctrlPr>
                      <a:rPr xmlns:a="http://schemas.openxmlformats.org/drawingml/2006/main" sz="5500" i="1">
                        <a:solidFill>
                          <a:srgbClr val="000000"/>
                        </a:solidFill>
                        <a:latin typeface="Cambria Math" panose="02040503050406030204" pitchFamily="18" charset="0"/>
                      </a:rPr>
                    </m:ctrlPr>
                  </m:funcPr>
                  <m:fName>
                    <m:r>
                      <m:rPr>
                        <m:sty m:val="p"/>
                      </m:rPr>
                      <a:rPr xmlns:a="http://schemas.openxmlformats.org/drawingml/2006/main" sz="5500" i="1">
                        <a:solidFill>
                          <a:srgbClr val="000000"/>
                        </a:solidFill>
                        <a:latin typeface="Cambria Math" panose="02040503050406030204" pitchFamily="18" charset="0"/>
                      </a:rPr>
                      <m:t>sin</m:t>
                    </m:r>
                  </m:fName>
                  <m:e>
                    <m:r>
                      <a:rPr xmlns:a="http://schemas.openxmlformats.org/drawingml/2006/main" sz="5500" i="1">
                        <a:solidFill>
                          <a:srgbClr val="000000"/>
                        </a:solidFill>
                        <a:latin typeface="Cambria Math" panose="02040503050406030204" pitchFamily="18" charset="0"/>
                      </a:rPr>
                      <m:t>𝜙</m:t>
                    </m:r>
                  </m:e>
                </m:func>
              </m:oMath>
            </a14:m>
            <a:endParaRPr sz="5200"/>
          </a:p>
          <a:p>
            <a:pPr/>
            <a:endParaRPr sz="5200"/>
          </a:p>
          <a:p>
            <a:pPr/>
            <a:r>
              <a:t>Identity: </a:t>
            </a:r>
            <a14:m>
              <m:oMath>
                <m:sSup>
                  <m:e>
                    <m:r>
                      <a:rPr xmlns:a="http://schemas.openxmlformats.org/drawingml/2006/main" sz="5500" i="1">
                        <a:solidFill>
                          <a:srgbClr val="000000"/>
                        </a:solidFill>
                        <a:latin typeface="Cambria Math" panose="02040503050406030204" pitchFamily="18" charset="0"/>
                      </a:rPr>
                      <m:t>𝑒</m:t>
                    </m:r>
                  </m:e>
                  <m:sup>
                    <m:r>
                      <a:rPr xmlns:a="http://schemas.openxmlformats.org/drawingml/2006/main" sz="5500" i="1">
                        <a:solidFill>
                          <a:srgbClr val="000000"/>
                        </a:solidFill>
                        <a:latin typeface="Cambria Math" panose="02040503050406030204" pitchFamily="18" charset="0"/>
                      </a:rPr>
                      <m:t>𝑖</m:t>
                    </m:r>
                    <m:r>
                      <a:rPr xmlns:a="http://schemas.openxmlformats.org/drawingml/2006/main" sz="5500" i="1">
                        <a:solidFill>
                          <a:srgbClr val="000000"/>
                        </a:solidFill>
                        <a:latin typeface="Cambria Math" panose="02040503050406030204" pitchFamily="18" charset="0"/>
                      </a:rPr>
                      <m:t>𝜋</m:t>
                    </m:r>
                  </m:sup>
                </m:sSup>
                <m:r>
                  <a:rPr xmlns:a="http://schemas.openxmlformats.org/drawingml/2006/main" sz="5500" i="1">
                    <a:solidFill>
                      <a:srgbClr val="000000"/>
                    </a:solidFill>
                    <a:latin typeface="Cambria Math" panose="02040503050406030204" pitchFamily="18" charset="0"/>
                  </a:rPr>
                  <m:t>=</m:t>
                </m:r>
                <m:func>
                  <m:funcPr>
                    <m:ctrlPr>
                      <a:rPr xmlns:a="http://schemas.openxmlformats.org/drawingml/2006/main" sz="5500" i="1">
                        <a:solidFill>
                          <a:srgbClr val="000000"/>
                        </a:solidFill>
                        <a:latin typeface="Cambria Math" panose="02040503050406030204" pitchFamily="18" charset="0"/>
                      </a:rPr>
                    </m:ctrlPr>
                  </m:funcPr>
                  <m:fName>
                    <m:r>
                      <m:rPr>
                        <m:sty m:val="p"/>
                      </m:rPr>
                      <a:rPr xmlns:a="http://schemas.openxmlformats.org/drawingml/2006/main" sz="5500" i="1">
                        <a:solidFill>
                          <a:srgbClr val="000000"/>
                        </a:solidFill>
                        <a:latin typeface="Cambria Math" panose="02040503050406030204" pitchFamily="18" charset="0"/>
                      </a:rPr>
                      <m:t>cos</m:t>
                    </m:r>
                  </m:fName>
                  <m:e>
                    <m:r>
                      <a:rPr xmlns:a="http://schemas.openxmlformats.org/drawingml/2006/main" sz="5500" i="1">
                        <a:solidFill>
                          <a:srgbClr val="000000"/>
                        </a:solidFill>
                        <a:latin typeface="Cambria Math" panose="02040503050406030204" pitchFamily="18" charset="0"/>
                      </a:rPr>
                      <m:t>𝜋</m:t>
                    </m:r>
                  </m:e>
                </m:func>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𝑖</m:t>
                </m:r>
                <m:func>
                  <m:funcPr>
                    <m:ctrlPr>
                      <a:rPr xmlns:a="http://schemas.openxmlformats.org/drawingml/2006/main" sz="5500" i="1">
                        <a:solidFill>
                          <a:srgbClr val="000000"/>
                        </a:solidFill>
                        <a:latin typeface="Cambria Math" panose="02040503050406030204" pitchFamily="18" charset="0"/>
                      </a:rPr>
                    </m:ctrlPr>
                  </m:funcPr>
                  <m:fName>
                    <m:r>
                      <m:rPr>
                        <m:sty m:val="p"/>
                      </m:rPr>
                      <a:rPr xmlns:a="http://schemas.openxmlformats.org/drawingml/2006/main" sz="5500" i="1">
                        <a:solidFill>
                          <a:srgbClr val="000000"/>
                        </a:solidFill>
                        <a:latin typeface="Cambria Math" panose="02040503050406030204" pitchFamily="18" charset="0"/>
                      </a:rPr>
                      <m:t>sin</m:t>
                    </m:r>
                  </m:fName>
                  <m:e>
                    <m:r>
                      <a:rPr xmlns:a="http://schemas.openxmlformats.org/drawingml/2006/main" sz="5500" i="1">
                        <a:solidFill>
                          <a:srgbClr val="000000"/>
                        </a:solidFill>
                        <a:latin typeface="Cambria Math" panose="02040503050406030204" pitchFamily="18" charset="0"/>
                      </a:rPr>
                      <m:t>𝜋</m:t>
                    </m:r>
                  </m:e>
                </m:func>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1</m:t>
                </m:r>
                <m:r>
                  <a:rPr xmlns:a="http://schemas.openxmlformats.org/drawingml/2006/main" sz="5500" i="1">
                    <a:solidFill>
                      <a:srgbClr val="000000"/>
                    </a:solidFill>
                    <a:latin typeface="Cambria Math" panose="02040503050406030204" pitchFamily="18" charset="0"/>
                  </a:rPr>
                  <m:t>+</m:t>
                </m:r>
                <m:r>
                  <a:rPr xmlns:a="http://schemas.openxmlformats.org/drawingml/2006/main" sz="5500" i="1">
                    <a:solidFill>
                      <a:srgbClr val="000000"/>
                    </a:solidFill>
                    <a:latin typeface="Cambria Math" panose="02040503050406030204" pitchFamily="18" charset="0"/>
                  </a:rPr>
                  <m:t>0</m:t>
                </m:r>
              </m:oMath>
            </a14:m>
            <a:endParaRPr sz="5200"/>
          </a:p>
        </p:txBody>
      </p:sp>
      <p:pic>
        <p:nvPicPr>
          <p:cNvPr id="845" name="Picture 5" descr="Picture 5"/>
          <p:cNvPicPr>
            <a:picLocks noChangeAspect="1"/>
          </p:cNvPicPr>
          <p:nvPr/>
        </p:nvPicPr>
        <p:blipFill>
          <a:blip r:embed="rId2">
            <a:extLst/>
          </a:blip>
          <a:stretch>
            <a:fillRect/>
          </a:stretch>
        </p:blipFill>
        <p:spPr>
          <a:xfrm>
            <a:off x="15178631" y="2993453"/>
            <a:ext cx="8702677" cy="8702677"/>
          </a:xfrm>
          <a:prstGeom prst="rect">
            <a:avLst/>
          </a:prstGeom>
          <a:ln w="12700">
            <a:miter lim="400000"/>
          </a:ln>
        </p:spPr>
      </p:pic>
      <p:sp>
        <p:nvSpPr>
          <p:cNvPr id="846" name="TextBox 6"/>
          <p:cNvSpPr txBox="1"/>
          <p:nvPr/>
        </p:nvSpPr>
        <p:spPr>
          <a:xfrm>
            <a:off x="21955152" y="11442783"/>
            <a:ext cx="1888352" cy="5130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200" u="sng">
                <a:solidFill>
                  <a:srgbClr val="0563C1"/>
                </a:solidFill>
                <a:uFill>
                  <a:solidFill>
                    <a:srgbClr val="0563C1"/>
                  </a:solidFill>
                </a:uFill>
                <a:latin typeface="Open Sans"/>
                <a:ea typeface="Open Sans"/>
                <a:cs typeface="Open Sans"/>
                <a:sym typeface="Open Sans"/>
                <a:hlinkClick r:id="rId3"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3" invalidUrl="" action="" tgtFrame="" tooltip="" history="1" highlightClick="0" endSnd="0"/>
              </a:rPr>
              <a:t>Image source</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8" name="Wait - I thought the Fourier Transform was complex?"/>
          <p:cNvSpPr txBox="1"/>
          <p:nvPr>
            <p:ph type="title"/>
          </p:nvPr>
        </p:nvSpPr>
        <p:spPr>
          <a:xfrm>
            <a:off x="393322" y="41689"/>
            <a:ext cx="21031201" cy="2651127"/>
          </a:xfrm>
          <a:prstGeom prst="rect">
            <a:avLst/>
          </a:prstGeom>
        </p:spPr>
        <p:txBody>
          <a:bodyPr/>
          <a:lstStyle/>
          <a:p>
            <a:pPr defTabSz="1755647">
              <a:defRPr sz="8448"/>
            </a:pPr>
            <a:r>
              <a:t>Wait - I thought the Fourier Transform was </a:t>
            </a:r>
            <a:r>
              <a:rPr i="1"/>
              <a:t>complex?</a:t>
            </a:r>
          </a:p>
        </p:txBody>
      </p:sp>
      <p:sp>
        <p:nvSpPr>
          <p:cNvPr id="849" name="Equation"/>
          <p:cNvSpPr txBox="1"/>
          <p:nvPr/>
        </p:nvSpPr>
        <p:spPr>
          <a:xfrm>
            <a:off x="7520975" y="3301404"/>
            <a:ext cx="8652523" cy="202791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k</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limUpp>
                    <m:e>
                      <m:limLow>
                        <m:e>
                          <m:r>
                            <a:rPr xmlns:a="http://schemas.openxmlformats.org/drawingml/2006/main" sz="5600" i="1">
                              <a:solidFill>
                                <a:srgbClr val="000000"/>
                              </a:solidFill>
                              <a:latin typeface="Cambria Math" panose="02040503050406030204" pitchFamily="18" charset="0"/>
                            </a:rPr>
                            <m:t>∑</m:t>
                          </m:r>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0</m:t>
                          </m:r>
                        </m:lim>
                      </m:limLow>
                    </m:e>
                    <m:lim>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lim>
                  </m:limUpp>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n</m:t>
                  </m:r>
                  <m:r>
                    <a:rPr xmlns:a="http://schemas.openxmlformats.org/drawingml/2006/main" sz="5600" i="1">
                      <a:solidFill>
                        <a:srgbClr val="000000"/>
                      </a:solidFill>
                      <a:latin typeface="Cambria Math" panose="02040503050406030204" pitchFamily="18" charset="0"/>
                    </a:rPr>
                    <m:t>)</m:t>
                  </m:r>
                  <m:r>
                    <m:rPr>
                      <m:sty m:val="p"/>
                    </m:rPr>
                    <a:rPr xmlns:a="http://schemas.openxmlformats.org/drawingml/2006/main" sz="5600" i="1">
                      <a:solidFill>
                        <a:srgbClr val="000000"/>
                      </a:solidFill>
                      <a:latin typeface="Cambria Math" panose="02040503050406030204" pitchFamily="18" charset="0"/>
                    </a:rPr>
                    <m:t>exp</m:t>
                  </m:r>
                  <m:d>
                    <m:dPr>
                      <m:ctrlPr>
                        <a:rPr xmlns:a="http://schemas.openxmlformats.org/drawingml/2006/main" sz="5600" i="1">
                          <a:solidFill>
                            <a:srgbClr val="000000"/>
                          </a:solidFill>
                          <a:latin typeface="Cambria Math" panose="02040503050406030204" pitchFamily="18" charset="0"/>
                        </a:rPr>
                      </m:ctrlPr>
                    </m:dP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i</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π</m:t>
                          </m:r>
                        </m:num>
                        <m:den>
                          <m:r>
                            <a:rPr xmlns:a="http://schemas.openxmlformats.org/drawingml/2006/main" sz="5600" i="1">
                              <a:solidFill>
                                <a:srgbClr val="000000"/>
                              </a:solidFill>
                              <a:latin typeface="Cambria Math" panose="02040503050406030204" pitchFamily="18" charset="0"/>
                            </a:rPr>
                            <m:t>N</m:t>
                          </m:r>
                        </m:den>
                      </m:f>
                      <m:r>
                        <a:rPr xmlns:a="http://schemas.openxmlformats.org/drawingml/2006/main" sz="5600" i="1">
                          <a:solidFill>
                            <a:srgbClr val="000000"/>
                          </a:solidFill>
                          <a:latin typeface="Cambria Math" panose="02040503050406030204" pitchFamily="18" charset="0"/>
                        </a:rPr>
                        <m:t>k</m:t>
                      </m:r>
                      <m:r>
                        <a:rPr xmlns:a="http://schemas.openxmlformats.org/drawingml/2006/main" sz="5600" i="1">
                          <a:solidFill>
                            <a:srgbClr val="000000"/>
                          </a:solidFill>
                          <a:latin typeface="Cambria Math" panose="02040503050406030204" pitchFamily="18" charset="0"/>
                        </a:rPr>
                        <m:t>n</m:t>
                      </m:r>
                    </m:e>
                  </m:d>
                </m:oMath>
              </m:oMathPara>
            </a14:m>
            <a:endParaRPr sz="5600"/>
          </a:p>
        </p:txBody>
      </p:sp>
      <p:pic>
        <p:nvPicPr>
          <p:cNvPr id="850" name="Picture 5" descr="Picture 5"/>
          <p:cNvPicPr>
            <a:picLocks noChangeAspect="1"/>
          </p:cNvPicPr>
          <p:nvPr/>
        </p:nvPicPr>
        <p:blipFill>
          <a:blip r:embed="rId2">
            <a:extLst/>
          </a:blip>
          <a:stretch>
            <a:fillRect/>
          </a:stretch>
        </p:blipFill>
        <p:spPr>
          <a:xfrm>
            <a:off x="11854256" y="7999477"/>
            <a:ext cx="4788156" cy="4788157"/>
          </a:xfrm>
          <a:prstGeom prst="rect">
            <a:avLst/>
          </a:prstGeom>
          <a:ln w="12700">
            <a:miter lim="400000"/>
          </a:ln>
        </p:spPr>
      </p:pic>
      <p:pic>
        <p:nvPicPr>
          <p:cNvPr id="851" name="Picture 7" descr="Picture 7"/>
          <p:cNvPicPr>
            <a:picLocks noChangeAspect="1"/>
          </p:cNvPicPr>
          <p:nvPr/>
        </p:nvPicPr>
        <p:blipFill>
          <a:blip r:embed="rId3">
            <a:extLst/>
          </a:blip>
          <a:stretch>
            <a:fillRect/>
          </a:stretch>
        </p:blipFill>
        <p:spPr>
          <a:xfrm>
            <a:off x="5347876" y="7999477"/>
            <a:ext cx="4788157" cy="4788157"/>
          </a:xfrm>
          <a:prstGeom prst="rect">
            <a:avLst/>
          </a:prstGeom>
          <a:ln w="12700">
            <a:miter lim="400000"/>
          </a:ln>
        </p:spPr>
      </p:pic>
      <p:sp>
        <p:nvSpPr>
          <p:cNvPr id="852" name="Equation"/>
          <p:cNvSpPr txBox="1"/>
          <p:nvPr/>
        </p:nvSpPr>
        <p:spPr>
          <a:xfrm>
            <a:off x="2373289" y="10153170"/>
            <a:ext cx="1305448"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853" name="TextBox 14"/>
          <p:cNvSpPr txBox="1"/>
          <p:nvPr/>
        </p:nvSpPr>
        <p:spPr>
          <a:xfrm>
            <a:off x="5594216" y="7308676"/>
            <a:ext cx="3040735"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Cosine (real part)</a:t>
            </a:r>
          </a:p>
        </p:txBody>
      </p:sp>
      <p:sp>
        <p:nvSpPr>
          <p:cNvPr id="854" name="TextBox 14"/>
          <p:cNvSpPr txBox="1"/>
          <p:nvPr/>
        </p:nvSpPr>
        <p:spPr>
          <a:xfrm>
            <a:off x="11805172" y="7308676"/>
            <a:ext cx="3613865" cy="6273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900">
                <a:latin typeface="Open Sans"/>
                <a:ea typeface="Open Sans"/>
                <a:cs typeface="Open Sans"/>
                <a:sym typeface="Open Sans"/>
              </a:defRPr>
            </a:lvl1pPr>
          </a:lstStyle>
          <a:p>
            <a:pPr/>
            <a:r>
              <a:t>Sine (imaginary part)</a:t>
            </a:r>
          </a:p>
        </p:txBody>
      </p:sp>
      <p:pic>
        <p:nvPicPr>
          <p:cNvPr id="855" name="Picture 9" descr="Picture 9"/>
          <p:cNvPicPr>
            <a:picLocks noChangeAspect="1"/>
          </p:cNvPicPr>
          <p:nvPr/>
        </p:nvPicPr>
        <p:blipFill>
          <a:blip r:embed="rId4">
            <a:extLst/>
          </a:blip>
          <a:stretch>
            <a:fillRect/>
          </a:stretch>
        </p:blipFill>
        <p:spPr>
          <a:xfrm rot="5400000">
            <a:off x="17445882" y="10241155"/>
            <a:ext cx="4876801" cy="304801"/>
          </a:xfrm>
          <a:prstGeom prst="rect">
            <a:avLst/>
          </a:prstGeom>
          <a:ln w="12700">
            <a:miter lim="400000"/>
          </a:ln>
        </p:spPr>
      </p:pic>
      <p:sp>
        <p:nvSpPr>
          <p:cNvPr id="856" name="Equation"/>
          <p:cNvSpPr txBox="1"/>
          <p:nvPr/>
        </p:nvSpPr>
        <p:spPr>
          <a:xfrm>
            <a:off x="20740101" y="10020835"/>
            <a:ext cx="266701" cy="49144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oMath>
              </m:oMathPara>
            </a14:m>
            <a:endParaRPr sz="5600"/>
          </a:p>
        </p:txBody>
      </p:sp>
      <p:sp>
        <p:nvSpPr>
          <p:cNvPr id="857" name="Equation"/>
          <p:cNvSpPr txBox="1"/>
          <p:nvPr/>
        </p:nvSpPr>
        <p:spPr>
          <a:xfrm>
            <a:off x="10512103" y="10138590"/>
            <a:ext cx="680303" cy="49428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i</m:t>
                  </m:r>
                </m:oMath>
              </m:oMathPara>
            </a14:m>
            <a:endParaRPr sz="5600"/>
          </a:p>
        </p:txBody>
      </p:sp>
      <p:sp>
        <p:nvSpPr>
          <p:cNvPr id="858" name="Equation"/>
          <p:cNvSpPr txBox="1"/>
          <p:nvPr/>
        </p:nvSpPr>
        <p:spPr>
          <a:xfrm>
            <a:off x="3941095" y="8360004"/>
            <a:ext cx="1144423" cy="38132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35200" i="1">
                      <a:solidFill>
                        <a:srgbClr val="000000"/>
                      </a:solidFill>
                      <a:latin typeface="Cambria Math" panose="02040503050406030204" pitchFamily="18" charset="0"/>
                    </a:rPr>
                    <m:t>(</m:t>
                  </m:r>
                </m:oMath>
              </m:oMathPara>
            </a14:m>
            <a:endParaRPr sz="35200"/>
          </a:p>
        </p:txBody>
      </p:sp>
      <p:sp>
        <p:nvSpPr>
          <p:cNvPr id="859" name="Equation"/>
          <p:cNvSpPr txBox="1"/>
          <p:nvPr/>
        </p:nvSpPr>
        <p:spPr>
          <a:xfrm>
            <a:off x="17304261" y="8360004"/>
            <a:ext cx="1144423" cy="38132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35200" i="1">
                      <a:solidFill>
                        <a:srgbClr val="000000"/>
                      </a:solidFill>
                      <a:latin typeface="Cambria Math" panose="02040503050406030204" pitchFamily="18" charset="0"/>
                    </a:rPr>
                    <m:t>)</m:t>
                  </m:r>
                </m:oMath>
              </m:oMathPara>
            </a14:m>
            <a:endParaRPr sz="35200"/>
          </a:p>
        </p:txBody>
      </p:sp>
      <p:sp>
        <p:nvSpPr>
          <p:cNvPr id="860"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
        <p:nvSpPr>
          <p:cNvPr id="861" name="The complex-valued Fourier Transform has additional structure &amp; symmetry over the real-valued version.  But the intuition is valuable and valid!"/>
          <p:cNvSpPr/>
          <p:nvPr/>
        </p:nvSpPr>
        <p:spPr>
          <a:xfrm>
            <a:off x="1529180" y="5285806"/>
            <a:ext cx="22109483" cy="4298306"/>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sz="5700">
                <a:solidFill>
                  <a:srgbClr val="FFFFFF"/>
                </a:solidFill>
                <a:latin typeface="Helvetica Light"/>
                <a:ea typeface="Helvetica Light"/>
                <a:cs typeface="Helvetica Light"/>
                <a:sym typeface="Helvetica Light"/>
              </a:defRPr>
            </a:pPr>
            <a:r>
              <a:t>The complex-valued Fourier Transform has additional structure &amp; symmetry over the real-valued version. </a:t>
            </a:r>
            <a:br/>
            <a:r>
              <a:t>But the intuition is valuable and valid!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85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854"/>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8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8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61" grpId="4"/>
      <p:bldP build="whole" bldLvl="1" animBg="1" rev="0" advAuto="0" spid="855" grpId="3"/>
      <p:bldP build="whole" bldLvl="1" animBg="1" rev="0" advAuto="0" spid="853" grpId="1"/>
      <p:bldP build="whole" bldLvl="1" animBg="1" rev="0" advAuto="0" spid="854" grpId="2"/>
    </p:bldLst>
  </p:timing>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3" name="Warning"/>
          <p:cNvSpPr txBox="1"/>
          <p:nvPr>
            <p:ph type="title"/>
          </p:nvPr>
        </p:nvSpPr>
        <p:spPr>
          <a:prstGeom prst="rect">
            <a:avLst/>
          </a:prstGeom>
        </p:spPr>
        <p:txBody>
          <a:bodyPr/>
          <a:lstStyle/>
          <a:p>
            <a:pPr/>
            <a:r>
              <a:t>Warning</a:t>
            </a:r>
          </a:p>
        </p:txBody>
      </p:sp>
      <p:sp>
        <p:nvSpPr>
          <p:cNvPr id="864" name="Many flavors of Fourier+inverse transform with major/minor variations…"/>
          <p:cNvSpPr txBox="1"/>
          <p:nvPr>
            <p:ph type="body" idx="1"/>
          </p:nvPr>
        </p:nvSpPr>
        <p:spPr>
          <a:prstGeom prst="rect">
            <a:avLst/>
          </a:prstGeom>
        </p:spPr>
        <p:txBody>
          <a:bodyPr/>
          <a:lstStyle/>
          <a:p>
            <a:pPr/>
            <a:r>
              <a:t>Many flavors of Fourier+inverse transform with major/minor variations</a:t>
            </a:r>
          </a:p>
          <a:p>
            <a:pPr lvl="1" marL="914400" indent="-457200"/>
            <a:r>
              <a:t>Discrete vs continuous</a:t>
            </a:r>
          </a:p>
          <a:p>
            <a:pPr lvl="1" marL="914400" indent="-457200"/>
            <a:r>
              <a:t>Real vs complex</a:t>
            </a:r>
          </a:p>
          <a:p>
            <a:pPr lvl="1" marL="914400" indent="-457200"/>
            <a:r>
              <a:t>Circle/torus vs full line, boundary handling, windowing</a:t>
            </a:r>
          </a:p>
          <a:p>
            <a:pPr lvl="1" marL="914400" indent="-457200"/>
            <a:r>
              <a:t>Order of frequencies</a:t>
            </a:r>
          </a:p>
          <a:p>
            <a:pPr lvl="1" marL="914400" indent="-457200"/>
            <a:r>
              <a:t>Frequency units and normalization </a:t>
            </a:r>
          </a:p>
          <a:p>
            <a:pPr lvl="2" marL="1371600" indent="-457200"/>
            <a:r>
              <a:t>Sign (time reversal)</a:t>
            </a:r>
          </a:p>
          <a:p>
            <a:pPr lvl="1" marL="914400" indent="-457200"/>
            <a:r>
              <a:t>More fancy math (distributions like Dirac, etc.)</a:t>
            </a:r>
          </a:p>
        </p:txBody>
      </p:sp>
      <p:pic>
        <p:nvPicPr>
          <p:cNvPr id="865" name="pasted-movie.png" descr="pasted-movie.png"/>
          <p:cNvPicPr>
            <a:picLocks noChangeAspect="1"/>
          </p:cNvPicPr>
          <p:nvPr/>
        </p:nvPicPr>
        <p:blipFill>
          <a:blip r:embed="rId2">
            <a:extLst/>
          </a:blip>
          <a:stretch>
            <a:fillRect/>
          </a:stretch>
        </p:blipFill>
        <p:spPr>
          <a:xfrm>
            <a:off x="15688416" y="8447337"/>
            <a:ext cx="5575868" cy="1543008"/>
          </a:xfrm>
          <a:prstGeom prst="rect">
            <a:avLst/>
          </a:prstGeom>
          <a:ln w="12700">
            <a:miter lim="400000"/>
          </a:ln>
        </p:spPr>
      </p:pic>
      <p:pic>
        <p:nvPicPr>
          <p:cNvPr id="866" name="pasted-movie.png" descr="pasted-movie.png"/>
          <p:cNvPicPr>
            <a:picLocks noChangeAspect="1"/>
          </p:cNvPicPr>
          <p:nvPr/>
        </p:nvPicPr>
        <p:blipFill>
          <a:blip r:embed="rId3">
            <a:extLst/>
          </a:blip>
          <a:stretch>
            <a:fillRect/>
          </a:stretch>
        </p:blipFill>
        <p:spPr>
          <a:xfrm>
            <a:off x="21667840" y="8665515"/>
            <a:ext cx="1583976" cy="756526"/>
          </a:xfrm>
          <a:prstGeom prst="rect">
            <a:avLst/>
          </a:prstGeom>
          <a:ln w="12700">
            <a:miter lim="400000"/>
          </a:ln>
        </p:spPr>
      </p:pic>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8" name="Warning"/>
          <p:cNvSpPr txBox="1"/>
          <p:nvPr>
            <p:ph type="title"/>
          </p:nvPr>
        </p:nvSpPr>
        <p:spPr>
          <a:prstGeom prst="rect">
            <a:avLst/>
          </a:prstGeom>
        </p:spPr>
        <p:txBody>
          <a:bodyPr/>
          <a:lstStyle/>
          <a:p>
            <a:pPr/>
            <a:r>
              <a:t>Warning</a:t>
            </a:r>
          </a:p>
        </p:txBody>
      </p:sp>
      <p:pic>
        <p:nvPicPr>
          <p:cNvPr id="869" name="Image" descr="Image"/>
          <p:cNvPicPr>
            <a:picLocks noChangeAspect="1"/>
          </p:cNvPicPr>
          <p:nvPr/>
        </p:nvPicPr>
        <p:blipFill>
          <a:blip r:embed="rId2">
            <a:extLst/>
          </a:blip>
          <a:srcRect l="13118" t="0" r="13118" b="0"/>
          <a:stretch>
            <a:fillRect/>
          </a:stretch>
        </p:blipFill>
        <p:spPr>
          <a:xfrm>
            <a:off x="373735" y="1729360"/>
            <a:ext cx="14439629" cy="10677770"/>
          </a:xfrm>
          <a:prstGeom prst="rect">
            <a:avLst/>
          </a:prstGeom>
          <a:ln w="12700">
            <a:miter lim="400000"/>
          </a:ln>
        </p:spPr>
      </p:pic>
      <p:pic>
        <p:nvPicPr>
          <p:cNvPr id="870" name="Image" descr="Image"/>
          <p:cNvPicPr>
            <a:picLocks noChangeAspect="1"/>
          </p:cNvPicPr>
          <p:nvPr/>
        </p:nvPicPr>
        <p:blipFill>
          <a:blip r:embed="rId3">
            <a:extLst/>
          </a:blip>
          <a:srcRect l="0" t="0" r="0" b="6085"/>
          <a:stretch>
            <a:fillRect/>
          </a:stretch>
        </p:blipFill>
        <p:spPr>
          <a:xfrm>
            <a:off x="15327163" y="137633"/>
            <a:ext cx="8728664" cy="12296268"/>
          </a:xfrm>
          <a:prstGeom prst="rect">
            <a:avLst/>
          </a:prstGeom>
          <a:ln w="12700">
            <a:miter lim="400000"/>
          </a:ln>
        </p:spPr>
      </p:pic>
      <p:sp>
        <p:nvSpPr>
          <p:cNvPr id="871" name="Nano Banana"/>
          <p:cNvSpPr txBox="1"/>
          <p:nvPr/>
        </p:nvSpPr>
        <p:spPr>
          <a:xfrm>
            <a:off x="4672783" y="12928469"/>
            <a:ext cx="3817621"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Nano Banana</a:t>
            </a:r>
          </a:p>
        </p:txBody>
      </p:sp>
      <p:sp>
        <p:nvSpPr>
          <p:cNvPr id="872" name="ChatGPT"/>
          <p:cNvSpPr txBox="1"/>
          <p:nvPr/>
        </p:nvSpPr>
        <p:spPr>
          <a:xfrm>
            <a:off x="19072083" y="12928469"/>
            <a:ext cx="2620367"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ChatGPT</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4" name="Warning"/>
          <p:cNvSpPr txBox="1"/>
          <p:nvPr>
            <p:ph type="title"/>
          </p:nvPr>
        </p:nvSpPr>
        <p:spPr>
          <a:prstGeom prst="rect">
            <a:avLst/>
          </a:prstGeom>
        </p:spPr>
        <p:txBody>
          <a:bodyPr/>
          <a:lstStyle/>
          <a:p>
            <a:pPr/>
            <a:r>
              <a:t>Warning</a:t>
            </a:r>
          </a:p>
        </p:txBody>
      </p:sp>
      <p:sp>
        <p:nvSpPr>
          <p:cNvPr id="875" name="Nano Banana"/>
          <p:cNvSpPr txBox="1"/>
          <p:nvPr/>
        </p:nvSpPr>
        <p:spPr>
          <a:xfrm>
            <a:off x="4672783" y="12928469"/>
            <a:ext cx="3817621"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Nano Banana</a:t>
            </a:r>
          </a:p>
        </p:txBody>
      </p:sp>
      <p:sp>
        <p:nvSpPr>
          <p:cNvPr id="876" name="ChatGPT"/>
          <p:cNvSpPr txBox="1"/>
          <p:nvPr/>
        </p:nvSpPr>
        <p:spPr>
          <a:xfrm>
            <a:off x="18938757" y="12928469"/>
            <a:ext cx="2620366"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ChatGPT</a:t>
            </a:r>
          </a:p>
        </p:txBody>
      </p:sp>
      <p:pic>
        <p:nvPicPr>
          <p:cNvPr id="877" name="Image" descr="Image"/>
          <p:cNvPicPr>
            <a:picLocks noChangeAspect="1"/>
          </p:cNvPicPr>
          <p:nvPr/>
        </p:nvPicPr>
        <p:blipFill>
          <a:blip r:embed="rId2">
            <a:extLst/>
          </a:blip>
          <a:stretch>
            <a:fillRect/>
          </a:stretch>
        </p:blipFill>
        <p:spPr>
          <a:xfrm>
            <a:off x="152862" y="4336077"/>
            <a:ext cx="15564203" cy="8489565"/>
          </a:xfrm>
          <a:prstGeom prst="rect">
            <a:avLst/>
          </a:prstGeom>
          <a:ln w="12700">
            <a:miter lim="400000"/>
          </a:ln>
        </p:spPr>
      </p:pic>
      <p:pic>
        <p:nvPicPr>
          <p:cNvPr id="878" name="Image" descr="Image"/>
          <p:cNvPicPr>
            <a:picLocks noChangeAspect="1"/>
          </p:cNvPicPr>
          <p:nvPr/>
        </p:nvPicPr>
        <p:blipFill>
          <a:blip r:embed="rId3">
            <a:extLst/>
          </a:blip>
          <a:stretch>
            <a:fillRect/>
          </a:stretch>
        </p:blipFill>
        <p:spPr>
          <a:xfrm>
            <a:off x="15945121" y="259570"/>
            <a:ext cx="8359254" cy="12538883"/>
          </a:xfrm>
          <a:prstGeom prst="rect">
            <a:avLst/>
          </a:prstGeom>
          <a:ln w="12700">
            <a:miter lim="400000"/>
          </a:ln>
        </p:spPr>
      </p:pic>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0" name="Double-click to edit"/>
          <p:cNvSpPr txBox="1"/>
          <p:nvPr>
            <p:ph type="title"/>
          </p:nvPr>
        </p:nvSpPr>
        <p:spPr>
          <a:prstGeom prst="rect">
            <a:avLst/>
          </a:prstGeom>
        </p:spPr>
        <p:txBody>
          <a:bodyPr/>
          <a:lstStyle/>
          <a:p>
            <a:pPr/>
          </a:p>
        </p:txBody>
      </p:sp>
      <p:sp>
        <p:nvSpPr>
          <p:cNvPr id="881" name="Double-click to edit"/>
          <p:cNvSpPr txBox="1"/>
          <p:nvPr>
            <p:ph type="body" idx="1"/>
          </p:nvPr>
        </p:nvSpPr>
        <p:spPr>
          <a:prstGeom prst="rect">
            <a:avLst/>
          </a:prstGeom>
        </p:spPr>
        <p:txBody>
          <a:bodyPr/>
          <a:lstStyle/>
          <a:p>
            <a:pPr/>
          </a:p>
        </p:txBody>
      </p:sp>
      <p:pic>
        <p:nvPicPr>
          <p:cNvPr id="882" name="pasted-movie.png" descr="pasted-movie.png"/>
          <p:cNvPicPr>
            <a:picLocks noChangeAspect="1"/>
          </p:cNvPicPr>
          <p:nvPr/>
        </p:nvPicPr>
        <p:blipFill>
          <a:blip r:embed="rId2">
            <a:extLst/>
          </a:blip>
          <a:stretch>
            <a:fillRect/>
          </a:stretch>
        </p:blipFill>
        <p:spPr>
          <a:xfrm>
            <a:off x="261784" y="26339"/>
            <a:ext cx="23860432" cy="13663322"/>
          </a:xfrm>
          <a:prstGeom prst="rect">
            <a:avLst/>
          </a:prstGeom>
          <a:ln w="12700">
            <a:miter lim="400000"/>
          </a:ln>
        </p:spPr>
      </p:pic>
      <p:sp>
        <p:nvSpPr>
          <p:cNvPr id="883" name="Source: https://en.wikipedia.org/wiki/DFT_matrix"/>
          <p:cNvSpPr txBox="1"/>
          <p:nvPr/>
        </p:nvSpPr>
        <p:spPr>
          <a:xfrm>
            <a:off x="-14959" y="13312565"/>
            <a:ext cx="6196281" cy="43667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200"/>
            </a:lvl1pPr>
          </a:lstStyle>
          <a:p>
            <a:pPr/>
            <a:r>
              <a:t>Source: https://en.wikipedia.org/wiki/DFT_matrix</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5" name="Title 1"/>
          <p:cNvSpPr txBox="1"/>
          <p:nvPr>
            <p:ph type="title"/>
          </p:nvPr>
        </p:nvSpPr>
        <p:spPr>
          <a:xfrm>
            <a:off x="500859" y="-277052"/>
            <a:ext cx="21031201" cy="2651127"/>
          </a:xfrm>
          <a:prstGeom prst="rect">
            <a:avLst/>
          </a:prstGeom>
        </p:spPr>
        <p:txBody>
          <a:bodyPr/>
          <a:lstStyle/>
          <a:p>
            <a:pPr/>
            <a:r>
              <a:t>Same in 2D!</a:t>
            </a:r>
          </a:p>
        </p:txBody>
      </p:sp>
      <p:pic>
        <p:nvPicPr>
          <p:cNvPr id="886" name="Picture 5" descr="Picture 5"/>
          <p:cNvPicPr>
            <a:picLocks noChangeAspect="1"/>
          </p:cNvPicPr>
          <p:nvPr/>
        </p:nvPicPr>
        <p:blipFill>
          <a:blip r:embed="rId2">
            <a:extLst/>
          </a:blip>
          <a:stretch>
            <a:fillRect/>
          </a:stretch>
        </p:blipFill>
        <p:spPr>
          <a:xfrm>
            <a:off x="12162973" y="2274054"/>
            <a:ext cx="2664001" cy="2664001"/>
          </a:xfrm>
          <a:prstGeom prst="rect">
            <a:avLst/>
          </a:prstGeom>
          <a:ln w="12700">
            <a:solidFill>
              <a:srgbClr val="000000"/>
            </a:solidFill>
          </a:ln>
        </p:spPr>
      </p:pic>
      <p:pic>
        <p:nvPicPr>
          <p:cNvPr id="887" name="Picture 7" descr="Picture 7"/>
          <p:cNvPicPr>
            <a:picLocks noChangeAspect="1"/>
          </p:cNvPicPr>
          <p:nvPr/>
        </p:nvPicPr>
        <p:blipFill>
          <a:blip r:embed="rId3">
            <a:extLst/>
          </a:blip>
          <a:stretch>
            <a:fillRect/>
          </a:stretch>
        </p:blipFill>
        <p:spPr>
          <a:xfrm>
            <a:off x="14937018" y="2274054"/>
            <a:ext cx="2664001" cy="2664001"/>
          </a:xfrm>
          <a:prstGeom prst="rect">
            <a:avLst/>
          </a:prstGeom>
          <a:ln w="12700">
            <a:solidFill>
              <a:srgbClr val="000000"/>
            </a:solidFill>
          </a:ln>
        </p:spPr>
      </p:pic>
      <p:pic>
        <p:nvPicPr>
          <p:cNvPr id="888" name="Picture 9" descr="Picture 9"/>
          <p:cNvPicPr>
            <a:picLocks noChangeAspect="1"/>
          </p:cNvPicPr>
          <p:nvPr/>
        </p:nvPicPr>
        <p:blipFill>
          <a:blip r:embed="rId4">
            <a:extLst/>
          </a:blip>
          <a:stretch>
            <a:fillRect/>
          </a:stretch>
        </p:blipFill>
        <p:spPr>
          <a:xfrm>
            <a:off x="17711061" y="2274054"/>
            <a:ext cx="2664001" cy="2664001"/>
          </a:xfrm>
          <a:prstGeom prst="rect">
            <a:avLst/>
          </a:prstGeom>
          <a:ln w="12700">
            <a:solidFill>
              <a:srgbClr val="000000"/>
            </a:solidFill>
          </a:ln>
        </p:spPr>
      </p:pic>
      <p:pic>
        <p:nvPicPr>
          <p:cNvPr id="889" name="Picture 11" descr="Picture 11"/>
          <p:cNvPicPr>
            <a:picLocks noChangeAspect="1"/>
          </p:cNvPicPr>
          <p:nvPr/>
        </p:nvPicPr>
        <p:blipFill>
          <a:blip r:embed="rId5">
            <a:extLst/>
          </a:blip>
          <a:stretch>
            <a:fillRect/>
          </a:stretch>
        </p:blipFill>
        <p:spPr>
          <a:xfrm>
            <a:off x="20485100" y="2274054"/>
            <a:ext cx="2666999" cy="2667000"/>
          </a:xfrm>
          <a:prstGeom prst="rect">
            <a:avLst/>
          </a:prstGeom>
          <a:ln w="12700">
            <a:solidFill>
              <a:srgbClr val="000000"/>
            </a:solidFill>
          </a:ln>
        </p:spPr>
      </p:pic>
      <p:pic>
        <p:nvPicPr>
          <p:cNvPr id="890" name="Picture 13" descr="Picture 13"/>
          <p:cNvPicPr>
            <a:picLocks noChangeAspect="1"/>
          </p:cNvPicPr>
          <p:nvPr/>
        </p:nvPicPr>
        <p:blipFill>
          <a:blip r:embed="rId6">
            <a:extLst/>
          </a:blip>
          <a:stretch>
            <a:fillRect/>
          </a:stretch>
        </p:blipFill>
        <p:spPr>
          <a:xfrm>
            <a:off x="1063799" y="2272555"/>
            <a:ext cx="2666999" cy="2666999"/>
          </a:xfrm>
          <a:prstGeom prst="rect">
            <a:avLst/>
          </a:prstGeom>
          <a:ln w="12700">
            <a:solidFill>
              <a:srgbClr val="000000"/>
            </a:solidFill>
          </a:ln>
        </p:spPr>
      </p:pic>
      <p:pic>
        <p:nvPicPr>
          <p:cNvPr id="891" name="Picture 15" descr="Picture 15"/>
          <p:cNvPicPr>
            <a:picLocks noChangeAspect="1"/>
          </p:cNvPicPr>
          <p:nvPr/>
        </p:nvPicPr>
        <p:blipFill>
          <a:blip r:embed="rId7">
            <a:extLst/>
          </a:blip>
          <a:stretch>
            <a:fillRect/>
          </a:stretch>
        </p:blipFill>
        <p:spPr>
          <a:xfrm>
            <a:off x="3840841" y="2274054"/>
            <a:ext cx="2666999" cy="2667000"/>
          </a:xfrm>
          <a:prstGeom prst="rect">
            <a:avLst/>
          </a:prstGeom>
          <a:ln w="12700">
            <a:solidFill>
              <a:srgbClr val="000000"/>
            </a:solidFill>
          </a:ln>
        </p:spPr>
      </p:pic>
      <p:pic>
        <p:nvPicPr>
          <p:cNvPr id="892" name="Picture 17" descr="Picture 17"/>
          <p:cNvPicPr>
            <a:picLocks noChangeAspect="1"/>
          </p:cNvPicPr>
          <p:nvPr/>
        </p:nvPicPr>
        <p:blipFill>
          <a:blip r:embed="rId8">
            <a:extLst/>
          </a:blip>
          <a:stretch>
            <a:fillRect/>
          </a:stretch>
        </p:blipFill>
        <p:spPr>
          <a:xfrm>
            <a:off x="6614886" y="2274054"/>
            <a:ext cx="2664001" cy="2664001"/>
          </a:xfrm>
          <a:prstGeom prst="rect">
            <a:avLst/>
          </a:prstGeom>
          <a:ln w="12700">
            <a:solidFill>
              <a:srgbClr val="000000"/>
            </a:solidFill>
          </a:ln>
        </p:spPr>
      </p:pic>
      <p:pic>
        <p:nvPicPr>
          <p:cNvPr id="893" name="Picture 19" descr="Picture 19"/>
          <p:cNvPicPr>
            <a:picLocks noChangeAspect="1"/>
          </p:cNvPicPr>
          <p:nvPr/>
        </p:nvPicPr>
        <p:blipFill>
          <a:blip r:embed="rId9">
            <a:extLst/>
          </a:blip>
          <a:stretch>
            <a:fillRect/>
          </a:stretch>
        </p:blipFill>
        <p:spPr>
          <a:xfrm>
            <a:off x="9388930" y="2274054"/>
            <a:ext cx="2664001" cy="2664001"/>
          </a:xfrm>
          <a:prstGeom prst="rect">
            <a:avLst/>
          </a:prstGeom>
          <a:ln w="12700">
            <a:solidFill>
              <a:srgbClr val="000000"/>
            </a:solidFill>
          </a:ln>
        </p:spPr>
      </p:pic>
      <p:pic>
        <p:nvPicPr>
          <p:cNvPr id="894" name="Picture 21" descr="Picture 21"/>
          <p:cNvPicPr>
            <a:picLocks noChangeAspect="1"/>
          </p:cNvPicPr>
          <p:nvPr/>
        </p:nvPicPr>
        <p:blipFill>
          <a:blip r:embed="rId10">
            <a:extLst/>
          </a:blip>
          <a:stretch>
            <a:fillRect/>
          </a:stretch>
        </p:blipFill>
        <p:spPr>
          <a:xfrm>
            <a:off x="17738266" y="5094973"/>
            <a:ext cx="2664001" cy="2664001"/>
          </a:xfrm>
          <a:prstGeom prst="rect">
            <a:avLst/>
          </a:prstGeom>
          <a:ln w="12700">
            <a:solidFill>
              <a:srgbClr val="000000"/>
            </a:solidFill>
          </a:ln>
        </p:spPr>
      </p:pic>
      <p:pic>
        <p:nvPicPr>
          <p:cNvPr id="895" name="Picture 23" descr="Picture 23"/>
          <p:cNvPicPr>
            <a:picLocks noChangeAspect="1"/>
          </p:cNvPicPr>
          <p:nvPr/>
        </p:nvPicPr>
        <p:blipFill>
          <a:blip r:embed="rId11">
            <a:extLst/>
          </a:blip>
          <a:stretch>
            <a:fillRect/>
          </a:stretch>
        </p:blipFill>
        <p:spPr>
          <a:xfrm>
            <a:off x="20516845" y="5094973"/>
            <a:ext cx="2664001" cy="2664001"/>
          </a:xfrm>
          <a:prstGeom prst="rect">
            <a:avLst/>
          </a:prstGeom>
          <a:ln w="12700">
            <a:solidFill>
              <a:srgbClr val="000000"/>
            </a:solidFill>
          </a:ln>
        </p:spPr>
      </p:pic>
      <p:pic>
        <p:nvPicPr>
          <p:cNvPr id="896" name="Picture 25" descr="Picture 25"/>
          <p:cNvPicPr>
            <a:picLocks noChangeAspect="1"/>
          </p:cNvPicPr>
          <p:nvPr/>
        </p:nvPicPr>
        <p:blipFill>
          <a:blip r:embed="rId12">
            <a:extLst/>
          </a:blip>
          <a:stretch>
            <a:fillRect/>
          </a:stretch>
        </p:blipFill>
        <p:spPr>
          <a:xfrm>
            <a:off x="1066797" y="5094973"/>
            <a:ext cx="2664001" cy="2664001"/>
          </a:xfrm>
          <a:prstGeom prst="rect">
            <a:avLst/>
          </a:prstGeom>
          <a:ln w="12700">
            <a:solidFill>
              <a:srgbClr val="000000"/>
            </a:solidFill>
          </a:ln>
        </p:spPr>
      </p:pic>
      <p:pic>
        <p:nvPicPr>
          <p:cNvPr id="897" name="Picture 27" descr="Picture 27"/>
          <p:cNvPicPr>
            <a:picLocks noChangeAspect="1"/>
          </p:cNvPicPr>
          <p:nvPr/>
        </p:nvPicPr>
        <p:blipFill>
          <a:blip r:embed="rId13">
            <a:extLst/>
          </a:blip>
          <a:stretch>
            <a:fillRect/>
          </a:stretch>
        </p:blipFill>
        <p:spPr>
          <a:xfrm>
            <a:off x="3845376" y="5094973"/>
            <a:ext cx="2664001" cy="2664001"/>
          </a:xfrm>
          <a:prstGeom prst="rect">
            <a:avLst/>
          </a:prstGeom>
          <a:ln w="12700">
            <a:solidFill>
              <a:srgbClr val="000000"/>
            </a:solidFill>
          </a:ln>
        </p:spPr>
      </p:pic>
      <p:pic>
        <p:nvPicPr>
          <p:cNvPr id="898" name="Picture 29" descr="Picture 29"/>
          <p:cNvPicPr>
            <a:picLocks noChangeAspect="1"/>
          </p:cNvPicPr>
          <p:nvPr/>
        </p:nvPicPr>
        <p:blipFill>
          <a:blip r:embed="rId14">
            <a:extLst/>
          </a:blip>
          <a:stretch>
            <a:fillRect/>
          </a:stretch>
        </p:blipFill>
        <p:spPr>
          <a:xfrm>
            <a:off x="6623953" y="5094973"/>
            <a:ext cx="2664001" cy="2664001"/>
          </a:xfrm>
          <a:prstGeom prst="rect">
            <a:avLst/>
          </a:prstGeom>
          <a:ln w="12700">
            <a:solidFill>
              <a:srgbClr val="000000"/>
            </a:solidFill>
          </a:ln>
        </p:spPr>
      </p:pic>
      <p:pic>
        <p:nvPicPr>
          <p:cNvPr id="899" name="Picture 31" descr="Picture 31"/>
          <p:cNvPicPr>
            <a:picLocks noChangeAspect="1"/>
          </p:cNvPicPr>
          <p:nvPr/>
        </p:nvPicPr>
        <p:blipFill>
          <a:blip r:embed="rId15">
            <a:extLst/>
          </a:blip>
          <a:stretch>
            <a:fillRect/>
          </a:stretch>
        </p:blipFill>
        <p:spPr>
          <a:xfrm>
            <a:off x="9402532" y="5094973"/>
            <a:ext cx="2664001" cy="2664001"/>
          </a:xfrm>
          <a:prstGeom prst="rect">
            <a:avLst/>
          </a:prstGeom>
          <a:ln w="12700">
            <a:solidFill>
              <a:srgbClr val="000000"/>
            </a:solidFill>
          </a:ln>
        </p:spPr>
      </p:pic>
      <p:pic>
        <p:nvPicPr>
          <p:cNvPr id="900" name="Picture 33" descr="Picture 33"/>
          <p:cNvPicPr>
            <a:picLocks noChangeAspect="1"/>
          </p:cNvPicPr>
          <p:nvPr/>
        </p:nvPicPr>
        <p:blipFill>
          <a:blip r:embed="rId16">
            <a:extLst/>
          </a:blip>
          <a:stretch>
            <a:fillRect/>
          </a:stretch>
        </p:blipFill>
        <p:spPr>
          <a:xfrm>
            <a:off x="12181109" y="5094973"/>
            <a:ext cx="2664001" cy="2664001"/>
          </a:xfrm>
          <a:prstGeom prst="rect">
            <a:avLst/>
          </a:prstGeom>
          <a:ln w="12700">
            <a:solidFill>
              <a:srgbClr val="000000"/>
            </a:solidFill>
          </a:ln>
        </p:spPr>
      </p:pic>
      <p:pic>
        <p:nvPicPr>
          <p:cNvPr id="901" name="Picture 35" descr="Picture 35"/>
          <p:cNvPicPr>
            <a:picLocks noChangeAspect="1"/>
          </p:cNvPicPr>
          <p:nvPr/>
        </p:nvPicPr>
        <p:blipFill>
          <a:blip r:embed="rId17">
            <a:extLst/>
          </a:blip>
          <a:stretch>
            <a:fillRect/>
          </a:stretch>
        </p:blipFill>
        <p:spPr>
          <a:xfrm>
            <a:off x="14959688" y="5094973"/>
            <a:ext cx="2664001" cy="2664001"/>
          </a:xfrm>
          <a:prstGeom prst="rect">
            <a:avLst/>
          </a:prstGeom>
          <a:ln w="12700">
            <a:solidFill>
              <a:srgbClr val="000000"/>
            </a:solidFill>
          </a:ln>
        </p:spPr>
      </p:pic>
      <p:pic>
        <p:nvPicPr>
          <p:cNvPr id="902" name="Picture 26" descr="Picture 26"/>
          <p:cNvPicPr>
            <a:picLocks noChangeAspect="1"/>
          </p:cNvPicPr>
          <p:nvPr/>
        </p:nvPicPr>
        <p:blipFill>
          <a:blip r:embed="rId18">
            <a:extLst/>
          </a:blip>
          <a:stretch>
            <a:fillRect/>
          </a:stretch>
        </p:blipFill>
        <p:spPr>
          <a:xfrm>
            <a:off x="17713162" y="7912892"/>
            <a:ext cx="2664001" cy="2664001"/>
          </a:xfrm>
          <a:prstGeom prst="rect">
            <a:avLst/>
          </a:prstGeom>
          <a:ln w="12700">
            <a:solidFill>
              <a:srgbClr val="000000"/>
            </a:solidFill>
          </a:ln>
        </p:spPr>
      </p:pic>
      <p:pic>
        <p:nvPicPr>
          <p:cNvPr id="903" name="Picture 30" descr="Picture 30"/>
          <p:cNvPicPr>
            <a:picLocks noChangeAspect="1"/>
          </p:cNvPicPr>
          <p:nvPr/>
        </p:nvPicPr>
        <p:blipFill>
          <a:blip r:embed="rId19">
            <a:extLst/>
          </a:blip>
          <a:stretch>
            <a:fillRect/>
          </a:stretch>
        </p:blipFill>
        <p:spPr>
          <a:xfrm>
            <a:off x="20487555" y="7912892"/>
            <a:ext cx="2664001" cy="2664001"/>
          </a:xfrm>
          <a:prstGeom prst="rect">
            <a:avLst/>
          </a:prstGeom>
          <a:ln w="12700">
            <a:solidFill>
              <a:srgbClr val="000000"/>
            </a:solidFill>
          </a:ln>
        </p:spPr>
      </p:pic>
      <p:pic>
        <p:nvPicPr>
          <p:cNvPr id="904" name="Picture 65" descr="Picture 65"/>
          <p:cNvPicPr>
            <a:picLocks noChangeAspect="1"/>
          </p:cNvPicPr>
          <p:nvPr/>
        </p:nvPicPr>
        <p:blipFill>
          <a:blip r:embed="rId20">
            <a:extLst/>
          </a:blip>
          <a:stretch>
            <a:fillRect/>
          </a:stretch>
        </p:blipFill>
        <p:spPr>
          <a:xfrm>
            <a:off x="6615586" y="7912892"/>
            <a:ext cx="2664001" cy="2664001"/>
          </a:xfrm>
          <a:prstGeom prst="rect">
            <a:avLst/>
          </a:prstGeom>
          <a:ln w="12700">
            <a:solidFill>
              <a:srgbClr val="000000"/>
            </a:solidFill>
          </a:ln>
        </p:spPr>
      </p:pic>
      <p:pic>
        <p:nvPicPr>
          <p:cNvPr id="905" name="Picture 66" descr="Picture 66"/>
          <p:cNvPicPr>
            <a:picLocks noChangeAspect="1"/>
          </p:cNvPicPr>
          <p:nvPr/>
        </p:nvPicPr>
        <p:blipFill>
          <a:blip r:embed="rId21">
            <a:extLst/>
          </a:blip>
          <a:stretch>
            <a:fillRect/>
          </a:stretch>
        </p:blipFill>
        <p:spPr>
          <a:xfrm>
            <a:off x="9389980" y="7912892"/>
            <a:ext cx="2664001" cy="2664001"/>
          </a:xfrm>
          <a:prstGeom prst="rect">
            <a:avLst/>
          </a:prstGeom>
          <a:ln w="12700">
            <a:solidFill>
              <a:srgbClr val="000000"/>
            </a:solidFill>
          </a:ln>
        </p:spPr>
      </p:pic>
      <p:pic>
        <p:nvPicPr>
          <p:cNvPr id="906" name="Picture 67" descr="Picture 67"/>
          <p:cNvPicPr>
            <a:picLocks noChangeAspect="1"/>
          </p:cNvPicPr>
          <p:nvPr/>
        </p:nvPicPr>
        <p:blipFill>
          <a:blip r:embed="rId22">
            <a:extLst/>
          </a:blip>
          <a:stretch>
            <a:fillRect/>
          </a:stretch>
        </p:blipFill>
        <p:spPr>
          <a:xfrm>
            <a:off x="12164373" y="7912892"/>
            <a:ext cx="2664001" cy="2664001"/>
          </a:xfrm>
          <a:prstGeom prst="rect">
            <a:avLst/>
          </a:prstGeom>
          <a:ln w="12700">
            <a:solidFill>
              <a:srgbClr val="000000"/>
            </a:solidFill>
          </a:ln>
        </p:spPr>
      </p:pic>
      <p:pic>
        <p:nvPicPr>
          <p:cNvPr id="907" name="Picture 68" descr="Picture 68"/>
          <p:cNvPicPr>
            <a:picLocks noChangeAspect="1"/>
          </p:cNvPicPr>
          <p:nvPr/>
        </p:nvPicPr>
        <p:blipFill>
          <a:blip r:embed="rId23">
            <a:extLst/>
          </a:blip>
          <a:stretch>
            <a:fillRect/>
          </a:stretch>
        </p:blipFill>
        <p:spPr>
          <a:xfrm>
            <a:off x="14938768" y="7912892"/>
            <a:ext cx="2664001" cy="2664001"/>
          </a:xfrm>
          <a:prstGeom prst="rect">
            <a:avLst/>
          </a:prstGeom>
          <a:ln w="12700">
            <a:solidFill>
              <a:srgbClr val="000000"/>
            </a:solidFill>
          </a:ln>
        </p:spPr>
      </p:pic>
      <p:pic>
        <p:nvPicPr>
          <p:cNvPr id="908" name="Picture 70" descr="Picture 70"/>
          <p:cNvPicPr>
            <a:picLocks noChangeAspect="1"/>
          </p:cNvPicPr>
          <p:nvPr/>
        </p:nvPicPr>
        <p:blipFill>
          <a:blip r:embed="rId24">
            <a:extLst/>
          </a:blip>
          <a:stretch>
            <a:fillRect/>
          </a:stretch>
        </p:blipFill>
        <p:spPr>
          <a:xfrm>
            <a:off x="3841191" y="7929397"/>
            <a:ext cx="2664001" cy="2664001"/>
          </a:xfrm>
          <a:prstGeom prst="rect">
            <a:avLst/>
          </a:prstGeom>
          <a:ln w="12700">
            <a:solidFill>
              <a:srgbClr val="000000"/>
            </a:solidFill>
          </a:ln>
        </p:spPr>
      </p:pic>
      <p:pic>
        <p:nvPicPr>
          <p:cNvPr id="909" name="Picture 77" descr="Picture 77"/>
          <p:cNvPicPr>
            <a:picLocks noChangeAspect="1"/>
          </p:cNvPicPr>
          <p:nvPr/>
        </p:nvPicPr>
        <p:blipFill>
          <a:blip r:embed="rId25">
            <a:extLst/>
          </a:blip>
          <a:stretch>
            <a:fillRect/>
          </a:stretch>
        </p:blipFill>
        <p:spPr>
          <a:xfrm>
            <a:off x="1066797" y="10701295"/>
            <a:ext cx="2664001" cy="2664001"/>
          </a:xfrm>
          <a:prstGeom prst="rect">
            <a:avLst/>
          </a:prstGeom>
          <a:ln w="12700">
            <a:solidFill>
              <a:srgbClr val="000000"/>
            </a:solidFill>
          </a:ln>
        </p:spPr>
      </p:pic>
      <p:pic>
        <p:nvPicPr>
          <p:cNvPr id="910" name="Picture 79" descr="Picture 79"/>
          <p:cNvPicPr>
            <a:picLocks noChangeAspect="1"/>
          </p:cNvPicPr>
          <p:nvPr/>
        </p:nvPicPr>
        <p:blipFill>
          <a:blip r:embed="rId26">
            <a:extLst/>
          </a:blip>
          <a:stretch>
            <a:fillRect/>
          </a:stretch>
        </p:blipFill>
        <p:spPr>
          <a:xfrm>
            <a:off x="3845154" y="10701295"/>
            <a:ext cx="2664001" cy="2664001"/>
          </a:xfrm>
          <a:prstGeom prst="rect">
            <a:avLst/>
          </a:prstGeom>
          <a:ln w="12700">
            <a:solidFill>
              <a:srgbClr val="000000"/>
            </a:solidFill>
          </a:ln>
        </p:spPr>
      </p:pic>
      <p:pic>
        <p:nvPicPr>
          <p:cNvPr id="911" name="Picture 81" descr="Picture 81"/>
          <p:cNvPicPr>
            <a:picLocks noChangeAspect="1"/>
          </p:cNvPicPr>
          <p:nvPr/>
        </p:nvPicPr>
        <p:blipFill>
          <a:blip r:embed="rId27">
            <a:extLst/>
          </a:blip>
          <a:stretch>
            <a:fillRect/>
          </a:stretch>
        </p:blipFill>
        <p:spPr>
          <a:xfrm>
            <a:off x="6623509" y="10701295"/>
            <a:ext cx="2664001" cy="2664001"/>
          </a:xfrm>
          <a:prstGeom prst="rect">
            <a:avLst/>
          </a:prstGeom>
          <a:ln w="12700">
            <a:solidFill>
              <a:srgbClr val="000000"/>
            </a:solidFill>
          </a:ln>
        </p:spPr>
      </p:pic>
      <p:pic>
        <p:nvPicPr>
          <p:cNvPr id="912" name="Picture 83" descr="Picture 83"/>
          <p:cNvPicPr>
            <a:picLocks noChangeAspect="1"/>
          </p:cNvPicPr>
          <p:nvPr/>
        </p:nvPicPr>
        <p:blipFill>
          <a:blip r:embed="rId28">
            <a:extLst/>
          </a:blip>
          <a:stretch>
            <a:fillRect/>
          </a:stretch>
        </p:blipFill>
        <p:spPr>
          <a:xfrm>
            <a:off x="9401865" y="10701295"/>
            <a:ext cx="2664001" cy="2664001"/>
          </a:xfrm>
          <a:prstGeom prst="rect">
            <a:avLst/>
          </a:prstGeom>
          <a:ln w="12700">
            <a:solidFill>
              <a:srgbClr val="000000"/>
            </a:solidFill>
          </a:ln>
        </p:spPr>
      </p:pic>
      <p:pic>
        <p:nvPicPr>
          <p:cNvPr id="913" name="Picture 85" descr="Picture 85"/>
          <p:cNvPicPr>
            <a:picLocks noChangeAspect="1"/>
          </p:cNvPicPr>
          <p:nvPr/>
        </p:nvPicPr>
        <p:blipFill>
          <a:blip r:embed="rId29">
            <a:extLst/>
          </a:blip>
          <a:stretch>
            <a:fillRect/>
          </a:stretch>
        </p:blipFill>
        <p:spPr>
          <a:xfrm>
            <a:off x="12180221" y="10701295"/>
            <a:ext cx="2664001" cy="2664001"/>
          </a:xfrm>
          <a:prstGeom prst="rect">
            <a:avLst/>
          </a:prstGeom>
          <a:ln w="12700">
            <a:solidFill>
              <a:srgbClr val="000000"/>
            </a:solidFill>
          </a:ln>
        </p:spPr>
      </p:pic>
      <p:pic>
        <p:nvPicPr>
          <p:cNvPr id="914" name="Picture 87" descr="Picture 87"/>
          <p:cNvPicPr>
            <a:picLocks noChangeAspect="1"/>
          </p:cNvPicPr>
          <p:nvPr/>
        </p:nvPicPr>
        <p:blipFill>
          <a:blip r:embed="rId30">
            <a:extLst/>
          </a:blip>
          <a:stretch>
            <a:fillRect/>
          </a:stretch>
        </p:blipFill>
        <p:spPr>
          <a:xfrm>
            <a:off x="14958578" y="10701295"/>
            <a:ext cx="2664001" cy="2664001"/>
          </a:xfrm>
          <a:prstGeom prst="rect">
            <a:avLst/>
          </a:prstGeom>
          <a:ln w="12700">
            <a:solidFill>
              <a:srgbClr val="000000"/>
            </a:solidFill>
          </a:ln>
        </p:spPr>
      </p:pic>
      <p:pic>
        <p:nvPicPr>
          <p:cNvPr id="915" name="Picture 89" descr="Picture 89"/>
          <p:cNvPicPr>
            <a:picLocks noChangeAspect="1"/>
          </p:cNvPicPr>
          <p:nvPr/>
        </p:nvPicPr>
        <p:blipFill>
          <a:blip r:embed="rId31">
            <a:extLst/>
          </a:blip>
          <a:stretch>
            <a:fillRect/>
          </a:stretch>
        </p:blipFill>
        <p:spPr>
          <a:xfrm>
            <a:off x="17736934" y="10701295"/>
            <a:ext cx="2664001" cy="2664001"/>
          </a:xfrm>
          <a:prstGeom prst="rect">
            <a:avLst/>
          </a:prstGeom>
          <a:ln w="12700">
            <a:solidFill>
              <a:srgbClr val="000000"/>
            </a:solidFill>
          </a:ln>
        </p:spPr>
      </p:pic>
      <p:pic>
        <p:nvPicPr>
          <p:cNvPr id="916" name="Picture 91" descr="Picture 91"/>
          <p:cNvPicPr>
            <a:picLocks noChangeAspect="1"/>
          </p:cNvPicPr>
          <p:nvPr/>
        </p:nvPicPr>
        <p:blipFill>
          <a:blip r:embed="rId32">
            <a:extLst/>
          </a:blip>
          <a:stretch>
            <a:fillRect/>
          </a:stretch>
        </p:blipFill>
        <p:spPr>
          <a:xfrm>
            <a:off x="20515291" y="10701295"/>
            <a:ext cx="2664001" cy="2664001"/>
          </a:xfrm>
          <a:prstGeom prst="rect">
            <a:avLst/>
          </a:prstGeom>
          <a:ln w="12700">
            <a:solidFill>
              <a:srgbClr val="000000"/>
            </a:solidFill>
          </a:ln>
        </p:spPr>
      </p:pic>
      <p:pic>
        <p:nvPicPr>
          <p:cNvPr id="917" name="Picture 13" descr="Picture 13"/>
          <p:cNvPicPr>
            <a:picLocks noChangeAspect="1"/>
          </p:cNvPicPr>
          <p:nvPr/>
        </p:nvPicPr>
        <p:blipFill>
          <a:blip r:embed="rId6">
            <a:extLst/>
          </a:blip>
          <a:stretch>
            <a:fillRect/>
          </a:stretch>
        </p:blipFill>
        <p:spPr>
          <a:xfrm>
            <a:off x="1063799" y="7909335"/>
            <a:ext cx="2666999" cy="2666999"/>
          </a:xfrm>
          <a:prstGeom prst="rect">
            <a:avLst/>
          </a:prstGeom>
          <a:ln w="12700">
            <a:solidFill>
              <a:srgbClr val="000000"/>
            </a:solidFill>
          </a:ln>
        </p:spPr>
      </p:pic>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9" name="Careful"/>
          <p:cNvSpPr txBox="1"/>
          <p:nvPr>
            <p:ph type="title"/>
          </p:nvPr>
        </p:nvSpPr>
        <p:spPr>
          <a:xfrm>
            <a:off x="1145352" y="599650"/>
            <a:ext cx="23501915" cy="2651127"/>
          </a:xfrm>
          <a:prstGeom prst="rect">
            <a:avLst/>
          </a:prstGeom>
          <a:effectLst>
            <a:reflection blurRad="0" stA="50000" stPos="0" endA="0" endPos="40000" dist="0" dir="5400000" fadeDir="5400000" sx="100000" sy="-100000" kx="0" ky="0" algn="bl" rotWithShape="0"/>
          </a:effectLst>
        </p:spPr>
        <p:txBody>
          <a:bodyPr/>
          <a:lstStyle>
            <a:lvl1pPr>
              <a:defRPr b="1" sz="12000"/>
            </a:lvl1pPr>
          </a:lstStyle>
          <a:p>
            <a:pPr/>
            <a:r>
              <a:t>Careful</a:t>
            </a:r>
          </a:p>
        </p:txBody>
      </p:sp>
      <p:sp>
        <p:nvSpPr>
          <p:cNvPr id="920" name="You can apply the 2D Fourier Transform onto the 1D vector representation of images…"/>
          <p:cNvSpPr txBox="1"/>
          <p:nvPr>
            <p:ph type="body" idx="1"/>
          </p:nvPr>
        </p:nvSpPr>
        <p:spPr>
          <a:prstGeom prst="rect">
            <a:avLst/>
          </a:prstGeom>
        </p:spPr>
        <p:txBody>
          <a:bodyPr/>
          <a:lstStyle/>
          <a:p>
            <a:pPr>
              <a:defRPr b="1">
                <a:solidFill>
                  <a:schemeClr val="accent5">
                    <a:lumOff val="-29866"/>
                  </a:schemeClr>
                </a:solidFill>
              </a:defRPr>
            </a:pPr>
            <a:r>
              <a:t>You can apply the 2D Fourier Transform onto the 1D vector representation of images</a:t>
            </a:r>
          </a:p>
          <a:p>
            <a:pPr>
              <a:defRPr b="1">
                <a:solidFill>
                  <a:schemeClr val="accent5">
                    <a:lumOff val="-29866"/>
                  </a:schemeClr>
                </a:solidFill>
              </a:defRPr>
            </a:pPr>
            <a:r>
              <a:t>But it’s a different matrix from the 1D Fourier Transform. </a:t>
            </a:r>
          </a:p>
          <a:p>
            <a:pPr>
              <a:defRPr b="1">
                <a:solidFill>
                  <a:schemeClr val="accent5">
                    <a:lumOff val="-29866"/>
                  </a:schemeClr>
                </a:solidFill>
              </a:defRPr>
            </a:pPr>
          </a:p>
          <a:p>
            <a:pPr>
              <a:defRPr b="1">
                <a:solidFill>
                  <a:schemeClr val="accent5">
                    <a:lumOff val="-29866"/>
                  </a:schemeClr>
                </a:solidFill>
              </a:defRPr>
            </a:pPr>
            <a:r>
              <a:t>Matrices for stuff that’s fundamentally 2D (images) </a:t>
            </a:r>
            <a:br/>
            <a:r>
              <a:t>are more messy than those for 1D stuff </a:t>
            </a:r>
          </a:p>
          <a:p>
            <a:pPr lvl="1" marL="914400" indent="-457200">
              <a:defRPr b="1">
                <a:solidFill>
                  <a:schemeClr val="accent5">
                    <a:lumOff val="-29866"/>
                  </a:schemeClr>
                </a:solidFill>
              </a:defRPr>
            </a:pPr>
            <a:r>
              <a:t>e.g. convolution is not a nice multidiagonal</a:t>
            </a:r>
          </a:p>
        </p:txBody>
      </p:sp>
      <p:pic>
        <p:nvPicPr>
          <p:cNvPr id="921" name="Rectangle Rectangle" descr="Rectangle Rectangle"/>
          <p:cNvPicPr>
            <a:picLocks noChangeAspect="0"/>
          </p:cNvPicPr>
          <p:nvPr/>
        </p:nvPicPr>
        <p:blipFill>
          <a:blip r:embed="rId2">
            <a:extLst/>
          </a:blip>
          <a:stretch>
            <a:fillRect/>
          </a:stretch>
        </p:blipFill>
        <p:spPr>
          <a:xfrm>
            <a:off x="248540" y="305073"/>
            <a:ext cx="23501915" cy="11203003"/>
          </a:xfrm>
          <a:prstGeom prst="rect">
            <a:avLst/>
          </a:prstGeom>
        </p:spPr>
      </p:pic>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24" name="intensity_scaling_experiment_before.png" descr="intensity_scaling_experiment_before.png"/>
          <p:cNvPicPr>
            <a:picLocks noChangeAspect="1"/>
          </p:cNvPicPr>
          <p:nvPr/>
        </p:nvPicPr>
        <p:blipFill>
          <a:blip r:embed="rId2">
            <a:extLst/>
          </a:blip>
          <a:stretch>
            <a:fillRect/>
          </a:stretch>
        </p:blipFill>
        <p:spPr>
          <a:xfrm>
            <a:off x="729910" y="4906101"/>
            <a:ext cx="6502401" cy="6502401"/>
          </a:xfrm>
          <a:prstGeom prst="rect">
            <a:avLst/>
          </a:prstGeom>
          <a:ln w="12700">
            <a:miter lim="400000"/>
          </a:ln>
        </p:spPr>
      </p:pic>
      <p:grpSp>
        <p:nvGrpSpPr>
          <p:cNvPr id="931" name="Group"/>
          <p:cNvGrpSpPr/>
          <p:nvPr/>
        </p:nvGrpSpPr>
        <p:grpSpPr>
          <a:xfrm>
            <a:off x="16204793" y="661943"/>
            <a:ext cx="7073044" cy="12392113"/>
            <a:chOff x="0" y="0"/>
            <a:chExt cx="7073042" cy="12392112"/>
          </a:xfrm>
        </p:grpSpPr>
        <p:pic>
          <p:nvPicPr>
            <p:cNvPr id="925" name="intensity_scaling_experiment_real_before.png" descr="intensity_scaling_experiment_real_before.png"/>
            <p:cNvPicPr>
              <a:picLocks noChangeAspect="1"/>
            </p:cNvPicPr>
            <p:nvPr/>
          </p:nvPicPr>
          <p:blipFill>
            <a:blip r:embed="rId3">
              <a:extLst/>
            </a:blip>
            <a:stretch>
              <a:fillRect/>
            </a:stretch>
          </p:blipFill>
          <p:spPr>
            <a:xfrm>
              <a:off x="2139227" y="7458297"/>
              <a:ext cx="4933816" cy="4933816"/>
            </a:xfrm>
            <a:prstGeom prst="rect">
              <a:avLst/>
            </a:prstGeom>
            <a:ln w="12700" cap="flat">
              <a:noFill/>
              <a:miter lim="400000"/>
            </a:ln>
            <a:effectLst/>
          </p:spPr>
        </p:pic>
        <p:pic>
          <p:nvPicPr>
            <p:cNvPr id="926" name="intensity_scaling_experiment_imag_before.png" descr="intensity_scaling_experiment_imag_before.png"/>
            <p:cNvPicPr>
              <a:picLocks noChangeAspect="1"/>
            </p:cNvPicPr>
            <p:nvPr/>
          </p:nvPicPr>
          <p:blipFill>
            <a:blip r:embed="rId4">
              <a:extLst/>
            </a:blip>
            <a:stretch>
              <a:fillRect/>
            </a:stretch>
          </p:blipFill>
          <p:spPr>
            <a:xfrm>
              <a:off x="2139227" y="1092063"/>
              <a:ext cx="4933816" cy="4933816"/>
            </a:xfrm>
            <a:prstGeom prst="rect">
              <a:avLst/>
            </a:prstGeom>
            <a:ln w="12700" cap="flat">
              <a:noFill/>
              <a:miter lim="400000"/>
            </a:ln>
            <a:effectLst/>
          </p:spPr>
        </p:pic>
        <p:sp>
          <p:nvSpPr>
            <p:cNvPr id="927" name="Line"/>
            <p:cNvSpPr/>
            <p:nvPr/>
          </p:nvSpPr>
          <p:spPr>
            <a:xfrm flipV="1">
              <a:off x="-1" y="3701557"/>
              <a:ext cx="1643625" cy="926257"/>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sp>
          <p:nvSpPr>
            <p:cNvPr id="928" name="Line"/>
            <p:cNvSpPr/>
            <p:nvPr/>
          </p:nvSpPr>
          <p:spPr>
            <a:xfrm>
              <a:off x="68640" y="9907847"/>
              <a:ext cx="1497201" cy="388189"/>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sp>
          <p:nvSpPr>
            <p:cNvPr id="929" name="Cosine Coeffs"/>
            <p:cNvSpPr txBox="1"/>
            <p:nvPr/>
          </p:nvSpPr>
          <p:spPr>
            <a:xfrm>
              <a:off x="2309061" y="0"/>
              <a:ext cx="4594150" cy="93258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5600"/>
              </a:lvl1pPr>
            </a:lstStyle>
            <a:p>
              <a:pPr/>
              <a:r>
                <a:t>Cosine Coeffs</a:t>
              </a:r>
            </a:p>
          </p:txBody>
        </p:sp>
        <p:sp>
          <p:nvSpPr>
            <p:cNvPr id="930" name="Sine Coeffs"/>
            <p:cNvSpPr txBox="1"/>
            <p:nvPr/>
          </p:nvSpPr>
          <p:spPr>
            <a:xfrm>
              <a:off x="2717290" y="6478126"/>
              <a:ext cx="3777692" cy="93258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5600"/>
              </a:lvl1pPr>
            </a:lstStyle>
            <a:p>
              <a:pPr/>
              <a:r>
                <a:t>Sine Coeffs</a:t>
              </a:r>
            </a:p>
          </p:txBody>
        </p:sp>
      </p:grpSp>
      <p:grpSp>
        <p:nvGrpSpPr>
          <p:cNvPr id="935" name="Group"/>
          <p:cNvGrpSpPr/>
          <p:nvPr/>
        </p:nvGrpSpPr>
        <p:grpSpPr>
          <a:xfrm>
            <a:off x="7663966" y="2866578"/>
            <a:ext cx="2964454" cy="7953644"/>
            <a:chOff x="0" y="0"/>
            <a:chExt cx="2964453" cy="7953643"/>
          </a:xfrm>
        </p:grpSpPr>
        <p:pic>
          <p:nvPicPr>
            <p:cNvPr id="932" name="Picture 9" descr="Picture 9"/>
            <p:cNvPicPr>
              <a:picLocks noChangeAspect="1"/>
            </p:cNvPicPr>
            <p:nvPr/>
          </p:nvPicPr>
          <p:blipFill>
            <a:blip r:embed="rId5">
              <a:extLst/>
            </a:blip>
            <a:stretch>
              <a:fillRect/>
            </a:stretch>
          </p:blipFill>
          <p:spPr>
            <a:xfrm rot="5400000">
              <a:off x="-474631" y="5409935"/>
              <a:ext cx="4788156" cy="299261"/>
            </a:xfrm>
            <a:prstGeom prst="rect">
              <a:avLst/>
            </a:prstGeom>
            <a:ln w="12700" cap="flat">
              <a:noFill/>
              <a:miter lim="400000"/>
            </a:ln>
            <a:effectLst/>
          </p:spPr>
        </p:pic>
        <p:sp>
          <p:nvSpPr>
            <p:cNvPr id="933" name="flatten"/>
            <p:cNvSpPr txBox="1"/>
            <p:nvPr/>
          </p:nvSpPr>
          <p:spPr>
            <a:xfrm>
              <a:off x="874439" y="0"/>
              <a:ext cx="2090015" cy="93258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5600"/>
              </a:lvl1pPr>
            </a:lstStyle>
            <a:p>
              <a:pPr/>
              <a:r>
                <a:t>flatten</a:t>
              </a:r>
            </a:p>
          </p:txBody>
        </p:sp>
        <p:sp>
          <p:nvSpPr>
            <p:cNvPr id="934" name="Line"/>
            <p:cNvSpPr/>
            <p:nvPr/>
          </p:nvSpPr>
          <p:spPr>
            <a:xfrm>
              <a:off x="0" y="5566043"/>
              <a:ext cx="1338161" cy="1"/>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grpSp>
      <p:grpSp>
        <p:nvGrpSpPr>
          <p:cNvPr id="942" name="Group"/>
          <p:cNvGrpSpPr/>
          <p:nvPr/>
        </p:nvGrpSpPr>
        <p:grpSpPr>
          <a:xfrm>
            <a:off x="10189602" y="2866578"/>
            <a:ext cx="6168631" cy="9479571"/>
            <a:chOff x="0" y="0"/>
            <a:chExt cx="6168629" cy="9479570"/>
          </a:xfrm>
        </p:grpSpPr>
        <p:sp>
          <p:nvSpPr>
            <p:cNvPr id="936" name="Fourier Matrix"/>
            <p:cNvSpPr txBox="1"/>
            <p:nvPr/>
          </p:nvSpPr>
          <p:spPr>
            <a:xfrm>
              <a:off x="1642756" y="0"/>
              <a:ext cx="4525874" cy="93258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5600"/>
              </a:lvl1pPr>
            </a:lstStyle>
            <a:p>
              <a:pPr/>
              <a:r>
                <a:t>Fourier Matrix</a:t>
              </a:r>
            </a:p>
          </p:txBody>
        </p:sp>
        <p:grpSp>
          <p:nvGrpSpPr>
            <p:cNvPr id="939" name="Group"/>
            <p:cNvGrpSpPr/>
            <p:nvPr/>
          </p:nvGrpSpPr>
          <p:grpSpPr>
            <a:xfrm>
              <a:off x="1744911" y="1101875"/>
              <a:ext cx="3983212" cy="8377696"/>
              <a:chOff x="0" y="0"/>
              <a:chExt cx="3983211" cy="8377694"/>
            </a:xfrm>
          </p:grpSpPr>
          <p:pic>
            <p:nvPicPr>
              <p:cNvPr id="937" name="Picture 5" descr="Picture 5"/>
              <p:cNvPicPr>
                <a:picLocks noChangeAspect="1"/>
              </p:cNvPicPr>
              <p:nvPr/>
            </p:nvPicPr>
            <p:blipFill>
              <a:blip r:embed="rId6">
                <a:extLst/>
              </a:blip>
              <a:stretch>
                <a:fillRect/>
              </a:stretch>
            </p:blipFill>
            <p:spPr>
              <a:xfrm>
                <a:off x="0" y="4394483"/>
                <a:ext cx="3983212" cy="3983212"/>
              </a:xfrm>
              <a:prstGeom prst="rect">
                <a:avLst/>
              </a:prstGeom>
              <a:ln w="12700" cap="flat">
                <a:noFill/>
                <a:miter lim="400000"/>
              </a:ln>
              <a:effectLst/>
            </p:spPr>
          </p:pic>
          <p:pic>
            <p:nvPicPr>
              <p:cNvPr id="938" name="Picture 7" descr="Picture 7"/>
              <p:cNvPicPr>
                <a:picLocks noChangeAspect="1"/>
              </p:cNvPicPr>
              <p:nvPr/>
            </p:nvPicPr>
            <p:blipFill>
              <a:blip r:embed="rId7">
                <a:extLst/>
              </a:blip>
              <a:stretch>
                <a:fillRect/>
              </a:stretch>
            </p:blipFill>
            <p:spPr>
              <a:xfrm>
                <a:off x="0" y="0"/>
                <a:ext cx="3983212" cy="3983212"/>
              </a:xfrm>
              <a:prstGeom prst="rect">
                <a:avLst/>
              </a:prstGeom>
              <a:ln w="12700" cap="flat">
                <a:noFill/>
                <a:miter lim="400000"/>
              </a:ln>
              <a:effectLst/>
            </p:spPr>
          </p:pic>
        </p:grpSp>
        <p:sp>
          <p:nvSpPr>
            <p:cNvPr id="940" name="Line"/>
            <p:cNvSpPr/>
            <p:nvPr/>
          </p:nvSpPr>
          <p:spPr>
            <a:xfrm flipV="1">
              <a:off x="2764" y="2396922"/>
              <a:ext cx="1744030" cy="1495359"/>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sp>
          <p:nvSpPr>
            <p:cNvPr id="941" name="Line"/>
            <p:cNvSpPr/>
            <p:nvPr/>
          </p:nvSpPr>
          <p:spPr>
            <a:xfrm>
              <a:off x="-1" y="6369913"/>
              <a:ext cx="1476549" cy="1196810"/>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gr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44" name="Sine &amp; Cosine coeffs vs. Phase &amp; Magnitude"/>
          <p:cNvSpPr txBox="1"/>
          <p:nvPr>
            <p:ph type="title"/>
          </p:nvPr>
        </p:nvSpPr>
        <p:spPr>
          <a:xfrm>
            <a:off x="393322" y="-630417"/>
            <a:ext cx="23796601" cy="2651127"/>
          </a:xfrm>
          <a:prstGeom prst="rect">
            <a:avLst/>
          </a:prstGeom>
        </p:spPr>
        <p:txBody>
          <a:bodyPr/>
          <a:lstStyle/>
          <a:p>
            <a:pPr/>
            <a:r>
              <a:t>Sine &amp; Cosine coeffs vs. Phase &amp; Magnitude</a:t>
            </a:r>
          </a:p>
        </p:txBody>
      </p:sp>
      <p:pic>
        <p:nvPicPr>
          <p:cNvPr id="945" name="intensity_scaling_experiment_real_before.png" descr="intensity_scaling_experiment_real_before.png"/>
          <p:cNvPicPr>
            <a:picLocks noChangeAspect="1"/>
          </p:cNvPicPr>
          <p:nvPr/>
        </p:nvPicPr>
        <p:blipFill>
          <a:blip r:embed="rId2">
            <a:extLst/>
          </a:blip>
          <a:stretch>
            <a:fillRect/>
          </a:stretch>
        </p:blipFill>
        <p:spPr>
          <a:xfrm>
            <a:off x="134400" y="8520620"/>
            <a:ext cx="4933815" cy="4933815"/>
          </a:xfrm>
          <a:prstGeom prst="rect">
            <a:avLst/>
          </a:prstGeom>
          <a:ln w="12700">
            <a:miter lim="400000"/>
          </a:ln>
        </p:spPr>
      </p:pic>
      <p:pic>
        <p:nvPicPr>
          <p:cNvPr id="946" name="intensity_scaling_experiment_imag_before.png" descr="intensity_scaling_experiment_imag_before.png"/>
          <p:cNvPicPr>
            <a:picLocks noChangeAspect="1"/>
          </p:cNvPicPr>
          <p:nvPr/>
        </p:nvPicPr>
        <p:blipFill>
          <a:blip r:embed="rId3">
            <a:extLst/>
          </a:blip>
          <a:stretch>
            <a:fillRect/>
          </a:stretch>
        </p:blipFill>
        <p:spPr>
          <a:xfrm>
            <a:off x="134400" y="2585934"/>
            <a:ext cx="4933815" cy="4933815"/>
          </a:xfrm>
          <a:prstGeom prst="rect">
            <a:avLst/>
          </a:prstGeom>
          <a:ln w="12700">
            <a:miter lim="400000"/>
          </a:ln>
        </p:spPr>
      </p:pic>
      <p:sp>
        <p:nvSpPr>
          <p:cNvPr id="947" name="Cosine Coeffs"/>
          <p:cNvSpPr txBox="1"/>
          <p:nvPr/>
        </p:nvSpPr>
        <p:spPr>
          <a:xfrm>
            <a:off x="304233" y="1549123"/>
            <a:ext cx="4594149"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Cosine Coeffs</a:t>
            </a:r>
          </a:p>
        </p:txBody>
      </p:sp>
      <p:sp>
        <p:nvSpPr>
          <p:cNvPr id="948" name="Sine Coeffs"/>
          <p:cNvSpPr txBox="1"/>
          <p:nvPr/>
        </p:nvSpPr>
        <p:spPr>
          <a:xfrm>
            <a:off x="712461" y="7623973"/>
            <a:ext cx="3777693"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Sine Coeffs</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0" name="Sine &amp; Cosine coeffs vs. Phase &amp; Magnitude"/>
          <p:cNvSpPr txBox="1"/>
          <p:nvPr>
            <p:ph type="title"/>
          </p:nvPr>
        </p:nvSpPr>
        <p:spPr>
          <a:xfrm>
            <a:off x="393322" y="-630417"/>
            <a:ext cx="23796601" cy="2651127"/>
          </a:xfrm>
          <a:prstGeom prst="rect">
            <a:avLst/>
          </a:prstGeom>
        </p:spPr>
        <p:txBody>
          <a:bodyPr/>
          <a:lstStyle/>
          <a:p>
            <a:pPr/>
            <a:r>
              <a:t>Sine &amp; Cosine coeffs vs. Phase &amp; Magnitude</a:t>
            </a:r>
          </a:p>
        </p:txBody>
      </p:sp>
      <p:pic>
        <p:nvPicPr>
          <p:cNvPr id="951" name="intensity_scaling_experiment_real_before.png" descr="intensity_scaling_experiment_real_before.png"/>
          <p:cNvPicPr>
            <a:picLocks noChangeAspect="1"/>
          </p:cNvPicPr>
          <p:nvPr/>
        </p:nvPicPr>
        <p:blipFill>
          <a:blip r:embed="rId2">
            <a:extLst/>
          </a:blip>
          <a:stretch>
            <a:fillRect/>
          </a:stretch>
        </p:blipFill>
        <p:spPr>
          <a:xfrm>
            <a:off x="134400" y="8520620"/>
            <a:ext cx="4933815" cy="4933815"/>
          </a:xfrm>
          <a:prstGeom prst="rect">
            <a:avLst/>
          </a:prstGeom>
          <a:ln w="12700">
            <a:miter lim="400000"/>
          </a:ln>
        </p:spPr>
      </p:pic>
      <p:pic>
        <p:nvPicPr>
          <p:cNvPr id="952" name="intensity_scaling_experiment_imag_before.png" descr="intensity_scaling_experiment_imag_before.png"/>
          <p:cNvPicPr>
            <a:picLocks noChangeAspect="1"/>
          </p:cNvPicPr>
          <p:nvPr/>
        </p:nvPicPr>
        <p:blipFill>
          <a:blip r:embed="rId3">
            <a:extLst/>
          </a:blip>
          <a:stretch>
            <a:fillRect/>
          </a:stretch>
        </p:blipFill>
        <p:spPr>
          <a:xfrm>
            <a:off x="134400" y="2585934"/>
            <a:ext cx="4933815" cy="4933815"/>
          </a:xfrm>
          <a:prstGeom prst="rect">
            <a:avLst/>
          </a:prstGeom>
          <a:ln w="12700">
            <a:miter lim="400000"/>
          </a:ln>
        </p:spPr>
      </p:pic>
      <p:sp>
        <p:nvSpPr>
          <p:cNvPr id="953" name="Cosine Coeffs"/>
          <p:cNvSpPr txBox="1"/>
          <p:nvPr/>
        </p:nvSpPr>
        <p:spPr>
          <a:xfrm>
            <a:off x="304233" y="1549123"/>
            <a:ext cx="4594149"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Cosine Coeffs</a:t>
            </a:r>
          </a:p>
        </p:txBody>
      </p:sp>
      <p:sp>
        <p:nvSpPr>
          <p:cNvPr id="954" name="Sine Coeffs"/>
          <p:cNvSpPr txBox="1"/>
          <p:nvPr/>
        </p:nvSpPr>
        <p:spPr>
          <a:xfrm>
            <a:off x="712461" y="7623973"/>
            <a:ext cx="3777693"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Sine Coeffs</a:t>
            </a:r>
          </a:p>
        </p:txBody>
      </p:sp>
      <p:pic>
        <p:nvPicPr>
          <p:cNvPr id="955" name="pasted-movie.png" descr="pasted-movie.png"/>
          <p:cNvPicPr>
            <a:picLocks noChangeAspect="1"/>
          </p:cNvPicPr>
          <p:nvPr/>
        </p:nvPicPr>
        <p:blipFill>
          <a:blip r:embed="rId4">
            <a:extLst/>
          </a:blip>
          <a:srcRect l="21586" t="0" r="0" b="17230"/>
          <a:stretch>
            <a:fillRect/>
          </a:stretch>
        </p:blipFill>
        <p:spPr>
          <a:xfrm>
            <a:off x="7827483" y="2231349"/>
            <a:ext cx="10785100" cy="2648944"/>
          </a:xfrm>
          <a:prstGeom prst="rect">
            <a:avLst/>
          </a:prstGeom>
          <a:ln w="12700">
            <a:miter lim="400000"/>
          </a:ln>
        </p:spPr>
      </p:pic>
      <p:pic>
        <p:nvPicPr>
          <p:cNvPr id="956" name="pasted-movie.png" descr="pasted-movie.png"/>
          <p:cNvPicPr>
            <a:picLocks noChangeAspect="1"/>
          </p:cNvPicPr>
          <p:nvPr/>
        </p:nvPicPr>
        <p:blipFill>
          <a:blip r:embed="rId4">
            <a:extLst/>
          </a:blip>
          <a:srcRect l="0" t="0" r="82675" b="0"/>
          <a:stretch>
            <a:fillRect/>
          </a:stretch>
        </p:blipFill>
        <p:spPr>
          <a:xfrm>
            <a:off x="5563423" y="2223169"/>
            <a:ext cx="2382785" cy="3200401"/>
          </a:xfrm>
          <a:prstGeom prst="rect">
            <a:avLst/>
          </a:prstGeom>
          <a:ln w="12700">
            <a:miter lim="400000"/>
          </a:ln>
        </p:spPr>
      </p:pic>
      <p:sp>
        <p:nvSpPr>
          <p:cNvPr id="957" name="Line"/>
          <p:cNvSpPr/>
          <p:nvPr/>
        </p:nvSpPr>
        <p:spPr>
          <a:xfrm flipV="1">
            <a:off x="5174436" y="4792170"/>
            <a:ext cx="981284" cy="3468936"/>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958" name="Line"/>
          <p:cNvSpPr/>
          <p:nvPr/>
        </p:nvSpPr>
        <p:spPr>
          <a:xfrm flipV="1">
            <a:off x="5160081" y="4734293"/>
            <a:ext cx="627161" cy="422140"/>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0" name="Sine &amp; Cosine coeffs vs. Phase &amp; Magnitude"/>
          <p:cNvSpPr txBox="1"/>
          <p:nvPr>
            <p:ph type="title"/>
          </p:nvPr>
        </p:nvSpPr>
        <p:spPr>
          <a:xfrm>
            <a:off x="393322" y="-630417"/>
            <a:ext cx="23796601" cy="2651127"/>
          </a:xfrm>
          <a:prstGeom prst="rect">
            <a:avLst/>
          </a:prstGeom>
        </p:spPr>
        <p:txBody>
          <a:bodyPr/>
          <a:lstStyle/>
          <a:p>
            <a:pPr/>
            <a:r>
              <a:t>Sine &amp; Cosine coeffs vs. Phase &amp; Magnitude</a:t>
            </a:r>
          </a:p>
        </p:txBody>
      </p:sp>
      <p:pic>
        <p:nvPicPr>
          <p:cNvPr id="961" name="intensity_scaling_experiment_real_before.png" descr="intensity_scaling_experiment_real_before.png"/>
          <p:cNvPicPr>
            <a:picLocks noChangeAspect="1"/>
          </p:cNvPicPr>
          <p:nvPr/>
        </p:nvPicPr>
        <p:blipFill>
          <a:blip r:embed="rId2">
            <a:extLst/>
          </a:blip>
          <a:stretch>
            <a:fillRect/>
          </a:stretch>
        </p:blipFill>
        <p:spPr>
          <a:xfrm>
            <a:off x="134400" y="8520620"/>
            <a:ext cx="4933815" cy="4933815"/>
          </a:xfrm>
          <a:prstGeom prst="rect">
            <a:avLst/>
          </a:prstGeom>
          <a:ln w="12700">
            <a:miter lim="400000"/>
          </a:ln>
        </p:spPr>
      </p:pic>
      <p:pic>
        <p:nvPicPr>
          <p:cNvPr id="962" name="intensity_scaling_experiment_imag_before.png" descr="intensity_scaling_experiment_imag_before.png"/>
          <p:cNvPicPr>
            <a:picLocks noChangeAspect="1"/>
          </p:cNvPicPr>
          <p:nvPr/>
        </p:nvPicPr>
        <p:blipFill>
          <a:blip r:embed="rId3">
            <a:extLst/>
          </a:blip>
          <a:stretch>
            <a:fillRect/>
          </a:stretch>
        </p:blipFill>
        <p:spPr>
          <a:xfrm>
            <a:off x="134400" y="2585934"/>
            <a:ext cx="4933815" cy="4933815"/>
          </a:xfrm>
          <a:prstGeom prst="rect">
            <a:avLst/>
          </a:prstGeom>
          <a:ln w="12700">
            <a:miter lim="400000"/>
          </a:ln>
        </p:spPr>
      </p:pic>
      <p:sp>
        <p:nvSpPr>
          <p:cNvPr id="963" name="Cosine Coeffs"/>
          <p:cNvSpPr txBox="1"/>
          <p:nvPr/>
        </p:nvSpPr>
        <p:spPr>
          <a:xfrm>
            <a:off x="304233" y="1549123"/>
            <a:ext cx="4594149"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Cosine Coeffs</a:t>
            </a:r>
          </a:p>
        </p:txBody>
      </p:sp>
      <p:sp>
        <p:nvSpPr>
          <p:cNvPr id="964" name="Sine Coeffs"/>
          <p:cNvSpPr txBox="1"/>
          <p:nvPr/>
        </p:nvSpPr>
        <p:spPr>
          <a:xfrm>
            <a:off x="712461" y="7623973"/>
            <a:ext cx="3777693"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Sine Coeffs</a:t>
            </a:r>
          </a:p>
        </p:txBody>
      </p:sp>
      <p:grpSp>
        <p:nvGrpSpPr>
          <p:cNvPr id="980" name="Group"/>
          <p:cNvGrpSpPr/>
          <p:nvPr/>
        </p:nvGrpSpPr>
        <p:grpSpPr>
          <a:xfrm>
            <a:off x="8253647" y="5449818"/>
            <a:ext cx="8760158" cy="8006082"/>
            <a:chOff x="0" y="0"/>
            <a:chExt cx="8760157" cy="8006081"/>
          </a:xfrm>
        </p:grpSpPr>
        <p:pic>
          <p:nvPicPr>
            <p:cNvPr id="965" name="Picture 14" descr="Picture 14"/>
            <p:cNvPicPr>
              <a:picLocks noChangeAspect="1"/>
            </p:cNvPicPr>
            <p:nvPr/>
          </p:nvPicPr>
          <p:blipFill>
            <a:blip r:embed="rId4">
              <a:extLst/>
            </a:blip>
            <a:stretch>
              <a:fillRect/>
            </a:stretch>
          </p:blipFill>
          <p:spPr>
            <a:xfrm>
              <a:off x="181288" y="136190"/>
              <a:ext cx="8578870" cy="6831323"/>
            </a:xfrm>
            <a:prstGeom prst="rect">
              <a:avLst/>
            </a:prstGeom>
            <a:ln w="12700" cap="flat">
              <a:noFill/>
              <a:miter lim="400000"/>
            </a:ln>
            <a:effectLst/>
          </p:spPr>
        </p:pic>
        <p:sp>
          <p:nvSpPr>
            <p:cNvPr id="966" name="Rectangle 15"/>
            <p:cNvSpPr/>
            <p:nvPr/>
          </p:nvSpPr>
          <p:spPr>
            <a:xfrm>
              <a:off x="0" y="0"/>
              <a:ext cx="620941" cy="939687"/>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67" name="Rectangle 22"/>
            <p:cNvSpPr/>
            <p:nvPr/>
          </p:nvSpPr>
          <p:spPr>
            <a:xfrm>
              <a:off x="7785520" y="4575390"/>
              <a:ext cx="620941" cy="647931"/>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68" name="Rectangle 23"/>
            <p:cNvSpPr/>
            <p:nvPr/>
          </p:nvSpPr>
          <p:spPr>
            <a:xfrm>
              <a:off x="1149803" y="252988"/>
              <a:ext cx="3551515" cy="785020"/>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69" name="TextBox 24"/>
            <p:cNvSpPr txBox="1"/>
            <p:nvPr/>
          </p:nvSpPr>
          <p:spPr>
            <a:xfrm>
              <a:off x="1739480" y="356511"/>
              <a:ext cx="2673389" cy="11888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Phase shift </a:t>
              </a:r>
              <a14:m>
                <m:oMath>
                  <m:r>
                    <a:rPr xmlns:a="http://schemas.openxmlformats.org/drawingml/2006/main" sz="4350" i="1">
                      <a:solidFill>
                        <a:srgbClr val="C00000"/>
                      </a:solidFill>
                      <a:latin typeface="Cambria Math" panose="02040503050406030204" pitchFamily="18" charset="0"/>
                    </a:rPr>
                    <m:t>𝜙</m:t>
                  </m:r>
                </m:oMath>
              </a14:m>
            </a:p>
          </p:txBody>
        </p:sp>
        <p:sp>
          <p:nvSpPr>
            <p:cNvPr id="970" name="Straight Arrow Connector 26"/>
            <p:cNvSpPr/>
            <p:nvPr/>
          </p:nvSpPr>
          <p:spPr>
            <a:xfrm flipV="1">
              <a:off x="3594647" y="2518150"/>
              <a:ext cx="1" cy="1994519"/>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1" name="Straight Connector 21"/>
            <p:cNvSpPr/>
            <p:nvPr/>
          </p:nvSpPr>
          <p:spPr>
            <a:xfrm>
              <a:off x="3594647" y="2518150"/>
              <a:ext cx="876076" cy="1"/>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2" name="TextBox 30"/>
            <p:cNvSpPr txBox="1"/>
            <p:nvPr/>
          </p:nvSpPr>
          <p:spPr>
            <a:xfrm>
              <a:off x="4523232" y="2084921"/>
              <a:ext cx="2487953" cy="11888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Amplitude </a:t>
              </a:r>
              <a14:m>
                <m:oMath>
                  <m:r>
                    <a:rPr xmlns:a="http://schemas.openxmlformats.org/drawingml/2006/main" sz="4350" i="1">
                      <a:solidFill>
                        <a:srgbClr val="C00000"/>
                      </a:solidFill>
                      <a:latin typeface="Cambria Math" panose="02040503050406030204" pitchFamily="18" charset="0"/>
                    </a:rPr>
                    <m:t>𝐴</m:t>
                  </m:r>
                </m:oMath>
              </a14:m>
            </a:p>
          </p:txBody>
        </p:sp>
        <p:sp>
          <p:nvSpPr>
            <p:cNvPr id="973" name="Straight Connector 32"/>
            <p:cNvSpPr/>
            <p:nvPr/>
          </p:nvSpPr>
          <p:spPr>
            <a:xfrm flipH="1">
              <a:off x="2318958" y="4251170"/>
              <a:ext cx="1" cy="3095721"/>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4" name="Straight Connector 35"/>
            <p:cNvSpPr/>
            <p:nvPr/>
          </p:nvSpPr>
          <p:spPr>
            <a:xfrm>
              <a:off x="7588409" y="4512667"/>
              <a:ext cx="1" cy="3095720"/>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5" name="Straight Arrow Connector 36"/>
            <p:cNvSpPr/>
            <p:nvPr/>
          </p:nvSpPr>
          <p:spPr>
            <a:xfrm flipH="1">
              <a:off x="2306338" y="7420062"/>
              <a:ext cx="1580131" cy="1"/>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6" name="Straight Arrow Connector 38"/>
            <p:cNvSpPr/>
            <p:nvPr/>
          </p:nvSpPr>
          <p:spPr>
            <a:xfrm flipV="1">
              <a:off x="6113009" y="7420062"/>
              <a:ext cx="1475400" cy="1357"/>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977" name="TextBox 42"/>
            <p:cNvSpPr txBox="1"/>
            <p:nvPr/>
          </p:nvSpPr>
          <p:spPr>
            <a:xfrm>
              <a:off x="4033646" y="6974073"/>
              <a:ext cx="2041290" cy="10320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Period </a:t>
              </a:r>
              <a14:m>
                <m:oMath>
                  <m:f>
                    <m:fPr>
                      <m:ctrlPr>
                        <a:rPr xmlns:a="http://schemas.openxmlformats.org/drawingml/2006/main" sz="4350" i="1">
                          <a:solidFill>
                            <a:srgbClr val="C00000"/>
                          </a:solidFill>
                          <a:latin typeface="Cambria Math" panose="02040503050406030204" pitchFamily="18" charset="0"/>
                        </a:rPr>
                      </m:ctrlPr>
                      <m:type m:val="bar"/>
                    </m:fPr>
                    <m:num>
                      <m:r>
                        <a:rPr xmlns:a="http://schemas.openxmlformats.org/drawingml/2006/main" sz="4350" i="1">
                          <a:solidFill>
                            <a:srgbClr val="C00000"/>
                          </a:solidFill>
                          <a:latin typeface="Cambria Math" panose="02040503050406030204" pitchFamily="18" charset="0"/>
                        </a:rPr>
                        <m:t>2</m:t>
                      </m:r>
                      <m:r>
                        <a:rPr xmlns:a="http://schemas.openxmlformats.org/drawingml/2006/main" sz="4350" i="1">
                          <a:solidFill>
                            <a:srgbClr val="C00000"/>
                          </a:solidFill>
                          <a:latin typeface="Cambria Math" panose="02040503050406030204" pitchFamily="18" charset="0"/>
                        </a:rPr>
                        <m:t>𝜋</m:t>
                      </m:r>
                    </m:num>
                    <m:den>
                      <m:r>
                        <a:rPr xmlns:a="http://schemas.openxmlformats.org/drawingml/2006/main" sz="4350" i="1">
                          <a:solidFill>
                            <a:srgbClr val="C00000"/>
                          </a:solidFill>
                          <a:latin typeface="Cambria Math" panose="02040503050406030204" pitchFamily="18" charset="0"/>
                        </a:rPr>
                        <m:t>𝜔</m:t>
                      </m:r>
                    </m:den>
                  </m:f>
                </m:oMath>
              </a14:m>
              <a:endParaRPr sz="3600"/>
            </a:p>
          </p:txBody>
        </p:sp>
        <p:sp>
          <p:nvSpPr>
            <p:cNvPr id="978" name="Rectangle 43"/>
            <p:cNvSpPr/>
            <p:nvPr/>
          </p:nvSpPr>
          <p:spPr>
            <a:xfrm>
              <a:off x="2090538" y="1038007"/>
              <a:ext cx="1440358" cy="386494"/>
            </a:xfrm>
            <a:prstGeom prst="rect">
              <a:avLst/>
            </a:prstGeom>
            <a:solidFill>
              <a:srgbClr val="FFFFFF"/>
            </a:solidFill>
            <a:ln w="12700" cap="flat">
              <a:noFill/>
              <a:miter lim="400000"/>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79" name="Straight Arrow Connector 47"/>
            <p:cNvSpPr/>
            <p:nvPr/>
          </p:nvSpPr>
          <p:spPr>
            <a:xfrm flipH="1" flipV="1">
              <a:off x="2014517" y="1295669"/>
              <a:ext cx="1580130" cy="1"/>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grpSp>
      <p:pic>
        <p:nvPicPr>
          <p:cNvPr id="981" name="pasted-movie.png" descr="pasted-movie.png"/>
          <p:cNvPicPr>
            <a:picLocks noChangeAspect="1"/>
          </p:cNvPicPr>
          <p:nvPr/>
        </p:nvPicPr>
        <p:blipFill>
          <a:blip r:embed="rId5">
            <a:extLst/>
          </a:blip>
          <a:srcRect l="21586" t="0" r="0" b="17230"/>
          <a:stretch>
            <a:fillRect/>
          </a:stretch>
        </p:blipFill>
        <p:spPr>
          <a:xfrm>
            <a:off x="7827483" y="2231349"/>
            <a:ext cx="10785100" cy="2648944"/>
          </a:xfrm>
          <a:prstGeom prst="rect">
            <a:avLst/>
          </a:prstGeom>
          <a:ln w="12700">
            <a:miter lim="400000"/>
          </a:ln>
        </p:spPr>
      </p:pic>
      <p:pic>
        <p:nvPicPr>
          <p:cNvPr id="982" name="pasted-movie.png" descr="pasted-movie.png"/>
          <p:cNvPicPr>
            <a:picLocks noChangeAspect="1"/>
          </p:cNvPicPr>
          <p:nvPr/>
        </p:nvPicPr>
        <p:blipFill>
          <a:blip r:embed="rId5">
            <a:extLst/>
          </a:blip>
          <a:srcRect l="0" t="0" r="82675" b="0"/>
          <a:stretch>
            <a:fillRect/>
          </a:stretch>
        </p:blipFill>
        <p:spPr>
          <a:xfrm>
            <a:off x="5563423" y="2223169"/>
            <a:ext cx="2382785" cy="3200401"/>
          </a:xfrm>
          <a:prstGeom prst="rect">
            <a:avLst/>
          </a:prstGeom>
          <a:ln w="12700">
            <a:miter lim="400000"/>
          </a:ln>
        </p:spPr>
      </p:pic>
      <p:sp>
        <p:nvSpPr>
          <p:cNvPr id="983" name="Line"/>
          <p:cNvSpPr/>
          <p:nvPr/>
        </p:nvSpPr>
        <p:spPr>
          <a:xfrm flipV="1">
            <a:off x="5174436" y="4792170"/>
            <a:ext cx="981284" cy="3468936"/>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984" name="Line"/>
          <p:cNvSpPr/>
          <p:nvPr/>
        </p:nvSpPr>
        <p:spPr>
          <a:xfrm flipV="1">
            <a:off x="5160081" y="4734293"/>
            <a:ext cx="627161" cy="422140"/>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6" name="Sine &amp; Cosine coeffs vs. Phase &amp; Magnitude"/>
          <p:cNvSpPr txBox="1"/>
          <p:nvPr>
            <p:ph type="title"/>
          </p:nvPr>
        </p:nvSpPr>
        <p:spPr>
          <a:xfrm>
            <a:off x="393322" y="-630417"/>
            <a:ext cx="23796601" cy="2651127"/>
          </a:xfrm>
          <a:prstGeom prst="rect">
            <a:avLst/>
          </a:prstGeom>
        </p:spPr>
        <p:txBody>
          <a:bodyPr/>
          <a:lstStyle/>
          <a:p>
            <a:pPr/>
            <a:r>
              <a:t>Sine &amp; Cosine coeffs vs. Phase &amp; Magnitude</a:t>
            </a:r>
          </a:p>
        </p:txBody>
      </p:sp>
      <p:pic>
        <p:nvPicPr>
          <p:cNvPr id="987" name="intensity_scaling_experiment_real_before.png" descr="intensity_scaling_experiment_real_before.png"/>
          <p:cNvPicPr>
            <a:picLocks noChangeAspect="1"/>
          </p:cNvPicPr>
          <p:nvPr/>
        </p:nvPicPr>
        <p:blipFill>
          <a:blip r:embed="rId2">
            <a:extLst/>
          </a:blip>
          <a:stretch>
            <a:fillRect/>
          </a:stretch>
        </p:blipFill>
        <p:spPr>
          <a:xfrm>
            <a:off x="134400" y="8520620"/>
            <a:ext cx="4933815" cy="4933815"/>
          </a:xfrm>
          <a:prstGeom prst="rect">
            <a:avLst/>
          </a:prstGeom>
          <a:ln w="12700">
            <a:miter lim="400000"/>
          </a:ln>
        </p:spPr>
      </p:pic>
      <p:pic>
        <p:nvPicPr>
          <p:cNvPr id="988" name="intensity_scaling_experiment_imag_before.png" descr="intensity_scaling_experiment_imag_before.png"/>
          <p:cNvPicPr>
            <a:picLocks noChangeAspect="1"/>
          </p:cNvPicPr>
          <p:nvPr/>
        </p:nvPicPr>
        <p:blipFill>
          <a:blip r:embed="rId3">
            <a:extLst/>
          </a:blip>
          <a:stretch>
            <a:fillRect/>
          </a:stretch>
        </p:blipFill>
        <p:spPr>
          <a:xfrm>
            <a:off x="134400" y="2585934"/>
            <a:ext cx="4933815" cy="4933815"/>
          </a:xfrm>
          <a:prstGeom prst="rect">
            <a:avLst/>
          </a:prstGeom>
          <a:ln w="12700">
            <a:miter lim="400000"/>
          </a:ln>
        </p:spPr>
      </p:pic>
      <p:pic>
        <p:nvPicPr>
          <p:cNvPr id="989" name="intensity_scaling_experiment_magnitude_before.png" descr="intensity_scaling_experiment_magnitude_before.png"/>
          <p:cNvPicPr>
            <a:picLocks noChangeAspect="1"/>
          </p:cNvPicPr>
          <p:nvPr/>
        </p:nvPicPr>
        <p:blipFill>
          <a:blip r:embed="rId4">
            <a:extLst/>
          </a:blip>
          <a:stretch>
            <a:fillRect/>
          </a:stretch>
        </p:blipFill>
        <p:spPr>
          <a:xfrm>
            <a:off x="19355398" y="2584901"/>
            <a:ext cx="4933816" cy="4933816"/>
          </a:xfrm>
          <a:prstGeom prst="rect">
            <a:avLst/>
          </a:prstGeom>
          <a:ln w="12700">
            <a:miter lim="400000"/>
          </a:ln>
        </p:spPr>
      </p:pic>
      <p:pic>
        <p:nvPicPr>
          <p:cNvPr id="990" name="intensity_scaling_experiment_phase_before.png" descr="intensity_scaling_experiment_phase_before.png"/>
          <p:cNvPicPr>
            <a:picLocks noChangeAspect="1"/>
          </p:cNvPicPr>
          <p:nvPr/>
        </p:nvPicPr>
        <p:blipFill>
          <a:blip r:embed="rId5">
            <a:extLst/>
          </a:blip>
          <a:stretch>
            <a:fillRect/>
          </a:stretch>
        </p:blipFill>
        <p:spPr>
          <a:xfrm>
            <a:off x="19355630" y="8520853"/>
            <a:ext cx="4933349" cy="4933349"/>
          </a:xfrm>
          <a:prstGeom prst="rect">
            <a:avLst/>
          </a:prstGeom>
          <a:ln w="12700">
            <a:miter lim="400000"/>
          </a:ln>
        </p:spPr>
      </p:pic>
      <p:sp>
        <p:nvSpPr>
          <p:cNvPr id="991" name="Cosine Coeffs"/>
          <p:cNvSpPr txBox="1"/>
          <p:nvPr/>
        </p:nvSpPr>
        <p:spPr>
          <a:xfrm>
            <a:off x="304233" y="1549123"/>
            <a:ext cx="4594149"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Cosine Coeffs</a:t>
            </a:r>
          </a:p>
        </p:txBody>
      </p:sp>
      <p:sp>
        <p:nvSpPr>
          <p:cNvPr id="992" name="Sine Coeffs"/>
          <p:cNvSpPr txBox="1"/>
          <p:nvPr/>
        </p:nvSpPr>
        <p:spPr>
          <a:xfrm>
            <a:off x="712461" y="7623973"/>
            <a:ext cx="3777693"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Sine Coeffs</a:t>
            </a:r>
          </a:p>
        </p:txBody>
      </p:sp>
      <p:sp>
        <p:nvSpPr>
          <p:cNvPr id="993" name="Line"/>
          <p:cNvSpPr/>
          <p:nvPr/>
        </p:nvSpPr>
        <p:spPr>
          <a:xfrm>
            <a:off x="18276321" y="4907379"/>
            <a:ext cx="940630" cy="3583534"/>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994" name="Magnitude"/>
          <p:cNvSpPr txBox="1"/>
          <p:nvPr/>
        </p:nvSpPr>
        <p:spPr>
          <a:xfrm>
            <a:off x="20072143" y="1549123"/>
            <a:ext cx="3500324"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Magnitude</a:t>
            </a:r>
          </a:p>
        </p:txBody>
      </p:sp>
      <p:sp>
        <p:nvSpPr>
          <p:cNvPr id="995" name="Phase"/>
          <p:cNvSpPr txBox="1"/>
          <p:nvPr/>
        </p:nvSpPr>
        <p:spPr>
          <a:xfrm>
            <a:off x="20777298" y="7623973"/>
            <a:ext cx="2090015"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Phase</a:t>
            </a:r>
          </a:p>
        </p:txBody>
      </p:sp>
      <p:grpSp>
        <p:nvGrpSpPr>
          <p:cNvPr id="1011" name="Group"/>
          <p:cNvGrpSpPr/>
          <p:nvPr/>
        </p:nvGrpSpPr>
        <p:grpSpPr>
          <a:xfrm>
            <a:off x="8253647" y="5449818"/>
            <a:ext cx="8760158" cy="8006082"/>
            <a:chOff x="0" y="0"/>
            <a:chExt cx="8760157" cy="8006081"/>
          </a:xfrm>
        </p:grpSpPr>
        <p:pic>
          <p:nvPicPr>
            <p:cNvPr id="996" name="Picture 14" descr="Picture 14"/>
            <p:cNvPicPr>
              <a:picLocks noChangeAspect="1"/>
            </p:cNvPicPr>
            <p:nvPr/>
          </p:nvPicPr>
          <p:blipFill>
            <a:blip r:embed="rId6">
              <a:extLst/>
            </a:blip>
            <a:stretch>
              <a:fillRect/>
            </a:stretch>
          </p:blipFill>
          <p:spPr>
            <a:xfrm>
              <a:off x="181288" y="136190"/>
              <a:ext cx="8578870" cy="6831323"/>
            </a:xfrm>
            <a:prstGeom prst="rect">
              <a:avLst/>
            </a:prstGeom>
            <a:ln w="12700" cap="flat">
              <a:noFill/>
              <a:miter lim="400000"/>
            </a:ln>
            <a:effectLst/>
          </p:spPr>
        </p:pic>
        <p:sp>
          <p:nvSpPr>
            <p:cNvPr id="997" name="Rectangle 15"/>
            <p:cNvSpPr/>
            <p:nvPr/>
          </p:nvSpPr>
          <p:spPr>
            <a:xfrm>
              <a:off x="0" y="0"/>
              <a:ext cx="620941" cy="939687"/>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98" name="Rectangle 22"/>
            <p:cNvSpPr/>
            <p:nvPr/>
          </p:nvSpPr>
          <p:spPr>
            <a:xfrm>
              <a:off x="7785520" y="4575390"/>
              <a:ext cx="620941" cy="647931"/>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999" name="Rectangle 23"/>
            <p:cNvSpPr/>
            <p:nvPr/>
          </p:nvSpPr>
          <p:spPr>
            <a:xfrm>
              <a:off x="1149803" y="252988"/>
              <a:ext cx="3551515" cy="785020"/>
            </a:xfrm>
            <a:prstGeom prst="rect">
              <a:avLst/>
            </a:prstGeom>
            <a:solidFill>
              <a:srgbClr val="FFFFFF"/>
            </a:solidFill>
            <a:ln w="12700" cap="flat">
              <a:solidFill>
                <a:srgbClr val="FFFFFF"/>
              </a:solidFill>
              <a:prstDash val="solid"/>
              <a:round/>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1000" name="TextBox 24"/>
            <p:cNvSpPr txBox="1"/>
            <p:nvPr/>
          </p:nvSpPr>
          <p:spPr>
            <a:xfrm>
              <a:off x="1739480" y="356511"/>
              <a:ext cx="2673389" cy="11888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Phase shift </a:t>
              </a:r>
              <a14:m>
                <m:oMath>
                  <m:r>
                    <a:rPr xmlns:a="http://schemas.openxmlformats.org/drawingml/2006/main" sz="4350" i="1">
                      <a:solidFill>
                        <a:srgbClr val="C00000"/>
                      </a:solidFill>
                      <a:latin typeface="Cambria Math" panose="02040503050406030204" pitchFamily="18" charset="0"/>
                    </a:rPr>
                    <m:t>𝜙</m:t>
                  </m:r>
                </m:oMath>
              </a14:m>
            </a:p>
          </p:txBody>
        </p:sp>
        <p:sp>
          <p:nvSpPr>
            <p:cNvPr id="1001" name="Straight Arrow Connector 26"/>
            <p:cNvSpPr/>
            <p:nvPr/>
          </p:nvSpPr>
          <p:spPr>
            <a:xfrm flipV="1">
              <a:off x="3594647" y="2518150"/>
              <a:ext cx="1" cy="1994519"/>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2" name="Straight Connector 21"/>
            <p:cNvSpPr/>
            <p:nvPr/>
          </p:nvSpPr>
          <p:spPr>
            <a:xfrm>
              <a:off x="3594647" y="2518150"/>
              <a:ext cx="876076" cy="1"/>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3" name="TextBox 30"/>
            <p:cNvSpPr txBox="1"/>
            <p:nvPr/>
          </p:nvSpPr>
          <p:spPr>
            <a:xfrm>
              <a:off x="4523232" y="2084921"/>
              <a:ext cx="2487953" cy="11888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Amplitude </a:t>
              </a:r>
              <a14:m>
                <m:oMath>
                  <m:r>
                    <a:rPr xmlns:a="http://schemas.openxmlformats.org/drawingml/2006/main" sz="4350" i="1">
                      <a:solidFill>
                        <a:srgbClr val="C00000"/>
                      </a:solidFill>
                      <a:latin typeface="Cambria Math" panose="02040503050406030204" pitchFamily="18" charset="0"/>
                    </a:rPr>
                    <m:t>𝐴</m:t>
                  </m:r>
                </m:oMath>
              </a14:m>
            </a:p>
          </p:txBody>
        </p:sp>
        <p:sp>
          <p:nvSpPr>
            <p:cNvPr id="1004" name="Straight Connector 32"/>
            <p:cNvSpPr/>
            <p:nvPr/>
          </p:nvSpPr>
          <p:spPr>
            <a:xfrm flipH="1">
              <a:off x="2318958" y="4251170"/>
              <a:ext cx="1" cy="3095721"/>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5" name="Straight Connector 35"/>
            <p:cNvSpPr/>
            <p:nvPr/>
          </p:nvSpPr>
          <p:spPr>
            <a:xfrm>
              <a:off x="7588409" y="4512667"/>
              <a:ext cx="1" cy="3095720"/>
            </a:xfrm>
            <a:prstGeom prst="line">
              <a:avLst/>
            </a:prstGeom>
            <a:solidFill>
              <a:srgbClr val="4472C4"/>
            </a:solidFill>
            <a:ln w="76200" cap="flat">
              <a:solidFill>
                <a:srgbClr val="00B050"/>
              </a:solidFill>
              <a:prstDash val="solid"/>
              <a:roun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6" name="Straight Arrow Connector 36"/>
            <p:cNvSpPr/>
            <p:nvPr/>
          </p:nvSpPr>
          <p:spPr>
            <a:xfrm flipH="1">
              <a:off x="2306338" y="7420062"/>
              <a:ext cx="1580131" cy="1"/>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7" name="Straight Arrow Connector 38"/>
            <p:cNvSpPr/>
            <p:nvPr/>
          </p:nvSpPr>
          <p:spPr>
            <a:xfrm flipV="1">
              <a:off x="6113009" y="7420062"/>
              <a:ext cx="1475400" cy="1357"/>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sp>
          <p:nvSpPr>
            <p:cNvPr id="1008" name="TextBox 42"/>
            <p:cNvSpPr txBox="1"/>
            <p:nvPr/>
          </p:nvSpPr>
          <p:spPr>
            <a:xfrm>
              <a:off x="4033646" y="6974073"/>
              <a:ext cx="2041290" cy="103200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Autofit/>
            </a:bodyPr>
            <a:lstStyle/>
            <a:p>
              <a:pPr defTabSz="1828800">
                <a:spcBef>
                  <a:spcPts val="0"/>
                </a:spcBef>
                <a:defRPr sz="4000">
                  <a:solidFill>
                    <a:srgbClr val="C00000"/>
                  </a:solidFill>
                  <a:latin typeface="Open Sans"/>
                  <a:ea typeface="Open Sans"/>
                  <a:cs typeface="Open Sans"/>
                  <a:sym typeface="Open Sans"/>
                </a:defRPr>
              </a:pPr>
              <a:r>
                <a:t>Period </a:t>
              </a:r>
              <a14:m>
                <m:oMath>
                  <m:f>
                    <m:fPr>
                      <m:ctrlPr>
                        <a:rPr xmlns:a="http://schemas.openxmlformats.org/drawingml/2006/main" sz="4350" i="1">
                          <a:solidFill>
                            <a:srgbClr val="C00000"/>
                          </a:solidFill>
                          <a:latin typeface="Cambria Math" panose="02040503050406030204" pitchFamily="18" charset="0"/>
                        </a:rPr>
                      </m:ctrlPr>
                      <m:type m:val="bar"/>
                    </m:fPr>
                    <m:num>
                      <m:r>
                        <a:rPr xmlns:a="http://schemas.openxmlformats.org/drawingml/2006/main" sz="4350" i="1">
                          <a:solidFill>
                            <a:srgbClr val="C00000"/>
                          </a:solidFill>
                          <a:latin typeface="Cambria Math" panose="02040503050406030204" pitchFamily="18" charset="0"/>
                        </a:rPr>
                        <m:t>2</m:t>
                      </m:r>
                      <m:r>
                        <a:rPr xmlns:a="http://schemas.openxmlformats.org/drawingml/2006/main" sz="4350" i="1">
                          <a:solidFill>
                            <a:srgbClr val="C00000"/>
                          </a:solidFill>
                          <a:latin typeface="Cambria Math" panose="02040503050406030204" pitchFamily="18" charset="0"/>
                        </a:rPr>
                        <m:t>𝜋</m:t>
                      </m:r>
                    </m:num>
                    <m:den>
                      <m:r>
                        <a:rPr xmlns:a="http://schemas.openxmlformats.org/drawingml/2006/main" sz="4350" i="1">
                          <a:solidFill>
                            <a:srgbClr val="C00000"/>
                          </a:solidFill>
                          <a:latin typeface="Cambria Math" panose="02040503050406030204" pitchFamily="18" charset="0"/>
                        </a:rPr>
                        <m:t>𝜔</m:t>
                      </m:r>
                    </m:den>
                  </m:f>
                </m:oMath>
              </a14:m>
              <a:endParaRPr sz="3600"/>
            </a:p>
          </p:txBody>
        </p:sp>
        <p:sp>
          <p:nvSpPr>
            <p:cNvPr id="1009" name="Rectangle 43"/>
            <p:cNvSpPr/>
            <p:nvPr/>
          </p:nvSpPr>
          <p:spPr>
            <a:xfrm>
              <a:off x="2090538" y="1038007"/>
              <a:ext cx="1440358" cy="386494"/>
            </a:xfrm>
            <a:prstGeom prst="rect">
              <a:avLst/>
            </a:prstGeom>
            <a:solidFill>
              <a:srgbClr val="FFFFFF"/>
            </a:solidFill>
            <a:ln w="12700" cap="flat">
              <a:noFill/>
              <a:miter lim="400000"/>
            </a:ln>
            <a:effectLst/>
          </p:spPr>
          <p:txBody>
            <a:bodyPr wrap="square" lIns="91439" tIns="91439" rIns="91439" bIns="91439" numCol="1" anchor="t">
              <a:noAutofit/>
            </a:bodyPr>
            <a:lstStyle/>
            <a:p>
              <a:pPr defTabSz="1828800">
                <a:spcBef>
                  <a:spcPts val="0"/>
                </a:spcBef>
                <a:defRPr>
                  <a:latin typeface="Arial"/>
                  <a:ea typeface="Arial"/>
                  <a:cs typeface="Arial"/>
                  <a:sym typeface="Arial"/>
                </a:defRPr>
              </a:pPr>
            </a:p>
          </p:txBody>
        </p:sp>
        <p:sp>
          <p:nvSpPr>
            <p:cNvPr id="1010" name="Straight Arrow Connector 47"/>
            <p:cNvSpPr/>
            <p:nvPr/>
          </p:nvSpPr>
          <p:spPr>
            <a:xfrm flipH="1" flipV="1">
              <a:off x="2014517" y="1295669"/>
              <a:ext cx="1580130" cy="1"/>
            </a:xfrm>
            <a:prstGeom prst="line">
              <a:avLst/>
            </a:prstGeom>
            <a:noFill/>
            <a:ln w="76200" cap="flat">
              <a:solidFill>
                <a:srgbClr val="C00000"/>
              </a:solidFill>
              <a:prstDash val="solid"/>
              <a:round/>
              <a:tailEnd type="triangle" w="med" len="med"/>
            </a:ln>
            <a:effectLst/>
          </p:spPr>
          <p:txBody>
            <a:bodyPr wrap="square" lIns="91439" tIns="91439" rIns="91439" bIns="91439" numCol="1" anchor="t">
              <a:noAutofit/>
            </a:bodyPr>
            <a:lstStyle/>
            <a:p>
              <a:pPr defTabSz="1828800">
                <a:spcBef>
                  <a:spcPts val="0"/>
                </a:spcBef>
                <a:defRPr sz="3600">
                  <a:latin typeface="Open Sans"/>
                  <a:ea typeface="Open Sans"/>
                  <a:cs typeface="Open Sans"/>
                  <a:sym typeface="Open Sans"/>
                </a:defRPr>
              </a:pPr>
            </a:p>
          </p:txBody>
        </p:sp>
      </p:grpSp>
      <p:pic>
        <p:nvPicPr>
          <p:cNvPr id="1012" name="pasted-movie.png" descr="pasted-movie.png"/>
          <p:cNvPicPr>
            <a:picLocks noChangeAspect="1"/>
          </p:cNvPicPr>
          <p:nvPr/>
        </p:nvPicPr>
        <p:blipFill>
          <a:blip r:embed="rId7">
            <a:extLst/>
          </a:blip>
          <a:srcRect l="21586" t="0" r="0" b="17230"/>
          <a:stretch>
            <a:fillRect/>
          </a:stretch>
        </p:blipFill>
        <p:spPr>
          <a:xfrm>
            <a:off x="7827483" y="2231349"/>
            <a:ext cx="10785100" cy="2648944"/>
          </a:xfrm>
          <a:prstGeom prst="rect">
            <a:avLst/>
          </a:prstGeom>
          <a:ln w="12700">
            <a:miter lim="400000"/>
          </a:ln>
        </p:spPr>
      </p:pic>
      <p:pic>
        <p:nvPicPr>
          <p:cNvPr id="1013" name="pasted-movie.png" descr="pasted-movie.png"/>
          <p:cNvPicPr>
            <a:picLocks noChangeAspect="1"/>
          </p:cNvPicPr>
          <p:nvPr/>
        </p:nvPicPr>
        <p:blipFill>
          <a:blip r:embed="rId7">
            <a:extLst/>
          </a:blip>
          <a:srcRect l="0" t="0" r="82675" b="0"/>
          <a:stretch>
            <a:fillRect/>
          </a:stretch>
        </p:blipFill>
        <p:spPr>
          <a:xfrm>
            <a:off x="5563423" y="2223169"/>
            <a:ext cx="2382785" cy="3200401"/>
          </a:xfrm>
          <a:prstGeom prst="rect">
            <a:avLst/>
          </a:prstGeom>
          <a:ln w="12700">
            <a:miter lim="400000"/>
          </a:ln>
        </p:spPr>
      </p:pic>
      <p:sp>
        <p:nvSpPr>
          <p:cNvPr id="1014" name="Line"/>
          <p:cNvSpPr/>
          <p:nvPr/>
        </p:nvSpPr>
        <p:spPr>
          <a:xfrm flipV="1">
            <a:off x="5174436" y="4792170"/>
            <a:ext cx="981284" cy="3468936"/>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1015" name="Line"/>
          <p:cNvSpPr/>
          <p:nvPr/>
        </p:nvSpPr>
        <p:spPr>
          <a:xfrm flipV="1">
            <a:off x="5160081" y="4734293"/>
            <a:ext cx="627161" cy="422140"/>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1016" name="Line"/>
          <p:cNvSpPr/>
          <p:nvPr/>
        </p:nvSpPr>
        <p:spPr>
          <a:xfrm>
            <a:off x="18493426" y="4624163"/>
            <a:ext cx="723525" cy="230263"/>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8" name="intensity_scaling_experiment_before.png" descr="intensity_scaling_experiment_before.png"/>
          <p:cNvPicPr>
            <a:picLocks noChangeAspect="1"/>
          </p:cNvPicPr>
          <p:nvPr/>
        </p:nvPicPr>
        <p:blipFill>
          <a:blip r:embed="rId2">
            <a:extLst/>
          </a:blip>
          <a:stretch>
            <a:fillRect/>
          </a:stretch>
        </p:blipFill>
        <p:spPr>
          <a:xfrm>
            <a:off x="729910" y="4151032"/>
            <a:ext cx="6502401" cy="6502401"/>
          </a:xfrm>
          <a:prstGeom prst="rect">
            <a:avLst/>
          </a:prstGeom>
          <a:ln w="12700">
            <a:miter lim="400000"/>
          </a:ln>
        </p:spPr>
      </p:pic>
      <p:pic>
        <p:nvPicPr>
          <p:cNvPr id="1019" name="intensity_scaling_experiment_magnitude_before.png" descr="intensity_scaling_experiment_magnitude_before.png"/>
          <p:cNvPicPr>
            <a:picLocks noChangeAspect="1"/>
          </p:cNvPicPr>
          <p:nvPr/>
        </p:nvPicPr>
        <p:blipFill>
          <a:blip r:embed="rId3">
            <a:extLst/>
          </a:blip>
          <a:stretch>
            <a:fillRect/>
          </a:stretch>
        </p:blipFill>
        <p:spPr>
          <a:xfrm>
            <a:off x="8692670" y="4151032"/>
            <a:ext cx="6502401" cy="6502401"/>
          </a:xfrm>
          <a:prstGeom prst="rect">
            <a:avLst/>
          </a:prstGeom>
          <a:ln w="12700">
            <a:miter lim="400000"/>
          </a:ln>
        </p:spPr>
      </p:pic>
      <p:pic>
        <p:nvPicPr>
          <p:cNvPr id="1020" name="intensity_scaling_experiment_phase_before.png" descr="intensity_scaling_experiment_phase_before.png"/>
          <p:cNvPicPr>
            <a:picLocks noChangeAspect="1"/>
          </p:cNvPicPr>
          <p:nvPr/>
        </p:nvPicPr>
        <p:blipFill>
          <a:blip r:embed="rId4">
            <a:extLst/>
          </a:blip>
          <a:stretch>
            <a:fillRect/>
          </a:stretch>
        </p:blipFill>
        <p:spPr>
          <a:xfrm>
            <a:off x="16655429" y="4151032"/>
            <a:ext cx="6502401" cy="6502401"/>
          </a:xfrm>
          <a:prstGeom prst="rect">
            <a:avLst/>
          </a:prstGeom>
          <a:ln w="12700">
            <a:miter lim="400000"/>
          </a:ln>
        </p:spPr>
      </p:pic>
      <p:sp>
        <p:nvSpPr>
          <p:cNvPr id="1021" name="Magnitude"/>
          <p:cNvSpPr txBox="1"/>
          <p:nvPr/>
        </p:nvSpPr>
        <p:spPr>
          <a:xfrm>
            <a:off x="10193708" y="2920219"/>
            <a:ext cx="3500324"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Magnitude</a:t>
            </a:r>
          </a:p>
        </p:txBody>
      </p:sp>
      <p:sp>
        <p:nvSpPr>
          <p:cNvPr id="1022" name="Phase"/>
          <p:cNvSpPr txBox="1"/>
          <p:nvPr/>
        </p:nvSpPr>
        <p:spPr>
          <a:xfrm>
            <a:off x="18861623" y="2920219"/>
            <a:ext cx="2090014"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Phase</a:t>
            </a:r>
          </a:p>
        </p:txBody>
      </p:sp>
      <p:sp>
        <p:nvSpPr>
          <p:cNvPr id="1023" name="Image"/>
          <p:cNvSpPr txBox="1"/>
          <p:nvPr/>
        </p:nvSpPr>
        <p:spPr>
          <a:xfrm>
            <a:off x="2942504" y="2920219"/>
            <a:ext cx="2077213"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Image</a:t>
            </a:r>
          </a:p>
        </p:txBody>
      </p:sp>
      <p:sp>
        <p:nvSpPr>
          <p:cNvPr id="1024" name="Real Images"/>
          <p:cNvSpPr txBox="1"/>
          <p:nvPr>
            <p:ph type="title"/>
          </p:nvPr>
        </p:nvSpPr>
        <p:spPr>
          <a:prstGeom prst="rect">
            <a:avLst/>
          </a:prstGeom>
        </p:spPr>
        <p:txBody>
          <a:bodyPr/>
          <a:lstStyle/>
          <a:p>
            <a:pPr/>
            <a:r>
              <a:t>Real Images</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6" name="Title 1"/>
          <p:cNvSpPr txBox="1"/>
          <p:nvPr>
            <p:ph type="title"/>
          </p:nvPr>
        </p:nvSpPr>
        <p:spPr>
          <a:prstGeom prst="rect">
            <a:avLst/>
          </a:prstGeom>
        </p:spPr>
        <p:txBody>
          <a:bodyPr/>
          <a:lstStyle/>
          <a:p>
            <a:pPr/>
            <a:r>
              <a:t>Real Images</a:t>
            </a:r>
          </a:p>
        </p:txBody>
      </p:sp>
      <p:pic>
        <p:nvPicPr>
          <p:cNvPr id="1027" name="Content Placeholder 5" descr="Content Placeholder 5"/>
          <p:cNvPicPr>
            <a:picLocks noChangeAspect="1"/>
          </p:cNvPicPr>
          <p:nvPr/>
        </p:nvPicPr>
        <p:blipFill>
          <a:blip r:embed="rId2">
            <a:extLst/>
          </a:blip>
          <a:stretch>
            <a:fillRect/>
          </a:stretch>
        </p:blipFill>
        <p:spPr>
          <a:xfrm>
            <a:off x="8277859" y="5562308"/>
            <a:ext cx="7014521" cy="4680001"/>
          </a:xfrm>
          <a:prstGeom prst="rect">
            <a:avLst/>
          </a:prstGeom>
          <a:ln w="12700">
            <a:miter lim="400000"/>
          </a:ln>
        </p:spPr>
      </p:pic>
      <p:pic>
        <p:nvPicPr>
          <p:cNvPr id="1028" name="Picture 7" descr="Picture 7"/>
          <p:cNvPicPr>
            <a:picLocks noChangeAspect="1"/>
          </p:cNvPicPr>
          <p:nvPr/>
        </p:nvPicPr>
        <p:blipFill>
          <a:blip r:embed="rId3">
            <a:extLst/>
          </a:blip>
          <a:stretch>
            <a:fillRect/>
          </a:stretch>
        </p:blipFill>
        <p:spPr>
          <a:xfrm>
            <a:off x="16251966" y="5562308"/>
            <a:ext cx="7014521" cy="4680001"/>
          </a:xfrm>
          <a:prstGeom prst="rect">
            <a:avLst/>
          </a:prstGeom>
          <a:ln w="12700">
            <a:miter lim="400000"/>
          </a:ln>
        </p:spPr>
      </p:pic>
      <p:pic>
        <p:nvPicPr>
          <p:cNvPr id="1029" name="Picture 9" descr="Picture 9"/>
          <p:cNvPicPr>
            <a:picLocks noChangeAspect="1"/>
          </p:cNvPicPr>
          <p:nvPr/>
        </p:nvPicPr>
        <p:blipFill>
          <a:blip r:embed="rId4">
            <a:extLst/>
          </a:blip>
          <a:stretch>
            <a:fillRect/>
          </a:stretch>
        </p:blipFill>
        <p:spPr>
          <a:xfrm>
            <a:off x="303753" y="5562308"/>
            <a:ext cx="7014521" cy="4680001"/>
          </a:xfrm>
          <a:prstGeom prst="rect">
            <a:avLst/>
          </a:prstGeom>
          <a:ln w="12700">
            <a:miter lim="400000"/>
          </a:ln>
        </p:spPr>
      </p:pic>
      <p:sp>
        <p:nvSpPr>
          <p:cNvPr id="1030" name="TextBox 10"/>
          <p:cNvSpPr txBox="1"/>
          <p:nvPr/>
        </p:nvSpPr>
        <p:spPr>
          <a:xfrm>
            <a:off x="395193" y="4349508"/>
            <a:ext cx="6831639"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image</a:t>
            </a:r>
          </a:p>
        </p:txBody>
      </p:sp>
      <p:sp>
        <p:nvSpPr>
          <p:cNvPr id="1031" name="TextBox 11"/>
          <p:cNvSpPr txBox="1"/>
          <p:nvPr/>
        </p:nvSpPr>
        <p:spPr>
          <a:xfrm>
            <a:off x="8369300" y="4349508"/>
            <a:ext cx="6831640"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magnitude</a:t>
            </a:r>
          </a:p>
        </p:txBody>
      </p:sp>
      <p:sp>
        <p:nvSpPr>
          <p:cNvPr id="1032" name="TextBox 12"/>
          <p:cNvSpPr txBox="1"/>
          <p:nvPr/>
        </p:nvSpPr>
        <p:spPr>
          <a:xfrm>
            <a:off x="16343405" y="4349508"/>
            <a:ext cx="6831641"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phase</a:t>
            </a:r>
          </a:p>
        </p:txBody>
      </p:sp>
      <p:sp>
        <p:nvSpPr>
          <p:cNvPr id="1033"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5" name="Title 1"/>
          <p:cNvSpPr txBox="1"/>
          <p:nvPr>
            <p:ph type="title"/>
          </p:nvPr>
        </p:nvSpPr>
        <p:spPr>
          <a:prstGeom prst="rect">
            <a:avLst/>
          </a:prstGeom>
        </p:spPr>
        <p:txBody>
          <a:bodyPr/>
          <a:lstStyle/>
          <a:p>
            <a:pPr/>
            <a:r>
              <a:t>Examples</a:t>
            </a:r>
          </a:p>
        </p:txBody>
      </p:sp>
      <p:sp>
        <p:nvSpPr>
          <p:cNvPr id="1036" name="Double-click to edit"/>
          <p:cNvSpPr txBox="1"/>
          <p:nvPr>
            <p:ph type="body" idx="1"/>
          </p:nvPr>
        </p:nvSpPr>
        <p:spPr>
          <a:prstGeom prst="rect">
            <a:avLst/>
          </a:prstGeom>
        </p:spPr>
        <p:txBody>
          <a:bodyPr/>
          <a:lstStyle/>
          <a:p>
            <a:pPr/>
          </a:p>
        </p:txBody>
      </p:sp>
      <p:sp>
        <p:nvSpPr>
          <p:cNvPr id="1037" name="TextBox 4"/>
          <p:cNvSpPr txBox="1"/>
          <p:nvPr/>
        </p:nvSpPr>
        <p:spPr>
          <a:xfrm rot="16200000">
            <a:off x="-2911650" y="5073496"/>
            <a:ext cx="6831639"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image</a:t>
            </a:r>
          </a:p>
        </p:txBody>
      </p:sp>
      <p:sp>
        <p:nvSpPr>
          <p:cNvPr id="1038" name="TextBox 5"/>
          <p:cNvSpPr txBox="1"/>
          <p:nvPr/>
        </p:nvSpPr>
        <p:spPr>
          <a:xfrm rot="16200000">
            <a:off x="-2911650" y="10181905"/>
            <a:ext cx="6831640"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magnitude</a:t>
            </a:r>
          </a:p>
        </p:txBody>
      </p:sp>
      <p:pic>
        <p:nvPicPr>
          <p:cNvPr id="1039" name="Picture 7" descr="Picture 7"/>
          <p:cNvPicPr>
            <a:picLocks noChangeAspect="1"/>
          </p:cNvPicPr>
          <p:nvPr/>
        </p:nvPicPr>
        <p:blipFill>
          <a:blip r:embed="rId2">
            <a:extLst/>
          </a:blip>
          <a:stretch>
            <a:fillRect/>
          </a:stretch>
        </p:blipFill>
        <p:spPr>
          <a:xfrm rot="5400000">
            <a:off x="217075" y="3910407"/>
            <a:ext cx="4408541" cy="2919943"/>
          </a:xfrm>
          <a:prstGeom prst="rect">
            <a:avLst/>
          </a:prstGeom>
          <a:ln w="12700">
            <a:miter lim="400000"/>
          </a:ln>
        </p:spPr>
      </p:pic>
      <p:pic>
        <p:nvPicPr>
          <p:cNvPr id="1040" name="Picture 9" descr="Picture 9"/>
          <p:cNvPicPr>
            <a:picLocks noChangeAspect="1"/>
          </p:cNvPicPr>
          <p:nvPr/>
        </p:nvPicPr>
        <p:blipFill>
          <a:blip r:embed="rId3">
            <a:extLst/>
          </a:blip>
          <a:stretch>
            <a:fillRect/>
          </a:stretch>
        </p:blipFill>
        <p:spPr>
          <a:xfrm>
            <a:off x="961379" y="8158109"/>
            <a:ext cx="2919940" cy="4408537"/>
          </a:xfrm>
          <a:prstGeom prst="rect">
            <a:avLst/>
          </a:prstGeom>
          <a:ln w="12700">
            <a:miter lim="400000"/>
          </a:ln>
        </p:spPr>
      </p:pic>
      <p:pic>
        <p:nvPicPr>
          <p:cNvPr id="1041" name="Picture 11" descr="Picture 11"/>
          <p:cNvPicPr>
            <a:picLocks noChangeAspect="1"/>
          </p:cNvPicPr>
          <p:nvPr/>
        </p:nvPicPr>
        <p:blipFill>
          <a:blip r:embed="rId4">
            <a:extLst/>
          </a:blip>
          <a:stretch>
            <a:fillRect/>
          </a:stretch>
        </p:blipFill>
        <p:spPr>
          <a:xfrm>
            <a:off x="4028432" y="3166107"/>
            <a:ext cx="6656035" cy="4408544"/>
          </a:xfrm>
          <a:prstGeom prst="rect">
            <a:avLst/>
          </a:prstGeom>
          <a:ln w="12700">
            <a:miter lim="400000"/>
          </a:ln>
        </p:spPr>
      </p:pic>
      <p:pic>
        <p:nvPicPr>
          <p:cNvPr id="1042" name="Picture 13" descr="Picture 13"/>
          <p:cNvPicPr>
            <a:picLocks noChangeAspect="1"/>
          </p:cNvPicPr>
          <p:nvPr/>
        </p:nvPicPr>
        <p:blipFill>
          <a:blip r:embed="rId5">
            <a:extLst/>
          </a:blip>
          <a:stretch>
            <a:fillRect/>
          </a:stretch>
        </p:blipFill>
        <p:spPr>
          <a:xfrm>
            <a:off x="4032158" y="8158109"/>
            <a:ext cx="6656025" cy="4408537"/>
          </a:xfrm>
          <a:prstGeom prst="rect">
            <a:avLst/>
          </a:prstGeom>
          <a:ln w="12700">
            <a:miter lim="400000"/>
          </a:ln>
        </p:spPr>
      </p:pic>
      <p:pic>
        <p:nvPicPr>
          <p:cNvPr id="1043" name="Picture 15" descr="Picture 15"/>
          <p:cNvPicPr>
            <a:picLocks noChangeAspect="1"/>
          </p:cNvPicPr>
          <p:nvPr/>
        </p:nvPicPr>
        <p:blipFill>
          <a:blip r:embed="rId6">
            <a:extLst/>
          </a:blip>
          <a:stretch>
            <a:fillRect/>
          </a:stretch>
        </p:blipFill>
        <p:spPr>
          <a:xfrm>
            <a:off x="10839022" y="8158109"/>
            <a:ext cx="6650437" cy="4408537"/>
          </a:xfrm>
          <a:prstGeom prst="rect">
            <a:avLst/>
          </a:prstGeom>
          <a:ln w="12700">
            <a:miter lim="400000"/>
          </a:ln>
        </p:spPr>
      </p:pic>
      <p:pic>
        <p:nvPicPr>
          <p:cNvPr id="1044" name="Picture 21" descr="Picture 21"/>
          <p:cNvPicPr>
            <a:picLocks noChangeAspect="1"/>
          </p:cNvPicPr>
          <p:nvPr/>
        </p:nvPicPr>
        <p:blipFill>
          <a:blip r:embed="rId7">
            <a:extLst/>
          </a:blip>
          <a:stretch>
            <a:fillRect/>
          </a:stretch>
        </p:blipFill>
        <p:spPr>
          <a:xfrm>
            <a:off x="10831582" y="3164253"/>
            <a:ext cx="6656037" cy="4412250"/>
          </a:xfrm>
          <a:prstGeom prst="rect">
            <a:avLst/>
          </a:prstGeom>
          <a:ln w="12700">
            <a:miter lim="400000"/>
          </a:ln>
        </p:spPr>
      </p:pic>
      <p:pic>
        <p:nvPicPr>
          <p:cNvPr id="1045" name="Picture 23" descr="Picture 23"/>
          <p:cNvPicPr>
            <a:picLocks noChangeAspect="1"/>
          </p:cNvPicPr>
          <p:nvPr/>
        </p:nvPicPr>
        <p:blipFill>
          <a:blip r:embed="rId8">
            <a:extLst/>
          </a:blip>
          <a:stretch>
            <a:fillRect/>
          </a:stretch>
        </p:blipFill>
        <p:spPr>
          <a:xfrm>
            <a:off x="17634735" y="3164253"/>
            <a:ext cx="6609586" cy="4412252"/>
          </a:xfrm>
          <a:prstGeom prst="rect">
            <a:avLst/>
          </a:prstGeom>
          <a:ln w="12700">
            <a:miter lim="400000"/>
          </a:ln>
        </p:spPr>
      </p:pic>
      <p:pic>
        <p:nvPicPr>
          <p:cNvPr id="1046" name="Picture 25" descr="Picture 25"/>
          <p:cNvPicPr>
            <a:picLocks noChangeAspect="1"/>
          </p:cNvPicPr>
          <p:nvPr/>
        </p:nvPicPr>
        <p:blipFill>
          <a:blip r:embed="rId9">
            <a:extLst/>
          </a:blip>
          <a:stretch>
            <a:fillRect/>
          </a:stretch>
        </p:blipFill>
        <p:spPr>
          <a:xfrm>
            <a:off x="17640300" y="8158112"/>
            <a:ext cx="6604021" cy="4408535"/>
          </a:xfrm>
          <a:prstGeom prst="rect">
            <a:avLst/>
          </a:prstGeom>
          <a:ln w="12700">
            <a:miter lim="400000"/>
          </a:ln>
        </p:spPr>
      </p:pic>
      <p:sp>
        <p:nvSpPr>
          <p:cNvPr id="1047"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9" name="Title 1"/>
          <p:cNvSpPr txBox="1"/>
          <p:nvPr>
            <p:ph type="title"/>
          </p:nvPr>
        </p:nvSpPr>
        <p:spPr>
          <a:prstGeom prst="rect">
            <a:avLst/>
          </a:prstGeom>
        </p:spPr>
        <p:txBody>
          <a:bodyPr/>
          <a:lstStyle/>
          <a:p>
            <a:pPr/>
            <a:r>
              <a:t>Interpreting DFTs</a:t>
            </a:r>
          </a:p>
        </p:txBody>
      </p:sp>
      <p:pic>
        <p:nvPicPr>
          <p:cNvPr id="1050" name="Picture 4" descr="Picture 4"/>
          <p:cNvPicPr>
            <a:picLocks noChangeAspect="1"/>
          </p:cNvPicPr>
          <p:nvPr/>
        </p:nvPicPr>
        <p:blipFill>
          <a:blip r:embed="rId2">
            <a:extLst/>
          </a:blip>
          <a:stretch>
            <a:fillRect/>
          </a:stretch>
        </p:blipFill>
        <p:spPr>
          <a:xfrm rot="5400000">
            <a:off x="2550396" y="5433788"/>
            <a:ext cx="8090907" cy="5358913"/>
          </a:xfrm>
          <a:prstGeom prst="rect">
            <a:avLst/>
          </a:prstGeom>
          <a:ln w="12700">
            <a:miter lim="400000"/>
          </a:ln>
        </p:spPr>
      </p:pic>
      <p:pic>
        <p:nvPicPr>
          <p:cNvPr id="1051" name="Picture 5" descr="Picture 5"/>
          <p:cNvPicPr>
            <a:picLocks noChangeAspect="1"/>
          </p:cNvPicPr>
          <p:nvPr/>
        </p:nvPicPr>
        <p:blipFill>
          <a:blip r:embed="rId3">
            <a:extLst/>
          </a:blip>
          <a:stretch>
            <a:fillRect/>
          </a:stretch>
        </p:blipFill>
        <p:spPr>
          <a:xfrm>
            <a:off x="11862286" y="4067788"/>
            <a:ext cx="5358914" cy="8090915"/>
          </a:xfrm>
          <a:prstGeom prst="rect">
            <a:avLst/>
          </a:prstGeom>
          <a:ln w="12700">
            <a:miter lim="400000"/>
          </a:ln>
        </p:spPr>
      </p:pic>
      <p:sp>
        <p:nvSpPr>
          <p:cNvPr id="1052" name="TextBox 6"/>
          <p:cNvSpPr txBox="1"/>
          <p:nvPr/>
        </p:nvSpPr>
        <p:spPr>
          <a:xfrm>
            <a:off x="3265393" y="12343368"/>
            <a:ext cx="6831639"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image</a:t>
            </a:r>
          </a:p>
        </p:txBody>
      </p:sp>
      <p:sp>
        <p:nvSpPr>
          <p:cNvPr id="1053" name="TextBox 7"/>
          <p:cNvSpPr txBox="1"/>
          <p:nvPr/>
        </p:nvSpPr>
        <p:spPr>
          <a:xfrm>
            <a:off x="11239500" y="12343368"/>
            <a:ext cx="6831640"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magnitude</a:t>
            </a:r>
          </a:p>
        </p:txBody>
      </p:sp>
      <p:sp>
        <p:nvSpPr>
          <p:cNvPr id="1054" name="Straight Arrow Connector 9"/>
          <p:cNvSpPr/>
          <p:nvPr/>
        </p:nvSpPr>
        <p:spPr>
          <a:xfrm flipH="1">
            <a:off x="14604999" y="2692400"/>
            <a:ext cx="2616201" cy="2921000"/>
          </a:xfrm>
          <a:prstGeom prst="line">
            <a:avLst/>
          </a:prstGeom>
          <a:ln w="12700">
            <a:solidFill>
              <a:srgbClr val="000000"/>
            </a:solidFill>
            <a:miter/>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1055" name="TextBox 10"/>
          <p:cNvSpPr txBox="1"/>
          <p:nvPr/>
        </p:nvSpPr>
        <p:spPr>
          <a:xfrm>
            <a:off x="17312639" y="2323068"/>
            <a:ext cx="3803844"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horizontal (!) lines</a:t>
            </a:r>
          </a:p>
        </p:txBody>
      </p:sp>
      <p:sp>
        <p:nvSpPr>
          <p:cNvPr id="1056" name="Straight Arrow Connector 11"/>
          <p:cNvSpPr/>
          <p:nvPr/>
        </p:nvSpPr>
        <p:spPr>
          <a:xfrm flipH="1">
            <a:off x="16395699" y="5068589"/>
            <a:ext cx="2616201" cy="2921001"/>
          </a:xfrm>
          <a:prstGeom prst="line">
            <a:avLst/>
          </a:prstGeom>
          <a:ln w="12700">
            <a:solidFill>
              <a:srgbClr val="000000"/>
            </a:solidFill>
            <a:miter/>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1057" name="TextBox 12"/>
          <p:cNvSpPr txBox="1"/>
          <p:nvPr/>
        </p:nvSpPr>
        <p:spPr>
          <a:xfrm>
            <a:off x="19103339" y="4699258"/>
            <a:ext cx="3269626"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vertical (!) lines</a:t>
            </a:r>
          </a:p>
        </p:txBody>
      </p:sp>
      <p:sp>
        <p:nvSpPr>
          <p:cNvPr id="1058"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grpSp>
        <p:nvGrpSpPr>
          <p:cNvPr id="1061" name="Group"/>
          <p:cNvGrpSpPr/>
          <p:nvPr/>
        </p:nvGrpSpPr>
        <p:grpSpPr>
          <a:xfrm rot="16200000">
            <a:off x="12870009" y="1165844"/>
            <a:ext cx="3343468" cy="2091079"/>
            <a:chOff x="0" y="0"/>
            <a:chExt cx="3343466" cy="2091077"/>
          </a:xfrm>
        </p:grpSpPr>
        <p:pic>
          <p:nvPicPr>
            <p:cNvPr id="1059" name="Picture 11" descr="Picture 11"/>
            <p:cNvPicPr>
              <a:picLocks noChangeAspect="1"/>
            </p:cNvPicPr>
            <p:nvPr/>
          </p:nvPicPr>
          <p:blipFill>
            <a:blip r:embed="rId4">
              <a:extLst/>
            </a:blip>
            <a:stretch>
              <a:fillRect/>
            </a:stretch>
          </p:blipFill>
          <p:spPr>
            <a:xfrm>
              <a:off x="1252388" y="0"/>
              <a:ext cx="2091079" cy="2091078"/>
            </a:xfrm>
            <a:prstGeom prst="rect">
              <a:avLst/>
            </a:prstGeom>
            <a:ln w="12700" cap="flat">
              <a:solidFill>
                <a:srgbClr val="000000"/>
              </a:solidFill>
              <a:prstDash val="solid"/>
              <a:round/>
            </a:ln>
            <a:effectLst/>
          </p:spPr>
        </p:pic>
        <p:sp>
          <p:nvSpPr>
            <p:cNvPr id="1060" name="Line"/>
            <p:cNvSpPr/>
            <p:nvPr/>
          </p:nvSpPr>
          <p:spPr>
            <a:xfrm flipH="1" flipV="1">
              <a:off x="0" y="1045539"/>
              <a:ext cx="1019117" cy="1"/>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grpSp>
      <p:grpSp>
        <p:nvGrpSpPr>
          <p:cNvPr id="1064" name="Group"/>
          <p:cNvGrpSpPr/>
          <p:nvPr/>
        </p:nvGrpSpPr>
        <p:grpSpPr>
          <a:xfrm>
            <a:off x="17542828" y="7067705"/>
            <a:ext cx="3343467" cy="2091079"/>
            <a:chOff x="0" y="0"/>
            <a:chExt cx="3343466" cy="2091077"/>
          </a:xfrm>
        </p:grpSpPr>
        <p:pic>
          <p:nvPicPr>
            <p:cNvPr id="1062" name="Picture 11" descr="Picture 11"/>
            <p:cNvPicPr>
              <a:picLocks noChangeAspect="1"/>
            </p:cNvPicPr>
            <p:nvPr/>
          </p:nvPicPr>
          <p:blipFill>
            <a:blip r:embed="rId4">
              <a:extLst/>
            </a:blip>
            <a:stretch>
              <a:fillRect/>
            </a:stretch>
          </p:blipFill>
          <p:spPr>
            <a:xfrm>
              <a:off x="1252388" y="0"/>
              <a:ext cx="2091079" cy="2091078"/>
            </a:xfrm>
            <a:prstGeom prst="rect">
              <a:avLst/>
            </a:prstGeom>
            <a:ln w="12700" cap="flat">
              <a:solidFill>
                <a:srgbClr val="000000"/>
              </a:solidFill>
              <a:prstDash val="solid"/>
              <a:round/>
            </a:ln>
            <a:effectLst/>
          </p:spPr>
        </p:pic>
        <p:sp>
          <p:nvSpPr>
            <p:cNvPr id="1063" name="Line"/>
            <p:cNvSpPr/>
            <p:nvPr/>
          </p:nvSpPr>
          <p:spPr>
            <a:xfrm flipH="1" flipV="1">
              <a:off x="0" y="1045539"/>
              <a:ext cx="1019117" cy="1"/>
            </a:xfrm>
            <a:prstGeom prst="line">
              <a:avLst/>
            </a:prstGeom>
            <a:noFill/>
            <a:ln w="76200" cap="flat">
              <a:solidFill>
                <a:srgbClr val="000000"/>
              </a:solidFill>
              <a:prstDash val="solid"/>
              <a:miter lim="400000"/>
              <a:tailEnd type="triangle" w="med" len="med"/>
            </a:ln>
            <a:effectLst/>
          </p:spPr>
          <p:txBody>
            <a:bodyPr wrap="square" lIns="50800" tIns="50800" rIns="50800" bIns="50800" numCol="1" anchor="ctr">
              <a:noAutofit/>
            </a:bodyPr>
            <a:lstStyle/>
            <a:p>
              <a:pPr algn="ctr">
                <a:spcBef>
                  <a:spcPts val="0"/>
                </a:spcBef>
                <a:defRPr sz="5600"/>
              </a:pPr>
            </a:p>
          </p:txBody>
        </p:sp>
      </p:gr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6" name="Title 1"/>
          <p:cNvSpPr txBox="1"/>
          <p:nvPr>
            <p:ph type="title"/>
          </p:nvPr>
        </p:nvSpPr>
        <p:spPr>
          <a:prstGeom prst="rect">
            <a:avLst/>
          </a:prstGeom>
        </p:spPr>
        <p:txBody>
          <a:bodyPr/>
          <a:lstStyle/>
          <a:p>
            <a:pPr/>
            <a:r>
              <a:t>Interpreting DFTs</a:t>
            </a:r>
          </a:p>
        </p:txBody>
      </p:sp>
      <p:sp>
        <p:nvSpPr>
          <p:cNvPr id="1067" name="Double-click to edit"/>
          <p:cNvSpPr txBox="1"/>
          <p:nvPr>
            <p:ph type="body" idx="1"/>
          </p:nvPr>
        </p:nvSpPr>
        <p:spPr>
          <a:prstGeom prst="rect">
            <a:avLst/>
          </a:prstGeom>
        </p:spPr>
        <p:txBody>
          <a:bodyPr/>
          <a:lstStyle/>
          <a:p>
            <a:pPr/>
          </a:p>
        </p:txBody>
      </p:sp>
      <p:pic>
        <p:nvPicPr>
          <p:cNvPr id="1068" name="Picture 4" descr="Picture 4"/>
          <p:cNvPicPr>
            <a:picLocks noChangeAspect="1"/>
          </p:cNvPicPr>
          <p:nvPr/>
        </p:nvPicPr>
        <p:blipFill>
          <a:blip r:embed="rId2">
            <a:extLst/>
          </a:blip>
          <a:stretch>
            <a:fillRect/>
          </a:stretch>
        </p:blipFill>
        <p:spPr>
          <a:xfrm>
            <a:off x="6000322" y="8645105"/>
            <a:ext cx="6650437" cy="4408537"/>
          </a:xfrm>
          <a:prstGeom prst="rect">
            <a:avLst/>
          </a:prstGeom>
          <a:ln w="12700">
            <a:miter lim="400000"/>
          </a:ln>
        </p:spPr>
      </p:pic>
      <p:pic>
        <p:nvPicPr>
          <p:cNvPr id="1069" name="Picture 5" descr="Picture 5"/>
          <p:cNvPicPr>
            <a:picLocks noChangeAspect="1"/>
          </p:cNvPicPr>
          <p:nvPr/>
        </p:nvPicPr>
        <p:blipFill>
          <a:blip r:embed="rId3">
            <a:extLst/>
          </a:blip>
          <a:stretch>
            <a:fillRect/>
          </a:stretch>
        </p:blipFill>
        <p:spPr>
          <a:xfrm>
            <a:off x="5992881" y="3651250"/>
            <a:ext cx="6656038" cy="4412249"/>
          </a:xfrm>
          <a:prstGeom prst="rect">
            <a:avLst/>
          </a:prstGeom>
          <a:ln w="12700">
            <a:miter lim="400000"/>
          </a:ln>
        </p:spPr>
      </p:pic>
      <p:pic>
        <p:nvPicPr>
          <p:cNvPr id="1070" name="Picture 6" descr="Picture 6"/>
          <p:cNvPicPr>
            <a:picLocks noChangeAspect="1"/>
          </p:cNvPicPr>
          <p:nvPr/>
        </p:nvPicPr>
        <p:blipFill>
          <a:blip r:embed="rId4">
            <a:extLst/>
          </a:blip>
          <a:stretch>
            <a:fillRect/>
          </a:stretch>
        </p:blipFill>
        <p:spPr>
          <a:xfrm>
            <a:off x="12796035" y="3651250"/>
            <a:ext cx="6609586" cy="4412251"/>
          </a:xfrm>
          <a:prstGeom prst="rect">
            <a:avLst/>
          </a:prstGeom>
          <a:ln w="12700">
            <a:miter lim="400000"/>
          </a:ln>
        </p:spPr>
      </p:pic>
      <p:pic>
        <p:nvPicPr>
          <p:cNvPr id="1071" name="Picture 7" descr="Picture 7"/>
          <p:cNvPicPr>
            <a:picLocks noChangeAspect="1"/>
          </p:cNvPicPr>
          <p:nvPr/>
        </p:nvPicPr>
        <p:blipFill>
          <a:blip r:embed="rId5">
            <a:extLst/>
          </a:blip>
          <a:stretch>
            <a:fillRect/>
          </a:stretch>
        </p:blipFill>
        <p:spPr>
          <a:xfrm>
            <a:off x="12801600" y="8645107"/>
            <a:ext cx="6604021" cy="4408535"/>
          </a:xfrm>
          <a:prstGeom prst="rect">
            <a:avLst/>
          </a:prstGeom>
          <a:ln w="12700">
            <a:miter lim="400000"/>
          </a:ln>
        </p:spPr>
      </p:pic>
      <p:sp>
        <p:nvSpPr>
          <p:cNvPr id="1072" name="Straight Arrow Connector 8"/>
          <p:cNvSpPr/>
          <p:nvPr/>
        </p:nvSpPr>
        <p:spPr>
          <a:xfrm>
            <a:off x="4444999" y="8063497"/>
            <a:ext cx="3009901" cy="1730375"/>
          </a:xfrm>
          <a:prstGeom prst="line">
            <a:avLst/>
          </a:prstGeom>
          <a:ln w="12700">
            <a:solidFill>
              <a:srgbClr val="000000"/>
            </a:solidFill>
            <a:miter/>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1073" name="TextBox 9"/>
          <p:cNvSpPr txBox="1"/>
          <p:nvPr/>
        </p:nvSpPr>
        <p:spPr>
          <a:xfrm>
            <a:off x="612139" y="6630540"/>
            <a:ext cx="4668685" cy="12750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3600">
                <a:latin typeface="Open Sans"/>
                <a:ea typeface="Open Sans"/>
                <a:cs typeface="Open Sans"/>
                <a:sym typeface="Open Sans"/>
              </a:defRPr>
            </a:pPr>
            <a:r>
              <a:t>Away from the centre:</a:t>
            </a:r>
            <a:br/>
            <a:r>
              <a:t>high-frequency details</a:t>
            </a:r>
          </a:p>
        </p:txBody>
      </p:sp>
      <p:sp>
        <p:nvSpPr>
          <p:cNvPr id="1074" name="Straight Arrow Connector 11"/>
          <p:cNvSpPr/>
          <p:nvPr/>
        </p:nvSpPr>
        <p:spPr>
          <a:xfrm flipH="1">
            <a:off x="16407683" y="7779918"/>
            <a:ext cx="4673779" cy="2825289"/>
          </a:xfrm>
          <a:prstGeom prst="line">
            <a:avLst/>
          </a:prstGeom>
          <a:ln w="12700">
            <a:solidFill>
              <a:srgbClr val="000000"/>
            </a:solidFill>
            <a:miter/>
            <a:tailEnd type="triangle"/>
          </a:ln>
        </p:spPr>
        <p:txBody>
          <a:bodyPr tIns="91439" bIns="91439"/>
          <a:lstStyle/>
          <a:p>
            <a:pPr defTabSz="1828800">
              <a:spcBef>
                <a:spcPts val="0"/>
              </a:spcBef>
              <a:defRPr sz="3600">
                <a:latin typeface="Open Sans"/>
                <a:ea typeface="Open Sans"/>
                <a:cs typeface="Open Sans"/>
                <a:sym typeface="Open Sans"/>
              </a:defRPr>
            </a:pPr>
          </a:p>
        </p:txBody>
      </p:sp>
      <p:sp>
        <p:nvSpPr>
          <p:cNvPr id="1075" name="TextBox 12"/>
          <p:cNvSpPr txBox="1"/>
          <p:nvPr/>
        </p:nvSpPr>
        <p:spPr>
          <a:xfrm>
            <a:off x="19644817" y="6217382"/>
            <a:ext cx="4160139" cy="12750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defTabSz="1828800">
              <a:spcBef>
                <a:spcPts val="0"/>
              </a:spcBef>
              <a:defRPr sz="3600">
                <a:latin typeface="Open Sans"/>
                <a:ea typeface="Open Sans"/>
                <a:cs typeface="Open Sans"/>
                <a:sym typeface="Open Sans"/>
              </a:defRPr>
            </a:pPr>
            <a:r>
              <a:t>Close to the centre:</a:t>
            </a:r>
            <a:br/>
            <a:r>
              <a:t>low frequencies</a:t>
            </a:r>
          </a:p>
        </p:txBody>
      </p:sp>
      <p:sp>
        <p:nvSpPr>
          <p:cNvPr id="1076"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8" name="Warning"/>
          <p:cNvSpPr txBox="1"/>
          <p:nvPr>
            <p:ph type="title"/>
          </p:nvPr>
        </p:nvSpPr>
        <p:spPr>
          <a:prstGeom prst="rect">
            <a:avLst/>
          </a:prstGeom>
        </p:spPr>
        <p:txBody>
          <a:bodyPr/>
          <a:lstStyle/>
          <a:p>
            <a:pPr/>
            <a:r>
              <a:t>Warning</a:t>
            </a:r>
          </a:p>
        </p:txBody>
      </p:sp>
      <p:sp>
        <p:nvSpPr>
          <p:cNvPr id="1079" name="The wrap-around assumption in Fourier transform causes a lot of vertical/horizontal power in the spectrum…"/>
          <p:cNvSpPr txBox="1"/>
          <p:nvPr>
            <p:ph type="body" idx="1"/>
          </p:nvPr>
        </p:nvSpPr>
        <p:spPr>
          <a:xfrm>
            <a:off x="500859" y="1990324"/>
            <a:ext cx="23382282" cy="8702677"/>
          </a:xfrm>
          <a:prstGeom prst="rect">
            <a:avLst/>
          </a:prstGeom>
        </p:spPr>
        <p:txBody>
          <a:bodyPr/>
          <a:lstStyle>
            <a:lvl1pPr>
              <a:defRPr sz="3600"/>
            </a:lvl1pPr>
            <a:lvl2pPr marL="914400" indent="-457200">
              <a:defRPr sz="3600"/>
            </a:lvl2pPr>
          </a:lstStyle>
          <a:p>
            <a:pPr/>
            <a:r>
              <a:t>The wrap-around assumption in Fourier transform causes a lot of vertical/horizontal power in the spectrum</a:t>
            </a:r>
          </a:p>
          <a:p>
            <a:pPr lvl="1"/>
            <a:r>
              <a:t>For analysis purposes, you may need proper windowing</a:t>
            </a:r>
          </a:p>
        </p:txBody>
      </p:sp>
      <p:sp>
        <p:nvSpPr>
          <p:cNvPr id="1080" name="TextBox 4"/>
          <p:cNvSpPr txBox="1"/>
          <p:nvPr/>
        </p:nvSpPr>
        <p:spPr>
          <a:xfrm rot="16200000">
            <a:off x="-2911650" y="5746596"/>
            <a:ext cx="6831639"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image</a:t>
            </a:r>
          </a:p>
        </p:txBody>
      </p:sp>
      <p:sp>
        <p:nvSpPr>
          <p:cNvPr id="1081" name="TextBox 5"/>
          <p:cNvSpPr txBox="1"/>
          <p:nvPr/>
        </p:nvSpPr>
        <p:spPr>
          <a:xfrm rot="16200000">
            <a:off x="-2911650" y="10855005"/>
            <a:ext cx="6831640"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magnitude</a:t>
            </a:r>
          </a:p>
        </p:txBody>
      </p:sp>
      <p:pic>
        <p:nvPicPr>
          <p:cNvPr id="1082" name="Picture 7" descr="Picture 7"/>
          <p:cNvPicPr>
            <a:picLocks noChangeAspect="1"/>
          </p:cNvPicPr>
          <p:nvPr/>
        </p:nvPicPr>
        <p:blipFill>
          <a:blip r:embed="rId2">
            <a:extLst/>
          </a:blip>
          <a:stretch>
            <a:fillRect/>
          </a:stretch>
        </p:blipFill>
        <p:spPr>
          <a:xfrm rot="5400000">
            <a:off x="217075" y="4583507"/>
            <a:ext cx="4408541" cy="2919943"/>
          </a:xfrm>
          <a:prstGeom prst="rect">
            <a:avLst/>
          </a:prstGeom>
          <a:ln w="12700">
            <a:miter lim="400000"/>
          </a:ln>
        </p:spPr>
      </p:pic>
      <p:pic>
        <p:nvPicPr>
          <p:cNvPr id="1083" name="Picture 9" descr="Picture 9"/>
          <p:cNvPicPr>
            <a:picLocks noChangeAspect="1"/>
          </p:cNvPicPr>
          <p:nvPr/>
        </p:nvPicPr>
        <p:blipFill>
          <a:blip r:embed="rId3">
            <a:extLst/>
          </a:blip>
          <a:stretch>
            <a:fillRect/>
          </a:stretch>
        </p:blipFill>
        <p:spPr>
          <a:xfrm>
            <a:off x="961379" y="8831209"/>
            <a:ext cx="2919940" cy="4408537"/>
          </a:xfrm>
          <a:prstGeom prst="rect">
            <a:avLst/>
          </a:prstGeom>
          <a:ln w="12700">
            <a:miter lim="400000"/>
          </a:ln>
        </p:spPr>
      </p:pic>
      <p:pic>
        <p:nvPicPr>
          <p:cNvPr id="1084" name="Picture 11" descr="Picture 11"/>
          <p:cNvPicPr>
            <a:picLocks noChangeAspect="1"/>
          </p:cNvPicPr>
          <p:nvPr/>
        </p:nvPicPr>
        <p:blipFill>
          <a:blip r:embed="rId4">
            <a:extLst/>
          </a:blip>
          <a:stretch>
            <a:fillRect/>
          </a:stretch>
        </p:blipFill>
        <p:spPr>
          <a:xfrm>
            <a:off x="4028432" y="3839207"/>
            <a:ext cx="6656035" cy="4408544"/>
          </a:xfrm>
          <a:prstGeom prst="rect">
            <a:avLst/>
          </a:prstGeom>
          <a:ln w="12700">
            <a:miter lim="400000"/>
          </a:ln>
        </p:spPr>
      </p:pic>
      <p:pic>
        <p:nvPicPr>
          <p:cNvPr id="1085" name="Picture 13" descr="Picture 13"/>
          <p:cNvPicPr>
            <a:picLocks noChangeAspect="1"/>
          </p:cNvPicPr>
          <p:nvPr/>
        </p:nvPicPr>
        <p:blipFill>
          <a:blip r:embed="rId5">
            <a:extLst/>
          </a:blip>
          <a:stretch>
            <a:fillRect/>
          </a:stretch>
        </p:blipFill>
        <p:spPr>
          <a:xfrm>
            <a:off x="4032158" y="8831209"/>
            <a:ext cx="6656025" cy="4408537"/>
          </a:xfrm>
          <a:prstGeom prst="rect">
            <a:avLst/>
          </a:prstGeom>
          <a:ln w="12700">
            <a:miter lim="400000"/>
          </a:ln>
        </p:spPr>
      </p:pic>
      <p:pic>
        <p:nvPicPr>
          <p:cNvPr id="1086" name="Picture 15" descr="Picture 15"/>
          <p:cNvPicPr>
            <a:picLocks noChangeAspect="1"/>
          </p:cNvPicPr>
          <p:nvPr/>
        </p:nvPicPr>
        <p:blipFill>
          <a:blip r:embed="rId6">
            <a:extLst/>
          </a:blip>
          <a:stretch>
            <a:fillRect/>
          </a:stretch>
        </p:blipFill>
        <p:spPr>
          <a:xfrm>
            <a:off x="10839022" y="8831209"/>
            <a:ext cx="6650437" cy="4408537"/>
          </a:xfrm>
          <a:prstGeom prst="rect">
            <a:avLst/>
          </a:prstGeom>
          <a:ln w="12700">
            <a:miter lim="400000"/>
          </a:ln>
        </p:spPr>
      </p:pic>
      <p:pic>
        <p:nvPicPr>
          <p:cNvPr id="1087" name="Picture 21" descr="Picture 21"/>
          <p:cNvPicPr>
            <a:picLocks noChangeAspect="1"/>
          </p:cNvPicPr>
          <p:nvPr/>
        </p:nvPicPr>
        <p:blipFill>
          <a:blip r:embed="rId7">
            <a:extLst/>
          </a:blip>
          <a:stretch>
            <a:fillRect/>
          </a:stretch>
        </p:blipFill>
        <p:spPr>
          <a:xfrm>
            <a:off x="10831582" y="3837354"/>
            <a:ext cx="6656037" cy="4412249"/>
          </a:xfrm>
          <a:prstGeom prst="rect">
            <a:avLst/>
          </a:prstGeom>
          <a:ln w="12700">
            <a:miter lim="400000"/>
          </a:ln>
        </p:spPr>
      </p:pic>
      <p:pic>
        <p:nvPicPr>
          <p:cNvPr id="1088" name="Picture 23" descr="Picture 23"/>
          <p:cNvPicPr>
            <a:picLocks noChangeAspect="1"/>
          </p:cNvPicPr>
          <p:nvPr/>
        </p:nvPicPr>
        <p:blipFill>
          <a:blip r:embed="rId8">
            <a:extLst/>
          </a:blip>
          <a:stretch>
            <a:fillRect/>
          </a:stretch>
        </p:blipFill>
        <p:spPr>
          <a:xfrm>
            <a:off x="17634735" y="3837354"/>
            <a:ext cx="6609586" cy="4412251"/>
          </a:xfrm>
          <a:prstGeom prst="rect">
            <a:avLst/>
          </a:prstGeom>
          <a:ln w="12700">
            <a:miter lim="400000"/>
          </a:ln>
        </p:spPr>
      </p:pic>
      <p:pic>
        <p:nvPicPr>
          <p:cNvPr id="1089" name="Picture 25" descr="Picture 25"/>
          <p:cNvPicPr>
            <a:picLocks noChangeAspect="1"/>
          </p:cNvPicPr>
          <p:nvPr/>
        </p:nvPicPr>
        <p:blipFill>
          <a:blip r:embed="rId9">
            <a:extLst/>
          </a:blip>
          <a:stretch>
            <a:fillRect/>
          </a:stretch>
        </p:blipFill>
        <p:spPr>
          <a:xfrm>
            <a:off x="17640300" y="8831212"/>
            <a:ext cx="6604021" cy="4408535"/>
          </a:xfrm>
          <a:prstGeom prst="rect">
            <a:avLst/>
          </a:prstGeom>
          <a:ln w="12700">
            <a:miter lim="400000"/>
          </a:ln>
        </p:spPr>
      </p:pic>
      <p:sp>
        <p:nvSpPr>
          <p:cNvPr id="1090"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
        <p:nvSpPr>
          <p:cNvPr id="1091" name="Rectangle"/>
          <p:cNvSpPr txBox="1"/>
          <p:nvPr/>
        </p:nvSpPr>
        <p:spPr>
          <a:xfrm>
            <a:off x="500859" y="4136263"/>
            <a:ext cx="23382282" cy="8702677"/>
          </a:xfrm>
          <a:prstGeom prst="rect">
            <a:avLst/>
          </a:prstGeom>
          <a:ln w="12700">
            <a:miter lim="400000"/>
          </a:ln>
        </p:spPr>
        <p:txBody>
          <a:bodyPr tIns="91439" bIns="91439">
            <a:normAutofit fontScale="100000" lnSpcReduction="0"/>
          </a:bodyPr>
          <a:lstStyle/>
          <a:p>
            <a:pPr marL="457200" indent="-457200" defTabSz="1828800">
              <a:lnSpc>
                <a:spcPct val="90000"/>
              </a:lnSpc>
              <a:spcBef>
                <a:spcPts val="2000"/>
              </a:spcBef>
              <a:buSzPct val="100000"/>
              <a:buFont typeface="Arial"/>
              <a:buChar char="•"/>
              <a:defRPr sz="5600">
                <a:latin typeface="Adobe Garamond Pro"/>
                <a:ea typeface="Adobe Garamond Pro"/>
                <a:cs typeface="Adobe Garamond Pro"/>
                <a:sym typeface="Adobe Garamond Pro"/>
              </a:defRPr>
            </a:pP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3" name="Why do we care about the basis  of our image space?"/>
          <p:cNvSpPr txBox="1"/>
          <p:nvPr>
            <p:ph type="title"/>
          </p:nvPr>
        </p:nvSpPr>
        <p:spPr>
          <a:xfrm>
            <a:off x="393322" y="149226"/>
            <a:ext cx="23993298" cy="2651127"/>
          </a:xfrm>
          <a:prstGeom prst="rect">
            <a:avLst/>
          </a:prstGeom>
        </p:spPr>
        <p:txBody>
          <a:bodyPr/>
          <a:lstStyle/>
          <a:p>
            <a:pPr algn="ctr" defTabSz="1755647">
              <a:defRPr sz="8448"/>
            </a:pPr>
            <a:r>
              <a:t>Why do we care about the basis </a:t>
            </a:r>
            <a:br/>
            <a:r>
              <a:t>of our image space?</a:t>
            </a:r>
          </a:p>
        </p:txBody>
      </p:sp>
      <p:sp>
        <p:nvSpPr>
          <p:cNvPr id="1094" name="The coefficients of an image for different bases are a simple form of image representation, making some information about the image easily accessible (locality, spatial frequency, …)…"/>
          <p:cNvSpPr txBox="1"/>
          <p:nvPr>
            <p:ph type="body" idx="1"/>
          </p:nvPr>
        </p:nvSpPr>
        <p:spPr>
          <a:xfrm>
            <a:off x="500859" y="4189037"/>
            <a:ext cx="23382282" cy="8702677"/>
          </a:xfrm>
          <a:prstGeom prst="rect">
            <a:avLst/>
          </a:prstGeom>
        </p:spPr>
        <p:txBody>
          <a:bodyPr/>
          <a:lstStyle/>
          <a:p>
            <a:pPr lvl="1" algn="ctr"/>
            <a:r>
              <a:t>The coefficients of an image for different bases are a simple form of </a:t>
            </a:r>
            <a:r>
              <a:rPr i="1"/>
              <a:t>image representation,</a:t>
            </a:r>
            <a:r>
              <a:t> making some information about the image easily accessible (locality, spatial frequency, …)</a:t>
            </a:r>
            <a:br/>
          </a:p>
          <a:p>
            <a:pPr lvl="1" algn="ctr"/>
            <a:r>
              <a:t>Some operations are simpler in a different basis, computationally more efficient, or easier to interpret.</a:t>
            </a:r>
          </a:p>
        </p:txBody>
      </p:sp>
      <p:sp>
        <p:nvSpPr>
          <p:cNvPr id="1095" name="Let’s look at some linear operators and discuss how they work in the pixel basis and the Fourier basis!"/>
          <p:cNvSpPr/>
          <p:nvPr/>
        </p:nvSpPr>
        <p:spPr>
          <a:xfrm>
            <a:off x="1529180" y="10739551"/>
            <a:ext cx="22109483" cy="2651127"/>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Let’s look at some linear operators and discuss how they work in the pixel basis and the Fourier basis!</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7" name="Linear Image Processing = Linear Maps Between Images"/>
          <p:cNvSpPr txBox="1"/>
          <p:nvPr>
            <p:ph type="title"/>
          </p:nvPr>
        </p:nvSpPr>
        <p:spPr>
          <a:xfrm>
            <a:off x="252920" y="-280922"/>
            <a:ext cx="23529439" cy="2651127"/>
          </a:xfrm>
          <a:prstGeom prst="rect">
            <a:avLst/>
          </a:prstGeom>
        </p:spPr>
        <p:txBody>
          <a:bodyPr/>
          <a:lstStyle>
            <a:lvl1pPr>
              <a:defRPr sz="7000"/>
            </a:lvl1pPr>
          </a:lstStyle>
          <a:p>
            <a:pPr/>
            <a:r>
              <a:t>Linear Image Processing = Linear Maps Between Images</a:t>
            </a:r>
          </a:p>
        </p:txBody>
      </p:sp>
      <p:pic>
        <p:nvPicPr>
          <p:cNvPr id="1098" name="Picture 25" descr="Picture 25"/>
          <p:cNvPicPr>
            <a:picLocks noChangeAspect="1"/>
          </p:cNvPicPr>
          <p:nvPr/>
        </p:nvPicPr>
        <p:blipFill>
          <a:blip r:embed="rId2">
            <a:extLst/>
          </a:blip>
          <a:stretch>
            <a:fillRect/>
          </a:stretch>
        </p:blipFill>
        <p:spPr>
          <a:xfrm>
            <a:off x="711943" y="3614513"/>
            <a:ext cx="7898206" cy="7898210"/>
          </a:xfrm>
          <a:prstGeom prst="rect">
            <a:avLst/>
          </a:prstGeom>
          <a:ln w="12700">
            <a:miter lim="400000"/>
          </a:ln>
        </p:spPr>
      </p:pic>
      <p:pic>
        <p:nvPicPr>
          <p:cNvPr id="1099" name="Picture 13" descr="Picture 13"/>
          <p:cNvPicPr>
            <a:picLocks noChangeAspect="1"/>
          </p:cNvPicPr>
          <p:nvPr/>
        </p:nvPicPr>
        <p:blipFill>
          <a:blip r:embed="rId3">
            <a:extLst/>
          </a:blip>
          <a:srcRect l="23212" t="7527" r="22896" b="16879"/>
          <a:stretch>
            <a:fillRect/>
          </a:stretch>
        </p:blipFill>
        <p:spPr>
          <a:xfrm>
            <a:off x="16231656" y="3583039"/>
            <a:ext cx="7881027" cy="7898377"/>
          </a:xfrm>
          <a:prstGeom prst="rect">
            <a:avLst/>
          </a:prstGeom>
          <a:ln w="12700">
            <a:miter lim="400000"/>
          </a:ln>
        </p:spPr>
      </p:pic>
      <p:sp>
        <p:nvSpPr>
          <p:cNvPr id="1100" name="Line"/>
          <p:cNvSpPr/>
          <p:nvPr/>
        </p:nvSpPr>
        <p:spPr>
          <a:xfrm>
            <a:off x="9222554" y="7485054"/>
            <a:ext cx="6396697" cy="1"/>
          </a:xfrm>
          <a:prstGeom prst="line">
            <a:avLst/>
          </a:prstGeom>
          <a:ln w="139700">
            <a:solidFill>
              <a:srgbClr val="000000"/>
            </a:solidFill>
            <a:miter lim="400000"/>
            <a:tailEnd type="triangle"/>
          </a:ln>
        </p:spPr>
        <p:txBody>
          <a:bodyPr lIns="50800" tIns="50800" rIns="50800" bIns="50800" anchor="ctr"/>
          <a:lstStyle/>
          <a:p>
            <a:pPr algn="ctr">
              <a:spcBef>
                <a:spcPts val="0"/>
              </a:spcBef>
              <a:defRPr sz="5600"/>
            </a:pPr>
          </a:p>
        </p:txBody>
      </p:sp>
      <p:sp>
        <p:nvSpPr>
          <p:cNvPr id="1101" name="Word for ”function” that emphasizes that it maps functions to functions"/>
          <p:cNvSpPr txBox="1"/>
          <p:nvPr/>
        </p:nvSpPr>
        <p:spPr>
          <a:xfrm>
            <a:off x="9052411" y="8056901"/>
            <a:ext cx="6736983" cy="18084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solidFill>
                  <a:schemeClr val="accent5">
                    <a:hueOff val="-82419"/>
                    <a:satOff val="-9513"/>
                    <a:lumOff val="-16343"/>
                  </a:schemeClr>
                </a:solidFill>
                <a:latin typeface="Adobe Garamond Pro"/>
                <a:ea typeface="Adobe Garamond Pro"/>
                <a:cs typeface="Adobe Garamond Pro"/>
                <a:sym typeface="Adobe Garamond Pro"/>
              </a:defRPr>
            </a:lvl1pPr>
          </a:lstStyle>
          <a:p>
            <a:pPr/>
            <a:r>
              <a:t>Word for ”function” that emphasizes that it maps functions to functions</a:t>
            </a:r>
          </a:p>
        </p:txBody>
      </p:sp>
      <p:sp>
        <p:nvSpPr>
          <p:cNvPr id="1102" name="Linear Operator"/>
          <p:cNvSpPr txBox="1"/>
          <p:nvPr/>
        </p:nvSpPr>
        <p:spPr>
          <a:xfrm>
            <a:off x="8882268" y="6354408"/>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1828800">
              <a:lnSpc>
                <a:spcPct val="90000"/>
              </a:lnSpc>
              <a:spcBef>
                <a:spcPts val="2000"/>
              </a:spcBef>
              <a:defRPr sz="4000">
                <a:latin typeface="Adobe Garamond Pro"/>
                <a:ea typeface="Adobe Garamond Pro"/>
                <a:cs typeface="Adobe Garamond Pro"/>
                <a:sym typeface="Adobe Garamond Pro"/>
              </a:defRPr>
            </a:pPr>
            <a:r>
              <a:t>Linear </a:t>
            </a:r>
            <a:r>
              <a:rPr b="1">
                <a:solidFill>
                  <a:schemeClr val="accent5">
                    <a:hueOff val="-82419"/>
                    <a:satOff val="-9513"/>
                    <a:lumOff val="-16343"/>
                  </a:schemeClr>
                </a:solidFill>
              </a:rPr>
              <a:t>Operator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99" grpId="1"/>
    </p:bldLst>
  </p:timing>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4" name="Intensity Scaling - Pixel Basis"/>
          <p:cNvSpPr txBox="1"/>
          <p:nvPr>
            <p:ph type="title"/>
          </p:nvPr>
        </p:nvSpPr>
        <p:spPr>
          <a:prstGeom prst="rect">
            <a:avLst/>
          </a:prstGeom>
        </p:spPr>
        <p:txBody>
          <a:bodyPr/>
          <a:lstStyle/>
          <a:p>
            <a:pPr/>
            <a:r>
              <a:t>Intensity Scaling - Pixel Basis</a:t>
            </a:r>
          </a:p>
        </p:txBody>
      </p:sp>
      <p:sp>
        <p:nvSpPr>
          <p:cNvPr id="1105" name="Image   in pixel basis (i.e., each entry is the intensity of one pixel!)…"/>
          <p:cNvSpPr txBox="1"/>
          <p:nvPr>
            <p:ph type="body" sz="half" idx="1"/>
          </p:nvPr>
        </p:nvSpPr>
        <p:spPr>
          <a:xfrm>
            <a:off x="500859" y="3463163"/>
            <a:ext cx="11268580" cy="8702677"/>
          </a:xfrm>
          <a:prstGeom prst="rect">
            <a:avLst/>
          </a:prstGeom>
        </p:spPr>
        <p:txBody>
          <a:bodyPr/>
          <a:lstStyle/>
          <a:p>
            <a:pPr algn="ctr"/>
            <a:r>
              <a:t>Image </a:t>
            </a:r>
            <a14:m>
              <m:oMath>
                <m:r>
                  <m:rPr>
                    <m:sty m:val="b"/>
                  </m:rPr>
                  <a:rPr xmlns:a="http://schemas.openxmlformats.org/drawingml/2006/main" sz="6800" i="1">
                    <a:solidFill>
                      <a:srgbClr val="000000"/>
                    </a:solidFill>
                    <a:latin typeface="Cambria Math" panose="02040503050406030204" pitchFamily="18" charset="0"/>
                  </a:rPr>
                  <m:t>f</m:t>
                </m:r>
                <m:r>
                  <a:rPr xmlns:a="http://schemas.openxmlformats.org/drawingml/2006/main" sz="6800" i="1">
                    <a:solidFill>
                      <a:srgbClr val="000000"/>
                    </a:solidFill>
                    <a:latin typeface="Cambria Math" panose="02040503050406030204" pitchFamily="18" charset="0"/>
                  </a:rPr>
                  <m:t>∈</m:t>
                </m:r>
                <m:sSup>
                  <m:e>
                    <m:r>
                      <m:rPr>
                        <m:sty m:val="p"/>
                        <m:scr m:val="double-struck"/>
                      </m:rPr>
                      <a:rPr xmlns:a="http://schemas.openxmlformats.org/drawingml/2006/main" sz="6800" i="1">
                        <a:solidFill>
                          <a:srgbClr val="000000"/>
                        </a:solidFill>
                        <a:latin typeface="Cambria Math" panose="02040503050406030204" pitchFamily="18" charset="0"/>
                      </a:rPr>
                      <m:t>R</m:t>
                    </m:r>
                  </m:e>
                  <m:sup>
                    <m:r>
                      <a:rPr xmlns:a="http://schemas.openxmlformats.org/drawingml/2006/main" sz="6800" i="1">
                        <a:solidFill>
                          <a:srgbClr val="000000"/>
                        </a:solidFill>
                        <a:latin typeface="Cambria Math" panose="02040503050406030204" pitchFamily="18" charset="0"/>
                      </a:rPr>
                      <m:t>H</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W</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1</m:t>
                    </m:r>
                  </m:sup>
                </m:sSup>
              </m:oMath>
            </a14:m>
            <a:r>
              <a:t> in pixel basis (i.e., each entry is the intensity of one pixel!)</a:t>
            </a:r>
          </a:p>
          <a:p>
            <a:pPr algn="ctr"/>
          </a:p>
          <a:p>
            <a:pPr algn="ctr"/>
            <a:r>
              <a:t>Then the intensity scaling operator is a scalar </a:t>
            </a:r>
            <a14:m>
              <m:oMath>
                <m:r>
                  <a:rPr xmlns:a="http://schemas.openxmlformats.org/drawingml/2006/main" sz="6800" i="1">
                    <a:solidFill>
                      <a:srgbClr val="000000"/>
                    </a:solidFill>
                    <a:latin typeface="Cambria Math" panose="02040503050406030204" pitchFamily="18" charset="0"/>
                  </a:rPr>
                  <m:t>a</m:t>
                </m:r>
              </m:oMath>
            </a14:m>
            <a:r>
              <a:t>:</a:t>
            </a:r>
            <a:br/>
          </a:p>
          <a:p>
            <a:pPr algn="ctr"/>
            <a14:m>
              <m:oMathPara>
                <m:oMathParaPr>
                  <m:jc m:val="center"/>
                </m:oMathParaPr>
                <m:oMath>
                  <m:sSup>
                    <m:e>
                      <m:r>
                        <m:rPr>
                          <m:sty m:val="b"/>
                        </m:rPr>
                        <a:rPr xmlns:a="http://schemas.openxmlformats.org/drawingml/2006/main" sz="6800" i="1">
                          <a:solidFill>
                            <a:srgbClr val="000000"/>
                          </a:solidFill>
                          <a:latin typeface="Cambria Math" panose="02040503050406030204" pitchFamily="18" charset="0"/>
                        </a:rPr>
                        <m:t>f</m:t>
                      </m:r>
                    </m:e>
                    <m:sup>
                      <m:r>
                        <a:rPr xmlns:a="http://schemas.openxmlformats.org/drawingml/2006/main" sz="6800" i="1">
                          <a:solidFill>
                            <a:srgbClr val="000000"/>
                          </a:solidFill>
                          <a:latin typeface="Cambria Math" panose="02040503050406030204" pitchFamily="18" charset="0"/>
                        </a:rPr>
                        <m:t>′</m:t>
                      </m:r>
                    </m:sup>
                  </m:s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a</m:t>
                  </m:r>
                  <m:r>
                    <m:rPr>
                      <m:sty m:val="b"/>
                    </m:rPr>
                    <a:rPr xmlns:a="http://schemas.openxmlformats.org/drawingml/2006/main" sz="6800" i="1">
                      <a:solidFill>
                        <a:srgbClr val="000000"/>
                      </a:solidFill>
                      <a:latin typeface="Cambria Math" panose="02040503050406030204" pitchFamily="18" charset="0"/>
                    </a:rPr>
                    <m:t>f</m:t>
                  </m:r>
                </m:oMath>
              </m:oMathPara>
            </a14:m>
          </a:p>
        </p:txBody>
      </p:sp>
      <p:pic>
        <p:nvPicPr>
          <p:cNvPr id="1106" name="intensity_scaling_experiment_before.png" descr="intensity_scaling_experiment_before.png"/>
          <p:cNvPicPr>
            <a:picLocks noChangeAspect="1"/>
          </p:cNvPicPr>
          <p:nvPr/>
        </p:nvPicPr>
        <p:blipFill>
          <a:blip r:embed="rId2">
            <a:extLst/>
          </a:blip>
          <a:stretch>
            <a:fillRect/>
          </a:stretch>
        </p:blipFill>
        <p:spPr>
          <a:xfrm>
            <a:off x="16815046" y="1147398"/>
            <a:ext cx="6007991" cy="6007990"/>
          </a:xfrm>
          <a:prstGeom prst="rect">
            <a:avLst/>
          </a:prstGeom>
          <a:ln w="12700">
            <a:miter lim="400000"/>
          </a:ln>
        </p:spPr>
      </p:pic>
      <p:pic>
        <p:nvPicPr>
          <p:cNvPr id="1107" name="intensity_scaling_experiment_after.png" descr="intensity_scaling_experiment_after.png"/>
          <p:cNvPicPr>
            <a:picLocks noChangeAspect="1"/>
          </p:cNvPicPr>
          <p:nvPr/>
        </p:nvPicPr>
        <p:blipFill>
          <a:blip r:embed="rId3">
            <a:extLst/>
          </a:blip>
          <a:stretch>
            <a:fillRect/>
          </a:stretch>
        </p:blipFill>
        <p:spPr>
          <a:xfrm>
            <a:off x="16815046" y="7193077"/>
            <a:ext cx="6007991" cy="6007991"/>
          </a:xfrm>
          <a:prstGeom prst="rect">
            <a:avLst/>
          </a:prstGeom>
          <a:ln w="12700">
            <a:miter lim="400000"/>
          </a:ln>
        </p:spPr>
      </p:pic>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9" name="Intensity Scaling - Fourier Basis"/>
          <p:cNvSpPr txBox="1"/>
          <p:nvPr>
            <p:ph type="title"/>
          </p:nvPr>
        </p:nvSpPr>
        <p:spPr>
          <a:prstGeom prst="rect">
            <a:avLst/>
          </a:prstGeom>
        </p:spPr>
        <p:txBody>
          <a:bodyPr/>
          <a:lstStyle/>
          <a:p>
            <a:pPr/>
            <a:r>
              <a:t>Intensity Scaling - Fourier Basis</a:t>
            </a:r>
          </a:p>
        </p:txBody>
      </p:sp>
      <p:sp>
        <p:nvSpPr>
          <p:cNvPr id="1110" name="Fourier Transform of Image:…"/>
          <p:cNvSpPr txBox="1"/>
          <p:nvPr>
            <p:ph type="body" sz="half" idx="1"/>
          </p:nvPr>
        </p:nvSpPr>
        <p:spPr>
          <a:xfrm>
            <a:off x="500859" y="3463163"/>
            <a:ext cx="8863447" cy="8702677"/>
          </a:xfrm>
          <a:prstGeom prst="rect">
            <a:avLst/>
          </a:prstGeom>
        </p:spPr>
        <p:txBody>
          <a:bodyPr/>
          <a:lstStyle/>
          <a:p>
            <a:pPr algn="ctr" defTabSz="1664208">
              <a:spcBef>
                <a:spcPts val="1800"/>
              </a:spcBef>
              <a:defRPr sz="5096">
                <a:latin typeface="Helvetica Neue"/>
                <a:ea typeface="Helvetica Neue"/>
                <a:cs typeface="Helvetica Neue"/>
                <a:sym typeface="Helvetica Neue"/>
              </a:defRPr>
            </a:pPr>
            <a:r>
              <a:t>Fourier Transform of Image:</a:t>
            </a:r>
            <a:br/>
            <a14:m>
              <m:oMath>
                <m:r>
                  <m:rPr>
                    <m:scr m:val="script"/>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r>
                  <m:rPr>
                    <m:sty m:val="b"/>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oMath>
            </a14:m>
            <a:r>
              <a:t> </a:t>
            </a:r>
          </a:p>
          <a:p>
            <a:pPr algn="ctr" defTabSz="1664208">
              <a:spcBef>
                <a:spcPts val="1800"/>
              </a:spcBef>
              <a:defRPr sz="5096">
                <a:latin typeface="Helvetica Neue"/>
                <a:ea typeface="Helvetica Neue"/>
                <a:cs typeface="Helvetica Neue"/>
                <a:sym typeface="Helvetica Neue"/>
              </a:defRPr>
            </a:pPr>
          </a:p>
          <a:p>
            <a:pPr algn="ctr" defTabSz="1664208">
              <a:spcBef>
                <a:spcPts val="1800"/>
              </a:spcBef>
              <a:defRPr sz="5096">
                <a:latin typeface="Helvetica Neue"/>
                <a:ea typeface="Helvetica Neue"/>
                <a:cs typeface="Helvetica Neue"/>
                <a:sym typeface="Helvetica Neue"/>
              </a:defRPr>
            </a:pPr>
            <a:r>
              <a:t>Fourier Transform is linear (just a matrix multiply), hence:</a:t>
            </a:r>
            <a:br/>
            <a:br/>
            <a14:m>
              <m:oMath>
                <m:r>
                  <m:rPr>
                    <m:scr m:val="script"/>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r>
                  <a:rPr xmlns:a="http://schemas.openxmlformats.org/drawingml/2006/main" sz="6150" i="1">
                    <a:solidFill>
                      <a:srgbClr val="000000"/>
                    </a:solidFill>
                    <a:latin typeface="Cambria Math" panose="02040503050406030204" pitchFamily="18" charset="0"/>
                  </a:rPr>
                  <m:t>a</m:t>
                </m:r>
                <m:r>
                  <m:rPr>
                    <m:sty m:val="b"/>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r>
                  <a:rPr xmlns:a="http://schemas.openxmlformats.org/drawingml/2006/main" sz="6150" i="1">
                    <a:solidFill>
                      <a:srgbClr val="000000"/>
                    </a:solidFill>
                    <a:latin typeface="Cambria Math" panose="02040503050406030204" pitchFamily="18" charset="0"/>
                  </a:rPr>
                  <m:t>=</m:t>
                </m:r>
                <m:r>
                  <a:rPr xmlns:a="http://schemas.openxmlformats.org/drawingml/2006/main" sz="6150" i="1">
                    <a:solidFill>
                      <a:srgbClr val="000000"/>
                    </a:solidFill>
                    <a:latin typeface="Cambria Math" panose="02040503050406030204" pitchFamily="18" charset="0"/>
                  </a:rPr>
                  <m:t>a</m:t>
                </m:r>
                <m:r>
                  <m:rPr>
                    <m:scr m:val="script"/>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r>
                  <m:rPr>
                    <m:sty m:val="b"/>
                  </m:rPr>
                  <a:rPr xmlns:a="http://schemas.openxmlformats.org/drawingml/2006/main" sz="6150" i="1">
                    <a:solidFill>
                      <a:srgbClr val="000000"/>
                    </a:solidFill>
                    <a:latin typeface="Cambria Math" panose="02040503050406030204" pitchFamily="18" charset="0"/>
                  </a:rPr>
                  <m:t>f</m:t>
                </m:r>
                <m:r>
                  <a:rPr xmlns:a="http://schemas.openxmlformats.org/drawingml/2006/main" sz="6150" i="1">
                    <a:solidFill>
                      <a:srgbClr val="000000"/>
                    </a:solidFill>
                    <a:latin typeface="Cambria Math" panose="02040503050406030204" pitchFamily="18" charset="0"/>
                  </a:rPr>
                  <m:t>}</m:t>
                </m:r>
              </m:oMath>
            </a14:m>
          </a:p>
          <a:p>
            <a:pPr algn="ctr" defTabSz="1664208">
              <a:spcBef>
                <a:spcPts val="1800"/>
              </a:spcBef>
              <a:defRPr sz="5096">
                <a:latin typeface="Helvetica Neue"/>
                <a:ea typeface="Helvetica Neue"/>
                <a:cs typeface="Helvetica Neue"/>
                <a:sym typeface="Helvetica Neue"/>
              </a:defRPr>
            </a:pPr>
            <a:br/>
            <a:r>
              <a:t>Intensity scaling is a </a:t>
            </a:r>
            <a:r>
              <a:rPr i="1"/>
              <a:t>diagonal matrix</a:t>
            </a:r>
            <a:r>
              <a:t> in either basis.</a:t>
            </a:r>
          </a:p>
        </p:txBody>
      </p:sp>
      <p:pic>
        <p:nvPicPr>
          <p:cNvPr id="1111" name="intensity_scaling_experiment_before.png" descr="intensity_scaling_experiment_before.png"/>
          <p:cNvPicPr>
            <a:picLocks noChangeAspect="1"/>
          </p:cNvPicPr>
          <p:nvPr/>
        </p:nvPicPr>
        <p:blipFill>
          <a:blip r:embed="rId2">
            <a:extLst/>
          </a:blip>
          <a:stretch>
            <a:fillRect/>
          </a:stretch>
        </p:blipFill>
        <p:spPr>
          <a:xfrm>
            <a:off x="9802114" y="2421661"/>
            <a:ext cx="4779772" cy="4779770"/>
          </a:xfrm>
          <a:prstGeom prst="rect">
            <a:avLst/>
          </a:prstGeom>
          <a:ln w="12700">
            <a:miter lim="400000"/>
          </a:ln>
        </p:spPr>
      </p:pic>
      <p:pic>
        <p:nvPicPr>
          <p:cNvPr id="1112" name="intensity_scaling_experiment_after.png" descr="intensity_scaling_experiment_after.png"/>
          <p:cNvPicPr>
            <a:picLocks noChangeAspect="1"/>
          </p:cNvPicPr>
          <p:nvPr/>
        </p:nvPicPr>
        <p:blipFill>
          <a:blip r:embed="rId3">
            <a:extLst/>
          </a:blip>
          <a:stretch>
            <a:fillRect/>
          </a:stretch>
        </p:blipFill>
        <p:spPr>
          <a:xfrm>
            <a:off x="9802114" y="8179266"/>
            <a:ext cx="4779772" cy="4779771"/>
          </a:xfrm>
          <a:prstGeom prst="rect">
            <a:avLst/>
          </a:prstGeom>
          <a:ln w="12700">
            <a:miter lim="400000"/>
          </a:ln>
        </p:spPr>
      </p:pic>
      <p:pic>
        <p:nvPicPr>
          <p:cNvPr id="1113" name="intensity_scaling_experiment_magnitude_after.png" descr="intensity_scaling_experiment_magnitude_after.png"/>
          <p:cNvPicPr>
            <a:picLocks noChangeAspect="1"/>
          </p:cNvPicPr>
          <p:nvPr/>
        </p:nvPicPr>
        <p:blipFill>
          <a:blip r:embed="rId4">
            <a:extLst/>
          </a:blip>
          <a:stretch>
            <a:fillRect/>
          </a:stretch>
        </p:blipFill>
        <p:spPr>
          <a:xfrm>
            <a:off x="14554088" y="2421661"/>
            <a:ext cx="4779771" cy="4779770"/>
          </a:xfrm>
          <a:prstGeom prst="rect">
            <a:avLst/>
          </a:prstGeom>
          <a:ln w="12700">
            <a:miter lim="400000"/>
          </a:ln>
        </p:spPr>
      </p:pic>
      <p:pic>
        <p:nvPicPr>
          <p:cNvPr id="1114" name="intensity_scaling_experiment_phase_after.png" descr="intensity_scaling_experiment_phase_after.png"/>
          <p:cNvPicPr>
            <a:picLocks noChangeAspect="1"/>
          </p:cNvPicPr>
          <p:nvPr/>
        </p:nvPicPr>
        <p:blipFill>
          <a:blip r:embed="rId5">
            <a:extLst/>
          </a:blip>
          <a:stretch>
            <a:fillRect/>
          </a:stretch>
        </p:blipFill>
        <p:spPr>
          <a:xfrm>
            <a:off x="19306847" y="2421661"/>
            <a:ext cx="4779771" cy="4779770"/>
          </a:xfrm>
          <a:prstGeom prst="rect">
            <a:avLst/>
          </a:prstGeom>
          <a:ln w="12700">
            <a:miter lim="400000"/>
          </a:ln>
        </p:spPr>
      </p:pic>
      <p:pic>
        <p:nvPicPr>
          <p:cNvPr id="1115" name="intensity_scaling_experiment_phase_before.png" descr="intensity_scaling_experiment_phase_before.png"/>
          <p:cNvPicPr>
            <a:picLocks noChangeAspect="1"/>
          </p:cNvPicPr>
          <p:nvPr/>
        </p:nvPicPr>
        <p:blipFill>
          <a:blip r:embed="rId6">
            <a:extLst/>
          </a:blip>
          <a:stretch>
            <a:fillRect/>
          </a:stretch>
        </p:blipFill>
        <p:spPr>
          <a:xfrm>
            <a:off x="19355998" y="8179266"/>
            <a:ext cx="4779771" cy="4779771"/>
          </a:xfrm>
          <a:prstGeom prst="rect">
            <a:avLst/>
          </a:prstGeom>
          <a:ln w="12700">
            <a:miter lim="400000"/>
          </a:ln>
        </p:spPr>
      </p:pic>
      <p:pic>
        <p:nvPicPr>
          <p:cNvPr id="1116" name="intensity_scaling_experiment_imag_before.png" descr="intensity_scaling_experiment_imag_before.png"/>
          <p:cNvPicPr>
            <a:picLocks noChangeAspect="1"/>
          </p:cNvPicPr>
          <p:nvPr/>
        </p:nvPicPr>
        <p:blipFill>
          <a:blip r:embed="rId7">
            <a:extLst/>
          </a:blip>
          <a:stretch>
            <a:fillRect/>
          </a:stretch>
        </p:blipFill>
        <p:spPr>
          <a:xfrm>
            <a:off x="14574908" y="8179266"/>
            <a:ext cx="4779771" cy="4779771"/>
          </a:xfrm>
          <a:prstGeom prst="rect">
            <a:avLst/>
          </a:prstGeom>
          <a:ln w="12700">
            <a:miter lim="400000"/>
          </a:ln>
        </p:spPr>
      </p:pic>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8" name="Circular Shift - Pixel Basis"/>
          <p:cNvSpPr txBox="1"/>
          <p:nvPr>
            <p:ph type="title"/>
          </p:nvPr>
        </p:nvSpPr>
        <p:spPr>
          <a:prstGeom prst="rect">
            <a:avLst/>
          </a:prstGeom>
        </p:spPr>
        <p:txBody>
          <a:bodyPr/>
          <a:lstStyle/>
          <a:p>
            <a:pPr/>
            <a:r>
              <a:t>Circular Shift - Pixel Basis</a:t>
            </a:r>
          </a:p>
        </p:txBody>
      </p:sp>
      <p:sp>
        <p:nvSpPr>
          <p:cNvPr id="1119" name="Image is multiplied with a  shift matrix  :…"/>
          <p:cNvSpPr txBox="1"/>
          <p:nvPr>
            <p:ph type="body" sz="half" idx="1"/>
          </p:nvPr>
        </p:nvSpPr>
        <p:spPr>
          <a:xfrm>
            <a:off x="985719" y="2568292"/>
            <a:ext cx="10291079" cy="10104413"/>
          </a:xfrm>
          <a:prstGeom prst="rect">
            <a:avLst/>
          </a:prstGeom>
        </p:spPr>
        <p:txBody>
          <a:bodyPr/>
          <a:lstStyle/>
          <a:p>
            <a:pPr algn="ctr" defTabSz="1572768">
              <a:spcBef>
                <a:spcPts val="1700"/>
              </a:spcBef>
              <a:defRPr sz="4816"/>
            </a:pPr>
            <a:r>
              <a:t>Image is multiplied with a </a:t>
            </a:r>
            <a:br/>
            <a:r>
              <a:rPr i="1"/>
              <a:t>shift matrix </a:t>
            </a:r>
            <a14:m>
              <m:oMath>
                <m:r>
                  <m:rPr>
                    <m:sty m:val="b"/>
                  </m:rPr>
                  <a:rPr xmlns:a="http://schemas.openxmlformats.org/drawingml/2006/main" sz="5850" i="1">
                    <a:solidFill>
                      <a:srgbClr val="000000"/>
                    </a:solidFill>
                    <a:latin typeface="Cambria Math" panose="02040503050406030204" pitchFamily="18" charset="0"/>
                  </a:rPr>
                  <m:t>T</m:t>
                </m:r>
              </m:oMath>
            </a14:m>
            <a:r>
              <a:t>:</a:t>
            </a:r>
            <a:br/>
            <a:br/>
            <a14:m>
              <m:oMath>
                <m:sSup>
                  <m:e>
                    <m:r>
                      <m:rPr>
                        <m:sty m:val="b"/>
                      </m:rPr>
                      <a:rPr xmlns:a="http://schemas.openxmlformats.org/drawingml/2006/main" sz="5850" i="1">
                        <a:solidFill>
                          <a:srgbClr val="000000"/>
                        </a:solidFill>
                        <a:latin typeface="Cambria Math" panose="02040503050406030204" pitchFamily="18" charset="0"/>
                      </a:rPr>
                      <m:t>f</m:t>
                    </m:r>
                  </m:e>
                  <m:sup>
                    <m:r>
                      <a:rPr xmlns:a="http://schemas.openxmlformats.org/drawingml/2006/main" sz="5850" i="1">
                        <a:solidFill>
                          <a:srgbClr val="000000"/>
                        </a:solidFill>
                        <a:latin typeface="Cambria Math" panose="02040503050406030204" pitchFamily="18" charset="0"/>
                      </a:rPr>
                      <m:t>′</m:t>
                    </m:r>
                  </m:sup>
                </m:sSup>
                <m:r>
                  <a:rPr xmlns:a="http://schemas.openxmlformats.org/drawingml/2006/main" sz="5850" i="1">
                    <a:solidFill>
                      <a:srgbClr val="000000"/>
                    </a:solidFill>
                    <a:latin typeface="Cambria Math" panose="02040503050406030204" pitchFamily="18" charset="0"/>
                  </a:rPr>
                  <m:t>=</m:t>
                </m:r>
                <m:r>
                  <m:rPr>
                    <m:sty m:val="b"/>
                  </m:rPr>
                  <a:rPr xmlns:a="http://schemas.openxmlformats.org/drawingml/2006/main" sz="5850" i="1">
                    <a:solidFill>
                      <a:srgbClr val="000000"/>
                    </a:solidFill>
                    <a:latin typeface="Cambria Math" panose="02040503050406030204" pitchFamily="18" charset="0"/>
                  </a:rPr>
                  <m:t>T</m:t>
                </m:r>
                <m:r>
                  <m:rPr>
                    <m:sty m:val="b"/>
                  </m:rPr>
                  <a:rPr xmlns:a="http://schemas.openxmlformats.org/drawingml/2006/main" sz="5850" i="1">
                    <a:solidFill>
                      <a:srgbClr val="000000"/>
                    </a:solidFill>
                    <a:latin typeface="Cambria Math" panose="02040503050406030204" pitchFamily="18" charset="0"/>
                  </a:rPr>
                  <m:t>f</m:t>
                </m:r>
              </m:oMath>
            </a14:m>
          </a:p>
          <a:p>
            <a:pPr algn="ctr" defTabSz="1572768">
              <a:spcBef>
                <a:spcPts val="1700"/>
              </a:spcBef>
              <a:defRPr sz="4816"/>
            </a:pPr>
          </a:p>
          <a:p>
            <a:pPr algn="ctr" defTabSz="1572768">
              <a:spcBef>
                <a:spcPts val="1700"/>
              </a:spcBef>
              <a:defRPr sz="4816"/>
            </a:pPr>
            <a:r>
              <a:t>In 1D:</a:t>
            </a:r>
            <a:br/>
          </a:p>
          <a:p>
            <a:pPr algn="ctr" defTabSz="1572768">
              <a:spcBef>
                <a:spcPts val="1700"/>
              </a:spcBef>
              <a:defRPr sz="4816"/>
            </a:pPr>
            <a14:m>
              <m:oMathPara>
                <m:oMathParaPr>
                  <m:jc m:val="center"/>
                </m:oMathParaPr>
                <m:oMath>
                  <m:r>
                    <m:rPr>
                      <m:sty m:val="b"/>
                    </m:rPr>
                    <a:rPr xmlns:a="http://schemas.openxmlformats.org/drawingml/2006/main" sz="5850" i="1">
                      <a:solidFill>
                        <a:srgbClr val="000000"/>
                      </a:solidFill>
                      <a:latin typeface="Cambria Math" panose="02040503050406030204" pitchFamily="18" charset="0"/>
                    </a:rPr>
                    <m:t>T</m:t>
                  </m:r>
                  <m:r>
                    <a:rPr xmlns:a="http://schemas.openxmlformats.org/drawingml/2006/main" sz="5850" i="1">
                      <a:solidFill>
                        <a:srgbClr val="000000"/>
                      </a:solidFill>
                      <a:latin typeface="Cambria Math" panose="02040503050406030204" pitchFamily="18" charset="0"/>
                    </a:rPr>
                    <m:t>=</m:t>
                  </m:r>
                  <m:d>
                    <m:dPr>
                      <m:ctrlPr>
                        <a:rPr xmlns:a="http://schemas.openxmlformats.org/drawingml/2006/main" sz="5850" i="1">
                          <a:solidFill>
                            <a:srgbClr val="000000"/>
                          </a:solidFill>
                          <a:latin typeface="Cambria Math" panose="02040503050406030204" pitchFamily="18" charset="0"/>
                        </a:rPr>
                      </m:ctrlPr>
                      <m:begChr m:val="["/>
                      <m:endChr m:val="]"/>
                    </m:dPr>
                    <m:e>
                      <m:m>
                        <m:mPr>
                          <m:ctrlPr>
                            <a:rPr xmlns:a="http://schemas.openxmlformats.org/drawingml/2006/main" sz="5850" i="1">
                              <a:solidFill>
                                <a:srgbClr val="000000"/>
                              </a:solidFill>
                              <a:latin typeface="Cambria Math" panose="02040503050406030204" pitchFamily="18" charset="0"/>
                            </a:rPr>
                          </m:ctrlPr>
                          <m:baseJc m:val="center"/>
                          <m:plcHide m:val="on"/>
                          <m:mcs>
                            <m:mc>
                              <m:mcPr>
                                <m:count m:val="5"/>
                                <m:mcJc m:val="center"/>
                              </m:mcPr>
                            </m:mc>
                          </m:mcs>
                        </m:mPr>
                        <m:mr>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1</m:t>
                            </m:r>
                          </m:e>
                        </m:mr>
                        <m:mr>
                          <m:e>
                            <m:r>
                              <a:rPr xmlns:a="http://schemas.openxmlformats.org/drawingml/2006/main" sz="5850" i="1">
                                <a:solidFill>
                                  <a:srgbClr val="000000"/>
                                </a:solidFill>
                                <a:latin typeface="Cambria Math" panose="02040503050406030204" pitchFamily="18" charset="0"/>
                              </a:rPr>
                              <m:t>1</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0</m:t>
                            </m:r>
                          </m:e>
                        </m:mr>
                        <m:mr>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1</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0</m:t>
                            </m:r>
                          </m:e>
                        </m:mr>
                        <m:mr>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m:t>
                            </m:r>
                          </m:e>
                        </m:mr>
                        <m:mr>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0</m:t>
                            </m:r>
                          </m:e>
                          <m:e>
                            <m:r>
                              <a:rPr xmlns:a="http://schemas.openxmlformats.org/drawingml/2006/main" sz="5850" i="1">
                                <a:solidFill>
                                  <a:srgbClr val="000000"/>
                                </a:solidFill>
                                <a:latin typeface="Cambria Math" panose="02040503050406030204" pitchFamily="18" charset="0"/>
                              </a:rPr>
                              <m:t>⋯</m:t>
                            </m:r>
                          </m:e>
                          <m:e>
                            <m:r>
                              <a:rPr xmlns:a="http://schemas.openxmlformats.org/drawingml/2006/main" sz="5850" i="1">
                                <a:solidFill>
                                  <a:srgbClr val="000000"/>
                                </a:solidFill>
                                <a:latin typeface="Cambria Math" panose="02040503050406030204" pitchFamily="18" charset="0"/>
                              </a:rPr>
                              <m:t>1</m:t>
                            </m:r>
                          </m:e>
                        </m:mr>
                      </m:m>
                    </m:e>
                  </m:d>
                </m:oMath>
              </m:oMathPara>
            </a14:m>
            <a:endParaRPr sz="5600"/>
          </a:p>
        </p:txBody>
      </p:sp>
      <p:pic>
        <p:nvPicPr>
          <p:cNvPr id="1120" name="circular_shift_experiment_after.png" descr="circular_shift_experiment_after.png"/>
          <p:cNvPicPr>
            <a:picLocks noChangeAspect="1"/>
          </p:cNvPicPr>
          <p:nvPr/>
        </p:nvPicPr>
        <p:blipFill>
          <a:blip r:embed="rId2">
            <a:extLst/>
          </a:blip>
          <a:stretch>
            <a:fillRect/>
          </a:stretch>
        </p:blipFill>
        <p:spPr>
          <a:xfrm>
            <a:off x="12986625" y="7306655"/>
            <a:ext cx="4779771" cy="4779771"/>
          </a:xfrm>
          <a:prstGeom prst="rect">
            <a:avLst/>
          </a:prstGeom>
          <a:ln w="12700">
            <a:miter lim="400000"/>
          </a:ln>
        </p:spPr>
      </p:pic>
      <p:pic>
        <p:nvPicPr>
          <p:cNvPr id="1121" name="circular_shift_experiment_before.png" descr="circular_shift_experiment_before.png"/>
          <p:cNvPicPr>
            <a:picLocks noChangeAspect="1"/>
          </p:cNvPicPr>
          <p:nvPr/>
        </p:nvPicPr>
        <p:blipFill>
          <a:blip r:embed="rId3">
            <a:extLst/>
          </a:blip>
          <a:stretch>
            <a:fillRect/>
          </a:stretch>
        </p:blipFill>
        <p:spPr>
          <a:xfrm>
            <a:off x="12994027" y="2435086"/>
            <a:ext cx="4752919" cy="4752920"/>
          </a:xfrm>
          <a:prstGeom prst="rect">
            <a:avLst/>
          </a:prstGeom>
          <a:ln w="12700">
            <a:miter lim="400000"/>
          </a:ln>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3" name="Circular Shift - Fourier Basis"/>
          <p:cNvSpPr txBox="1"/>
          <p:nvPr>
            <p:ph type="title"/>
          </p:nvPr>
        </p:nvSpPr>
        <p:spPr>
          <a:prstGeom prst="rect">
            <a:avLst/>
          </a:prstGeom>
        </p:spPr>
        <p:txBody>
          <a:bodyPr/>
          <a:lstStyle/>
          <a:p>
            <a:pPr/>
            <a:r>
              <a:t>Circular Shift - Fourier Basis</a:t>
            </a:r>
          </a:p>
        </p:txBody>
      </p:sp>
      <p:sp>
        <p:nvSpPr>
          <p:cNvPr id="1124" name="Only the phase changes, magnitude stays constant!"/>
          <p:cNvSpPr txBox="1"/>
          <p:nvPr>
            <p:ph type="body" sz="half" idx="1"/>
          </p:nvPr>
        </p:nvSpPr>
        <p:spPr>
          <a:xfrm>
            <a:off x="500859" y="3463163"/>
            <a:ext cx="8863447" cy="8702677"/>
          </a:xfrm>
          <a:prstGeom prst="rect">
            <a:avLst/>
          </a:prstGeom>
        </p:spPr>
        <p:txBody>
          <a:bodyPr/>
          <a:lstStyle>
            <a:lvl1pPr algn="ctr"/>
          </a:lstStyle>
          <a:p>
            <a:pPr/>
            <a:r>
              <a:t>Only the phase changes, magnitude stays constant!</a:t>
            </a:r>
          </a:p>
        </p:txBody>
      </p:sp>
      <p:pic>
        <p:nvPicPr>
          <p:cNvPr id="1125" name="circular_shift_experiment_after.png" descr="circular_shift_experiment_after.png"/>
          <p:cNvPicPr>
            <a:picLocks noChangeAspect="1"/>
          </p:cNvPicPr>
          <p:nvPr/>
        </p:nvPicPr>
        <p:blipFill>
          <a:blip r:embed="rId2">
            <a:extLst/>
          </a:blip>
          <a:stretch>
            <a:fillRect/>
          </a:stretch>
        </p:blipFill>
        <p:spPr>
          <a:xfrm>
            <a:off x="9842556" y="7306655"/>
            <a:ext cx="4779771" cy="4779771"/>
          </a:xfrm>
          <a:prstGeom prst="rect">
            <a:avLst/>
          </a:prstGeom>
          <a:ln w="12700">
            <a:miter lim="400000"/>
          </a:ln>
        </p:spPr>
      </p:pic>
      <p:pic>
        <p:nvPicPr>
          <p:cNvPr id="1126" name="circular_shift_experiment_before.png" descr="circular_shift_experiment_before.png"/>
          <p:cNvPicPr>
            <a:picLocks noChangeAspect="1"/>
          </p:cNvPicPr>
          <p:nvPr/>
        </p:nvPicPr>
        <p:blipFill>
          <a:blip r:embed="rId3">
            <a:extLst/>
          </a:blip>
          <a:stretch>
            <a:fillRect/>
          </a:stretch>
        </p:blipFill>
        <p:spPr>
          <a:xfrm>
            <a:off x="9849958" y="2435086"/>
            <a:ext cx="4752920" cy="4752920"/>
          </a:xfrm>
          <a:prstGeom prst="rect">
            <a:avLst/>
          </a:prstGeom>
          <a:ln w="12700">
            <a:miter lim="400000"/>
          </a:ln>
        </p:spPr>
      </p:pic>
      <p:pic>
        <p:nvPicPr>
          <p:cNvPr id="1127" name="circular_shift_experiment_magnitude_after.png" descr="circular_shift_experiment_magnitude_after.png"/>
          <p:cNvPicPr>
            <a:picLocks noChangeAspect="1"/>
          </p:cNvPicPr>
          <p:nvPr/>
        </p:nvPicPr>
        <p:blipFill>
          <a:blip r:embed="rId4">
            <a:extLst/>
          </a:blip>
          <a:stretch>
            <a:fillRect/>
          </a:stretch>
        </p:blipFill>
        <p:spPr>
          <a:xfrm>
            <a:off x="14713980" y="2435385"/>
            <a:ext cx="4735337" cy="4735337"/>
          </a:xfrm>
          <a:prstGeom prst="rect">
            <a:avLst/>
          </a:prstGeom>
          <a:ln w="12700">
            <a:miter lim="400000"/>
          </a:ln>
        </p:spPr>
      </p:pic>
      <p:pic>
        <p:nvPicPr>
          <p:cNvPr id="1128" name="circular_shift_experiment_magnitude_after.png" descr="circular_shift_experiment_magnitude_after.png"/>
          <p:cNvPicPr>
            <a:picLocks noChangeAspect="1"/>
          </p:cNvPicPr>
          <p:nvPr/>
        </p:nvPicPr>
        <p:blipFill>
          <a:blip r:embed="rId4">
            <a:extLst/>
          </a:blip>
          <a:stretch>
            <a:fillRect/>
          </a:stretch>
        </p:blipFill>
        <p:spPr>
          <a:xfrm>
            <a:off x="14713980" y="7328872"/>
            <a:ext cx="4735337" cy="4735337"/>
          </a:xfrm>
          <a:prstGeom prst="rect">
            <a:avLst/>
          </a:prstGeom>
          <a:ln w="12700">
            <a:miter lim="400000"/>
          </a:ln>
        </p:spPr>
      </p:pic>
      <p:pic>
        <p:nvPicPr>
          <p:cNvPr id="1129" name="circular_shift_experiment_phase_after.png" descr="circular_shift_experiment_phase_after.png"/>
          <p:cNvPicPr>
            <a:picLocks noChangeAspect="1"/>
          </p:cNvPicPr>
          <p:nvPr/>
        </p:nvPicPr>
        <p:blipFill>
          <a:blip r:embed="rId5">
            <a:extLst/>
          </a:blip>
          <a:stretch>
            <a:fillRect/>
          </a:stretch>
        </p:blipFill>
        <p:spPr>
          <a:xfrm>
            <a:off x="19560418" y="2443877"/>
            <a:ext cx="4735337" cy="4735338"/>
          </a:xfrm>
          <a:prstGeom prst="rect">
            <a:avLst/>
          </a:prstGeom>
          <a:ln w="12700">
            <a:miter lim="400000"/>
          </a:ln>
        </p:spPr>
      </p:pic>
      <p:pic>
        <p:nvPicPr>
          <p:cNvPr id="1130" name="circular_shift_experiment_phase_before.png" descr="circular_shift_experiment_phase_before.png"/>
          <p:cNvPicPr>
            <a:picLocks noChangeAspect="1"/>
          </p:cNvPicPr>
          <p:nvPr/>
        </p:nvPicPr>
        <p:blipFill>
          <a:blip r:embed="rId6">
            <a:extLst/>
          </a:blip>
          <a:stretch>
            <a:fillRect/>
          </a:stretch>
        </p:blipFill>
        <p:spPr>
          <a:xfrm>
            <a:off x="19560418" y="7328872"/>
            <a:ext cx="4735337" cy="4735337"/>
          </a:xfrm>
          <a:prstGeom prst="rect">
            <a:avLst/>
          </a:prstGeom>
          <a:ln w="12700">
            <a:miter lim="400000"/>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2" name="Title 1"/>
          <p:cNvSpPr txBox="1"/>
          <p:nvPr>
            <p:ph type="title"/>
          </p:nvPr>
        </p:nvSpPr>
        <p:spPr>
          <a:xfrm>
            <a:off x="393322" y="316459"/>
            <a:ext cx="21031201" cy="2651127"/>
          </a:xfrm>
          <a:prstGeom prst="rect">
            <a:avLst/>
          </a:prstGeom>
        </p:spPr>
        <p:txBody>
          <a:bodyPr/>
          <a:lstStyle>
            <a:lvl1pPr defTabSz="1755647">
              <a:defRPr sz="8448"/>
            </a:lvl1pPr>
          </a:lstStyle>
          <a:p>
            <a:pPr/>
            <a:r>
              <a:t>Shifting an image with circular boundary conditions - animation</a:t>
            </a:r>
          </a:p>
        </p:txBody>
      </p:sp>
      <p:pic>
        <p:nvPicPr>
          <p:cNvPr id="1133" name="fft_animation_translation" descr="fft_animation_translation"/>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149848" y="4222529"/>
            <a:ext cx="14116051" cy="7058026"/>
          </a:xfrm>
          <a:prstGeom prst="rect">
            <a:avLst/>
          </a:prstGeom>
          <a:ln w="12700">
            <a:miter lim="400000"/>
          </a:ln>
        </p:spPr>
      </p:pic>
      <p:sp>
        <p:nvSpPr>
          <p:cNvPr id="1134" name="TextBox 6"/>
          <p:cNvSpPr txBox="1"/>
          <p:nvPr/>
        </p:nvSpPr>
        <p:spPr>
          <a:xfrm rot="16200000">
            <a:off x="1030686" y="7525160"/>
            <a:ext cx="6831639"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image</a:t>
            </a:r>
          </a:p>
        </p:txBody>
      </p:sp>
      <p:sp>
        <p:nvSpPr>
          <p:cNvPr id="1135" name="TextBox 7"/>
          <p:cNvSpPr txBox="1"/>
          <p:nvPr/>
        </p:nvSpPr>
        <p:spPr>
          <a:xfrm rot="5400000">
            <a:off x="16553421" y="7387050"/>
            <a:ext cx="6831641"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magnitude</a:t>
            </a:r>
          </a:p>
        </p:txBody>
      </p:sp>
      <p:sp>
        <p:nvSpPr>
          <p:cNvPr id="1136" name="Why? How?"/>
          <p:cNvSpPr txBox="1"/>
          <p:nvPr/>
        </p:nvSpPr>
        <p:spPr>
          <a:xfrm>
            <a:off x="10205364" y="12015453"/>
            <a:ext cx="3973272"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Why? How?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00" fill="hold"/>
                                        <p:tgtEl>
                                          <p:spTgt spid="1133"/>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13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133"/>
                </p:tgtEl>
              </p:cMediaNode>
            </p:video>
            <p:seq concurrent="1" prevAc="none" nextAc="seek">
              <p:cTn id="12" evtFilter="cancelBubble" nodeType="interactiveSeq" restart="whenNotActive" fill="hold">
                <p:stCondLst>
                  <p:cond delay="0" evt="onClick">
                    <p:tgtEl>
                      <p:spTgt spid="1133"/>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133"/>
                                        </p:tgtEl>
                                      </p:cBhvr>
                                    </p:cmd>
                                  </p:childTnLst>
                                </p:cTn>
                              </p:par>
                            </p:childTnLst>
                          </p:cTn>
                        </p:par>
                      </p:childTnLst>
                    </p:cTn>
                  </p:par>
                </p:childTnLst>
              </p:cTn>
              <p:nextCondLst>
                <p:cond delay="0" evt="onClick">
                  <p:tgtEl>
                    <p:spTgt spid="1133"/>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Circular Shift - Fourier Basis"/>
          <p:cNvSpPr txBox="1"/>
          <p:nvPr>
            <p:ph type="title"/>
          </p:nvPr>
        </p:nvSpPr>
        <p:spPr>
          <a:prstGeom prst="rect">
            <a:avLst/>
          </a:prstGeom>
        </p:spPr>
        <p:txBody>
          <a:bodyPr/>
          <a:lstStyle/>
          <a:p>
            <a:pPr/>
            <a:r>
              <a:t>Circular Shift - Fourier Basis</a:t>
            </a:r>
          </a:p>
        </p:txBody>
      </p:sp>
      <p:sp>
        <p:nvSpPr>
          <p:cNvPr id="1139" name="Apply a change-of-basis to the shift matrix:…"/>
          <p:cNvSpPr txBox="1"/>
          <p:nvPr>
            <p:ph type="body" sz="half" idx="1"/>
          </p:nvPr>
        </p:nvSpPr>
        <p:spPr>
          <a:xfrm>
            <a:off x="500859" y="3463163"/>
            <a:ext cx="8863447" cy="8702677"/>
          </a:xfrm>
          <a:prstGeom prst="rect">
            <a:avLst/>
          </a:prstGeom>
        </p:spPr>
        <p:txBody>
          <a:bodyPr/>
          <a:lstStyle/>
          <a:p>
            <a:pPr algn="ctr"/>
            <a:r>
              <a:t>Apply a change-of-basis to the shift matrix:</a:t>
            </a:r>
            <a:br/>
            <a:br/>
            <a14:m>
              <m:oMath>
                <m:r>
                  <m:rPr>
                    <m:scr m:val="script"/>
                  </m:rPr>
                  <a:rPr xmlns:a="http://schemas.openxmlformats.org/drawingml/2006/main" sz="6800" i="1">
                    <a:solidFill>
                      <a:srgbClr val="000000"/>
                    </a:solidFill>
                    <a:latin typeface="Cambria Math" panose="02040503050406030204" pitchFamily="18" charset="0"/>
                  </a:rPr>
                  <m:t>F</m:t>
                </m:r>
                <m:r>
                  <m:rPr>
                    <m:sty m:val="b"/>
                  </m:rPr>
                  <a:rPr xmlns:a="http://schemas.openxmlformats.org/drawingml/2006/main" sz="6800" i="1">
                    <a:solidFill>
                      <a:srgbClr val="000000"/>
                    </a:solidFill>
                    <a:latin typeface="Cambria Math" panose="02040503050406030204" pitchFamily="18" charset="0"/>
                  </a:rPr>
                  <m:t>T</m:t>
                </m:r>
                <m:sSup>
                  <m:e>
                    <m:r>
                      <m:rPr>
                        <m:scr m:val="script"/>
                      </m:rPr>
                      <a:rPr xmlns:a="http://schemas.openxmlformats.org/drawingml/2006/main" sz="6800" i="1">
                        <a:solidFill>
                          <a:srgbClr val="000000"/>
                        </a:solidFill>
                        <a:latin typeface="Cambria Math" panose="02040503050406030204" pitchFamily="18" charset="0"/>
                      </a:rPr>
                      <m:t>F</m:t>
                    </m:r>
                  </m:e>
                  <m: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1</m:t>
                    </m:r>
                  </m:sup>
                </m:sSup>
              </m:oMath>
            </a14:m>
            <a:br/>
          </a:p>
          <a:p>
            <a:pPr algn="ctr"/>
            <a:r>
              <a:t>What happens?</a:t>
            </a:r>
          </a:p>
        </p:txBody>
      </p:sp>
      <p:pic>
        <p:nvPicPr>
          <p:cNvPr id="1140" name="circular_shift_experiment_after.png" descr="circular_shift_experiment_after.png"/>
          <p:cNvPicPr>
            <a:picLocks noChangeAspect="1"/>
          </p:cNvPicPr>
          <p:nvPr/>
        </p:nvPicPr>
        <p:blipFill>
          <a:blip r:embed="rId2">
            <a:extLst/>
          </a:blip>
          <a:stretch>
            <a:fillRect/>
          </a:stretch>
        </p:blipFill>
        <p:spPr>
          <a:xfrm>
            <a:off x="9842556" y="7306655"/>
            <a:ext cx="4779771" cy="4779771"/>
          </a:xfrm>
          <a:prstGeom prst="rect">
            <a:avLst/>
          </a:prstGeom>
          <a:ln w="12700">
            <a:miter lim="400000"/>
          </a:ln>
        </p:spPr>
      </p:pic>
      <p:pic>
        <p:nvPicPr>
          <p:cNvPr id="1141" name="circular_shift_experiment_before.png" descr="circular_shift_experiment_before.png"/>
          <p:cNvPicPr>
            <a:picLocks noChangeAspect="1"/>
          </p:cNvPicPr>
          <p:nvPr/>
        </p:nvPicPr>
        <p:blipFill>
          <a:blip r:embed="rId3">
            <a:extLst/>
          </a:blip>
          <a:stretch>
            <a:fillRect/>
          </a:stretch>
        </p:blipFill>
        <p:spPr>
          <a:xfrm>
            <a:off x="9849958" y="2435086"/>
            <a:ext cx="4752920" cy="4752920"/>
          </a:xfrm>
          <a:prstGeom prst="rect">
            <a:avLst/>
          </a:prstGeom>
          <a:ln w="12700">
            <a:miter lim="400000"/>
          </a:ln>
        </p:spPr>
      </p:pic>
      <p:pic>
        <p:nvPicPr>
          <p:cNvPr id="1142" name="circular_shift_experiment_magnitude_after.png" descr="circular_shift_experiment_magnitude_after.png"/>
          <p:cNvPicPr>
            <a:picLocks noChangeAspect="1"/>
          </p:cNvPicPr>
          <p:nvPr/>
        </p:nvPicPr>
        <p:blipFill>
          <a:blip r:embed="rId4">
            <a:extLst/>
          </a:blip>
          <a:stretch>
            <a:fillRect/>
          </a:stretch>
        </p:blipFill>
        <p:spPr>
          <a:xfrm>
            <a:off x="14713980" y="2435385"/>
            <a:ext cx="4735337" cy="4735337"/>
          </a:xfrm>
          <a:prstGeom prst="rect">
            <a:avLst/>
          </a:prstGeom>
          <a:ln w="12700">
            <a:miter lim="400000"/>
          </a:ln>
        </p:spPr>
      </p:pic>
      <p:pic>
        <p:nvPicPr>
          <p:cNvPr id="1143" name="circular_shift_experiment_magnitude_after.png" descr="circular_shift_experiment_magnitude_after.png"/>
          <p:cNvPicPr>
            <a:picLocks noChangeAspect="1"/>
          </p:cNvPicPr>
          <p:nvPr/>
        </p:nvPicPr>
        <p:blipFill>
          <a:blip r:embed="rId4">
            <a:extLst/>
          </a:blip>
          <a:stretch>
            <a:fillRect/>
          </a:stretch>
        </p:blipFill>
        <p:spPr>
          <a:xfrm>
            <a:off x="14713980" y="7328872"/>
            <a:ext cx="4735337" cy="4735337"/>
          </a:xfrm>
          <a:prstGeom prst="rect">
            <a:avLst/>
          </a:prstGeom>
          <a:ln w="12700">
            <a:miter lim="400000"/>
          </a:ln>
        </p:spPr>
      </p:pic>
      <p:pic>
        <p:nvPicPr>
          <p:cNvPr id="1144" name="circular_shift_experiment_phase_after.png" descr="circular_shift_experiment_phase_after.png"/>
          <p:cNvPicPr>
            <a:picLocks noChangeAspect="1"/>
          </p:cNvPicPr>
          <p:nvPr/>
        </p:nvPicPr>
        <p:blipFill>
          <a:blip r:embed="rId5">
            <a:extLst/>
          </a:blip>
          <a:stretch>
            <a:fillRect/>
          </a:stretch>
        </p:blipFill>
        <p:spPr>
          <a:xfrm>
            <a:off x="19560418" y="2443877"/>
            <a:ext cx="4735337" cy="4735338"/>
          </a:xfrm>
          <a:prstGeom prst="rect">
            <a:avLst/>
          </a:prstGeom>
          <a:ln w="12700">
            <a:miter lim="400000"/>
          </a:ln>
        </p:spPr>
      </p:pic>
      <p:pic>
        <p:nvPicPr>
          <p:cNvPr id="1145" name="circular_shift_experiment_phase_before.png" descr="circular_shift_experiment_phase_before.png"/>
          <p:cNvPicPr>
            <a:picLocks noChangeAspect="1"/>
          </p:cNvPicPr>
          <p:nvPr/>
        </p:nvPicPr>
        <p:blipFill>
          <a:blip r:embed="rId6">
            <a:extLst/>
          </a:blip>
          <a:stretch>
            <a:fillRect/>
          </a:stretch>
        </p:blipFill>
        <p:spPr>
          <a:xfrm>
            <a:off x="19560418" y="7328872"/>
            <a:ext cx="4735337" cy="4735337"/>
          </a:xfrm>
          <a:prstGeom prst="rect">
            <a:avLst/>
          </a:prstGeom>
          <a:ln w="12700">
            <a:miter lim="400000"/>
          </a:ln>
        </p:spPr>
      </p:pic>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7" name="Circular Shift (in 1D) - Fourier Basis"/>
          <p:cNvSpPr txBox="1"/>
          <p:nvPr>
            <p:ph type="title"/>
          </p:nvPr>
        </p:nvSpPr>
        <p:spPr>
          <a:prstGeom prst="rect">
            <a:avLst/>
          </a:prstGeom>
        </p:spPr>
        <p:txBody>
          <a:bodyPr/>
          <a:lstStyle/>
          <a:p>
            <a:pPr/>
            <a:r>
              <a:t>Circular Shift (in 1D) - Fourier Basis</a:t>
            </a:r>
          </a:p>
        </p:txBody>
      </p:sp>
      <p:pic>
        <p:nvPicPr>
          <p:cNvPr id="1148" name="pasted-movie.png" descr="pasted-movie.png"/>
          <p:cNvPicPr>
            <a:picLocks noChangeAspect="1"/>
          </p:cNvPicPr>
          <p:nvPr/>
        </p:nvPicPr>
        <p:blipFill>
          <a:blip r:embed="rId2">
            <a:extLst/>
          </a:blip>
          <a:srcRect l="0" t="6731" r="0" b="0"/>
          <a:stretch>
            <a:fillRect/>
          </a:stretch>
        </p:blipFill>
        <p:spPr>
          <a:xfrm>
            <a:off x="1565090" y="3085793"/>
            <a:ext cx="10352357" cy="10201528"/>
          </a:xfrm>
          <a:prstGeom prst="rect">
            <a:avLst/>
          </a:prstGeom>
          <a:ln w="12700">
            <a:miter lim="400000"/>
          </a:ln>
        </p:spPr>
      </p:pic>
      <p:pic>
        <p:nvPicPr>
          <p:cNvPr id="1149" name="pasted-movie.png" descr="pasted-movie.png"/>
          <p:cNvPicPr>
            <a:picLocks noChangeAspect="1"/>
          </p:cNvPicPr>
          <p:nvPr/>
        </p:nvPicPr>
        <p:blipFill>
          <a:blip r:embed="rId3">
            <a:extLst/>
          </a:blip>
          <a:srcRect l="0" t="6699" r="0" b="0"/>
          <a:stretch>
            <a:fillRect/>
          </a:stretch>
        </p:blipFill>
        <p:spPr>
          <a:xfrm>
            <a:off x="12466553" y="3028222"/>
            <a:ext cx="10352357" cy="10205030"/>
          </a:xfrm>
          <a:prstGeom prst="rect">
            <a:avLst/>
          </a:prstGeom>
          <a:ln w="12700">
            <a:miter lim="400000"/>
          </a:ln>
        </p:spPr>
      </p:pic>
      <p:sp>
        <p:nvSpPr>
          <p:cNvPr id="1150" name="Equation"/>
          <p:cNvSpPr txBox="1"/>
          <p:nvPr/>
        </p:nvSpPr>
        <p:spPr>
          <a:xfrm>
            <a:off x="16710466" y="2137902"/>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151" name="Equation"/>
          <p:cNvSpPr txBox="1"/>
          <p:nvPr/>
        </p:nvSpPr>
        <p:spPr>
          <a:xfrm>
            <a:off x="6526194" y="2455395"/>
            <a:ext cx="430277"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3" name="Circular Shift (in 1D) - Fourier Basis"/>
          <p:cNvSpPr txBox="1"/>
          <p:nvPr>
            <p:ph type="title"/>
          </p:nvPr>
        </p:nvSpPr>
        <p:spPr>
          <a:prstGeom prst="rect">
            <a:avLst/>
          </a:prstGeom>
        </p:spPr>
        <p:txBody>
          <a:bodyPr/>
          <a:lstStyle/>
          <a:p>
            <a:pPr/>
            <a:r>
              <a:t>Circular Shift (in 1D) - Fourier Basis</a:t>
            </a:r>
          </a:p>
        </p:txBody>
      </p:sp>
      <p:pic>
        <p:nvPicPr>
          <p:cNvPr id="1154" name="pasted-movie.png" descr="pasted-movie.png"/>
          <p:cNvPicPr>
            <a:picLocks noChangeAspect="1"/>
          </p:cNvPicPr>
          <p:nvPr/>
        </p:nvPicPr>
        <p:blipFill>
          <a:blip r:embed="rId2">
            <a:extLst/>
          </a:blip>
          <a:srcRect l="0" t="6731" r="0" b="0"/>
          <a:stretch>
            <a:fillRect/>
          </a:stretch>
        </p:blipFill>
        <p:spPr>
          <a:xfrm>
            <a:off x="1565090" y="3085793"/>
            <a:ext cx="10352357" cy="10201528"/>
          </a:xfrm>
          <a:prstGeom prst="rect">
            <a:avLst/>
          </a:prstGeom>
          <a:ln w="12700">
            <a:miter lim="400000"/>
          </a:ln>
        </p:spPr>
      </p:pic>
      <p:pic>
        <p:nvPicPr>
          <p:cNvPr id="1155" name="pasted-movie.png" descr="pasted-movie.png"/>
          <p:cNvPicPr>
            <a:picLocks noChangeAspect="1"/>
          </p:cNvPicPr>
          <p:nvPr/>
        </p:nvPicPr>
        <p:blipFill>
          <a:blip r:embed="rId3">
            <a:extLst/>
          </a:blip>
          <a:srcRect l="0" t="6699" r="0" b="0"/>
          <a:stretch>
            <a:fillRect/>
          </a:stretch>
        </p:blipFill>
        <p:spPr>
          <a:xfrm>
            <a:off x="12466553" y="3028222"/>
            <a:ext cx="10352357" cy="10205030"/>
          </a:xfrm>
          <a:prstGeom prst="rect">
            <a:avLst/>
          </a:prstGeom>
          <a:ln w="12700">
            <a:miter lim="400000"/>
          </a:ln>
        </p:spPr>
      </p:pic>
      <p:sp>
        <p:nvSpPr>
          <p:cNvPr id="1156" name="Equation"/>
          <p:cNvSpPr txBox="1"/>
          <p:nvPr/>
        </p:nvSpPr>
        <p:spPr>
          <a:xfrm>
            <a:off x="16710466" y="2137902"/>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157" name="Equation"/>
          <p:cNvSpPr txBox="1"/>
          <p:nvPr/>
        </p:nvSpPr>
        <p:spPr>
          <a:xfrm>
            <a:off x="6526194" y="2455395"/>
            <a:ext cx="430277"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pic>
        <p:nvPicPr>
          <p:cNvPr id="1158" name="pasted-movie.png" descr="pasted-movie.png"/>
          <p:cNvPicPr>
            <a:picLocks noChangeAspect="1"/>
          </p:cNvPicPr>
          <p:nvPr/>
        </p:nvPicPr>
        <p:blipFill>
          <a:blip r:embed="rId4">
            <a:extLst/>
          </a:blip>
          <a:stretch>
            <a:fillRect/>
          </a:stretch>
        </p:blipFill>
        <p:spPr>
          <a:xfrm>
            <a:off x="12550957" y="2943642"/>
            <a:ext cx="10183676" cy="10204848"/>
          </a:xfrm>
          <a:prstGeom prst="rect">
            <a:avLst/>
          </a:prstGeom>
          <a:ln w="12700">
            <a:miter lim="400000"/>
          </a:ln>
        </p:spPr>
      </p:pic>
      <p:pic>
        <p:nvPicPr>
          <p:cNvPr id="1159" name="pasted-movie.png" descr="pasted-movie.png"/>
          <p:cNvPicPr>
            <a:picLocks noChangeAspect="1"/>
          </p:cNvPicPr>
          <p:nvPr/>
        </p:nvPicPr>
        <p:blipFill>
          <a:blip r:embed="rId5">
            <a:extLst/>
          </a:blip>
          <a:stretch>
            <a:fillRect/>
          </a:stretch>
        </p:blipFill>
        <p:spPr>
          <a:xfrm>
            <a:off x="1649495" y="2943642"/>
            <a:ext cx="10183675" cy="10204847"/>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1" name="Circular Shift (in 1D) - Fourier Basis"/>
          <p:cNvSpPr txBox="1"/>
          <p:nvPr>
            <p:ph type="title"/>
          </p:nvPr>
        </p:nvSpPr>
        <p:spPr>
          <a:prstGeom prst="rect">
            <a:avLst/>
          </a:prstGeom>
        </p:spPr>
        <p:txBody>
          <a:bodyPr/>
          <a:lstStyle/>
          <a:p>
            <a:pPr/>
            <a:r>
              <a:t>Circular Shift (in 1D) - Fourier Basis</a:t>
            </a:r>
          </a:p>
        </p:txBody>
      </p:sp>
      <p:pic>
        <p:nvPicPr>
          <p:cNvPr id="1162" name="pasted-movie.png" descr="pasted-movie.png"/>
          <p:cNvPicPr>
            <a:picLocks noChangeAspect="1"/>
          </p:cNvPicPr>
          <p:nvPr/>
        </p:nvPicPr>
        <p:blipFill>
          <a:blip r:embed="rId2">
            <a:extLst/>
          </a:blip>
          <a:srcRect l="0" t="6731" r="0" b="0"/>
          <a:stretch>
            <a:fillRect/>
          </a:stretch>
        </p:blipFill>
        <p:spPr>
          <a:xfrm>
            <a:off x="1565090" y="3085793"/>
            <a:ext cx="10352357" cy="10201528"/>
          </a:xfrm>
          <a:prstGeom prst="rect">
            <a:avLst/>
          </a:prstGeom>
          <a:ln w="12700">
            <a:miter lim="400000"/>
          </a:ln>
        </p:spPr>
      </p:pic>
      <p:pic>
        <p:nvPicPr>
          <p:cNvPr id="1163" name="pasted-movie.png" descr="pasted-movie.png"/>
          <p:cNvPicPr>
            <a:picLocks noChangeAspect="1"/>
          </p:cNvPicPr>
          <p:nvPr/>
        </p:nvPicPr>
        <p:blipFill>
          <a:blip r:embed="rId3">
            <a:extLst/>
          </a:blip>
          <a:srcRect l="0" t="6699" r="0" b="0"/>
          <a:stretch>
            <a:fillRect/>
          </a:stretch>
        </p:blipFill>
        <p:spPr>
          <a:xfrm>
            <a:off x="12466553" y="3028222"/>
            <a:ext cx="10352357" cy="10205030"/>
          </a:xfrm>
          <a:prstGeom prst="rect">
            <a:avLst/>
          </a:prstGeom>
          <a:ln w="12700">
            <a:miter lim="400000"/>
          </a:ln>
        </p:spPr>
      </p:pic>
      <p:sp>
        <p:nvSpPr>
          <p:cNvPr id="1164" name="Equation"/>
          <p:cNvSpPr txBox="1"/>
          <p:nvPr/>
        </p:nvSpPr>
        <p:spPr>
          <a:xfrm>
            <a:off x="16710466" y="2137902"/>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165" name="Equation"/>
          <p:cNvSpPr txBox="1"/>
          <p:nvPr/>
        </p:nvSpPr>
        <p:spPr>
          <a:xfrm>
            <a:off x="6526194" y="2455395"/>
            <a:ext cx="430277"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pic>
        <p:nvPicPr>
          <p:cNvPr id="1166" name="pasted-movie.png" descr="pasted-movie.png"/>
          <p:cNvPicPr>
            <a:picLocks noChangeAspect="1"/>
          </p:cNvPicPr>
          <p:nvPr/>
        </p:nvPicPr>
        <p:blipFill>
          <a:blip r:embed="rId4">
            <a:extLst/>
          </a:blip>
          <a:stretch>
            <a:fillRect/>
          </a:stretch>
        </p:blipFill>
        <p:spPr>
          <a:xfrm>
            <a:off x="12550957" y="2943642"/>
            <a:ext cx="10183676" cy="10204848"/>
          </a:xfrm>
          <a:prstGeom prst="rect">
            <a:avLst/>
          </a:prstGeom>
          <a:ln w="12700">
            <a:miter lim="400000"/>
          </a:ln>
        </p:spPr>
      </p:pic>
      <p:pic>
        <p:nvPicPr>
          <p:cNvPr id="1167" name="pasted-movie.png" descr="pasted-movie.png"/>
          <p:cNvPicPr>
            <a:picLocks noChangeAspect="1"/>
          </p:cNvPicPr>
          <p:nvPr/>
        </p:nvPicPr>
        <p:blipFill>
          <a:blip r:embed="rId5">
            <a:extLst/>
          </a:blip>
          <a:stretch>
            <a:fillRect/>
          </a:stretch>
        </p:blipFill>
        <p:spPr>
          <a:xfrm>
            <a:off x="1649495" y="2943642"/>
            <a:ext cx="10183675" cy="10204847"/>
          </a:xfrm>
          <a:prstGeom prst="rect">
            <a:avLst/>
          </a:prstGeom>
          <a:ln w="12700">
            <a:miter lim="400000"/>
          </a:ln>
        </p:spPr>
      </p:pic>
      <p:pic>
        <p:nvPicPr>
          <p:cNvPr id="1168" name="pasted-movie.png" descr="pasted-movie.png"/>
          <p:cNvPicPr>
            <a:picLocks noChangeAspect="1"/>
          </p:cNvPicPr>
          <p:nvPr/>
        </p:nvPicPr>
        <p:blipFill>
          <a:blip r:embed="rId6">
            <a:extLst/>
          </a:blip>
          <a:stretch>
            <a:fillRect/>
          </a:stretch>
        </p:blipFill>
        <p:spPr>
          <a:xfrm>
            <a:off x="1651079" y="2945229"/>
            <a:ext cx="10180507" cy="10201673"/>
          </a:xfrm>
          <a:prstGeom prst="rect">
            <a:avLst/>
          </a:prstGeom>
          <a:ln w="12700">
            <a:miter lim="400000"/>
          </a:ln>
        </p:spPr>
      </p:pic>
      <p:pic>
        <p:nvPicPr>
          <p:cNvPr id="1169" name="pasted-movie.png" descr="pasted-movie.png"/>
          <p:cNvPicPr>
            <a:picLocks noChangeAspect="1"/>
          </p:cNvPicPr>
          <p:nvPr/>
        </p:nvPicPr>
        <p:blipFill>
          <a:blip r:embed="rId7">
            <a:extLst/>
          </a:blip>
          <a:stretch>
            <a:fillRect/>
          </a:stretch>
        </p:blipFill>
        <p:spPr>
          <a:xfrm>
            <a:off x="12552542" y="2945229"/>
            <a:ext cx="10180507" cy="10201673"/>
          </a:xfrm>
          <a:prstGeom prst="rect">
            <a:avLst/>
          </a:prstGeom>
          <a:ln w="12700">
            <a:miter lim="400000"/>
          </a:ln>
        </p:spPr>
      </p:pic>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1" name="pasted-movie.png" descr="pasted-movie.png"/>
          <p:cNvPicPr>
            <a:picLocks noChangeAspect="1"/>
          </p:cNvPicPr>
          <p:nvPr/>
        </p:nvPicPr>
        <p:blipFill>
          <a:blip r:embed="rId2">
            <a:extLst/>
          </a:blip>
          <a:stretch>
            <a:fillRect/>
          </a:stretch>
        </p:blipFill>
        <p:spPr>
          <a:xfrm>
            <a:off x="1243292" y="2945229"/>
            <a:ext cx="10180507" cy="10201673"/>
          </a:xfrm>
          <a:prstGeom prst="rect">
            <a:avLst/>
          </a:prstGeom>
          <a:ln w="12700">
            <a:miter lim="400000"/>
          </a:ln>
        </p:spPr>
      </p:pic>
      <p:sp>
        <p:nvSpPr>
          <p:cNvPr id="1172" name="Circular Shift (in 1D) - Fourier Basis"/>
          <p:cNvSpPr txBox="1"/>
          <p:nvPr>
            <p:ph type="title"/>
          </p:nvPr>
        </p:nvSpPr>
        <p:spPr>
          <a:prstGeom prst="rect">
            <a:avLst/>
          </a:prstGeom>
        </p:spPr>
        <p:txBody>
          <a:bodyPr/>
          <a:lstStyle/>
          <a:p>
            <a:pPr/>
            <a:r>
              <a:t>Circular Shift (in 1D) - Fourier Basis</a:t>
            </a:r>
          </a:p>
        </p:txBody>
      </p:sp>
      <p:sp>
        <p:nvSpPr>
          <p:cNvPr id="1173" name="Equation"/>
          <p:cNvSpPr txBox="1"/>
          <p:nvPr/>
        </p:nvSpPr>
        <p:spPr>
          <a:xfrm>
            <a:off x="5185636" y="2137902"/>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174" name="Square"/>
          <p:cNvSpPr/>
          <p:nvPr/>
        </p:nvSpPr>
        <p:spPr>
          <a:xfrm>
            <a:off x="4800061" y="6542607"/>
            <a:ext cx="1270001" cy="1270001"/>
          </a:xfrm>
          <a:prstGeom prst="rect">
            <a:avLst/>
          </a:prstGeom>
          <a:ln w="762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175" name="Equation"/>
          <p:cNvSpPr txBox="1"/>
          <p:nvPr/>
        </p:nvSpPr>
        <p:spPr>
          <a:xfrm>
            <a:off x="12378434" y="5445672"/>
            <a:ext cx="11089574" cy="470622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d>
                    <m:dPr>
                      <m:ctrlPr>
                        <a:rPr xmlns:a="http://schemas.openxmlformats.org/drawingml/2006/main" sz="4300" i="1">
                          <a:solidFill>
                            <a:srgbClr val="000000"/>
                          </a:solidFill>
                          <a:latin typeface="Cambria Math" panose="02040503050406030204" pitchFamily="18" charset="0"/>
                        </a:rPr>
                      </m:ctrlPr>
                      <m:begChr m:val="["/>
                      <m:endChr m:val="]"/>
                    </m:dPr>
                    <m:e>
                      <m:m>
                        <m:mPr>
                          <m:ctrlPr>
                            <a:rPr xmlns:a="http://schemas.openxmlformats.org/drawingml/2006/main" sz="4300" i="1">
                              <a:solidFill>
                                <a:srgbClr val="000000"/>
                              </a:solidFill>
                              <a:latin typeface="Cambria Math" panose="02040503050406030204" pitchFamily="18" charset="0"/>
                            </a:rPr>
                          </m:ctrlPr>
                          <m:baseJc m:val="center"/>
                          <m:plcHide m:val="on"/>
                          <m:mcs>
                            <m:mc>
                              <m:mcPr>
                                <m:count m:val="6"/>
                                <m:mcJc m:val="center"/>
                              </m:mcPr>
                            </m:mc>
                          </m:mcs>
                        </m:mPr>
                        <m:mr>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1</m:t>
                                </m:r>
                              </m:sub>
                            </m:sSub>
                          </m:e>
                          <m:e>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1</m:t>
                                </m:r>
                              </m:sub>
                            </m:sSub>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mr>
                        <m:mr>
                          <m:e>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1</m:t>
                                </m:r>
                              </m:sub>
                            </m:sSub>
                          </m:e>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1</m:t>
                                </m:r>
                              </m:sub>
                            </m:sSub>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mr>
                        <m:mr>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2</m:t>
                                </m:r>
                              </m:sub>
                            </m:sSub>
                          </m:e>
                          <m:e>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2</m:t>
                                </m:r>
                              </m:sub>
                            </m:sSub>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mr>
                        <m:mr>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2</m:t>
                                </m:r>
                              </m:sub>
                            </m:sSub>
                          </m:e>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2</m:t>
                                </m:r>
                              </m:sub>
                            </m:sSub>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mr>
                        <m:mr>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3</m:t>
                                </m:r>
                              </m:sub>
                            </m:sSub>
                          </m:e>
                          <m:e>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3</m:t>
                                </m:r>
                              </m:sub>
                            </m:sSub>
                          </m:e>
                        </m:mr>
                        <m:mr>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a:rPr xmlns:a="http://schemas.openxmlformats.org/drawingml/2006/main" sz="4300" i="1">
                                <a:solidFill>
                                  <a:srgbClr val="000000"/>
                                </a:solidFill>
                                <a:latin typeface="Cambria Math" panose="02040503050406030204" pitchFamily="18" charset="0"/>
                              </a:rPr>
                              <m:t>0</m:t>
                            </m:r>
                          </m:e>
                          <m:e>
                            <m:r>
                              <m:rPr>
                                <m:sty m:val="p"/>
                              </m:rPr>
                              <a:rPr xmlns:a="http://schemas.openxmlformats.org/drawingml/2006/main" sz="4300" i="1">
                                <a:solidFill>
                                  <a:srgbClr val="000000"/>
                                </a:solidFill>
                                <a:latin typeface="Cambria Math" panose="02040503050406030204" pitchFamily="18" charset="0"/>
                              </a:rPr>
                              <m:t>sin</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3</m:t>
                                </m:r>
                              </m:sub>
                            </m:sSub>
                          </m:e>
                          <m:e>
                            <m:r>
                              <m:rPr>
                                <m:sty m:val="p"/>
                              </m:rPr>
                              <a:rPr xmlns:a="http://schemas.openxmlformats.org/drawingml/2006/main" sz="4300" i="1">
                                <a:solidFill>
                                  <a:srgbClr val="000000"/>
                                </a:solidFill>
                                <a:latin typeface="Cambria Math" panose="02040503050406030204" pitchFamily="18" charset="0"/>
                              </a:rPr>
                              <m:t>cos</m:t>
                            </m:r>
                            <m:sSub>
                              <m:e>
                                <m:argPr>
                                  <m:scrLvl m:val="0"/>
                                </m:argPr>
                                <m:r>
                                  <a:rPr xmlns:a="http://schemas.openxmlformats.org/drawingml/2006/main" sz="4300" i="1">
                                    <a:solidFill>
                                      <a:srgbClr val="000000"/>
                                    </a:solidFill>
                                    <a:latin typeface="Cambria Math" panose="02040503050406030204" pitchFamily="18" charset="0"/>
                                  </a:rPr>
                                  <m:t>θ</m:t>
                                </m:r>
                              </m:e>
                              <m:sub>
                                <m:argPr>
                                  <m:scrLvl m:val="0"/>
                                </m:argPr>
                                <m:r>
                                  <a:rPr xmlns:a="http://schemas.openxmlformats.org/drawingml/2006/main" sz="4300" i="1">
                                    <a:solidFill>
                                      <a:srgbClr val="000000"/>
                                    </a:solidFill>
                                    <a:latin typeface="Cambria Math" panose="02040503050406030204" pitchFamily="18" charset="0"/>
                                  </a:rPr>
                                  <m:t>3</m:t>
                                </m:r>
                              </m:sub>
                            </m:sSub>
                          </m:e>
                        </m:mr>
                      </m:m>
                    </m:e>
                  </m:d>
                </m:oMath>
              </m:oMathPara>
            </a14:m>
            <a:endParaRPr sz="4300"/>
          </a:p>
        </p:txBody>
      </p:sp>
      <p:sp>
        <p:nvSpPr>
          <p:cNvPr id="1176" name="Line"/>
          <p:cNvSpPr/>
          <p:nvPr/>
        </p:nvSpPr>
        <p:spPr>
          <a:xfrm flipV="1">
            <a:off x="6164455" y="5486791"/>
            <a:ext cx="6157685" cy="1020348"/>
          </a:xfrm>
          <a:prstGeom prst="line">
            <a:avLst/>
          </a:prstGeom>
          <a:ln w="25400">
            <a:solidFill>
              <a:srgbClr val="000000"/>
            </a:solidFill>
            <a:miter lim="400000"/>
          </a:ln>
        </p:spPr>
        <p:txBody>
          <a:bodyPr lIns="50800" tIns="50800" rIns="50800" bIns="50800" anchor="ctr"/>
          <a:lstStyle/>
          <a:p>
            <a:pPr algn="ctr">
              <a:spcBef>
                <a:spcPts val="0"/>
              </a:spcBef>
              <a:defRPr sz="5600"/>
            </a:pPr>
          </a:p>
        </p:txBody>
      </p:sp>
      <p:sp>
        <p:nvSpPr>
          <p:cNvPr id="1177" name="Line"/>
          <p:cNvSpPr/>
          <p:nvPr/>
        </p:nvSpPr>
        <p:spPr>
          <a:xfrm>
            <a:off x="6164456" y="7830880"/>
            <a:ext cx="6157685" cy="2315088"/>
          </a:xfrm>
          <a:prstGeom prst="line">
            <a:avLst/>
          </a:prstGeom>
          <a:ln w="25400">
            <a:solidFill>
              <a:srgbClr val="000000"/>
            </a:solidFill>
            <a:miter lim="400000"/>
          </a:ln>
        </p:spPr>
        <p:txBody>
          <a:bodyPr lIns="50800" tIns="50800" rIns="50800" bIns="50800" anchor="ctr"/>
          <a:lstStyle/>
          <a:p>
            <a:pPr algn="ctr">
              <a:spcBef>
                <a:spcPts val="0"/>
              </a:spcBef>
              <a:defRPr sz="5600"/>
            </a:pPr>
          </a:p>
        </p:txBody>
      </p:sp>
      <p:sp>
        <p:nvSpPr>
          <p:cNvPr id="1178" name="Rotation matrices!"/>
          <p:cNvSpPr txBox="1"/>
          <p:nvPr/>
        </p:nvSpPr>
        <p:spPr>
          <a:xfrm>
            <a:off x="14968286" y="3821596"/>
            <a:ext cx="5909870"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Rotation matrices!</a:t>
            </a:r>
          </a:p>
        </p:txBody>
      </p:sp>
      <p:sp>
        <p:nvSpPr>
          <p:cNvPr id="1179" name="Why? How?"/>
          <p:cNvSpPr txBox="1"/>
          <p:nvPr/>
        </p:nvSpPr>
        <p:spPr>
          <a:xfrm>
            <a:off x="15936585" y="10843385"/>
            <a:ext cx="3973272" cy="9325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Why? How?</a:t>
            </a:r>
          </a:p>
        </p:txBody>
      </p:sp>
      <p:sp>
        <p:nvSpPr>
          <p:cNvPr id="1180" name="The magnitude of an image stays  unchanged when shifted b/c these matrices  are rotations  (unitary!) in high dimensional space"/>
          <p:cNvSpPr/>
          <p:nvPr/>
        </p:nvSpPr>
        <p:spPr>
          <a:xfrm>
            <a:off x="1137259" y="5889287"/>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sz="5700">
                <a:solidFill>
                  <a:srgbClr val="FFFFFF"/>
                </a:solidFill>
                <a:latin typeface="Helvetica Light"/>
                <a:ea typeface="Helvetica Light"/>
                <a:cs typeface="Helvetica Light"/>
                <a:sym typeface="Helvetica Light"/>
              </a:defRPr>
            </a:pPr>
            <a:r>
              <a:t>The </a:t>
            </a:r>
            <a:r>
              <a:rPr i="1">
                <a:latin typeface="Helvetica"/>
                <a:ea typeface="Helvetica"/>
                <a:cs typeface="Helvetica"/>
                <a:sym typeface="Helvetica"/>
              </a:rPr>
              <a:t>magnitude of an image</a:t>
            </a:r>
            <a:r>
              <a:t> stays</a:t>
            </a:r>
            <a:br/>
            <a:r>
              <a:t> unchanged when shifted b/c these matrices </a:t>
            </a:r>
            <a:br/>
            <a:r>
              <a:t>are rotations  (unitary!) in high dimensional space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80" grpId="1"/>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82" name="steerable_sine.mp4" descr="steerable_sine.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42359" y="1578489"/>
            <a:ext cx="25805678" cy="12902840"/>
          </a:xfrm>
          <a:prstGeom prst="rect">
            <a:avLst/>
          </a:prstGeom>
          <a:ln w="12700">
            <a:miter lim="400000"/>
          </a:ln>
        </p:spPr>
      </p:pic>
      <p:sp>
        <p:nvSpPr>
          <p:cNvPr id="1183" name="Each 2x2 Rotation Matrix re-scales the coeffs of the sine &amp; cosine, shifting the resulting sine!"/>
          <p:cNvSpPr txBox="1"/>
          <p:nvPr>
            <p:ph type="title"/>
          </p:nvPr>
        </p:nvSpPr>
        <p:spPr>
          <a:xfrm>
            <a:off x="393322" y="-117641"/>
            <a:ext cx="23734316" cy="2651127"/>
          </a:xfrm>
          <a:prstGeom prst="rect">
            <a:avLst/>
          </a:prstGeom>
        </p:spPr>
        <p:txBody>
          <a:bodyPr/>
          <a:lstStyle>
            <a:lvl1pPr defTabSz="1755647">
              <a:defRPr sz="8448"/>
            </a:lvl1pPr>
          </a:lstStyle>
          <a:p>
            <a:pPr/>
            <a:r>
              <a:t>Each 2x2 Rotation Matrix re-scales the coeffs of the sine &amp; cosine, shifting the resulting sine!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633" fill="hold"/>
                                        <p:tgtEl>
                                          <p:spTgt spid="118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82"/>
                </p:tgtEl>
              </p:cMediaNode>
            </p:video>
            <p:seq concurrent="1" prevAc="none" nextAc="seek">
              <p:cTn id="8" evtFilter="cancelBubble" nodeType="interactiveSeq" restart="whenNotActive" fill="hold">
                <p:stCondLst>
                  <p:cond delay="0" evt="onClick">
                    <p:tgtEl>
                      <p:spTgt spid="118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82"/>
                                        </p:tgtEl>
                                      </p:cBhvr>
                                    </p:cmd>
                                  </p:childTnLst>
                                </p:cTn>
                              </p:par>
                            </p:childTnLst>
                          </p:cTn>
                        </p:par>
                      </p:childTnLst>
                    </p:cTn>
                  </p:par>
                </p:childTnLst>
              </p:cTn>
              <p:nextCondLst>
                <p:cond delay="0" evt="onClick">
                  <p:tgtEl>
                    <p:spTgt spid="1182"/>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5" name="Each of the sines is “rotated” around the torus!"/>
          <p:cNvSpPr txBox="1"/>
          <p:nvPr>
            <p:ph type="title"/>
          </p:nvPr>
        </p:nvSpPr>
        <p:spPr>
          <a:xfrm>
            <a:off x="393322" y="-334690"/>
            <a:ext cx="23755174" cy="2651127"/>
          </a:xfrm>
          <a:prstGeom prst="rect">
            <a:avLst/>
          </a:prstGeom>
        </p:spPr>
        <p:txBody>
          <a:bodyPr/>
          <a:lstStyle/>
          <a:p>
            <a:pPr/>
            <a:r>
              <a:t>Each of the sines is “rotated” around the torus!</a:t>
            </a:r>
          </a:p>
        </p:txBody>
      </p:sp>
      <p:sp>
        <p:nvSpPr>
          <p:cNvPr id="1186" name="Double-click to edit"/>
          <p:cNvSpPr txBox="1"/>
          <p:nvPr>
            <p:ph type="body" idx="1"/>
          </p:nvPr>
        </p:nvSpPr>
        <p:spPr>
          <a:prstGeom prst="rect">
            <a:avLst/>
          </a:prstGeom>
        </p:spPr>
        <p:txBody>
          <a:bodyPr/>
          <a:lstStyle/>
          <a:p>
            <a:pPr/>
          </a:p>
        </p:txBody>
      </p:sp>
      <p:pic>
        <p:nvPicPr>
          <p:cNvPr id="1187" name="pasted-movie.png" descr="pasted-movie.png"/>
          <p:cNvPicPr>
            <a:picLocks noChangeAspect="1"/>
          </p:cNvPicPr>
          <p:nvPr/>
        </p:nvPicPr>
        <p:blipFill>
          <a:blip r:embed="rId2">
            <a:extLst/>
          </a:blip>
          <a:stretch>
            <a:fillRect/>
          </a:stretch>
        </p:blipFill>
        <p:spPr>
          <a:xfrm>
            <a:off x="6402416" y="2433485"/>
            <a:ext cx="11579168" cy="11579169"/>
          </a:xfrm>
          <a:prstGeom prst="rect">
            <a:avLst/>
          </a:prstGeom>
          <a:ln w="12700">
            <a:miter lim="400000"/>
          </a:ln>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9" name="Recall: 1D Discrete Convolution"/>
          <p:cNvSpPr txBox="1"/>
          <p:nvPr>
            <p:ph type="title"/>
          </p:nvPr>
        </p:nvSpPr>
        <p:spPr>
          <a:prstGeom prst="rect">
            <a:avLst/>
          </a:prstGeom>
        </p:spPr>
        <p:txBody>
          <a:bodyPr/>
          <a:lstStyle/>
          <a:p>
            <a:pPr/>
            <a:r>
              <a:t>Recall: 1D Discrete Convolution</a:t>
            </a:r>
          </a:p>
        </p:txBody>
      </p:sp>
      <p:pic>
        <p:nvPicPr>
          <p:cNvPr id="1190" name="convolution_dot_product.gif" descr="convolution_dot_product.gif"/>
          <p:cNvPicPr>
            <a:picLocks noChangeAspect="0"/>
          </p:cNvPicPr>
          <p:nvPr/>
        </p:nvPicPr>
        <p:blipFill>
          <a:blip r:embed="rId2">
            <a:extLst/>
          </a:blip>
          <a:stretch>
            <a:fillRect/>
          </a:stretch>
        </p:blipFill>
        <p:spPr>
          <a:xfrm>
            <a:off x="2348651" y="2355075"/>
            <a:ext cx="19686698" cy="11073768"/>
          </a:xfrm>
          <a:prstGeom prst="rect">
            <a:avLst/>
          </a:prstGeom>
          <a:ln w="12700">
            <a:miter lim="400000"/>
          </a:ln>
        </p:spPr>
      </p:pic>
      <p:sp>
        <p:nvSpPr>
          <p:cNvPr id="1191" name="Source: Brandon Rohrer,"/>
          <p:cNvSpPr txBox="1"/>
          <p:nvPr/>
        </p:nvSpPr>
        <p:spPr>
          <a:xfrm rot="16200000">
            <a:off x="-384460" y="11363881"/>
            <a:ext cx="3845231"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600"/>
            </a:lvl1pPr>
          </a:lstStyle>
          <a:p>
            <a:pPr/>
            <a:r>
              <a:t>Source: Brandon Rohrer, </a:t>
            </a:r>
          </a:p>
        </p:txBody>
      </p:sp>
      <p:sp>
        <p:nvSpPr>
          <p:cNvPr id="1192" name="https://e2eml.school/convolution_one_d.html"/>
          <p:cNvSpPr txBox="1"/>
          <p:nvPr/>
        </p:nvSpPr>
        <p:spPr>
          <a:xfrm rot="16200000">
            <a:off x="-1319456" y="9829461"/>
            <a:ext cx="6775096" cy="4987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600"/>
            </a:lvl1pPr>
          </a:lstStyle>
          <a:p>
            <a:pPr/>
            <a:r>
              <a:t>https://e2eml.school/convolution_one_d.html</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4" name="Recall: 1D Discrete Convolution"/>
          <p:cNvSpPr txBox="1"/>
          <p:nvPr>
            <p:ph type="title"/>
          </p:nvPr>
        </p:nvSpPr>
        <p:spPr>
          <a:prstGeom prst="rect">
            <a:avLst/>
          </a:prstGeom>
        </p:spPr>
        <p:txBody>
          <a:bodyPr/>
          <a:lstStyle/>
          <a:p>
            <a:pPr/>
            <a:r>
              <a:t>Recall: 1D Discrete Convolution</a:t>
            </a:r>
          </a:p>
        </p:txBody>
      </p:sp>
      <p:pic>
        <p:nvPicPr>
          <p:cNvPr id="1195" name="convolution_dot_product.gif" descr="convolution_dot_product.gif"/>
          <p:cNvPicPr>
            <a:picLocks noChangeAspect="0"/>
          </p:cNvPicPr>
          <p:nvPr/>
        </p:nvPicPr>
        <p:blipFill>
          <a:blip r:embed="rId2">
            <a:extLst/>
          </a:blip>
          <a:stretch>
            <a:fillRect/>
          </a:stretch>
        </p:blipFill>
        <p:spPr>
          <a:xfrm>
            <a:off x="2463842" y="2322197"/>
            <a:ext cx="14247125" cy="8014009"/>
          </a:xfrm>
          <a:prstGeom prst="rect">
            <a:avLst/>
          </a:prstGeom>
          <a:ln w="12700">
            <a:miter lim="400000"/>
          </a:ln>
        </p:spPr>
      </p:pic>
      <p:sp>
        <p:nvSpPr>
          <p:cNvPr id="1196" name="At each coordinate  , shift kernel to that    and compute a dot product between   and  ."/>
          <p:cNvSpPr txBox="1"/>
          <p:nvPr/>
        </p:nvSpPr>
        <p:spPr>
          <a:xfrm>
            <a:off x="-365340" y="11052100"/>
            <a:ext cx="24384001" cy="4126490"/>
          </a:xfrm>
          <a:prstGeom prst="rect">
            <a:avLst/>
          </a:prstGeom>
          <a:ln w="127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gn="ctr" defTabSz="1828800">
              <a:lnSpc>
                <a:spcPct val="90000"/>
              </a:lnSpc>
              <a:spcBef>
                <a:spcPts val="2000"/>
              </a:spcBef>
              <a:defRPr sz="5600">
                <a:latin typeface="Adobe Garamond Pro"/>
                <a:ea typeface="Adobe Garamond Pro"/>
                <a:cs typeface="Adobe Garamond Pro"/>
                <a:sym typeface="Adobe Garamond Pro"/>
              </a:defRPr>
            </a:pPr>
            <a:r>
              <a:t>At each coordinate </a:t>
            </a:r>
            <a14:m>
              <m:oMath>
                <m:r>
                  <a:rPr xmlns:a="http://schemas.openxmlformats.org/drawingml/2006/main" sz="6800" i="1">
                    <a:solidFill>
                      <a:srgbClr val="000000"/>
                    </a:solidFill>
                    <a:latin typeface="Cambria Math" panose="02040503050406030204" pitchFamily="18" charset="0"/>
                  </a:rPr>
                  <m:t>x</m:t>
                </m:r>
              </m:oMath>
            </a14:m>
            <a:r>
              <a:t>, shift kernel to that </a:t>
            </a:r>
            <a14:m>
              <m:oMath>
                <m:r>
                  <a:rPr xmlns:a="http://schemas.openxmlformats.org/drawingml/2006/main" sz="6800" i="1">
                    <a:solidFill>
                      <a:srgbClr val="000000"/>
                    </a:solidFill>
                    <a:latin typeface="Cambria Math" panose="02040503050406030204" pitchFamily="18" charset="0"/>
                  </a:rPr>
                  <m:t>x</m:t>
                </m:r>
              </m:oMath>
            </a14:m>
            <a:r>
              <a:t> </a:t>
            </a:r>
            <a:br/>
            <a:r>
              <a:t>and compute a dot product between </a:t>
            </a:r>
            <a14:m>
              <m:oMath>
                <m:r>
                  <a:rPr xmlns:a="http://schemas.openxmlformats.org/drawingml/2006/main" sz="6800" i="1">
                    <a:solidFill>
                      <a:srgbClr val="000000"/>
                    </a:solidFill>
                    <a:latin typeface="Cambria Math" panose="02040503050406030204" pitchFamily="18" charset="0"/>
                  </a:rPr>
                  <m:t>k</m:t>
                </m:r>
              </m:oMath>
            </a14:m>
            <a:r>
              <a:t> and </a:t>
            </a:r>
            <a14:m>
              <m:oMath>
                <m:r>
                  <a:rPr xmlns:a="http://schemas.openxmlformats.org/drawingml/2006/main" sz="6800" i="1">
                    <a:solidFill>
                      <a:srgbClr val="000000"/>
                    </a:solidFill>
                    <a:latin typeface="Cambria Math" panose="02040503050406030204" pitchFamily="18" charset="0"/>
                  </a:rPr>
                  <m:t>f</m:t>
                </m:r>
              </m:oMath>
            </a14:m>
            <a:r>
              <a:t>.</a:t>
            </a:r>
          </a:p>
        </p:txBody>
      </p:sp>
      <p:sp>
        <p:nvSpPr>
          <p:cNvPr id="1197" name="Equation"/>
          <p:cNvSpPr txBox="1"/>
          <p:nvPr/>
        </p:nvSpPr>
        <p:spPr>
          <a:xfrm>
            <a:off x="19250499" y="4853186"/>
            <a:ext cx="1439800" cy="83172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400" i="1">
                      <a:solidFill>
                        <a:srgbClr val="000000"/>
                      </a:solidFill>
                      <a:latin typeface="Cambria Math" panose="02040503050406030204" pitchFamily="18" charset="0"/>
                    </a:rPr>
                    <m:t>f</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oMath>
              </m:oMathPara>
            </a14:m>
            <a:endParaRPr sz="7400"/>
          </a:p>
        </p:txBody>
      </p:sp>
      <p:sp>
        <p:nvSpPr>
          <p:cNvPr id="1198" name="Equation"/>
          <p:cNvSpPr txBox="1"/>
          <p:nvPr/>
        </p:nvSpPr>
        <p:spPr>
          <a:xfrm>
            <a:off x="19308767" y="3027089"/>
            <a:ext cx="1364590" cy="788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400" i="1">
                      <a:solidFill>
                        <a:srgbClr val="000000"/>
                      </a:solidFill>
                      <a:latin typeface="Cambria Math" panose="02040503050406030204" pitchFamily="18" charset="0"/>
                    </a:rPr>
                    <m:t>k</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oMath>
              </m:oMathPara>
            </a14:m>
            <a:endParaRPr sz="7400"/>
          </a:p>
        </p:txBody>
      </p:sp>
      <p:sp>
        <p:nvSpPr>
          <p:cNvPr id="1199" name="Equation"/>
          <p:cNvSpPr txBox="1"/>
          <p:nvPr/>
        </p:nvSpPr>
        <p:spPr>
          <a:xfrm>
            <a:off x="18528800" y="6882150"/>
            <a:ext cx="2883198" cy="88417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400" i="1">
                      <a:solidFill>
                        <a:srgbClr val="000000"/>
                      </a:solidFill>
                      <a:latin typeface="Cambria Math" panose="02040503050406030204" pitchFamily="18" charset="0"/>
                    </a:rPr>
                    <m:t>(</m:t>
                  </m:r>
                  <m:sSub>
                    <m:e>
                      <m:r>
                        <m:rPr>
                          <m:sty m:val="b"/>
                        </m:rPr>
                        <a:rPr xmlns:a="http://schemas.openxmlformats.org/drawingml/2006/main" sz="7400" i="1">
                          <a:solidFill>
                            <a:srgbClr val="000000"/>
                          </a:solidFill>
                          <a:latin typeface="Cambria Math" panose="02040503050406030204" pitchFamily="18" charset="0"/>
                        </a:rPr>
                        <m:t>T</m:t>
                      </m:r>
                    </m:e>
                    <m:sub>
                      <m:r>
                        <a:rPr xmlns:a="http://schemas.openxmlformats.org/drawingml/2006/main" sz="7400" i="1">
                          <a:solidFill>
                            <a:srgbClr val="000000"/>
                          </a:solidFill>
                          <a:latin typeface="Cambria Math" panose="02040503050406030204" pitchFamily="18" charset="0"/>
                        </a:rPr>
                        <m:t>x</m:t>
                      </m:r>
                    </m:sub>
                  </m:sSub>
                  <m:r>
                    <a:rPr xmlns:a="http://schemas.openxmlformats.org/drawingml/2006/main" sz="7400" i="1">
                      <a:solidFill>
                        <a:srgbClr val="000000"/>
                      </a:solidFill>
                      <a:latin typeface="Cambria Math" panose="02040503050406030204" pitchFamily="18" charset="0"/>
                    </a:rPr>
                    <m:t>k</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oMath>
              </m:oMathPara>
            </a14:m>
            <a:endParaRPr sz="7400"/>
          </a:p>
        </p:txBody>
      </p:sp>
      <p:sp>
        <p:nvSpPr>
          <p:cNvPr id="1200" name="Equation"/>
          <p:cNvSpPr txBox="1"/>
          <p:nvPr/>
        </p:nvSpPr>
        <p:spPr>
          <a:xfrm>
            <a:off x="17284963" y="8731612"/>
            <a:ext cx="5056317" cy="88417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400" i="1">
                      <a:solidFill>
                        <a:srgbClr val="000000"/>
                      </a:solidFill>
                      <a:latin typeface="Cambria Math" panose="02040503050406030204" pitchFamily="18" charset="0"/>
                    </a:rPr>
                    <m:t>&lt;</m:t>
                  </m:r>
                  <m:sSub>
                    <m:e>
                      <m:r>
                        <m:rPr>
                          <m:sty m:val="b"/>
                        </m:rPr>
                        <a:rPr xmlns:a="http://schemas.openxmlformats.org/drawingml/2006/main" sz="7400" i="1">
                          <a:solidFill>
                            <a:srgbClr val="000000"/>
                          </a:solidFill>
                          <a:latin typeface="Cambria Math" panose="02040503050406030204" pitchFamily="18" charset="0"/>
                        </a:rPr>
                        <m:t>T</m:t>
                      </m:r>
                    </m:e>
                    <m:sub>
                      <m:r>
                        <a:rPr xmlns:a="http://schemas.openxmlformats.org/drawingml/2006/main" sz="7400" i="1">
                          <a:solidFill>
                            <a:srgbClr val="000000"/>
                          </a:solidFill>
                          <a:latin typeface="Cambria Math" panose="02040503050406030204" pitchFamily="18" charset="0"/>
                        </a:rPr>
                        <m:t>x</m:t>
                      </m:r>
                    </m:sub>
                  </m:sSub>
                  <m:r>
                    <a:rPr xmlns:a="http://schemas.openxmlformats.org/drawingml/2006/main" sz="7400" i="1">
                      <a:solidFill>
                        <a:srgbClr val="000000"/>
                      </a:solidFill>
                      <a:latin typeface="Cambria Math" panose="02040503050406030204" pitchFamily="18" charset="0"/>
                    </a:rPr>
                    <m:t>k</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f</m:t>
                  </m:r>
                  <m:r>
                    <a:rPr xmlns:a="http://schemas.openxmlformats.org/drawingml/2006/main" sz="7400" i="1">
                      <a:solidFill>
                        <a:srgbClr val="000000"/>
                      </a:solidFill>
                      <a:latin typeface="Cambria Math" panose="02040503050406030204" pitchFamily="18" charset="0"/>
                    </a:rPr>
                    <m:t>&gt;</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oMath>
              </m:oMathPara>
            </a14:m>
            <a:endParaRPr sz="7400"/>
          </a:p>
        </p:txBody>
      </p:sp>
      <p:sp>
        <p:nvSpPr>
          <p:cNvPr id="1201" name="Source: Brandon Rohrer,"/>
          <p:cNvSpPr txBox="1"/>
          <p:nvPr/>
        </p:nvSpPr>
        <p:spPr>
          <a:xfrm rot="16200000">
            <a:off x="46032" y="8642176"/>
            <a:ext cx="2984247"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Source: Brandon Rohrer, </a:t>
            </a:r>
          </a:p>
        </p:txBody>
      </p:sp>
      <p:sp>
        <p:nvSpPr>
          <p:cNvPr id="1202" name="https://e2eml.school/convolution_one_d.html"/>
          <p:cNvSpPr txBox="1"/>
          <p:nvPr/>
        </p:nvSpPr>
        <p:spPr>
          <a:xfrm rot="16200000">
            <a:off x="-740540" y="7457097"/>
            <a:ext cx="5237989"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https://e2eml.school/convolution_one_d.html</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4" name="Alternative perspective: 1D Discrete Convolution"/>
          <p:cNvSpPr txBox="1"/>
          <p:nvPr>
            <p:ph type="title"/>
          </p:nvPr>
        </p:nvSpPr>
        <p:spPr>
          <a:prstGeom prst="rect">
            <a:avLst/>
          </a:prstGeom>
        </p:spPr>
        <p:txBody>
          <a:bodyPr/>
          <a:lstStyle>
            <a:lvl1pPr defTabSz="1792223">
              <a:defRPr sz="8624"/>
            </a:lvl1pPr>
          </a:lstStyle>
          <a:p>
            <a:pPr/>
            <a:r>
              <a:t>Alternative perspective: 1D Discrete Convolution</a:t>
            </a:r>
          </a:p>
        </p:txBody>
      </p:sp>
      <p:sp>
        <p:nvSpPr>
          <p:cNvPr id="1205" name="The convolution is a weighted sum of shifted versions of the image"/>
          <p:cNvSpPr txBox="1"/>
          <p:nvPr/>
        </p:nvSpPr>
        <p:spPr>
          <a:xfrm>
            <a:off x="-365340" y="11052100"/>
            <a:ext cx="24384001" cy="4126490"/>
          </a:xfrm>
          <a:prstGeom prst="rect">
            <a:avLst/>
          </a:prstGeom>
          <a:ln w="127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gn="ctr" defTabSz="1828800">
              <a:lnSpc>
                <a:spcPct val="90000"/>
              </a:lnSpc>
              <a:spcBef>
                <a:spcPts val="2000"/>
              </a:spcBef>
              <a:defRPr sz="5600">
                <a:latin typeface="Adobe Garamond Pro"/>
                <a:ea typeface="Adobe Garamond Pro"/>
                <a:cs typeface="Adobe Garamond Pro"/>
                <a:sym typeface="Adobe Garamond Pro"/>
              </a:defRPr>
            </a:pPr>
            <a:br/>
            <a:r>
              <a:t>The convolution is a weighted sum of shifted versions of the image</a:t>
            </a:r>
          </a:p>
        </p:txBody>
      </p:sp>
      <p:sp>
        <p:nvSpPr>
          <p:cNvPr id="1206" name="Source: Brandon Rohrer,"/>
          <p:cNvSpPr txBox="1"/>
          <p:nvPr/>
        </p:nvSpPr>
        <p:spPr>
          <a:xfrm rot="16200000">
            <a:off x="46032" y="8642176"/>
            <a:ext cx="2984247"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Source: Brandon Rohrer, </a:t>
            </a:r>
          </a:p>
        </p:txBody>
      </p:sp>
      <p:sp>
        <p:nvSpPr>
          <p:cNvPr id="1207" name="https://e2eml.school/convolution_one_d.html"/>
          <p:cNvSpPr txBox="1"/>
          <p:nvPr/>
        </p:nvSpPr>
        <p:spPr>
          <a:xfrm rot="16200000">
            <a:off x="-740540" y="7457097"/>
            <a:ext cx="5237989"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https://e2eml.school/convolution_one_d.html</a:t>
            </a:r>
          </a:p>
        </p:txBody>
      </p:sp>
      <p:pic>
        <p:nvPicPr>
          <p:cNvPr id="1208" name="pasted-movie.png" descr="pasted-movie.png"/>
          <p:cNvPicPr>
            <a:picLocks noChangeAspect="1"/>
          </p:cNvPicPr>
          <p:nvPr/>
        </p:nvPicPr>
        <p:blipFill>
          <a:blip r:embed="rId2">
            <a:extLst/>
          </a:blip>
          <a:stretch>
            <a:fillRect/>
          </a:stretch>
        </p:blipFill>
        <p:spPr>
          <a:xfrm>
            <a:off x="3370107" y="2226117"/>
            <a:ext cx="10020301" cy="1651001"/>
          </a:xfrm>
          <a:prstGeom prst="rect">
            <a:avLst/>
          </a:prstGeom>
          <a:ln w="12700">
            <a:miter lim="400000"/>
          </a:ln>
        </p:spPr>
      </p:pic>
      <p:pic>
        <p:nvPicPr>
          <p:cNvPr id="1209" name="pasted-movie.png" descr="pasted-movie.png"/>
          <p:cNvPicPr>
            <a:picLocks noChangeAspect="1"/>
          </p:cNvPicPr>
          <p:nvPr/>
        </p:nvPicPr>
        <p:blipFill>
          <a:blip r:embed="rId2">
            <a:extLst/>
          </a:blip>
          <a:stretch>
            <a:fillRect/>
          </a:stretch>
        </p:blipFill>
        <p:spPr>
          <a:xfrm>
            <a:off x="3916076" y="3872120"/>
            <a:ext cx="10020301" cy="1651001"/>
          </a:xfrm>
          <a:prstGeom prst="rect">
            <a:avLst/>
          </a:prstGeom>
          <a:ln w="12700">
            <a:miter lim="400000"/>
          </a:ln>
        </p:spPr>
      </p:pic>
      <p:pic>
        <p:nvPicPr>
          <p:cNvPr id="1210" name="pasted-movie.png" descr="pasted-movie.png"/>
          <p:cNvPicPr>
            <a:picLocks noChangeAspect="1"/>
          </p:cNvPicPr>
          <p:nvPr/>
        </p:nvPicPr>
        <p:blipFill>
          <a:blip r:embed="rId2">
            <a:extLst/>
          </a:blip>
          <a:stretch>
            <a:fillRect/>
          </a:stretch>
        </p:blipFill>
        <p:spPr>
          <a:xfrm>
            <a:off x="4324415" y="5609435"/>
            <a:ext cx="10020301" cy="1651001"/>
          </a:xfrm>
          <a:prstGeom prst="rect">
            <a:avLst/>
          </a:prstGeom>
          <a:ln w="12700">
            <a:miter lim="400000"/>
          </a:ln>
        </p:spPr>
      </p:pic>
      <p:pic>
        <p:nvPicPr>
          <p:cNvPr id="1211" name="pasted-movie.png" descr="pasted-movie.png"/>
          <p:cNvPicPr>
            <a:picLocks noChangeAspect="1"/>
          </p:cNvPicPr>
          <p:nvPr/>
        </p:nvPicPr>
        <p:blipFill>
          <a:blip r:embed="rId3">
            <a:extLst/>
          </a:blip>
          <a:stretch>
            <a:fillRect/>
          </a:stretch>
        </p:blipFill>
        <p:spPr>
          <a:xfrm rot="5400000">
            <a:off x="12380734" y="5291909"/>
            <a:ext cx="7879440" cy="2394459"/>
          </a:xfrm>
          <a:prstGeom prst="rect">
            <a:avLst/>
          </a:prstGeom>
          <a:ln w="12700">
            <a:miter lim="400000"/>
          </a:ln>
        </p:spPr>
      </p:pic>
      <p:pic>
        <p:nvPicPr>
          <p:cNvPr id="1212" name="pasted-movie.png" descr="pasted-movie.png"/>
          <p:cNvPicPr>
            <a:picLocks noChangeAspect="1"/>
          </p:cNvPicPr>
          <p:nvPr/>
        </p:nvPicPr>
        <p:blipFill>
          <a:blip r:embed="rId2">
            <a:extLst/>
          </a:blip>
          <a:stretch>
            <a:fillRect/>
          </a:stretch>
        </p:blipFill>
        <p:spPr>
          <a:xfrm>
            <a:off x="4806670" y="7229509"/>
            <a:ext cx="10020301" cy="1651001"/>
          </a:xfrm>
          <a:prstGeom prst="rect">
            <a:avLst/>
          </a:prstGeom>
          <a:ln w="12700">
            <a:miter lim="400000"/>
          </a:ln>
        </p:spPr>
      </p:pic>
      <p:pic>
        <p:nvPicPr>
          <p:cNvPr id="1213" name="pasted-movie.png" descr="pasted-movie.png"/>
          <p:cNvPicPr>
            <a:picLocks noChangeAspect="1"/>
          </p:cNvPicPr>
          <p:nvPr/>
        </p:nvPicPr>
        <p:blipFill>
          <a:blip r:embed="rId2">
            <a:extLst/>
          </a:blip>
          <a:stretch>
            <a:fillRect/>
          </a:stretch>
        </p:blipFill>
        <p:spPr>
          <a:xfrm>
            <a:off x="5228643" y="8887259"/>
            <a:ext cx="10020301" cy="1651001"/>
          </a:xfrm>
          <a:prstGeom prst="rect">
            <a:avLst/>
          </a:prstGeom>
          <a:ln w="12700">
            <a:miter lim="400000"/>
          </a:ln>
        </p:spPr>
      </p:pic>
      <p:sp>
        <p:nvSpPr>
          <p:cNvPr id="1214" name="Equation"/>
          <p:cNvSpPr txBox="1"/>
          <p:nvPr/>
        </p:nvSpPr>
        <p:spPr>
          <a:xfrm>
            <a:off x="18057919" y="5581427"/>
            <a:ext cx="4622933" cy="220568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7400" i="1">
                          <a:solidFill>
                            <a:srgbClr val="000000"/>
                          </a:solidFill>
                          <a:latin typeface="Cambria Math" panose="02040503050406030204" pitchFamily="18" charset="0"/>
                        </a:rPr>
                        <m:t>∑</m:t>
                      </m:r>
                    </m:e>
                    <m:lim>
                      <m:r>
                        <a:rPr xmlns:a="http://schemas.openxmlformats.org/drawingml/2006/main" sz="7400" i="1">
                          <a:solidFill>
                            <a:srgbClr val="000000"/>
                          </a:solidFill>
                          <a:latin typeface="Cambria Math" panose="02040503050406030204" pitchFamily="18" charset="0"/>
                        </a:rPr>
                        <m:t>s</m:t>
                      </m:r>
                      <m:r>
                        <a:rPr xmlns:a="http://schemas.openxmlformats.org/drawingml/2006/main" sz="7400" i="1">
                          <a:solidFill>
                            <a:srgbClr val="000000"/>
                          </a:solidFill>
                          <a:latin typeface="Cambria Math" panose="02040503050406030204" pitchFamily="18" charset="0"/>
                        </a:rPr>
                        <m:t>h</m:t>
                      </m:r>
                      <m:r>
                        <a:rPr xmlns:a="http://schemas.openxmlformats.org/drawingml/2006/main" sz="7400" i="1">
                          <a:solidFill>
                            <a:srgbClr val="000000"/>
                          </a:solidFill>
                          <a:latin typeface="Cambria Math" panose="02040503050406030204" pitchFamily="18" charset="0"/>
                        </a:rPr>
                        <m:t>i</m:t>
                      </m:r>
                      <m:r>
                        <a:rPr xmlns:a="http://schemas.openxmlformats.org/drawingml/2006/main" sz="7400" i="1">
                          <a:solidFill>
                            <a:srgbClr val="000000"/>
                          </a:solidFill>
                          <a:latin typeface="Cambria Math" panose="02040503050406030204" pitchFamily="18" charset="0"/>
                        </a:rPr>
                        <m:t>f</m:t>
                      </m:r>
                      <m:r>
                        <a:rPr xmlns:a="http://schemas.openxmlformats.org/drawingml/2006/main" sz="7400" i="1">
                          <a:solidFill>
                            <a:srgbClr val="000000"/>
                          </a:solidFill>
                          <a:latin typeface="Cambria Math" panose="02040503050406030204" pitchFamily="18" charset="0"/>
                        </a:rPr>
                        <m:t>t</m:t>
                      </m:r>
                      <m:r>
                        <a:rPr xmlns:a="http://schemas.openxmlformats.org/drawingml/2006/main" sz="7400" i="1">
                          <a:solidFill>
                            <a:srgbClr val="000000"/>
                          </a:solidFill>
                          <a:latin typeface="Cambria Math" panose="02040503050406030204" pitchFamily="18" charset="0"/>
                        </a:rPr>
                        <m:t>x</m:t>
                      </m:r>
                    </m:lim>
                  </m:limLow>
                  <m:r>
                    <a:rPr xmlns:a="http://schemas.openxmlformats.org/drawingml/2006/main" sz="7400" i="1">
                      <a:solidFill>
                        <a:srgbClr val="000000"/>
                      </a:solidFill>
                      <a:latin typeface="Cambria Math" panose="02040503050406030204" pitchFamily="18" charset="0"/>
                    </a:rPr>
                    <m:t>k</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sSub>
                    <m:e>
                      <m:r>
                        <a:rPr xmlns:a="http://schemas.openxmlformats.org/drawingml/2006/main" sz="7400" i="1">
                          <a:solidFill>
                            <a:srgbClr val="000000"/>
                          </a:solidFill>
                          <a:latin typeface="Cambria Math" panose="02040503050406030204" pitchFamily="18" charset="0"/>
                        </a:rPr>
                        <m:t>T</m:t>
                      </m:r>
                    </m:e>
                    <m:sub>
                      <m:r>
                        <a:rPr xmlns:a="http://schemas.openxmlformats.org/drawingml/2006/main" sz="7400" i="1">
                          <a:solidFill>
                            <a:srgbClr val="000000"/>
                          </a:solidFill>
                          <a:latin typeface="Cambria Math" panose="02040503050406030204" pitchFamily="18" charset="0"/>
                        </a:rPr>
                        <m:t>x</m:t>
                      </m:r>
                    </m:sub>
                  </m:sSub>
                  <m:r>
                    <a:rPr xmlns:a="http://schemas.openxmlformats.org/drawingml/2006/main" sz="7400" i="1">
                      <a:solidFill>
                        <a:srgbClr val="000000"/>
                      </a:solidFill>
                      <a:latin typeface="Cambria Math" panose="02040503050406030204" pitchFamily="18" charset="0"/>
                    </a:rPr>
                    <m:t>f</m:t>
                  </m:r>
                </m:oMath>
              </m:oMathPara>
            </a14:m>
            <a:endParaRPr sz="7400"/>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6" name="Recall: 2D Discrete Convolution"/>
          <p:cNvSpPr txBox="1"/>
          <p:nvPr>
            <p:ph type="title"/>
          </p:nvPr>
        </p:nvSpPr>
        <p:spPr>
          <a:prstGeom prst="rect">
            <a:avLst/>
          </a:prstGeom>
        </p:spPr>
        <p:txBody>
          <a:bodyPr/>
          <a:lstStyle/>
          <a:p>
            <a:pPr/>
            <a:r>
              <a:t>Recall: 2D Discrete Convolution</a:t>
            </a:r>
          </a:p>
        </p:txBody>
      </p:sp>
      <p:sp>
        <p:nvSpPr>
          <p:cNvPr id="1217" name="By Michael Plotke - Own work, CC BY-SA 3.0, https://commons.wikimedia.org/w/index.php?curid=24288958"/>
          <p:cNvSpPr txBox="1"/>
          <p:nvPr/>
        </p:nvSpPr>
        <p:spPr>
          <a:xfrm>
            <a:off x="11587889" y="13183608"/>
            <a:ext cx="1250569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Michael Plotke - Own work, CC BY-SA 3.0, https://commons.wikimedia.org/w/index.php?curid=24288958</a:t>
            </a:r>
          </a:p>
        </p:txBody>
      </p:sp>
      <p:pic>
        <p:nvPicPr>
          <p:cNvPr id="1218" name="2D Convolution Animation.gif" descr="2D Convolution Animation.gif"/>
          <p:cNvPicPr>
            <a:picLocks noChangeAspect="0"/>
          </p:cNvPicPr>
          <p:nvPr/>
        </p:nvPicPr>
        <p:blipFill>
          <a:blip r:embed="rId2">
            <a:extLst/>
          </a:blip>
          <a:stretch>
            <a:fillRect/>
          </a:stretch>
        </p:blipFill>
        <p:spPr>
          <a:xfrm>
            <a:off x="6080006" y="2695580"/>
            <a:ext cx="11216539" cy="9922323"/>
          </a:xfrm>
          <a:prstGeom prst="rect">
            <a:avLst/>
          </a:prstGeom>
          <a:ln w="12700">
            <a:miter lim="400000"/>
          </a:ln>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0" name="Double-click to edit"/>
          <p:cNvSpPr txBox="1"/>
          <p:nvPr>
            <p:ph type="title"/>
          </p:nvPr>
        </p:nvSpPr>
        <p:spPr>
          <a:prstGeom prst="rect">
            <a:avLst/>
          </a:prstGeom>
        </p:spPr>
        <p:txBody>
          <a:bodyPr/>
          <a:lstStyle/>
          <a:p>
            <a:pPr/>
          </a:p>
        </p:txBody>
      </p:sp>
      <p:sp>
        <p:nvSpPr>
          <p:cNvPr id="1221" name="Double-click to edit"/>
          <p:cNvSpPr txBox="1"/>
          <p:nvPr>
            <p:ph type="body" idx="1"/>
          </p:nvPr>
        </p:nvSpPr>
        <p:spPr>
          <a:prstGeom prst="rect">
            <a:avLst/>
          </a:prstGeom>
        </p:spPr>
        <p:txBody>
          <a:bodyPr/>
          <a:lstStyle/>
          <a:p>
            <a:pPr/>
          </a:p>
        </p:txBody>
      </p:sp>
      <p:pic>
        <p:nvPicPr>
          <p:cNvPr id="1222" name="pasted-movie.png" descr="pasted-movie.png"/>
          <p:cNvPicPr>
            <a:picLocks noChangeAspect="1"/>
          </p:cNvPicPr>
          <p:nvPr/>
        </p:nvPicPr>
        <p:blipFill>
          <a:blip r:embed="rId2">
            <a:extLst/>
          </a:blip>
          <a:stretch>
            <a:fillRect/>
          </a:stretch>
        </p:blipFill>
        <p:spPr>
          <a:xfrm>
            <a:off x="923274" y="1275763"/>
            <a:ext cx="22537452" cy="11164474"/>
          </a:xfrm>
          <a:prstGeom prst="rect">
            <a:avLst/>
          </a:prstGeom>
          <a:ln w="12700">
            <a:miter lim="400000"/>
          </a:ln>
        </p:spPr>
      </p:pic>
      <p:sp>
        <p:nvSpPr>
          <p:cNvPr id="1223" name="Identity"/>
          <p:cNvSpPr txBox="1"/>
          <p:nvPr/>
        </p:nvSpPr>
        <p:spPr>
          <a:xfrm>
            <a:off x="288480" y="12363073"/>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Identity</a:t>
            </a:r>
          </a:p>
        </p:txBody>
      </p:sp>
      <p:sp>
        <p:nvSpPr>
          <p:cNvPr id="1224" name="Vert. Motion Blur"/>
          <p:cNvSpPr txBox="1"/>
          <p:nvPr/>
        </p:nvSpPr>
        <p:spPr>
          <a:xfrm>
            <a:off x="5924515" y="12363073"/>
            <a:ext cx="6736982"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Vert. Motion Blur</a:t>
            </a:r>
          </a:p>
        </p:txBody>
      </p:sp>
      <p:sp>
        <p:nvSpPr>
          <p:cNvPr id="1225" name="Hor. Motion Blur"/>
          <p:cNvSpPr txBox="1"/>
          <p:nvPr/>
        </p:nvSpPr>
        <p:spPr>
          <a:xfrm>
            <a:off x="11583838" y="12363073"/>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Hor. Motion Blur</a:t>
            </a:r>
          </a:p>
        </p:txBody>
      </p:sp>
      <p:sp>
        <p:nvSpPr>
          <p:cNvPr id="1226" name="Averaging / “Blur Kernel”"/>
          <p:cNvSpPr txBox="1"/>
          <p:nvPr/>
        </p:nvSpPr>
        <p:spPr>
          <a:xfrm>
            <a:off x="17266451" y="12363073"/>
            <a:ext cx="6736983"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Averaging / “Blur Kernel”</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8" name="Blur Kernels"/>
          <p:cNvSpPr txBox="1"/>
          <p:nvPr>
            <p:ph type="title"/>
          </p:nvPr>
        </p:nvSpPr>
        <p:spPr>
          <a:prstGeom prst="rect">
            <a:avLst/>
          </a:prstGeom>
        </p:spPr>
        <p:txBody>
          <a:bodyPr/>
          <a:lstStyle>
            <a:lvl1pPr algn="ctr"/>
          </a:lstStyle>
          <a:p>
            <a:pPr/>
            <a:r>
              <a:t>Blur Kernels</a:t>
            </a:r>
          </a:p>
        </p:txBody>
      </p:sp>
      <p:sp>
        <p:nvSpPr>
          <p:cNvPr id="1229" name="Blur kernels are special convolutions that locally average over neighborhoods."/>
          <p:cNvSpPr txBox="1"/>
          <p:nvPr>
            <p:ph type="body" idx="1"/>
          </p:nvPr>
        </p:nvSpPr>
        <p:spPr>
          <a:xfrm>
            <a:off x="559718" y="2506662"/>
            <a:ext cx="23963061" cy="8702676"/>
          </a:xfrm>
          <a:prstGeom prst="rect">
            <a:avLst/>
          </a:prstGeom>
        </p:spPr>
        <p:txBody>
          <a:bodyPr/>
          <a:lstStyle>
            <a:lvl1pPr marL="0" indent="0" algn="ctr">
              <a:buSzTx/>
              <a:buFontTx/>
              <a:buNone/>
            </a:lvl1pPr>
          </a:lstStyle>
          <a:p>
            <a:pPr/>
            <a:r>
              <a:t>Blur kernels are special convolutions that locally average over neighborhoods.</a:t>
            </a:r>
          </a:p>
        </p:txBody>
      </p:sp>
      <p:pic>
        <p:nvPicPr>
          <p:cNvPr id="1230" name="pasted-movie.png" descr="pasted-movie.png"/>
          <p:cNvPicPr>
            <a:picLocks noChangeAspect="1"/>
          </p:cNvPicPr>
          <p:nvPr/>
        </p:nvPicPr>
        <p:blipFill>
          <a:blip r:embed="rId2">
            <a:extLst/>
          </a:blip>
          <a:stretch>
            <a:fillRect/>
          </a:stretch>
        </p:blipFill>
        <p:spPr>
          <a:xfrm>
            <a:off x="2011492" y="5133254"/>
            <a:ext cx="7770653" cy="7770653"/>
          </a:xfrm>
          <a:prstGeom prst="rect">
            <a:avLst/>
          </a:prstGeom>
          <a:ln w="12700">
            <a:miter lim="400000"/>
          </a:ln>
        </p:spPr>
      </p:pic>
      <p:pic>
        <p:nvPicPr>
          <p:cNvPr id="1231" name="pasted-movie.png" descr="pasted-movie.png"/>
          <p:cNvPicPr>
            <a:picLocks noChangeAspect="1"/>
          </p:cNvPicPr>
          <p:nvPr/>
        </p:nvPicPr>
        <p:blipFill>
          <a:blip r:embed="rId3">
            <a:extLst/>
          </a:blip>
          <a:stretch>
            <a:fillRect/>
          </a:stretch>
        </p:blipFill>
        <p:spPr>
          <a:xfrm>
            <a:off x="14933521" y="5133254"/>
            <a:ext cx="7770653" cy="7770653"/>
          </a:xfrm>
          <a:prstGeom prst="rect">
            <a:avLst/>
          </a:prstGeom>
          <a:ln w="12700">
            <a:miter lim="400000"/>
          </a:ln>
        </p:spPr>
      </p:pic>
      <p:pic>
        <p:nvPicPr>
          <p:cNvPr id="1232" name="pasted-movie.png" descr="pasted-movie.png"/>
          <p:cNvPicPr>
            <a:picLocks noChangeAspect="1"/>
          </p:cNvPicPr>
          <p:nvPr/>
        </p:nvPicPr>
        <p:blipFill>
          <a:blip r:embed="rId4">
            <a:extLst/>
          </a:blip>
          <a:srcRect l="75329" t="11861" r="4778" b="17758"/>
          <a:stretch>
            <a:fillRect/>
          </a:stretch>
        </p:blipFill>
        <p:spPr>
          <a:xfrm>
            <a:off x="10502045" y="5212125"/>
            <a:ext cx="3711686" cy="3546184"/>
          </a:xfrm>
          <a:prstGeom prst="rect">
            <a:avLst/>
          </a:prstGeom>
          <a:ln w="12700">
            <a:miter lim="400000"/>
          </a:ln>
        </p:spPr>
      </p:pic>
      <p:sp>
        <p:nvSpPr>
          <p:cNvPr id="1233" name="Line"/>
          <p:cNvSpPr/>
          <p:nvPr/>
        </p:nvSpPr>
        <p:spPr>
          <a:xfrm>
            <a:off x="10460347" y="9018580"/>
            <a:ext cx="3794972" cy="1"/>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5" name="Convolution as a single matrix-vector product"/>
          <p:cNvSpPr txBox="1"/>
          <p:nvPr>
            <p:ph type="title"/>
          </p:nvPr>
        </p:nvSpPr>
        <p:spPr>
          <a:xfrm>
            <a:off x="393322" y="-117641"/>
            <a:ext cx="23070958" cy="2651127"/>
          </a:xfrm>
          <a:prstGeom prst="rect">
            <a:avLst/>
          </a:prstGeom>
        </p:spPr>
        <p:txBody>
          <a:bodyPr/>
          <a:lstStyle/>
          <a:p>
            <a:pPr/>
            <a:r>
              <a:t>Convolution as a single matrix-vector product</a:t>
            </a:r>
          </a:p>
        </p:txBody>
      </p:sp>
      <p:pic>
        <p:nvPicPr>
          <p:cNvPr id="1236" name="pasted-movie.png" descr="pasted-movie.png"/>
          <p:cNvPicPr>
            <a:picLocks noChangeAspect="1"/>
          </p:cNvPicPr>
          <p:nvPr/>
        </p:nvPicPr>
        <p:blipFill>
          <a:blip r:embed="rId2">
            <a:extLst/>
          </a:blip>
          <a:stretch>
            <a:fillRect/>
          </a:stretch>
        </p:blipFill>
        <p:spPr>
          <a:xfrm>
            <a:off x="6511220" y="2675127"/>
            <a:ext cx="10835163" cy="10835163"/>
          </a:xfrm>
          <a:prstGeom prst="rect">
            <a:avLst/>
          </a:prstGeom>
          <a:ln w="12700">
            <a:miter lim="400000"/>
          </a:ln>
        </p:spPr>
      </p:pic>
      <p:sp>
        <p:nvSpPr>
          <p:cNvPr id="1237" name="Equation"/>
          <p:cNvSpPr txBox="1"/>
          <p:nvPr/>
        </p:nvSpPr>
        <p:spPr>
          <a:xfrm>
            <a:off x="11670770"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pic>
        <p:nvPicPr>
          <p:cNvPr id="1238" name="Picture 9" descr="Picture 9"/>
          <p:cNvPicPr>
            <a:picLocks noChangeAspect="1"/>
          </p:cNvPicPr>
          <p:nvPr/>
        </p:nvPicPr>
        <p:blipFill>
          <a:blip r:embed="rId3">
            <a:extLst/>
          </a:blip>
          <a:stretch>
            <a:fillRect/>
          </a:stretch>
        </p:blipFill>
        <p:spPr>
          <a:xfrm rot="5400000">
            <a:off x="14244141" y="7771933"/>
            <a:ext cx="10264820" cy="641552"/>
          </a:xfrm>
          <a:prstGeom prst="rect">
            <a:avLst/>
          </a:prstGeom>
          <a:ln w="12700">
            <a:miter lim="400000"/>
          </a:ln>
        </p:spPr>
      </p:pic>
      <p:sp>
        <p:nvSpPr>
          <p:cNvPr id="1239" name="Equation"/>
          <p:cNvSpPr txBox="1"/>
          <p:nvPr/>
        </p:nvSpPr>
        <p:spPr>
          <a:xfrm>
            <a:off x="20624590" y="7489070"/>
            <a:ext cx="406096" cy="6294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f</m:t>
                  </m:r>
                </m:oMath>
              </m:oMathPara>
            </a14:m>
            <a:endParaRPr sz="5600"/>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1" name="Convolution as a single matrix-vector product"/>
          <p:cNvSpPr txBox="1"/>
          <p:nvPr>
            <p:ph type="title"/>
          </p:nvPr>
        </p:nvSpPr>
        <p:spPr>
          <a:xfrm>
            <a:off x="393322" y="-117641"/>
            <a:ext cx="23070958" cy="2651127"/>
          </a:xfrm>
          <a:prstGeom prst="rect">
            <a:avLst/>
          </a:prstGeom>
        </p:spPr>
        <p:txBody>
          <a:bodyPr/>
          <a:lstStyle/>
          <a:p>
            <a:pPr/>
            <a:r>
              <a:t>Convolution as a single matrix-vector product</a:t>
            </a:r>
          </a:p>
        </p:txBody>
      </p:sp>
      <p:sp>
        <p:nvSpPr>
          <p:cNvPr id="1242" name="Equation"/>
          <p:cNvSpPr txBox="1"/>
          <p:nvPr/>
        </p:nvSpPr>
        <p:spPr>
          <a:xfrm>
            <a:off x="4066944" y="4902670"/>
            <a:ext cx="317908" cy="4935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k</m:t>
                  </m:r>
                </m:oMath>
              </m:oMathPara>
            </a14:m>
            <a:endParaRPr sz="5600"/>
          </a:p>
        </p:txBody>
      </p:sp>
      <p:pic>
        <p:nvPicPr>
          <p:cNvPr id="1243" name="pasted-movie.png" descr="pasted-movie.png"/>
          <p:cNvPicPr>
            <a:picLocks noChangeAspect="1"/>
          </p:cNvPicPr>
          <p:nvPr/>
        </p:nvPicPr>
        <p:blipFill>
          <a:blip r:embed="rId2">
            <a:extLst/>
          </a:blip>
          <a:stretch>
            <a:fillRect/>
          </a:stretch>
        </p:blipFill>
        <p:spPr>
          <a:xfrm>
            <a:off x="9864893" y="2675127"/>
            <a:ext cx="10835163" cy="10835163"/>
          </a:xfrm>
          <a:prstGeom prst="rect">
            <a:avLst/>
          </a:prstGeom>
          <a:ln w="12700">
            <a:miter lim="400000"/>
          </a:ln>
        </p:spPr>
      </p:pic>
      <p:sp>
        <p:nvSpPr>
          <p:cNvPr id="1244" name="Equation"/>
          <p:cNvSpPr txBox="1"/>
          <p:nvPr/>
        </p:nvSpPr>
        <p:spPr>
          <a:xfrm>
            <a:off x="1502444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
        <p:nvSpPr>
          <p:cNvPr id="1245" name="Line"/>
          <p:cNvSpPr/>
          <p:nvPr/>
        </p:nvSpPr>
        <p:spPr>
          <a:xfrm>
            <a:off x="10140673" y="7632802"/>
            <a:ext cx="10283604" cy="1"/>
          </a:xfrm>
          <a:prstGeom prst="line">
            <a:avLst/>
          </a:prstGeom>
          <a:ln w="114300">
            <a:solidFill>
              <a:schemeClr val="accent5">
                <a:hueOff val="-82419"/>
                <a:satOff val="-9513"/>
                <a:lumOff val="-16343"/>
              </a:schemeClr>
            </a:solidFill>
            <a:miter lim="400000"/>
          </a:ln>
        </p:spPr>
        <p:txBody>
          <a:bodyPr lIns="50800" tIns="50800" rIns="50800" bIns="50800" anchor="ctr"/>
          <a:lstStyle/>
          <a:p>
            <a:pPr algn="ctr">
              <a:spcBef>
                <a:spcPts val="0"/>
              </a:spcBef>
              <a:defRPr sz="5600"/>
            </a:pPr>
          </a:p>
        </p:txBody>
      </p:sp>
      <p:sp>
        <p:nvSpPr>
          <p:cNvPr id="1246" name="Line"/>
          <p:cNvSpPr/>
          <p:nvPr/>
        </p:nvSpPr>
        <p:spPr>
          <a:xfrm>
            <a:off x="7535705" y="7632802"/>
            <a:ext cx="2253059" cy="1"/>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1247" name="Shift"/>
          <p:cNvSpPr txBox="1"/>
          <p:nvPr/>
        </p:nvSpPr>
        <p:spPr>
          <a:xfrm>
            <a:off x="7185689" y="6502399"/>
            <a:ext cx="2953092"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Shift</a:t>
            </a:r>
          </a:p>
        </p:txBody>
      </p:sp>
      <p:pic>
        <p:nvPicPr>
          <p:cNvPr id="1248" name="Picture 9" descr="Picture 9"/>
          <p:cNvPicPr>
            <a:picLocks noChangeAspect="1"/>
          </p:cNvPicPr>
          <p:nvPr/>
        </p:nvPicPr>
        <p:blipFill>
          <a:blip r:embed="rId3">
            <a:extLst/>
          </a:blip>
          <a:stretch>
            <a:fillRect/>
          </a:stretch>
        </p:blipFill>
        <p:spPr>
          <a:xfrm rot="5400000">
            <a:off x="16875842" y="7771933"/>
            <a:ext cx="10264820" cy="641552"/>
          </a:xfrm>
          <a:prstGeom prst="rect">
            <a:avLst/>
          </a:prstGeom>
          <a:ln w="12700">
            <a:miter lim="400000"/>
          </a:ln>
        </p:spPr>
      </p:pic>
      <p:sp>
        <p:nvSpPr>
          <p:cNvPr id="1249" name="Equation"/>
          <p:cNvSpPr txBox="1"/>
          <p:nvPr/>
        </p:nvSpPr>
        <p:spPr>
          <a:xfrm>
            <a:off x="23256292" y="7489070"/>
            <a:ext cx="406096" cy="6294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f</m:t>
                  </m:r>
                </m:oMath>
              </m:oMathPara>
            </a14:m>
            <a:endParaRPr sz="5600"/>
          </a:p>
        </p:txBody>
      </p:sp>
      <p:pic>
        <p:nvPicPr>
          <p:cNvPr id="1250" name="pasted-movie.png" descr="pasted-movie.png"/>
          <p:cNvPicPr>
            <a:picLocks noChangeAspect="1"/>
          </p:cNvPicPr>
          <p:nvPr/>
        </p:nvPicPr>
        <p:blipFill>
          <a:blip r:embed="rId4">
            <a:extLst/>
          </a:blip>
          <a:stretch>
            <a:fillRect/>
          </a:stretch>
        </p:blipFill>
        <p:spPr>
          <a:xfrm>
            <a:off x="1547861" y="5712267"/>
            <a:ext cx="5356073" cy="3841070"/>
          </a:xfrm>
          <a:prstGeom prst="rect">
            <a:avLst/>
          </a:prstGeom>
          <a:ln w="12700">
            <a:miter lim="400000"/>
          </a:ln>
        </p:spPr>
      </p:pic>
      <p:sp>
        <p:nvSpPr>
          <p:cNvPr id="1251" name="By Vierge Marie - Own work, Public Domain, https://commons.wikimedia.org/w/index.php?curid=3902337"/>
          <p:cNvSpPr txBox="1"/>
          <p:nvPr/>
        </p:nvSpPr>
        <p:spPr>
          <a:xfrm>
            <a:off x="35882" y="13318555"/>
            <a:ext cx="1215517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Vierge Marie - Own work, Public Domain, https://commons.wikimedia.org/w/index.php?curid=3902337</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3" name="Convolution as a single matrix-vector product"/>
          <p:cNvSpPr txBox="1"/>
          <p:nvPr>
            <p:ph type="title"/>
          </p:nvPr>
        </p:nvSpPr>
        <p:spPr>
          <a:xfrm>
            <a:off x="393322" y="-117641"/>
            <a:ext cx="23070958" cy="2651127"/>
          </a:xfrm>
          <a:prstGeom prst="rect">
            <a:avLst/>
          </a:prstGeom>
        </p:spPr>
        <p:txBody>
          <a:bodyPr/>
          <a:lstStyle/>
          <a:p>
            <a:pPr/>
            <a:r>
              <a:t>Convolution as a single matrix-vector product</a:t>
            </a:r>
          </a:p>
        </p:txBody>
      </p:sp>
      <p:sp>
        <p:nvSpPr>
          <p:cNvPr id="1254" name="Equation"/>
          <p:cNvSpPr txBox="1"/>
          <p:nvPr/>
        </p:nvSpPr>
        <p:spPr>
          <a:xfrm>
            <a:off x="4066944" y="4902670"/>
            <a:ext cx="317908" cy="4935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k</m:t>
                  </m:r>
                </m:oMath>
              </m:oMathPara>
            </a14:m>
            <a:endParaRPr sz="5600"/>
          </a:p>
        </p:txBody>
      </p:sp>
      <p:pic>
        <p:nvPicPr>
          <p:cNvPr id="1255" name="pasted-movie.png" descr="pasted-movie.png"/>
          <p:cNvPicPr>
            <a:picLocks noChangeAspect="1"/>
          </p:cNvPicPr>
          <p:nvPr/>
        </p:nvPicPr>
        <p:blipFill>
          <a:blip r:embed="rId2">
            <a:extLst/>
          </a:blip>
          <a:stretch>
            <a:fillRect/>
          </a:stretch>
        </p:blipFill>
        <p:spPr>
          <a:xfrm>
            <a:off x="9864893" y="2675127"/>
            <a:ext cx="10835163" cy="10835163"/>
          </a:xfrm>
          <a:prstGeom prst="rect">
            <a:avLst/>
          </a:prstGeom>
          <a:ln w="12700">
            <a:miter lim="400000"/>
          </a:ln>
        </p:spPr>
      </p:pic>
      <p:sp>
        <p:nvSpPr>
          <p:cNvPr id="1256" name="Equation"/>
          <p:cNvSpPr txBox="1"/>
          <p:nvPr/>
        </p:nvSpPr>
        <p:spPr>
          <a:xfrm>
            <a:off x="1502444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
        <p:nvSpPr>
          <p:cNvPr id="1257" name="Line"/>
          <p:cNvSpPr/>
          <p:nvPr/>
        </p:nvSpPr>
        <p:spPr>
          <a:xfrm>
            <a:off x="10140673" y="7632802"/>
            <a:ext cx="10283604" cy="1"/>
          </a:xfrm>
          <a:prstGeom prst="line">
            <a:avLst/>
          </a:prstGeom>
          <a:ln w="114300">
            <a:solidFill>
              <a:schemeClr val="accent5">
                <a:hueOff val="-82419"/>
                <a:satOff val="-9513"/>
                <a:lumOff val="-16343"/>
              </a:schemeClr>
            </a:solidFill>
            <a:miter lim="400000"/>
          </a:ln>
        </p:spPr>
        <p:txBody>
          <a:bodyPr lIns="50800" tIns="50800" rIns="50800" bIns="50800" anchor="ctr"/>
          <a:lstStyle/>
          <a:p>
            <a:pPr algn="ctr">
              <a:spcBef>
                <a:spcPts val="0"/>
              </a:spcBef>
              <a:defRPr sz="5600"/>
            </a:pPr>
          </a:p>
        </p:txBody>
      </p:sp>
      <p:sp>
        <p:nvSpPr>
          <p:cNvPr id="1258" name="Line"/>
          <p:cNvSpPr/>
          <p:nvPr/>
        </p:nvSpPr>
        <p:spPr>
          <a:xfrm>
            <a:off x="7535705" y="7632802"/>
            <a:ext cx="2253059" cy="1"/>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1259" name="Shift"/>
          <p:cNvSpPr txBox="1"/>
          <p:nvPr/>
        </p:nvSpPr>
        <p:spPr>
          <a:xfrm>
            <a:off x="7185689" y="6502399"/>
            <a:ext cx="2953092"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Shift</a:t>
            </a:r>
          </a:p>
        </p:txBody>
      </p:sp>
      <p:pic>
        <p:nvPicPr>
          <p:cNvPr id="1260" name="Picture 9" descr="Picture 9"/>
          <p:cNvPicPr>
            <a:picLocks noChangeAspect="1"/>
          </p:cNvPicPr>
          <p:nvPr/>
        </p:nvPicPr>
        <p:blipFill>
          <a:blip r:embed="rId3">
            <a:extLst/>
          </a:blip>
          <a:stretch>
            <a:fillRect/>
          </a:stretch>
        </p:blipFill>
        <p:spPr>
          <a:xfrm rot="5400000">
            <a:off x="16875842" y="7771933"/>
            <a:ext cx="10264820" cy="641552"/>
          </a:xfrm>
          <a:prstGeom prst="rect">
            <a:avLst/>
          </a:prstGeom>
          <a:ln w="12700">
            <a:miter lim="400000"/>
          </a:ln>
        </p:spPr>
      </p:pic>
      <p:sp>
        <p:nvSpPr>
          <p:cNvPr id="1261" name="Equation"/>
          <p:cNvSpPr txBox="1"/>
          <p:nvPr/>
        </p:nvSpPr>
        <p:spPr>
          <a:xfrm>
            <a:off x="23256292" y="7489070"/>
            <a:ext cx="406096" cy="6294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f</m:t>
                  </m:r>
                </m:oMath>
              </m:oMathPara>
            </a14:m>
            <a:endParaRPr sz="5600"/>
          </a:p>
        </p:txBody>
      </p:sp>
      <p:pic>
        <p:nvPicPr>
          <p:cNvPr id="1262" name="pasted-movie.png" descr="pasted-movie.png"/>
          <p:cNvPicPr>
            <a:picLocks noChangeAspect="1"/>
          </p:cNvPicPr>
          <p:nvPr/>
        </p:nvPicPr>
        <p:blipFill>
          <a:blip r:embed="rId4">
            <a:extLst/>
          </a:blip>
          <a:stretch>
            <a:fillRect/>
          </a:stretch>
        </p:blipFill>
        <p:spPr>
          <a:xfrm>
            <a:off x="1547861" y="5712267"/>
            <a:ext cx="5356073" cy="3841070"/>
          </a:xfrm>
          <a:prstGeom prst="rect">
            <a:avLst/>
          </a:prstGeom>
          <a:ln w="12700">
            <a:miter lim="400000"/>
          </a:ln>
        </p:spPr>
      </p:pic>
      <p:sp>
        <p:nvSpPr>
          <p:cNvPr id="1263" name="By Vierge Marie - Own work, Public Domain, https://commons.wikimedia.org/w/index.php?curid=3902337"/>
          <p:cNvSpPr txBox="1"/>
          <p:nvPr/>
        </p:nvSpPr>
        <p:spPr>
          <a:xfrm>
            <a:off x="35882" y="13318555"/>
            <a:ext cx="1215517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Vierge Marie - Own work, Public Domain, https://commons.wikimedia.org/w/index.php?curid=3902337</a:t>
            </a:r>
          </a:p>
        </p:txBody>
      </p:sp>
      <p:sp>
        <p:nvSpPr>
          <p:cNvPr id="1264" name="Each row a shifted version of the kernel!"/>
          <p:cNvSpPr/>
          <p:nvPr/>
        </p:nvSpPr>
        <p:spPr>
          <a:xfrm>
            <a:off x="1137259" y="3420611"/>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Each row a shifted version of the kernel!</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6" name="Convolution as a single matrix-vector product"/>
          <p:cNvSpPr txBox="1"/>
          <p:nvPr>
            <p:ph type="title"/>
          </p:nvPr>
        </p:nvSpPr>
        <p:spPr>
          <a:xfrm>
            <a:off x="393322" y="-117641"/>
            <a:ext cx="23070958" cy="2651127"/>
          </a:xfrm>
          <a:prstGeom prst="rect">
            <a:avLst/>
          </a:prstGeom>
        </p:spPr>
        <p:txBody>
          <a:bodyPr/>
          <a:lstStyle/>
          <a:p>
            <a:pPr/>
            <a:r>
              <a:t>Convolution as a single matrix-vector product</a:t>
            </a:r>
          </a:p>
        </p:txBody>
      </p:sp>
      <p:sp>
        <p:nvSpPr>
          <p:cNvPr id="1267" name="Equation"/>
          <p:cNvSpPr txBox="1"/>
          <p:nvPr/>
        </p:nvSpPr>
        <p:spPr>
          <a:xfrm>
            <a:off x="4066944" y="4902670"/>
            <a:ext cx="317908" cy="4935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k</m:t>
                  </m:r>
                </m:oMath>
              </m:oMathPara>
            </a14:m>
            <a:endParaRPr sz="5600"/>
          </a:p>
        </p:txBody>
      </p:sp>
      <p:pic>
        <p:nvPicPr>
          <p:cNvPr id="1268" name="pasted-movie.png" descr="pasted-movie.png"/>
          <p:cNvPicPr>
            <a:picLocks noChangeAspect="1"/>
          </p:cNvPicPr>
          <p:nvPr/>
        </p:nvPicPr>
        <p:blipFill>
          <a:blip r:embed="rId2">
            <a:extLst/>
          </a:blip>
          <a:stretch>
            <a:fillRect/>
          </a:stretch>
        </p:blipFill>
        <p:spPr>
          <a:xfrm>
            <a:off x="9864893" y="2675127"/>
            <a:ext cx="10835163" cy="10835163"/>
          </a:xfrm>
          <a:prstGeom prst="rect">
            <a:avLst/>
          </a:prstGeom>
          <a:ln w="12700">
            <a:miter lim="400000"/>
          </a:ln>
        </p:spPr>
      </p:pic>
      <p:sp>
        <p:nvSpPr>
          <p:cNvPr id="1269" name="Equation"/>
          <p:cNvSpPr txBox="1"/>
          <p:nvPr/>
        </p:nvSpPr>
        <p:spPr>
          <a:xfrm>
            <a:off x="1502444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
        <p:nvSpPr>
          <p:cNvPr id="1270" name="Line"/>
          <p:cNvSpPr/>
          <p:nvPr/>
        </p:nvSpPr>
        <p:spPr>
          <a:xfrm>
            <a:off x="10140673" y="7632802"/>
            <a:ext cx="10283604" cy="1"/>
          </a:xfrm>
          <a:prstGeom prst="line">
            <a:avLst/>
          </a:prstGeom>
          <a:ln w="114300">
            <a:solidFill>
              <a:schemeClr val="accent5">
                <a:hueOff val="-82419"/>
                <a:satOff val="-9513"/>
                <a:lumOff val="-16343"/>
              </a:schemeClr>
            </a:solidFill>
            <a:miter lim="400000"/>
          </a:ln>
        </p:spPr>
        <p:txBody>
          <a:bodyPr lIns="50800" tIns="50800" rIns="50800" bIns="50800" anchor="ctr"/>
          <a:lstStyle/>
          <a:p>
            <a:pPr algn="ctr">
              <a:spcBef>
                <a:spcPts val="0"/>
              </a:spcBef>
              <a:defRPr sz="5600"/>
            </a:pPr>
          </a:p>
        </p:txBody>
      </p:sp>
      <p:sp>
        <p:nvSpPr>
          <p:cNvPr id="1271" name="Line"/>
          <p:cNvSpPr/>
          <p:nvPr/>
        </p:nvSpPr>
        <p:spPr>
          <a:xfrm>
            <a:off x="7535705" y="7632802"/>
            <a:ext cx="2253059" cy="1"/>
          </a:xfrm>
          <a:prstGeom prst="line">
            <a:avLst/>
          </a:prstGeom>
          <a:ln w="76200">
            <a:solidFill>
              <a:srgbClr val="000000"/>
            </a:solidFill>
            <a:miter lim="400000"/>
            <a:tailEnd type="triangle"/>
          </a:ln>
        </p:spPr>
        <p:txBody>
          <a:bodyPr lIns="50800" tIns="50800" rIns="50800" bIns="50800" anchor="ctr"/>
          <a:lstStyle/>
          <a:p>
            <a:pPr algn="ctr">
              <a:spcBef>
                <a:spcPts val="0"/>
              </a:spcBef>
              <a:defRPr sz="5600"/>
            </a:pPr>
          </a:p>
        </p:txBody>
      </p:sp>
      <p:sp>
        <p:nvSpPr>
          <p:cNvPr id="1272" name="Shift"/>
          <p:cNvSpPr txBox="1"/>
          <p:nvPr/>
        </p:nvSpPr>
        <p:spPr>
          <a:xfrm>
            <a:off x="7185689" y="6502399"/>
            <a:ext cx="2953092" cy="71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828800">
              <a:lnSpc>
                <a:spcPct val="90000"/>
              </a:lnSpc>
              <a:spcBef>
                <a:spcPts val="2000"/>
              </a:spcBef>
              <a:defRPr sz="4000">
                <a:latin typeface="Adobe Garamond Pro"/>
                <a:ea typeface="Adobe Garamond Pro"/>
                <a:cs typeface="Adobe Garamond Pro"/>
                <a:sym typeface="Adobe Garamond Pro"/>
              </a:defRPr>
            </a:lvl1pPr>
          </a:lstStyle>
          <a:p>
            <a:pPr/>
            <a:r>
              <a:t>Shift</a:t>
            </a:r>
          </a:p>
        </p:txBody>
      </p:sp>
      <p:pic>
        <p:nvPicPr>
          <p:cNvPr id="1273" name="Picture 9" descr="Picture 9"/>
          <p:cNvPicPr>
            <a:picLocks noChangeAspect="1"/>
          </p:cNvPicPr>
          <p:nvPr/>
        </p:nvPicPr>
        <p:blipFill>
          <a:blip r:embed="rId3">
            <a:extLst/>
          </a:blip>
          <a:stretch>
            <a:fillRect/>
          </a:stretch>
        </p:blipFill>
        <p:spPr>
          <a:xfrm rot="5400000">
            <a:off x="16875842" y="7771933"/>
            <a:ext cx="10264820" cy="641552"/>
          </a:xfrm>
          <a:prstGeom prst="rect">
            <a:avLst/>
          </a:prstGeom>
          <a:ln w="12700">
            <a:miter lim="400000"/>
          </a:ln>
        </p:spPr>
      </p:pic>
      <p:sp>
        <p:nvSpPr>
          <p:cNvPr id="1274" name="Equation"/>
          <p:cNvSpPr txBox="1"/>
          <p:nvPr/>
        </p:nvSpPr>
        <p:spPr>
          <a:xfrm>
            <a:off x="23256292" y="7489070"/>
            <a:ext cx="406096" cy="6294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f</m:t>
                  </m:r>
                </m:oMath>
              </m:oMathPara>
            </a14:m>
            <a:endParaRPr sz="5600"/>
          </a:p>
        </p:txBody>
      </p:sp>
      <p:pic>
        <p:nvPicPr>
          <p:cNvPr id="1275" name="pasted-movie.png" descr="pasted-movie.png"/>
          <p:cNvPicPr>
            <a:picLocks noChangeAspect="1"/>
          </p:cNvPicPr>
          <p:nvPr/>
        </p:nvPicPr>
        <p:blipFill>
          <a:blip r:embed="rId4">
            <a:extLst/>
          </a:blip>
          <a:stretch>
            <a:fillRect/>
          </a:stretch>
        </p:blipFill>
        <p:spPr>
          <a:xfrm>
            <a:off x="1547861" y="5712267"/>
            <a:ext cx="5356073" cy="3841070"/>
          </a:xfrm>
          <a:prstGeom prst="rect">
            <a:avLst/>
          </a:prstGeom>
          <a:ln w="12700">
            <a:miter lim="400000"/>
          </a:ln>
        </p:spPr>
      </p:pic>
      <p:sp>
        <p:nvSpPr>
          <p:cNvPr id="1276" name="By Vierge Marie - Own work, Public Domain, https://commons.wikimedia.org/w/index.php?curid=3902337"/>
          <p:cNvSpPr txBox="1"/>
          <p:nvPr/>
        </p:nvSpPr>
        <p:spPr>
          <a:xfrm>
            <a:off x="35882" y="13318555"/>
            <a:ext cx="12155171"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By Vierge Marie - Own work, Public Domain, https://commons.wikimedia.org/w/index.php?curid=3902337</a:t>
            </a:r>
          </a:p>
        </p:txBody>
      </p:sp>
      <p:sp>
        <p:nvSpPr>
          <p:cNvPr id="1277" name="Each row a shifted version of the kernel!"/>
          <p:cNvSpPr/>
          <p:nvPr/>
        </p:nvSpPr>
        <p:spPr>
          <a:xfrm>
            <a:off x="1137259" y="3420611"/>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Each row a shifted version of the kernel!</a:t>
            </a:r>
          </a:p>
        </p:txBody>
      </p:sp>
      <p:sp>
        <p:nvSpPr>
          <p:cNvPr id="1278" name="This is called a “Toeplitz Matrix”"/>
          <p:cNvSpPr/>
          <p:nvPr/>
        </p:nvSpPr>
        <p:spPr>
          <a:xfrm>
            <a:off x="1137259" y="7775728"/>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This is called a “Toeplitz Matrix”</a:t>
            </a: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0" name="Convolution as a single matrix-vector product"/>
          <p:cNvSpPr txBox="1"/>
          <p:nvPr>
            <p:ph type="title"/>
          </p:nvPr>
        </p:nvSpPr>
        <p:spPr>
          <a:xfrm>
            <a:off x="393322" y="-117641"/>
            <a:ext cx="23070958" cy="2651127"/>
          </a:xfrm>
          <a:prstGeom prst="rect">
            <a:avLst/>
          </a:prstGeom>
        </p:spPr>
        <p:txBody>
          <a:bodyPr/>
          <a:lstStyle/>
          <a:p>
            <a:pPr/>
            <a:r>
              <a:t>Convolution as a single matrix-vector product</a:t>
            </a:r>
          </a:p>
        </p:txBody>
      </p:sp>
      <p:sp>
        <p:nvSpPr>
          <p:cNvPr id="1281" name="Apply the Fourier change-of-basis to the convolution matrix:…"/>
          <p:cNvSpPr txBox="1"/>
          <p:nvPr>
            <p:ph type="body" sz="half" idx="1"/>
          </p:nvPr>
        </p:nvSpPr>
        <p:spPr>
          <a:xfrm>
            <a:off x="1565990" y="4165730"/>
            <a:ext cx="8863447" cy="8702677"/>
          </a:xfrm>
          <a:prstGeom prst="rect">
            <a:avLst/>
          </a:prstGeom>
        </p:spPr>
        <p:txBody>
          <a:bodyPr/>
          <a:lstStyle/>
          <a:p>
            <a:pPr algn="ctr"/>
            <a:r>
              <a:t>Apply the Fourier change-of-basis to the convolution matrix:</a:t>
            </a:r>
            <a:br/>
            <a:br/>
            <a14:m>
              <m:oMath>
                <m:r>
                  <m:rPr>
                    <m:scr m:val="script"/>
                  </m:rPr>
                  <a:rPr xmlns:a="http://schemas.openxmlformats.org/drawingml/2006/main" sz="6800" i="1">
                    <a:solidFill>
                      <a:srgbClr val="000000"/>
                    </a:solidFill>
                    <a:latin typeface="Cambria Math" panose="02040503050406030204" pitchFamily="18" charset="0"/>
                  </a:rPr>
                  <m:t>F</m:t>
                </m:r>
                <m:r>
                  <m:rPr>
                    <m:sty m:val="b"/>
                  </m:rPr>
                  <a:rPr xmlns:a="http://schemas.openxmlformats.org/drawingml/2006/main" sz="6800" i="1">
                    <a:solidFill>
                      <a:srgbClr val="000000"/>
                    </a:solidFill>
                    <a:latin typeface="Cambria Math" panose="02040503050406030204" pitchFamily="18" charset="0"/>
                  </a:rPr>
                  <m:t>T</m:t>
                </m:r>
                <m:sSup>
                  <m:e>
                    <m:r>
                      <m:rPr>
                        <m:scr m:val="script"/>
                      </m:rPr>
                      <a:rPr xmlns:a="http://schemas.openxmlformats.org/drawingml/2006/main" sz="6800" i="1">
                        <a:solidFill>
                          <a:srgbClr val="000000"/>
                        </a:solidFill>
                        <a:latin typeface="Cambria Math" panose="02040503050406030204" pitchFamily="18" charset="0"/>
                      </a:rPr>
                      <m:t>F</m:t>
                    </m:r>
                  </m:e>
                  <m: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1</m:t>
                    </m:r>
                  </m:sup>
                </m:sSup>
              </m:oMath>
            </a14:m>
            <a:br/>
          </a:p>
          <a:p>
            <a:pPr algn="ctr"/>
            <a:r>
              <a:t>What happens?</a:t>
            </a:r>
          </a:p>
        </p:txBody>
      </p:sp>
      <p:pic>
        <p:nvPicPr>
          <p:cNvPr id="1282" name="pasted-movie.png" descr="pasted-movie.png"/>
          <p:cNvPicPr>
            <a:picLocks noChangeAspect="1"/>
          </p:cNvPicPr>
          <p:nvPr/>
        </p:nvPicPr>
        <p:blipFill>
          <a:blip r:embed="rId2">
            <a:extLst/>
          </a:blip>
          <a:stretch>
            <a:fillRect/>
          </a:stretch>
        </p:blipFill>
        <p:spPr>
          <a:xfrm>
            <a:off x="12752778" y="2675127"/>
            <a:ext cx="10835163" cy="10835163"/>
          </a:xfrm>
          <a:prstGeom prst="rect">
            <a:avLst/>
          </a:prstGeom>
          <a:ln w="12700">
            <a:miter lim="400000"/>
          </a:ln>
        </p:spPr>
      </p:pic>
      <p:sp>
        <p:nvSpPr>
          <p:cNvPr id="1283" name="Equation"/>
          <p:cNvSpPr txBox="1"/>
          <p:nvPr/>
        </p:nvSpPr>
        <p:spPr>
          <a:xfrm>
            <a:off x="17912329"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5" name="Blur Kernel in the Fourier Domain"/>
          <p:cNvSpPr txBox="1"/>
          <p:nvPr>
            <p:ph type="title"/>
          </p:nvPr>
        </p:nvSpPr>
        <p:spPr>
          <a:prstGeom prst="rect">
            <a:avLst/>
          </a:prstGeom>
        </p:spPr>
        <p:txBody>
          <a:bodyPr/>
          <a:lstStyle>
            <a:lvl1pPr algn="ctr"/>
          </a:lstStyle>
          <a:p>
            <a:pPr/>
            <a:r>
              <a:t>Blur Kernel in the Fourier Domain</a:t>
            </a:r>
          </a:p>
        </p:txBody>
      </p:sp>
      <p:pic>
        <p:nvPicPr>
          <p:cNvPr id="1286" name="pasted-movie.png" descr="pasted-movie.png"/>
          <p:cNvPicPr>
            <a:picLocks noChangeAspect="1"/>
          </p:cNvPicPr>
          <p:nvPr/>
        </p:nvPicPr>
        <p:blipFill>
          <a:blip r:embed="rId2">
            <a:extLst/>
          </a:blip>
          <a:stretch>
            <a:fillRect/>
          </a:stretch>
        </p:blipFill>
        <p:spPr>
          <a:xfrm>
            <a:off x="770013" y="2675127"/>
            <a:ext cx="10835163" cy="10835163"/>
          </a:xfrm>
          <a:prstGeom prst="rect">
            <a:avLst/>
          </a:prstGeom>
          <a:ln w="12700">
            <a:miter lim="400000"/>
          </a:ln>
        </p:spPr>
      </p:pic>
      <p:pic>
        <p:nvPicPr>
          <p:cNvPr id="1287" name="pasted-movie.png" descr="pasted-movie.png"/>
          <p:cNvPicPr>
            <a:picLocks noChangeAspect="1"/>
          </p:cNvPicPr>
          <p:nvPr/>
        </p:nvPicPr>
        <p:blipFill>
          <a:blip r:embed="rId3">
            <a:extLst/>
          </a:blip>
          <a:stretch>
            <a:fillRect/>
          </a:stretch>
        </p:blipFill>
        <p:spPr>
          <a:xfrm>
            <a:off x="12664206" y="2688555"/>
            <a:ext cx="10835163" cy="10835163"/>
          </a:xfrm>
          <a:prstGeom prst="rect">
            <a:avLst/>
          </a:prstGeom>
          <a:ln w="12700">
            <a:miter lim="400000"/>
          </a:ln>
        </p:spPr>
      </p:pic>
      <p:sp>
        <p:nvSpPr>
          <p:cNvPr id="1288" name="Equation"/>
          <p:cNvSpPr txBox="1"/>
          <p:nvPr/>
        </p:nvSpPr>
        <p:spPr>
          <a:xfrm>
            <a:off x="17312586" y="2141707"/>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289" name="Equation"/>
          <p:cNvSpPr txBox="1"/>
          <p:nvPr/>
        </p:nvSpPr>
        <p:spPr>
          <a:xfrm>
            <a:off x="592956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1" name="Blur Kernel in the Fourier Domain"/>
          <p:cNvSpPr txBox="1"/>
          <p:nvPr>
            <p:ph type="title"/>
          </p:nvPr>
        </p:nvSpPr>
        <p:spPr>
          <a:prstGeom prst="rect">
            <a:avLst/>
          </a:prstGeom>
        </p:spPr>
        <p:txBody>
          <a:bodyPr/>
          <a:lstStyle>
            <a:lvl1pPr algn="ctr"/>
          </a:lstStyle>
          <a:p>
            <a:pPr/>
            <a:r>
              <a:t>Blur Kernel in the Fourier Domain</a:t>
            </a:r>
          </a:p>
        </p:txBody>
      </p:sp>
      <p:pic>
        <p:nvPicPr>
          <p:cNvPr id="1292" name="pasted-movie.png" descr="pasted-movie.png"/>
          <p:cNvPicPr>
            <a:picLocks noChangeAspect="1"/>
          </p:cNvPicPr>
          <p:nvPr/>
        </p:nvPicPr>
        <p:blipFill>
          <a:blip r:embed="rId2">
            <a:extLst/>
          </a:blip>
          <a:stretch>
            <a:fillRect/>
          </a:stretch>
        </p:blipFill>
        <p:spPr>
          <a:xfrm>
            <a:off x="770013" y="2675127"/>
            <a:ext cx="10835163" cy="10835163"/>
          </a:xfrm>
          <a:prstGeom prst="rect">
            <a:avLst/>
          </a:prstGeom>
          <a:ln w="12700">
            <a:miter lim="400000"/>
          </a:ln>
        </p:spPr>
      </p:pic>
      <p:pic>
        <p:nvPicPr>
          <p:cNvPr id="1293" name="pasted-movie.png" descr="pasted-movie.png"/>
          <p:cNvPicPr>
            <a:picLocks noChangeAspect="1"/>
          </p:cNvPicPr>
          <p:nvPr/>
        </p:nvPicPr>
        <p:blipFill>
          <a:blip r:embed="rId3">
            <a:extLst/>
          </a:blip>
          <a:stretch>
            <a:fillRect/>
          </a:stretch>
        </p:blipFill>
        <p:spPr>
          <a:xfrm>
            <a:off x="12664206" y="2688555"/>
            <a:ext cx="10835163" cy="10835163"/>
          </a:xfrm>
          <a:prstGeom prst="rect">
            <a:avLst/>
          </a:prstGeom>
          <a:ln w="12700">
            <a:miter lim="400000"/>
          </a:ln>
        </p:spPr>
      </p:pic>
      <p:sp>
        <p:nvSpPr>
          <p:cNvPr id="1294" name="Equation"/>
          <p:cNvSpPr txBox="1"/>
          <p:nvPr/>
        </p:nvSpPr>
        <p:spPr>
          <a:xfrm>
            <a:off x="17312586" y="2141707"/>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295" name="Equation"/>
          <p:cNvSpPr txBox="1"/>
          <p:nvPr/>
        </p:nvSpPr>
        <p:spPr>
          <a:xfrm>
            <a:off x="592956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
        <p:nvSpPr>
          <p:cNvPr id="1296" name="Square"/>
          <p:cNvSpPr/>
          <p:nvPr/>
        </p:nvSpPr>
        <p:spPr>
          <a:xfrm>
            <a:off x="15738985" y="5749413"/>
            <a:ext cx="7515362" cy="7515362"/>
          </a:xfrm>
          <a:prstGeom prst="rect">
            <a:avLst/>
          </a:pr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297" name="Rectangle 9"/>
          <p:cNvSpPr txBox="1"/>
          <p:nvPr/>
        </p:nvSpPr>
        <p:spPr>
          <a:xfrm>
            <a:off x="13851149" y="4370408"/>
            <a:ext cx="11291033" cy="1275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lvl="1" algn="ctr" defTabSz="1828800">
              <a:spcBef>
                <a:spcPts val="0"/>
              </a:spcBef>
              <a:defRPr sz="3600">
                <a:latin typeface="Open Sans"/>
                <a:ea typeface="Open Sans"/>
                <a:cs typeface="Open Sans"/>
                <a:sym typeface="Open Sans"/>
              </a:defRPr>
            </a:pPr>
            <a:r>
              <a:t>Sets amplitudes of </a:t>
            </a:r>
            <a:br/>
            <a:r>
              <a:t>higher frequencies to zero!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97" grpId="1"/>
    </p:bldLst>
  </p:timing>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9" name="Every Convolution becomes (block) diagonal in Fourier Basis!"/>
          <p:cNvSpPr txBox="1"/>
          <p:nvPr>
            <p:ph type="title"/>
          </p:nvPr>
        </p:nvSpPr>
        <p:spPr>
          <a:prstGeom prst="rect">
            <a:avLst/>
          </a:prstGeom>
        </p:spPr>
        <p:txBody>
          <a:bodyPr/>
          <a:lstStyle/>
          <a:p>
            <a:pPr algn="ctr">
              <a:defRPr i="1" sz="6500"/>
            </a:pPr>
            <a:r>
              <a:t>Every</a:t>
            </a:r>
            <a:r>
              <a:rPr i="0"/>
              <a:t> Convolution becomes (block) diagonal in Fourier Basis!</a:t>
            </a:r>
          </a:p>
        </p:txBody>
      </p:sp>
      <p:pic>
        <p:nvPicPr>
          <p:cNvPr id="1300" name="pasted-movie.png" descr="pasted-movie.png"/>
          <p:cNvPicPr>
            <a:picLocks noChangeAspect="1"/>
          </p:cNvPicPr>
          <p:nvPr/>
        </p:nvPicPr>
        <p:blipFill>
          <a:blip r:embed="rId2">
            <a:extLst/>
          </a:blip>
          <a:stretch>
            <a:fillRect/>
          </a:stretch>
        </p:blipFill>
        <p:spPr>
          <a:xfrm>
            <a:off x="770013" y="2675127"/>
            <a:ext cx="10835163" cy="10835163"/>
          </a:xfrm>
          <a:prstGeom prst="rect">
            <a:avLst/>
          </a:prstGeom>
          <a:ln w="12700">
            <a:miter lim="400000"/>
          </a:ln>
        </p:spPr>
      </p:pic>
      <p:pic>
        <p:nvPicPr>
          <p:cNvPr id="1301" name="pasted-movie.png" descr="pasted-movie.png"/>
          <p:cNvPicPr>
            <a:picLocks noChangeAspect="1"/>
          </p:cNvPicPr>
          <p:nvPr/>
        </p:nvPicPr>
        <p:blipFill>
          <a:blip r:embed="rId3">
            <a:extLst/>
          </a:blip>
          <a:stretch>
            <a:fillRect/>
          </a:stretch>
        </p:blipFill>
        <p:spPr>
          <a:xfrm>
            <a:off x="12664206" y="2688555"/>
            <a:ext cx="10835163" cy="10835163"/>
          </a:xfrm>
          <a:prstGeom prst="rect">
            <a:avLst/>
          </a:prstGeom>
          <a:ln w="12700">
            <a:miter lim="400000"/>
          </a:ln>
        </p:spPr>
      </p:pic>
      <p:sp>
        <p:nvSpPr>
          <p:cNvPr id="1302" name="Equation"/>
          <p:cNvSpPr txBox="1"/>
          <p:nvPr/>
        </p:nvSpPr>
        <p:spPr>
          <a:xfrm>
            <a:off x="17312586" y="2141707"/>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303" name="Equation"/>
          <p:cNvSpPr txBox="1"/>
          <p:nvPr/>
        </p:nvSpPr>
        <p:spPr>
          <a:xfrm>
            <a:off x="592956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pic>
        <p:nvPicPr>
          <p:cNvPr id="1304" name="pasted-movie.png" descr="pasted-movie.png"/>
          <p:cNvPicPr>
            <a:picLocks noChangeAspect="1"/>
          </p:cNvPicPr>
          <p:nvPr/>
        </p:nvPicPr>
        <p:blipFill>
          <a:blip r:embed="rId4">
            <a:extLst/>
          </a:blip>
          <a:srcRect l="0" t="6894" r="0" b="0"/>
          <a:stretch>
            <a:fillRect/>
          </a:stretch>
        </p:blipFill>
        <p:spPr>
          <a:xfrm>
            <a:off x="731952" y="2789400"/>
            <a:ext cx="10835198" cy="10658721"/>
          </a:xfrm>
          <a:prstGeom prst="rect">
            <a:avLst/>
          </a:prstGeom>
          <a:ln w="12700">
            <a:miter lim="400000"/>
          </a:ln>
        </p:spPr>
      </p:pic>
      <p:pic>
        <p:nvPicPr>
          <p:cNvPr id="1305" name="pasted-movie.png" descr="pasted-movie.png"/>
          <p:cNvPicPr>
            <a:picLocks noChangeAspect="1"/>
          </p:cNvPicPr>
          <p:nvPr/>
        </p:nvPicPr>
        <p:blipFill>
          <a:blip r:embed="rId5">
            <a:extLst/>
          </a:blip>
          <a:srcRect l="0" t="6595" r="0" b="0"/>
          <a:stretch>
            <a:fillRect/>
          </a:stretch>
        </p:blipFill>
        <p:spPr>
          <a:xfrm>
            <a:off x="12613130" y="2855202"/>
            <a:ext cx="10800696" cy="10658881"/>
          </a:xfrm>
          <a:prstGeom prst="rect">
            <a:avLst/>
          </a:prstGeom>
          <a:ln w="12700">
            <a:miter lim="400000"/>
          </a:ln>
        </p:spPr>
      </p:pic>
      <p:sp>
        <p:nvSpPr>
          <p:cNvPr id="1306" name="How? Why?"/>
          <p:cNvSpPr/>
          <p:nvPr/>
        </p:nvSpPr>
        <p:spPr>
          <a:xfrm>
            <a:off x="1137259" y="6192049"/>
            <a:ext cx="22109482" cy="3438873"/>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How? Why?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06" grpId="1"/>
    </p:bldLst>
  </p:timing>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8" name="Alternative perspective: 1D Discrete Convolution"/>
          <p:cNvSpPr txBox="1"/>
          <p:nvPr>
            <p:ph type="title"/>
          </p:nvPr>
        </p:nvSpPr>
        <p:spPr>
          <a:prstGeom prst="rect">
            <a:avLst/>
          </a:prstGeom>
        </p:spPr>
        <p:txBody>
          <a:bodyPr/>
          <a:lstStyle>
            <a:lvl1pPr defTabSz="1792223">
              <a:defRPr sz="8624"/>
            </a:lvl1pPr>
          </a:lstStyle>
          <a:p>
            <a:pPr/>
            <a:r>
              <a:t>Alternative perspective: 1D Discrete Convolution</a:t>
            </a:r>
          </a:p>
        </p:txBody>
      </p:sp>
      <p:sp>
        <p:nvSpPr>
          <p:cNvPr id="1309" name="The convolution is a weighted sum of shifted versions of the image"/>
          <p:cNvSpPr txBox="1"/>
          <p:nvPr/>
        </p:nvSpPr>
        <p:spPr>
          <a:xfrm>
            <a:off x="-365340" y="11052100"/>
            <a:ext cx="24384001" cy="4126490"/>
          </a:xfrm>
          <a:prstGeom prst="rect">
            <a:avLst/>
          </a:prstGeom>
          <a:ln w="127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lgn="ctr" defTabSz="1828800">
              <a:lnSpc>
                <a:spcPct val="90000"/>
              </a:lnSpc>
              <a:spcBef>
                <a:spcPts val="2000"/>
              </a:spcBef>
              <a:defRPr b="1" sz="5600">
                <a:solidFill>
                  <a:schemeClr val="accent5">
                    <a:lumOff val="-29866"/>
                  </a:schemeClr>
                </a:solidFill>
                <a:latin typeface="Adobe Garamond Pro"/>
                <a:ea typeface="Adobe Garamond Pro"/>
                <a:cs typeface="Adobe Garamond Pro"/>
                <a:sym typeface="Adobe Garamond Pro"/>
              </a:defRPr>
            </a:pPr>
            <a:br/>
            <a:r>
              <a:t>The convolution is a weighted sum of shifted versions of the image</a:t>
            </a:r>
          </a:p>
        </p:txBody>
      </p:sp>
      <p:sp>
        <p:nvSpPr>
          <p:cNvPr id="1310" name="Source: Brandon Rohrer,"/>
          <p:cNvSpPr txBox="1"/>
          <p:nvPr/>
        </p:nvSpPr>
        <p:spPr>
          <a:xfrm rot="16200000">
            <a:off x="46032" y="8642176"/>
            <a:ext cx="2984247"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Source: Brandon Rohrer, </a:t>
            </a:r>
          </a:p>
        </p:txBody>
      </p:sp>
      <p:sp>
        <p:nvSpPr>
          <p:cNvPr id="1311" name="https://e2eml.school/convolution_one_d.html"/>
          <p:cNvSpPr txBox="1"/>
          <p:nvPr/>
        </p:nvSpPr>
        <p:spPr>
          <a:xfrm rot="16200000">
            <a:off x="-740540" y="7457097"/>
            <a:ext cx="5237989"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https://e2eml.school/convolution_one_d.html</a:t>
            </a:r>
          </a:p>
        </p:txBody>
      </p:sp>
      <p:pic>
        <p:nvPicPr>
          <p:cNvPr id="1312" name="pasted-movie.png" descr="pasted-movie.png"/>
          <p:cNvPicPr>
            <a:picLocks noChangeAspect="1"/>
          </p:cNvPicPr>
          <p:nvPr/>
        </p:nvPicPr>
        <p:blipFill>
          <a:blip r:embed="rId2">
            <a:extLst/>
          </a:blip>
          <a:stretch>
            <a:fillRect/>
          </a:stretch>
        </p:blipFill>
        <p:spPr>
          <a:xfrm>
            <a:off x="3370107" y="2226117"/>
            <a:ext cx="10020301" cy="1651001"/>
          </a:xfrm>
          <a:prstGeom prst="rect">
            <a:avLst/>
          </a:prstGeom>
          <a:ln w="12700">
            <a:miter lim="400000"/>
          </a:ln>
        </p:spPr>
      </p:pic>
      <p:pic>
        <p:nvPicPr>
          <p:cNvPr id="1313" name="pasted-movie.png" descr="pasted-movie.png"/>
          <p:cNvPicPr>
            <a:picLocks noChangeAspect="1"/>
          </p:cNvPicPr>
          <p:nvPr/>
        </p:nvPicPr>
        <p:blipFill>
          <a:blip r:embed="rId2">
            <a:extLst/>
          </a:blip>
          <a:stretch>
            <a:fillRect/>
          </a:stretch>
        </p:blipFill>
        <p:spPr>
          <a:xfrm>
            <a:off x="3916076" y="3872120"/>
            <a:ext cx="10020301" cy="1651001"/>
          </a:xfrm>
          <a:prstGeom prst="rect">
            <a:avLst/>
          </a:prstGeom>
          <a:ln w="12700">
            <a:miter lim="400000"/>
          </a:ln>
        </p:spPr>
      </p:pic>
      <p:pic>
        <p:nvPicPr>
          <p:cNvPr id="1314" name="pasted-movie.png" descr="pasted-movie.png"/>
          <p:cNvPicPr>
            <a:picLocks noChangeAspect="1"/>
          </p:cNvPicPr>
          <p:nvPr/>
        </p:nvPicPr>
        <p:blipFill>
          <a:blip r:embed="rId2">
            <a:extLst/>
          </a:blip>
          <a:stretch>
            <a:fillRect/>
          </a:stretch>
        </p:blipFill>
        <p:spPr>
          <a:xfrm>
            <a:off x="4324415" y="5609435"/>
            <a:ext cx="10020301" cy="1651001"/>
          </a:xfrm>
          <a:prstGeom prst="rect">
            <a:avLst/>
          </a:prstGeom>
          <a:ln w="12700">
            <a:miter lim="400000"/>
          </a:ln>
        </p:spPr>
      </p:pic>
      <p:pic>
        <p:nvPicPr>
          <p:cNvPr id="1315" name="pasted-movie.png" descr="pasted-movie.png"/>
          <p:cNvPicPr>
            <a:picLocks noChangeAspect="1"/>
          </p:cNvPicPr>
          <p:nvPr/>
        </p:nvPicPr>
        <p:blipFill>
          <a:blip r:embed="rId3">
            <a:extLst/>
          </a:blip>
          <a:stretch>
            <a:fillRect/>
          </a:stretch>
        </p:blipFill>
        <p:spPr>
          <a:xfrm rot="5400000">
            <a:off x="12380734" y="5291909"/>
            <a:ext cx="7879440" cy="2394459"/>
          </a:xfrm>
          <a:prstGeom prst="rect">
            <a:avLst/>
          </a:prstGeom>
          <a:ln w="12700">
            <a:miter lim="400000"/>
          </a:ln>
        </p:spPr>
      </p:pic>
      <p:pic>
        <p:nvPicPr>
          <p:cNvPr id="1316" name="pasted-movie.png" descr="pasted-movie.png"/>
          <p:cNvPicPr>
            <a:picLocks noChangeAspect="1"/>
          </p:cNvPicPr>
          <p:nvPr/>
        </p:nvPicPr>
        <p:blipFill>
          <a:blip r:embed="rId2">
            <a:extLst/>
          </a:blip>
          <a:stretch>
            <a:fillRect/>
          </a:stretch>
        </p:blipFill>
        <p:spPr>
          <a:xfrm>
            <a:off x="4806670" y="7229509"/>
            <a:ext cx="10020301" cy="1651001"/>
          </a:xfrm>
          <a:prstGeom prst="rect">
            <a:avLst/>
          </a:prstGeom>
          <a:ln w="12700">
            <a:miter lim="400000"/>
          </a:ln>
        </p:spPr>
      </p:pic>
      <p:pic>
        <p:nvPicPr>
          <p:cNvPr id="1317" name="pasted-movie.png" descr="pasted-movie.png"/>
          <p:cNvPicPr>
            <a:picLocks noChangeAspect="1"/>
          </p:cNvPicPr>
          <p:nvPr/>
        </p:nvPicPr>
        <p:blipFill>
          <a:blip r:embed="rId2">
            <a:extLst/>
          </a:blip>
          <a:stretch>
            <a:fillRect/>
          </a:stretch>
        </p:blipFill>
        <p:spPr>
          <a:xfrm>
            <a:off x="5228643" y="8887259"/>
            <a:ext cx="10020301" cy="1651001"/>
          </a:xfrm>
          <a:prstGeom prst="rect">
            <a:avLst/>
          </a:prstGeom>
          <a:ln w="12700">
            <a:miter lim="400000"/>
          </a:ln>
        </p:spPr>
      </p:pic>
      <p:sp>
        <p:nvSpPr>
          <p:cNvPr id="1318" name="Equation"/>
          <p:cNvSpPr txBox="1"/>
          <p:nvPr/>
        </p:nvSpPr>
        <p:spPr>
          <a:xfrm>
            <a:off x="18057919" y="5581427"/>
            <a:ext cx="4622933" cy="220568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7400" i="1">
                          <a:solidFill>
                            <a:srgbClr val="000000"/>
                          </a:solidFill>
                          <a:latin typeface="Cambria Math" panose="02040503050406030204" pitchFamily="18" charset="0"/>
                        </a:rPr>
                        <m:t>∑</m:t>
                      </m:r>
                    </m:e>
                    <m:lim>
                      <m:r>
                        <a:rPr xmlns:a="http://schemas.openxmlformats.org/drawingml/2006/main" sz="7400" i="1">
                          <a:solidFill>
                            <a:srgbClr val="000000"/>
                          </a:solidFill>
                          <a:latin typeface="Cambria Math" panose="02040503050406030204" pitchFamily="18" charset="0"/>
                        </a:rPr>
                        <m:t>s</m:t>
                      </m:r>
                      <m:r>
                        <a:rPr xmlns:a="http://schemas.openxmlformats.org/drawingml/2006/main" sz="7400" i="1">
                          <a:solidFill>
                            <a:srgbClr val="000000"/>
                          </a:solidFill>
                          <a:latin typeface="Cambria Math" panose="02040503050406030204" pitchFamily="18" charset="0"/>
                        </a:rPr>
                        <m:t>h</m:t>
                      </m:r>
                      <m:r>
                        <a:rPr xmlns:a="http://schemas.openxmlformats.org/drawingml/2006/main" sz="7400" i="1">
                          <a:solidFill>
                            <a:srgbClr val="000000"/>
                          </a:solidFill>
                          <a:latin typeface="Cambria Math" panose="02040503050406030204" pitchFamily="18" charset="0"/>
                        </a:rPr>
                        <m:t>i</m:t>
                      </m:r>
                      <m:r>
                        <a:rPr xmlns:a="http://schemas.openxmlformats.org/drawingml/2006/main" sz="7400" i="1">
                          <a:solidFill>
                            <a:srgbClr val="000000"/>
                          </a:solidFill>
                          <a:latin typeface="Cambria Math" panose="02040503050406030204" pitchFamily="18" charset="0"/>
                        </a:rPr>
                        <m:t>f</m:t>
                      </m:r>
                      <m:r>
                        <a:rPr xmlns:a="http://schemas.openxmlformats.org/drawingml/2006/main" sz="7400" i="1">
                          <a:solidFill>
                            <a:srgbClr val="000000"/>
                          </a:solidFill>
                          <a:latin typeface="Cambria Math" panose="02040503050406030204" pitchFamily="18" charset="0"/>
                        </a:rPr>
                        <m:t>t</m:t>
                      </m:r>
                      <m:r>
                        <a:rPr xmlns:a="http://schemas.openxmlformats.org/drawingml/2006/main" sz="7400" i="1">
                          <a:solidFill>
                            <a:srgbClr val="000000"/>
                          </a:solidFill>
                          <a:latin typeface="Cambria Math" panose="02040503050406030204" pitchFamily="18" charset="0"/>
                        </a:rPr>
                        <m:t>x</m:t>
                      </m:r>
                    </m:lim>
                  </m:limLow>
                  <m:r>
                    <a:rPr xmlns:a="http://schemas.openxmlformats.org/drawingml/2006/main" sz="7400" i="1">
                      <a:solidFill>
                        <a:srgbClr val="000000"/>
                      </a:solidFill>
                      <a:latin typeface="Cambria Math" panose="02040503050406030204" pitchFamily="18" charset="0"/>
                    </a:rPr>
                    <m:t>k</m:t>
                  </m:r>
                  <m:r>
                    <a:rPr xmlns:a="http://schemas.openxmlformats.org/drawingml/2006/main" sz="7400" i="1">
                      <a:solidFill>
                        <a:srgbClr val="000000"/>
                      </a:solidFill>
                      <a:latin typeface="Cambria Math" panose="02040503050406030204" pitchFamily="18" charset="0"/>
                    </a:rPr>
                    <m:t>[</m:t>
                  </m:r>
                  <m:r>
                    <a:rPr xmlns:a="http://schemas.openxmlformats.org/drawingml/2006/main" sz="7400" i="1">
                      <a:solidFill>
                        <a:srgbClr val="000000"/>
                      </a:solidFill>
                      <a:latin typeface="Cambria Math" panose="02040503050406030204" pitchFamily="18" charset="0"/>
                    </a:rPr>
                    <m:t>x</m:t>
                  </m:r>
                  <m:r>
                    <a:rPr xmlns:a="http://schemas.openxmlformats.org/drawingml/2006/main" sz="7400" i="1">
                      <a:solidFill>
                        <a:srgbClr val="000000"/>
                      </a:solidFill>
                      <a:latin typeface="Cambria Math" panose="02040503050406030204" pitchFamily="18" charset="0"/>
                    </a:rPr>
                    <m:t>]</m:t>
                  </m:r>
                  <m:sSub>
                    <m:e>
                      <m:r>
                        <a:rPr xmlns:a="http://schemas.openxmlformats.org/drawingml/2006/main" sz="7400" i="1">
                          <a:solidFill>
                            <a:srgbClr val="000000"/>
                          </a:solidFill>
                          <a:latin typeface="Cambria Math" panose="02040503050406030204" pitchFamily="18" charset="0"/>
                        </a:rPr>
                        <m:t>T</m:t>
                      </m:r>
                    </m:e>
                    <m:sub>
                      <m:r>
                        <a:rPr xmlns:a="http://schemas.openxmlformats.org/drawingml/2006/main" sz="7400" i="1">
                          <a:solidFill>
                            <a:srgbClr val="000000"/>
                          </a:solidFill>
                          <a:latin typeface="Cambria Math" panose="02040503050406030204" pitchFamily="18" charset="0"/>
                        </a:rPr>
                        <m:t>x</m:t>
                      </m:r>
                    </m:sub>
                  </m:sSub>
                  <m:r>
                    <a:rPr xmlns:a="http://schemas.openxmlformats.org/drawingml/2006/main" sz="7400" i="1">
                      <a:solidFill>
                        <a:srgbClr val="000000"/>
                      </a:solidFill>
                      <a:latin typeface="Cambria Math" panose="02040503050406030204" pitchFamily="18" charset="0"/>
                    </a:rPr>
                    <m:t>f</m:t>
                  </m:r>
                </m:oMath>
              </m:oMathPara>
            </a14:m>
            <a:endParaRPr sz="7400"/>
          </a:p>
        </p:txBody>
      </p:sp>
      <p:sp>
        <p:nvSpPr>
          <p:cNvPr id="1319" name="Reminder"/>
          <p:cNvSpPr txBox="1"/>
          <p:nvPr/>
        </p:nvSpPr>
        <p:spPr>
          <a:xfrm rot="18900000">
            <a:off x="-233442" y="2065072"/>
            <a:ext cx="8226655" cy="2296872"/>
          </a:xfrm>
          <a:prstGeom prst="rect">
            <a:avLst/>
          </a:prstGeom>
          <a:ln w="12700">
            <a:miter lim="400000"/>
          </a:ln>
          <a:effectLst>
            <a:outerShdw sx="100000" sy="100000" kx="0" ky="0" algn="b" rotWithShape="0" blurRad="152400" dist="171992"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4800">
                <a:solidFill>
                  <a:schemeClr val="accent5">
                    <a:lumOff val="-29866"/>
                  </a:schemeClr>
                </a:solidFill>
              </a:defRPr>
            </a:lvl1pPr>
          </a:lstStyle>
          <a:p>
            <a:pPr/>
            <a:r>
              <a:t>Reminder</a:t>
            </a: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1" name="Convolution Matrices are weighted sums of circulant shift matrices!"/>
          <p:cNvSpPr txBox="1"/>
          <p:nvPr>
            <p:ph type="title"/>
          </p:nvPr>
        </p:nvSpPr>
        <p:spPr>
          <a:prstGeom prst="rect">
            <a:avLst/>
          </a:prstGeom>
        </p:spPr>
        <p:txBody>
          <a:bodyPr/>
          <a:lstStyle>
            <a:lvl1pPr algn="ctr">
              <a:defRPr sz="6200"/>
            </a:lvl1pPr>
          </a:lstStyle>
          <a:p>
            <a:pPr/>
            <a:r>
              <a:t>Convolution Matrices are weighted sums of circulant shift matrices!</a:t>
            </a:r>
          </a:p>
        </p:txBody>
      </p:sp>
      <p:pic>
        <p:nvPicPr>
          <p:cNvPr id="1322" name="pasted-movie.png" descr="pasted-movie.png"/>
          <p:cNvPicPr>
            <a:picLocks noChangeAspect="1"/>
          </p:cNvPicPr>
          <p:nvPr/>
        </p:nvPicPr>
        <p:blipFill>
          <a:blip r:embed="rId2">
            <a:extLst/>
          </a:blip>
          <a:stretch>
            <a:fillRect/>
          </a:stretch>
        </p:blipFill>
        <p:spPr>
          <a:xfrm>
            <a:off x="24752" y="2675127"/>
            <a:ext cx="10835163" cy="10835163"/>
          </a:xfrm>
          <a:prstGeom prst="rect">
            <a:avLst/>
          </a:prstGeom>
          <a:ln w="12700">
            <a:miter lim="400000"/>
          </a:ln>
        </p:spPr>
      </p:pic>
      <p:sp>
        <p:nvSpPr>
          <p:cNvPr id="1323" name="Equation"/>
          <p:cNvSpPr txBox="1"/>
          <p:nvPr/>
        </p:nvSpPr>
        <p:spPr>
          <a:xfrm>
            <a:off x="5184303"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pic>
        <p:nvPicPr>
          <p:cNvPr id="1324" name="pasted-movie.png" descr="pasted-movie.png"/>
          <p:cNvPicPr>
            <a:picLocks noChangeAspect="1"/>
          </p:cNvPicPr>
          <p:nvPr/>
        </p:nvPicPr>
        <p:blipFill>
          <a:blip r:embed="rId3">
            <a:extLst/>
          </a:blip>
          <a:srcRect l="0" t="6894" r="0" b="0"/>
          <a:stretch>
            <a:fillRect/>
          </a:stretch>
        </p:blipFill>
        <p:spPr>
          <a:xfrm>
            <a:off x="-13309" y="2789400"/>
            <a:ext cx="10835198" cy="10658721"/>
          </a:xfrm>
          <a:prstGeom prst="rect">
            <a:avLst/>
          </a:prstGeom>
          <a:ln w="12700">
            <a:miter lim="400000"/>
          </a:ln>
        </p:spPr>
      </p:pic>
      <p:grpSp>
        <p:nvGrpSpPr>
          <p:cNvPr id="1327" name="Group"/>
          <p:cNvGrpSpPr/>
          <p:nvPr/>
        </p:nvGrpSpPr>
        <p:grpSpPr>
          <a:xfrm>
            <a:off x="11137790" y="7656487"/>
            <a:ext cx="1475421" cy="872444"/>
            <a:chOff x="0" y="0"/>
            <a:chExt cx="1475419" cy="872442"/>
          </a:xfrm>
        </p:grpSpPr>
        <p:sp>
          <p:nvSpPr>
            <p:cNvPr id="1325" name="Rectangle"/>
            <p:cNvSpPr/>
            <p:nvPr/>
          </p:nvSpPr>
          <p:spPr>
            <a:xfrm>
              <a:off x="0" y="0"/>
              <a:ext cx="1475420" cy="266919"/>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26" name="Rectangle"/>
            <p:cNvSpPr/>
            <p:nvPr/>
          </p:nvSpPr>
          <p:spPr>
            <a:xfrm>
              <a:off x="0" y="605524"/>
              <a:ext cx="1475420" cy="266919"/>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pic>
        <p:nvPicPr>
          <p:cNvPr id="1328" name="pasted-movie.png" descr="pasted-movie.png"/>
          <p:cNvPicPr>
            <a:picLocks noChangeAspect="1"/>
          </p:cNvPicPr>
          <p:nvPr/>
        </p:nvPicPr>
        <p:blipFill>
          <a:blip r:embed="rId4">
            <a:extLst/>
          </a:blip>
          <a:stretch>
            <a:fillRect/>
          </a:stretch>
        </p:blipFill>
        <p:spPr>
          <a:xfrm>
            <a:off x="147943" y="2763038"/>
            <a:ext cx="10689373" cy="10711596"/>
          </a:xfrm>
          <a:prstGeom prst="rect">
            <a:avLst/>
          </a:prstGeom>
          <a:ln w="12700">
            <a:miter lim="400000"/>
          </a:ln>
        </p:spPr>
      </p:pic>
      <p:pic>
        <p:nvPicPr>
          <p:cNvPr id="1329" name="pasted-movie.png" descr="pasted-movie.png"/>
          <p:cNvPicPr>
            <a:picLocks noChangeAspect="1"/>
          </p:cNvPicPr>
          <p:nvPr/>
        </p:nvPicPr>
        <p:blipFill>
          <a:blip r:embed="rId5">
            <a:extLst/>
          </a:blip>
          <a:stretch>
            <a:fillRect/>
          </a:stretch>
        </p:blipFill>
        <p:spPr>
          <a:xfrm>
            <a:off x="14067380" y="4180940"/>
            <a:ext cx="3624308" cy="3631844"/>
          </a:xfrm>
          <a:prstGeom prst="rect">
            <a:avLst/>
          </a:prstGeom>
          <a:ln w="12700">
            <a:miter lim="400000"/>
          </a:ln>
        </p:spPr>
      </p:pic>
      <p:pic>
        <p:nvPicPr>
          <p:cNvPr id="1330" name="pasted-movie.png" descr="pasted-movie.png"/>
          <p:cNvPicPr>
            <a:picLocks noChangeAspect="1"/>
          </p:cNvPicPr>
          <p:nvPr/>
        </p:nvPicPr>
        <p:blipFill>
          <a:blip r:embed="rId6">
            <a:extLst/>
          </a:blip>
          <a:stretch>
            <a:fillRect/>
          </a:stretch>
        </p:blipFill>
        <p:spPr>
          <a:xfrm>
            <a:off x="14044093" y="8427023"/>
            <a:ext cx="3624308" cy="3631844"/>
          </a:xfrm>
          <a:prstGeom prst="rect">
            <a:avLst/>
          </a:prstGeom>
          <a:ln w="12700">
            <a:miter lim="400000"/>
          </a:ln>
        </p:spPr>
      </p:pic>
      <p:pic>
        <p:nvPicPr>
          <p:cNvPr id="1331" name="pasted-movie.png" descr="pasted-movie.png"/>
          <p:cNvPicPr>
            <a:picLocks noChangeAspect="1"/>
          </p:cNvPicPr>
          <p:nvPr/>
        </p:nvPicPr>
        <p:blipFill>
          <a:blip r:embed="rId7">
            <a:extLst/>
          </a:blip>
          <a:stretch>
            <a:fillRect/>
          </a:stretch>
        </p:blipFill>
        <p:spPr>
          <a:xfrm>
            <a:off x="19624586" y="4178805"/>
            <a:ext cx="3624309" cy="3631844"/>
          </a:xfrm>
          <a:prstGeom prst="rect">
            <a:avLst/>
          </a:prstGeom>
          <a:ln w="12700">
            <a:miter lim="400000"/>
          </a:ln>
        </p:spPr>
      </p:pic>
      <p:grpSp>
        <p:nvGrpSpPr>
          <p:cNvPr id="1335" name="Group"/>
          <p:cNvGrpSpPr/>
          <p:nvPr/>
        </p:nvGrpSpPr>
        <p:grpSpPr>
          <a:xfrm>
            <a:off x="20331075" y="10111697"/>
            <a:ext cx="1279756" cy="262497"/>
            <a:chOff x="0" y="0"/>
            <a:chExt cx="1279754" cy="262495"/>
          </a:xfrm>
        </p:grpSpPr>
        <p:sp>
          <p:nvSpPr>
            <p:cNvPr id="1332" name="Circle"/>
            <p:cNvSpPr/>
            <p:nvPr/>
          </p:nvSpPr>
          <p:spPr>
            <a:xfrm>
              <a:off x="0" y="0"/>
              <a:ext cx="262496" cy="262496"/>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33" name="Circle"/>
            <p:cNvSpPr/>
            <p:nvPr/>
          </p:nvSpPr>
          <p:spPr>
            <a:xfrm>
              <a:off x="508629" y="0"/>
              <a:ext cx="262497" cy="262496"/>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34" name="Circle"/>
            <p:cNvSpPr/>
            <p:nvPr/>
          </p:nvSpPr>
          <p:spPr>
            <a:xfrm>
              <a:off x="1017259" y="0"/>
              <a:ext cx="262496" cy="262496"/>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38" name="Group"/>
          <p:cNvGrpSpPr/>
          <p:nvPr/>
        </p:nvGrpSpPr>
        <p:grpSpPr>
          <a:xfrm>
            <a:off x="17715535" y="5659784"/>
            <a:ext cx="674157" cy="674156"/>
            <a:chOff x="0" y="-276097"/>
            <a:chExt cx="674155" cy="674155"/>
          </a:xfrm>
        </p:grpSpPr>
        <p:sp>
          <p:nvSpPr>
            <p:cNvPr id="1336" name="Rectangle"/>
            <p:cNvSpPr/>
            <p:nvPr/>
          </p:nvSpPr>
          <p:spPr>
            <a:xfrm>
              <a:off x="0" y="0"/>
              <a:ext cx="674156" cy="121962"/>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37" name="Rectangle"/>
            <p:cNvSpPr/>
            <p:nvPr/>
          </p:nvSpPr>
          <p:spPr>
            <a:xfrm rot="16200000">
              <a:off x="0" y="-1"/>
              <a:ext cx="674156" cy="121963"/>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41" name="Group"/>
          <p:cNvGrpSpPr/>
          <p:nvPr/>
        </p:nvGrpSpPr>
        <p:grpSpPr>
          <a:xfrm>
            <a:off x="23272742" y="5618490"/>
            <a:ext cx="756743" cy="756743"/>
            <a:chOff x="0" y="-309920"/>
            <a:chExt cx="756742" cy="756742"/>
          </a:xfrm>
        </p:grpSpPr>
        <p:sp>
          <p:nvSpPr>
            <p:cNvPr id="1339" name="Rectangle"/>
            <p:cNvSpPr/>
            <p:nvPr/>
          </p:nvSpPr>
          <p:spPr>
            <a:xfrm>
              <a:off x="0" y="0"/>
              <a:ext cx="756743" cy="136903"/>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40" name="Rectangle"/>
            <p:cNvSpPr/>
            <p:nvPr/>
          </p:nvSpPr>
          <p:spPr>
            <a:xfrm rot="16200000">
              <a:off x="0" y="-1"/>
              <a:ext cx="756743" cy="136904"/>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sp>
        <p:nvSpPr>
          <p:cNvPr id="1342" name="Equation"/>
          <p:cNvSpPr txBox="1"/>
          <p:nvPr/>
        </p:nvSpPr>
        <p:spPr>
          <a:xfrm>
            <a:off x="13106088" y="5865279"/>
            <a:ext cx="752597" cy="67573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7700" i="1">
                          <a:solidFill>
                            <a:srgbClr val="000000"/>
                          </a:solidFill>
                          <a:latin typeface="Cambria Math" panose="02040503050406030204" pitchFamily="18" charset="0"/>
                        </a:rPr>
                        <m:t>α</m:t>
                      </m:r>
                    </m:e>
                    <m:sub>
                      <m:r>
                        <a:rPr xmlns:a="http://schemas.openxmlformats.org/drawingml/2006/main" sz="7700" i="1">
                          <a:solidFill>
                            <a:srgbClr val="000000"/>
                          </a:solidFill>
                          <a:latin typeface="Cambria Math" panose="02040503050406030204" pitchFamily="18" charset="0"/>
                        </a:rPr>
                        <m:t>1</m:t>
                      </m:r>
                    </m:sub>
                  </m:sSub>
                </m:oMath>
              </m:oMathPara>
            </a14:m>
            <a:endParaRPr sz="7700"/>
          </a:p>
        </p:txBody>
      </p:sp>
      <p:sp>
        <p:nvSpPr>
          <p:cNvPr id="1343" name="Equation"/>
          <p:cNvSpPr txBox="1"/>
          <p:nvPr/>
        </p:nvSpPr>
        <p:spPr>
          <a:xfrm>
            <a:off x="18665598" y="5865279"/>
            <a:ext cx="808142" cy="67573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7700" i="1">
                          <a:solidFill>
                            <a:srgbClr val="000000"/>
                          </a:solidFill>
                          <a:latin typeface="Cambria Math" panose="02040503050406030204" pitchFamily="18" charset="0"/>
                        </a:rPr>
                        <m:t>α</m:t>
                      </m:r>
                    </m:e>
                    <m:sub>
                      <m:r>
                        <a:rPr xmlns:a="http://schemas.openxmlformats.org/drawingml/2006/main" sz="7700" i="1">
                          <a:solidFill>
                            <a:srgbClr val="000000"/>
                          </a:solidFill>
                          <a:latin typeface="Cambria Math" panose="02040503050406030204" pitchFamily="18" charset="0"/>
                        </a:rPr>
                        <m:t>2</m:t>
                      </m:r>
                    </m:sub>
                  </m:sSub>
                </m:oMath>
              </m:oMathPara>
            </a14:m>
            <a:endParaRPr sz="7700"/>
          </a:p>
        </p:txBody>
      </p:sp>
      <p:sp>
        <p:nvSpPr>
          <p:cNvPr id="1344" name="Equation"/>
          <p:cNvSpPr txBox="1"/>
          <p:nvPr/>
        </p:nvSpPr>
        <p:spPr>
          <a:xfrm>
            <a:off x="13106088" y="9905080"/>
            <a:ext cx="778287" cy="68545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7700" i="1">
                          <a:solidFill>
                            <a:srgbClr val="000000"/>
                          </a:solidFill>
                          <a:latin typeface="Cambria Math" panose="02040503050406030204" pitchFamily="18" charset="0"/>
                        </a:rPr>
                        <m:t>α</m:t>
                      </m:r>
                    </m:e>
                    <m:sub>
                      <m:r>
                        <a:rPr xmlns:a="http://schemas.openxmlformats.org/drawingml/2006/main" sz="7700" i="1">
                          <a:solidFill>
                            <a:srgbClr val="000000"/>
                          </a:solidFill>
                          <a:latin typeface="Cambria Math" panose="02040503050406030204" pitchFamily="18" charset="0"/>
                        </a:rPr>
                        <m:t>3</m:t>
                      </m:r>
                    </m:sub>
                  </m:sSub>
                </m:oMath>
              </m:oMathPara>
            </a14:m>
            <a:endParaRPr sz="7700"/>
          </a:p>
        </p:txBody>
      </p:sp>
      <p:grpSp>
        <p:nvGrpSpPr>
          <p:cNvPr id="1347" name="Group"/>
          <p:cNvGrpSpPr/>
          <p:nvPr/>
        </p:nvGrpSpPr>
        <p:grpSpPr>
          <a:xfrm>
            <a:off x="17715535" y="9905867"/>
            <a:ext cx="674157" cy="674157"/>
            <a:chOff x="0" y="-276097"/>
            <a:chExt cx="674155" cy="674155"/>
          </a:xfrm>
        </p:grpSpPr>
        <p:sp>
          <p:nvSpPr>
            <p:cNvPr id="1345" name="Rectangle"/>
            <p:cNvSpPr/>
            <p:nvPr/>
          </p:nvSpPr>
          <p:spPr>
            <a:xfrm>
              <a:off x="0" y="0"/>
              <a:ext cx="674156" cy="121962"/>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46" name="Rectangle"/>
            <p:cNvSpPr/>
            <p:nvPr/>
          </p:nvSpPr>
          <p:spPr>
            <a:xfrm rot="16200000">
              <a:off x="0" y="-1"/>
              <a:ext cx="674156" cy="121963"/>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9" name="Each one of them is diagonalized by the FT matrix,  hence their sum is, too"/>
          <p:cNvSpPr txBox="1"/>
          <p:nvPr>
            <p:ph type="title"/>
          </p:nvPr>
        </p:nvSpPr>
        <p:spPr>
          <a:prstGeom prst="rect">
            <a:avLst/>
          </a:prstGeom>
        </p:spPr>
        <p:txBody>
          <a:bodyPr/>
          <a:lstStyle/>
          <a:p>
            <a:pPr algn="ctr">
              <a:defRPr sz="6200"/>
            </a:pPr>
            <a:r>
              <a:t>Each one of them is diagonalized by the FT matrix, </a:t>
            </a:r>
            <a:br/>
            <a:r>
              <a:t>hence their sum is, too</a:t>
            </a:r>
          </a:p>
        </p:txBody>
      </p:sp>
      <p:grpSp>
        <p:nvGrpSpPr>
          <p:cNvPr id="1366" name="Group"/>
          <p:cNvGrpSpPr/>
          <p:nvPr/>
        </p:nvGrpSpPr>
        <p:grpSpPr>
          <a:xfrm>
            <a:off x="5205585" y="5640905"/>
            <a:ext cx="14785043" cy="3353760"/>
            <a:chOff x="0" y="0"/>
            <a:chExt cx="14785041" cy="3353758"/>
          </a:xfrm>
        </p:grpSpPr>
        <p:pic>
          <p:nvPicPr>
            <p:cNvPr id="1350" name="pasted-movie.png" descr="pasted-movie.png"/>
            <p:cNvPicPr>
              <a:picLocks noChangeAspect="1"/>
            </p:cNvPicPr>
            <p:nvPr/>
          </p:nvPicPr>
          <p:blipFill>
            <a:blip r:embed="rId2">
              <a:extLst/>
            </a:blip>
            <a:stretch>
              <a:fillRect/>
            </a:stretch>
          </p:blipFill>
          <p:spPr>
            <a:xfrm>
              <a:off x="0" y="0"/>
              <a:ext cx="3346802" cy="3353759"/>
            </a:xfrm>
            <a:prstGeom prst="rect">
              <a:avLst/>
            </a:prstGeom>
            <a:ln w="12700" cap="flat">
              <a:noFill/>
              <a:miter lim="400000"/>
            </a:ln>
            <a:effectLst/>
          </p:spPr>
        </p:pic>
        <p:pic>
          <p:nvPicPr>
            <p:cNvPr id="1351" name="pasted-movie.png" descr="pasted-movie.png"/>
            <p:cNvPicPr>
              <a:picLocks noChangeAspect="1"/>
            </p:cNvPicPr>
            <p:nvPr/>
          </p:nvPicPr>
          <p:blipFill>
            <a:blip r:embed="rId3">
              <a:extLst/>
            </a:blip>
            <a:stretch>
              <a:fillRect/>
            </a:stretch>
          </p:blipFill>
          <p:spPr>
            <a:xfrm>
              <a:off x="8998422" y="0"/>
              <a:ext cx="3346802" cy="3353759"/>
            </a:xfrm>
            <a:prstGeom prst="rect">
              <a:avLst/>
            </a:prstGeom>
            <a:ln w="12700" cap="flat">
              <a:noFill/>
              <a:miter lim="400000"/>
            </a:ln>
            <a:effectLst/>
          </p:spPr>
        </p:pic>
        <p:pic>
          <p:nvPicPr>
            <p:cNvPr id="1352" name="pasted-movie.png" descr="pasted-movie.png"/>
            <p:cNvPicPr>
              <a:picLocks noChangeAspect="1"/>
            </p:cNvPicPr>
            <p:nvPr/>
          </p:nvPicPr>
          <p:blipFill>
            <a:blip r:embed="rId4">
              <a:extLst/>
            </a:blip>
            <a:stretch>
              <a:fillRect/>
            </a:stretch>
          </p:blipFill>
          <p:spPr>
            <a:xfrm>
              <a:off x="4461079" y="0"/>
              <a:ext cx="3346802" cy="3353759"/>
            </a:xfrm>
            <a:prstGeom prst="rect">
              <a:avLst/>
            </a:prstGeom>
            <a:ln w="12700" cap="flat">
              <a:noFill/>
              <a:miter lim="400000"/>
            </a:ln>
            <a:effectLst/>
          </p:spPr>
        </p:pic>
        <p:grpSp>
          <p:nvGrpSpPr>
            <p:cNvPr id="1356" name="Group"/>
            <p:cNvGrpSpPr/>
            <p:nvPr/>
          </p:nvGrpSpPr>
          <p:grpSpPr>
            <a:xfrm>
              <a:off x="13535764" y="1548756"/>
              <a:ext cx="1249278" cy="256246"/>
              <a:chOff x="0" y="0"/>
              <a:chExt cx="1249277" cy="256244"/>
            </a:xfrm>
          </p:grpSpPr>
          <p:sp>
            <p:nvSpPr>
              <p:cNvPr id="1353" name="Circle"/>
              <p:cNvSpPr/>
              <p:nvPr/>
            </p:nvSpPr>
            <p:spPr>
              <a:xfrm>
                <a:off x="0"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54" name="Circle"/>
              <p:cNvSpPr/>
              <p:nvPr/>
            </p:nvSpPr>
            <p:spPr>
              <a:xfrm>
                <a:off x="496516"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55" name="Circle"/>
              <p:cNvSpPr/>
              <p:nvPr/>
            </p:nvSpPr>
            <p:spPr>
              <a:xfrm>
                <a:off x="993033"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59" name="Group"/>
            <p:cNvGrpSpPr/>
            <p:nvPr/>
          </p:nvGrpSpPr>
          <p:grpSpPr>
            <a:xfrm>
              <a:off x="3592671" y="1365611"/>
              <a:ext cx="622538" cy="622537"/>
              <a:chOff x="0" y="-254956"/>
              <a:chExt cx="622536" cy="622536"/>
            </a:xfrm>
          </p:grpSpPr>
          <p:sp>
            <p:nvSpPr>
              <p:cNvPr id="1357" name="Rectangle"/>
              <p:cNvSpPr/>
              <p:nvPr/>
            </p:nvSpPr>
            <p:spPr>
              <a:xfrm>
                <a:off x="0" y="0"/>
                <a:ext cx="622537" cy="112624"/>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58" name="Rectangle"/>
              <p:cNvSpPr/>
              <p:nvPr/>
            </p:nvSpPr>
            <p:spPr>
              <a:xfrm rot="16200000">
                <a:off x="0" y="-1"/>
                <a:ext cx="622537" cy="112625"/>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62" name="Group"/>
            <p:cNvGrpSpPr/>
            <p:nvPr/>
          </p:nvGrpSpPr>
          <p:grpSpPr>
            <a:xfrm>
              <a:off x="8053751" y="1327479"/>
              <a:ext cx="698801" cy="698801"/>
              <a:chOff x="0" y="-286189"/>
              <a:chExt cx="698799" cy="698799"/>
            </a:xfrm>
          </p:grpSpPr>
          <p:sp>
            <p:nvSpPr>
              <p:cNvPr id="1360" name="Rectangle"/>
              <p:cNvSpPr/>
              <p:nvPr/>
            </p:nvSpPr>
            <p:spPr>
              <a:xfrm>
                <a:off x="0" y="0"/>
                <a:ext cx="698800" cy="126420"/>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61" name="Rectangle"/>
              <p:cNvSpPr/>
              <p:nvPr/>
            </p:nvSpPr>
            <p:spPr>
              <a:xfrm rot="16200000">
                <a:off x="0" y="-1"/>
                <a:ext cx="698800" cy="126421"/>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65" name="Group"/>
            <p:cNvGrpSpPr/>
            <p:nvPr/>
          </p:nvGrpSpPr>
          <p:grpSpPr>
            <a:xfrm>
              <a:off x="12591094" y="1327479"/>
              <a:ext cx="698801" cy="698801"/>
              <a:chOff x="0" y="-286189"/>
              <a:chExt cx="698799" cy="698799"/>
            </a:xfrm>
          </p:grpSpPr>
          <p:sp>
            <p:nvSpPr>
              <p:cNvPr id="1363" name="Rectangle"/>
              <p:cNvSpPr/>
              <p:nvPr/>
            </p:nvSpPr>
            <p:spPr>
              <a:xfrm>
                <a:off x="0" y="0"/>
                <a:ext cx="698800" cy="126420"/>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64" name="Rectangle"/>
              <p:cNvSpPr/>
              <p:nvPr/>
            </p:nvSpPr>
            <p:spPr>
              <a:xfrm rot="16200000">
                <a:off x="0" y="-1"/>
                <a:ext cx="698800" cy="126421"/>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pic>
        <p:nvPicPr>
          <p:cNvPr id="1367" name="pasted-movie.png" descr="pasted-movie.png"/>
          <p:cNvPicPr>
            <a:picLocks noChangeAspect="1"/>
          </p:cNvPicPr>
          <p:nvPr/>
        </p:nvPicPr>
        <p:blipFill>
          <a:blip r:embed="rId5">
            <a:extLst/>
          </a:blip>
          <a:stretch>
            <a:fillRect/>
          </a:stretch>
        </p:blipFill>
        <p:spPr>
          <a:xfrm>
            <a:off x="227885" y="5570736"/>
            <a:ext cx="3486848" cy="3494097"/>
          </a:xfrm>
          <a:prstGeom prst="rect">
            <a:avLst/>
          </a:prstGeom>
          <a:ln w="12700">
            <a:miter lim="400000"/>
          </a:ln>
        </p:spPr>
      </p:pic>
      <p:pic>
        <p:nvPicPr>
          <p:cNvPr id="1368" name="pasted-movie.png" descr="pasted-movie.png"/>
          <p:cNvPicPr>
            <a:picLocks noChangeAspect="1"/>
          </p:cNvPicPr>
          <p:nvPr/>
        </p:nvPicPr>
        <p:blipFill>
          <a:blip r:embed="rId5">
            <a:extLst/>
          </a:blip>
          <a:stretch>
            <a:fillRect/>
          </a:stretch>
        </p:blipFill>
        <p:spPr>
          <a:xfrm rot="5400000">
            <a:off x="20862292" y="5570736"/>
            <a:ext cx="3486848" cy="3494097"/>
          </a:xfrm>
          <a:prstGeom prst="rect">
            <a:avLst/>
          </a:prstGeom>
          <a:ln w="12700">
            <a:miter lim="400000"/>
          </a:ln>
        </p:spPr>
      </p:pic>
      <p:sp>
        <p:nvSpPr>
          <p:cNvPr id="1369" name="Equation"/>
          <p:cNvSpPr txBox="1"/>
          <p:nvPr/>
        </p:nvSpPr>
        <p:spPr>
          <a:xfrm>
            <a:off x="3982918" y="5411159"/>
            <a:ext cx="1144423" cy="38132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35200" i="1">
                      <a:solidFill>
                        <a:srgbClr val="000000"/>
                      </a:solidFill>
                      <a:latin typeface="Cambria Math" panose="02040503050406030204" pitchFamily="18" charset="0"/>
                    </a:rPr>
                    <m:t>(</m:t>
                  </m:r>
                </m:oMath>
              </m:oMathPara>
            </a14:m>
            <a:endParaRPr sz="35200"/>
          </a:p>
        </p:txBody>
      </p:sp>
      <p:sp>
        <p:nvSpPr>
          <p:cNvPr id="1370" name="Equation"/>
          <p:cNvSpPr txBox="1"/>
          <p:nvPr/>
        </p:nvSpPr>
        <p:spPr>
          <a:xfrm>
            <a:off x="19703070" y="5411159"/>
            <a:ext cx="1144423" cy="381325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35200" i="1">
                      <a:solidFill>
                        <a:srgbClr val="000000"/>
                      </a:solidFill>
                      <a:latin typeface="Cambria Math" panose="02040503050406030204" pitchFamily="18" charset="0"/>
                    </a:rPr>
                    <m:t>)</m:t>
                  </m:r>
                </m:oMath>
              </m:oMathPara>
            </a14:m>
            <a:endParaRPr sz="35200"/>
          </a:p>
        </p:txBody>
      </p:sp>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2" name="pasted-movie.png" descr="pasted-movie.png"/>
          <p:cNvPicPr>
            <a:picLocks noChangeAspect="1"/>
          </p:cNvPicPr>
          <p:nvPr/>
        </p:nvPicPr>
        <p:blipFill>
          <a:blip r:embed="rId2">
            <a:extLst/>
          </a:blip>
          <a:stretch>
            <a:fillRect/>
          </a:stretch>
        </p:blipFill>
        <p:spPr>
          <a:xfrm>
            <a:off x="3675493" y="5594326"/>
            <a:ext cx="3346802" cy="3353759"/>
          </a:xfrm>
          <a:prstGeom prst="rect">
            <a:avLst/>
          </a:prstGeom>
          <a:ln w="12700">
            <a:miter lim="400000"/>
          </a:ln>
        </p:spPr>
      </p:pic>
      <p:pic>
        <p:nvPicPr>
          <p:cNvPr id="1373" name="pasted-movie.png" descr="pasted-movie.png"/>
          <p:cNvPicPr>
            <a:picLocks noChangeAspect="1"/>
          </p:cNvPicPr>
          <p:nvPr/>
        </p:nvPicPr>
        <p:blipFill>
          <a:blip r:embed="rId3">
            <a:extLst/>
          </a:blip>
          <a:stretch>
            <a:fillRect/>
          </a:stretch>
        </p:blipFill>
        <p:spPr>
          <a:xfrm>
            <a:off x="15181163" y="5594326"/>
            <a:ext cx="3346802" cy="3353759"/>
          </a:xfrm>
          <a:prstGeom prst="rect">
            <a:avLst/>
          </a:prstGeom>
          <a:ln w="12700">
            <a:miter lim="400000"/>
          </a:ln>
        </p:spPr>
      </p:pic>
      <p:grpSp>
        <p:nvGrpSpPr>
          <p:cNvPr id="1377" name="Group"/>
          <p:cNvGrpSpPr/>
          <p:nvPr/>
        </p:nvGrpSpPr>
        <p:grpSpPr>
          <a:xfrm>
            <a:off x="22537522" y="7143083"/>
            <a:ext cx="1249278" cy="256245"/>
            <a:chOff x="0" y="0"/>
            <a:chExt cx="1249277" cy="256244"/>
          </a:xfrm>
        </p:grpSpPr>
        <p:sp>
          <p:nvSpPr>
            <p:cNvPr id="1374" name="Circle"/>
            <p:cNvSpPr/>
            <p:nvPr/>
          </p:nvSpPr>
          <p:spPr>
            <a:xfrm>
              <a:off x="0"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75" name="Circle"/>
            <p:cNvSpPr/>
            <p:nvPr/>
          </p:nvSpPr>
          <p:spPr>
            <a:xfrm>
              <a:off x="496516"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76" name="Circle"/>
            <p:cNvSpPr/>
            <p:nvPr/>
          </p:nvSpPr>
          <p:spPr>
            <a:xfrm>
              <a:off x="993033"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80" name="Group"/>
          <p:cNvGrpSpPr/>
          <p:nvPr/>
        </p:nvGrpSpPr>
        <p:grpSpPr>
          <a:xfrm>
            <a:off x="10790459" y="6959937"/>
            <a:ext cx="622538" cy="622538"/>
            <a:chOff x="0" y="-254956"/>
            <a:chExt cx="622536" cy="622536"/>
          </a:xfrm>
        </p:grpSpPr>
        <p:sp>
          <p:nvSpPr>
            <p:cNvPr id="1378" name="Rectangle"/>
            <p:cNvSpPr/>
            <p:nvPr/>
          </p:nvSpPr>
          <p:spPr>
            <a:xfrm>
              <a:off x="0" y="0"/>
              <a:ext cx="622537" cy="112624"/>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79" name="Rectangle"/>
            <p:cNvSpPr/>
            <p:nvPr/>
          </p:nvSpPr>
          <p:spPr>
            <a:xfrm rot="16200000">
              <a:off x="0" y="-1"/>
              <a:ext cx="622537" cy="112625"/>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83" name="Group"/>
          <p:cNvGrpSpPr/>
          <p:nvPr/>
        </p:nvGrpSpPr>
        <p:grpSpPr>
          <a:xfrm>
            <a:off x="20514944" y="6921805"/>
            <a:ext cx="698801" cy="698801"/>
            <a:chOff x="0" y="-286189"/>
            <a:chExt cx="698799" cy="698799"/>
          </a:xfrm>
        </p:grpSpPr>
        <p:sp>
          <p:nvSpPr>
            <p:cNvPr id="1381" name="Rectangle"/>
            <p:cNvSpPr/>
            <p:nvPr/>
          </p:nvSpPr>
          <p:spPr>
            <a:xfrm>
              <a:off x="0" y="0"/>
              <a:ext cx="698800" cy="126420"/>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82" name="Rectangle"/>
            <p:cNvSpPr/>
            <p:nvPr/>
          </p:nvSpPr>
          <p:spPr>
            <a:xfrm rot="16200000">
              <a:off x="0" y="-1"/>
              <a:ext cx="698800" cy="126421"/>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pic>
        <p:nvPicPr>
          <p:cNvPr id="1384" name="pasted-movie.png" descr="pasted-movie.png"/>
          <p:cNvPicPr>
            <a:picLocks noChangeAspect="1"/>
          </p:cNvPicPr>
          <p:nvPr/>
        </p:nvPicPr>
        <p:blipFill>
          <a:blip r:embed="rId4">
            <a:extLst/>
          </a:blip>
          <a:stretch>
            <a:fillRect/>
          </a:stretch>
        </p:blipFill>
        <p:spPr>
          <a:xfrm>
            <a:off x="51611" y="5524157"/>
            <a:ext cx="3486848" cy="3494097"/>
          </a:xfrm>
          <a:prstGeom prst="rect">
            <a:avLst/>
          </a:prstGeom>
          <a:ln w="12700">
            <a:miter lim="400000"/>
          </a:ln>
        </p:spPr>
      </p:pic>
      <p:pic>
        <p:nvPicPr>
          <p:cNvPr id="1385" name="pasted-movie.png" descr="pasted-movie.png"/>
          <p:cNvPicPr>
            <a:picLocks noChangeAspect="1"/>
          </p:cNvPicPr>
          <p:nvPr/>
        </p:nvPicPr>
        <p:blipFill>
          <a:blip r:embed="rId4">
            <a:extLst/>
          </a:blip>
          <a:stretch>
            <a:fillRect/>
          </a:stretch>
        </p:blipFill>
        <p:spPr>
          <a:xfrm rot="5400000">
            <a:off x="7162953" y="5524157"/>
            <a:ext cx="3486848" cy="3494097"/>
          </a:xfrm>
          <a:prstGeom prst="rect">
            <a:avLst/>
          </a:prstGeom>
          <a:ln w="12700">
            <a:miter lim="400000"/>
          </a:ln>
        </p:spPr>
      </p:pic>
      <p:pic>
        <p:nvPicPr>
          <p:cNvPr id="1386" name="pasted-movie.png" descr="pasted-movie.png"/>
          <p:cNvPicPr>
            <a:picLocks noChangeAspect="1"/>
          </p:cNvPicPr>
          <p:nvPr/>
        </p:nvPicPr>
        <p:blipFill>
          <a:blip r:embed="rId4">
            <a:extLst/>
          </a:blip>
          <a:stretch>
            <a:fillRect/>
          </a:stretch>
        </p:blipFill>
        <p:spPr>
          <a:xfrm>
            <a:off x="11550032" y="5524157"/>
            <a:ext cx="3486848" cy="3494097"/>
          </a:xfrm>
          <a:prstGeom prst="rect">
            <a:avLst/>
          </a:prstGeom>
          <a:ln w="12700">
            <a:miter lim="400000"/>
          </a:ln>
        </p:spPr>
      </p:pic>
      <p:pic>
        <p:nvPicPr>
          <p:cNvPr id="1387" name="pasted-movie.png" descr="pasted-movie.png"/>
          <p:cNvPicPr>
            <a:picLocks noChangeAspect="1"/>
          </p:cNvPicPr>
          <p:nvPr/>
        </p:nvPicPr>
        <p:blipFill>
          <a:blip r:embed="rId4">
            <a:extLst/>
          </a:blip>
          <a:stretch>
            <a:fillRect/>
          </a:stretch>
        </p:blipFill>
        <p:spPr>
          <a:xfrm rot="5400000">
            <a:off x="18668623" y="5524157"/>
            <a:ext cx="3486848" cy="3494097"/>
          </a:xfrm>
          <a:prstGeom prst="rect">
            <a:avLst/>
          </a:prstGeom>
          <a:ln w="12700">
            <a:miter lim="400000"/>
          </a:ln>
        </p:spPr>
      </p:pic>
      <p:sp>
        <p:nvSpPr>
          <p:cNvPr id="1388" name="Each one of them is diagonalized by the FT matrix,  hence their sum is, too"/>
          <p:cNvSpPr txBox="1"/>
          <p:nvPr>
            <p:ph type="title"/>
          </p:nvPr>
        </p:nvSpPr>
        <p:spPr>
          <a:prstGeom prst="rect">
            <a:avLst/>
          </a:prstGeom>
        </p:spPr>
        <p:txBody>
          <a:bodyPr/>
          <a:lstStyle/>
          <a:p>
            <a:pPr algn="ctr">
              <a:defRPr sz="6200"/>
            </a:pPr>
            <a:r>
              <a:t>Each one of them is diagonalized by the FT matrix, </a:t>
            </a:r>
            <a:br/>
            <a:r>
              <a:t>hence their sum is, too</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90" name="pasted-movie.png" descr="pasted-movie.png"/>
          <p:cNvPicPr>
            <a:picLocks noChangeAspect="1"/>
          </p:cNvPicPr>
          <p:nvPr/>
        </p:nvPicPr>
        <p:blipFill>
          <a:blip r:embed="rId2">
            <a:extLst/>
          </a:blip>
          <a:srcRect l="0" t="6699" r="0" b="0"/>
          <a:stretch>
            <a:fillRect/>
          </a:stretch>
        </p:blipFill>
        <p:spPr>
          <a:xfrm>
            <a:off x="7312448" y="5458424"/>
            <a:ext cx="3772228" cy="3718546"/>
          </a:xfrm>
          <a:prstGeom prst="rect">
            <a:avLst/>
          </a:prstGeom>
          <a:ln w="12700">
            <a:miter lim="400000"/>
          </a:ln>
        </p:spPr>
      </p:pic>
      <p:pic>
        <p:nvPicPr>
          <p:cNvPr id="1391" name="pasted-movie.png" descr="pasted-movie.png"/>
          <p:cNvPicPr>
            <a:picLocks noChangeAspect="1"/>
          </p:cNvPicPr>
          <p:nvPr/>
        </p:nvPicPr>
        <p:blipFill>
          <a:blip r:embed="rId3">
            <a:extLst/>
          </a:blip>
          <a:stretch>
            <a:fillRect/>
          </a:stretch>
        </p:blipFill>
        <p:spPr>
          <a:xfrm>
            <a:off x="11920177" y="5458424"/>
            <a:ext cx="3711004" cy="3718720"/>
          </a:xfrm>
          <a:prstGeom prst="rect">
            <a:avLst/>
          </a:prstGeom>
          <a:ln w="12700">
            <a:miter lim="400000"/>
          </a:ln>
        </p:spPr>
      </p:pic>
      <p:pic>
        <p:nvPicPr>
          <p:cNvPr id="1392" name="pasted-movie.png" descr="pasted-movie.png"/>
          <p:cNvPicPr>
            <a:picLocks noChangeAspect="1"/>
          </p:cNvPicPr>
          <p:nvPr/>
        </p:nvPicPr>
        <p:blipFill>
          <a:blip r:embed="rId4">
            <a:extLst/>
          </a:blip>
          <a:stretch>
            <a:fillRect/>
          </a:stretch>
        </p:blipFill>
        <p:spPr>
          <a:xfrm>
            <a:off x="16397425" y="5458424"/>
            <a:ext cx="3711004" cy="3718720"/>
          </a:xfrm>
          <a:prstGeom prst="rect">
            <a:avLst/>
          </a:prstGeom>
          <a:ln w="12700">
            <a:miter lim="400000"/>
          </a:ln>
        </p:spPr>
      </p:pic>
      <p:grpSp>
        <p:nvGrpSpPr>
          <p:cNvPr id="1396" name="Group"/>
          <p:cNvGrpSpPr/>
          <p:nvPr/>
        </p:nvGrpSpPr>
        <p:grpSpPr>
          <a:xfrm>
            <a:off x="21419630" y="7189661"/>
            <a:ext cx="1249278" cy="256246"/>
            <a:chOff x="0" y="0"/>
            <a:chExt cx="1249277" cy="256244"/>
          </a:xfrm>
        </p:grpSpPr>
        <p:sp>
          <p:nvSpPr>
            <p:cNvPr id="1393" name="Circle"/>
            <p:cNvSpPr/>
            <p:nvPr/>
          </p:nvSpPr>
          <p:spPr>
            <a:xfrm>
              <a:off x="0"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94" name="Circle"/>
            <p:cNvSpPr/>
            <p:nvPr/>
          </p:nvSpPr>
          <p:spPr>
            <a:xfrm>
              <a:off x="496516"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95" name="Circle"/>
            <p:cNvSpPr/>
            <p:nvPr/>
          </p:nvSpPr>
          <p:spPr>
            <a:xfrm>
              <a:off x="993033" y="0"/>
              <a:ext cx="256245" cy="256245"/>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399" name="Group"/>
          <p:cNvGrpSpPr/>
          <p:nvPr/>
        </p:nvGrpSpPr>
        <p:grpSpPr>
          <a:xfrm>
            <a:off x="11173776" y="7006516"/>
            <a:ext cx="622537" cy="622538"/>
            <a:chOff x="0" y="-254956"/>
            <a:chExt cx="622536" cy="622536"/>
          </a:xfrm>
        </p:grpSpPr>
        <p:sp>
          <p:nvSpPr>
            <p:cNvPr id="1397" name="Rectangle"/>
            <p:cNvSpPr/>
            <p:nvPr/>
          </p:nvSpPr>
          <p:spPr>
            <a:xfrm>
              <a:off x="0" y="0"/>
              <a:ext cx="622537" cy="112624"/>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398" name="Rectangle"/>
            <p:cNvSpPr/>
            <p:nvPr/>
          </p:nvSpPr>
          <p:spPr>
            <a:xfrm rot="16200000">
              <a:off x="0" y="-1"/>
              <a:ext cx="622537" cy="112625"/>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402" name="Group"/>
          <p:cNvGrpSpPr/>
          <p:nvPr/>
        </p:nvGrpSpPr>
        <p:grpSpPr>
          <a:xfrm>
            <a:off x="15634856" y="6968385"/>
            <a:ext cx="698801" cy="698800"/>
            <a:chOff x="0" y="-286189"/>
            <a:chExt cx="698799" cy="698799"/>
          </a:xfrm>
        </p:grpSpPr>
        <p:sp>
          <p:nvSpPr>
            <p:cNvPr id="1400" name="Rectangle"/>
            <p:cNvSpPr/>
            <p:nvPr/>
          </p:nvSpPr>
          <p:spPr>
            <a:xfrm>
              <a:off x="0" y="0"/>
              <a:ext cx="698800" cy="126420"/>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401" name="Rectangle"/>
            <p:cNvSpPr/>
            <p:nvPr/>
          </p:nvSpPr>
          <p:spPr>
            <a:xfrm rot="16200000">
              <a:off x="0" y="-1"/>
              <a:ext cx="698800" cy="126421"/>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405" name="Group"/>
          <p:cNvGrpSpPr/>
          <p:nvPr/>
        </p:nvGrpSpPr>
        <p:grpSpPr>
          <a:xfrm>
            <a:off x="20172198" y="6968385"/>
            <a:ext cx="698801" cy="698800"/>
            <a:chOff x="0" y="-286189"/>
            <a:chExt cx="698799" cy="698799"/>
          </a:xfrm>
        </p:grpSpPr>
        <p:sp>
          <p:nvSpPr>
            <p:cNvPr id="1403" name="Rectangle"/>
            <p:cNvSpPr/>
            <p:nvPr/>
          </p:nvSpPr>
          <p:spPr>
            <a:xfrm>
              <a:off x="0" y="0"/>
              <a:ext cx="698800" cy="126420"/>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404" name="Rectangle"/>
            <p:cNvSpPr/>
            <p:nvPr/>
          </p:nvSpPr>
          <p:spPr>
            <a:xfrm rot="16200000">
              <a:off x="0" y="-1"/>
              <a:ext cx="698800" cy="126421"/>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pic>
        <p:nvPicPr>
          <p:cNvPr id="1406" name="pasted-movie.png" descr="pasted-movie.png"/>
          <p:cNvPicPr>
            <a:picLocks noChangeAspect="1"/>
          </p:cNvPicPr>
          <p:nvPr/>
        </p:nvPicPr>
        <p:blipFill>
          <a:blip r:embed="rId5">
            <a:extLst/>
          </a:blip>
          <a:srcRect l="0" t="6595" r="0" b="0"/>
          <a:stretch>
            <a:fillRect/>
          </a:stretch>
        </p:blipFill>
        <p:spPr>
          <a:xfrm>
            <a:off x="302211" y="5395917"/>
            <a:ext cx="3894870" cy="3843729"/>
          </a:xfrm>
          <a:prstGeom prst="rect">
            <a:avLst/>
          </a:prstGeom>
          <a:ln w="12700">
            <a:miter lim="400000"/>
          </a:ln>
        </p:spPr>
      </p:pic>
      <p:grpSp>
        <p:nvGrpSpPr>
          <p:cNvPr id="1409" name="Group"/>
          <p:cNvGrpSpPr/>
          <p:nvPr/>
        </p:nvGrpSpPr>
        <p:grpSpPr>
          <a:xfrm>
            <a:off x="5258061" y="7033215"/>
            <a:ext cx="962490" cy="569138"/>
            <a:chOff x="0" y="0"/>
            <a:chExt cx="962488" cy="569137"/>
          </a:xfrm>
        </p:grpSpPr>
        <p:sp>
          <p:nvSpPr>
            <p:cNvPr id="1407" name="Rectangle"/>
            <p:cNvSpPr/>
            <p:nvPr/>
          </p:nvSpPr>
          <p:spPr>
            <a:xfrm>
              <a:off x="0" y="0"/>
              <a:ext cx="962489" cy="174124"/>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408" name="Rectangle"/>
            <p:cNvSpPr/>
            <p:nvPr/>
          </p:nvSpPr>
          <p:spPr>
            <a:xfrm>
              <a:off x="0" y="395013"/>
              <a:ext cx="962489" cy="174125"/>
            </a:xfrm>
            <a:prstGeom prst="rect">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sp>
        <p:nvSpPr>
          <p:cNvPr id="1410" name="Each one of them is diagonalized by the FT matrix,  hence their sum is, too"/>
          <p:cNvSpPr txBox="1"/>
          <p:nvPr>
            <p:ph type="title"/>
          </p:nvPr>
        </p:nvSpPr>
        <p:spPr>
          <a:prstGeom prst="rect">
            <a:avLst/>
          </a:prstGeom>
        </p:spPr>
        <p:txBody>
          <a:bodyPr/>
          <a:lstStyle/>
          <a:p>
            <a:pPr algn="ctr">
              <a:defRPr sz="6200"/>
            </a:pPr>
            <a:r>
              <a:t>Each one of them is diagonalized by the FT matrix, </a:t>
            </a:r>
            <a:br/>
            <a:r>
              <a:t>hence their sum is, too</a:t>
            </a:r>
          </a:p>
        </p:txBody>
      </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2" name="Important property: Convolutions commute with shifts!"/>
          <p:cNvSpPr txBox="1"/>
          <p:nvPr>
            <p:ph type="title"/>
          </p:nvPr>
        </p:nvSpPr>
        <p:spPr>
          <a:prstGeom prst="rect">
            <a:avLst/>
          </a:prstGeom>
        </p:spPr>
        <p:txBody>
          <a:bodyPr/>
          <a:lstStyle>
            <a:lvl1pPr algn="ctr">
              <a:defRPr sz="6200"/>
            </a:lvl1pPr>
          </a:lstStyle>
          <a:p>
            <a:pPr/>
            <a:r>
              <a:t>Important property: Convolutions commute with shifts!</a:t>
            </a:r>
          </a:p>
        </p:txBody>
      </p:sp>
      <p:pic>
        <p:nvPicPr>
          <p:cNvPr id="1413" name="pasted-movie.png" descr="pasted-movie.png"/>
          <p:cNvPicPr>
            <a:picLocks noChangeAspect="1"/>
          </p:cNvPicPr>
          <p:nvPr/>
        </p:nvPicPr>
        <p:blipFill>
          <a:blip r:embed="rId2">
            <a:extLst/>
          </a:blip>
          <a:stretch>
            <a:fillRect/>
          </a:stretch>
        </p:blipFill>
        <p:spPr>
          <a:xfrm>
            <a:off x="308657" y="3927700"/>
            <a:ext cx="23766686" cy="7537436"/>
          </a:xfrm>
          <a:prstGeom prst="rect">
            <a:avLst/>
          </a:prstGeom>
          <a:ln w="12700">
            <a:miter lim="400000"/>
          </a:ln>
        </p:spPr>
      </p:pic>
      <p:sp>
        <p:nvSpPr>
          <p:cNvPr id="1414" name="Source: Michael Bronstein - Deriving Convolutions from First Principles - https://medium.com/towards-data-science/deriving-convolution-from-first-principles-4ff124888028"/>
          <p:cNvSpPr txBox="1"/>
          <p:nvPr/>
        </p:nvSpPr>
        <p:spPr>
          <a:xfrm>
            <a:off x="230623" y="13183608"/>
            <a:ext cx="19662903" cy="3992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2000"/>
            </a:lvl1pPr>
          </a:lstStyle>
          <a:p>
            <a:pPr/>
            <a:r>
              <a:t>Source: Michael Bronstein - Deriving Convolutions from First Principles - https://medium.com/towards-data-science/deriving-convolution-from-first-principles-4ff124888028</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6" name="Fourier &amp; deblurring"/>
          <p:cNvSpPr txBox="1"/>
          <p:nvPr>
            <p:ph type="title"/>
          </p:nvPr>
        </p:nvSpPr>
        <p:spPr>
          <a:prstGeom prst="rect">
            <a:avLst/>
          </a:prstGeom>
        </p:spPr>
        <p:txBody>
          <a:bodyPr/>
          <a:lstStyle/>
          <a:p>
            <a:pPr/>
            <a:r>
              <a:t>Fourier &amp; deblurring</a:t>
            </a:r>
          </a:p>
        </p:txBody>
      </p:sp>
      <p:sp>
        <p:nvSpPr>
          <p:cNvPr id="1417" name="Convolution is diagonal in Fourier…"/>
          <p:cNvSpPr txBox="1"/>
          <p:nvPr>
            <p:ph type="body" idx="1"/>
          </p:nvPr>
        </p:nvSpPr>
        <p:spPr>
          <a:xfrm>
            <a:off x="500859" y="1996568"/>
            <a:ext cx="23382282" cy="8702676"/>
          </a:xfrm>
          <a:prstGeom prst="rect">
            <a:avLst/>
          </a:prstGeom>
        </p:spPr>
        <p:txBody>
          <a:bodyPr/>
          <a:lstStyle/>
          <a:p>
            <a:pPr/>
            <a:r>
              <a:t>Convolution is diagonal in Fourier</a:t>
            </a:r>
          </a:p>
          <a:p>
            <a:pPr/>
            <a:r>
              <a:t>Inverse (deblurring) is just a division by eigenvalue</a:t>
            </a:r>
          </a:p>
          <a:p>
            <a:pPr lvl="1" marL="914400" indent="-457200"/>
            <a:r>
              <a:t>The smaller the eigenvalue, the worse the conditioning</a:t>
            </a:r>
          </a:p>
        </p:txBody>
      </p:sp>
      <p:grpSp>
        <p:nvGrpSpPr>
          <p:cNvPr id="1424" name="Group"/>
          <p:cNvGrpSpPr/>
          <p:nvPr/>
        </p:nvGrpSpPr>
        <p:grpSpPr>
          <a:xfrm>
            <a:off x="1369811" y="5230732"/>
            <a:ext cx="14740539" cy="8462589"/>
            <a:chOff x="0" y="0"/>
            <a:chExt cx="14740537" cy="8462589"/>
          </a:xfrm>
        </p:grpSpPr>
        <p:sp>
          <p:nvSpPr>
            <p:cNvPr id="1418" name="Blurry input"/>
            <p:cNvSpPr txBox="1"/>
            <p:nvPr/>
          </p:nvSpPr>
          <p:spPr>
            <a:xfrm>
              <a:off x="2141482" y="7318306"/>
              <a:ext cx="1637930" cy="5170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defTabSz="457200">
                <a:spcBef>
                  <a:spcPts val="0"/>
                </a:spcBef>
                <a:defRPr sz="1200">
                  <a:latin typeface="Helvetica"/>
                  <a:ea typeface="Helvetica"/>
                  <a:cs typeface="Helvetica"/>
                  <a:sym typeface="Helvetica"/>
                </a:defRPr>
              </a:lvl1pPr>
            </a:lstStyle>
            <a:p>
              <a:pPr/>
              <a:r>
                <a:t>Blurry input</a:t>
              </a:r>
            </a:p>
          </p:txBody>
        </p:sp>
        <p:sp>
          <p:nvSpPr>
            <p:cNvPr id="1419" name="Result without  regularization"/>
            <p:cNvSpPr txBox="1"/>
            <p:nvPr/>
          </p:nvSpPr>
          <p:spPr>
            <a:xfrm>
              <a:off x="7363466" y="7616495"/>
              <a:ext cx="2061253" cy="8460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457200">
                <a:spcBef>
                  <a:spcPts val="0"/>
                </a:spcBef>
                <a:defRPr sz="1200">
                  <a:latin typeface="Helvetica"/>
                  <a:ea typeface="Helvetica"/>
                  <a:cs typeface="Helvetica"/>
                  <a:sym typeface="Helvetica"/>
                </a:defRPr>
              </a:pPr>
              <a:r>
                <a:t>Result without </a:t>
              </a:r>
              <a:br/>
              <a:r>
                <a:t>regularization</a:t>
              </a:r>
            </a:p>
          </p:txBody>
        </p:sp>
        <p:sp>
          <p:nvSpPr>
            <p:cNvPr id="1420" name="Result with  regularization"/>
            <p:cNvSpPr txBox="1"/>
            <p:nvPr/>
          </p:nvSpPr>
          <p:spPr>
            <a:xfrm>
              <a:off x="12469773" y="7616495"/>
              <a:ext cx="1904676" cy="8460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p>
              <a:pPr defTabSz="457200">
                <a:spcBef>
                  <a:spcPts val="0"/>
                </a:spcBef>
                <a:defRPr sz="1200">
                  <a:latin typeface="Helvetica"/>
                  <a:ea typeface="Helvetica"/>
                  <a:cs typeface="Helvetica"/>
                  <a:sym typeface="Helvetica"/>
                </a:defRPr>
              </a:pPr>
              <a:r>
                <a:t>Result with </a:t>
              </a:r>
              <a:br/>
              <a:r>
                <a:t>regularization</a:t>
              </a:r>
            </a:p>
          </p:txBody>
        </p:sp>
        <p:pic>
          <p:nvPicPr>
            <p:cNvPr id="1421" name="noisy.png" descr="noisy.png"/>
            <p:cNvPicPr>
              <a:picLocks noChangeAspect="1"/>
            </p:cNvPicPr>
            <p:nvPr/>
          </p:nvPicPr>
          <p:blipFill>
            <a:blip r:embed="rId2">
              <a:extLst/>
            </a:blip>
            <a:stretch>
              <a:fillRect/>
            </a:stretch>
          </p:blipFill>
          <p:spPr>
            <a:xfrm>
              <a:off x="0" y="0"/>
              <a:ext cx="4726226" cy="7105865"/>
            </a:xfrm>
            <a:prstGeom prst="rect">
              <a:avLst/>
            </a:prstGeom>
            <a:ln w="12700" cap="flat">
              <a:noFill/>
              <a:miter lim="400000"/>
            </a:ln>
            <a:effectLst/>
          </p:spPr>
        </p:pic>
        <p:pic>
          <p:nvPicPr>
            <p:cNvPr id="1422" name="droppedImage.png" descr="droppedImage.png"/>
            <p:cNvPicPr>
              <a:picLocks noChangeAspect="1"/>
            </p:cNvPicPr>
            <p:nvPr/>
          </p:nvPicPr>
          <p:blipFill>
            <a:blip r:embed="rId3">
              <a:extLst/>
            </a:blip>
            <a:stretch>
              <a:fillRect/>
            </a:stretch>
          </p:blipFill>
          <p:spPr>
            <a:xfrm>
              <a:off x="5007155" y="0"/>
              <a:ext cx="4726227" cy="7105865"/>
            </a:xfrm>
            <a:prstGeom prst="rect">
              <a:avLst/>
            </a:prstGeom>
            <a:ln w="12700" cap="flat">
              <a:noFill/>
              <a:miter lim="400000"/>
            </a:ln>
            <a:effectLst/>
          </p:spPr>
        </p:pic>
        <p:pic>
          <p:nvPicPr>
            <p:cNvPr id="1423" name="droppedImage.png" descr="droppedImage.png"/>
            <p:cNvPicPr>
              <a:picLocks noChangeAspect="1"/>
            </p:cNvPicPr>
            <p:nvPr/>
          </p:nvPicPr>
          <p:blipFill>
            <a:blip r:embed="rId4">
              <a:extLst/>
            </a:blip>
            <a:stretch>
              <a:fillRect/>
            </a:stretch>
          </p:blipFill>
          <p:spPr>
            <a:xfrm>
              <a:off x="10014311" y="0"/>
              <a:ext cx="4726227" cy="710586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6" name="PCA and Fourier"/>
          <p:cNvSpPr txBox="1"/>
          <p:nvPr>
            <p:ph type="title"/>
          </p:nvPr>
        </p:nvSpPr>
        <p:spPr>
          <a:prstGeom prst="rect">
            <a:avLst/>
          </a:prstGeom>
        </p:spPr>
        <p:txBody>
          <a:bodyPr/>
          <a:lstStyle/>
          <a:p>
            <a:pPr/>
            <a:r>
              <a:t>PCA and Fourier</a:t>
            </a:r>
          </a:p>
        </p:txBody>
      </p:sp>
      <p:sp>
        <p:nvSpPr>
          <p:cNvPr id="1427" name="Applying PCA to a stationary signal (~shift invariant)  essentially** yields the Fourier basis**…"/>
          <p:cNvSpPr txBox="1"/>
          <p:nvPr>
            <p:ph type="body" idx="1"/>
          </p:nvPr>
        </p:nvSpPr>
        <p:spPr>
          <a:prstGeom prst="rect">
            <a:avLst/>
          </a:prstGeom>
        </p:spPr>
        <p:txBody>
          <a:bodyPr/>
          <a:lstStyle/>
          <a:p>
            <a:pPr/>
            <a:r>
              <a:t>Applying PCA to a stationary signal (~shift invariant) </a:t>
            </a:r>
            <a:br/>
            <a:r>
              <a:t>essentially** yields the Fourier basis**</a:t>
            </a:r>
          </a:p>
          <a:p>
            <a:pPr/>
            <a:r>
              <a:t>e.g. if you do PCA on a large set of “natural”** images, </a:t>
            </a:r>
            <a:br/>
            <a:r>
              <a:t>they admit the Fourier bases as principal components</a:t>
            </a:r>
          </a:p>
          <a:p>
            <a:pPr/>
          </a:p>
          <a:p>
            <a:pPr/>
            <a:r>
              <a:t>Don’t be surprised when Fourier-like filters “emerge”</a:t>
            </a:r>
          </a:p>
        </p:txBody>
      </p:sp>
      <p:sp>
        <p:nvSpPr>
          <p:cNvPr id="1428" name="Natural means images of the world, whether it’s nature or man-made, as opposed to random signals"/>
          <p:cNvSpPr txBox="1"/>
          <p:nvPr/>
        </p:nvSpPr>
        <p:spPr>
          <a:xfrm>
            <a:off x="19410550" y="4767828"/>
            <a:ext cx="4980691" cy="2819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3600"/>
            </a:lvl1pPr>
          </a:lstStyle>
          <a:p>
            <a:pPr/>
            <a:r>
              <a:t>Natural means images of the world, whether it’s nature or man-made, as opposed to random signals</a:t>
            </a:r>
          </a:p>
        </p:txBody>
      </p:sp>
      <p:pic>
        <p:nvPicPr>
          <p:cNvPr id="1429" name="Image" descr="Image"/>
          <p:cNvPicPr>
            <a:picLocks noChangeAspect="1"/>
          </p:cNvPicPr>
          <p:nvPr/>
        </p:nvPicPr>
        <p:blipFill>
          <a:blip r:embed="rId2">
            <a:extLst/>
          </a:blip>
          <a:stretch>
            <a:fillRect/>
          </a:stretch>
        </p:blipFill>
        <p:spPr>
          <a:xfrm>
            <a:off x="16620418" y="76608"/>
            <a:ext cx="7422858" cy="3185839"/>
          </a:xfrm>
          <a:prstGeom prst="rect">
            <a:avLst/>
          </a:prstGeom>
          <a:ln w="12700">
            <a:miter lim="400000"/>
          </a:ln>
        </p:spPr>
      </p:pic>
      <p:pic>
        <p:nvPicPr>
          <p:cNvPr id="1430" name="pasted-movie.png" descr="pasted-movie.png"/>
          <p:cNvPicPr>
            <a:picLocks noChangeAspect="1"/>
          </p:cNvPicPr>
          <p:nvPr/>
        </p:nvPicPr>
        <p:blipFill>
          <a:blip r:embed="rId3">
            <a:extLst/>
          </a:blip>
          <a:stretch>
            <a:fillRect/>
          </a:stretch>
        </p:blipFill>
        <p:spPr>
          <a:xfrm>
            <a:off x="1169163" y="9796669"/>
            <a:ext cx="21950232" cy="3430382"/>
          </a:xfrm>
          <a:prstGeom prst="rect">
            <a:avLst/>
          </a:prstGeom>
          <a:ln w="12700">
            <a:miter lim="400000"/>
          </a:ln>
        </p:spPr>
      </p:pic>
      <p:sp>
        <p:nvSpPr>
          <p:cNvPr id="1431" name="From Torralba and Oliva"/>
          <p:cNvSpPr txBox="1"/>
          <p:nvPr/>
        </p:nvSpPr>
        <p:spPr>
          <a:xfrm>
            <a:off x="19262408" y="13116817"/>
            <a:ext cx="4980691" cy="4613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2400"/>
            </a:lvl1pPr>
          </a:lstStyle>
          <a:p>
            <a:pPr/>
            <a:r>
              <a:t>From Torralba and Oliva</a:t>
            </a:r>
          </a:p>
        </p:txBody>
      </p:sp>
      <p:sp>
        <p:nvSpPr>
          <p:cNvPr id="1432" name="From Foundations of Computer Vision"/>
          <p:cNvSpPr txBox="1"/>
          <p:nvPr/>
        </p:nvSpPr>
        <p:spPr>
          <a:xfrm>
            <a:off x="17618045" y="3643269"/>
            <a:ext cx="6644094" cy="461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sz="2400"/>
            </a:lvl1pPr>
          </a:lstStyle>
          <a:p>
            <a:pPr/>
            <a:r>
              <a:t>From Foundations of Computer Vision</a:t>
            </a: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4" name="Note: some datasets are not shift-invariant"/>
          <p:cNvSpPr txBox="1"/>
          <p:nvPr>
            <p:ph type="title"/>
          </p:nvPr>
        </p:nvSpPr>
        <p:spPr>
          <a:prstGeom prst="rect">
            <a:avLst/>
          </a:prstGeom>
        </p:spPr>
        <p:txBody>
          <a:bodyPr/>
          <a:lstStyle/>
          <a:p>
            <a:pPr/>
            <a:r>
              <a:t>Note: some datasets are not shift-invariant</a:t>
            </a:r>
          </a:p>
        </p:txBody>
      </p:sp>
      <p:sp>
        <p:nvSpPr>
          <p:cNvPr id="1435" name="What you learn from applying linear tools to them may not generalize to shift-invariant datasets"/>
          <p:cNvSpPr txBox="1"/>
          <p:nvPr>
            <p:ph type="body" idx="1"/>
          </p:nvPr>
        </p:nvSpPr>
        <p:spPr>
          <a:prstGeom prst="rect">
            <a:avLst/>
          </a:prstGeom>
        </p:spPr>
        <p:txBody>
          <a:bodyPr/>
          <a:lstStyle/>
          <a:p>
            <a:pPr/>
            <a:r>
              <a:t>What you learn from applying linear tools to them may not generalize to shift-invariant datasets</a:t>
            </a:r>
          </a:p>
        </p:txBody>
      </p:sp>
      <p:grpSp>
        <p:nvGrpSpPr>
          <p:cNvPr id="1438" name="Group"/>
          <p:cNvGrpSpPr/>
          <p:nvPr/>
        </p:nvGrpSpPr>
        <p:grpSpPr>
          <a:xfrm>
            <a:off x="92395" y="7061175"/>
            <a:ext cx="24103770" cy="6007056"/>
            <a:chOff x="0" y="0"/>
            <a:chExt cx="24103769" cy="6007055"/>
          </a:xfrm>
        </p:grpSpPr>
        <p:pic>
          <p:nvPicPr>
            <p:cNvPr id="1436" name="Image" descr="Image"/>
            <p:cNvPicPr>
              <a:picLocks noChangeAspect="1"/>
            </p:cNvPicPr>
            <p:nvPr/>
          </p:nvPicPr>
          <p:blipFill>
            <a:blip r:embed="rId2">
              <a:extLst/>
            </a:blip>
            <a:stretch>
              <a:fillRect/>
            </a:stretch>
          </p:blipFill>
          <p:spPr>
            <a:xfrm>
              <a:off x="0" y="51112"/>
              <a:ext cx="10948848" cy="5432636"/>
            </a:xfrm>
            <a:prstGeom prst="rect">
              <a:avLst/>
            </a:prstGeom>
            <a:ln w="12700" cap="flat">
              <a:noFill/>
              <a:miter lim="400000"/>
            </a:ln>
            <a:effectLst/>
          </p:spPr>
        </p:pic>
        <p:pic>
          <p:nvPicPr>
            <p:cNvPr id="1437" name="Image" descr="Image"/>
            <p:cNvPicPr>
              <a:picLocks noChangeAspect="1"/>
            </p:cNvPicPr>
            <p:nvPr/>
          </p:nvPicPr>
          <p:blipFill>
            <a:blip r:embed="rId3">
              <a:extLst/>
            </a:blip>
            <a:stretch>
              <a:fillRect/>
            </a:stretch>
          </p:blipFill>
          <p:spPr>
            <a:xfrm>
              <a:off x="11666083" y="0"/>
              <a:ext cx="12437687" cy="6007056"/>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0" name="A bit of a tangent but…"/>
          <p:cNvSpPr txBox="1"/>
          <p:nvPr>
            <p:ph type="title"/>
          </p:nvPr>
        </p:nvSpPr>
        <p:spPr>
          <a:prstGeom prst="rect">
            <a:avLst/>
          </a:prstGeom>
        </p:spPr>
        <p:txBody>
          <a:bodyPr/>
          <a:lstStyle/>
          <a:p>
            <a:pPr/>
            <a:r>
              <a:t>A bit of a tangent but…</a:t>
            </a:r>
          </a:p>
        </p:txBody>
      </p:sp>
      <p:sp>
        <p:nvSpPr>
          <p:cNvPr id="1441" name="https://improbable.com/2020/06/05/fmri-brain-research-the-dead-salmon-has-lots-of-company/…"/>
          <p:cNvSpPr txBox="1"/>
          <p:nvPr>
            <p:ph type="body" idx="1"/>
          </p:nvPr>
        </p:nvSpPr>
        <p:spPr>
          <a:xfrm>
            <a:off x="500859" y="3463163"/>
            <a:ext cx="14622696" cy="9960428"/>
          </a:xfrm>
          <a:prstGeom prst="rect">
            <a:avLst/>
          </a:prstGeom>
        </p:spPr>
        <p:txBody>
          <a:bodyPr/>
          <a:lstStyle/>
          <a:p>
            <a:pPr marL="301752" indent="-301752" defTabSz="1207008">
              <a:spcBef>
                <a:spcPts val="1300"/>
              </a:spcBef>
              <a:defRPr sz="3696"/>
            </a:pPr>
            <a:r>
              <a:t>https://improbable.com/2020/06/05/fmri-brain-research-the-dead-salmon-has-lots-of-company/ </a:t>
            </a:r>
          </a:p>
          <a:p>
            <a:pPr marL="301752" indent="-301752" defTabSz="1207008">
              <a:spcBef>
                <a:spcPts val="1300"/>
              </a:spcBef>
              <a:defRPr sz="3696"/>
            </a:pPr>
            <a:r>
              <a:rPr u="sng">
                <a:hlinkClick r:id="rId2" invalidUrl="" action="" tgtFrame="" tooltip="" history="1" highlightClick="0" endSnd="0"/>
              </a:rPr>
              <a:t>https://www.scientificamerican.com/blog/scicurious-brain/ignobel-prize-in-neuroscience-the-dead-salmon-study/</a:t>
            </a:r>
          </a:p>
          <a:p>
            <a:pPr marL="301752" indent="-301752" defTabSz="1207008">
              <a:spcBef>
                <a:spcPts val="1300"/>
              </a:spcBef>
              <a:defRPr sz="3696"/>
            </a:pPr>
            <a:r>
              <a:t>With the extreme dimensionality of functional neuroimaging data comes extreme risk for false positives. Across the 130,000 voxels in a typical fMRI volume the probability of a false positive is almost certain. Correction for multiple comparisons should be completed with these datasets, but is often ignored by investigators. To illustrate the magnitude of the problem we carried out a real experiment that demonstrates the danger of not correcting for chance properly.</a:t>
            </a:r>
          </a:p>
          <a:p>
            <a:pPr marL="301752" indent="-301752" defTabSz="1207008">
              <a:spcBef>
                <a:spcPts val="1300"/>
              </a:spcBef>
              <a:defRPr sz="3696"/>
            </a:pPr>
            <a:r>
              <a:t>Winner of 2012 Ig Nobel prize</a:t>
            </a:r>
          </a:p>
          <a:p>
            <a:pPr marL="301752" indent="-301752" defTabSz="1207008">
              <a:spcBef>
                <a:spcPts val="1300"/>
              </a:spcBef>
              <a:defRPr sz="3696"/>
            </a:pPr>
          </a:p>
          <a:p>
            <a:pPr marL="301752" indent="-301752" defTabSz="1207008">
              <a:spcBef>
                <a:spcPts val="1300"/>
              </a:spcBef>
              <a:defRPr sz="3696"/>
            </a:pPr>
          </a:p>
          <a:p>
            <a:pPr marL="301752" indent="-301752" defTabSz="1207008">
              <a:spcBef>
                <a:spcPts val="1300"/>
              </a:spcBef>
              <a:defRPr sz="3696"/>
            </a:pPr>
            <a:r>
              <a:t>Lessons for AI interpretability research: </a:t>
            </a:r>
            <a:r>
              <a:rPr u="sng">
                <a:hlinkClick r:id="rId3" invalidUrl="" action="" tgtFrame="" tooltip="" history="1" highlightClick="0" endSnd="0"/>
              </a:rPr>
              <a:t>https://arxiv.org/abs/2512.18792</a:t>
            </a:r>
          </a:p>
        </p:txBody>
      </p:sp>
      <p:pic>
        <p:nvPicPr>
          <p:cNvPr id="1442" name="pasted-movie.png" descr="pasted-movie.png"/>
          <p:cNvPicPr>
            <a:picLocks noChangeAspect="1"/>
          </p:cNvPicPr>
          <p:nvPr/>
        </p:nvPicPr>
        <p:blipFill>
          <a:blip r:embed="rId4">
            <a:extLst/>
          </a:blip>
          <a:stretch>
            <a:fillRect/>
          </a:stretch>
        </p:blipFill>
        <p:spPr>
          <a:xfrm>
            <a:off x="14622961" y="11091608"/>
            <a:ext cx="10073062" cy="2496368"/>
          </a:xfrm>
          <a:prstGeom prst="rect">
            <a:avLst/>
          </a:prstGeom>
          <a:ln w="12700">
            <a:miter lim="400000"/>
          </a:ln>
        </p:spPr>
      </p:pic>
      <p:pic>
        <p:nvPicPr>
          <p:cNvPr id="1443" name="pasted-movie.png" descr="pasted-movie.png"/>
          <p:cNvPicPr>
            <a:picLocks noChangeAspect="1"/>
          </p:cNvPicPr>
          <p:nvPr/>
        </p:nvPicPr>
        <p:blipFill>
          <a:blip r:embed="rId5">
            <a:extLst/>
          </a:blip>
          <a:stretch>
            <a:fillRect/>
          </a:stretch>
        </p:blipFill>
        <p:spPr>
          <a:xfrm>
            <a:off x="15329695" y="5710147"/>
            <a:ext cx="9461501" cy="4205112"/>
          </a:xfrm>
          <a:prstGeom prst="rect">
            <a:avLst/>
          </a:prstGeom>
          <a:ln w="12700">
            <a:miter lim="400000"/>
          </a:ln>
        </p:spPr>
      </p:pic>
      <p:pic>
        <p:nvPicPr>
          <p:cNvPr id="1444" name="pasted-movie.png" descr="pasted-movie.png"/>
          <p:cNvPicPr>
            <a:picLocks noChangeAspect="1"/>
          </p:cNvPicPr>
          <p:nvPr/>
        </p:nvPicPr>
        <p:blipFill>
          <a:blip r:embed="rId6">
            <a:extLst/>
          </a:blip>
          <a:stretch>
            <a:fillRect/>
          </a:stretch>
        </p:blipFill>
        <p:spPr>
          <a:xfrm>
            <a:off x="15247145" y="92649"/>
            <a:ext cx="9626601" cy="5892801"/>
          </a:xfrm>
          <a:prstGeom prst="rect">
            <a:avLst/>
          </a:prstGeom>
          <a:ln w="12700">
            <a:miter lim="400000"/>
          </a:ln>
        </p:spPr>
      </p:pic>
      <p:pic>
        <p:nvPicPr>
          <p:cNvPr id="1445" name="Image" descr="Image"/>
          <p:cNvPicPr>
            <a:picLocks noChangeAspect="1"/>
          </p:cNvPicPr>
          <p:nvPr/>
        </p:nvPicPr>
        <p:blipFill>
          <a:blip r:embed="rId7">
            <a:extLst/>
          </a:blip>
          <a:stretch>
            <a:fillRect/>
          </a:stretch>
        </p:blipFill>
        <p:spPr>
          <a:xfrm>
            <a:off x="7677475" y="9499809"/>
            <a:ext cx="4437986" cy="2496368"/>
          </a:xfrm>
          <a:prstGeom prst="rect">
            <a:avLst/>
          </a:prstGeom>
          <a:ln w="12700">
            <a:miter lim="400000"/>
          </a:ln>
        </p:spPr>
      </p:pic>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47" name="Derivative Operator"/>
          <p:cNvSpPr txBox="1"/>
          <p:nvPr>
            <p:ph type="title"/>
          </p:nvPr>
        </p:nvSpPr>
        <p:spPr>
          <a:prstGeom prst="rect">
            <a:avLst/>
          </a:prstGeom>
        </p:spPr>
        <p:txBody>
          <a:bodyPr/>
          <a:lstStyle/>
          <a:p>
            <a:pPr/>
            <a:r>
              <a:t>Derivative Operator</a:t>
            </a:r>
          </a:p>
        </p:txBody>
      </p:sp>
      <p:sp>
        <p:nvSpPr>
          <p:cNvPr id="1448" name="In continuous space, it is:…"/>
          <p:cNvSpPr txBox="1"/>
          <p:nvPr>
            <p:ph type="body" sz="half" idx="1"/>
          </p:nvPr>
        </p:nvSpPr>
        <p:spPr>
          <a:xfrm>
            <a:off x="500859" y="2334025"/>
            <a:ext cx="12301252" cy="8702677"/>
          </a:xfrm>
          <a:prstGeom prst="rect">
            <a:avLst/>
          </a:prstGeom>
        </p:spPr>
        <p:txBody>
          <a:bodyPr/>
          <a:lstStyle/>
          <a:p>
            <a:pPr marL="393192" indent="-393192" defTabSz="1572768">
              <a:spcBef>
                <a:spcPts val="1700"/>
              </a:spcBef>
              <a:defRPr sz="4816"/>
            </a:pPr>
            <a:r>
              <a:t>In continuous space, it is: </a:t>
            </a:r>
            <a:br/>
            <a:br/>
            <a14:m>
              <m:oMath>
                <m:f>
                  <m:fPr>
                    <m:ctrlPr>
                      <a:rPr xmlns:a="http://schemas.openxmlformats.org/drawingml/2006/main" sz="5850" i="1">
                        <a:solidFill>
                          <a:srgbClr val="000000"/>
                        </a:solidFill>
                        <a:latin typeface="Cambria Math" panose="02040503050406030204" pitchFamily="18" charset="0"/>
                      </a:rPr>
                    </m:ctrlPr>
                    <m:type m:val="bar"/>
                  </m:fPr>
                  <m:num>
                    <m:r>
                      <a:rPr xmlns:a="http://schemas.openxmlformats.org/drawingml/2006/main" sz="5850" i="1">
                        <a:solidFill>
                          <a:srgbClr val="000000"/>
                        </a:solidFill>
                        <a:latin typeface="Cambria Math" panose="02040503050406030204" pitchFamily="18" charset="0"/>
                      </a:rPr>
                      <m:t>d</m:t>
                    </m:r>
                    <m:r>
                      <a:rPr xmlns:a="http://schemas.openxmlformats.org/drawingml/2006/main" sz="5850" i="1">
                        <a:solidFill>
                          <a:srgbClr val="000000"/>
                        </a:solidFill>
                        <a:latin typeface="Cambria Math" panose="02040503050406030204" pitchFamily="18" charset="0"/>
                      </a:rPr>
                      <m:t>f</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x</m:t>
                    </m:r>
                    <m:r>
                      <a:rPr xmlns:a="http://schemas.openxmlformats.org/drawingml/2006/main" sz="5850" i="1">
                        <a:solidFill>
                          <a:srgbClr val="000000"/>
                        </a:solidFill>
                        <a:latin typeface="Cambria Math" panose="02040503050406030204" pitchFamily="18" charset="0"/>
                      </a:rPr>
                      <m:t>)</m:t>
                    </m:r>
                  </m:num>
                  <m:den>
                    <m:r>
                      <a:rPr xmlns:a="http://schemas.openxmlformats.org/drawingml/2006/main" sz="5850" i="1">
                        <a:solidFill>
                          <a:srgbClr val="000000"/>
                        </a:solidFill>
                        <a:latin typeface="Cambria Math" panose="02040503050406030204" pitchFamily="18" charset="0"/>
                      </a:rPr>
                      <m:t>d</m:t>
                    </m:r>
                    <m:r>
                      <a:rPr xmlns:a="http://schemas.openxmlformats.org/drawingml/2006/main" sz="5850" i="1">
                        <a:solidFill>
                          <a:srgbClr val="000000"/>
                        </a:solidFill>
                        <a:latin typeface="Cambria Math" panose="02040503050406030204" pitchFamily="18" charset="0"/>
                      </a:rPr>
                      <m:t>x</m:t>
                    </m:r>
                  </m:den>
                </m:f>
                <m:r>
                  <a:rPr xmlns:a="http://schemas.openxmlformats.org/drawingml/2006/main" sz="5850" i="1">
                    <a:solidFill>
                      <a:srgbClr val="000000"/>
                    </a:solidFill>
                    <a:latin typeface="Cambria Math" panose="02040503050406030204" pitchFamily="18" charset="0"/>
                  </a:rPr>
                  <m:t>=</m:t>
                </m:r>
                <m:limLow>
                  <m:e>
                    <m:r>
                      <a:rPr xmlns:a="http://schemas.openxmlformats.org/drawingml/2006/main" sz="5850" i="1">
                        <a:solidFill>
                          <a:srgbClr val="000000"/>
                        </a:solidFill>
                        <a:latin typeface="Cambria Math" panose="02040503050406030204" pitchFamily="18" charset="0"/>
                      </a:rPr>
                      <m:t>lim</m:t>
                    </m:r>
                  </m:e>
                  <m:lim>
                    <m:r>
                      <m:rPr>
                        <m:sty m:val="p"/>
                      </m:rPr>
                      <a:rPr xmlns:a="http://schemas.openxmlformats.org/drawingml/2006/main" sz="5850" i="1">
                        <a:solidFill>
                          <a:srgbClr val="000000"/>
                        </a:solidFill>
                        <a:latin typeface="Cambria Math" panose="02040503050406030204" pitchFamily="18" charset="0"/>
                      </a:rPr>
                      <m:t>Δ</m:t>
                    </m:r>
                    <m:r>
                      <a:rPr xmlns:a="http://schemas.openxmlformats.org/drawingml/2006/main" sz="5850" i="1">
                        <a:solidFill>
                          <a:srgbClr val="000000"/>
                        </a:solidFill>
                        <a:latin typeface="Cambria Math" panose="02040503050406030204" pitchFamily="18" charset="0"/>
                      </a:rPr>
                      <m:t>x</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0</m:t>
                    </m:r>
                  </m:lim>
                </m:limLow>
                <m:f>
                  <m:fPr>
                    <m:ctrlPr>
                      <a:rPr xmlns:a="http://schemas.openxmlformats.org/drawingml/2006/main" sz="5850" i="1">
                        <a:solidFill>
                          <a:srgbClr val="000000"/>
                        </a:solidFill>
                        <a:latin typeface="Cambria Math" panose="02040503050406030204" pitchFamily="18" charset="0"/>
                      </a:rPr>
                    </m:ctrlPr>
                    <m:type m:val="bar"/>
                  </m:fPr>
                  <m:num>
                    <m:r>
                      <a:rPr xmlns:a="http://schemas.openxmlformats.org/drawingml/2006/main" sz="5850" i="1">
                        <a:solidFill>
                          <a:srgbClr val="000000"/>
                        </a:solidFill>
                        <a:latin typeface="Cambria Math" panose="02040503050406030204" pitchFamily="18" charset="0"/>
                      </a:rPr>
                      <m:t>f</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x</m:t>
                    </m:r>
                    <m:r>
                      <a:rPr xmlns:a="http://schemas.openxmlformats.org/drawingml/2006/main" sz="5850" i="1">
                        <a:solidFill>
                          <a:srgbClr val="000000"/>
                        </a:solidFill>
                        <a:latin typeface="Cambria Math" panose="02040503050406030204" pitchFamily="18" charset="0"/>
                      </a:rPr>
                      <m:t>+</m:t>
                    </m:r>
                    <m:r>
                      <m:rPr>
                        <m:sty m:val="p"/>
                      </m:rPr>
                      <a:rPr xmlns:a="http://schemas.openxmlformats.org/drawingml/2006/main" sz="5850" i="1">
                        <a:solidFill>
                          <a:srgbClr val="000000"/>
                        </a:solidFill>
                        <a:latin typeface="Cambria Math" panose="02040503050406030204" pitchFamily="18" charset="0"/>
                      </a:rPr>
                      <m:t>Δ</m:t>
                    </m:r>
                    <m:r>
                      <a:rPr xmlns:a="http://schemas.openxmlformats.org/drawingml/2006/main" sz="5850" i="1">
                        <a:solidFill>
                          <a:srgbClr val="000000"/>
                        </a:solidFill>
                        <a:latin typeface="Cambria Math" panose="02040503050406030204" pitchFamily="18" charset="0"/>
                      </a:rPr>
                      <m:t>x</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f</m:t>
                    </m:r>
                    <m:r>
                      <a:rPr xmlns:a="http://schemas.openxmlformats.org/drawingml/2006/main" sz="5850" i="1">
                        <a:solidFill>
                          <a:srgbClr val="000000"/>
                        </a:solidFill>
                        <a:latin typeface="Cambria Math" panose="02040503050406030204" pitchFamily="18" charset="0"/>
                      </a:rPr>
                      <m:t>(</m:t>
                    </m:r>
                    <m:r>
                      <a:rPr xmlns:a="http://schemas.openxmlformats.org/drawingml/2006/main" sz="5850" i="1">
                        <a:solidFill>
                          <a:srgbClr val="000000"/>
                        </a:solidFill>
                        <a:latin typeface="Cambria Math" panose="02040503050406030204" pitchFamily="18" charset="0"/>
                      </a:rPr>
                      <m:t>x</m:t>
                    </m:r>
                    <m:r>
                      <a:rPr xmlns:a="http://schemas.openxmlformats.org/drawingml/2006/main" sz="5850" i="1">
                        <a:solidFill>
                          <a:srgbClr val="000000"/>
                        </a:solidFill>
                        <a:latin typeface="Cambria Math" panose="02040503050406030204" pitchFamily="18" charset="0"/>
                      </a:rPr>
                      <m:t>)</m:t>
                    </m:r>
                  </m:num>
                  <m:den>
                    <m:r>
                      <m:rPr>
                        <m:sty m:val="p"/>
                      </m:rPr>
                      <a:rPr xmlns:a="http://schemas.openxmlformats.org/drawingml/2006/main" sz="5850" i="1">
                        <a:solidFill>
                          <a:srgbClr val="000000"/>
                        </a:solidFill>
                        <a:latin typeface="Cambria Math" panose="02040503050406030204" pitchFamily="18" charset="0"/>
                      </a:rPr>
                      <m:t>Δ</m:t>
                    </m:r>
                    <m:r>
                      <a:rPr xmlns:a="http://schemas.openxmlformats.org/drawingml/2006/main" sz="5850" i="1">
                        <a:solidFill>
                          <a:srgbClr val="000000"/>
                        </a:solidFill>
                        <a:latin typeface="Cambria Math" panose="02040503050406030204" pitchFamily="18" charset="0"/>
                      </a:rPr>
                      <m:t>x</m:t>
                    </m:r>
                  </m:den>
                </m:f>
              </m:oMath>
            </a14:m>
            <a:br/>
          </a:p>
          <a:p>
            <a:pPr marL="393192" indent="-393192" defTabSz="1572768">
              <a:spcBef>
                <a:spcPts val="1700"/>
              </a:spcBef>
              <a:defRPr sz="4816"/>
            </a:pPr>
            <a:r>
              <a:t>Discretized, this becomes a difference matrix often called </a:t>
            </a:r>
            <a14:m>
              <m:oMath>
                <m:r>
                  <a:rPr xmlns:a="http://schemas.openxmlformats.org/drawingml/2006/main" sz="5850" i="1">
                    <a:solidFill>
                      <a:srgbClr val="000000"/>
                    </a:solidFill>
                    <a:latin typeface="Cambria Math" panose="02040503050406030204" pitchFamily="18" charset="0"/>
                  </a:rPr>
                  <m:t>D</m:t>
                </m:r>
              </m:oMath>
            </a14:m>
            <a:r>
              <a:t>:</a:t>
            </a:r>
            <a:br/>
            <a:br/>
            <a:br/>
            <a:br/>
            <a:br/>
            <a:endParaRPr sz="5600"/>
          </a:p>
        </p:txBody>
      </p:sp>
      <p:sp>
        <p:nvSpPr>
          <p:cNvPr id="1449" name="Equation"/>
          <p:cNvSpPr txBox="1"/>
          <p:nvPr/>
        </p:nvSpPr>
        <p:spPr>
          <a:xfrm>
            <a:off x="530229" y="8167041"/>
            <a:ext cx="10553892" cy="409194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4500" i="1">
                      <a:solidFill>
                        <a:srgbClr val="000000"/>
                      </a:solidFill>
                      <a:latin typeface="Cambria Math" panose="02040503050406030204" pitchFamily="18" charset="0"/>
                    </a:rPr>
                    <m:t>D</m:t>
                  </m:r>
                  <m:r>
                    <a:rPr xmlns:a="http://schemas.openxmlformats.org/drawingml/2006/main" sz="4500" i="1">
                      <a:solidFill>
                        <a:srgbClr val="000000"/>
                      </a:solidFill>
                      <a:latin typeface="Cambria Math" panose="02040503050406030204" pitchFamily="18" charset="0"/>
                    </a:rPr>
                    <m:t>=</m:t>
                  </m:r>
                  <m:d>
                    <m:dPr>
                      <m:ctrlPr>
                        <a:rPr xmlns:a="http://schemas.openxmlformats.org/drawingml/2006/main" sz="4500" i="1">
                          <a:solidFill>
                            <a:srgbClr val="000000"/>
                          </a:solidFill>
                          <a:latin typeface="Cambria Math" panose="02040503050406030204" pitchFamily="18" charset="0"/>
                        </a:rPr>
                      </m:ctrlPr>
                      <m:begChr m:val="["/>
                      <m:endChr m:val="]"/>
                    </m:dPr>
                    <m:e>
                      <m:m>
                        <m:mPr>
                          <m:ctrlPr>
                            <a:rPr xmlns:a="http://schemas.openxmlformats.org/drawingml/2006/main" sz="4500" i="1">
                              <a:solidFill>
                                <a:srgbClr val="000000"/>
                              </a:solidFill>
                              <a:latin typeface="Cambria Math" panose="02040503050406030204" pitchFamily="18" charset="0"/>
                            </a:rPr>
                          </m:ctrlPr>
                          <m:baseJc m:val="center"/>
                          <m:plcHide m:val="on"/>
                          <m:mcs>
                            <m:mc>
                              <m:mcPr>
                                <m:count m:val="8"/>
                                <m:mcJc m:val="center"/>
                              </m:mcPr>
                            </m:mc>
                          </m:mcs>
                        </m:mPr>
                        <m:mr>
                          <m:e>
                            <m:r>
                              <a:rPr xmlns:a="http://schemas.openxmlformats.org/drawingml/2006/main" sz="4500" i="1">
                                <a:solidFill>
                                  <a:srgbClr val="000000"/>
                                </a:solidFill>
                                <a:latin typeface="Cambria Math" panose="02040503050406030204" pitchFamily="18" charset="0"/>
                              </a:rPr>
                              <m:t>-</m:t>
                            </m:r>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0</m:t>
                            </m:r>
                          </m:e>
                        </m:mr>
                        <m:mr>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0</m:t>
                            </m:r>
                          </m:e>
                        </m:mr>
                        <m:mr>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0</m:t>
                            </m:r>
                          </m:e>
                        </m:mr>
                        <m:mr>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0</m:t>
                            </m:r>
                          </m:e>
                        </m:mr>
                        <m:mr>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e>
                        </m:mr>
                        <m:mr>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0</m:t>
                            </m:r>
                          </m:e>
                          <m:e>
                            <m:r>
                              <a:rPr xmlns:a="http://schemas.openxmlformats.org/drawingml/2006/main" sz="4500" i="1">
                                <a:solidFill>
                                  <a:srgbClr val="000000"/>
                                </a:solidFill>
                                <a:latin typeface="Cambria Math" panose="02040503050406030204" pitchFamily="18" charset="0"/>
                              </a:rPr>
                              <m:t>⋯</m:t>
                            </m:r>
                          </m:e>
                          <m:e>
                            <m:r>
                              <a:rPr xmlns:a="http://schemas.openxmlformats.org/drawingml/2006/main" sz="4500" i="1">
                                <a:solidFill>
                                  <a:srgbClr val="000000"/>
                                </a:solidFill>
                                <a:latin typeface="Cambria Math" panose="02040503050406030204" pitchFamily="18" charset="0"/>
                              </a:rPr>
                              <m:t>-</m:t>
                            </m:r>
                            <m:r>
                              <a:rPr xmlns:a="http://schemas.openxmlformats.org/drawingml/2006/main" sz="4500" i="1">
                                <a:solidFill>
                                  <a:srgbClr val="000000"/>
                                </a:solidFill>
                                <a:latin typeface="Cambria Math" panose="02040503050406030204" pitchFamily="18" charset="0"/>
                              </a:rPr>
                              <m:t>1</m:t>
                            </m:r>
                          </m:e>
                          <m:e>
                            <m:r>
                              <a:rPr xmlns:a="http://schemas.openxmlformats.org/drawingml/2006/main" sz="4500" i="1">
                                <a:solidFill>
                                  <a:srgbClr val="000000"/>
                                </a:solidFill>
                                <a:latin typeface="Cambria Math" panose="02040503050406030204" pitchFamily="18" charset="0"/>
                              </a:rPr>
                              <m:t>1</m:t>
                            </m:r>
                          </m:e>
                        </m:mr>
                      </m:m>
                    </m:e>
                  </m:d>
                </m:oMath>
              </m:oMathPara>
            </a14:m>
            <a:endParaRPr sz="4500"/>
          </a:p>
        </p:txBody>
      </p:sp>
      <p:pic>
        <p:nvPicPr>
          <p:cNvPr id="1450" name="pasted-movie.png" descr="pasted-movie.png"/>
          <p:cNvPicPr>
            <a:picLocks noChangeAspect="1"/>
          </p:cNvPicPr>
          <p:nvPr/>
        </p:nvPicPr>
        <p:blipFill>
          <a:blip r:embed="rId2">
            <a:extLst/>
          </a:blip>
          <a:stretch>
            <a:fillRect/>
          </a:stretch>
        </p:blipFill>
        <p:spPr>
          <a:xfrm>
            <a:off x="13232782" y="1657599"/>
            <a:ext cx="10859632" cy="11473802"/>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2" name="Derivative Operator"/>
          <p:cNvSpPr txBox="1"/>
          <p:nvPr>
            <p:ph type="title"/>
          </p:nvPr>
        </p:nvSpPr>
        <p:spPr>
          <a:prstGeom prst="rect">
            <a:avLst/>
          </a:prstGeom>
        </p:spPr>
        <p:txBody>
          <a:bodyPr/>
          <a:lstStyle/>
          <a:p>
            <a:pPr/>
            <a:r>
              <a:t>Derivative Operator</a:t>
            </a:r>
          </a:p>
        </p:txBody>
      </p:sp>
      <p:pic>
        <p:nvPicPr>
          <p:cNvPr id="1453" name="pasted-movie.png" descr="pasted-movie.png"/>
          <p:cNvPicPr>
            <a:picLocks noChangeAspect="1"/>
          </p:cNvPicPr>
          <p:nvPr/>
        </p:nvPicPr>
        <p:blipFill>
          <a:blip r:embed="rId2">
            <a:extLst/>
          </a:blip>
          <a:stretch>
            <a:fillRect/>
          </a:stretch>
        </p:blipFill>
        <p:spPr>
          <a:xfrm>
            <a:off x="960061" y="1695699"/>
            <a:ext cx="10859632" cy="11473802"/>
          </a:xfrm>
          <a:prstGeom prst="rect">
            <a:avLst/>
          </a:prstGeom>
          <a:ln w="12700">
            <a:miter lim="400000"/>
          </a:ln>
        </p:spPr>
      </p:pic>
      <p:pic>
        <p:nvPicPr>
          <p:cNvPr id="1454" name="pasted-movie.png" descr="pasted-movie.png"/>
          <p:cNvPicPr>
            <a:picLocks noChangeAspect="1"/>
          </p:cNvPicPr>
          <p:nvPr/>
        </p:nvPicPr>
        <p:blipFill>
          <a:blip r:embed="rId3">
            <a:extLst/>
          </a:blip>
          <a:stretch>
            <a:fillRect/>
          </a:stretch>
        </p:blipFill>
        <p:spPr>
          <a:xfrm>
            <a:off x="12468866" y="1695699"/>
            <a:ext cx="10859631" cy="11473802"/>
          </a:xfrm>
          <a:prstGeom prst="rect">
            <a:avLst/>
          </a:prstGeom>
          <a:ln w="12700">
            <a:miter lim="400000"/>
          </a:ln>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6" name="Laplace Operator"/>
          <p:cNvSpPr txBox="1"/>
          <p:nvPr>
            <p:ph type="title"/>
          </p:nvPr>
        </p:nvSpPr>
        <p:spPr>
          <a:prstGeom prst="rect">
            <a:avLst/>
          </a:prstGeom>
        </p:spPr>
        <p:txBody>
          <a:bodyPr/>
          <a:lstStyle/>
          <a:p>
            <a:pPr/>
            <a:r>
              <a:t>Laplace Operator</a:t>
            </a:r>
          </a:p>
        </p:txBody>
      </p:sp>
      <p:sp>
        <p:nvSpPr>
          <p:cNvPr id="1457" name="Equation"/>
          <p:cNvSpPr txBox="1"/>
          <p:nvPr/>
        </p:nvSpPr>
        <p:spPr>
          <a:xfrm>
            <a:off x="1250449" y="3429985"/>
            <a:ext cx="15377118" cy="152694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p"/>
                    </m:rPr>
                    <a:rPr xmlns:a="http://schemas.openxmlformats.org/drawingml/2006/main" sz="5600" i="1">
                      <a:solidFill>
                        <a:srgbClr val="000000"/>
                      </a:solidFill>
                      <a:latin typeface="Cambria Math" panose="02040503050406030204" pitchFamily="18" charset="0"/>
                    </a:rPr>
                    <m:t>Δ</m:t>
                  </m:r>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Sup>
                    <m:e>
                      <m: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up>
                  </m:s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h</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h</m:t>
                      </m:r>
                      <m:r>
                        <a:rPr xmlns:a="http://schemas.openxmlformats.org/drawingml/2006/main" sz="5600" i="1">
                          <a:solidFill>
                            <a:srgbClr val="000000"/>
                          </a:solidFill>
                          <a:latin typeface="Cambria Math" panose="02040503050406030204" pitchFamily="18" charset="0"/>
                        </a:rPr>
                        <m:t>)</m:t>
                      </m:r>
                    </m:num>
                    <m:den>
                      <m:sSup>
                        <m:e>
                          <m:r>
                            <a:rPr xmlns:a="http://schemas.openxmlformats.org/drawingml/2006/main" sz="5600" i="1">
                              <a:solidFill>
                                <a:srgbClr val="000000"/>
                              </a:solidFill>
                              <a:latin typeface="Cambria Math" panose="02040503050406030204" pitchFamily="18" charset="0"/>
                            </a:rPr>
                            <m:t>h</m:t>
                          </m:r>
                        </m:e>
                        <m:sup>
                          <m:r>
                            <a:rPr xmlns:a="http://schemas.openxmlformats.org/drawingml/2006/main" sz="5600" i="1">
                              <a:solidFill>
                                <a:srgbClr val="000000"/>
                              </a:solidFill>
                              <a:latin typeface="Cambria Math" panose="02040503050406030204" pitchFamily="18" charset="0"/>
                            </a:rPr>
                            <m:t>2</m:t>
                          </m:r>
                        </m:sup>
                      </m:sSup>
                    </m:den>
                  </m:f>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Sub>
                    <m:e>
                      <m:r>
                        <m:rPr>
                          <m:sty m:val="p"/>
                        </m:rPr>
                        <a:rPr xmlns:a="http://schemas.openxmlformats.org/drawingml/2006/main" sz="5600" i="1">
                          <a:solidFill>
                            <a:srgbClr val="000000"/>
                          </a:solidFill>
                          <a:latin typeface="Cambria Math" panose="02040503050406030204" pitchFamily="18" charset="0"/>
                        </a:rPr>
                        <m:t>Δ</m:t>
                      </m:r>
                    </m:e>
                    <m:sub>
                      <m:r>
                        <a:rPr xmlns:a="http://schemas.openxmlformats.org/drawingml/2006/main" sz="5600" i="1">
                          <a:solidFill>
                            <a:srgbClr val="000000"/>
                          </a:solidFill>
                          <a:latin typeface="Cambria Math" panose="02040503050406030204" pitchFamily="18" charset="0"/>
                        </a:rPr>
                        <m:t>h</m:t>
                      </m:r>
                    </m:sub>
                  </m:sSub>
                  <m: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1458" name="Equation"/>
          <p:cNvSpPr txBox="1"/>
          <p:nvPr/>
        </p:nvSpPr>
        <p:spPr>
          <a:xfrm>
            <a:off x="1229352" y="5565630"/>
            <a:ext cx="5687219" cy="152196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p"/>
                        </m:rPr>
                        <a:rPr xmlns:a="http://schemas.openxmlformats.org/drawingml/2006/main" sz="5600" i="1">
                          <a:solidFill>
                            <a:srgbClr val="000000"/>
                          </a:solidFill>
                          <a:latin typeface="Cambria Math" panose="02040503050406030204" pitchFamily="18" charset="0"/>
                        </a:rPr>
                        <m:t>Δ</m:t>
                      </m:r>
                    </m:e>
                    <m:sub>
                      <m:r>
                        <a:rPr xmlns:a="http://schemas.openxmlformats.org/drawingml/2006/main" sz="5600" i="1">
                          <a:solidFill>
                            <a:srgbClr val="000000"/>
                          </a:solidFill>
                          <a:latin typeface="Cambria Math" panose="02040503050406030204" pitchFamily="18" charset="0"/>
                        </a:rPr>
                        <m:t>h</m:t>
                      </m:r>
                    </m:sub>
                  </m:sSub>
                  <m:r>
                    <a:rPr xmlns:a="http://schemas.openxmlformats.org/drawingml/2006/main" sz="5600" i="1">
                      <a:solidFill>
                        <a:srgbClr val="000000"/>
                      </a:solidFill>
                      <a:latin typeface="Cambria Math" panose="02040503050406030204" pitchFamily="18" charset="0"/>
                    </a:rPr>
                    <m:t>=</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1</m:t>
                      </m:r>
                    </m:num>
                    <m:den>
                      <m:sSup>
                        <m:e>
                          <m:r>
                            <a:rPr xmlns:a="http://schemas.openxmlformats.org/drawingml/2006/main" sz="5600" i="1">
                              <a:solidFill>
                                <a:srgbClr val="000000"/>
                              </a:solidFill>
                              <a:latin typeface="Cambria Math" panose="02040503050406030204" pitchFamily="18" charset="0"/>
                            </a:rPr>
                            <m:t>h</m:t>
                          </m:r>
                        </m:e>
                        <m:sup>
                          <m:r>
                            <a:rPr xmlns:a="http://schemas.openxmlformats.org/drawingml/2006/main" sz="5600" i="1">
                              <a:solidFill>
                                <a:srgbClr val="000000"/>
                              </a:solidFill>
                              <a:latin typeface="Cambria Math" panose="02040503050406030204" pitchFamily="18" charset="0"/>
                            </a:rPr>
                            <m:t>2</m:t>
                          </m:r>
                        </m:sup>
                      </m:sSup>
                    </m:den>
                  </m:f>
                  <m:d>
                    <m:dPr>
                      <m:ctrlPr>
                        <a:rPr xmlns:a="http://schemas.openxmlformats.org/drawingml/2006/main" sz="5600" i="1">
                          <a:solidFill>
                            <a:srgbClr val="000000"/>
                          </a:solidFill>
                          <a:latin typeface="Cambria Math" panose="02040503050406030204" pitchFamily="18" charset="0"/>
                        </a:rPr>
                      </m:ctrlPr>
                      <m:begChr m:val="["/>
                      <m:endChr m:val="]"/>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3"/>
                                <m:mcJc m:val="center"/>
                              </m:mcPr>
                            </m:mc>
                          </m:mcs>
                        </m:mP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1</m:t>
                            </m:r>
                          </m:e>
                        </m:mr>
                      </m:m>
                    </m:e>
                  </m:d>
                </m:oMath>
              </m:oMathPara>
            </a14:m>
            <a:endParaRPr sz="5600"/>
          </a:p>
        </p:txBody>
      </p:sp>
      <p:sp>
        <p:nvSpPr>
          <p:cNvPr id="1459" name="Equation"/>
          <p:cNvSpPr txBox="1"/>
          <p:nvPr/>
        </p:nvSpPr>
        <p:spPr>
          <a:xfrm>
            <a:off x="9771658" y="6208118"/>
            <a:ext cx="11291318" cy="50921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600" i="1">
                      <a:solidFill>
                        <a:srgbClr val="000000"/>
                      </a:solidFill>
                      <a:latin typeface="Cambria Math" panose="02040503050406030204" pitchFamily="18" charset="0"/>
                    </a:rPr>
                    <m:t>L</m:t>
                  </m:r>
                  <m:r>
                    <a:rPr xmlns:a="http://schemas.openxmlformats.org/drawingml/2006/main" sz="5600" i="1">
                      <a:solidFill>
                        <a:srgbClr val="000000"/>
                      </a:solidFill>
                      <a:latin typeface="Cambria Math" panose="02040503050406030204" pitchFamily="18" charset="0"/>
                    </a:rPr>
                    <m:t>=</m:t>
                  </m:r>
                  <m:f>
                    <m:fPr>
                      <m:ctrlPr>
                        <a:rPr xmlns:a="http://schemas.openxmlformats.org/drawingml/2006/main" sz="5600" i="1">
                          <a:solidFill>
                            <a:srgbClr val="000000"/>
                          </a:solidFill>
                          <a:latin typeface="Cambria Math" panose="02040503050406030204" pitchFamily="18" charset="0"/>
                        </a:rPr>
                      </m:ctrlPr>
                      <m:type m:val="bar"/>
                    </m:fPr>
                    <m:num>
                      <m:r>
                        <a:rPr xmlns:a="http://schemas.openxmlformats.org/drawingml/2006/main" sz="5600" i="1">
                          <a:solidFill>
                            <a:srgbClr val="000000"/>
                          </a:solidFill>
                          <a:latin typeface="Cambria Math" panose="02040503050406030204" pitchFamily="18" charset="0"/>
                        </a:rPr>
                        <m:t>1</m:t>
                      </m:r>
                    </m:num>
                    <m:den>
                      <m:sSup>
                        <m:e>
                          <m:r>
                            <a:rPr xmlns:a="http://schemas.openxmlformats.org/drawingml/2006/main" sz="5600" i="1">
                              <a:solidFill>
                                <a:srgbClr val="000000"/>
                              </a:solidFill>
                              <a:latin typeface="Cambria Math" panose="02040503050406030204" pitchFamily="18" charset="0"/>
                            </a:rPr>
                            <m:t>h</m:t>
                          </m:r>
                        </m:e>
                        <m:sup>
                          <m:r>
                            <a:rPr xmlns:a="http://schemas.openxmlformats.org/drawingml/2006/main" sz="5600" i="1">
                              <a:solidFill>
                                <a:srgbClr val="000000"/>
                              </a:solidFill>
                              <a:latin typeface="Cambria Math" panose="02040503050406030204" pitchFamily="18" charset="0"/>
                            </a:rPr>
                            <m:t>2</m:t>
                          </m:r>
                        </m:sup>
                      </m:sSup>
                    </m:den>
                  </m:f>
                  <m:d>
                    <m:dPr>
                      <m:ctrlPr>
                        <a:rPr xmlns:a="http://schemas.openxmlformats.org/drawingml/2006/main" sz="5600" i="1">
                          <a:solidFill>
                            <a:srgbClr val="000000"/>
                          </a:solidFill>
                          <a:latin typeface="Cambria Math" panose="02040503050406030204" pitchFamily="18" charset="0"/>
                        </a:rPr>
                      </m:ctrlPr>
                      <m:begChr m:val="["/>
                      <m:endChr m:val="]"/>
                    </m:dPr>
                    <m:e>
                      <m:m>
                        <m:mPr>
                          <m:ctrlPr>
                            <a:rPr xmlns:a="http://schemas.openxmlformats.org/drawingml/2006/main" sz="5600" i="1">
                              <a:solidFill>
                                <a:srgbClr val="000000"/>
                              </a:solidFill>
                              <a:latin typeface="Cambria Math" panose="02040503050406030204" pitchFamily="18" charset="0"/>
                            </a:rPr>
                          </m:ctrlPr>
                          <m:baseJc m:val="center"/>
                          <m:plcHide m:val="on"/>
                          <m:mcs>
                            <m:mc>
                              <m:mcPr>
                                <m:count m:val="6"/>
                                <m:mcJc m:val="center"/>
                              </m:mcPr>
                            </m:mc>
                          </m:mcs>
                        </m:mPr>
                        <m:mr>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1</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0</m:t>
                            </m:r>
                          </m:e>
                        </m:mr>
                        <m:mr>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e>
                        </m:mr>
                        <m:mr>
                          <m:e>
                            <m:r>
                              <a:rPr xmlns:a="http://schemas.openxmlformats.org/drawingml/2006/main" sz="5600" i="1">
                                <a:solidFill>
                                  <a:srgbClr val="000000"/>
                                </a:solidFill>
                                <a:latin typeface="Cambria Math" panose="02040503050406030204" pitchFamily="18" charset="0"/>
                              </a:rPr>
                              <m:t>1</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0</m:t>
                            </m:r>
                          </m:e>
                          <m:e>
                            <m:r>
                              <a:rPr xmlns:a="http://schemas.openxmlformats.org/drawingml/2006/main" sz="5600" i="1">
                                <a:solidFill>
                                  <a:srgbClr val="000000"/>
                                </a:solidFill>
                                <a:latin typeface="Cambria Math" panose="02040503050406030204" pitchFamily="18" charset="0"/>
                              </a:rPr>
                              <m:t>…</m:t>
                            </m:r>
                          </m:e>
                          <m:e>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2</m:t>
                            </m:r>
                          </m:e>
                        </m:mr>
                      </m:m>
                    </m:e>
                  </m:d>
                </m:oMath>
              </m:oMathPara>
            </a14:m>
            <a:endParaRPr sz="5600"/>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1" name="Sampling and Reconstruction"/>
          <p:cNvSpPr txBox="1"/>
          <p:nvPr>
            <p:ph type="title"/>
          </p:nvPr>
        </p:nvSpPr>
        <p:spPr>
          <a:xfrm>
            <a:off x="451894" y="0"/>
            <a:ext cx="21005801" cy="2286000"/>
          </a:xfrm>
          <a:prstGeom prst="rect">
            <a:avLst/>
          </a:prstGeom>
        </p:spPr>
        <p:txBody>
          <a:bodyPr/>
          <a:lstStyle/>
          <a:p>
            <a:pPr/>
            <a:r>
              <a:t>Sampling and Reconstruction</a:t>
            </a:r>
          </a:p>
        </p:txBody>
      </p:sp>
      <p:sp>
        <p:nvSpPr>
          <p:cNvPr id="1462" name="Discrete Sampling"/>
          <p:cNvSpPr txBox="1"/>
          <p:nvPr/>
        </p:nvSpPr>
        <p:spPr>
          <a:xfrm>
            <a:off x="10639552" y="5492716"/>
            <a:ext cx="3104897"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Discrete</a:t>
            </a:r>
            <a:br/>
            <a:r>
              <a:t>Sampling</a:t>
            </a:r>
          </a:p>
        </p:txBody>
      </p:sp>
      <p:sp>
        <p:nvSpPr>
          <p:cNvPr id="1463" name="Line"/>
          <p:cNvSpPr/>
          <p:nvPr/>
        </p:nvSpPr>
        <p:spPr>
          <a:xfrm flipV="1">
            <a:off x="11375038" y="7956584"/>
            <a:ext cx="1519351" cy="1"/>
          </a:xfrm>
          <a:prstGeom prst="line">
            <a:avLst/>
          </a:prstGeom>
          <a:ln w="139700">
            <a:solidFill>
              <a:srgbClr val="000000"/>
            </a:solidFill>
            <a:miter lim="400000"/>
            <a:tailEnd type="triangle"/>
          </a:ln>
        </p:spPr>
        <p:txBody>
          <a:bodyPr lIns="50800" tIns="50800" rIns="50800" bIns="50800" anchor="ctr"/>
          <a:lstStyle/>
          <a:p>
            <a:pPr algn="ctr">
              <a:spcBef>
                <a:spcPts val="0"/>
              </a:spcBef>
              <a:defRPr sz="5600"/>
            </a:pPr>
          </a:p>
        </p:txBody>
      </p:sp>
      <p:grpSp>
        <p:nvGrpSpPr>
          <p:cNvPr id="1471" name="Group"/>
          <p:cNvGrpSpPr/>
          <p:nvPr/>
        </p:nvGrpSpPr>
        <p:grpSpPr>
          <a:xfrm>
            <a:off x="2849436" y="11723871"/>
            <a:ext cx="2392688" cy="538548"/>
            <a:chOff x="0" y="0"/>
            <a:chExt cx="2392686" cy="538547"/>
          </a:xfrm>
        </p:grpSpPr>
        <p:sp>
          <p:nvSpPr>
            <p:cNvPr id="1464" name="Shape"/>
            <p:cNvSpPr/>
            <p:nvPr/>
          </p:nvSpPr>
          <p:spPr>
            <a:xfrm>
              <a:off x="0" y="107541"/>
              <a:ext cx="239503" cy="4242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65" name="Shape"/>
            <p:cNvSpPr/>
            <p:nvPr/>
          </p:nvSpPr>
          <p:spPr>
            <a:xfrm>
              <a:off x="305759" y="270656"/>
              <a:ext cx="64093" cy="2611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659"/>
                  </a:moveTo>
                  <a:cubicBezTo>
                    <a:pt x="21600" y="1198"/>
                    <a:pt x="16718" y="0"/>
                    <a:pt x="10833" y="0"/>
                  </a:cubicBezTo>
                  <a:cubicBezTo>
                    <a:pt x="4882" y="0"/>
                    <a:pt x="0" y="1198"/>
                    <a:pt x="0" y="2659"/>
                  </a:cubicBezTo>
                  <a:cubicBezTo>
                    <a:pt x="0" y="4103"/>
                    <a:pt x="4882" y="5302"/>
                    <a:pt x="10833" y="5302"/>
                  </a:cubicBezTo>
                  <a:cubicBezTo>
                    <a:pt x="16718" y="5302"/>
                    <a:pt x="21600" y="4103"/>
                    <a:pt x="21600" y="2659"/>
                  </a:cubicBezTo>
                  <a:close/>
                  <a:moveTo>
                    <a:pt x="21600" y="18941"/>
                  </a:moveTo>
                  <a:cubicBezTo>
                    <a:pt x="21600" y="17497"/>
                    <a:pt x="16718" y="16282"/>
                    <a:pt x="10833" y="16282"/>
                  </a:cubicBezTo>
                  <a:cubicBezTo>
                    <a:pt x="4882" y="16282"/>
                    <a:pt x="0" y="17497"/>
                    <a:pt x="0" y="18941"/>
                  </a:cubicBezTo>
                  <a:cubicBezTo>
                    <a:pt x="0" y="20402"/>
                    <a:pt x="4882" y="21600"/>
                    <a:pt x="10833" y="21600"/>
                  </a:cubicBezTo>
                  <a:cubicBezTo>
                    <a:pt x="16718" y="21600"/>
                    <a:pt x="21600" y="20402"/>
                    <a:pt x="21600" y="1894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66" name="Shape"/>
            <p:cNvSpPr/>
            <p:nvPr/>
          </p:nvSpPr>
          <p:spPr>
            <a:xfrm>
              <a:off x="43164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67" name="Shape"/>
            <p:cNvSpPr/>
            <p:nvPr/>
          </p:nvSpPr>
          <p:spPr>
            <a:xfrm>
              <a:off x="886290" y="0"/>
              <a:ext cx="187317" cy="2815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5679"/>
                  </a:moveTo>
                  <a:lnTo>
                    <a:pt x="19953" y="15679"/>
                  </a:lnTo>
                  <a:cubicBezTo>
                    <a:pt x="19792" y="16394"/>
                    <a:pt x="19312" y="18312"/>
                    <a:pt x="18671" y="18647"/>
                  </a:cubicBezTo>
                  <a:cubicBezTo>
                    <a:pt x="18282" y="18830"/>
                    <a:pt x="14507" y="18830"/>
                    <a:pt x="13820" y="18830"/>
                  </a:cubicBezTo>
                  <a:lnTo>
                    <a:pt x="4828" y="18830"/>
                  </a:lnTo>
                  <a:cubicBezTo>
                    <a:pt x="9976" y="15816"/>
                    <a:pt x="11669" y="14902"/>
                    <a:pt x="14621" y="13365"/>
                  </a:cubicBezTo>
                  <a:cubicBezTo>
                    <a:pt x="18236" y="11447"/>
                    <a:pt x="21600" y="9438"/>
                    <a:pt x="21600" y="6348"/>
                  </a:cubicBezTo>
                  <a:cubicBezTo>
                    <a:pt x="21600" y="2405"/>
                    <a:pt x="16429" y="0"/>
                    <a:pt x="10159" y="0"/>
                  </a:cubicBezTo>
                  <a:cubicBezTo>
                    <a:pt x="4096" y="0"/>
                    <a:pt x="0" y="2831"/>
                    <a:pt x="0" y="5830"/>
                  </a:cubicBezTo>
                  <a:cubicBezTo>
                    <a:pt x="0" y="7489"/>
                    <a:pt x="2105" y="7641"/>
                    <a:pt x="2586" y="7641"/>
                  </a:cubicBezTo>
                  <a:cubicBezTo>
                    <a:pt x="3753" y="7641"/>
                    <a:pt x="5171" y="7093"/>
                    <a:pt x="5171" y="5921"/>
                  </a:cubicBezTo>
                  <a:cubicBezTo>
                    <a:pt x="5171" y="5343"/>
                    <a:pt x="4828" y="4201"/>
                    <a:pt x="2288" y="4201"/>
                  </a:cubicBezTo>
                  <a:cubicBezTo>
                    <a:pt x="3798" y="1888"/>
                    <a:pt x="7139" y="1172"/>
                    <a:pt x="9427" y="1172"/>
                  </a:cubicBezTo>
                  <a:cubicBezTo>
                    <a:pt x="14324" y="1172"/>
                    <a:pt x="16864" y="3714"/>
                    <a:pt x="16864" y="6348"/>
                  </a:cubicBezTo>
                  <a:cubicBezTo>
                    <a:pt x="16864" y="9179"/>
                    <a:pt x="13820" y="11416"/>
                    <a:pt x="12264" y="12589"/>
                  </a:cubicBezTo>
                  <a:lnTo>
                    <a:pt x="481" y="20337"/>
                  </a:lnTo>
                  <a:cubicBezTo>
                    <a:pt x="0" y="20626"/>
                    <a:pt x="0" y="20687"/>
                    <a:pt x="0" y="21600"/>
                  </a:cubicBezTo>
                  <a:lnTo>
                    <a:pt x="20136" y="21600"/>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68" name="Shape"/>
            <p:cNvSpPr/>
            <p:nvPr/>
          </p:nvSpPr>
          <p:spPr>
            <a:xfrm>
              <a:off x="1164633" y="222039"/>
              <a:ext cx="538137" cy="3165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948" y="11633"/>
                  </a:moveTo>
                  <a:cubicBezTo>
                    <a:pt x="17610" y="13366"/>
                    <a:pt x="16957" y="15059"/>
                    <a:pt x="16758" y="15601"/>
                  </a:cubicBezTo>
                  <a:cubicBezTo>
                    <a:pt x="15666" y="18445"/>
                    <a:pt x="15467" y="21058"/>
                    <a:pt x="15467" y="21099"/>
                  </a:cubicBezTo>
                  <a:cubicBezTo>
                    <a:pt x="15467" y="21600"/>
                    <a:pt x="15762" y="21600"/>
                    <a:pt x="15953" y="21600"/>
                  </a:cubicBezTo>
                  <a:cubicBezTo>
                    <a:pt x="16367" y="21600"/>
                    <a:pt x="16391" y="21505"/>
                    <a:pt x="16495" y="20774"/>
                  </a:cubicBezTo>
                  <a:cubicBezTo>
                    <a:pt x="17052" y="16711"/>
                    <a:pt x="18486" y="13244"/>
                    <a:pt x="21234" y="11335"/>
                  </a:cubicBezTo>
                  <a:cubicBezTo>
                    <a:pt x="21528" y="11172"/>
                    <a:pt x="21600" y="11091"/>
                    <a:pt x="21600" y="10793"/>
                  </a:cubicBezTo>
                  <a:cubicBezTo>
                    <a:pt x="21600" y="10509"/>
                    <a:pt x="21457" y="10387"/>
                    <a:pt x="21401" y="10346"/>
                  </a:cubicBezTo>
                  <a:cubicBezTo>
                    <a:pt x="20334" y="9642"/>
                    <a:pt x="17395" y="7570"/>
                    <a:pt x="16471" y="623"/>
                  </a:cubicBezTo>
                  <a:cubicBezTo>
                    <a:pt x="16391" y="135"/>
                    <a:pt x="16367" y="0"/>
                    <a:pt x="15953" y="0"/>
                  </a:cubicBezTo>
                  <a:cubicBezTo>
                    <a:pt x="15762" y="0"/>
                    <a:pt x="15467" y="0"/>
                    <a:pt x="15467" y="501"/>
                  </a:cubicBezTo>
                  <a:cubicBezTo>
                    <a:pt x="15467" y="582"/>
                    <a:pt x="15690" y="3196"/>
                    <a:pt x="16710" y="5959"/>
                  </a:cubicBezTo>
                  <a:cubicBezTo>
                    <a:pt x="17196" y="7205"/>
                    <a:pt x="17904" y="8654"/>
                    <a:pt x="18948" y="9967"/>
                  </a:cubicBezTo>
                  <a:lnTo>
                    <a:pt x="876" y="9967"/>
                  </a:lnTo>
                  <a:cubicBezTo>
                    <a:pt x="438" y="9967"/>
                    <a:pt x="0" y="9967"/>
                    <a:pt x="0" y="10793"/>
                  </a:cubicBezTo>
                  <a:cubicBezTo>
                    <a:pt x="0" y="11633"/>
                    <a:pt x="438" y="11633"/>
                    <a:pt x="876" y="11633"/>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69" name="Shape"/>
            <p:cNvSpPr/>
            <p:nvPr/>
          </p:nvSpPr>
          <p:spPr>
            <a:xfrm>
              <a:off x="1746950" y="116669"/>
              <a:ext cx="416302" cy="4151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917" y="11698"/>
                  </a:moveTo>
                  <a:lnTo>
                    <a:pt x="9050" y="11698"/>
                  </a:lnTo>
                  <a:lnTo>
                    <a:pt x="13775" y="19019"/>
                  </a:lnTo>
                  <a:cubicBezTo>
                    <a:pt x="14084" y="19514"/>
                    <a:pt x="14836" y="20753"/>
                    <a:pt x="15186" y="21218"/>
                  </a:cubicBezTo>
                  <a:cubicBezTo>
                    <a:pt x="15402" y="21600"/>
                    <a:pt x="15495" y="21600"/>
                    <a:pt x="16226" y="21600"/>
                  </a:cubicBezTo>
                  <a:lnTo>
                    <a:pt x="20560" y="21600"/>
                  </a:lnTo>
                  <a:cubicBezTo>
                    <a:pt x="21126" y="21600"/>
                    <a:pt x="21600" y="21600"/>
                    <a:pt x="21600" y="21032"/>
                  </a:cubicBezTo>
                  <a:cubicBezTo>
                    <a:pt x="21600" y="20784"/>
                    <a:pt x="21415" y="20557"/>
                    <a:pt x="21126" y="20495"/>
                  </a:cubicBezTo>
                  <a:cubicBezTo>
                    <a:pt x="19963" y="20247"/>
                    <a:pt x="18429" y="18162"/>
                    <a:pt x="17667" y="17150"/>
                  </a:cubicBezTo>
                  <a:cubicBezTo>
                    <a:pt x="17451" y="16840"/>
                    <a:pt x="15876" y="14754"/>
                    <a:pt x="13775" y="11347"/>
                  </a:cubicBezTo>
                  <a:cubicBezTo>
                    <a:pt x="16565" y="10852"/>
                    <a:pt x="19273" y="9654"/>
                    <a:pt x="19273" y="5896"/>
                  </a:cubicBezTo>
                  <a:cubicBezTo>
                    <a:pt x="19273" y="1518"/>
                    <a:pt x="14651" y="0"/>
                    <a:pt x="10944" y="0"/>
                  </a:cubicBezTo>
                  <a:lnTo>
                    <a:pt x="1071" y="0"/>
                  </a:lnTo>
                  <a:cubicBezTo>
                    <a:pt x="504" y="0"/>
                    <a:pt x="0" y="0"/>
                    <a:pt x="0" y="568"/>
                  </a:cubicBezTo>
                  <a:cubicBezTo>
                    <a:pt x="0" y="1105"/>
                    <a:pt x="597" y="1105"/>
                    <a:pt x="844" y="1105"/>
                  </a:cubicBezTo>
                  <a:cubicBezTo>
                    <a:pt x="2636" y="1105"/>
                    <a:pt x="2800" y="1322"/>
                    <a:pt x="2800" y="2901"/>
                  </a:cubicBezTo>
                  <a:lnTo>
                    <a:pt x="2800" y="18699"/>
                  </a:lnTo>
                  <a:cubicBezTo>
                    <a:pt x="2800" y="20278"/>
                    <a:pt x="2636" y="20495"/>
                    <a:pt x="844" y="20495"/>
                  </a:cubicBezTo>
                  <a:cubicBezTo>
                    <a:pt x="597" y="20495"/>
                    <a:pt x="0" y="20495"/>
                    <a:pt x="0" y="21032"/>
                  </a:cubicBezTo>
                  <a:cubicBezTo>
                    <a:pt x="0" y="21600"/>
                    <a:pt x="504" y="21600"/>
                    <a:pt x="1071" y="21600"/>
                  </a:cubicBezTo>
                  <a:lnTo>
                    <a:pt x="9678" y="21600"/>
                  </a:lnTo>
                  <a:cubicBezTo>
                    <a:pt x="10244" y="21600"/>
                    <a:pt x="10718" y="21600"/>
                    <a:pt x="10718" y="21032"/>
                  </a:cubicBezTo>
                  <a:cubicBezTo>
                    <a:pt x="10718" y="20495"/>
                    <a:pt x="10182" y="20495"/>
                    <a:pt x="9843" y="20495"/>
                  </a:cubicBezTo>
                  <a:cubicBezTo>
                    <a:pt x="8051" y="20495"/>
                    <a:pt x="7917" y="20247"/>
                    <a:pt x="7917" y="18699"/>
                  </a:cubicBezTo>
                  <a:close/>
                  <a:moveTo>
                    <a:pt x="13992" y="10150"/>
                  </a:moveTo>
                  <a:cubicBezTo>
                    <a:pt x="14867" y="8983"/>
                    <a:pt x="14970" y="7320"/>
                    <a:pt x="14970" y="5927"/>
                  </a:cubicBezTo>
                  <a:cubicBezTo>
                    <a:pt x="14970" y="4419"/>
                    <a:pt x="14774" y="2746"/>
                    <a:pt x="13775" y="1446"/>
                  </a:cubicBezTo>
                  <a:cubicBezTo>
                    <a:pt x="15062" y="1735"/>
                    <a:pt x="18172" y="2715"/>
                    <a:pt x="18172" y="5896"/>
                  </a:cubicBezTo>
                  <a:cubicBezTo>
                    <a:pt x="18172" y="7950"/>
                    <a:pt x="17224" y="9551"/>
                    <a:pt x="13992" y="10150"/>
                  </a:cubicBezTo>
                  <a:close/>
                  <a:moveTo>
                    <a:pt x="7917" y="2808"/>
                  </a:moveTo>
                  <a:cubicBezTo>
                    <a:pt x="7917" y="2148"/>
                    <a:pt x="7917" y="1105"/>
                    <a:pt x="9873" y="1105"/>
                  </a:cubicBezTo>
                  <a:cubicBezTo>
                    <a:pt x="12540" y="1105"/>
                    <a:pt x="13868" y="2210"/>
                    <a:pt x="13868" y="5927"/>
                  </a:cubicBezTo>
                  <a:cubicBezTo>
                    <a:pt x="13868" y="9995"/>
                    <a:pt x="12890" y="10593"/>
                    <a:pt x="7917" y="10593"/>
                  </a:cubicBezTo>
                  <a:close/>
                  <a:moveTo>
                    <a:pt x="3645" y="20495"/>
                  </a:moveTo>
                  <a:cubicBezTo>
                    <a:pt x="3902" y="19927"/>
                    <a:pt x="3902" y="19050"/>
                    <a:pt x="3902" y="18761"/>
                  </a:cubicBezTo>
                  <a:lnTo>
                    <a:pt x="3902" y="2839"/>
                  </a:lnTo>
                  <a:cubicBezTo>
                    <a:pt x="3902" y="2519"/>
                    <a:pt x="3902" y="1673"/>
                    <a:pt x="3645" y="1105"/>
                  </a:cubicBezTo>
                  <a:lnTo>
                    <a:pt x="7227" y="1105"/>
                  </a:lnTo>
                  <a:cubicBezTo>
                    <a:pt x="6826" y="1611"/>
                    <a:pt x="6826" y="2241"/>
                    <a:pt x="6826" y="2715"/>
                  </a:cubicBezTo>
                  <a:lnTo>
                    <a:pt x="6826" y="18761"/>
                  </a:lnTo>
                  <a:cubicBezTo>
                    <a:pt x="6826" y="19081"/>
                    <a:pt x="6826" y="19927"/>
                    <a:pt x="7073" y="20495"/>
                  </a:cubicBezTo>
                  <a:close/>
                  <a:moveTo>
                    <a:pt x="10347" y="11698"/>
                  </a:moveTo>
                  <a:cubicBezTo>
                    <a:pt x="10563" y="11667"/>
                    <a:pt x="10687" y="11636"/>
                    <a:pt x="10944" y="11636"/>
                  </a:cubicBezTo>
                  <a:cubicBezTo>
                    <a:pt x="11407" y="11636"/>
                    <a:pt x="12108" y="11574"/>
                    <a:pt x="12571" y="11512"/>
                  </a:cubicBezTo>
                  <a:cubicBezTo>
                    <a:pt x="13044" y="12266"/>
                    <a:pt x="16442" y="17883"/>
                    <a:pt x="19057" y="20495"/>
                  </a:cubicBezTo>
                  <a:lnTo>
                    <a:pt x="15999" y="20495"/>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0" name="Shape"/>
            <p:cNvSpPr/>
            <p:nvPr/>
          </p:nvSpPr>
          <p:spPr>
            <a:xfrm>
              <a:off x="2197632" y="0"/>
              <a:ext cx="195055" cy="2901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284" y="10416"/>
                  </a:moveTo>
                  <a:cubicBezTo>
                    <a:pt x="13953" y="10416"/>
                    <a:pt x="16590" y="12130"/>
                    <a:pt x="16590" y="15498"/>
                  </a:cubicBezTo>
                  <a:cubicBezTo>
                    <a:pt x="16590" y="19413"/>
                    <a:pt x="13206" y="20581"/>
                    <a:pt x="10481" y="20581"/>
                  </a:cubicBezTo>
                  <a:cubicBezTo>
                    <a:pt x="8592" y="20581"/>
                    <a:pt x="4461" y="20241"/>
                    <a:pt x="2505" y="18379"/>
                  </a:cubicBezTo>
                  <a:cubicBezTo>
                    <a:pt x="4702" y="18305"/>
                    <a:pt x="5230" y="17271"/>
                    <a:pt x="5230" y="16606"/>
                  </a:cubicBezTo>
                  <a:cubicBezTo>
                    <a:pt x="5230" y="15602"/>
                    <a:pt x="4087" y="14878"/>
                    <a:pt x="2637" y="14878"/>
                  </a:cubicBezTo>
                  <a:cubicBezTo>
                    <a:pt x="1318" y="14878"/>
                    <a:pt x="0" y="15410"/>
                    <a:pt x="0" y="16710"/>
                  </a:cubicBezTo>
                  <a:cubicBezTo>
                    <a:pt x="0" y="19665"/>
                    <a:pt x="4900" y="21600"/>
                    <a:pt x="10569" y="21600"/>
                  </a:cubicBezTo>
                  <a:cubicBezTo>
                    <a:pt x="17095" y="21600"/>
                    <a:pt x="21600" y="18660"/>
                    <a:pt x="21600" y="15498"/>
                  </a:cubicBezTo>
                  <a:cubicBezTo>
                    <a:pt x="21600" y="13046"/>
                    <a:pt x="18612" y="10578"/>
                    <a:pt x="13448" y="9854"/>
                  </a:cubicBezTo>
                  <a:cubicBezTo>
                    <a:pt x="18370" y="8658"/>
                    <a:pt x="20150" y="6279"/>
                    <a:pt x="20150" y="4358"/>
                  </a:cubicBezTo>
                  <a:cubicBezTo>
                    <a:pt x="20150" y="1862"/>
                    <a:pt x="15887" y="0"/>
                    <a:pt x="10657" y="0"/>
                  </a:cubicBezTo>
                  <a:cubicBezTo>
                    <a:pt x="5449" y="0"/>
                    <a:pt x="1472" y="1699"/>
                    <a:pt x="1472" y="4225"/>
                  </a:cubicBezTo>
                  <a:cubicBezTo>
                    <a:pt x="1472" y="5304"/>
                    <a:pt x="2505" y="5910"/>
                    <a:pt x="3911" y="5910"/>
                  </a:cubicBezTo>
                  <a:cubicBezTo>
                    <a:pt x="5362" y="5910"/>
                    <a:pt x="6306" y="5186"/>
                    <a:pt x="6306" y="4299"/>
                  </a:cubicBezTo>
                  <a:cubicBezTo>
                    <a:pt x="6306" y="3383"/>
                    <a:pt x="5362" y="2718"/>
                    <a:pt x="3911" y="2659"/>
                  </a:cubicBezTo>
                  <a:cubicBezTo>
                    <a:pt x="5559" y="1271"/>
                    <a:pt x="8789" y="916"/>
                    <a:pt x="10525" y="916"/>
                  </a:cubicBezTo>
                  <a:cubicBezTo>
                    <a:pt x="12635" y="916"/>
                    <a:pt x="15601" y="1610"/>
                    <a:pt x="15601" y="4358"/>
                  </a:cubicBezTo>
                  <a:cubicBezTo>
                    <a:pt x="15601" y="5688"/>
                    <a:pt x="14942" y="7136"/>
                    <a:pt x="13711" y="8111"/>
                  </a:cubicBezTo>
                  <a:cubicBezTo>
                    <a:pt x="12173" y="9308"/>
                    <a:pt x="10855" y="9382"/>
                    <a:pt x="8504" y="9470"/>
                  </a:cubicBezTo>
                  <a:cubicBezTo>
                    <a:pt x="7339" y="9529"/>
                    <a:pt x="7229" y="9529"/>
                    <a:pt x="7010" y="9574"/>
                  </a:cubicBezTo>
                  <a:cubicBezTo>
                    <a:pt x="6922" y="9574"/>
                    <a:pt x="6526" y="9633"/>
                    <a:pt x="6526" y="9973"/>
                  </a:cubicBezTo>
                  <a:cubicBezTo>
                    <a:pt x="6526" y="10416"/>
                    <a:pt x="6966" y="10416"/>
                    <a:pt x="7757" y="1041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nvGrpSpPr>
          <p:cNvPr id="1478" name="Group"/>
          <p:cNvGrpSpPr/>
          <p:nvPr/>
        </p:nvGrpSpPr>
        <p:grpSpPr>
          <a:xfrm>
            <a:off x="6672186" y="11791631"/>
            <a:ext cx="1853601" cy="606227"/>
            <a:chOff x="0" y="0"/>
            <a:chExt cx="1853600" cy="606226"/>
          </a:xfrm>
        </p:grpSpPr>
        <p:sp>
          <p:nvSpPr>
            <p:cNvPr id="1472" name="Shape"/>
            <p:cNvSpPr/>
            <p:nvPr/>
          </p:nvSpPr>
          <p:spPr>
            <a:xfrm>
              <a:off x="0" y="30360"/>
              <a:ext cx="239503" cy="424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98" y="7900"/>
                  </a:moveTo>
                  <a:lnTo>
                    <a:pt x="0" y="7900"/>
                  </a:lnTo>
                  <a:lnTo>
                    <a:pt x="0" y="9355"/>
                  </a:lnTo>
                  <a:lnTo>
                    <a:pt x="4098" y="9355"/>
                  </a:lnTo>
                  <a:lnTo>
                    <a:pt x="4098" y="20145"/>
                  </a:lnTo>
                  <a:lnTo>
                    <a:pt x="340" y="20145"/>
                  </a:lnTo>
                  <a:lnTo>
                    <a:pt x="340" y="21600"/>
                  </a:lnTo>
                  <a:cubicBezTo>
                    <a:pt x="2237" y="21570"/>
                    <a:pt x="4707" y="21509"/>
                    <a:pt x="7212" y="21509"/>
                  </a:cubicBezTo>
                  <a:cubicBezTo>
                    <a:pt x="9288" y="21509"/>
                    <a:pt x="12795" y="21509"/>
                    <a:pt x="14764" y="21600"/>
                  </a:cubicBezTo>
                  <a:lnTo>
                    <a:pt x="14764" y="20145"/>
                  </a:lnTo>
                  <a:lnTo>
                    <a:pt x="10004" y="20145"/>
                  </a:lnTo>
                  <a:lnTo>
                    <a:pt x="10004" y="9355"/>
                  </a:lnTo>
                  <a:lnTo>
                    <a:pt x="16285" y="9355"/>
                  </a:lnTo>
                  <a:lnTo>
                    <a:pt x="16285" y="7900"/>
                  </a:lnTo>
                  <a:lnTo>
                    <a:pt x="9682" y="7900"/>
                  </a:lnTo>
                  <a:lnTo>
                    <a:pt x="9682" y="4789"/>
                  </a:lnTo>
                  <a:cubicBezTo>
                    <a:pt x="9682" y="1394"/>
                    <a:pt x="13833" y="1111"/>
                    <a:pt x="15193" y="1111"/>
                  </a:cubicBezTo>
                  <a:cubicBezTo>
                    <a:pt x="15480" y="1111"/>
                    <a:pt x="15748" y="1111"/>
                    <a:pt x="16124" y="1172"/>
                  </a:cubicBezTo>
                  <a:cubicBezTo>
                    <a:pt x="15301" y="1515"/>
                    <a:pt x="14871" y="2101"/>
                    <a:pt x="14871" y="2687"/>
                  </a:cubicBezTo>
                  <a:cubicBezTo>
                    <a:pt x="14871" y="4011"/>
                    <a:pt x="16786" y="4597"/>
                    <a:pt x="18200" y="4597"/>
                  </a:cubicBezTo>
                  <a:cubicBezTo>
                    <a:pt x="19846" y="4597"/>
                    <a:pt x="21600" y="3950"/>
                    <a:pt x="21600" y="2687"/>
                  </a:cubicBezTo>
                  <a:cubicBezTo>
                    <a:pt x="21600" y="1394"/>
                    <a:pt x="19631" y="0"/>
                    <a:pt x="15354" y="0"/>
                  </a:cubicBezTo>
                  <a:cubicBezTo>
                    <a:pt x="10004" y="0"/>
                    <a:pt x="4098" y="1293"/>
                    <a:pt x="4098" y="4789"/>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3" name="Shape"/>
            <p:cNvSpPr/>
            <p:nvPr/>
          </p:nvSpPr>
          <p:spPr>
            <a:xfrm>
              <a:off x="313498"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81"/>
                  </a:moveTo>
                  <a:cubicBezTo>
                    <a:pt x="21600" y="21317"/>
                    <a:pt x="21600" y="21275"/>
                    <a:pt x="20016" y="20907"/>
                  </a:cubicBezTo>
                  <a:cubicBezTo>
                    <a:pt x="8378" y="18185"/>
                    <a:pt x="5392" y="14105"/>
                    <a:pt x="5392" y="10796"/>
                  </a:cubicBezTo>
                  <a:cubicBezTo>
                    <a:pt x="5392" y="7042"/>
                    <a:pt x="8957" y="3288"/>
                    <a:pt x="20381" y="587"/>
                  </a:cubicBezTo>
                  <a:cubicBezTo>
                    <a:pt x="21600" y="325"/>
                    <a:pt x="21600" y="283"/>
                    <a:pt x="21600" y="219"/>
                  </a:cubicBezTo>
                  <a:cubicBezTo>
                    <a:pt x="21600" y="71"/>
                    <a:pt x="21234" y="0"/>
                    <a:pt x="20656" y="0"/>
                  </a:cubicBezTo>
                  <a:cubicBezTo>
                    <a:pt x="19742" y="0"/>
                    <a:pt x="11364" y="1471"/>
                    <a:pt x="5880" y="4214"/>
                  </a:cubicBezTo>
                  <a:cubicBezTo>
                    <a:pt x="1127" y="6590"/>
                    <a:pt x="0" y="8986"/>
                    <a:pt x="0" y="10796"/>
                  </a:cubicBezTo>
                  <a:cubicBezTo>
                    <a:pt x="0" y="12486"/>
                    <a:pt x="1036" y="15095"/>
                    <a:pt x="6154" y="17535"/>
                  </a:cubicBezTo>
                  <a:cubicBezTo>
                    <a:pt x="11729" y="20193"/>
                    <a:pt x="19742" y="21600"/>
                    <a:pt x="20656" y="21600"/>
                  </a:cubicBezTo>
                  <a:cubicBezTo>
                    <a:pt x="21234" y="21600"/>
                    <a:pt x="21600" y="21529"/>
                    <a:pt x="21600" y="21381"/>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4" name="Shape"/>
            <p:cNvSpPr/>
            <p:nvPr/>
          </p:nvSpPr>
          <p:spPr>
            <a:xfrm>
              <a:off x="502537" y="185539"/>
              <a:ext cx="341297" cy="2690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33" y="9637"/>
                  </a:moveTo>
                  <a:lnTo>
                    <a:pt x="16916" y="3313"/>
                  </a:lnTo>
                  <a:cubicBezTo>
                    <a:pt x="17418" y="2628"/>
                    <a:pt x="17644" y="2294"/>
                    <a:pt x="20834" y="2294"/>
                  </a:cubicBezTo>
                  <a:lnTo>
                    <a:pt x="20834" y="0"/>
                  </a:lnTo>
                  <a:cubicBezTo>
                    <a:pt x="19490" y="96"/>
                    <a:pt x="17493" y="143"/>
                    <a:pt x="17305" y="143"/>
                  </a:cubicBezTo>
                  <a:cubicBezTo>
                    <a:pt x="16338" y="143"/>
                    <a:pt x="14417" y="48"/>
                    <a:pt x="13349" y="0"/>
                  </a:cubicBezTo>
                  <a:lnTo>
                    <a:pt x="13349" y="2294"/>
                  </a:lnTo>
                  <a:cubicBezTo>
                    <a:pt x="13889" y="2294"/>
                    <a:pt x="14341" y="2389"/>
                    <a:pt x="14806" y="2724"/>
                  </a:cubicBezTo>
                  <a:cubicBezTo>
                    <a:pt x="14655" y="3011"/>
                    <a:pt x="14655" y="3106"/>
                    <a:pt x="14505" y="3313"/>
                  </a:cubicBezTo>
                  <a:lnTo>
                    <a:pt x="11277" y="7885"/>
                  </a:lnTo>
                  <a:lnTo>
                    <a:pt x="7522" y="2294"/>
                  </a:lnTo>
                  <a:lnTo>
                    <a:pt x="9054" y="2294"/>
                  </a:lnTo>
                  <a:lnTo>
                    <a:pt x="9054" y="0"/>
                  </a:lnTo>
                  <a:cubicBezTo>
                    <a:pt x="8062" y="48"/>
                    <a:pt x="5639" y="143"/>
                    <a:pt x="4408" y="143"/>
                  </a:cubicBezTo>
                  <a:cubicBezTo>
                    <a:pt x="3190" y="143"/>
                    <a:pt x="1457" y="48"/>
                    <a:pt x="188" y="0"/>
                  </a:cubicBezTo>
                  <a:lnTo>
                    <a:pt x="188" y="2294"/>
                  </a:lnTo>
                  <a:lnTo>
                    <a:pt x="2913" y="2294"/>
                  </a:lnTo>
                  <a:lnTo>
                    <a:pt x="8904" y="11230"/>
                  </a:lnTo>
                  <a:lnTo>
                    <a:pt x="3880" y="18382"/>
                  </a:lnTo>
                  <a:cubicBezTo>
                    <a:pt x="3227" y="19306"/>
                    <a:pt x="1846" y="19306"/>
                    <a:pt x="0" y="19306"/>
                  </a:cubicBezTo>
                  <a:lnTo>
                    <a:pt x="0" y="21600"/>
                  </a:lnTo>
                  <a:cubicBezTo>
                    <a:pt x="1344" y="21504"/>
                    <a:pt x="3340" y="21457"/>
                    <a:pt x="3529" y="21457"/>
                  </a:cubicBezTo>
                  <a:cubicBezTo>
                    <a:pt x="4496" y="21457"/>
                    <a:pt x="6719" y="21552"/>
                    <a:pt x="7485" y="21600"/>
                  </a:cubicBezTo>
                  <a:lnTo>
                    <a:pt x="7485" y="19306"/>
                  </a:lnTo>
                  <a:cubicBezTo>
                    <a:pt x="6794" y="19306"/>
                    <a:pt x="6066" y="19067"/>
                    <a:pt x="6066" y="18781"/>
                  </a:cubicBezTo>
                  <a:cubicBezTo>
                    <a:pt x="6066" y="18733"/>
                    <a:pt x="6066" y="18685"/>
                    <a:pt x="6329" y="18287"/>
                  </a:cubicBezTo>
                  <a:lnTo>
                    <a:pt x="10047" y="12982"/>
                  </a:lnTo>
                  <a:lnTo>
                    <a:pt x="14266" y="19306"/>
                  </a:lnTo>
                  <a:lnTo>
                    <a:pt x="12772" y="19306"/>
                  </a:lnTo>
                  <a:lnTo>
                    <a:pt x="12772" y="21600"/>
                  </a:lnTo>
                  <a:cubicBezTo>
                    <a:pt x="13776" y="21552"/>
                    <a:pt x="16112" y="21457"/>
                    <a:pt x="17380" y="21457"/>
                  </a:cubicBezTo>
                  <a:cubicBezTo>
                    <a:pt x="18599" y="21457"/>
                    <a:pt x="20332" y="21552"/>
                    <a:pt x="21600" y="21600"/>
                  </a:cubicBezTo>
                  <a:lnTo>
                    <a:pt x="21600" y="19306"/>
                  </a:lnTo>
                  <a:lnTo>
                    <a:pt x="18875" y="19306"/>
                  </a:ln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5" name="Shape"/>
            <p:cNvSpPr/>
            <p:nvPr/>
          </p:nvSpPr>
          <p:spPr>
            <a:xfrm>
              <a:off x="891474" y="0"/>
              <a:ext cx="140686" cy="6062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96"/>
                  </a:moveTo>
                  <a:cubicBezTo>
                    <a:pt x="21600" y="9114"/>
                    <a:pt x="20564" y="6505"/>
                    <a:pt x="15446" y="4065"/>
                  </a:cubicBezTo>
                  <a:cubicBezTo>
                    <a:pt x="9871" y="1407"/>
                    <a:pt x="1858" y="0"/>
                    <a:pt x="944" y="0"/>
                  </a:cubicBezTo>
                  <a:cubicBezTo>
                    <a:pt x="366" y="0"/>
                    <a:pt x="0" y="92"/>
                    <a:pt x="0" y="219"/>
                  </a:cubicBezTo>
                  <a:cubicBezTo>
                    <a:pt x="0" y="283"/>
                    <a:pt x="0" y="325"/>
                    <a:pt x="1767" y="714"/>
                  </a:cubicBezTo>
                  <a:cubicBezTo>
                    <a:pt x="10876" y="2856"/>
                    <a:pt x="16177" y="6286"/>
                    <a:pt x="16177" y="10796"/>
                  </a:cubicBezTo>
                  <a:cubicBezTo>
                    <a:pt x="16177" y="14494"/>
                    <a:pt x="12735" y="18291"/>
                    <a:pt x="1219" y="21013"/>
                  </a:cubicBezTo>
                  <a:cubicBezTo>
                    <a:pt x="0" y="21275"/>
                    <a:pt x="0" y="21317"/>
                    <a:pt x="0" y="21381"/>
                  </a:cubicBezTo>
                  <a:cubicBezTo>
                    <a:pt x="0" y="21508"/>
                    <a:pt x="366" y="21600"/>
                    <a:pt x="944" y="21600"/>
                  </a:cubicBezTo>
                  <a:cubicBezTo>
                    <a:pt x="1858" y="21600"/>
                    <a:pt x="10236" y="20129"/>
                    <a:pt x="15720" y="17386"/>
                  </a:cubicBezTo>
                  <a:cubicBezTo>
                    <a:pt x="20473" y="15010"/>
                    <a:pt x="21600" y="12614"/>
                    <a:pt x="21600" y="10796"/>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6" name="Shape"/>
            <p:cNvSpPr/>
            <p:nvPr/>
          </p:nvSpPr>
          <p:spPr>
            <a:xfrm>
              <a:off x="1126515" y="232171"/>
              <a:ext cx="403008" cy="141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94" y="3686"/>
                  </a:moveTo>
                  <a:cubicBezTo>
                    <a:pt x="20983" y="3686"/>
                    <a:pt x="21600" y="3686"/>
                    <a:pt x="21600" y="1843"/>
                  </a:cubicBezTo>
                  <a:cubicBezTo>
                    <a:pt x="21600" y="0"/>
                    <a:pt x="20983" y="0"/>
                    <a:pt x="20526" y="0"/>
                  </a:cubicBezTo>
                  <a:lnTo>
                    <a:pt x="1074" y="0"/>
                  </a:lnTo>
                  <a:cubicBezTo>
                    <a:pt x="617" y="0"/>
                    <a:pt x="0" y="0"/>
                    <a:pt x="0" y="1843"/>
                  </a:cubicBezTo>
                  <a:cubicBezTo>
                    <a:pt x="0" y="3686"/>
                    <a:pt x="617" y="3686"/>
                    <a:pt x="1106" y="3686"/>
                  </a:cubicBezTo>
                  <a:close/>
                  <a:moveTo>
                    <a:pt x="20526" y="21600"/>
                  </a:moveTo>
                  <a:cubicBezTo>
                    <a:pt x="20983" y="21600"/>
                    <a:pt x="21600" y="21600"/>
                    <a:pt x="21600" y="19757"/>
                  </a:cubicBezTo>
                  <a:cubicBezTo>
                    <a:pt x="21600" y="17914"/>
                    <a:pt x="20983" y="17914"/>
                    <a:pt x="20494" y="17914"/>
                  </a:cubicBezTo>
                  <a:lnTo>
                    <a:pt x="1106" y="17914"/>
                  </a:lnTo>
                  <a:cubicBezTo>
                    <a:pt x="617" y="17914"/>
                    <a:pt x="0" y="17914"/>
                    <a:pt x="0" y="19757"/>
                  </a:cubicBezTo>
                  <a:cubicBezTo>
                    <a:pt x="0" y="21600"/>
                    <a:pt x="617" y="21600"/>
                    <a:pt x="1074" y="21600"/>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477" name="Shape"/>
            <p:cNvSpPr/>
            <p:nvPr/>
          </p:nvSpPr>
          <p:spPr>
            <a:xfrm>
              <a:off x="1586913" y="180181"/>
              <a:ext cx="266688" cy="2780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98" y="2158"/>
                  </a:moveTo>
                  <a:cubicBezTo>
                    <a:pt x="14914" y="2914"/>
                    <a:pt x="14818" y="3901"/>
                    <a:pt x="14818" y="4332"/>
                  </a:cubicBezTo>
                  <a:cubicBezTo>
                    <a:pt x="14818" y="6398"/>
                    <a:pt x="16537" y="7293"/>
                    <a:pt x="17871" y="7293"/>
                  </a:cubicBezTo>
                  <a:cubicBezTo>
                    <a:pt x="19382" y="7293"/>
                    <a:pt x="20957" y="6306"/>
                    <a:pt x="20957" y="4332"/>
                  </a:cubicBezTo>
                  <a:cubicBezTo>
                    <a:pt x="20957" y="278"/>
                    <a:pt x="15268" y="0"/>
                    <a:pt x="12423" y="0"/>
                  </a:cubicBezTo>
                  <a:cubicBezTo>
                    <a:pt x="3632" y="0"/>
                    <a:pt x="0" y="5412"/>
                    <a:pt x="0" y="10869"/>
                  </a:cubicBezTo>
                  <a:cubicBezTo>
                    <a:pt x="0" y="17129"/>
                    <a:pt x="4613" y="21600"/>
                    <a:pt x="12166" y="21600"/>
                  </a:cubicBezTo>
                  <a:cubicBezTo>
                    <a:pt x="20121" y="21600"/>
                    <a:pt x="21600" y="16142"/>
                    <a:pt x="21600" y="15818"/>
                  </a:cubicBezTo>
                  <a:cubicBezTo>
                    <a:pt x="21600" y="15155"/>
                    <a:pt x="20909" y="15155"/>
                    <a:pt x="20427" y="15155"/>
                  </a:cubicBezTo>
                  <a:cubicBezTo>
                    <a:pt x="19543" y="15155"/>
                    <a:pt x="19479" y="15248"/>
                    <a:pt x="19237" y="15865"/>
                  </a:cubicBezTo>
                  <a:cubicBezTo>
                    <a:pt x="17968" y="18825"/>
                    <a:pt x="15605" y="19719"/>
                    <a:pt x="13098" y="19719"/>
                  </a:cubicBezTo>
                  <a:cubicBezTo>
                    <a:pt x="6284" y="19719"/>
                    <a:pt x="6284" y="12797"/>
                    <a:pt x="6284" y="10638"/>
                  </a:cubicBezTo>
                  <a:cubicBezTo>
                    <a:pt x="6284" y="8002"/>
                    <a:pt x="6284" y="1881"/>
                    <a:pt x="12616" y="1881"/>
                  </a:cubicBezTo>
                  <a:cubicBezTo>
                    <a:pt x="14336" y="1881"/>
                    <a:pt x="15171" y="2020"/>
                    <a:pt x="15798" y="2158"/>
                  </a:cubicBezTo>
                  <a:close/>
                </a:path>
              </a:pathLst>
            </a:custGeom>
            <a:solidFill>
              <a:srgbClr val="000000"/>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pic>
        <p:nvPicPr>
          <p:cNvPr id="1479" name="Image" descr="Image"/>
          <p:cNvPicPr>
            <a:picLocks noChangeAspect="1"/>
          </p:cNvPicPr>
          <p:nvPr/>
        </p:nvPicPr>
        <p:blipFill>
          <a:blip r:embed="rId2">
            <a:extLst/>
          </a:blip>
          <a:stretch>
            <a:fillRect/>
          </a:stretch>
        </p:blipFill>
        <p:spPr>
          <a:xfrm>
            <a:off x="1578135" y="3214890"/>
            <a:ext cx="7986900" cy="7986296"/>
          </a:xfrm>
          <a:prstGeom prst="rect">
            <a:avLst/>
          </a:prstGeom>
          <a:ln w="12700">
            <a:miter lim="400000"/>
          </a:ln>
        </p:spPr>
      </p:pic>
      <p:sp>
        <p:nvSpPr>
          <p:cNvPr id="1480" name="Equation"/>
          <p:cNvSpPr txBox="1"/>
          <p:nvPr/>
        </p:nvSpPr>
        <p:spPr>
          <a:xfrm>
            <a:off x="5403742" y="2637445"/>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1</m:t>
                      </m:r>
                    </m:sub>
                  </m:sSub>
                </m:oMath>
              </m:oMathPara>
            </a14:m>
            <a:endParaRPr sz="5600"/>
          </a:p>
        </p:txBody>
      </p:sp>
      <p:sp>
        <p:nvSpPr>
          <p:cNvPr id="1481" name="Equation"/>
          <p:cNvSpPr txBox="1"/>
          <p:nvPr/>
        </p:nvSpPr>
        <p:spPr>
          <a:xfrm>
            <a:off x="5831987" y="6899377"/>
            <a:ext cx="1021996" cy="61732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f</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FF0000"/>
                      </a:solidFill>
                      <a:latin typeface="Cambria Math" panose="02040503050406030204" pitchFamily="18" charset="0"/>
                    </a:rPr>
                    <m:t>x</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1482" name="Equation"/>
          <p:cNvSpPr txBox="1"/>
          <p:nvPr/>
        </p:nvSpPr>
        <p:spPr>
          <a:xfrm>
            <a:off x="699284" y="721891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FF0000"/>
                          </a:solidFill>
                          <a:latin typeface="Cambria Math" panose="02040503050406030204" pitchFamily="18" charset="0"/>
                        </a:rPr>
                        <m:t>x</m:t>
                      </m:r>
                    </m:e>
                    <m:sub>
                      <m:r>
                        <a:rPr xmlns:a="http://schemas.openxmlformats.org/drawingml/2006/main" sz="5600" i="1">
                          <a:solidFill>
                            <a:srgbClr val="FF0000"/>
                          </a:solidFill>
                          <a:latin typeface="Cambria Math" panose="02040503050406030204" pitchFamily="18" charset="0"/>
                        </a:rPr>
                        <m:t>2</m:t>
                      </m:r>
                    </m:sub>
                  </m:sSub>
                </m:oMath>
              </m:oMathPara>
            </a14:m>
            <a:endParaRPr sz="5600"/>
          </a:p>
        </p:txBody>
      </p:sp>
      <p:pic>
        <p:nvPicPr>
          <p:cNvPr id="1483" name="Image" descr="Image"/>
          <p:cNvPicPr>
            <a:picLocks noChangeAspect="1"/>
          </p:cNvPicPr>
          <p:nvPr/>
        </p:nvPicPr>
        <p:blipFill>
          <a:blip r:embed="rId3">
            <a:extLst/>
          </a:blip>
          <a:stretch>
            <a:fillRect/>
          </a:stretch>
        </p:blipFill>
        <p:spPr>
          <a:xfrm>
            <a:off x="14841404" y="3234722"/>
            <a:ext cx="7946633" cy="7946633"/>
          </a:xfrm>
          <a:prstGeom prst="rect">
            <a:avLst/>
          </a:prstGeom>
          <a:ln w="12700">
            <a:miter lim="400000"/>
          </a:ln>
        </p:spPr>
      </p:pic>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5" name="Rectangle 2"/>
          <p:cNvSpPr txBox="1"/>
          <p:nvPr>
            <p:ph type="title"/>
          </p:nvPr>
        </p:nvSpPr>
        <p:spPr>
          <a:prstGeom prst="rect">
            <a:avLst/>
          </a:prstGeom>
        </p:spPr>
        <p:txBody>
          <a:bodyPr/>
          <a:lstStyle/>
          <a:p>
            <a:pPr/>
            <a:r>
              <a:t>Sampling and reconstruction</a:t>
            </a:r>
          </a:p>
        </p:txBody>
      </p:sp>
      <p:pic>
        <p:nvPicPr>
          <p:cNvPr id="1486" name="Picture 4" descr="Picture 4"/>
          <p:cNvPicPr>
            <a:picLocks noChangeAspect="1"/>
          </p:cNvPicPr>
          <p:nvPr/>
        </p:nvPicPr>
        <p:blipFill>
          <a:blip r:embed="rId2">
            <a:extLst/>
          </a:blip>
          <a:srcRect l="0" t="54390" r="23642" b="0"/>
          <a:stretch>
            <a:fillRect/>
          </a:stretch>
        </p:blipFill>
        <p:spPr>
          <a:xfrm>
            <a:off x="12801600" y="5943600"/>
            <a:ext cx="8077200" cy="6414806"/>
          </a:xfrm>
          <a:prstGeom prst="rect">
            <a:avLst/>
          </a:prstGeom>
          <a:ln w="12700">
            <a:miter lim="400000"/>
          </a:ln>
        </p:spPr>
      </p:pic>
      <p:pic>
        <p:nvPicPr>
          <p:cNvPr id="1487" name="Picture 4" descr="Picture 4"/>
          <p:cNvPicPr>
            <a:picLocks noChangeAspect="1"/>
          </p:cNvPicPr>
          <p:nvPr/>
        </p:nvPicPr>
        <p:blipFill>
          <a:blip r:embed="rId2">
            <a:extLst/>
          </a:blip>
          <a:srcRect l="0" t="25020" r="23642" b="26309"/>
          <a:stretch>
            <a:fillRect/>
          </a:stretch>
        </p:blipFill>
        <p:spPr>
          <a:xfrm>
            <a:off x="2870200" y="5648916"/>
            <a:ext cx="8077201" cy="6845301"/>
          </a:xfrm>
          <a:prstGeom prst="rect">
            <a:avLst/>
          </a:prstGeom>
          <a:ln w="12700">
            <a:miter lim="400000"/>
          </a:ln>
        </p:spPr>
      </p:pic>
      <p:sp>
        <p:nvSpPr>
          <p:cNvPr id="1488" name="Rectangle 3"/>
          <p:cNvSpPr txBox="1"/>
          <p:nvPr/>
        </p:nvSpPr>
        <p:spPr>
          <a:xfrm>
            <a:off x="1615439" y="3237183"/>
            <a:ext cx="8478521" cy="1275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lvl="1" defTabSz="1828800">
              <a:spcBef>
                <a:spcPts val="0"/>
              </a:spcBef>
              <a:defRPr sz="3600">
                <a:latin typeface="Open Sans"/>
                <a:ea typeface="Open Sans"/>
                <a:cs typeface="Open Sans"/>
                <a:sym typeface="Open Sans"/>
              </a:defRPr>
            </a:pPr>
            <a:r>
              <a:t>Sampling: recording the function’s values at a discrete set of locations</a:t>
            </a:r>
          </a:p>
        </p:txBody>
      </p:sp>
      <p:sp>
        <p:nvSpPr>
          <p:cNvPr id="1489" name="Rectangle 9"/>
          <p:cNvSpPr txBox="1"/>
          <p:nvPr/>
        </p:nvSpPr>
        <p:spPr>
          <a:xfrm>
            <a:off x="11172728" y="3237182"/>
            <a:ext cx="11291032" cy="182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lvl="1" defTabSz="1828800">
              <a:spcBef>
                <a:spcPts val="0"/>
              </a:spcBef>
              <a:defRPr sz="3600">
                <a:latin typeface="Open Sans"/>
                <a:ea typeface="Open Sans"/>
                <a:cs typeface="Open Sans"/>
                <a:sym typeface="Open Sans"/>
              </a:defRPr>
            </a:pPr>
            <a:r>
              <a:t>Reconstruction: converting a sampled representation back into a continuous function by “guessing” what happens between the samples </a:t>
            </a:r>
          </a:p>
        </p:txBody>
      </p:sp>
      <p:sp>
        <p:nvSpPr>
          <p:cNvPr id="1490"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2" name="Why Fourier is good to model sampling"/>
          <p:cNvSpPr txBox="1"/>
          <p:nvPr>
            <p:ph type="title"/>
          </p:nvPr>
        </p:nvSpPr>
        <p:spPr>
          <a:prstGeom prst="rect">
            <a:avLst/>
          </a:prstGeom>
        </p:spPr>
        <p:txBody>
          <a:bodyPr/>
          <a:lstStyle/>
          <a:p>
            <a:pPr/>
            <a:r>
              <a:t>Why Fourier is good to model sampling</a:t>
            </a:r>
          </a:p>
        </p:txBody>
      </p:sp>
      <p:sp>
        <p:nvSpPr>
          <p:cNvPr id="1493" name="Sampling grids involve a lot of shifts (quotient space if you want to be fancy)"/>
          <p:cNvSpPr txBox="1"/>
          <p:nvPr>
            <p:ph type="body" idx="1"/>
          </p:nvPr>
        </p:nvSpPr>
        <p:spPr>
          <a:xfrm>
            <a:off x="500859" y="1700286"/>
            <a:ext cx="23382282" cy="8702676"/>
          </a:xfrm>
          <a:prstGeom prst="rect">
            <a:avLst/>
          </a:prstGeom>
        </p:spPr>
        <p:txBody>
          <a:bodyPr/>
          <a:lstStyle>
            <a:lvl1pPr>
              <a:defRPr sz="5400"/>
            </a:lvl1pPr>
          </a:lstStyle>
          <a:p>
            <a:pPr/>
            <a:r>
              <a:t>Sampling grids involve a lot of shifts (quotient space if you want to be fancy)</a:t>
            </a:r>
          </a:p>
        </p:txBody>
      </p:sp>
      <p:pic>
        <p:nvPicPr>
          <p:cNvPr id="1494" name="Image" descr="Image"/>
          <p:cNvPicPr>
            <a:picLocks noChangeAspect="1"/>
          </p:cNvPicPr>
          <p:nvPr/>
        </p:nvPicPr>
        <p:blipFill>
          <a:blip r:embed="rId2">
            <a:extLst/>
          </a:blip>
          <a:stretch>
            <a:fillRect/>
          </a:stretch>
        </p:blipFill>
        <p:spPr>
          <a:xfrm>
            <a:off x="1578135" y="3214890"/>
            <a:ext cx="7986900" cy="7986296"/>
          </a:xfrm>
          <a:prstGeom prst="rect">
            <a:avLst/>
          </a:prstGeom>
          <a:ln w="12700">
            <a:miter lim="400000"/>
          </a:ln>
        </p:spPr>
      </p:pic>
      <p:pic>
        <p:nvPicPr>
          <p:cNvPr id="1495" name="Image" descr="Image"/>
          <p:cNvPicPr>
            <a:picLocks noChangeAspect="1"/>
          </p:cNvPicPr>
          <p:nvPr/>
        </p:nvPicPr>
        <p:blipFill>
          <a:blip r:embed="rId3">
            <a:extLst/>
          </a:blip>
          <a:stretch>
            <a:fillRect/>
          </a:stretch>
        </p:blipFill>
        <p:spPr>
          <a:xfrm>
            <a:off x="14841404" y="3234722"/>
            <a:ext cx="7946633" cy="7946633"/>
          </a:xfrm>
          <a:prstGeom prst="rect">
            <a:avLst/>
          </a:prstGeom>
          <a:ln w="12700">
            <a:miter lim="400000"/>
          </a:ln>
        </p:spPr>
      </p:pic>
      <p:sp>
        <p:nvSpPr>
          <p:cNvPr id="1496" name="Line"/>
          <p:cNvSpPr/>
          <p:nvPr/>
        </p:nvSpPr>
        <p:spPr>
          <a:xfrm>
            <a:off x="15742876" y="3390421"/>
            <a:ext cx="324667" cy="1"/>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1497" name="Line"/>
          <p:cNvSpPr/>
          <p:nvPr/>
        </p:nvSpPr>
        <p:spPr>
          <a:xfrm>
            <a:off x="15715913" y="3345635"/>
            <a:ext cx="1" cy="352036"/>
          </a:xfrm>
          <a:prstGeom prst="line">
            <a:avLst/>
          </a:prstGeom>
          <a:ln w="50800">
            <a:solidFill>
              <a:schemeClr val="accent5">
                <a:lumOff val="-29866"/>
              </a:schemeClr>
            </a:solidFill>
            <a:miter lim="400000"/>
            <a:tailEnd type="triangle"/>
          </a:ln>
        </p:spPr>
        <p:txBody>
          <a:bodyPr lIns="50800" tIns="50800" rIns="50800" bIns="50800" anchor="ctr"/>
          <a:lstStyle/>
          <a:p>
            <a:pPr/>
          </a:p>
        </p:txBody>
      </p:sp>
      <p:sp>
        <p:nvSpPr>
          <p:cNvPr id="1498" name="Reconstruction is usually a convolution if discrete samples by a reconstruction kernel (bilinear, bicubic, etc.)"/>
          <p:cNvSpPr txBox="1"/>
          <p:nvPr/>
        </p:nvSpPr>
        <p:spPr>
          <a:xfrm>
            <a:off x="500859" y="11936825"/>
            <a:ext cx="23382282" cy="8702677"/>
          </a:xfrm>
          <a:prstGeom prst="rect">
            <a:avLst/>
          </a:prstGeom>
          <a:ln w="127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lvl1pPr defTabSz="1828800">
              <a:lnSpc>
                <a:spcPct val="90000"/>
              </a:lnSpc>
              <a:spcBef>
                <a:spcPts val="2000"/>
              </a:spcBef>
              <a:defRPr sz="5400">
                <a:latin typeface="Adobe Garamond Pro"/>
                <a:ea typeface="Adobe Garamond Pro"/>
                <a:cs typeface="Adobe Garamond Pro"/>
                <a:sym typeface="Adobe Garamond Pro"/>
              </a:defRPr>
            </a:lvl1pPr>
          </a:lstStyle>
          <a:p>
            <a:pPr/>
            <a:r>
              <a:t>Reconstruction is usually a convolution if discrete samples by a reconstruction kernel (bilinear, bicubic, etc.)</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0" name="Rectangle 2"/>
          <p:cNvSpPr txBox="1"/>
          <p:nvPr>
            <p:ph type="title"/>
          </p:nvPr>
        </p:nvSpPr>
        <p:spPr>
          <a:prstGeom prst="rect">
            <a:avLst/>
          </a:prstGeom>
        </p:spPr>
        <p:txBody>
          <a:bodyPr/>
          <a:lstStyle/>
          <a:p>
            <a:pPr/>
            <a:r>
              <a:t>Sampling and reconstruction</a:t>
            </a:r>
          </a:p>
        </p:txBody>
      </p:sp>
      <p:sp>
        <p:nvSpPr>
          <p:cNvPr id="1501" name="Rectangle 3"/>
          <p:cNvSpPr txBox="1"/>
          <p:nvPr>
            <p:ph type="body" idx="1"/>
          </p:nvPr>
        </p:nvSpPr>
        <p:spPr>
          <a:prstGeom prst="rect">
            <a:avLst/>
          </a:prstGeom>
        </p:spPr>
        <p:txBody>
          <a:bodyPr/>
          <a:lstStyle/>
          <a:p>
            <a:pPr/>
            <a:r>
              <a:t>Simple example: a sine wave</a:t>
            </a:r>
          </a:p>
        </p:txBody>
      </p:sp>
      <p:pic>
        <p:nvPicPr>
          <p:cNvPr id="1502" name="Picture 10" descr="Picture 10"/>
          <p:cNvPicPr>
            <a:picLocks noChangeAspect="1"/>
          </p:cNvPicPr>
          <p:nvPr/>
        </p:nvPicPr>
        <p:blipFill>
          <a:blip r:embed="rId2">
            <a:extLst/>
          </a:blip>
          <a:stretch>
            <a:fillRect/>
          </a:stretch>
        </p:blipFill>
        <p:spPr>
          <a:xfrm>
            <a:off x="4724401" y="8382000"/>
            <a:ext cx="14398628" cy="3622677"/>
          </a:xfrm>
          <a:prstGeom prst="rect">
            <a:avLst/>
          </a:prstGeom>
          <a:ln w="12700">
            <a:miter lim="400000"/>
          </a:ln>
        </p:spPr>
      </p:pic>
      <p:pic>
        <p:nvPicPr>
          <p:cNvPr id="1503" name="Picture 11" descr="Picture 11"/>
          <p:cNvPicPr>
            <a:picLocks noChangeAspect="1"/>
          </p:cNvPicPr>
          <p:nvPr/>
        </p:nvPicPr>
        <p:blipFill>
          <a:blip r:embed="rId3">
            <a:extLst/>
          </a:blip>
          <a:stretch>
            <a:fillRect/>
          </a:stretch>
        </p:blipFill>
        <p:spPr>
          <a:xfrm>
            <a:off x="4651376" y="8416928"/>
            <a:ext cx="14398624" cy="3622674"/>
          </a:xfrm>
          <a:prstGeom prst="rect">
            <a:avLst/>
          </a:prstGeom>
          <a:ln w="12700">
            <a:miter lim="400000"/>
          </a:ln>
        </p:spPr>
      </p:pic>
      <p:pic>
        <p:nvPicPr>
          <p:cNvPr id="1504" name="Picture 12" descr="Picture 12"/>
          <p:cNvPicPr>
            <a:picLocks noChangeAspect="1"/>
          </p:cNvPicPr>
          <p:nvPr/>
        </p:nvPicPr>
        <p:blipFill>
          <a:blip r:embed="rId4">
            <a:extLst/>
          </a:blip>
          <a:stretch>
            <a:fillRect/>
          </a:stretch>
        </p:blipFill>
        <p:spPr>
          <a:xfrm>
            <a:off x="4651376" y="8416928"/>
            <a:ext cx="14398624" cy="3622674"/>
          </a:xfrm>
          <a:prstGeom prst="rect">
            <a:avLst/>
          </a:prstGeom>
          <a:ln w="12700">
            <a:miter lim="400000"/>
          </a:ln>
        </p:spPr>
      </p:pic>
      <p:pic>
        <p:nvPicPr>
          <p:cNvPr id="1505" name="Picture 13" descr="Picture 13"/>
          <p:cNvPicPr>
            <a:picLocks noChangeAspect="1"/>
          </p:cNvPicPr>
          <p:nvPr/>
        </p:nvPicPr>
        <p:blipFill>
          <a:blip r:embed="rId2">
            <a:extLst/>
          </a:blip>
          <a:stretch>
            <a:fillRect/>
          </a:stretch>
        </p:blipFill>
        <p:spPr>
          <a:xfrm>
            <a:off x="4651373" y="8416928"/>
            <a:ext cx="14398628" cy="3622674"/>
          </a:xfrm>
          <a:prstGeom prst="rect">
            <a:avLst/>
          </a:prstGeom>
          <a:ln w="12700">
            <a:miter lim="400000"/>
          </a:ln>
        </p:spPr>
      </p:pic>
      <p:sp>
        <p:nvSpPr>
          <p:cNvPr id="1506"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8" name="Rectangle 2"/>
          <p:cNvSpPr txBox="1"/>
          <p:nvPr>
            <p:ph type="title"/>
          </p:nvPr>
        </p:nvSpPr>
        <p:spPr>
          <a:prstGeom prst="rect">
            <a:avLst/>
          </a:prstGeom>
        </p:spPr>
        <p:txBody>
          <a:bodyPr/>
          <a:lstStyle/>
          <a:p>
            <a:pPr/>
            <a:r>
              <a:t>Sampling and reconstruction</a:t>
            </a:r>
          </a:p>
        </p:txBody>
      </p:sp>
      <p:sp>
        <p:nvSpPr>
          <p:cNvPr id="1509" name="Rectangle 3"/>
          <p:cNvSpPr txBox="1"/>
          <p:nvPr>
            <p:ph type="body" idx="1"/>
          </p:nvPr>
        </p:nvSpPr>
        <p:spPr>
          <a:prstGeom prst="rect">
            <a:avLst/>
          </a:prstGeom>
        </p:spPr>
        <p:txBody>
          <a:bodyPr/>
          <a:lstStyle/>
          <a:p>
            <a:pPr/>
            <a:r>
              <a:t>Simple example: a sine wave</a:t>
            </a:r>
          </a:p>
          <a:p>
            <a:pPr/>
            <a:r>
              <a:t>What if we “missed” things between the samples?</a:t>
            </a:r>
          </a:p>
          <a:p>
            <a:pPr lvl="1">
              <a:spcBef>
                <a:spcPts val="1000"/>
              </a:spcBef>
              <a:defRPr sz="4800"/>
            </a:pPr>
            <a:r>
              <a:t>Unsurprising result: information is lost</a:t>
            </a:r>
          </a:p>
        </p:txBody>
      </p:sp>
      <p:pic>
        <p:nvPicPr>
          <p:cNvPr id="1510" name="Picture 9" descr="Picture 9"/>
          <p:cNvPicPr>
            <a:picLocks noChangeAspect="1"/>
          </p:cNvPicPr>
          <p:nvPr/>
        </p:nvPicPr>
        <p:blipFill>
          <a:blip r:embed="rId2">
            <a:extLst/>
          </a:blip>
          <a:stretch>
            <a:fillRect/>
          </a:stretch>
        </p:blipFill>
        <p:spPr>
          <a:xfrm>
            <a:off x="4651376" y="8416928"/>
            <a:ext cx="14398624" cy="3622674"/>
          </a:xfrm>
          <a:prstGeom prst="rect">
            <a:avLst/>
          </a:prstGeom>
          <a:ln w="12700">
            <a:miter lim="400000"/>
          </a:ln>
        </p:spPr>
      </p:pic>
      <p:sp>
        <p:nvSpPr>
          <p:cNvPr id="1511"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0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1509">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09" grpId="1"/>
    </p:bldLst>
  </p:timing>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3" name="Rectangle 2"/>
          <p:cNvSpPr txBox="1"/>
          <p:nvPr>
            <p:ph type="title"/>
          </p:nvPr>
        </p:nvSpPr>
        <p:spPr>
          <a:prstGeom prst="rect">
            <a:avLst/>
          </a:prstGeom>
        </p:spPr>
        <p:txBody>
          <a:bodyPr/>
          <a:lstStyle/>
          <a:p>
            <a:pPr/>
            <a:r>
              <a:t>Sampling and reconstruction</a:t>
            </a:r>
          </a:p>
        </p:txBody>
      </p:sp>
      <p:sp>
        <p:nvSpPr>
          <p:cNvPr id="1514" name="Rectangle 3"/>
          <p:cNvSpPr txBox="1"/>
          <p:nvPr>
            <p:ph type="body" idx="1"/>
          </p:nvPr>
        </p:nvSpPr>
        <p:spPr>
          <a:prstGeom prst="rect">
            <a:avLst/>
          </a:prstGeom>
        </p:spPr>
        <p:txBody>
          <a:bodyPr/>
          <a:lstStyle/>
          <a:p>
            <a:pPr/>
            <a:r>
              <a:t>Simple example: a sine wave</a:t>
            </a:r>
          </a:p>
          <a:p>
            <a:pPr/>
            <a:r>
              <a:t>What if we “missed” things between the samples?</a:t>
            </a:r>
          </a:p>
          <a:p>
            <a:pPr lvl="1">
              <a:spcBef>
                <a:spcPts val="1000"/>
              </a:spcBef>
              <a:defRPr sz="4800"/>
            </a:pPr>
            <a:r>
              <a:t>Unsurprising result: information is lost</a:t>
            </a:r>
          </a:p>
          <a:p>
            <a:pPr lvl="1">
              <a:spcBef>
                <a:spcPts val="1000"/>
              </a:spcBef>
              <a:defRPr sz="4800"/>
            </a:pPr>
            <a:r>
              <a:t>Surprising result: indistinguishable from lower frequencies</a:t>
            </a:r>
          </a:p>
        </p:txBody>
      </p:sp>
      <p:sp>
        <p:nvSpPr>
          <p:cNvPr id="1515"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pic>
        <p:nvPicPr>
          <p:cNvPr id="1516" name="Picture 5" descr="Picture 5"/>
          <p:cNvPicPr>
            <a:picLocks noChangeAspect="1"/>
          </p:cNvPicPr>
          <p:nvPr/>
        </p:nvPicPr>
        <p:blipFill>
          <a:blip r:embed="rId2">
            <a:extLst/>
          </a:blip>
          <a:stretch>
            <a:fillRect/>
          </a:stretch>
        </p:blipFill>
        <p:spPr>
          <a:xfrm>
            <a:off x="4651376" y="8416928"/>
            <a:ext cx="14398624" cy="3622674"/>
          </a:xfrm>
          <a:prstGeom prst="rect">
            <a:avLst/>
          </a:prstGeom>
          <a:ln w="12700">
            <a:miter lim="400000"/>
          </a:ln>
        </p:spPr>
      </p:pic>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8" name="Rectangle 2"/>
          <p:cNvSpPr txBox="1"/>
          <p:nvPr>
            <p:ph type="title"/>
          </p:nvPr>
        </p:nvSpPr>
        <p:spPr>
          <a:prstGeom prst="rect">
            <a:avLst/>
          </a:prstGeom>
        </p:spPr>
        <p:txBody>
          <a:bodyPr/>
          <a:lstStyle/>
          <a:p>
            <a:pPr/>
            <a:r>
              <a:t>Sampling and reconstruction</a:t>
            </a:r>
          </a:p>
        </p:txBody>
      </p:sp>
      <p:sp>
        <p:nvSpPr>
          <p:cNvPr id="1519" name="Rectangle 3"/>
          <p:cNvSpPr txBox="1"/>
          <p:nvPr>
            <p:ph type="body" idx="1"/>
          </p:nvPr>
        </p:nvSpPr>
        <p:spPr>
          <a:prstGeom prst="rect">
            <a:avLst/>
          </a:prstGeom>
        </p:spPr>
        <p:txBody>
          <a:bodyPr/>
          <a:lstStyle/>
          <a:p>
            <a:pPr/>
            <a:r>
              <a:t>Simple example: a sine wave</a:t>
            </a:r>
          </a:p>
          <a:p>
            <a:pPr/>
            <a:r>
              <a:t>What if we “missed” things between the samples?</a:t>
            </a:r>
          </a:p>
          <a:p>
            <a:pPr lvl="1">
              <a:spcBef>
                <a:spcPts val="1000"/>
              </a:spcBef>
              <a:defRPr sz="4800"/>
            </a:pPr>
            <a:r>
              <a:t>Unsurprising result: information is lost</a:t>
            </a:r>
          </a:p>
          <a:p>
            <a:pPr lvl="1">
              <a:spcBef>
                <a:spcPts val="1000"/>
              </a:spcBef>
              <a:defRPr sz="4800"/>
            </a:pPr>
            <a:r>
              <a:t>Surprising result: indistinguishable from lower frequencies</a:t>
            </a:r>
            <a:br/>
            <a:r>
              <a:t>(or even higher frequencies)</a:t>
            </a:r>
          </a:p>
        </p:txBody>
      </p:sp>
      <p:sp>
        <p:nvSpPr>
          <p:cNvPr id="1520"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pic>
        <p:nvPicPr>
          <p:cNvPr id="1521" name="Picture 8" descr="Picture 8"/>
          <p:cNvPicPr>
            <a:picLocks noChangeAspect="1"/>
          </p:cNvPicPr>
          <p:nvPr/>
        </p:nvPicPr>
        <p:blipFill>
          <a:blip r:embed="rId2">
            <a:extLst/>
          </a:blip>
          <a:stretch>
            <a:fillRect/>
          </a:stretch>
        </p:blipFill>
        <p:spPr>
          <a:xfrm>
            <a:off x="4651376" y="8382000"/>
            <a:ext cx="14398624" cy="3622677"/>
          </a:xfrm>
          <a:prstGeom prst="rect">
            <a:avLst/>
          </a:prstGeom>
          <a:ln w="12700">
            <a:miter lim="400000"/>
          </a:ln>
        </p:spPr>
      </p:pic>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3" name="Picture 8" descr="Picture 8"/>
          <p:cNvPicPr>
            <a:picLocks noChangeAspect="1"/>
          </p:cNvPicPr>
          <p:nvPr/>
        </p:nvPicPr>
        <p:blipFill>
          <a:blip r:embed="rId2">
            <a:extLst/>
          </a:blip>
          <a:stretch>
            <a:fillRect/>
          </a:stretch>
        </p:blipFill>
        <p:spPr>
          <a:xfrm>
            <a:off x="4651376" y="9046203"/>
            <a:ext cx="14398624" cy="3622677"/>
          </a:xfrm>
          <a:prstGeom prst="rect">
            <a:avLst/>
          </a:prstGeom>
          <a:ln w="12700">
            <a:miter lim="400000"/>
          </a:ln>
        </p:spPr>
      </p:pic>
      <p:sp>
        <p:nvSpPr>
          <p:cNvPr id="1524" name="Rectangle 2"/>
          <p:cNvSpPr txBox="1"/>
          <p:nvPr>
            <p:ph type="title"/>
          </p:nvPr>
        </p:nvSpPr>
        <p:spPr>
          <a:prstGeom prst="rect">
            <a:avLst/>
          </a:prstGeom>
        </p:spPr>
        <p:txBody>
          <a:bodyPr/>
          <a:lstStyle/>
          <a:p>
            <a:pPr/>
            <a:r>
              <a:t>Sampling and reconstruction</a:t>
            </a:r>
          </a:p>
        </p:txBody>
      </p:sp>
      <p:sp>
        <p:nvSpPr>
          <p:cNvPr id="1525" name="Rectangle 3"/>
          <p:cNvSpPr txBox="1"/>
          <p:nvPr>
            <p:ph type="body" idx="1"/>
          </p:nvPr>
        </p:nvSpPr>
        <p:spPr>
          <a:prstGeom prst="rect">
            <a:avLst/>
          </a:prstGeom>
        </p:spPr>
        <p:txBody>
          <a:bodyPr/>
          <a:lstStyle/>
          <a:p>
            <a:pPr/>
            <a:r>
              <a:t>Simple example: a sine wave</a:t>
            </a:r>
          </a:p>
          <a:p>
            <a:pPr/>
            <a:r>
              <a:t>What if we “missed” things between the samples?</a:t>
            </a:r>
          </a:p>
          <a:p>
            <a:pPr lvl="1">
              <a:spcBef>
                <a:spcPts val="1000"/>
              </a:spcBef>
              <a:defRPr sz="4800"/>
            </a:pPr>
            <a:r>
              <a:t>Unsurprising result: information is lost</a:t>
            </a:r>
          </a:p>
          <a:p>
            <a:pPr lvl="1">
              <a:spcBef>
                <a:spcPts val="1000"/>
              </a:spcBef>
              <a:defRPr sz="4800"/>
            </a:pPr>
            <a:r>
              <a:t>Surprising result: indistinguishable from lower frequencies</a:t>
            </a:r>
            <a:br/>
            <a:r>
              <a:t>(or even higher frequencies)</a:t>
            </a:r>
          </a:p>
          <a:p>
            <a:pPr lvl="1">
              <a:spcBef>
                <a:spcPts val="1000"/>
              </a:spcBef>
              <a:defRPr i="1" sz="4800"/>
            </a:pPr>
            <a:r>
              <a:t>Aliasing</a:t>
            </a:r>
            <a:r>
              <a:rPr i="0">
                <a:latin typeface="Open Sans"/>
                <a:ea typeface="Open Sans"/>
                <a:cs typeface="Open Sans"/>
                <a:sym typeface="Open Sans"/>
              </a:rPr>
              <a:t>: signal “traveling in disguise” as other frequencies</a:t>
            </a:r>
          </a:p>
        </p:txBody>
      </p:sp>
      <p:sp>
        <p:nvSpPr>
          <p:cNvPr id="1526" name="Footer Placeholder 3"/>
          <p:cNvSpPr txBox="1"/>
          <p:nvPr/>
        </p:nvSpPr>
        <p:spPr>
          <a:xfrm>
            <a:off x="17617439" y="12801600"/>
            <a:ext cx="6522721" cy="6146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800">
                <a:latin typeface="Open Sans"/>
                <a:ea typeface="Open Sans"/>
                <a:cs typeface="Open Sans"/>
                <a:sym typeface="Open Sans"/>
              </a:defRPr>
            </a:lvl1pPr>
          </a:lstStyle>
          <a:p>
            <a:pPr/>
            <a:r>
              <a:t>Source: S. Marschner (via A. Efros)</a:t>
            </a:r>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8" name="Title 38"/>
          <p:cNvSpPr txBox="1"/>
          <p:nvPr>
            <p:ph type="title"/>
          </p:nvPr>
        </p:nvSpPr>
        <p:spPr>
          <a:prstGeom prst="rect">
            <a:avLst/>
          </a:prstGeom>
        </p:spPr>
        <p:txBody>
          <a:bodyPr/>
          <a:lstStyle/>
          <a:p>
            <a:pPr/>
            <a:r>
              <a:t>Nyquist-Shannon sampling theorem</a:t>
            </a:r>
          </a:p>
        </p:txBody>
      </p:sp>
      <p:sp>
        <p:nvSpPr>
          <p:cNvPr id="1529" name="Rectangle 3"/>
          <p:cNvSpPr txBox="1"/>
          <p:nvPr>
            <p:ph type="body" idx="1"/>
          </p:nvPr>
        </p:nvSpPr>
        <p:spPr>
          <a:prstGeom prst="rect">
            <a:avLst/>
          </a:prstGeom>
        </p:spPr>
        <p:txBody>
          <a:bodyPr/>
          <a:lstStyle/>
          <a:p>
            <a:pPr/>
            <a:r>
              <a:t>When sampling a signal at discrete intervals, the sampling frequency must be at least </a:t>
            </a:r>
            <a:r>
              <a:rPr i="1">
                <a:latin typeface="Open Sans"/>
                <a:ea typeface="Open Sans"/>
                <a:cs typeface="Open Sans"/>
                <a:sym typeface="Open Sans"/>
              </a:rPr>
              <a:t>twice</a:t>
            </a:r>
            <a:r>
              <a:t> the maximum frequency of the input signal to allow us to reconstruct the original perfectly from the sampled version</a:t>
            </a:r>
          </a:p>
        </p:txBody>
      </p:sp>
      <p:pic>
        <p:nvPicPr>
          <p:cNvPr id="1530" name="Picture 6" descr="Picture 6"/>
          <p:cNvPicPr>
            <a:picLocks noChangeAspect="1"/>
          </p:cNvPicPr>
          <p:nvPr/>
        </p:nvPicPr>
        <p:blipFill>
          <a:blip r:embed="rId2">
            <a:extLst/>
          </a:blip>
          <a:stretch>
            <a:fillRect/>
          </a:stretch>
        </p:blipFill>
        <p:spPr>
          <a:xfrm>
            <a:off x="4807113" y="6858000"/>
            <a:ext cx="11826877" cy="2974975"/>
          </a:xfrm>
          <a:prstGeom prst="rect">
            <a:avLst/>
          </a:prstGeom>
          <a:ln w="12700">
            <a:miter lim="400000"/>
          </a:ln>
        </p:spPr>
      </p:pic>
      <p:sp>
        <p:nvSpPr>
          <p:cNvPr id="1531" name="Text Box 8"/>
          <p:cNvSpPr txBox="1"/>
          <p:nvPr/>
        </p:nvSpPr>
        <p:spPr>
          <a:xfrm>
            <a:off x="17242953" y="7839671"/>
            <a:ext cx="958400" cy="701324"/>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Arial"/>
                <a:ea typeface="Arial"/>
                <a:cs typeface="Arial"/>
                <a:sym typeface="Arial"/>
              </a:defRPr>
            </a:lvl1pPr>
          </a:lstStyle>
          <a:p>
            <a:pPr/>
            <a:r>
              <a:t>bad</a:t>
            </a:r>
          </a:p>
        </p:txBody>
      </p:sp>
      <p:pic>
        <p:nvPicPr>
          <p:cNvPr id="1532" name="Picture 12" descr="Picture 12"/>
          <p:cNvPicPr>
            <a:picLocks noChangeAspect="1"/>
          </p:cNvPicPr>
          <p:nvPr/>
        </p:nvPicPr>
        <p:blipFill>
          <a:blip r:embed="rId3">
            <a:extLst/>
          </a:blip>
          <a:stretch>
            <a:fillRect/>
          </a:stretch>
        </p:blipFill>
        <p:spPr>
          <a:xfrm>
            <a:off x="4807113" y="9909174"/>
            <a:ext cx="11826877" cy="3622675"/>
          </a:xfrm>
          <a:prstGeom prst="rect">
            <a:avLst/>
          </a:prstGeom>
          <a:ln w="12700">
            <a:miter lim="400000"/>
          </a:ln>
        </p:spPr>
      </p:pic>
      <p:sp>
        <p:nvSpPr>
          <p:cNvPr id="1533" name="Text Box 8"/>
          <p:cNvSpPr txBox="1"/>
          <p:nvPr/>
        </p:nvSpPr>
        <p:spPr>
          <a:xfrm>
            <a:off x="17242953" y="11258843"/>
            <a:ext cx="1212673" cy="701324"/>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Arial"/>
                <a:ea typeface="Arial"/>
                <a:cs typeface="Arial"/>
                <a:sym typeface="Arial"/>
              </a:defRPr>
            </a:lvl1pPr>
          </a:lstStyle>
          <a:p>
            <a:pPr/>
            <a:r>
              <a:t>good</a:t>
            </a:r>
          </a:p>
        </p:txBody>
      </p:sp>
      <p:sp>
        <p:nvSpPr>
          <p:cNvPr id="1534" name="Rectangle 2"/>
          <p:cNvSpPr txBox="1"/>
          <p:nvPr/>
        </p:nvSpPr>
        <p:spPr>
          <a:xfrm>
            <a:off x="15941037" y="12546449"/>
            <a:ext cx="8351523" cy="1148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r" defTabSz="1828800">
              <a:spcBef>
                <a:spcPts val="0"/>
              </a:spcBef>
              <a:defRPr sz="3200" u="sng">
                <a:solidFill>
                  <a:srgbClr val="0563C1"/>
                </a:solidFill>
                <a:uFill>
                  <a:solidFill>
                    <a:srgbClr val="0563C1"/>
                  </a:solidFill>
                </a:uFill>
                <a:latin typeface="Open Sans"/>
                <a:ea typeface="Open Sans"/>
                <a:cs typeface="Open Sans"/>
                <a:sym typeface="Open Sans"/>
                <a:hlinkClick r:id="rId4"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4" invalidUrl="" action="" tgtFrame="" tooltip="" history="1" highlightClick="0" endSnd="0"/>
              </a:rPr>
              <a:t>https://en.wikipedia.org/wiki/Nyquist-Shannon_sampling_theorem</a:t>
            </a:r>
          </a:p>
        </p:txBody>
      </p:sp>
      <p:sp>
        <p:nvSpPr>
          <p:cNvPr id="1535"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3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32" grpId="1"/>
      <p:bldP build="whole" bldLvl="1" animBg="1" rev="0" advAuto="0" spid="1533" grpId="2"/>
    </p:bldLst>
  </p:timing>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7" name="Picture 2" descr="Picture 2"/>
          <p:cNvPicPr>
            <a:picLocks noChangeAspect="1"/>
          </p:cNvPicPr>
          <p:nvPr/>
        </p:nvPicPr>
        <p:blipFill>
          <a:blip r:embed="rId2">
            <a:extLst/>
          </a:blip>
          <a:srcRect l="10862" t="11628" r="10007" b="25582"/>
          <a:stretch>
            <a:fillRect/>
          </a:stretch>
        </p:blipFill>
        <p:spPr>
          <a:xfrm>
            <a:off x="1879597" y="3578767"/>
            <a:ext cx="8389799" cy="4441659"/>
          </a:xfrm>
          <a:prstGeom prst="rect">
            <a:avLst/>
          </a:prstGeom>
          <a:ln w="12700">
            <a:miter lim="400000"/>
          </a:ln>
        </p:spPr>
      </p:pic>
      <p:sp>
        <p:nvSpPr>
          <p:cNvPr id="1538" name="Rectangle 3"/>
          <p:cNvSpPr txBox="1"/>
          <p:nvPr>
            <p:ph type="title"/>
          </p:nvPr>
        </p:nvSpPr>
        <p:spPr>
          <a:prstGeom prst="rect">
            <a:avLst/>
          </a:prstGeom>
        </p:spPr>
        <p:txBody>
          <a:bodyPr/>
          <a:lstStyle/>
          <a:p>
            <a:pPr/>
            <a:r>
              <a:t>Aliasing “in the wild”</a:t>
            </a:r>
          </a:p>
        </p:txBody>
      </p:sp>
      <p:sp>
        <p:nvSpPr>
          <p:cNvPr id="1539" name="TextBox 7"/>
          <p:cNvSpPr txBox="1"/>
          <p:nvPr/>
        </p:nvSpPr>
        <p:spPr>
          <a:xfrm>
            <a:off x="1971038" y="2914769"/>
            <a:ext cx="8206918"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Disintegrating textures</a:t>
            </a:r>
          </a:p>
        </p:txBody>
      </p:sp>
      <p:sp>
        <p:nvSpPr>
          <p:cNvPr id="1540"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2" name="Picture 2" descr="Picture 2"/>
          <p:cNvPicPr>
            <a:picLocks noChangeAspect="1"/>
          </p:cNvPicPr>
          <p:nvPr/>
        </p:nvPicPr>
        <p:blipFill>
          <a:blip r:embed="rId2">
            <a:extLst/>
          </a:blip>
          <a:srcRect l="10862" t="11628" r="10007" b="25582"/>
          <a:stretch>
            <a:fillRect/>
          </a:stretch>
        </p:blipFill>
        <p:spPr>
          <a:xfrm>
            <a:off x="1879597" y="3578767"/>
            <a:ext cx="8389799" cy="4441659"/>
          </a:xfrm>
          <a:prstGeom prst="rect">
            <a:avLst/>
          </a:prstGeom>
          <a:ln w="12700">
            <a:miter lim="400000"/>
          </a:ln>
        </p:spPr>
      </p:pic>
      <p:sp>
        <p:nvSpPr>
          <p:cNvPr id="1543" name="Rectangle 3"/>
          <p:cNvSpPr txBox="1"/>
          <p:nvPr>
            <p:ph type="title"/>
          </p:nvPr>
        </p:nvSpPr>
        <p:spPr>
          <a:prstGeom prst="rect">
            <a:avLst/>
          </a:prstGeom>
        </p:spPr>
        <p:txBody>
          <a:bodyPr/>
          <a:lstStyle/>
          <a:p>
            <a:pPr/>
            <a:r>
              <a:t>Aliasing “in the wild”</a:t>
            </a:r>
          </a:p>
        </p:txBody>
      </p:sp>
      <p:pic>
        <p:nvPicPr>
          <p:cNvPr id="1544" name="Picture 5" descr="Picture 5"/>
          <p:cNvPicPr>
            <a:picLocks noChangeAspect="1"/>
          </p:cNvPicPr>
          <p:nvPr/>
        </p:nvPicPr>
        <p:blipFill>
          <a:blip r:embed="rId3">
            <a:extLst/>
          </a:blip>
          <a:stretch>
            <a:fillRect/>
          </a:stretch>
        </p:blipFill>
        <p:spPr>
          <a:xfrm>
            <a:off x="1828800" y="8853072"/>
            <a:ext cx="8440596" cy="4195618"/>
          </a:xfrm>
          <a:prstGeom prst="rect">
            <a:avLst/>
          </a:prstGeom>
          <a:ln w="12700">
            <a:miter lim="400000"/>
          </a:ln>
        </p:spPr>
      </p:pic>
      <p:sp>
        <p:nvSpPr>
          <p:cNvPr id="1545" name="TextBox 6"/>
          <p:cNvSpPr txBox="1"/>
          <p:nvPr/>
        </p:nvSpPr>
        <p:spPr>
          <a:xfrm>
            <a:off x="8473440" y="13186068"/>
            <a:ext cx="1322284"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4"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4" invalidUrl="" action="" tgtFrame="" tooltip="" history="1" highlightClick="0" endSnd="0"/>
              </a:rPr>
              <a:t>Source</a:t>
            </a:r>
          </a:p>
        </p:txBody>
      </p:sp>
      <p:sp>
        <p:nvSpPr>
          <p:cNvPr id="1546" name="TextBox 7"/>
          <p:cNvSpPr txBox="1"/>
          <p:nvPr/>
        </p:nvSpPr>
        <p:spPr>
          <a:xfrm>
            <a:off x="1971038" y="2914769"/>
            <a:ext cx="8206918"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Disintegrating textures</a:t>
            </a:r>
          </a:p>
        </p:txBody>
      </p:sp>
      <p:pic>
        <p:nvPicPr>
          <p:cNvPr id="1547" name="pasted-movie.png" descr="pasted-movie.png"/>
          <p:cNvPicPr>
            <a:picLocks noChangeAspect="1"/>
          </p:cNvPicPr>
          <p:nvPr/>
        </p:nvPicPr>
        <p:blipFill>
          <a:blip r:embed="rId5">
            <a:extLst/>
          </a:blip>
          <a:stretch>
            <a:fillRect/>
          </a:stretch>
        </p:blipFill>
        <p:spPr>
          <a:xfrm>
            <a:off x="1853479" y="8853072"/>
            <a:ext cx="8391237" cy="4195618"/>
          </a:xfrm>
          <a:prstGeom prst="rect">
            <a:avLst/>
          </a:prstGeom>
          <a:ln w="12700">
            <a:miter lim="400000"/>
          </a:ln>
        </p:spPr>
      </p:pic>
      <p:sp>
        <p:nvSpPr>
          <p:cNvPr id="1548"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154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47" grpId="1"/>
    </p:bldLst>
  </p:timing>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0" name="Picture 2" descr="Picture 2"/>
          <p:cNvPicPr>
            <a:picLocks noChangeAspect="1"/>
          </p:cNvPicPr>
          <p:nvPr/>
        </p:nvPicPr>
        <p:blipFill>
          <a:blip r:embed="rId2">
            <a:extLst/>
          </a:blip>
          <a:srcRect l="10862" t="11628" r="10007" b="25582"/>
          <a:stretch>
            <a:fillRect/>
          </a:stretch>
        </p:blipFill>
        <p:spPr>
          <a:xfrm>
            <a:off x="1879597" y="3578767"/>
            <a:ext cx="8389799" cy="4441659"/>
          </a:xfrm>
          <a:prstGeom prst="rect">
            <a:avLst/>
          </a:prstGeom>
          <a:ln w="12700">
            <a:miter lim="400000"/>
          </a:ln>
        </p:spPr>
      </p:pic>
      <p:sp>
        <p:nvSpPr>
          <p:cNvPr id="1551" name="Rectangle 3"/>
          <p:cNvSpPr txBox="1"/>
          <p:nvPr>
            <p:ph type="title"/>
          </p:nvPr>
        </p:nvSpPr>
        <p:spPr>
          <a:prstGeom prst="rect">
            <a:avLst/>
          </a:prstGeom>
        </p:spPr>
        <p:txBody>
          <a:bodyPr/>
          <a:lstStyle/>
          <a:p>
            <a:pPr/>
            <a:r>
              <a:t>Aliasing “in the wild”</a:t>
            </a:r>
          </a:p>
        </p:txBody>
      </p:sp>
      <p:pic>
        <p:nvPicPr>
          <p:cNvPr id="1552" name="Picture 3" descr="Picture 3"/>
          <p:cNvPicPr>
            <a:picLocks noChangeAspect="1"/>
          </p:cNvPicPr>
          <p:nvPr/>
        </p:nvPicPr>
        <p:blipFill>
          <a:blip r:embed="rId3">
            <a:extLst/>
          </a:blip>
          <a:srcRect l="0" t="0" r="0" b="16752"/>
          <a:stretch>
            <a:fillRect/>
          </a:stretch>
        </p:blipFill>
        <p:spPr>
          <a:xfrm>
            <a:off x="13449300" y="3578769"/>
            <a:ext cx="9105900" cy="4441659"/>
          </a:xfrm>
          <a:prstGeom prst="rect">
            <a:avLst/>
          </a:prstGeom>
          <a:ln w="12700">
            <a:miter lim="400000"/>
          </a:ln>
        </p:spPr>
      </p:pic>
      <p:sp>
        <p:nvSpPr>
          <p:cNvPr id="1553" name="TextBox 4"/>
          <p:cNvSpPr txBox="1"/>
          <p:nvPr/>
        </p:nvSpPr>
        <p:spPr>
          <a:xfrm>
            <a:off x="20728937" y="8092175"/>
            <a:ext cx="1322285"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4"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4" invalidUrl="" action="" tgtFrame="" tooltip="" history="1" highlightClick="0" endSnd="0"/>
              </a:rPr>
              <a:t>Source</a:t>
            </a:r>
          </a:p>
        </p:txBody>
      </p:sp>
      <p:pic>
        <p:nvPicPr>
          <p:cNvPr id="1554" name="Picture 5" descr="Picture 5"/>
          <p:cNvPicPr>
            <a:picLocks noChangeAspect="1"/>
          </p:cNvPicPr>
          <p:nvPr/>
        </p:nvPicPr>
        <p:blipFill>
          <a:blip r:embed="rId5">
            <a:extLst/>
          </a:blip>
          <a:stretch>
            <a:fillRect/>
          </a:stretch>
        </p:blipFill>
        <p:spPr>
          <a:xfrm>
            <a:off x="1828800" y="8853072"/>
            <a:ext cx="8440596" cy="4195618"/>
          </a:xfrm>
          <a:prstGeom prst="rect">
            <a:avLst/>
          </a:prstGeom>
          <a:ln w="12700">
            <a:miter lim="400000"/>
          </a:ln>
        </p:spPr>
      </p:pic>
      <p:sp>
        <p:nvSpPr>
          <p:cNvPr id="1555" name="TextBox 6"/>
          <p:cNvSpPr txBox="1"/>
          <p:nvPr/>
        </p:nvSpPr>
        <p:spPr>
          <a:xfrm>
            <a:off x="8473440" y="13186068"/>
            <a:ext cx="1322284"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6"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6" invalidUrl="" action="" tgtFrame="" tooltip="" history="1" highlightClick="0" endSnd="0"/>
              </a:rPr>
              <a:t>Source</a:t>
            </a:r>
          </a:p>
        </p:txBody>
      </p:sp>
      <p:sp>
        <p:nvSpPr>
          <p:cNvPr id="1556" name="TextBox 7"/>
          <p:cNvSpPr txBox="1"/>
          <p:nvPr/>
        </p:nvSpPr>
        <p:spPr>
          <a:xfrm>
            <a:off x="1971038" y="2914769"/>
            <a:ext cx="8206918"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Disintegrating textures</a:t>
            </a:r>
          </a:p>
        </p:txBody>
      </p:sp>
      <p:sp>
        <p:nvSpPr>
          <p:cNvPr id="1557" name="TextBox 10"/>
          <p:cNvSpPr txBox="1"/>
          <p:nvPr/>
        </p:nvSpPr>
        <p:spPr>
          <a:xfrm>
            <a:off x="13591540" y="2914769"/>
            <a:ext cx="8821421"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Moiré patterns, false color</a:t>
            </a:r>
          </a:p>
        </p:txBody>
      </p:sp>
      <p:sp>
        <p:nvSpPr>
          <p:cNvPr id="1558"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55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53"/>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5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57" grpId="3"/>
      <p:bldP build="whole" bldLvl="1" animBg="1" rev="0" advAuto="0" spid="1552" grpId="1"/>
      <p:bldP build="whole" bldLvl="1" animBg="1" rev="0" advAuto="0" spid="1553" grpId="2"/>
    </p:bldLst>
  </p:timing>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60" name="Picture 2" descr="Picture 2"/>
          <p:cNvPicPr>
            <a:picLocks noChangeAspect="1"/>
          </p:cNvPicPr>
          <p:nvPr/>
        </p:nvPicPr>
        <p:blipFill>
          <a:blip r:embed="rId2">
            <a:extLst/>
          </a:blip>
          <a:srcRect l="10862" t="11628" r="10007" b="25582"/>
          <a:stretch>
            <a:fillRect/>
          </a:stretch>
        </p:blipFill>
        <p:spPr>
          <a:xfrm>
            <a:off x="1879597" y="3578767"/>
            <a:ext cx="8389799" cy="4441659"/>
          </a:xfrm>
          <a:prstGeom prst="rect">
            <a:avLst/>
          </a:prstGeom>
          <a:ln w="12700">
            <a:miter lim="400000"/>
          </a:ln>
        </p:spPr>
      </p:pic>
      <p:sp>
        <p:nvSpPr>
          <p:cNvPr id="1561" name="Rectangle 3"/>
          <p:cNvSpPr txBox="1"/>
          <p:nvPr>
            <p:ph type="title"/>
          </p:nvPr>
        </p:nvSpPr>
        <p:spPr>
          <a:prstGeom prst="rect">
            <a:avLst/>
          </a:prstGeom>
        </p:spPr>
        <p:txBody>
          <a:bodyPr/>
          <a:lstStyle/>
          <a:p>
            <a:pPr/>
            <a:r>
              <a:t>Aliasing “in the wild”</a:t>
            </a:r>
          </a:p>
        </p:txBody>
      </p:sp>
      <p:sp>
        <p:nvSpPr>
          <p:cNvPr id="1562" name="TextBox 2"/>
          <p:cNvSpPr txBox="1"/>
          <p:nvPr/>
        </p:nvSpPr>
        <p:spPr>
          <a:xfrm>
            <a:off x="20728939" y="13186068"/>
            <a:ext cx="1322284"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3"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3" invalidUrl="" action="" tgtFrame="" tooltip="" history="1" highlightClick="0" endSnd="0"/>
              </a:rPr>
              <a:t>Source</a:t>
            </a:r>
          </a:p>
        </p:txBody>
      </p:sp>
      <p:pic>
        <p:nvPicPr>
          <p:cNvPr id="1563" name="Picture 3" descr="Picture 3"/>
          <p:cNvPicPr>
            <a:picLocks noChangeAspect="1"/>
          </p:cNvPicPr>
          <p:nvPr/>
        </p:nvPicPr>
        <p:blipFill>
          <a:blip r:embed="rId4">
            <a:extLst/>
          </a:blip>
          <a:srcRect l="0" t="0" r="0" b="16752"/>
          <a:stretch>
            <a:fillRect/>
          </a:stretch>
        </p:blipFill>
        <p:spPr>
          <a:xfrm>
            <a:off x="13449300" y="3578769"/>
            <a:ext cx="9105900" cy="4441659"/>
          </a:xfrm>
          <a:prstGeom prst="rect">
            <a:avLst/>
          </a:prstGeom>
          <a:ln w="12700">
            <a:miter lim="400000"/>
          </a:ln>
        </p:spPr>
      </p:pic>
      <p:sp>
        <p:nvSpPr>
          <p:cNvPr id="1564" name="TextBox 4"/>
          <p:cNvSpPr txBox="1"/>
          <p:nvPr/>
        </p:nvSpPr>
        <p:spPr>
          <a:xfrm>
            <a:off x="20728937" y="8092175"/>
            <a:ext cx="1322285"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5"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5" invalidUrl="" action="" tgtFrame="" tooltip="" history="1" highlightClick="0" endSnd="0"/>
              </a:rPr>
              <a:t>Source</a:t>
            </a:r>
          </a:p>
        </p:txBody>
      </p:sp>
      <p:pic>
        <p:nvPicPr>
          <p:cNvPr id="1565" name="Picture 5" descr="Picture 5"/>
          <p:cNvPicPr>
            <a:picLocks noChangeAspect="1"/>
          </p:cNvPicPr>
          <p:nvPr/>
        </p:nvPicPr>
        <p:blipFill>
          <a:blip r:embed="rId6">
            <a:extLst/>
          </a:blip>
          <a:stretch>
            <a:fillRect/>
          </a:stretch>
        </p:blipFill>
        <p:spPr>
          <a:xfrm>
            <a:off x="1828800" y="8853072"/>
            <a:ext cx="8440596" cy="4195618"/>
          </a:xfrm>
          <a:prstGeom prst="rect">
            <a:avLst/>
          </a:prstGeom>
          <a:ln w="12700">
            <a:miter lim="400000"/>
          </a:ln>
        </p:spPr>
      </p:pic>
      <p:sp>
        <p:nvSpPr>
          <p:cNvPr id="1566" name="TextBox 6"/>
          <p:cNvSpPr txBox="1"/>
          <p:nvPr/>
        </p:nvSpPr>
        <p:spPr>
          <a:xfrm>
            <a:off x="8473440" y="13186068"/>
            <a:ext cx="1322284" cy="614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800" u="sng">
                <a:solidFill>
                  <a:srgbClr val="0563C1"/>
                </a:solidFill>
                <a:uFill>
                  <a:solidFill>
                    <a:srgbClr val="0563C1"/>
                  </a:solidFill>
                </a:uFill>
                <a:latin typeface="Open Sans"/>
                <a:ea typeface="Open Sans"/>
                <a:cs typeface="Open Sans"/>
                <a:sym typeface="Open Sans"/>
                <a:hlinkClick r:id="rId7"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7" invalidUrl="" action="" tgtFrame="" tooltip="" history="1" highlightClick="0" endSnd="0"/>
              </a:rPr>
              <a:t>Source</a:t>
            </a:r>
          </a:p>
        </p:txBody>
      </p:sp>
      <p:sp>
        <p:nvSpPr>
          <p:cNvPr id="1567" name="TextBox 7"/>
          <p:cNvSpPr txBox="1"/>
          <p:nvPr/>
        </p:nvSpPr>
        <p:spPr>
          <a:xfrm>
            <a:off x="1971038" y="2914769"/>
            <a:ext cx="8206918"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Disintegrating textures</a:t>
            </a:r>
          </a:p>
        </p:txBody>
      </p:sp>
      <p:sp>
        <p:nvSpPr>
          <p:cNvPr id="1568" name="TextBox 10"/>
          <p:cNvSpPr txBox="1"/>
          <p:nvPr/>
        </p:nvSpPr>
        <p:spPr>
          <a:xfrm>
            <a:off x="13591540" y="2914769"/>
            <a:ext cx="8821421" cy="7289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600">
                <a:latin typeface="Open Sans"/>
                <a:ea typeface="Open Sans"/>
                <a:cs typeface="Open Sans"/>
                <a:sym typeface="Open Sans"/>
              </a:defRPr>
            </a:lvl1pPr>
          </a:lstStyle>
          <a:p>
            <a:pPr/>
            <a:r>
              <a:t>Moiré patterns, false color</a:t>
            </a:r>
          </a:p>
        </p:txBody>
      </p:sp>
      <p:pic>
        <p:nvPicPr>
          <p:cNvPr id="1569" name="Picture 8" descr="Picture 8"/>
          <p:cNvPicPr>
            <a:picLocks noChangeAspect="1"/>
          </p:cNvPicPr>
          <p:nvPr/>
        </p:nvPicPr>
        <p:blipFill>
          <a:blip r:embed="rId8">
            <a:extLst/>
          </a:blip>
          <a:srcRect l="23713" t="19285" r="0" b="25793"/>
          <a:stretch>
            <a:fillRect/>
          </a:stretch>
        </p:blipFill>
        <p:spPr>
          <a:xfrm>
            <a:off x="13500100" y="8857047"/>
            <a:ext cx="9055100" cy="4346065"/>
          </a:xfrm>
          <a:prstGeom prst="rect">
            <a:avLst/>
          </a:prstGeom>
          <a:ln w="12700">
            <a:miter lim="400000"/>
          </a:ln>
        </p:spPr>
      </p:pic>
      <p:sp>
        <p:nvSpPr>
          <p:cNvPr id="1570"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6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63"/>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564"/>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1568"/>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15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63" grpId="2"/>
      <p:bldP build="whole" bldLvl="1" animBg="1" rev="0" advAuto="0" spid="1562" grpId="1"/>
      <p:bldP build="whole" bldLvl="1" animBg="1" rev="0" advAuto="0" spid="1569" grpId="5"/>
      <p:bldP build="whole" bldLvl="1" animBg="1" rev="0" advAuto="0" spid="1568" grpId="4"/>
      <p:bldP build="whole" bldLvl="1" animBg="1" rev="0" advAuto="0" spid="1564" grpId="3"/>
    </p:bldLst>
  </p:timing>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2" name="Title 1"/>
          <p:cNvSpPr txBox="1"/>
          <p:nvPr>
            <p:ph type="title"/>
          </p:nvPr>
        </p:nvSpPr>
        <p:spPr>
          <a:prstGeom prst="rect">
            <a:avLst/>
          </a:prstGeom>
        </p:spPr>
        <p:txBody>
          <a:bodyPr/>
          <a:lstStyle/>
          <a:p>
            <a:pPr/>
            <a:r>
              <a:t>Subsampling Images</a:t>
            </a:r>
          </a:p>
        </p:txBody>
      </p:sp>
      <p:pic>
        <p:nvPicPr>
          <p:cNvPr id="1573" name="Picture 6" descr="Picture 6"/>
          <p:cNvPicPr>
            <a:picLocks noChangeAspect="1"/>
          </p:cNvPicPr>
          <p:nvPr/>
        </p:nvPicPr>
        <p:blipFill>
          <a:blip r:embed="rId2">
            <a:extLst/>
          </a:blip>
          <a:stretch>
            <a:fillRect/>
          </a:stretch>
        </p:blipFill>
        <p:spPr>
          <a:xfrm>
            <a:off x="1051036" y="5414912"/>
            <a:ext cx="6873128" cy="4585667"/>
          </a:xfrm>
          <a:prstGeom prst="rect">
            <a:avLst/>
          </a:prstGeom>
          <a:ln w="12700">
            <a:miter lim="400000"/>
          </a:ln>
        </p:spPr>
      </p:pic>
      <p:pic>
        <p:nvPicPr>
          <p:cNvPr id="1574" name="Picture 8" descr="Picture 8"/>
          <p:cNvPicPr>
            <a:picLocks noChangeAspect="1"/>
          </p:cNvPicPr>
          <p:nvPr/>
        </p:nvPicPr>
        <p:blipFill>
          <a:blip r:embed="rId3">
            <a:extLst/>
          </a:blip>
          <a:stretch>
            <a:fillRect/>
          </a:stretch>
        </p:blipFill>
        <p:spPr>
          <a:xfrm>
            <a:off x="8621135" y="5414912"/>
            <a:ext cx="6873129" cy="4585667"/>
          </a:xfrm>
          <a:prstGeom prst="rect">
            <a:avLst/>
          </a:prstGeom>
          <a:ln w="12700">
            <a:miter lim="400000"/>
          </a:ln>
        </p:spPr>
      </p:pic>
      <p:pic>
        <p:nvPicPr>
          <p:cNvPr id="1575" name="Picture 10" descr="Picture 10"/>
          <p:cNvPicPr>
            <a:picLocks noChangeAspect="1"/>
          </p:cNvPicPr>
          <p:nvPr/>
        </p:nvPicPr>
        <p:blipFill>
          <a:blip r:embed="rId4">
            <a:extLst/>
          </a:blip>
          <a:stretch>
            <a:fillRect/>
          </a:stretch>
        </p:blipFill>
        <p:spPr>
          <a:xfrm>
            <a:off x="16191238" y="5414912"/>
            <a:ext cx="6873128" cy="4585667"/>
          </a:xfrm>
          <a:prstGeom prst="rect">
            <a:avLst/>
          </a:prstGeom>
          <a:ln w="12700">
            <a:miter lim="400000"/>
          </a:ln>
        </p:spPr>
      </p:pic>
      <p:sp>
        <p:nvSpPr>
          <p:cNvPr id="1576" name="Oval 18"/>
          <p:cNvSpPr/>
          <p:nvPr/>
        </p:nvSpPr>
        <p:spPr>
          <a:xfrm>
            <a:off x="10527073" y="8068822"/>
            <a:ext cx="2005825" cy="1742173"/>
          </a:xfrm>
          <a:prstGeom prst="ellipse">
            <a:avLst/>
          </a:prstGeom>
          <a:ln w="114300">
            <a:solidFill>
              <a:srgbClr val="00B0F0"/>
            </a:solidFill>
            <a:miter/>
          </a:ln>
        </p:spPr>
        <p:txBody>
          <a:bodyPr tIns="91439" bIns="91439" anchor="ctr"/>
          <a:lstStyle/>
          <a:p>
            <a:pPr algn="ctr" defTabSz="1828800">
              <a:spcBef>
                <a:spcPts val="0"/>
              </a:spcBef>
              <a:defRPr sz="3600">
                <a:solidFill>
                  <a:srgbClr val="FFFFFF"/>
                </a:solidFill>
                <a:latin typeface="Open Sans"/>
                <a:ea typeface="Open Sans"/>
                <a:cs typeface="Open Sans"/>
                <a:sym typeface="Open Sans"/>
              </a:defRPr>
            </a:pPr>
          </a:p>
        </p:txBody>
      </p:sp>
      <p:sp>
        <p:nvSpPr>
          <p:cNvPr id="1577" name="Oval 19"/>
          <p:cNvSpPr/>
          <p:nvPr/>
        </p:nvSpPr>
        <p:spPr>
          <a:xfrm>
            <a:off x="18624887" y="6442516"/>
            <a:ext cx="2005826" cy="1742173"/>
          </a:xfrm>
          <a:prstGeom prst="ellipse">
            <a:avLst/>
          </a:prstGeom>
          <a:ln w="114300">
            <a:solidFill>
              <a:srgbClr val="00B0F0"/>
            </a:solidFill>
            <a:miter/>
          </a:ln>
        </p:spPr>
        <p:txBody>
          <a:bodyPr tIns="91439" bIns="91439" anchor="ctr"/>
          <a:lstStyle/>
          <a:p>
            <a:pPr algn="ctr" defTabSz="1828800">
              <a:spcBef>
                <a:spcPts val="0"/>
              </a:spcBef>
              <a:defRPr sz="3600">
                <a:solidFill>
                  <a:srgbClr val="FFFFFF"/>
                </a:solidFill>
                <a:latin typeface="Open Sans"/>
                <a:ea typeface="Open Sans"/>
                <a:cs typeface="Open Sans"/>
                <a:sym typeface="Open Sans"/>
              </a:defRPr>
            </a:pPr>
          </a:p>
        </p:txBody>
      </p:sp>
      <p:sp>
        <p:nvSpPr>
          <p:cNvPr id="1578" name="TextBox 15"/>
          <p:cNvSpPr txBox="1"/>
          <p:nvPr/>
        </p:nvSpPr>
        <p:spPr>
          <a:xfrm rot="16200000">
            <a:off x="45140" y="7343255"/>
            <a:ext cx="1288574"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naive</a:t>
            </a:r>
          </a:p>
        </p:txBody>
      </p:sp>
      <p:sp>
        <p:nvSpPr>
          <p:cNvPr id="1579" name="TextBox 6"/>
          <p:cNvSpPr txBox="1"/>
          <p:nvPr/>
        </p:nvSpPr>
        <p:spPr>
          <a:xfrm>
            <a:off x="3441905" y="4572086"/>
            <a:ext cx="1720325"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4</a:t>
            </a:r>
          </a:p>
        </p:txBody>
      </p:sp>
      <p:sp>
        <p:nvSpPr>
          <p:cNvPr id="1580" name="TextBox 7"/>
          <p:cNvSpPr txBox="1"/>
          <p:nvPr/>
        </p:nvSpPr>
        <p:spPr>
          <a:xfrm>
            <a:off x="11276431" y="4572086"/>
            <a:ext cx="1720325"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8</a:t>
            </a:r>
          </a:p>
        </p:txBody>
      </p:sp>
      <p:sp>
        <p:nvSpPr>
          <p:cNvPr id="1581" name="TextBox 8"/>
          <p:cNvSpPr txBox="1"/>
          <p:nvPr/>
        </p:nvSpPr>
        <p:spPr>
          <a:xfrm>
            <a:off x="18715087" y="4572086"/>
            <a:ext cx="197459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16</a:t>
            </a:r>
          </a:p>
        </p:txBody>
      </p:sp>
      <p:sp>
        <p:nvSpPr>
          <p:cNvPr id="1582"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5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5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576"/>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5" fill="hold">
                                  <p:stCondLst>
                                    <p:cond delay="0"/>
                                  </p:stCondLst>
                                  <p:iterate type="el" backwards="0">
                                    <p:tmAbs val="0"/>
                                  </p:iterate>
                                  <p:childTnLst>
                                    <p:set>
                                      <p:cBhvr>
                                        <p:cTn id="21" fill="hold"/>
                                        <p:tgtEl>
                                          <p:spTgt spid="1577"/>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6" fill="hold">
                                  <p:stCondLst>
                                    <p:cond delay="0"/>
                                  </p:stCondLst>
                                  <p:iterate type="el" backwards="0">
                                    <p:tmAbs val="0"/>
                                  </p:iterate>
                                  <p:childTnLst>
                                    <p:set>
                                      <p:cBhvr>
                                        <p:cTn id="24" fill="hold"/>
                                        <p:tgtEl>
                                          <p:spTgt spid="1578"/>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7" fill="hold">
                                  <p:stCondLst>
                                    <p:cond delay="0"/>
                                  </p:stCondLst>
                                  <p:iterate type="el" backwards="0">
                                    <p:tmAbs val="0"/>
                                  </p:iterate>
                                  <p:childTnLst>
                                    <p:set>
                                      <p:cBhvr>
                                        <p:cTn id="27" fill="hold"/>
                                        <p:tgtEl>
                                          <p:spTgt spid="1579"/>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8" fill="hold">
                                  <p:stCondLst>
                                    <p:cond delay="0"/>
                                  </p:stCondLst>
                                  <p:iterate type="el" backwards="0">
                                    <p:tmAbs val="0"/>
                                  </p:iterate>
                                  <p:childTnLst>
                                    <p:set>
                                      <p:cBhvr>
                                        <p:cTn id="30" fill="hold"/>
                                        <p:tgtEl>
                                          <p:spTgt spid="1580"/>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9" fill="hold">
                                  <p:stCondLst>
                                    <p:cond delay="0"/>
                                  </p:stCondLst>
                                  <p:iterate type="el" backwards="0">
                                    <p:tmAbs val="0"/>
                                  </p:iterate>
                                  <p:childTnLst>
                                    <p:set>
                                      <p:cBhvr>
                                        <p:cTn id="33" fill="hold"/>
                                        <p:tgtEl>
                                          <p:spTgt spid="15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1" grpId="9"/>
      <p:bldP build="whole" bldLvl="1" animBg="1" rev="0" advAuto="0" spid="1573" grpId="1"/>
      <p:bldP build="whole" bldLvl="1" animBg="1" rev="0" advAuto="0" spid="1579" grpId="7"/>
      <p:bldP build="whole" bldLvl="1" animBg="1" rev="0" advAuto="0" spid="1577" grpId="5"/>
      <p:bldP build="whole" bldLvl="1" animBg="1" rev="0" advAuto="0" spid="1574" grpId="2"/>
      <p:bldP build="whole" bldLvl="1" animBg="1" rev="0" advAuto="0" spid="1580" grpId="8"/>
      <p:bldP build="whole" bldLvl="1" animBg="1" rev="0" advAuto="0" spid="1576" grpId="4"/>
      <p:bldP build="whole" bldLvl="1" animBg="1" rev="0" advAuto="0" spid="1575" grpId="3"/>
      <p:bldP build="whole" bldLvl="1" animBg="1" rev="0" advAuto="0" spid="1578" grpId="6"/>
    </p:bldLst>
  </p:timing>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4" name="Demo time !"/>
          <p:cNvSpPr txBox="1"/>
          <p:nvPr>
            <p:ph type="title"/>
          </p:nvPr>
        </p:nvSpPr>
        <p:spPr>
          <a:prstGeom prst="rect">
            <a:avLst/>
          </a:prstGeom>
        </p:spPr>
        <p:txBody>
          <a:bodyPr/>
          <a:lstStyle/>
          <a:p>
            <a:pPr/>
            <a:r>
              <a:t>Demo time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6" name="Solution: “Kill” high frequencies before downsampling!"/>
          <p:cNvSpPr txBox="1"/>
          <p:nvPr>
            <p:ph type="title"/>
          </p:nvPr>
        </p:nvSpPr>
        <p:spPr>
          <a:prstGeom prst="rect">
            <a:avLst/>
          </a:prstGeom>
        </p:spPr>
        <p:txBody>
          <a:bodyPr/>
          <a:lstStyle>
            <a:lvl1pPr>
              <a:defRPr sz="7500"/>
            </a:lvl1pPr>
          </a:lstStyle>
          <a:p>
            <a:pPr/>
            <a:r>
              <a:t>Solution: “Kill” high frequencies before downsampling!</a:t>
            </a:r>
          </a:p>
        </p:txBody>
      </p:sp>
      <p:pic>
        <p:nvPicPr>
          <p:cNvPr id="1587" name="pasted-movie.png" descr="pasted-movie.png"/>
          <p:cNvPicPr>
            <a:picLocks noChangeAspect="1"/>
          </p:cNvPicPr>
          <p:nvPr/>
        </p:nvPicPr>
        <p:blipFill>
          <a:blip r:embed="rId2">
            <a:extLst/>
          </a:blip>
          <a:stretch>
            <a:fillRect/>
          </a:stretch>
        </p:blipFill>
        <p:spPr>
          <a:xfrm>
            <a:off x="770013" y="2675127"/>
            <a:ext cx="10835163" cy="10835163"/>
          </a:xfrm>
          <a:prstGeom prst="rect">
            <a:avLst/>
          </a:prstGeom>
          <a:ln w="12700">
            <a:miter lim="400000"/>
          </a:ln>
        </p:spPr>
      </p:pic>
      <p:pic>
        <p:nvPicPr>
          <p:cNvPr id="1588" name="pasted-movie.png" descr="pasted-movie.png"/>
          <p:cNvPicPr>
            <a:picLocks noChangeAspect="1"/>
          </p:cNvPicPr>
          <p:nvPr/>
        </p:nvPicPr>
        <p:blipFill>
          <a:blip r:embed="rId3">
            <a:extLst/>
          </a:blip>
          <a:stretch>
            <a:fillRect/>
          </a:stretch>
        </p:blipFill>
        <p:spPr>
          <a:xfrm>
            <a:off x="12664206" y="2688555"/>
            <a:ext cx="10835163" cy="10835163"/>
          </a:xfrm>
          <a:prstGeom prst="rect">
            <a:avLst/>
          </a:prstGeom>
          <a:ln w="12700">
            <a:miter lim="400000"/>
          </a:ln>
        </p:spPr>
      </p:pic>
      <p:sp>
        <p:nvSpPr>
          <p:cNvPr id="1589" name="Equation"/>
          <p:cNvSpPr txBox="1"/>
          <p:nvPr/>
        </p:nvSpPr>
        <p:spPr>
          <a:xfrm>
            <a:off x="17312586" y="2141707"/>
            <a:ext cx="2295819" cy="60449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cr m:val="script"/>
                    </m:rPr>
                    <a:rPr xmlns:a="http://schemas.openxmlformats.org/drawingml/2006/main" sz="5600" i="1">
                      <a:solidFill>
                        <a:srgbClr val="000000"/>
                      </a:solidFill>
                      <a:latin typeface="Cambria Math" panose="02040503050406030204" pitchFamily="18" charset="0"/>
                    </a:rPr>
                    <m:t>F</m:t>
                  </m:r>
                  <m:r>
                    <m:rPr>
                      <m:sty m:val="b"/>
                    </m:rPr>
                    <a:rPr xmlns:a="http://schemas.openxmlformats.org/drawingml/2006/main" sz="5600" i="1">
                      <a:solidFill>
                        <a:srgbClr val="000000"/>
                      </a:solidFill>
                      <a:latin typeface="Cambria Math" panose="02040503050406030204" pitchFamily="18" charset="0"/>
                    </a:rPr>
                    <m:t>T</m:t>
                  </m:r>
                  <m:sSup>
                    <m:e>
                      <m:r>
                        <m:rPr>
                          <m:scr m:val="script"/>
                        </m:rPr>
                        <a:rPr xmlns:a="http://schemas.openxmlformats.org/drawingml/2006/main" sz="5600" i="1">
                          <a:solidFill>
                            <a:srgbClr val="000000"/>
                          </a:solidFill>
                          <a:latin typeface="Cambria Math" panose="02040503050406030204" pitchFamily="18" charset="0"/>
                        </a:rPr>
                        <m:t>F</m:t>
                      </m:r>
                    </m:e>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p>
                </m:oMath>
              </m:oMathPara>
            </a14:m>
            <a:endParaRPr sz="5600"/>
          </a:p>
        </p:txBody>
      </p:sp>
      <p:sp>
        <p:nvSpPr>
          <p:cNvPr id="1590" name="Equation"/>
          <p:cNvSpPr txBox="1"/>
          <p:nvPr/>
        </p:nvSpPr>
        <p:spPr>
          <a:xfrm>
            <a:off x="5929564" y="2296018"/>
            <a:ext cx="430277" cy="4807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T</m:t>
                  </m:r>
                </m:oMath>
              </m:oMathPara>
            </a14:m>
            <a:endParaRPr sz="5600"/>
          </a:p>
        </p:txBody>
      </p:sp>
      <p:sp>
        <p:nvSpPr>
          <p:cNvPr id="1591" name="Square"/>
          <p:cNvSpPr/>
          <p:nvPr/>
        </p:nvSpPr>
        <p:spPr>
          <a:xfrm>
            <a:off x="15738985" y="5749413"/>
            <a:ext cx="7515362" cy="7515362"/>
          </a:xfrm>
          <a:prstGeom prst="rect">
            <a:avLst/>
          </a:pr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2" name="Rectangle 9"/>
          <p:cNvSpPr txBox="1"/>
          <p:nvPr/>
        </p:nvSpPr>
        <p:spPr>
          <a:xfrm>
            <a:off x="13851149" y="4370408"/>
            <a:ext cx="11291033" cy="1275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lvl="1" algn="ctr" defTabSz="1828800">
              <a:spcBef>
                <a:spcPts val="0"/>
              </a:spcBef>
              <a:defRPr sz="3600">
                <a:latin typeface="Open Sans"/>
                <a:ea typeface="Open Sans"/>
                <a:cs typeface="Open Sans"/>
                <a:sym typeface="Open Sans"/>
              </a:defRPr>
            </a:pPr>
            <a:r>
              <a:t>Sets amplitudes of </a:t>
            </a:r>
            <a:br/>
            <a:r>
              <a:t>higher frequencies to zero!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92" grpId="1"/>
    </p:bldLst>
  </p:timing>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4" name="Title 1"/>
          <p:cNvSpPr txBox="1"/>
          <p:nvPr>
            <p:ph type="title"/>
          </p:nvPr>
        </p:nvSpPr>
        <p:spPr>
          <a:prstGeom prst="rect">
            <a:avLst/>
          </a:prstGeom>
        </p:spPr>
        <p:txBody>
          <a:bodyPr/>
          <a:lstStyle/>
          <a:p>
            <a:pPr/>
            <a:r>
              <a:t>Subsampling Images</a:t>
            </a:r>
          </a:p>
        </p:txBody>
      </p:sp>
      <p:sp>
        <p:nvSpPr>
          <p:cNvPr id="1595" name="TextBox 6"/>
          <p:cNvSpPr txBox="1"/>
          <p:nvPr/>
        </p:nvSpPr>
        <p:spPr>
          <a:xfrm>
            <a:off x="3441905" y="2576256"/>
            <a:ext cx="1720325"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4</a:t>
            </a:r>
          </a:p>
        </p:txBody>
      </p:sp>
      <p:sp>
        <p:nvSpPr>
          <p:cNvPr id="1596" name="TextBox 7"/>
          <p:cNvSpPr txBox="1"/>
          <p:nvPr/>
        </p:nvSpPr>
        <p:spPr>
          <a:xfrm>
            <a:off x="11276431" y="2576256"/>
            <a:ext cx="1720325"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8</a:t>
            </a:r>
          </a:p>
        </p:txBody>
      </p:sp>
      <p:sp>
        <p:nvSpPr>
          <p:cNvPr id="1597" name="TextBox 8"/>
          <p:cNvSpPr txBox="1"/>
          <p:nvPr/>
        </p:nvSpPr>
        <p:spPr>
          <a:xfrm>
            <a:off x="18715087" y="2576256"/>
            <a:ext cx="1974598"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factor 16</a:t>
            </a:r>
          </a:p>
        </p:txBody>
      </p:sp>
      <p:pic>
        <p:nvPicPr>
          <p:cNvPr id="1598" name="Picture 10" descr="Picture 10"/>
          <p:cNvPicPr>
            <a:picLocks noChangeAspect="1"/>
          </p:cNvPicPr>
          <p:nvPr/>
        </p:nvPicPr>
        <p:blipFill>
          <a:blip r:embed="rId2">
            <a:extLst/>
          </a:blip>
          <a:stretch>
            <a:fillRect/>
          </a:stretch>
        </p:blipFill>
        <p:spPr>
          <a:xfrm>
            <a:off x="1185334" y="8321560"/>
            <a:ext cx="6873131" cy="4585667"/>
          </a:xfrm>
          <a:prstGeom prst="rect">
            <a:avLst/>
          </a:prstGeom>
          <a:ln w="12700">
            <a:miter lim="400000"/>
          </a:ln>
        </p:spPr>
      </p:pic>
      <p:pic>
        <p:nvPicPr>
          <p:cNvPr id="1599" name="Picture 12" descr="Picture 12"/>
          <p:cNvPicPr>
            <a:picLocks noChangeAspect="1"/>
          </p:cNvPicPr>
          <p:nvPr/>
        </p:nvPicPr>
        <p:blipFill>
          <a:blip r:embed="rId3">
            <a:extLst/>
          </a:blip>
          <a:stretch>
            <a:fillRect/>
          </a:stretch>
        </p:blipFill>
        <p:spPr>
          <a:xfrm>
            <a:off x="8755433" y="8321560"/>
            <a:ext cx="6873129" cy="4585665"/>
          </a:xfrm>
          <a:prstGeom prst="rect">
            <a:avLst/>
          </a:prstGeom>
          <a:ln w="12700">
            <a:miter lim="400000"/>
          </a:ln>
        </p:spPr>
      </p:pic>
      <p:pic>
        <p:nvPicPr>
          <p:cNvPr id="1600" name="Picture 14" descr="Picture 14"/>
          <p:cNvPicPr>
            <a:picLocks noChangeAspect="1"/>
          </p:cNvPicPr>
          <p:nvPr/>
        </p:nvPicPr>
        <p:blipFill>
          <a:blip r:embed="rId4">
            <a:extLst/>
          </a:blip>
          <a:stretch>
            <a:fillRect/>
          </a:stretch>
        </p:blipFill>
        <p:spPr>
          <a:xfrm>
            <a:off x="16325533" y="8321560"/>
            <a:ext cx="6873133" cy="4585667"/>
          </a:xfrm>
          <a:prstGeom prst="rect">
            <a:avLst/>
          </a:prstGeom>
          <a:ln w="12700">
            <a:miter lim="400000"/>
          </a:ln>
        </p:spPr>
      </p:pic>
      <p:sp>
        <p:nvSpPr>
          <p:cNvPr id="1601" name="TextBox 16"/>
          <p:cNvSpPr txBox="1"/>
          <p:nvPr/>
        </p:nvSpPr>
        <p:spPr>
          <a:xfrm rot="16200000">
            <a:off x="-579550" y="10249903"/>
            <a:ext cx="2533820"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anti-aliased</a:t>
            </a:r>
          </a:p>
        </p:txBody>
      </p:sp>
      <p:pic>
        <p:nvPicPr>
          <p:cNvPr id="1602" name="Picture 6" descr="Picture 6"/>
          <p:cNvPicPr>
            <a:picLocks noChangeAspect="1"/>
          </p:cNvPicPr>
          <p:nvPr/>
        </p:nvPicPr>
        <p:blipFill>
          <a:blip r:embed="rId5">
            <a:extLst/>
          </a:blip>
          <a:stretch>
            <a:fillRect/>
          </a:stretch>
        </p:blipFill>
        <p:spPr>
          <a:xfrm>
            <a:off x="1169432" y="3520565"/>
            <a:ext cx="6873129" cy="4585667"/>
          </a:xfrm>
          <a:prstGeom prst="rect">
            <a:avLst/>
          </a:prstGeom>
          <a:ln w="12700">
            <a:miter lim="400000"/>
          </a:ln>
        </p:spPr>
      </p:pic>
      <p:pic>
        <p:nvPicPr>
          <p:cNvPr id="1603" name="Picture 8" descr="Picture 8"/>
          <p:cNvPicPr>
            <a:picLocks noChangeAspect="1"/>
          </p:cNvPicPr>
          <p:nvPr/>
        </p:nvPicPr>
        <p:blipFill>
          <a:blip r:embed="rId6">
            <a:extLst/>
          </a:blip>
          <a:stretch>
            <a:fillRect/>
          </a:stretch>
        </p:blipFill>
        <p:spPr>
          <a:xfrm>
            <a:off x="8739532" y="3520565"/>
            <a:ext cx="6873129" cy="4585667"/>
          </a:xfrm>
          <a:prstGeom prst="rect">
            <a:avLst/>
          </a:prstGeom>
          <a:ln w="12700">
            <a:miter lim="400000"/>
          </a:ln>
        </p:spPr>
      </p:pic>
      <p:pic>
        <p:nvPicPr>
          <p:cNvPr id="1604" name="Picture 10" descr="Picture 10"/>
          <p:cNvPicPr>
            <a:picLocks noChangeAspect="1"/>
          </p:cNvPicPr>
          <p:nvPr/>
        </p:nvPicPr>
        <p:blipFill>
          <a:blip r:embed="rId7">
            <a:extLst/>
          </a:blip>
          <a:stretch>
            <a:fillRect/>
          </a:stretch>
        </p:blipFill>
        <p:spPr>
          <a:xfrm>
            <a:off x="16309635" y="3520565"/>
            <a:ext cx="6873129" cy="4585667"/>
          </a:xfrm>
          <a:prstGeom prst="rect">
            <a:avLst/>
          </a:prstGeom>
          <a:ln w="12700">
            <a:miter lim="400000"/>
          </a:ln>
        </p:spPr>
      </p:pic>
      <p:sp>
        <p:nvSpPr>
          <p:cNvPr id="1605" name="TextBox 15"/>
          <p:cNvSpPr txBox="1"/>
          <p:nvPr/>
        </p:nvSpPr>
        <p:spPr>
          <a:xfrm rot="16200000">
            <a:off x="163536" y="5448908"/>
            <a:ext cx="1288575"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naive</a:t>
            </a:r>
          </a:p>
        </p:txBody>
      </p:sp>
      <p:sp>
        <p:nvSpPr>
          <p:cNvPr id="1606" name="TextBox 16"/>
          <p:cNvSpPr txBox="1"/>
          <p:nvPr/>
        </p:nvSpPr>
        <p:spPr>
          <a:xfrm>
            <a:off x="86067" y="13192881"/>
            <a:ext cx="2143933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Christian Rupprecht, Oxford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59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59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5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1598"/>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1599"/>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1600"/>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160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8" fill="hold">
                                  <p:stCondLst>
                                    <p:cond delay="0"/>
                                  </p:stCondLst>
                                  <p:iterate type="el" backwards="0">
                                    <p:tmAbs val="0"/>
                                  </p:iterate>
                                  <p:childTnLst>
                                    <p:set>
                                      <p:cBhvr>
                                        <p:cTn id="29" fill="hold"/>
                                        <p:tgtEl>
                                          <p:spTgt spid="160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0" presetID="1" grpId="9" fill="hold">
                                  <p:stCondLst>
                                    <p:cond delay="0"/>
                                  </p:stCondLst>
                                  <p:iterate type="el" backwards="0">
                                    <p:tmAbs val="0"/>
                                  </p:iterate>
                                  <p:childTnLst>
                                    <p:set>
                                      <p:cBhvr>
                                        <p:cTn id="33" fill="hold"/>
                                        <p:tgtEl>
                                          <p:spTgt spid="160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10" fill="hold">
                                  <p:stCondLst>
                                    <p:cond delay="0"/>
                                  </p:stCondLst>
                                  <p:iterate type="el" backwards="0">
                                    <p:tmAbs val="0"/>
                                  </p:iterate>
                                  <p:childTnLst>
                                    <p:set>
                                      <p:cBhvr>
                                        <p:cTn id="37" fill="hold"/>
                                        <p:tgtEl>
                                          <p:spTgt spid="1604"/>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11" fill="hold">
                                  <p:stCondLst>
                                    <p:cond delay="0"/>
                                  </p:stCondLst>
                                  <p:iterate type="el" backwards="0">
                                    <p:tmAbs val="0"/>
                                  </p:iterate>
                                  <p:childTnLst>
                                    <p:set>
                                      <p:cBhvr>
                                        <p:cTn id="40" fill="hold"/>
                                        <p:tgtEl>
                                          <p:spTgt spid="16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98" grpId="4"/>
      <p:bldP build="whole" bldLvl="1" animBg="1" rev="0" advAuto="0" spid="1595" grpId="1"/>
      <p:bldP build="whole" bldLvl="1" animBg="1" rev="0" advAuto="0" spid="1602" grpId="8"/>
      <p:bldP build="whole" bldLvl="1" animBg="1" rev="0" advAuto="0" spid="1596" grpId="2"/>
      <p:bldP build="whole" bldLvl="1" animBg="1" rev="0" advAuto="0" spid="1605" grpId="11"/>
      <p:bldP build="whole" bldLvl="1" animBg="1" rev="0" advAuto="0" spid="1600" grpId="6"/>
      <p:bldP build="whole" bldLvl="1" animBg="1" rev="0" advAuto="0" spid="1603" grpId="9"/>
      <p:bldP build="whole" bldLvl="1" animBg="1" rev="0" advAuto="0" spid="1601" grpId="7"/>
      <p:bldP build="whole" bldLvl="1" animBg="1" rev="0" advAuto="0" spid="1604" grpId="10"/>
      <p:bldP build="whole" bldLvl="1" animBg="1" rev="0" advAuto="0" spid="1599" grpId="5"/>
      <p:bldP build="whole" bldLvl="1" animBg="1" rev="0" advAuto="0" spid="1597" grpId="3"/>
    </p:bldLst>
  </p:timing>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8" name="Human spatial perception &amp; JPEG"/>
          <p:cNvSpPr txBox="1"/>
          <p:nvPr>
            <p:ph type="title"/>
          </p:nvPr>
        </p:nvSpPr>
        <p:spPr>
          <a:xfrm>
            <a:off x="3029455" y="2357437"/>
            <a:ext cx="17931499" cy="9286876"/>
          </a:xfrm>
          <a:prstGeom prst="rect">
            <a:avLst/>
          </a:prstGeom>
        </p:spPr>
        <p:txBody>
          <a:bodyPr/>
          <a:lstStyle/>
          <a:p>
            <a:pPr/>
            <a:r>
              <a:t>Human spatial perception &amp; JPEG</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0"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pic>
        <p:nvPicPr>
          <p:cNvPr id="1611" name="droppedImage.png" descr="droppedImage.png"/>
          <p:cNvPicPr>
            <a:picLocks noChangeAspect="1"/>
          </p:cNvPicPr>
          <p:nvPr/>
        </p:nvPicPr>
        <p:blipFill>
          <a:blip r:embed="rId2">
            <a:extLst/>
          </a:blip>
          <a:stretch>
            <a:fillRect/>
          </a:stretch>
        </p:blipFill>
        <p:spPr>
          <a:xfrm>
            <a:off x="4065984" y="-410766"/>
            <a:ext cx="16254223" cy="14501813"/>
          </a:xfrm>
          <a:prstGeom prst="rect">
            <a:avLst/>
          </a:prstGeom>
          <a:ln w="12700"/>
        </p:spPr>
      </p:pic>
      <p:pic>
        <p:nvPicPr>
          <p:cNvPr id="1612" name="droppedImage.png" descr="droppedImage.png"/>
          <p:cNvPicPr>
            <a:picLocks noChangeAspect="1"/>
          </p:cNvPicPr>
          <p:nvPr/>
        </p:nvPicPr>
        <p:blipFill>
          <a:blip r:embed="rId3">
            <a:extLst/>
          </a:blip>
          <a:stretch>
            <a:fillRect/>
          </a:stretch>
        </p:blipFill>
        <p:spPr>
          <a:xfrm>
            <a:off x="4065984" y="-410766"/>
            <a:ext cx="16254223" cy="14501813"/>
          </a:xfrm>
          <a:prstGeom prst="rect">
            <a:avLst/>
          </a:prstGeom>
          <a:ln w="12700"/>
        </p:spPr>
      </p:pic>
      <p:pic>
        <p:nvPicPr>
          <p:cNvPr id="1613" name="droppedImage.png" descr="droppedImage.png"/>
          <p:cNvPicPr>
            <a:picLocks noChangeAspect="1"/>
          </p:cNvPicPr>
          <p:nvPr/>
        </p:nvPicPr>
        <p:blipFill>
          <a:blip r:embed="rId4">
            <a:extLst/>
          </a:blip>
          <a:stretch>
            <a:fillRect/>
          </a:stretch>
        </p:blipFill>
        <p:spPr>
          <a:xfrm>
            <a:off x="4065984" y="-410766"/>
            <a:ext cx="16254223" cy="14501813"/>
          </a:xfrm>
          <a:prstGeom prst="rect">
            <a:avLst/>
          </a:prstGeom>
          <a:ln w="12700"/>
        </p:spPr>
      </p:pic>
      <p:pic>
        <p:nvPicPr>
          <p:cNvPr id="1614" name="droppedImage.png" descr="droppedImage.png"/>
          <p:cNvPicPr>
            <a:picLocks noChangeAspect="1"/>
          </p:cNvPicPr>
          <p:nvPr/>
        </p:nvPicPr>
        <p:blipFill>
          <a:blip r:embed="rId5">
            <a:extLst/>
          </a:blip>
          <a:stretch>
            <a:fillRect/>
          </a:stretch>
        </p:blipFill>
        <p:spPr>
          <a:xfrm>
            <a:off x="4065984" y="-410766"/>
            <a:ext cx="16254223" cy="14501813"/>
          </a:xfrm>
          <a:prstGeom prst="rect">
            <a:avLst/>
          </a:prstGeom>
          <a:ln w="12700"/>
        </p:spPr>
      </p:pic>
      <p:pic>
        <p:nvPicPr>
          <p:cNvPr id="1615" name="droppedImage.png" descr="droppedImage.png"/>
          <p:cNvPicPr>
            <a:picLocks noChangeAspect="1"/>
          </p:cNvPicPr>
          <p:nvPr/>
        </p:nvPicPr>
        <p:blipFill>
          <a:blip r:embed="rId6">
            <a:extLst/>
          </a:blip>
          <a:stretch>
            <a:fillRect/>
          </a:stretch>
        </p:blipFill>
        <p:spPr>
          <a:xfrm>
            <a:off x="4065984" y="-410766"/>
            <a:ext cx="16254223" cy="14501813"/>
          </a:xfrm>
          <a:prstGeom prst="rect">
            <a:avLst/>
          </a:prstGeom>
          <a:ln w="12700"/>
        </p:spPr>
      </p:pic>
      <p:sp>
        <p:nvSpPr>
          <p:cNvPr id="1616" name="Slide Number"/>
          <p:cNvSpPr txBox="1"/>
          <p:nvPr>
            <p:ph type="sldNum" sz="quarter" idx="4294967295"/>
          </p:nvPr>
        </p:nvSpPr>
        <p:spPr>
          <a:xfrm>
            <a:off x="19479418" y="12948046"/>
            <a:ext cx="727076" cy="589361"/>
          </a:xfrm>
          <a:prstGeom prst="rect">
            <a:avLst/>
          </a:prstGeom>
          <a:extLst>
            <a:ext uri="{C572A759-6A51-4108-AA02-DFA0A04FC94B}">
              <ma14:wrappingTextBoxFlag xmlns:ma14="http://schemas.microsoft.com/office/mac/drawingml/2011/main" val="1"/>
            </a:ext>
          </a:extLst>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13" grpId="1"/>
      <p:bldP build="whole" bldLvl="1" animBg="1" rev="0" advAuto="0" spid="1615" grpId="3"/>
      <p:bldP build="whole" bldLvl="1" animBg="1" rev="0" advAuto="0" spid="1612" grpId="4"/>
      <p:bldP build="whole" bldLvl="1" animBg="1" rev="0" advAuto="0" spid="1614" grpId="2"/>
    </p:bldLst>
  </p:timing>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8"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19" name="Double-click to edit"/>
          <p:cNvSpPr txBox="1"/>
          <p:nvPr>
            <p:ph type="title"/>
          </p:nvPr>
        </p:nvSpPr>
        <p:spPr>
          <a:prstGeom prst="rect">
            <a:avLst/>
          </a:prstGeom>
        </p:spPr>
        <p:txBody>
          <a:bodyPr/>
          <a:lstStyle/>
          <a:p>
            <a:pPr/>
          </a:p>
        </p:txBody>
      </p:sp>
      <p:sp>
        <p:nvSpPr>
          <p:cNvPr id="1620" name="Double-click to edit"/>
          <p:cNvSpPr txBox="1"/>
          <p:nvPr>
            <p:ph type="body" idx="1"/>
          </p:nvPr>
        </p:nvSpPr>
        <p:spPr>
          <a:prstGeom prst="rect">
            <a:avLst/>
          </a:prstGeom>
        </p:spPr>
        <p:txBody>
          <a:bodyPr/>
          <a:lstStyle/>
          <a:p>
            <a:pPr/>
          </a:p>
        </p:txBody>
      </p:sp>
      <p:pic>
        <p:nvPicPr>
          <p:cNvPr id="1621" name="droppedImage.png" descr="droppedImage.png"/>
          <p:cNvPicPr>
            <a:picLocks noChangeAspect="1"/>
          </p:cNvPicPr>
          <p:nvPr/>
        </p:nvPicPr>
        <p:blipFill>
          <a:blip r:embed="rId2">
            <a:extLst/>
          </a:blip>
          <a:stretch>
            <a:fillRect/>
          </a:stretch>
        </p:blipFill>
        <p:spPr>
          <a:xfrm>
            <a:off x="4065984" y="-410766"/>
            <a:ext cx="16254223" cy="14501813"/>
          </a:xfrm>
          <a:prstGeom prst="rect">
            <a:avLst/>
          </a:prstGeom>
          <a:ln w="12700"/>
        </p:spPr>
      </p:pic>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3"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24" name="Contrast Sensitivity Function…"/>
          <p:cNvSpPr txBox="1"/>
          <p:nvPr>
            <p:ph type="title"/>
          </p:nvPr>
        </p:nvSpPr>
        <p:spPr>
          <a:xfrm>
            <a:off x="3655218" y="0"/>
            <a:ext cx="17377173" cy="2607469"/>
          </a:xfrm>
          <a:prstGeom prst="rect">
            <a:avLst/>
          </a:prstGeom>
        </p:spPr>
        <p:txBody>
          <a:bodyPr/>
          <a:lstStyle/>
          <a:p>
            <a:pPr/>
            <a:r>
              <a:t>Contrast Sensitivity Function</a:t>
            </a:r>
            <a:endParaRPr sz="6400"/>
          </a:p>
          <a:p>
            <a:pPr/>
            <a:r>
              <a:rPr sz="6400"/>
              <a:t>Campbell-Robson Chart</a:t>
            </a:r>
          </a:p>
        </p:txBody>
      </p:sp>
      <p:sp>
        <p:nvSpPr>
          <p:cNvPr id="1625" name="Double-click to edit"/>
          <p:cNvSpPr txBox="1"/>
          <p:nvPr>
            <p:ph type="body" idx="1"/>
          </p:nvPr>
        </p:nvSpPr>
        <p:spPr>
          <a:prstGeom prst="rect">
            <a:avLst/>
          </a:prstGeom>
        </p:spPr>
        <p:txBody>
          <a:bodyPr/>
          <a:lstStyle/>
          <a:p>
            <a:pPr/>
          </a:p>
        </p:txBody>
      </p:sp>
      <p:pic>
        <p:nvPicPr>
          <p:cNvPr id="1626" name="droppedImage.png" descr="droppedImage.png"/>
          <p:cNvPicPr>
            <a:picLocks noChangeAspect="1"/>
          </p:cNvPicPr>
          <p:nvPr/>
        </p:nvPicPr>
        <p:blipFill>
          <a:blip r:embed="rId2">
            <a:extLst/>
          </a:blip>
          <a:stretch>
            <a:fillRect/>
          </a:stretch>
        </p:blipFill>
        <p:spPr>
          <a:xfrm>
            <a:off x="4976812" y="2714540"/>
            <a:ext cx="14919396" cy="9753602"/>
          </a:xfrm>
          <a:prstGeom prst="rect">
            <a:avLst/>
          </a:prstGeom>
          <a:ln w="12700"/>
        </p:spPr>
      </p:pic>
      <p:sp>
        <p:nvSpPr>
          <p:cNvPr id="1627" name="Line"/>
          <p:cNvSpPr/>
          <p:nvPr/>
        </p:nvSpPr>
        <p:spPr>
          <a:xfrm flipH="1">
            <a:off x="4987731" y="12869174"/>
            <a:ext cx="16043470" cy="1"/>
          </a:xfrm>
          <a:prstGeom prst="line">
            <a:avLst/>
          </a:prstGeom>
          <a:ln w="25400">
            <a:solidFill>
              <a:srgbClr val="FFFED5"/>
            </a:solidFill>
            <a:headEnd type="stealth"/>
          </a:ln>
        </p:spPr>
        <p:txBody>
          <a:bodyPr lIns="0" tIns="0" rIns="0" bIns="0"/>
          <a:lstStyle/>
          <a:p>
            <a:pPr defTabSz="642937">
              <a:spcBef>
                <a:spcPts val="0"/>
              </a:spcBef>
              <a:defRPr sz="1600">
                <a:latin typeface="Helvetica"/>
                <a:ea typeface="Helvetica"/>
                <a:cs typeface="Helvetica"/>
                <a:sym typeface="Helvetica"/>
              </a:defRPr>
            </a:pPr>
          </a:p>
        </p:txBody>
      </p:sp>
      <p:sp>
        <p:nvSpPr>
          <p:cNvPr id="1628" name="increasing spatial frequency"/>
          <p:cNvSpPr txBox="1"/>
          <p:nvPr/>
        </p:nvSpPr>
        <p:spPr>
          <a:xfrm>
            <a:off x="10102453" y="12805171"/>
            <a:ext cx="7053361" cy="80367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increasing spatial frequency</a:t>
            </a:r>
          </a:p>
        </p:txBody>
      </p:sp>
      <p:sp>
        <p:nvSpPr>
          <p:cNvPr id="1629" name="decreasing contrast"/>
          <p:cNvSpPr txBox="1"/>
          <p:nvPr/>
        </p:nvSpPr>
        <p:spPr>
          <a:xfrm rot="16200000">
            <a:off x="1613325" y="6219854"/>
            <a:ext cx="4912085" cy="80367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decreasing contrast</a:t>
            </a:r>
          </a:p>
        </p:txBody>
      </p:sp>
      <p:sp>
        <p:nvSpPr>
          <p:cNvPr id="1630" name="Line"/>
          <p:cNvSpPr/>
          <p:nvPr/>
        </p:nvSpPr>
        <p:spPr>
          <a:xfrm flipH="1">
            <a:off x="4530530" y="2886560"/>
            <a:ext cx="1" cy="9585502"/>
          </a:xfrm>
          <a:prstGeom prst="line">
            <a:avLst/>
          </a:prstGeom>
          <a:ln w="25400">
            <a:solidFill>
              <a:srgbClr val="FFFED5"/>
            </a:solidFill>
            <a:headEnd type="stealth"/>
          </a:ln>
        </p:spPr>
        <p:txBody>
          <a:bodyPr lIns="0" tIns="0" rIns="0" bIns="0"/>
          <a:lstStyle/>
          <a:p>
            <a:pPr defTabSz="642937">
              <a:spcBef>
                <a:spcPts val="0"/>
              </a:spcBef>
              <a:defRPr sz="1600">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32"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33" name="Slide Number"/>
          <p:cNvSpPr txBox="1"/>
          <p:nvPr>
            <p:ph type="sldNum" sz="quarter" idx="4294967295"/>
          </p:nvPr>
        </p:nvSpPr>
        <p:spPr>
          <a:xfrm>
            <a:off x="19566135" y="12948046"/>
            <a:ext cx="553642" cy="589361"/>
          </a:xfrm>
          <a:prstGeom prst="rect">
            <a:avLst/>
          </a:prstGeom>
          <a:extLst>
            <a:ext uri="{C572A759-6A51-4108-AA02-DFA0A04FC94B}">
              <ma14:wrappingTextBoxFlag xmlns:ma14="http://schemas.microsoft.com/office/mac/drawingml/2011/main" val="1"/>
            </a:ext>
          </a:extLst>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34" name="Contrast Sensitivity Function (CSF)"/>
          <p:cNvSpPr txBox="1"/>
          <p:nvPr>
            <p:ph type="title"/>
          </p:nvPr>
        </p:nvSpPr>
        <p:spPr>
          <a:prstGeom prst="rect">
            <a:avLst/>
          </a:prstGeom>
        </p:spPr>
        <p:txBody>
          <a:bodyPr/>
          <a:lstStyle>
            <a:lvl1pPr>
              <a:defRPr sz="7800"/>
            </a:lvl1pPr>
          </a:lstStyle>
          <a:p>
            <a:pPr/>
            <a:r>
              <a:t>Contrast Sensitivity Function (CSF)</a:t>
            </a:r>
          </a:p>
        </p:txBody>
      </p:sp>
      <p:sp>
        <p:nvSpPr>
          <p:cNvPr id="1635" name="Double-click to edit"/>
          <p:cNvSpPr txBox="1"/>
          <p:nvPr>
            <p:ph type="body" idx="1"/>
          </p:nvPr>
        </p:nvSpPr>
        <p:spPr>
          <a:prstGeom prst="rect">
            <a:avLst/>
          </a:prstGeom>
        </p:spPr>
        <p:txBody>
          <a:bodyPr/>
          <a:lstStyle/>
          <a:p>
            <a:pPr/>
          </a:p>
        </p:txBody>
      </p:sp>
      <p:pic>
        <p:nvPicPr>
          <p:cNvPr id="1636" name="image.png" descr="image.png"/>
          <p:cNvPicPr>
            <a:picLocks noChangeAspect="0"/>
          </p:cNvPicPr>
          <p:nvPr/>
        </p:nvPicPr>
        <p:blipFill>
          <a:blip r:embed="rId2">
            <a:extLst/>
          </a:blip>
          <a:stretch>
            <a:fillRect/>
          </a:stretch>
        </p:blipFill>
        <p:spPr>
          <a:xfrm>
            <a:off x="7155656" y="1873250"/>
            <a:ext cx="13876735" cy="11309350"/>
          </a:xfrm>
          <a:prstGeom prst="rect">
            <a:avLst/>
          </a:prstGeom>
          <a:ln w="12700">
            <a:miter lim="400000"/>
          </a:ln>
        </p:spPr>
      </p:pic>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8"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39" name="Slide Number"/>
          <p:cNvSpPr txBox="1"/>
          <p:nvPr>
            <p:ph type="sldNum" sz="quarter" idx="4294967295"/>
          </p:nvPr>
        </p:nvSpPr>
        <p:spPr>
          <a:xfrm>
            <a:off x="19479418" y="12948046"/>
            <a:ext cx="727076" cy="589361"/>
          </a:xfrm>
          <a:prstGeom prst="rect">
            <a:avLst/>
          </a:prstGeom>
          <a:extLst>
            <a:ext uri="{C572A759-6A51-4108-AA02-DFA0A04FC94B}">
              <ma14:wrappingTextBoxFlag xmlns:ma14="http://schemas.microsoft.com/office/mac/drawingml/2011/main" val="1"/>
            </a:ext>
          </a:extLst>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40" name="Contrast Sensitivity Function (CSF)"/>
          <p:cNvSpPr txBox="1"/>
          <p:nvPr>
            <p:ph type="title"/>
          </p:nvPr>
        </p:nvSpPr>
        <p:spPr>
          <a:prstGeom prst="rect">
            <a:avLst/>
          </a:prstGeom>
        </p:spPr>
        <p:txBody>
          <a:bodyPr/>
          <a:lstStyle>
            <a:lvl1pPr>
              <a:defRPr sz="7800"/>
            </a:lvl1pPr>
          </a:lstStyle>
          <a:p>
            <a:pPr/>
            <a:r>
              <a:t>Contrast Sensitivity Function (CSF)</a:t>
            </a:r>
          </a:p>
        </p:txBody>
      </p:sp>
      <p:sp>
        <p:nvSpPr>
          <p:cNvPr id="1641" name="Double-click to edit"/>
          <p:cNvSpPr txBox="1"/>
          <p:nvPr>
            <p:ph type="body" idx="1"/>
          </p:nvPr>
        </p:nvSpPr>
        <p:spPr>
          <a:prstGeom prst="rect">
            <a:avLst/>
          </a:prstGeom>
        </p:spPr>
        <p:txBody>
          <a:bodyPr/>
          <a:lstStyle/>
          <a:p>
            <a:pPr/>
          </a:p>
        </p:txBody>
      </p:sp>
      <p:pic>
        <p:nvPicPr>
          <p:cNvPr id="1642" name="image.png" descr="image.png"/>
          <p:cNvPicPr>
            <a:picLocks noChangeAspect="0"/>
          </p:cNvPicPr>
          <p:nvPr/>
        </p:nvPicPr>
        <p:blipFill>
          <a:blip r:embed="rId2">
            <a:extLst/>
          </a:blip>
          <a:stretch>
            <a:fillRect/>
          </a:stretch>
        </p:blipFill>
        <p:spPr>
          <a:xfrm>
            <a:off x="10229850" y="1982390"/>
            <a:ext cx="10842626" cy="10934701"/>
          </a:xfrm>
          <a:prstGeom prst="rect">
            <a:avLst/>
          </a:prstGeom>
          <a:ln w="12700">
            <a:miter lim="400000"/>
          </a:ln>
        </p:spPr>
      </p:pic>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4"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45" name="Slide Number"/>
          <p:cNvSpPr txBox="1"/>
          <p:nvPr>
            <p:ph type="sldNum" sz="quarter" idx="4294967295"/>
          </p:nvPr>
        </p:nvSpPr>
        <p:spPr>
          <a:xfrm>
            <a:off x="19479418" y="12948046"/>
            <a:ext cx="727076" cy="589361"/>
          </a:xfrm>
          <a:prstGeom prst="rect">
            <a:avLst/>
          </a:prstGeom>
          <a:extLst>
            <a:ext uri="{C572A759-6A51-4108-AA02-DFA0A04FC94B}">
              <ma14:wrappingTextBoxFlag xmlns:ma14="http://schemas.microsoft.com/office/mac/drawingml/2011/main" val="1"/>
            </a:ext>
          </a:extLst>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46" name="Opponents and image compression"/>
          <p:cNvSpPr txBox="1"/>
          <p:nvPr>
            <p:ph type="title"/>
          </p:nvPr>
        </p:nvSpPr>
        <p:spPr>
          <a:prstGeom prst="rect">
            <a:avLst/>
          </a:prstGeom>
        </p:spPr>
        <p:txBody>
          <a:bodyPr/>
          <a:lstStyle/>
          <a:p>
            <a:pPr/>
            <a:r>
              <a:t>Opponents and image compression</a:t>
            </a:r>
          </a:p>
        </p:txBody>
      </p:sp>
      <p:sp>
        <p:nvSpPr>
          <p:cNvPr id="1647" name="JPG, MPG, television…"/>
          <p:cNvSpPr txBox="1"/>
          <p:nvPr>
            <p:ph type="body" idx="1"/>
          </p:nvPr>
        </p:nvSpPr>
        <p:spPr>
          <a:prstGeom prst="rect">
            <a:avLst/>
          </a:prstGeom>
        </p:spPr>
        <p:txBody>
          <a:bodyPr/>
          <a:lstStyle/>
          <a:p>
            <a:pPr/>
            <a:r>
              <a:t>JPG, MPG, television</a:t>
            </a:r>
          </a:p>
          <a:p>
            <a:pPr/>
            <a:r>
              <a:t>Color opponents instead of RGB</a:t>
            </a:r>
          </a:p>
          <a:p>
            <a:pPr lvl="1"/>
            <a:r>
              <a:t>YCrCB, similar to YUV</a:t>
            </a:r>
          </a:p>
          <a:p>
            <a:pPr/>
            <a:r>
              <a:t>Compress color more than luminance</a:t>
            </a:r>
          </a:p>
          <a:p>
            <a:pPr lvl="1"/>
            <a:r>
              <a:t>downsample by factor of two for jpeg</a:t>
            </a:r>
          </a:p>
          <a:p>
            <a:pPr lvl="1"/>
            <a:r>
              <a:t>less bandwidth for TV</a:t>
            </a:r>
          </a:p>
          <a:p>
            <a:pPr/>
            <a:r>
              <a:t>Exploit contrast sensitivity function</a:t>
            </a:r>
          </a:p>
          <a:p>
            <a:pPr lvl="1"/>
            <a:r>
              <a:t>Compress high frequencies more</a:t>
            </a:r>
          </a:p>
        </p:txBody>
      </p:sp>
      <p:pic>
        <p:nvPicPr>
          <p:cNvPr id="1648" name="droppedImage.pdf" descr="droppedImage.pdf"/>
          <p:cNvPicPr>
            <a:picLocks noChangeAspect="1"/>
          </p:cNvPicPr>
          <p:nvPr/>
        </p:nvPicPr>
        <p:blipFill>
          <a:blip r:embed="rId2">
            <a:extLst/>
          </a:blip>
          <a:stretch>
            <a:fillRect/>
          </a:stretch>
        </p:blipFill>
        <p:spPr>
          <a:xfrm>
            <a:off x="17139046" y="1875234"/>
            <a:ext cx="3893345" cy="11631366"/>
          </a:xfrm>
          <a:prstGeom prst="rect">
            <a:avLst/>
          </a:prstGeom>
          <a:ln w="12700"/>
        </p:spPr>
      </p:pic>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0"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51" name="Slide Number"/>
          <p:cNvSpPr txBox="1"/>
          <p:nvPr>
            <p:ph type="sldNum" sz="quarter" idx="4294967295"/>
          </p:nvPr>
        </p:nvSpPr>
        <p:spPr>
          <a:xfrm>
            <a:off x="19479418" y="12948046"/>
            <a:ext cx="727076" cy="589361"/>
          </a:xfrm>
          <a:prstGeom prst="rect">
            <a:avLst/>
          </a:prstGeom>
          <a:extLst>
            <a:ext uri="{C572A759-6A51-4108-AA02-DFA0A04FC94B}">
              <ma14:wrappingTextBoxFlag xmlns:ma14="http://schemas.microsoft.com/office/mac/drawingml/2011/main" val="1"/>
            </a:ext>
          </a:extLst>
        </p:spPr>
        <p:txBody>
          <a:bodyPr lIns="71437" tIns="71437" rIns="71437" bIns="71437"/>
          <a:lstStyle>
            <a:lvl1pPr defTabSz="910828">
              <a:defRPr sz="30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52" name="JPEG Compression"/>
          <p:cNvSpPr txBox="1"/>
          <p:nvPr>
            <p:ph type="title"/>
          </p:nvPr>
        </p:nvSpPr>
        <p:spPr>
          <a:prstGeom prst="rect">
            <a:avLst/>
          </a:prstGeom>
        </p:spPr>
        <p:txBody>
          <a:bodyPr/>
          <a:lstStyle>
            <a:lvl1pPr>
              <a:defRPr sz="7800"/>
            </a:lvl1pPr>
          </a:lstStyle>
          <a:p>
            <a:pPr/>
            <a:r>
              <a:t>JPEG Compression</a:t>
            </a:r>
          </a:p>
        </p:txBody>
      </p:sp>
      <p:sp>
        <p:nvSpPr>
          <p:cNvPr id="1653" name="convert to YCbCr…"/>
          <p:cNvSpPr txBox="1"/>
          <p:nvPr>
            <p:ph type="body" idx="1"/>
          </p:nvPr>
        </p:nvSpPr>
        <p:spPr>
          <a:prstGeom prst="rect">
            <a:avLst/>
          </a:prstGeom>
        </p:spPr>
        <p:txBody>
          <a:bodyPr/>
          <a:lstStyle/>
          <a:p>
            <a:pPr/>
            <a:r>
              <a:t>convert to YCbCr</a:t>
            </a:r>
          </a:p>
          <a:p>
            <a:pPr lvl="1"/>
            <a:r>
              <a:t>half the resolution for Cr &amp; Cb</a:t>
            </a:r>
          </a:p>
          <a:p>
            <a:pPr/>
            <a:r>
              <a:t>Perform Discrete Cosine Transform </a:t>
            </a:r>
            <a:br/>
            <a:r>
              <a:t>to work in frequency space</a:t>
            </a:r>
          </a:p>
          <a:p>
            <a:pPr lvl="1"/>
            <a:r>
              <a:t>Local DCT, 8x8 pixel blocks</a:t>
            </a:r>
          </a:p>
          <a:p>
            <a:pPr/>
            <a:r>
              <a:t>Use CSF for quantization </a:t>
            </a:r>
          </a:p>
          <a:p>
            <a:pPr lvl="1"/>
            <a:r>
              <a:t>more bits for frequencies </a:t>
            </a:r>
            <a:br/>
            <a:r>
              <a:t>with more sensitivity (medium)</a:t>
            </a:r>
          </a:p>
          <a:p>
            <a:pPr/>
          </a:p>
          <a:p>
            <a:pPr/>
            <a:r>
              <a:t>Other usual coding tricks</a:t>
            </a:r>
          </a:p>
          <a:p>
            <a:pPr lvl="1"/>
            <a:r>
              <a:t>entropy coding, smart order of blocks</a:t>
            </a:r>
          </a:p>
        </p:txBody>
      </p:sp>
      <p:pic>
        <p:nvPicPr>
          <p:cNvPr id="1654" name="image.png" descr="image.png"/>
          <p:cNvPicPr>
            <a:picLocks noChangeAspect="0"/>
          </p:cNvPicPr>
          <p:nvPr/>
        </p:nvPicPr>
        <p:blipFill>
          <a:blip r:embed="rId2">
            <a:extLst/>
          </a:blip>
          <a:stretch>
            <a:fillRect/>
          </a:stretch>
        </p:blipFill>
        <p:spPr>
          <a:xfrm>
            <a:off x="16351250" y="7429500"/>
            <a:ext cx="3500438" cy="3536157"/>
          </a:xfrm>
          <a:prstGeom prst="rect">
            <a:avLst/>
          </a:prstGeom>
          <a:ln w="12700">
            <a:miter lim="400000"/>
          </a:ln>
        </p:spPr>
      </p:pic>
      <p:pic>
        <p:nvPicPr>
          <p:cNvPr id="1655" name="droppedImage.pdf" descr="droppedImage.pdf"/>
          <p:cNvPicPr>
            <a:picLocks noChangeAspect="1"/>
          </p:cNvPicPr>
          <p:nvPr/>
        </p:nvPicPr>
        <p:blipFill>
          <a:blip r:embed="rId3">
            <a:extLst/>
          </a:blip>
          <a:stretch>
            <a:fillRect/>
          </a:stretch>
        </p:blipFill>
        <p:spPr>
          <a:xfrm>
            <a:off x="16817578" y="4393406"/>
            <a:ext cx="2714626" cy="2714626"/>
          </a:xfrm>
          <a:prstGeom prst="rect">
            <a:avLst/>
          </a:prstGeom>
          <a:ln w="12700"/>
        </p:spPr>
      </p:pic>
      <p:pic>
        <p:nvPicPr>
          <p:cNvPr id="1656" name="droppedImage.pdf" descr="droppedImage.pdf"/>
          <p:cNvPicPr>
            <a:picLocks noChangeAspect="1"/>
          </p:cNvPicPr>
          <p:nvPr/>
        </p:nvPicPr>
        <p:blipFill>
          <a:blip r:embed="rId4">
            <a:extLst/>
          </a:blip>
          <a:stretch>
            <a:fillRect/>
          </a:stretch>
        </p:blipFill>
        <p:spPr>
          <a:xfrm>
            <a:off x="16335375" y="11269265"/>
            <a:ext cx="2232422" cy="2232423"/>
          </a:xfrm>
          <a:prstGeom prst="rect">
            <a:avLst/>
          </a:prstGeom>
          <a:ln w="12700"/>
        </p:spPr>
      </p:pic>
      <p:pic>
        <p:nvPicPr>
          <p:cNvPr id="1657" name="droppedImage.png" descr="droppedImage.png"/>
          <p:cNvPicPr>
            <a:picLocks noChangeAspect="1"/>
          </p:cNvPicPr>
          <p:nvPr/>
        </p:nvPicPr>
        <p:blipFill>
          <a:blip r:embed="rId5">
            <a:extLst/>
          </a:blip>
          <a:stretch>
            <a:fillRect/>
          </a:stretch>
        </p:blipFill>
        <p:spPr>
          <a:xfrm>
            <a:off x="14585156" y="1746250"/>
            <a:ext cx="2446735" cy="1835051"/>
          </a:xfrm>
          <a:prstGeom prst="rect">
            <a:avLst/>
          </a:prstGeom>
          <a:ln w="12700"/>
        </p:spPr>
      </p:pic>
      <p:grpSp>
        <p:nvGrpSpPr>
          <p:cNvPr id="1660" name="Group"/>
          <p:cNvGrpSpPr/>
          <p:nvPr/>
        </p:nvGrpSpPr>
        <p:grpSpPr>
          <a:xfrm>
            <a:off x="17192625" y="2602932"/>
            <a:ext cx="2695575" cy="972338"/>
            <a:chOff x="0" y="0"/>
            <a:chExt cx="2695574" cy="972336"/>
          </a:xfrm>
        </p:grpSpPr>
        <p:pic>
          <p:nvPicPr>
            <p:cNvPr id="1658" name="droppedImage.png" descr="droppedImage.png"/>
            <p:cNvPicPr>
              <a:picLocks noChangeAspect="1"/>
            </p:cNvPicPr>
            <p:nvPr/>
          </p:nvPicPr>
          <p:blipFill>
            <a:blip r:embed="rId6">
              <a:extLst/>
            </a:blip>
            <a:stretch>
              <a:fillRect/>
            </a:stretch>
          </p:blipFill>
          <p:spPr>
            <a:xfrm>
              <a:off x="0" y="3225"/>
              <a:ext cx="1291994" cy="968996"/>
            </a:xfrm>
            <a:prstGeom prst="rect">
              <a:avLst/>
            </a:prstGeom>
            <a:ln w="12700" cap="flat">
              <a:noFill/>
              <a:round/>
            </a:ln>
            <a:effectLst/>
          </p:spPr>
        </p:pic>
        <p:pic>
          <p:nvPicPr>
            <p:cNvPr id="1659" name="droppedImage.png" descr="droppedImage.png"/>
            <p:cNvPicPr>
              <a:picLocks noChangeAspect="1"/>
            </p:cNvPicPr>
            <p:nvPr/>
          </p:nvPicPr>
          <p:blipFill>
            <a:blip r:embed="rId7">
              <a:extLst/>
            </a:blip>
            <a:stretch>
              <a:fillRect/>
            </a:stretch>
          </p:blipFill>
          <p:spPr>
            <a:xfrm>
              <a:off x="1390122" y="0"/>
              <a:ext cx="1305453" cy="972337"/>
            </a:xfrm>
            <a:prstGeom prst="rect">
              <a:avLst/>
            </a:prstGeom>
            <a:ln w="12700" cap="flat">
              <a:noFill/>
              <a:round/>
            </a:ln>
            <a:effectLst/>
          </p:spPr>
        </p:pic>
      </p:grpSp>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2" name="Line"/>
          <p:cNvSpPr/>
          <p:nvPr/>
        </p:nvSpPr>
        <p:spPr>
          <a:xfrm>
            <a:off x="3655218" y="1678781"/>
            <a:ext cx="17377173" cy="3176"/>
          </a:xfrm>
          <a:prstGeom prst="line">
            <a:avLst/>
          </a:prstGeom>
          <a:ln w="50800">
            <a:solidFill>
              <a:srgbClr val="FFD479"/>
            </a:solidFill>
          </a:ln>
        </p:spPr>
        <p:txBody>
          <a:bodyPr lIns="0" tIns="0" rIns="0" bIns="0"/>
          <a:lstStyle/>
          <a:p>
            <a:pPr defTabSz="642937">
              <a:spcBef>
                <a:spcPts val="0"/>
              </a:spcBef>
              <a:defRPr sz="1600">
                <a:latin typeface="Helvetica"/>
                <a:ea typeface="Helvetica"/>
                <a:cs typeface="Helvetica"/>
                <a:sym typeface="Helvetica"/>
              </a:defRPr>
            </a:pPr>
          </a:p>
        </p:txBody>
      </p:sp>
      <p:sp>
        <p:nvSpPr>
          <p:cNvPr id="1663" name="Example"/>
          <p:cNvSpPr txBox="1"/>
          <p:nvPr>
            <p:ph type="title"/>
          </p:nvPr>
        </p:nvSpPr>
        <p:spPr>
          <a:prstGeom prst="rect">
            <a:avLst/>
          </a:prstGeom>
        </p:spPr>
        <p:txBody>
          <a:bodyPr/>
          <a:lstStyle/>
          <a:p>
            <a:pPr/>
            <a:r>
              <a:t>Example</a:t>
            </a:r>
          </a:p>
        </p:txBody>
      </p:sp>
      <p:sp>
        <p:nvSpPr>
          <p:cNvPr id="1664" name="800 x 533 image"/>
          <p:cNvSpPr txBox="1"/>
          <p:nvPr>
            <p:ph type="body" idx="1"/>
          </p:nvPr>
        </p:nvSpPr>
        <p:spPr>
          <a:prstGeom prst="rect">
            <a:avLst/>
          </a:prstGeom>
        </p:spPr>
        <p:txBody>
          <a:bodyPr/>
          <a:lstStyle/>
          <a:p>
            <a:pPr/>
            <a:r>
              <a:t>800 x 533 image</a:t>
            </a:r>
          </a:p>
        </p:txBody>
      </p:sp>
      <p:pic>
        <p:nvPicPr>
          <p:cNvPr id="1665" name="droppedImage.pdf" descr="droppedImage.pdf"/>
          <p:cNvPicPr>
            <a:picLocks noChangeAspect="1"/>
          </p:cNvPicPr>
          <p:nvPr/>
        </p:nvPicPr>
        <p:blipFill>
          <a:blip r:embed="rId2">
            <a:extLst/>
          </a:blip>
          <a:stretch>
            <a:fillRect/>
          </a:stretch>
        </p:blipFill>
        <p:spPr>
          <a:xfrm>
            <a:off x="13901853" y="0"/>
            <a:ext cx="7434147" cy="4953000"/>
          </a:xfrm>
          <a:prstGeom prst="rect">
            <a:avLst/>
          </a:prstGeom>
          <a:ln w="12700"/>
        </p:spPr>
      </p:pic>
      <p:pic>
        <p:nvPicPr>
          <p:cNvPr id="1666" name="droppedImage.pdf" descr="droppedImage.pdf"/>
          <p:cNvPicPr>
            <a:picLocks noChangeAspect="1"/>
          </p:cNvPicPr>
          <p:nvPr/>
        </p:nvPicPr>
        <p:blipFill>
          <a:blip r:embed="rId3">
            <a:extLst/>
          </a:blip>
          <a:stretch>
            <a:fillRect/>
          </a:stretch>
        </p:blipFill>
        <p:spPr>
          <a:xfrm>
            <a:off x="6471499" y="5928361"/>
            <a:ext cx="4954835" cy="3836317"/>
          </a:xfrm>
          <a:prstGeom prst="rect">
            <a:avLst/>
          </a:prstGeom>
          <a:ln w="12700"/>
        </p:spPr>
      </p:pic>
      <p:pic>
        <p:nvPicPr>
          <p:cNvPr id="1667" name="droppedImage.pdf" descr="droppedImage.pdf"/>
          <p:cNvPicPr>
            <a:picLocks noChangeAspect="1"/>
          </p:cNvPicPr>
          <p:nvPr/>
        </p:nvPicPr>
        <p:blipFill>
          <a:blip r:embed="rId4">
            <a:extLst/>
          </a:blip>
          <a:stretch>
            <a:fillRect/>
          </a:stretch>
        </p:blipFill>
        <p:spPr>
          <a:xfrm>
            <a:off x="11426332" y="5928361"/>
            <a:ext cx="4954834" cy="3836317"/>
          </a:xfrm>
          <a:prstGeom prst="rect">
            <a:avLst/>
          </a:prstGeom>
          <a:ln w="12700"/>
        </p:spPr>
      </p:pic>
      <p:pic>
        <p:nvPicPr>
          <p:cNvPr id="1668" name="droppedImage.pdf" descr="droppedImage.pdf"/>
          <p:cNvPicPr>
            <a:picLocks noChangeAspect="1"/>
          </p:cNvPicPr>
          <p:nvPr/>
        </p:nvPicPr>
        <p:blipFill>
          <a:blip r:embed="rId5">
            <a:extLst/>
          </a:blip>
          <a:stretch>
            <a:fillRect/>
          </a:stretch>
        </p:blipFill>
        <p:spPr>
          <a:xfrm>
            <a:off x="16381164" y="5928361"/>
            <a:ext cx="4954835" cy="3836317"/>
          </a:xfrm>
          <a:prstGeom prst="rect">
            <a:avLst/>
          </a:prstGeom>
          <a:ln w="12700"/>
        </p:spPr>
      </p:pic>
      <p:pic>
        <p:nvPicPr>
          <p:cNvPr id="1669" name="droppedImage.pdf" descr="droppedImage.pdf"/>
          <p:cNvPicPr>
            <a:picLocks noChangeAspect="1"/>
          </p:cNvPicPr>
          <p:nvPr/>
        </p:nvPicPr>
        <p:blipFill>
          <a:blip r:embed="rId6">
            <a:extLst/>
          </a:blip>
          <a:stretch>
            <a:fillRect/>
          </a:stretch>
        </p:blipFill>
        <p:spPr>
          <a:xfrm>
            <a:off x="6471499" y="9864443"/>
            <a:ext cx="4954835" cy="3836318"/>
          </a:xfrm>
          <a:prstGeom prst="rect">
            <a:avLst/>
          </a:prstGeom>
          <a:ln w="12700"/>
        </p:spPr>
      </p:pic>
      <p:pic>
        <p:nvPicPr>
          <p:cNvPr id="1670" name="droppedImage.pdf" descr="droppedImage.pdf"/>
          <p:cNvPicPr>
            <a:picLocks noChangeAspect="1"/>
          </p:cNvPicPr>
          <p:nvPr/>
        </p:nvPicPr>
        <p:blipFill>
          <a:blip r:embed="rId7">
            <a:extLst/>
          </a:blip>
          <a:stretch>
            <a:fillRect/>
          </a:stretch>
        </p:blipFill>
        <p:spPr>
          <a:xfrm>
            <a:off x="11426332" y="9864443"/>
            <a:ext cx="4954834" cy="3836318"/>
          </a:xfrm>
          <a:prstGeom prst="rect">
            <a:avLst/>
          </a:prstGeom>
          <a:ln w="12700"/>
        </p:spPr>
      </p:pic>
      <p:pic>
        <p:nvPicPr>
          <p:cNvPr id="1671" name="droppedImage.pdf" descr="droppedImage.pdf"/>
          <p:cNvPicPr>
            <a:picLocks noChangeAspect="1"/>
          </p:cNvPicPr>
          <p:nvPr/>
        </p:nvPicPr>
        <p:blipFill>
          <a:blip r:embed="rId8">
            <a:extLst/>
          </a:blip>
          <a:stretch>
            <a:fillRect/>
          </a:stretch>
        </p:blipFill>
        <p:spPr>
          <a:xfrm>
            <a:off x="16356637" y="9864443"/>
            <a:ext cx="4954834" cy="3836318"/>
          </a:xfrm>
          <a:prstGeom prst="rect">
            <a:avLst/>
          </a:prstGeom>
          <a:ln w="12700"/>
        </p:spPr>
      </p:pic>
      <p:sp>
        <p:nvSpPr>
          <p:cNvPr id="1672" name="Low quality JPEG (0 in Photoshop, 172 KB)"/>
          <p:cNvSpPr txBox="1"/>
          <p:nvPr/>
        </p:nvSpPr>
        <p:spPr>
          <a:xfrm>
            <a:off x="3048000" y="5778500"/>
            <a:ext cx="3500438" cy="28448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Low quality JPEG (0 in Photoshop, 172 KB)</a:t>
            </a:r>
          </a:p>
        </p:txBody>
      </p:sp>
      <p:sp>
        <p:nvSpPr>
          <p:cNvPr id="1673" name="High quality JPEG (12 in Photoshop, 460 KB)"/>
          <p:cNvSpPr txBox="1"/>
          <p:nvPr/>
        </p:nvSpPr>
        <p:spPr>
          <a:xfrm>
            <a:off x="3030140" y="10233421"/>
            <a:ext cx="3500439" cy="28448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High quality JPEG (12 in Photoshop, 460 KB)</a:t>
            </a:r>
          </a:p>
        </p:txBody>
      </p:sp>
      <p:sp>
        <p:nvSpPr>
          <p:cNvPr id="1674" name="RGB"/>
          <p:cNvSpPr txBox="1"/>
          <p:nvPr/>
        </p:nvSpPr>
        <p:spPr>
          <a:xfrm>
            <a:off x="7459265" y="5041900"/>
            <a:ext cx="3500439" cy="80367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RGB</a:t>
            </a:r>
          </a:p>
        </p:txBody>
      </p:sp>
      <p:sp>
        <p:nvSpPr>
          <p:cNvPr id="1675" name="Lightness"/>
          <p:cNvSpPr txBox="1"/>
          <p:nvPr/>
        </p:nvSpPr>
        <p:spPr>
          <a:xfrm>
            <a:off x="12870656" y="5041900"/>
            <a:ext cx="3500438" cy="80367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Lightness</a:t>
            </a:r>
          </a:p>
        </p:txBody>
      </p:sp>
      <p:sp>
        <p:nvSpPr>
          <p:cNvPr id="1676" name="a"/>
          <p:cNvSpPr txBox="1"/>
          <p:nvPr/>
        </p:nvSpPr>
        <p:spPr>
          <a:xfrm>
            <a:off x="17085468" y="5041900"/>
            <a:ext cx="3500439" cy="80367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lvl1pPr>
          </a:lstStyle>
          <a:p>
            <a:pPr/>
            <a:r>
              <a:t>a</a:t>
            </a:r>
          </a:p>
        </p:txBody>
      </p:sp>
      <p:sp>
        <p:nvSpPr>
          <p:cNvPr id="1677" name="Rectangle"/>
          <p:cNvSpPr/>
          <p:nvPr/>
        </p:nvSpPr>
        <p:spPr>
          <a:xfrm>
            <a:off x="17317640" y="2178843"/>
            <a:ext cx="1196579" cy="892970"/>
          </a:xfrm>
          <a:prstGeom prst="rect">
            <a:avLst/>
          </a:prstGeom>
          <a:ln w="25400">
            <a:solidFill>
              <a:srgbClr val="FF4013"/>
            </a:solidFill>
          </a:ln>
          <a:effectLst>
            <a:outerShdw sx="100000" sy="100000" kx="0" ky="0" algn="b" rotWithShape="0" blurRad="88900" dist="12700" dir="2700000">
              <a:srgbClr val="8A8A8A">
                <a:alpha val="75000"/>
              </a:srgbClr>
            </a:outerShdw>
          </a:effectLst>
        </p:spPr>
        <p:txBody>
          <a:bodyPr lIns="71437" tIns="71437" rIns="71437" bIns="71437" anchor="ctr"/>
          <a:lstStyle/>
          <a:p>
            <a:pPr marL="81280" marR="81280" defTabSz="1821656">
              <a:spcBef>
                <a:spcPts val="0"/>
              </a:spcBef>
              <a:defRPr sz="46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9" name="Recap and discussion"/>
          <p:cNvSpPr txBox="1"/>
          <p:nvPr>
            <p:ph type="title"/>
          </p:nvPr>
        </p:nvSpPr>
        <p:spPr>
          <a:prstGeom prst="rect">
            <a:avLst/>
          </a:prstGeom>
        </p:spPr>
        <p:txBody>
          <a:bodyPr/>
          <a:lstStyle/>
          <a:p>
            <a:pPr/>
            <a:r>
              <a:t>Recap and discussion</a:t>
            </a:r>
          </a:p>
        </p:txBody>
      </p:sp>
      <p:sp>
        <p:nvSpPr>
          <p:cNvPr id="1680" name="Canonical basis…"/>
          <p:cNvSpPr txBox="1"/>
          <p:nvPr>
            <p:ph type="body" idx="1"/>
          </p:nvPr>
        </p:nvSpPr>
        <p:spPr>
          <a:prstGeom prst="rect">
            <a:avLst/>
          </a:prstGeom>
        </p:spPr>
        <p:txBody>
          <a:bodyPr/>
          <a:lstStyle/>
          <a:p>
            <a:pPr defTabSz="1536191">
              <a:spcBef>
                <a:spcPts val="1600"/>
              </a:spcBef>
              <a:defRPr sz="4703"/>
            </a:pPr>
            <a:r>
              <a:t>Canonical basis</a:t>
            </a:r>
          </a:p>
          <a:p>
            <a:pPr lvl="1" indent="384047" defTabSz="1536191">
              <a:spcBef>
                <a:spcPts val="1600"/>
              </a:spcBef>
              <a:defRPr sz="4703"/>
            </a:pPr>
            <a:r>
              <a:t>Simple</a:t>
            </a:r>
          </a:p>
          <a:p>
            <a:pPr lvl="1" indent="384047" defTabSz="1536191">
              <a:spcBef>
                <a:spcPts val="1600"/>
              </a:spcBef>
              <a:defRPr sz="4703"/>
            </a:pPr>
            <a:r>
              <a:t>Emphasizes locality</a:t>
            </a:r>
          </a:p>
          <a:p>
            <a:pPr defTabSz="1536191">
              <a:spcBef>
                <a:spcPts val="1600"/>
              </a:spcBef>
              <a:defRPr sz="4703"/>
            </a:pPr>
            <a:r>
              <a:t>Fourier</a:t>
            </a:r>
          </a:p>
          <a:p>
            <a:pPr lvl="1" indent="384047" defTabSz="1536191">
              <a:spcBef>
                <a:spcPts val="1600"/>
              </a:spcBef>
              <a:defRPr sz="4703"/>
            </a:pPr>
            <a:r>
              <a:t>Captures shift-invariance</a:t>
            </a:r>
          </a:p>
          <a:p>
            <a:pPr lvl="1" indent="384047" defTabSz="1536191">
              <a:spcBef>
                <a:spcPts val="1600"/>
              </a:spcBef>
              <a:defRPr sz="4703"/>
            </a:pPr>
            <a:r>
              <a:t>Simplifies some operations (convolution, sampling)</a:t>
            </a:r>
          </a:p>
          <a:p>
            <a:pPr lvl="1" indent="384047" defTabSz="1536191">
              <a:spcBef>
                <a:spcPts val="1600"/>
              </a:spcBef>
              <a:defRPr sz="4703"/>
            </a:pPr>
            <a:r>
              <a:t>Frequency (and kind of scale) separation</a:t>
            </a:r>
          </a:p>
          <a:p>
            <a:pPr lvl="1" indent="384047" defTabSz="1536191">
              <a:spcBef>
                <a:spcPts val="1600"/>
              </a:spcBef>
              <a:defRPr sz="4703"/>
            </a:pPr>
            <a:r>
              <a:t>Related to human perception</a:t>
            </a:r>
          </a:p>
          <a:p>
            <a:pPr lvl="1" indent="384047" defTabSz="1536191">
              <a:spcBef>
                <a:spcPts val="1600"/>
              </a:spcBef>
              <a:defRPr sz="4703"/>
            </a:pPr>
            <a:r>
              <a:t>BUT very annoying detail of boundary conditions</a:t>
            </a:r>
          </a:p>
          <a:p>
            <a:pPr lvl="2" indent="768095" defTabSz="1536191">
              <a:spcBef>
                <a:spcPts val="1600"/>
              </a:spcBef>
              <a:defRPr sz="4703"/>
            </a:pPr>
            <a:r>
              <a:t>Big reason why it’s not directly used as much for practical implementations</a:t>
            </a:r>
          </a:p>
        </p:txBody>
      </p:sp>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2" name="Beyond shifts: Detection across shift &amp; scale"/>
          <p:cNvSpPr txBox="1"/>
          <p:nvPr>
            <p:ph type="title"/>
          </p:nvPr>
        </p:nvSpPr>
        <p:spPr>
          <a:prstGeom prst="rect">
            <a:avLst/>
          </a:prstGeom>
        </p:spPr>
        <p:txBody>
          <a:bodyPr/>
          <a:lstStyle/>
          <a:p>
            <a:pPr/>
            <a:r>
              <a:t>Beyond shifts: Detection across shift &amp; scale</a:t>
            </a:r>
          </a:p>
        </p:txBody>
      </p:sp>
      <p:sp>
        <p:nvSpPr>
          <p:cNvPr id="1683" name="Double-click to edit"/>
          <p:cNvSpPr txBox="1"/>
          <p:nvPr>
            <p:ph type="body" idx="1"/>
          </p:nvPr>
        </p:nvSpPr>
        <p:spPr>
          <a:prstGeom prst="rect">
            <a:avLst/>
          </a:prstGeom>
        </p:spPr>
        <p:txBody>
          <a:bodyPr/>
          <a:lstStyle/>
          <a:p>
            <a:pPr/>
          </a:p>
        </p:txBody>
      </p:sp>
      <p:pic>
        <p:nvPicPr>
          <p:cNvPr id="1684" name="Picture 3" descr="Picture 3"/>
          <p:cNvPicPr>
            <a:picLocks noChangeAspect="1"/>
          </p:cNvPicPr>
          <p:nvPr/>
        </p:nvPicPr>
        <p:blipFill>
          <a:blip r:embed="rId2">
            <a:extLst/>
          </a:blip>
          <a:stretch>
            <a:fillRect/>
          </a:stretch>
        </p:blipFill>
        <p:spPr>
          <a:xfrm>
            <a:off x="969821" y="1966261"/>
            <a:ext cx="16678316" cy="11696481"/>
          </a:xfrm>
          <a:prstGeom prst="rect">
            <a:avLst/>
          </a:prstGeom>
          <a:ln w="12700">
            <a:miter lim="400000"/>
          </a:ln>
        </p:spPr>
      </p:pic>
      <p:pic>
        <p:nvPicPr>
          <p:cNvPr id="1685" name="Picture 3" descr="Picture 3"/>
          <p:cNvPicPr>
            <a:picLocks noChangeAspect="1"/>
          </p:cNvPicPr>
          <p:nvPr/>
        </p:nvPicPr>
        <p:blipFill>
          <a:blip r:embed="rId2">
            <a:extLst/>
          </a:blip>
          <a:srcRect l="51099" t="54784" r="38811" b="32085"/>
          <a:stretch>
            <a:fillRect/>
          </a:stretch>
        </p:blipFill>
        <p:spPr>
          <a:xfrm>
            <a:off x="19949316" y="7046625"/>
            <a:ext cx="1682673" cy="1535753"/>
          </a:xfrm>
          <a:prstGeom prst="rect">
            <a:avLst/>
          </a:prstGeom>
          <a:ln w="12700">
            <a:miter lim="400000"/>
          </a:ln>
        </p:spPr>
      </p:pic>
      <p:sp>
        <p:nvSpPr>
          <p:cNvPr id="1686" name="TextBox 6"/>
          <p:cNvSpPr txBox="1"/>
          <p:nvPr/>
        </p:nvSpPr>
        <p:spPr>
          <a:xfrm>
            <a:off x="19765329" y="8927203"/>
            <a:ext cx="2050724"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Template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6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86" grpId="1"/>
    </p:bldLst>
  </p:timing>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8" name="The Gaussian Pyramid"/>
          <p:cNvSpPr txBox="1"/>
          <p:nvPr>
            <p:ph type="title"/>
          </p:nvPr>
        </p:nvSpPr>
        <p:spPr>
          <a:prstGeom prst="rect">
            <a:avLst/>
          </a:prstGeom>
        </p:spPr>
        <p:txBody>
          <a:bodyPr/>
          <a:lstStyle/>
          <a:p>
            <a:pPr/>
            <a:r>
              <a:t>The Gaussian Pyramid</a:t>
            </a:r>
          </a:p>
        </p:txBody>
      </p:sp>
      <p:pic>
        <p:nvPicPr>
          <p:cNvPr id="1689" name="Image" descr="Image"/>
          <p:cNvPicPr>
            <a:picLocks noChangeAspect="1"/>
          </p:cNvPicPr>
          <p:nvPr/>
        </p:nvPicPr>
        <p:blipFill>
          <a:blip r:embed="rId2">
            <a:extLst/>
          </a:blip>
          <a:srcRect l="0" t="965" r="43874" b="37934"/>
          <a:stretch>
            <a:fillRect/>
          </a:stretch>
        </p:blipFill>
        <p:spPr>
          <a:xfrm>
            <a:off x="700593" y="4457729"/>
            <a:ext cx="7243428" cy="5446557"/>
          </a:xfrm>
          <a:prstGeom prst="rect">
            <a:avLst/>
          </a:prstGeom>
          <a:ln w="12700">
            <a:miter lim="400000"/>
          </a:ln>
        </p:spPr>
      </p:pic>
      <p:pic>
        <p:nvPicPr>
          <p:cNvPr id="1690" name="Image" descr="Image"/>
          <p:cNvPicPr>
            <a:picLocks noChangeAspect="1"/>
          </p:cNvPicPr>
          <p:nvPr/>
        </p:nvPicPr>
        <p:blipFill>
          <a:blip r:embed="rId2">
            <a:extLst/>
          </a:blip>
          <a:srcRect l="57205" t="704" r="394" b="53138"/>
          <a:stretch>
            <a:fillRect/>
          </a:stretch>
        </p:blipFill>
        <p:spPr>
          <a:xfrm>
            <a:off x="8220039" y="5738646"/>
            <a:ext cx="5471998" cy="4114564"/>
          </a:xfrm>
          <a:prstGeom prst="rect">
            <a:avLst/>
          </a:prstGeom>
          <a:ln w="12700">
            <a:miter lim="400000"/>
          </a:ln>
        </p:spPr>
      </p:pic>
      <p:pic>
        <p:nvPicPr>
          <p:cNvPr id="1691" name="Image" descr="Image"/>
          <p:cNvPicPr>
            <a:picLocks noChangeAspect="1"/>
          </p:cNvPicPr>
          <p:nvPr/>
        </p:nvPicPr>
        <p:blipFill>
          <a:blip r:embed="rId2">
            <a:extLst/>
          </a:blip>
          <a:srcRect l="24903" t="64974" r="44408" b="720"/>
          <a:stretch>
            <a:fillRect/>
          </a:stretch>
        </p:blipFill>
        <p:spPr>
          <a:xfrm>
            <a:off x="13968230" y="6763379"/>
            <a:ext cx="3960553" cy="3057990"/>
          </a:xfrm>
          <a:prstGeom prst="rect">
            <a:avLst/>
          </a:prstGeom>
          <a:ln w="12700">
            <a:miter lim="400000"/>
          </a:ln>
        </p:spPr>
      </p:pic>
      <p:pic>
        <p:nvPicPr>
          <p:cNvPr id="1692" name="Image" descr="Image"/>
          <p:cNvPicPr>
            <a:picLocks noChangeAspect="1"/>
          </p:cNvPicPr>
          <p:nvPr/>
        </p:nvPicPr>
        <p:blipFill>
          <a:blip r:embed="rId2">
            <a:extLst/>
          </a:blip>
          <a:srcRect l="57884" t="64974" r="19324" b="10300"/>
          <a:stretch>
            <a:fillRect/>
          </a:stretch>
        </p:blipFill>
        <p:spPr>
          <a:xfrm>
            <a:off x="18204726" y="7583145"/>
            <a:ext cx="2941278" cy="2204015"/>
          </a:xfrm>
          <a:prstGeom prst="rect">
            <a:avLst/>
          </a:prstGeom>
          <a:ln w="12700">
            <a:miter lim="400000"/>
          </a:ln>
        </p:spPr>
      </p:pic>
      <p:pic>
        <p:nvPicPr>
          <p:cNvPr id="1693" name="Image" descr="Image"/>
          <p:cNvPicPr>
            <a:picLocks noChangeAspect="1"/>
          </p:cNvPicPr>
          <p:nvPr/>
        </p:nvPicPr>
        <p:blipFill>
          <a:blip r:embed="rId2">
            <a:extLst/>
          </a:blip>
          <a:srcRect l="82332" t="64974" r="376" b="16467"/>
          <a:stretch>
            <a:fillRect/>
          </a:stretch>
        </p:blipFill>
        <p:spPr>
          <a:xfrm>
            <a:off x="21451778" y="8114164"/>
            <a:ext cx="2231496" cy="1654349"/>
          </a:xfrm>
          <a:prstGeom prst="rect">
            <a:avLst/>
          </a:prstGeom>
          <a:ln w="12700">
            <a:miter lim="400000"/>
          </a:ln>
        </p:spPr>
      </p:pic>
      <p:sp>
        <p:nvSpPr>
          <p:cNvPr id="1694" name="A simple “encoder”: take image and transform it into a “representation” where analysis is simple"/>
          <p:cNvSpPr/>
          <p:nvPr/>
        </p:nvSpPr>
        <p:spPr>
          <a:xfrm>
            <a:off x="1137259" y="10739551"/>
            <a:ext cx="22109482" cy="2651127"/>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A simple “encoder”: take image and transform it into a “representation” where analysis is simple</a:t>
            </a:r>
          </a:p>
        </p:txBody>
      </p:sp>
      <p:pic>
        <p:nvPicPr>
          <p:cNvPr id="1695" name="Picture 3" descr="Picture 3"/>
          <p:cNvPicPr>
            <a:picLocks noChangeAspect="1"/>
          </p:cNvPicPr>
          <p:nvPr/>
        </p:nvPicPr>
        <p:blipFill>
          <a:blip r:embed="rId3">
            <a:extLst/>
          </a:blip>
          <a:srcRect l="51099" t="54784" r="38811" b="32085"/>
          <a:stretch>
            <a:fillRect/>
          </a:stretch>
        </p:blipFill>
        <p:spPr>
          <a:xfrm>
            <a:off x="12473419" y="2522058"/>
            <a:ext cx="1682673" cy="1535753"/>
          </a:xfrm>
          <a:prstGeom prst="rect">
            <a:avLst/>
          </a:prstGeom>
          <a:ln w="12700">
            <a:miter lim="400000"/>
          </a:ln>
        </p:spPr>
      </p:pic>
      <p:sp>
        <p:nvSpPr>
          <p:cNvPr id="1696" name="TextBox 6"/>
          <p:cNvSpPr txBox="1"/>
          <p:nvPr/>
        </p:nvSpPr>
        <p:spPr>
          <a:xfrm>
            <a:off x="14234098" y="2457972"/>
            <a:ext cx="2050724"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Open Sans"/>
                <a:ea typeface="Open Sans"/>
                <a:cs typeface="Open Sans"/>
                <a:sym typeface="Open Sans"/>
              </a:defRPr>
            </a:lvl1pPr>
          </a:lstStyle>
          <a:p>
            <a:pPr/>
            <a:r>
              <a:t>Template</a:t>
            </a:r>
          </a:p>
        </p:txBody>
      </p:sp>
      <p:sp>
        <p:nvSpPr>
          <p:cNvPr id="1734" name="Connection Line"/>
          <p:cNvSpPr/>
          <p:nvPr/>
        </p:nvSpPr>
        <p:spPr>
          <a:xfrm>
            <a:off x="8066480" y="4099048"/>
            <a:ext cx="1762027" cy="1446292"/>
          </a:xfrm>
          <a:custGeom>
            <a:avLst/>
            <a:gdLst/>
            <a:ahLst/>
            <a:cxnLst>
              <a:cxn ang="0">
                <a:pos x="wd2" y="hd2"/>
              </a:cxn>
              <a:cxn ang="5400000">
                <a:pos x="wd2" y="hd2"/>
              </a:cxn>
              <a:cxn ang="10800000">
                <a:pos x="wd2" y="hd2"/>
              </a:cxn>
              <a:cxn ang="16200000">
                <a:pos x="wd2" y="hd2"/>
              </a:cxn>
            </a:cxnLst>
            <a:rect l="0" t="0" r="r" b="b"/>
            <a:pathLst>
              <a:path w="21600" h="20615" fill="norm" stroke="1" extrusionOk="0">
                <a:moveTo>
                  <a:pt x="0" y="114"/>
                </a:moveTo>
                <a:cubicBezTo>
                  <a:pt x="12769" y="-985"/>
                  <a:pt x="19969" y="5849"/>
                  <a:pt x="21600" y="20615"/>
                </a:cubicBezTo>
              </a:path>
            </a:pathLst>
          </a:custGeom>
          <a:ln w="63500">
            <a:solidFill>
              <a:srgbClr val="000000"/>
            </a:solidFill>
            <a:miter lim="400000"/>
            <a:tailEnd type="triangle"/>
          </a:ln>
        </p:spPr>
        <p:txBody>
          <a:bodyPr/>
          <a:lstStyle/>
          <a:p>
            <a:pPr/>
          </a:p>
        </p:txBody>
      </p:sp>
      <p:grpSp>
        <p:nvGrpSpPr>
          <p:cNvPr id="1700" name="Group"/>
          <p:cNvGrpSpPr/>
          <p:nvPr/>
        </p:nvGrpSpPr>
        <p:grpSpPr>
          <a:xfrm>
            <a:off x="8847680" y="2962101"/>
            <a:ext cx="839372" cy="775161"/>
            <a:chOff x="0" y="0"/>
            <a:chExt cx="839371" cy="775160"/>
          </a:xfrm>
        </p:grpSpPr>
        <p:sp>
          <p:nvSpPr>
            <p:cNvPr id="1698"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pic>
          <p:nvPicPr>
            <p:cNvPr id="1699" name="Picture 5" descr="Picture 5"/>
            <p:cNvPicPr>
              <a:picLocks noChangeAspect="1"/>
            </p:cNvPicPr>
            <p:nvPr/>
          </p:nvPicPr>
          <p:blipFill>
            <a:blip r:embed="rId4">
              <a:extLst/>
            </a:blip>
            <a:stretch>
              <a:fillRect/>
            </a:stretch>
          </p:blipFill>
          <p:spPr>
            <a:xfrm>
              <a:off x="29523" y="98457"/>
              <a:ext cx="764853" cy="606307"/>
            </a:xfrm>
            <a:prstGeom prst="rect">
              <a:avLst/>
            </a:prstGeom>
            <a:ln w="12700" cap="flat">
              <a:noFill/>
              <a:miter lim="400000"/>
            </a:ln>
            <a:effectLst/>
          </p:spPr>
        </p:pic>
      </p:grpSp>
      <p:grpSp>
        <p:nvGrpSpPr>
          <p:cNvPr id="1704" name="Group"/>
          <p:cNvGrpSpPr/>
          <p:nvPr/>
        </p:nvGrpSpPr>
        <p:grpSpPr>
          <a:xfrm>
            <a:off x="9698094" y="3772406"/>
            <a:ext cx="839372" cy="775161"/>
            <a:chOff x="0" y="0"/>
            <a:chExt cx="839371" cy="775160"/>
          </a:xfrm>
        </p:grpSpPr>
        <p:sp>
          <p:nvSpPr>
            <p:cNvPr id="1701"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sp>
          <p:nvSpPr>
            <p:cNvPr id="1702" name="2"/>
            <p:cNvSpPr txBox="1"/>
            <p:nvPr/>
          </p:nvSpPr>
          <p:spPr>
            <a:xfrm>
              <a:off x="295324" y="81956"/>
              <a:ext cx="326137" cy="5604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2</a:t>
              </a:r>
            </a:p>
          </p:txBody>
        </p:sp>
        <p:sp>
          <p:nvSpPr>
            <p:cNvPr id="1703" name="Line"/>
            <p:cNvSpPr/>
            <p:nvPr/>
          </p:nvSpPr>
          <p:spPr>
            <a:xfrm flipH="1">
              <a:off x="267892" y="259247"/>
              <a:ext cx="1" cy="317501"/>
            </a:xfrm>
            <a:prstGeom prst="line">
              <a:avLst/>
            </a:prstGeom>
            <a:noFill/>
            <a:ln w="381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sp>
        <p:nvSpPr>
          <p:cNvPr id="1735" name="Connection Line"/>
          <p:cNvSpPr/>
          <p:nvPr/>
        </p:nvSpPr>
        <p:spPr>
          <a:xfrm>
            <a:off x="13711319" y="5341819"/>
            <a:ext cx="1213446" cy="12180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754" y="144"/>
                  <a:pt x="20954" y="7344"/>
                  <a:pt x="21600" y="21600"/>
                </a:cubicBezTo>
              </a:path>
            </a:pathLst>
          </a:custGeom>
          <a:ln w="63500">
            <a:solidFill>
              <a:srgbClr val="000000"/>
            </a:solidFill>
            <a:miter lim="400000"/>
            <a:tailEnd type="triangle"/>
          </a:ln>
        </p:spPr>
        <p:txBody>
          <a:bodyPr/>
          <a:lstStyle/>
          <a:p>
            <a:pPr/>
          </a:p>
        </p:txBody>
      </p:sp>
      <p:sp>
        <p:nvSpPr>
          <p:cNvPr id="1736" name="Connection Line"/>
          <p:cNvSpPr/>
          <p:nvPr/>
        </p:nvSpPr>
        <p:spPr>
          <a:xfrm>
            <a:off x="18202298" y="6567687"/>
            <a:ext cx="698501" cy="9414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578" y="2272"/>
                  <a:pt x="20778" y="9472"/>
                  <a:pt x="21600" y="21600"/>
                </a:cubicBezTo>
              </a:path>
            </a:pathLst>
          </a:custGeom>
          <a:ln w="63500">
            <a:solidFill>
              <a:srgbClr val="000000"/>
            </a:solidFill>
            <a:miter lim="400000"/>
            <a:tailEnd type="triangle"/>
          </a:ln>
        </p:spPr>
        <p:txBody>
          <a:bodyPr/>
          <a:lstStyle/>
          <a:p>
            <a:pPr/>
          </a:p>
        </p:txBody>
      </p:sp>
      <p:grpSp>
        <p:nvGrpSpPr>
          <p:cNvPr id="1714" name="Group"/>
          <p:cNvGrpSpPr/>
          <p:nvPr/>
        </p:nvGrpSpPr>
        <p:grpSpPr>
          <a:xfrm>
            <a:off x="14224981" y="4352240"/>
            <a:ext cx="1689787" cy="1585466"/>
            <a:chOff x="0" y="0"/>
            <a:chExt cx="1689785" cy="1585465"/>
          </a:xfrm>
        </p:grpSpPr>
        <p:grpSp>
          <p:nvGrpSpPr>
            <p:cNvPr id="1709" name="Group"/>
            <p:cNvGrpSpPr/>
            <p:nvPr/>
          </p:nvGrpSpPr>
          <p:grpSpPr>
            <a:xfrm>
              <a:off x="0" y="0"/>
              <a:ext cx="839372" cy="775161"/>
              <a:chOff x="0" y="0"/>
              <a:chExt cx="839371" cy="775160"/>
            </a:xfrm>
          </p:grpSpPr>
          <p:sp>
            <p:nvSpPr>
              <p:cNvPr id="1707"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pic>
            <p:nvPicPr>
              <p:cNvPr id="1708" name="Picture 5" descr="Picture 5"/>
              <p:cNvPicPr>
                <a:picLocks noChangeAspect="1"/>
              </p:cNvPicPr>
              <p:nvPr/>
            </p:nvPicPr>
            <p:blipFill>
              <a:blip r:embed="rId4">
                <a:extLst/>
              </a:blip>
              <a:stretch>
                <a:fillRect/>
              </a:stretch>
            </p:blipFill>
            <p:spPr>
              <a:xfrm>
                <a:off x="29523" y="98457"/>
                <a:ext cx="764853" cy="606307"/>
              </a:xfrm>
              <a:prstGeom prst="rect">
                <a:avLst/>
              </a:prstGeom>
              <a:ln w="12700" cap="flat">
                <a:noFill/>
                <a:miter lim="400000"/>
              </a:ln>
              <a:effectLst/>
            </p:spPr>
          </p:pic>
        </p:grpSp>
        <p:grpSp>
          <p:nvGrpSpPr>
            <p:cNvPr id="1713" name="Group"/>
            <p:cNvGrpSpPr/>
            <p:nvPr/>
          </p:nvGrpSpPr>
          <p:grpSpPr>
            <a:xfrm>
              <a:off x="850414" y="810304"/>
              <a:ext cx="839372" cy="775162"/>
              <a:chOff x="0" y="0"/>
              <a:chExt cx="839371" cy="775160"/>
            </a:xfrm>
          </p:grpSpPr>
          <p:sp>
            <p:nvSpPr>
              <p:cNvPr id="1710"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sp>
            <p:nvSpPr>
              <p:cNvPr id="1711" name="2"/>
              <p:cNvSpPr txBox="1"/>
              <p:nvPr/>
            </p:nvSpPr>
            <p:spPr>
              <a:xfrm>
                <a:off x="295324" y="81956"/>
                <a:ext cx="326137" cy="5604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2</a:t>
                </a:r>
              </a:p>
            </p:txBody>
          </p:sp>
          <p:sp>
            <p:nvSpPr>
              <p:cNvPr id="1712" name="Line"/>
              <p:cNvSpPr/>
              <p:nvPr/>
            </p:nvSpPr>
            <p:spPr>
              <a:xfrm flipH="1">
                <a:off x="267892" y="259247"/>
                <a:ext cx="1" cy="317501"/>
              </a:xfrm>
              <a:prstGeom prst="line">
                <a:avLst/>
              </a:prstGeom>
              <a:noFill/>
              <a:ln w="381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grpSp>
        <p:nvGrpSpPr>
          <p:cNvPr id="1722" name="Group"/>
          <p:cNvGrpSpPr/>
          <p:nvPr/>
        </p:nvGrpSpPr>
        <p:grpSpPr>
          <a:xfrm>
            <a:off x="18221205" y="5546813"/>
            <a:ext cx="1689787" cy="1585466"/>
            <a:chOff x="0" y="0"/>
            <a:chExt cx="1689785" cy="1585465"/>
          </a:xfrm>
        </p:grpSpPr>
        <p:grpSp>
          <p:nvGrpSpPr>
            <p:cNvPr id="1717" name="Group"/>
            <p:cNvGrpSpPr/>
            <p:nvPr/>
          </p:nvGrpSpPr>
          <p:grpSpPr>
            <a:xfrm>
              <a:off x="0" y="0"/>
              <a:ext cx="839372" cy="775161"/>
              <a:chOff x="0" y="0"/>
              <a:chExt cx="839371" cy="775160"/>
            </a:xfrm>
          </p:grpSpPr>
          <p:sp>
            <p:nvSpPr>
              <p:cNvPr id="1715"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pic>
            <p:nvPicPr>
              <p:cNvPr id="1716" name="Picture 5" descr="Picture 5"/>
              <p:cNvPicPr>
                <a:picLocks noChangeAspect="1"/>
              </p:cNvPicPr>
              <p:nvPr/>
            </p:nvPicPr>
            <p:blipFill>
              <a:blip r:embed="rId4">
                <a:extLst/>
              </a:blip>
              <a:stretch>
                <a:fillRect/>
              </a:stretch>
            </p:blipFill>
            <p:spPr>
              <a:xfrm>
                <a:off x="29523" y="98457"/>
                <a:ext cx="764853" cy="606307"/>
              </a:xfrm>
              <a:prstGeom prst="rect">
                <a:avLst/>
              </a:prstGeom>
              <a:ln w="12700" cap="flat">
                <a:noFill/>
                <a:miter lim="400000"/>
              </a:ln>
              <a:effectLst/>
            </p:spPr>
          </p:pic>
        </p:grpSp>
        <p:grpSp>
          <p:nvGrpSpPr>
            <p:cNvPr id="1721" name="Group"/>
            <p:cNvGrpSpPr/>
            <p:nvPr/>
          </p:nvGrpSpPr>
          <p:grpSpPr>
            <a:xfrm>
              <a:off x="850414" y="810304"/>
              <a:ext cx="839372" cy="775162"/>
              <a:chOff x="0" y="0"/>
              <a:chExt cx="839371" cy="775160"/>
            </a:xfrm>
          </p:grpSpPr>
          <p:sp>
            <p:nvSpPr>
              <p:cNvPr id="1718"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sp>
            <p:nvSpPr>
              <p:cNvPr id="1719" name="2"/>
              <p:cNvSpPr txBox="1"/>
              <p:nvPr/>
            </p:nvSpPr>
            <p:spPr>
              <a:xfrm>
                <a:off x="295324" y="81956"/>
                <a:ext cx="326137" cy="5604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2</a:t>
                </a:r>
              </a:p>
            </p:txBody>
          </p:sp>
          <p:sp>
            <p:nvSpPr>
              <p:cNvPr id="1720" name="Line"/>
              <p:cNvSpPr/>
              <p:nvPr/>
            </p:nvSpPr>
            <p:spPr>
              <a:xfrm flipH="1">
                <a:off x="267892" y="259247"/>
                <a:ext cx="1" cy="317501"/>
              </a:xfrm>
              <a:prstGeom prst="line">
                <a:avLst/>
              </a:prstGeom>
              <a:noFill/>
              <a:ln w="381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grpSp>
        <p:nvGrpSpPr>
          <p:cNvPr id="1732" name="Group"/>
          <p:cNvGrpSpPr/>
          <p:nvPr/>
        </p:nvGrpSpPr>
        <p:grpSpPr>
          <a:xfrm>
            <a:off x="21197079" y="6041764"/>
            <a:ext cx="1708694" cy="1962362"/>
            <a:chOff x="0" y="0"/>
            <a:chExt cx="1708693" cy="1962360"/>
          </a:xfrm>
        </p:grpSpPr>
        <p:sp>
          <p:nvSpPr>
            <p:cNvPr id="1737" name="Connection Line"/>
            <p:cNvSpPr/>
            <p:nvPr/>
          </p:nvSpPr>
          <p:spPr>
            <a:xfrm>
              <a:off x="0" y="1020874"/>
              <a:ext cx="698500" cy="9414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3578" y="2272"/>
                    <a:pt x="20778" y="9472"/>
                    <a:pt x="21600" y="21600"/>
                  </a:cubicBezTo>
                </a:path>
              </a:pathLst>
            </a:custGeom>
            <a:noFill/>
            <a:ln w="63500" cap="flat">
              <a:solidFill>
                <a:srgbClr val="000000"/>
              </a:solidFill>
              <a:prstDash val="solid"/>
              <a:miter lim="400000"/>
              <a:tailEnd type="triangle" w="med" len="med"/>
            </a:ln>
            <a:effectLst/>
          </p:spPr>
          <p:txBody>
            <a:bodyPr/>
            <a:lstStyle/>
            <a:p>
              <a:pPr/>
            </a:p>
          </p:txBody>
        </p:sp>
        <p:grpSp>
          <p:nvGrpSpPr>
            <p:cNvPr id="1731" name="Group"/>
            <p:cNvGrpSpPr/>
            <p:nvPr/>
          </p:nvGrpSpPr>
          <p:grpSpPr>
            <a:xfrm>
              <a:off x="18907" y="0"/>
              <a:ext cx="1689787" cy="1585466"/>
              <a:chOff x="0" y="0"/>
              <a:chExt cx="1689785" cy="1585465"/>
            </a:xfrm>
          </p:grpSpPr>
          <p:grpSp>
            <p:nvGrpSpPr>
              <p:cNvPr id="1726" name="Group"/>
              <p:cNvGrpSpPr/>
              <p:nvPr/>
            </p:nvGrpSpPr>
            <p:grpSpPr>
              <a:xfrm>
                <a:off x="0" y="0"/>
                <a:ext cx="839372" cy="775161"/>
                <a:chOff x="0" y="0"/>
                <a:chExt cx="839371" cy="775160"/>
              </a:xfrm>
            </p:grpSpPr>
            <p:sp>
              <p:nvSpPr>
                <p:cNvPr id="1724"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pic>
              <p:nvPicPr>
                <p:cNvPr id="1725" name="Picture 5" descr="Picture 5"/>
                <p:cNvPicPr>
                  <a:picLocks noChangeAspect="1"/>
                </p:cNvPicPr>
                <p:nvPr/>
              </p:nvPicPr>
              <p:blipFill>
                <a:blip r:embed="rId4">
                  <a:extLst/>
                </a:blip>
                <a:stretch>
                  <a:fillRect/>
                </a:stretch>
              </p:blipFill>
              <p:spPr>
                <a:xfrm>
                  <a:off x="29523" y="98457"/>
                  <a:ext cx="764853" cy="606307"/>
                </a:xfrm>
                <a:prstGeom prst="rect">
                  <a:avLst/>
                </a:prstGeom>
                <a:ln w="12700" cap="flat">
                  <a:noFill/>
                  <a:miter lim="400000"/>
                </a:ln>
                <a:effectLst/>
              </p:spPr>
            </p:pic>
          </p:grpSp>
          <p:grpSp>
            <p:nvGrpSpPr>
              <p:cNvPr id="1730" name="Group"/>
              <p:cNvGrpSpPr/>
              <p:nvPr/>
            </p:nvGrpSpPr>
            <p:grpSpPr>
              <a:xfrm>
                <a:off x="850414" y="810304"/>
                <a:ext cx="839372" cy="775162"/>
                <a:chOff x="0" y="0"/>
                <a:chExt cx="839371" cy="775160"/>
              </a:xfrm>
            </p:grpSpPr>
            <p:sp>
              <p:nvSpPr>
                <p:cNvPr id="1727" name="Rectangle"/>
                <p:cNvSpPr/>
                <p:nvPr/>
              </p:nvSpPr>
              <p:spPr>
                <a:xfrm>
                  <a:off x="0" y="0"/>
                  <a:ext cx="839372" cy="77516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latin typeface="+mn-lt"/>
                      <a:ea typeface="+mn-ea"/>
                      <a:cs typeface="+mn-cs"/>
                      <a:sym typeface="Helvetica Neue Medium"/>
                    </a:defRPr>
                  </a:pPr>
                </a:p>
              </p:txBody>
            </p:sp>
            <p:sp>
              <p:nvSpPr>
                <p:cNvPr id="1728" name="2"/>
                <p:cNvSpPr txBox="1"/>
                <p:nvPr/>
              </p:nvSpPr>
              <p:spPr>
                <a:xfrm>
                  <a:off x="295324" y="81956"/>
                  <a:ext cx="326137" cy="5604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2</a:t>
                  </a:r>
                </a:p>
              </p:txBody>
            </p:sp>
            <p:sp>
              <p:nvSpPr>
                <p:cNvPr id="1729" name="Line"/>
                <p:cNvSpPr/>
                <p:nvPr/>
              </p:nvSpPr>
              <p:spPr>
                <a:xfrm flipH="1">
                  <a:off x="267892" y="259247"/>
                  <a:ext cx="1" cy="317501"/>
                </a:xfrm>
                <a:prstGeom prst="line">
                  <a:avLst/>
                </a:prstGeom>
                <a:noFill/>
                <a:ln w="381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grpSp>
      <p:sp>
        <p:nvSpPr>
          <p:cNvPr id="1733" name="Can we build an encoder-decoder, such that multi-scale / frequency-based image editing is possible?"/>
          <p:cNvSpPr/>
          <p:nvPr/>
        </p:nvSpPr>
        <p:spPr>
          <a:xfrm>
            <a:off x="1137259" y="4808558"/>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sz="5700">
                <a:solidFill>
                  <a:srgbClr val="FFFFFF"/>
                </a:solidFill>
                <a:latin typeface="Helvetica Light"/>
                <a:ea typeface="Helvetica Light"/>
                <a:cs typeface="Helvetica Light"/>
                <a:sym typeface="Helvetica Light"/>
              </a:defRPr>
            </a:pPr>
            <a:r>
              <a:t>Can we build an encoder-decoder, such that multi-scale / frequency-based </a:t>
            </a:r>
            <a:r>
              <a:rPr i="1">
                <a:latin typeface="Helvetica"/>
                <a:ea typeface="Helvetica"/>
                <a:cs typeface="Helvetica"/>
                <a:sym typeface="Helvetica"/>
              </a:rPr>
              <a:t>image editing</a:t>
            </a:r>
            <a:r>
              <a:t> is possible?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9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96" grpId="2"/>
      <p:bldP build="whole" bldLvl="1" animBg="1" rev="0" advAuto="0" spid="1694" grpId="1"/>
    </p:bldLst>
  </p:timing>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9" name="Eigenvector approach is possible but challenging"/>
          <p:cNvSpPr txBox="1"/>
          <p:nvPr>
            <p:ph type="title"/>
          </p:nvPr>
        </p:nvSpPr>
        <p:spPr>
          <a:prstGeom prst="rect">
            <a:avLst/>
          </a:prstGeom>
        </p:spPr>
        <p:txBody>
          <a:bodyPr/>
          <a:lstStyle>
            <a:lvl1pPr defTabSz="1773936">
              <a:defRPr sz="8536"/>
            </a:lvl1pPr>
          </a:lstStyle>
          <a:p>
            <a:pPr/>
            <a:r>
              <a:t>Eigenvector approach is possible but challenging</a:t>
            </a:r>
          </a:p>
        </p:txBody>
      </p:sp>
      <p:sp>
        <p:nvSpPr>
          <p:cNvPr id="1740" name="“Mellin” transform…"/>
          <p:cNvSpPr txBox="1"/>
          <p:nvPr>
            <p:ph type="body" idx="1"/>
          </p:nvPr>
        </p:nvSpPr>
        <p:spPr>
          <a:prstGeom prst="rect">
            <a:avLst/>
          </a:prstGeom>
        </p:spPr>
        <p:txBody>
          <a:bodyPr/>
          <a:lstStyle/>
          <a:p>
            <a:pPr/>
            <a:r>
              <a:t>“Mellin” transform</a:t>
            </a:r>
          </a:p>
          <a:p>
            <a:pPr lvl="1"/>
            <a:r>
              <a:rPr u="sng">
                <a:hlinkClick r:id="rId2" invalidUrl="" action="" tgtFrame="" tooltip="" history="1" highlightClick="0" endSnd="0"/>
              </a:rPr>
              <a:t>https://en.wikipedia.org/wiki/Mellin_transform</a:t>
            </a:r>
            <a:r>
              <a:t> </a:t>
            </a:r>
          </a:p>
          <a:p>
            <a:pPr/>
            <a:r>
              <a:t>But requires assumption of infinite domain, boundary problems worse than Fourier </a:t>
            </a:r>
          </a:p>
          <a:p>
            <a:pPr/>
          </a:p>
          <a:p>
            <a:pPr/>
            <a:r>
              <a:t>Pragmatic solution: something half-way between local and frequency</a:t>
            </a:r>
          </a:p>
          <a:p>
            <a:pPr/>
            <a:r>
              <a:t>Warning: not even a basis, overcomplete (more coefficients than pixels)</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2" name="Image pyramid idea"/>
          <p:cNvSpPr txBox="1"/>
          <p:nvPr>
            <p:ph type="title"/>
          </p:nvPr>
        </p:nvSpPr>
        <p:spPr>
          <a:prstGeom prst="rect">
            <a:avLst/>
          </a:prstGeom>
        </p:spPr>
        <p:txBody>
          <a:bodyPr/>
          <a:lstStyle/>
          <a:p>
            <a:pPr/>
            <a:r>
              <a:t>Image pyramid idea</a:t>
            </a:r>
          </a:p>
        </p:txBody>
      </p:sp>
      <p:sp>
        <p:nvSpPr>
          <p:cNvPr id="1743" name="Process images at different resolutions…"/>
          <p:cNvSpPr txBox="1"/>
          <p:nvPr>
            <p:ph type="body" idx="1"/>
          </p:nvPr>
        </p:nvSpPr>
        <p:spPr>
          <a:prstGeom prst="rect">
            <a:avLst/>
          </a:prstGeom>
        </p:spPr>
        <p:txBody>
          <a:bodyPr/>
          <a:lstStyle/>
          <a:p>
            <a:pPr marL="881944" indent="-564444">
              <a:defRPr sz="5000"/>
            </a:pPr>
            <a:r>
              <a:t>Process images at different resolutions</a:t>
            </a:r>
          </a:p>
          <a:p>
            <a:pPr marL="881944" indent="-564444">
              <a:defRPr sz="5000"/>
            </a:pPr>
            <a:r>
              <a:t>Operating independently at different scales enables many applications</a:t>
            </a:r>
          </a:p>
          <a:p>
            <a:pPr lvl="1" marL="1326444" indent="-564444">
              <a:defRPr sz="5000"/>
            </a:pPr>
            <a:r>
              <a:t>Blending</a:t>
            </a:r>
          </a:p>
          <a:p>
            <a:pPr lvl="1" marL="1326444" indent="-564444">
              <a:defRPr sz="5000"/>
            </a:pPr>
            <a:r>
              <a:t>Denoising</a:t>
            </a:r>
          </a:p>
          <a:p>
            <a:pPr lvl="1" marL="1326444" indent="-564444">
              <a:defRPr sz="5000"/>
            </a:pPr>
            <a:r>
              <a:t>Tone mapping</a:t>
            </a:r>
          </a:p>
          <a:p>
            <a:pPr lvl="1" marL="1326444" indent="-564444">
              <a:defRPr sz="5000"/>
            </a:pPr>
            <a:r>
              <a:t>Analysis</a:t>
            </a:r>
          </a:p>
          <a:p>
            <a:pPr lvl="1" marL="1326444" indent="-564444">
              <a:defRPr sz="5000"/>
            </a:pPr>
            <a:r>
              <a:t>Compression</a:t>
            </a:r>
          </a:p>
          <a:p>
            <a:pPr lvl="1" marL="1326444" indent="-564444">
              <a:defRPr sz="5000"/>
            </a:pPr>
            <a:r>
              <a:t>Optical flow (motion analysis)</a:t>
            </a:r>
          </a:p>
          <a:p>
            <a:pPr lvl="1" marL="1326444" indent="-564444">
              <a:defRPr sz="5000"/>
            </a:pPr>
            <a:r>
              <a:t>Key points</a:t>
            </a:r>
          </a:p>
          <a:p>
            <a:pPr lvl="1" marL="1326444" indent="-564444">
              <a:defRPr sz="5000"/>
            </a:pPr>
            <a:r>
              <a:t>CNN &amp; UNet</a:t>
            </a:r>
          </a:p>
        </p:txBody>
      </p:sp>
      <p:grpSp>
        <p:nvGrpSpPr>
          <p:cNvPr id="1746" name="Group"/>
          <p:cNvGrpSpPr/>
          <p:nvPr/>
        </p:nvGrpSpPr>
        <p:grpSpPr>
          <a:xfrm>
            <a:off x="11031673" y="6702905"/>
            <a:ext cx="10076536" cy="4852111"/>
            <a:chOff x="0" y="0"/>
            <a:chExt cx="10076534" cy="4852110"/>
          </a:xfrm>
        </p:grpSpPr>
        <p:pic>
          <p:nvPicPr>
            <p:cNvPr id="1744" name="pasted-movie.png" descr="pasted-movie.png"/>
            <p:cNvPicPr>
              <a:picLocks noChangeAspect="1"/>
            </p:cNvPicPr>
            <p:nvPr/>
          </p:nvPicPr>
          <p:blipFill>
            <a:blip r:embed="rId2">
              <a:extLst/>
            </a:blip>
            <a:stretch>
              <a:fillRect/>
            </a:stretch>
          </p:blipFill>
          <p:spPr>
            <a:xfrm>
              <a:off x="0" y="33329"/>
              <a:ext cx="4933250" cy="4551760"/>
            </a:xfrm>
            <a:prstGeom prst="rect">
              <a:avLst/>
            </a:prstGeom>
            <a:ln w="12700" cap="flat">
              <a:noFill/>
              <a:miter lim="400000"/>
            </a:ln>
            <a:effectLst/>
          </p:spPr>
        </p:pic>
        <p:pic>
          <p:nvPicPr>
            <p:cNvPr id="1745" name="pasted-movie.png" descr="pasted-movie.png"/>
            <p:cNvPicPr>
              <a:picLocks noChangeAspect="1"/>
            </p:cNvPicPr>
            <p:nvPr/>
          </p:nvPicPr>
          <p:blipFill>
            <a:blip r:embed="rId3">
              <a:extLst/>
            </a:blip>
            <a:stretch>
              <a:fillRect/>
            </a:stretch>
          </p:blipFill>
          <p:spPr>
            <a:xfrm>
              <a:off x="5143284" y="0"/>
              <a:ext cx="4933251" cy="485211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8" name="Original papers from the 80s"/>
          <p:cNvSpPr txBox="1"/>
          <p:nvPr>
            <p:ph type="title"/>
          </p:nvPr>
        </p:nvSpPr>
        <p:spPr>
          <a:prstGeom prst="rect">
            <a:avLst/>
          </a:prstGeom>
        </p:spPr>
        <p:txBody>
          <a:bodyPr/>
          <a:lstStyle/>
          <a:p>
            <a:pPr/>
            <a:r>
              <a:t>Original papers from the 80s</a:t>
            </a:r>
          </a:p>
        </p:txBody>
      </p:sp>
      <p:sp>
        <p:nvSpPr>
          <p:cNvPr id="1749" name="Burt &amp; Adelson ; Williams…"/>
          <p:cNvSpPr txBox="1"/>
          <p:nvPr>
            <p:ph type="body" idx="1"/>
          </p:nvPr>
        </p:nvSpPr>
        <p:spPr>
          <a:prstGeom prst="rect">
            <a:avLst/>
          </a:prstGeom>
        </p:spPr>
        <p:txBody>
          <a:bodyPr/>
          <a:lstStyle/>
          <a:p>
            <a:pPr/>
            <a:r>
              <a:t>Burt &amp; Adelson ; Williams</a:t>
            </a:r>
          </a:p>
          <a:p>
            <a:pPr/>
          </a:p>
          <a:p>
            <a:pPr/>
          </a:p>
          <a:p>
            <a:pPr/>
          </a:p>
          <a:p>
            <a:pPr/>
          </a:p>
          <a:p>
            <a:pPr/>
          </a:p>
          <a:p>
            <a:pPr/>
            <a:r>
              <a:t>Later and slightly different: wavelets</a:t>
            </a:r>
          </a:p>
        </p:txBody>
      </p:sp>
      <p:grpSp>
        <p:nvGrpSpPr>
          <p:cNvPr id="1753" name="Group"/>
          <p:cNvGrpSpPr/>
          <p:nvPr/>
        </p:nvGrpSpPr>
        <p:grpSpPr>
          <a:xfrm>
            <a:off x="3865279" y="3408474"/>
            <a:ext cx="9755864" cy="6239544"/>
            <a:chOff x="0" y="0"/>
            <a:chExt cx="9755862" cy="6239543"/>
          </a:xfrm>
        </p:grpSpPr>
        <p:pic>
          <p:nvPicPr>
            <p:cNvPr id="1750" name="pasted-movie.png" descr="pasted-movie.png"/>
            <p:cNvPicPr>
              <a:picLocks noChangeAspect="1"/>
            </p:cNvPicPr>
            <p:nvPr/>
          </p:nvPicPr>
          <p:blipFill>
            <a:blip r:embed="rId2">
              <a:extLst/>
            </a:blip>
            <a:stretch>
              <a:fillRect/>
            </a:stretch>
          </p:blipFill>
          <p:spPr>
            <a:xfrm>
              <a:off x="0" y="0"/>
              <a:ext cx="9755863" cy="1734376"/>
            </a:xfrm>
            <a:prstGeom prst="rect">
              <a:avLst/>
            </a:prstGeom>
            <a:ln w="12700" cap="flat">
              <a:noFill/>
              <a:miter lim="400000"/>
            </a:ln>
            <a:effectLst/>
          </p:spPr>
        </p:pic>
        <p:pic>
          <p:nvPicPr>
            <p:cNvPr id="1751" name="pasted-movie.png" descr="pasted-movie.png"/>
            <p:cNvPicPr>
              <a:picLocks noChangeAspect="1"/>
            </p:cNvPicPr>
            <p:nvPr/>
          </p:nvPicPr>
          <p:blipFill>
            <a:blip r:embed="rId3">
              <a:extLst/>
            </a:blip>
            <a:stretch>
              <a:fillRect/>
            </a:stretch>
          </p:blipFill>
          <p:spPr>
            <a:xfrm>
              <a:off x="255514" y="1920105"/>
              <a:ext cx="8956030" cy="2280938"/>
            </a:xfrm>
            <a:prstGeom prst="rect">
              <a:avLst/>
            </a:prstGeom>
            <a:ln w="12700" cap="flat">
              <a:noFill/>
              <a:miter lim="400000"/>
            </a:ln>
            <a:effectLst/>
          </p:spPr>
        </p:pic>
        <p:pic>
          <p:nvPicPr>
            <p:cNvPr id="1752" name="pasted-movie.png" descr="pasted-movie.png"/>
            <p:cNvPicPr>
              <a:picLocks noChangeAspect="1"/>
            </p:cNvPicPr>
            <p:nvPr/>
          </p:nvPicPr>
          <p:blipFill>
            <a:blip r:embed="rId4">
              <a:extLst/>
            </a:blip>
            <a:stretch>
              <a:fillRect/>
            </a:stretch>
          </p:blipFill>
          <p:spPr>
            <a:xfrm>
              <a:off x="382058" y="4069736"/>
              <a:ext cx="8702942" cy="2169808"/>
            </a:xfrm>
            <a:prstGeom prst="rect">
              <a:avLst/>
            </a:prstGeom>
            <a:ln w="12700" cap="flat">
              <a:noFill/>
              <a:miter lim="400000"/>
            </a:ln>
            <a:effectLst/>
          </p:spPr>
        </p:pic>
      </p:grpSp>
      <p:pic>
        <p:nvPicPr>
          <p:cNvPr id="1754" name="pasted-movie.png" descr="pasted-movie.png"/>
          <p:cNvPicPr>
            <a:picLocks noChangeAspect="1"/>
          </p:cNvPicPr>
          <p:nvPr/>
        </p:nvPicPr>
        <p:blipFill>
          <a:blip r:embed="rId5">
            <a:extLst/>
          </a:blip>
          <a:stretch>
            <a:fillRect/>
          </a:stretch>
        </p:blipFill>
        <p:spPr>
          <a:xfrm>
            <a:off x="4512468" y="11251406"/>
            <a:ext cx="8247321" cy="1935126"/>
          </a:xfrm>
          <a:prstGeom prst="rect">
            <a:avLst/>
          </a:prstGeom>
          <a:ln w="12700">
            <a:miter lim="400000"/>
          </a:ln>
        </p:spPr>
      </p:pic>
      <p:pic>
        <p:nvPicPr>
          <p:cNvPr id="1755" name="pasted-movie.png" descr="pasted-movie.png"/>
          <p:cNvPicPr>
            <a:picLocks noChangeAspect="1"/>
          </p:cNvPicPr>
          <p:nvPr/>
        </p:nvPicPr>
        <p:blipFill>
          <a:blip r:embed="rId6">
            <a:extLst/>
          </a:blip>
          <a:stretch>
            <a:fillRect/>
          </a:stretch>
        </p:blipFill>
        <p:spPr>
          <a:xfrm>
            <a:off x="13781484" y="10868275"/>
            <a:ext cx="6405629" cy="2701387"/>
          </a:xfrm>
          <a:prstGeom prst="rect">
            <a:avLst/>
          </a:prstGeom>
          <a:ln w="12700">
            <a:miter lim="400000"/>
          </a:ln>
        </p:spPr>
      </p:pic>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7" name="Two main families"/>
          <p:cNvSpPr txBox="1"/>
          <p:nvPr>
            <p:ph type="title"/>
          </p:nvPr>
        </p:nvSpPr>
        <p:spPr>
          <a:prstGeom prst="rect">
            <a:avLst/>
          </a:prstGeom>
        </p:spPr>
        <p:txBody>
          <a:bodyPr/>
          <a:lstStyle/>
          <a:p>
            <a:pPr/>
            <a:r>
              <a:t>Two main families</a:t>
            </a:r>
          </a:p>
        </p:txBody>
      </p:sp>
      <p:pic>
        <p:nvPicPr>
          <p:cNvPr id="1758" name="pasted-movie.png" descr="pasted-movie.png"/>
          <p:cNvPicPr>
            <a:picLocks noChangeAspect="1"/>
          </p:cNvPicPr>
          <p:nvPr/>
        </p:nvPicPr>
        <p:blipFill>
          <a:blip r:embed="rId2">
            <a:extLst/>
          </a:blip>
          <a:stretch>
            <a:fillRect/>
          </a:stretch>
        </p:blipFill>
        <p:spPr>
          <a:xfrm>
            <a:off x="3427493" y="5579729"/>
            <a:ext cx="8221036" cy="7585300"/>
          </a:xfrm>
          <a:prstGeom prst="rect">
            <a:avLst/>
          </a:prstGeom>
          <a:ln w="12700">
            <a:miter lim="400000"/>
          </a:ln>
        </p:spPr>
      </p:pic>
      <p:pic>
        <p:nvPicPr>
          <p:cNvPr id="1759" name="pasted-movie.png" descr="pasted-movie.png"/>
          <p:cNvPicPr>
            <a:picLocks noChangeAspect="1"/>
          </p:cNvPicPr>
          <p:nvPr/>
        </p:nvPicPr>
        <p:blipFill>
          <a:blip r:embed="rId3">
            <a:extLst/>
          </a:blip>
          <a:stretch>
            <a:fillRect/>
          </a:stretch>
        </p:blipFill>
        <p:spPr>
          <a:xfrm>
            <a:off x="12677198" y="5524186"/>
            <a:ext cx="8221036" cy="8085822"/>
          </a:xfrm>
          <a:prstGeom prst="rect">
            <a:avLst/>
          </a:prstGeom>
          <a:ln w="12700">
            <a:miter lim="400000"/>
          </a:ln>
        </p:spPr>
      </p:pic>
      <p:sp>
        <p:nvSpPr>
          <p:cNvPr id="1760" name="Low pass…"/>
          <p:cNvSpPr txBox="1"/>
          <p:nvPr/>
        </p:nvSpPr>
        <p:spPr>
          <a:xfrm>
            <a:off x="3466334" y="2469199"/>
            <a:ext cx="9036322" cy="265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821531">
              <a:spcBef>
                <a:spcPts val="0"/>
              </a:spcBef>
              <a:defRPr sz="5800">
                <a:latin typeface="Gill Sans"/>
                <a:ea typeface="Gill Sans"/>
                <a:cs typeface="Gill Sans"/>
                <a:sym typeface="Gill Sans"/>
              </a:defRPr>
            </a:pPr>
            <a:r>
              <a:t>Low pass</a:t>
            </a:r>
          </a:p>
          <a:p>
            <a:pPr defTabSz="821531">
              <a:spcBef>
                <a:spcPts val="0"/>
              </a:spcBef>
              <a:defRPr sz="5800">
                <a:latin typeface="Gill Sans"/>
                <a:ea typeface="Gill Sans"/>
                <a:cs typeface="Gill Sans"/>
                <a:sym typeface="Gill Sans"/>
              </a:defRPr>
            </a:pPr>
            <a:r>
              <a:t>Each level is a lower resolution of the original</a:t>
            </a:r>
          </a:p>
        </p:txBody>
      </p:sp>
      <p:sp>
        <p:nvSpPr>
          <p:cNvPr id="1761" name="Band pass:…"/>
          <p:cNvSpPr txBox="1"/>
          <p:nvPr/>
        </p:nvSpPr>
        <p:spPr>
          <a:xfrm>
            <a:off x="12637891" y="2469199"/>
            <a:ext cx="7851080" cy="2657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821531">
              <a:spcBef>
                <a:spcPts val="0"/>
              </a:spcBef>
              <a:defRPr sz="5800">
                <a:latin typeface="Gill Sans"/>
                <a:ea typeface="Gill Sans"/>
                <a:cs typeface="Gill Sans"/>
                <a:sym typeface="Gill Sans"/>
              </a:defRPr>
            </a:pPr>
            <a:r>
              <a:t>Band pass:</a:t>
            </a:r>
          </a:p>
          <a:p>
            <a:pPr defTabSz="821531">
              <a:spcBef>
                <a:spcPts val="0"/>
              </a:spcBef>
              <a:defRPr sz="5800">
                <a:latin typeface="Gill Sans"/>
                <a:ea typeface="Gill Sans"/>
                <a:cs typeface="Gill Sans"/>
                <a:sym typeface="Gill Sans"/>
              </a:defRPr>
            </a:pPr>
            <a:r>
              <a:t>Only narrow frequencies per level</a:t>
            </a:r>
          </a:p>
        </p:txBody>
      </p:sp>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3" name="Rectangle 1"/>
          <p:cNvSpPr txBox="1"/>
          <p:nvPr>
            <p:ph type="title"/>
          </p:nvPr>
        </p:nvSpPr>
        <p:spPr>
          <a:prstGeom prst="rect">
            <a:avLst/>
          </a:prstGeom>
        </p:spPr>
        <p:txBody>
          <a:bodyPr/>
          <a:lstStyle/>
          <a:p>
            <a:pPr/>
            <a:r>
              <a:t>The Laplacian Pyramid</a:t>
            </a:r>
          </a:p>
        </p:txBody>
      </p:sp>
      <p:sp>
        <p:nvSpPr>
          <p:cNvPr id="1764" name="Rectangle 2"/>
          <p:cNvSpPr txBox="1"/>
          <p:nvPr>
            <p:ph type="body" sz="quarter" idx="1"/>
          </p:nvPr>
        </p:nvSpPr>
        <p:spPr>
          <a:xfrm>
            <a:off x="1689100" y="2057400"/>
            <a:ext cx="21005800" cy="1905069"/>
          </a:xfrm>
          <a:prstGeom prst="rect">
            <a:avLst/>
          </a:prstGeom>
        </p:spPr>
        <p:txBody>
          <a:bodyPr anchor="t"/>
          <a:lstStyle/>
          <a:p>
            <a:pPr lvl="1" marL="0" indent="0">
              <a:lnSpc>
                <a:spcPct val="90000"/>
              </a:lnSpc>
              <a:spcBef>
                <a:spcPts val="1200"/>
              </a:spcBef>
              <a:buSzTx/>
              <a:buNone/>
              <a:defRPr sz="5600"/>
            </a:pPr>
            <a:r>
              <a:t>Compute the difference between upsampled Gaussian pyramid level k+1 and Gaussian pyramid level k.</a:t>
            </a:r>
          </a:p>
        </p:txBody>
      </p:sp>
      <p:sp>
        <p:nvSpPr>
          <p:cNvPr id="1765" name="Rectangle 3"/>
          <p:cNvSpPr txBox="1"/>
          <p:nvPr>
            <p:ph type="sldNum" sz="quarter" idx="2"/>
          </p:nvPr>
        </p:nvSpPr>
        <p:spPr>
          <a:xfrm>
            <a:off x="23278896" y="13081000"/>
            <a:ext cx="724308" cy="562659"/>
          </a:xfrm>
          <a:prstGeom prst="rect">
            <a:avLst/>
          </a:prstGeom>
          <a:extLst>
            <a:ext uri="{C572A759-6A51-4108-AA02-DFA0A04FC94B}">
              <ma14:wrappingTextBoxFlag xmlns:ma14="http://schemas.microsoft.com/office/mac/drawingml/2011/main" val="1"/>
            </a:ext>
          </a:extLst>
        </p:spPr>
        <p:txBody>
          <a:bodyPr lIns="101600" tIns="101600" rIns="101600" bIns="101600"/>
          <a:lstStyle>
            <a:lvl1pPr defTabSz="1168400"/>
          </a:lstStyle>
          <a:p>
            <a:pPr/>
            <a:fld id="{86CB4B4D-7CA3-9044-876B-883B54F8677D}" type="slidenum"/>
          </a:p>
        </p:txBody>
      </p:sp>
      <p:grpSp>
        <p:nvGrpSpPr>
          <p:cNvPr id="1769" name="Group"/>
          <p:cNvGrpSpPr/>
          <p:nvPr/>
        </p:nvGrpSpPr>
        <p:grpSpPr>
          <a:xfrm>
            <a:off x="5311373" y="3921400"/>
            <a:ext cx="13320926" cy="2933701"/>
            <a:chOff x="0" y="0"/>
            <a:chExt cx="13320924" cy="2933700"/>
          </a:xfrm>
        </p:grpSpPr>
        <p:pic>
          <p:nvPicPr>
            <p:cNvPr id="1766" name="Image" descr="Image"/>
            <p:cNvPicPr>
              <a:picLocks noChangeAspect="1"/>
            </p:cNvPicPr>
            <p:nvPr/>
          </p:nvPicPr>
          <p:blipFill>
            <a:blip r:embed="rId2">
              <a:extLst/>
            </a:blip>
            <a:stretch>
              <a:fillRect/>
            </a:stretch>
          </p:blipFill>
          <p:spPr>
            <a:xfrm>
              <a:off x="2621063" y="231143"/>
              <a:ext cx="8938276" cy="2471413"/>
            </a:xfrm>
            <a:prstGeom prst="rect">
              <a:avLst/>
            </a:prstGeom>
            <a:ln w="12700" cap="flat">
              <a:noFill/>
              <a:miter lim="400000"/>
            </a:ln>
            <a:effectLst/>
          </p:spPr>
        </p:pic>
        <p:pic>
          <p:nvPicPr>
            <p:cNvPr id="1767" name="Image" descr="Image"/>
            <p:cNvPicPr>
              <a:picLocks noChangeAspect="1"/>
            </p:cNvPicPr>
            <p:nvPr/>
          </p:nvPicPr>
          <p:blipFill>
            <a:blip r:embed="rId3">
              <a:extLst/>
            </a:blip>
            <a:stretch>
              <a:fillRect/>
            </a:stretch>
          </p:blipFill>
          <p:spPr>
            <a:xfrm>
              <a:off x="0" y="0"/>
              <a:ext cx="2933700" cy="2933700"/>
            </a:xfrm>
            <a:prstGeom prst="rect">
              <a:avLst/>
            </a:prstGeom>
            <a:ln w="12700" cap="flat">
              <a:noFill/>
              <a:miter lim="400000"/>
            </a:ln>
            <a:effectLst/>
          </p:spPr>
        </p:pic>
        <p:pic>
          <p:nvPicPr>
            <p:cNvPr id="1768" name="Image" descr="Image"/>
            <p:cNvPicPr>
              <a:picLocks noChangeAspect="1"/>
            </p:cNvPicPr>
            <p:nvPr/>
          </p:nvPicPr>
          <p:blipFill>
            <a:blip r:embed="rId4">
              <a:extLst/>
            </a:blip>
            <a:stretch>
              <a:fillRect/>
            </a:stretch>
          </p:blipFill>
          <p:spPr>
            <a:xfrm>
              <a:off x="11835024" y="717550"/>
              <a:ext cx="1485901" cy="1498600"/>
            </a:xfrm>
            <a:prstGeom prst="rect">
              <a:avLst/>
            </a:prstGeom>
            <a:ln w="12700" cap="flat">
              <a:noFill/>
              <a:miter lim="400000"/>
            </a:ln>
            <a:effectLst/>
          </p:spPr>
        </p:pic>
      </p:grpSp>
      <p:pic>
        <p:nvPicPr>
          <p:cNvPr id="1770" name="Image" descr="Image"/>
          <p:cNvPicPr>
            <a:picLocks noChangeAspect="1"/>
          </p:cNvPicPr>
          <p:nvPr/>
        </p:nvPicPr>
        <p:blipFill>
          <a:blip r:embed="rId4">
            <a:extLst/>
          </a:blip>
          <a:stretch>
            <a:fillRect/>
          </a:stretch>
        </p:blipFill>
        <p:spPr>
          <a:xfrm>
            <a:off x="9556429" y="7565689"/>
            <a:ext cx="2938377" cy="2963492"/>
          </a:xfrm>
          <a:prstGeom prst="rect">
            <a:avLst/>
          </a:prstGeom>
          <a:ln w="12700">
            <a:miter lim="400000"/>
          </a:ln>
        </p:spPr>
      </p:pic>
      <p:grpSp>
        <p:nvGrpSpPr>
          <p:cNvPr id="1774" name="Group"/>
          <p:cNvGrpSpPr/>
          <p:nvPr/>
        </p:nvGrpSpPr>
        <p:grpSpPr>
          <a:xfrm>
            <a:off x="12474131" y="6109344"/>
            <a:ext cx="5476917" cy="3851265"/>
            <a:chOff x="0" y="0"/>
            <a:chExt cx="5476916" cy="3851263"/>
          </a:xfrm>
        </p:grpSpPr>
        <p:sp>
          <p:nvSpPr>
            <p:cNvPr id="1771" name="Line"/>
            <p:cNvSpPr/>
            <p:nvPr/>
          </p:nvSpPr>
          <p:spPr>
            <a:xfrm flipH="1" flipV="1">
              <a:off x="0" y="2938090"/>
              <a:ext cx="5476917" cy="1"/>
            </a:xfrm>
            <a:prstGeom prst="line">
              <a:avLst/>
            </a:prstGeom>
            <a:noFill/>
            <a:ln w="508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772" name="Line"/>
            <p:cNvSpPr/>
            <p:nvPr/>
          </p:nvSpPr>
          <p:spPr>
            <a:xfrm flipV="1">
              <a:off x="5453220" y="-1"/>
              <a:ext cx="1" cy="2963493"/>
            </a:xfrm>
            <a:prstGeom prst="line">
              <a:avLst/>
            </a:prstGeom>
            <a:noFill/>
            <a:ln w="50800" cap="flat">
              <a:solidFill>
                <a:srgbClr val="000000"/>
              </a:solidFill>
              <a:prstDash val="solid"/>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pic>
          <p:nvPicPr>
            <p:cNvPr id="1773" name="Image" descr="Image"/>
            <p:cNvPicPr>
              <a:picLocks noChangeAspect="1"/>
            </p:cNvPicPr>
            <p:nvPr/>
          </p:nvPicPr>
          <p:blipFill>
            <a:blip r:embed="rId5">
              <a:extLst/>
            </a:blip>
            <a:stretch>
              <a:fillRect/>
            </a:stretch>
          </p:blipFill>
          <p:spPr>
            <a:xfrm>
              <a:off x="2028970" y="2151917"/>
              <a:ext cx="1865137" cy="1699347"/>
            </a:xfrm>
            <a:prstGeom prst="rect">
              <a:avLst/>
            </a:prstGeom>
            <a:ln w="12700" cap="flat">
              <a:noFill/>
              <a:miter lim="400000"/>
            </a:ln>
            <a:effectLst/>
          </p:spPr>
        </p:pic>
      </p:grpSp>
      <p:pic>
        <p:nvPicPr>
          <p:cNvPr id="1775" name="Image" descr="Image"/>
          <p:cNvPicPr>
            <a:picLocks noChangeAspect="1"/>
          </p:cNvPicPr>
          <p:nvPr/>
        </p:nvPicPr>
        <p:blipFill>
          <a:blip r:embed="rId6">
            <a:extLst/>
          </a:blip>
          <a:stretch>
            <a:fillRect/>
          </a:stretch>
        </p:blipFill>
        <p:spPr>
          <a:xfrm>
            <a:off x="5305023" y="10578503"/>
            <a:ext cx="2946401" cy="2946401"/>
          </a:xfrm>
          <a:prstGeom prst="rect">
            <a:avLst/>
          </a:prstGeom>
          <a:ln w="12700">
            <a:miter lim="400000"/>
          </a:ln>
        </p:spPr>
      </p:pic>
      <p:grpSp>
        <p:nvGrpSpPr>
          <p:cNvPr id="1782" name="Group"/>
          <p:cNvGrpSpPr/>
          <p:nvPr/>
        </p:nvGrpSpPr>
        <p:grpSpPr>
          <a:xfrm>
            <a:off x="6289752" y="6897327"/>
            <a:ext cx="3266224" cy="3685574"/>
            <a:chOff x="0" y="0"/>
            <a:chExt cx="3266222" cy="3685572"/>
          </a:xfrm>
        </p:grpSpPr>
        <p:sp>
          <p:nvSpPr>
            <p:cNvPr id="1776" name="Circle"/>
            <p:cNvSpPr/>
            <p:nvPr/>
          </p:nvSpPr>
          <p:spPr>
            <a:xfrm>
              <a:off x="0" y="1661636"/>
              <a:ext cx="976943" cy="976944"/>
            </a:xfrm>
            <a:prstGeom prst="ellipse">
              <a:avLst/>
            </a:prstGeom>
            <a:noFill/>
            <a:ln w="50800" cap="flat">
              <a:solidFill>
                <a:srgbClr val="000000"/>
              </a:solidFill>
              <a:prstDash val="solid"/>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777" name="Line"/>
            <p:cNvSpPr/>
            <p:nvPr/>
          </p:nvSpPr>
          <p:spPr>
            <a:xfrm flipH="1" flipV="1">
              <a:off x="1007639" y="2150108"/>
              <a:ext cx="2258584" cy="1"/>
            </a:xfrm>
            <a:prstGeom prst="line">
              <a:avLst/>
            </a:prstGeom>
            <a:noFill/>
            <a:ln w="508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778" name="Line"/>
            <p:cNvSpPr/>
            <p:nvPr/>
          </p:nvSpPr>
          <p:spPr>
            <a:xfrm flipH="1">
              <a:off x="488471" y="0"/>
              <a:ext cx="1" cy="1699346"/>
            </a:xfrm>
            <a:prstGeom prst="line">
              <a:avLst/>
            </a:prstGeom>
            <a:noFill/>
            <a:ln w="508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779" name="Line"/>
            <p:cNvSpPr/>
            <p:nvPr/>
          </p:nvSpPr>
          <p:spPr>
            <a:xfrm flipH="1">
              <a:off x="488471" y="2657830"/>
              <a:ext cx="1" cy="1027744"/>
            </a:xfrm>
            <a:prstGeom prst="line">
              <a:avLst/>
            </a:prstGeom>
            <a:noFill/>
            <a:ln w="50800" cap="flat">
              <a:solidFill>
                <a:srgbClr val="000000"/>
              </a:solidFill>
              <a:prstDash val="solid"/>
              <a:miter lim="400000"/>
              <a:tailEnd type="triangle" w="med" len="med"/>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780" name="+"/>
            <p:cNvSpPr txBox="1"/>
            <p:nvPr/>
          </p:nvSpPr>
          <p:spPr>
            <a:xfrm>
              <a:off x="49541" y="1027577"/>
              <a:ext cx="342901"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a:t>
              </a:r>
            </a:p>
          </p:txBody>
        </p:sp>
        <p:sp>
          <p:nvSpPr>
            <p:cNvPr id="1781" name="-"/>
            <p:cNvSpPr txBox="1"/>
            <p:nvPr/>
          </p:nvSpPr>
          <p:spPr>
            <a:xfrm>
              <a:off x="1033490" y="1541865"/>
              <a:ext cx="269368"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a:t>
              </a:r>
            </a:p>
          </p:txBody>
        </p:sp>
      </p:grpSp>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4" name="The Laplacian Pyramid"/>
          <p:cNvSpPr txBox="1"/>
          <p:nvPr>
            <p:ph type="title"/>
          </p:nvPr>
        </p:nvSpPr>
        <p:spPr>
          <a:prstGeom prst="rect">
            <a:avLst/>
          </a:prstGeom>
        </p:spPr>
        <p:txBody>
          <a:bodyPr/>
          <a:lstStyle/>
          <a:p>
            <a:pPr/>
            <a:r>
              <a:t>The Laplacian Pyramid</a:t>
            </a:r>
          </a:p>
        </p:txBody>
      </p:sp>
      <p:sp>
        <p:nvSpPr>
          <p:cNvPr id="1785"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6" name="Image" descr="Image"/>
          <p:cNvPicPr>
            <a:picLocks noChangeAspect="1"/>
          </p:cNvPicPr>
          <p:nvPr/>
        </p:nvPicPr>
        <p:blipFill>
          <a:blip r:embed="rId2">
            <a:extLst/>
          </a:blip>
          <a:srcRect l="0" t="493" r="0" b="0"/>
          <a:stretch>
            <a:fillRect/>
          </a:stretch>
        </p:blipFill>
        <p:spPr>
          <a:xfrm>
            <a:off x="7454634" y="5169376"/>
            <a:ext cx="20429830" cy="5121217"/>
          </a:xfrm>
          <a:prstGeom prst="rect">
            <a:avLst/>
          </a:prstGeom>
          <a:ln w="12700">
            <a:miter lim="400000"/>
          </a:ln>
        </p:spPr>
      </p:pic>
      <p:pic>
        <p:nvPicPr>
          <p:cNvPr id="1787" name="Image" descr="Image"/>
          <p:cNvPicPr>
            <a:picLocks noChangeAspect="1"/>
          </p:cNvPicPr>
          <p:nvPr/>
        </p:nvPicPr>
        <p:blipFill>
          <a:blip r:embed="rId3">
            <a:extLst/>
          </a:blip>
          <a:stretch>
            <a:fillRect/>
          </a:stretch>
        </p:blipFill>
        <p:spPr>
          <a:xfrm>
            <a:off x="11233230" y="1110687"/>
            <a:ext cx="13716001" cy="13716001"/>
          </a:xfrm>
          <a:prstGeom prst="rect">
            <a:avLst/>
          </a:prstGeom>
          <a:ln w="12700">
            <a:miter lim="400000"/>
          </a:ln>
        </p:spPr>
      </p:pic>
      <p:pic>
        <p:nvPicPr>
          <p:cNvPr id="1788" name="Image" descr="Image"/>
          <p:cNvPicPr>
            <a:picLocks noChangeAspect="1"/>
          </p:cNvPicPr>
          <p:nvPr/>
        </p:nvPicPr>
        <p:blipFill>
          <a:blip r:embed="rId4">
            <a:extLst/>
          </a:blip>
          <a:stretch>
            <a:fillRect/>
          </a:stretch>
        </p:blipFill>
        <p:spPr>
          <a:xfrm>
            <a:off x="18195771" y="4465310"/>
            <a:ext cx="412527" cy="436793"/>
          </a:xfrm>
          <a:prstGeom prst="rect">
            <a:avLst/>
          </a:prstGeom>
          <a:ln w="12700">
            <a:miter lim="400000"/>
          </a:ln>
        </p:spPr>
      </p:pic>
      <p:pic>
        <p:nvPicPr>
          <p:cNvPr id="1789" name="Image" descr="Image"/>
          <p:cNvPicPr>
            <a:picLocks noChangeAspect="1"/>
          </p:cNvPicPr>
          <p:nvPr/>
        </p:nvPicPr>
        <p:blipFill>
          <a:blip r:embed="rId5">
            <a:extLst/>
          </a:blip>
          <a:stretch>
            <a:fillRect/>
          </a:stretch>
        </p:blipFill>
        <p:spPr>
          <a:xfrm>
            <a:off x="14864213" y="4366616"/>
            <a:ext cx="655320" cy="634180"/>
          </a:xfrm>
          <a:prstGeom prst="rect">
            <a:avLst/>
          </a:prstGeom>
          <a:ln w="12700">
            <a:miter lim="400000"/>
          </a:ln>
        </p:spPr>
      </p:pic>
      <p:pic>
        <p:nvPicPr>
          <p:cNvPr id="1790" name="Image" descr="Image"/>
          <p:cNvPicPr>
            <a:picLocks noChangeAspect="1"/>
          </p:cNvPicPr>
          <p:nvPr/>
        </p:nvPicPr>
        <p:blipFill>
          <a:blip r:embed="rId6">
            <a:extLst/>
          </a:blip>
          <a:stretch>
            <a:fillRect/>
          </a:stretch>
        </p:blipFill>
        <p:spPr>
          <a:xfrm>
            <a:off x="10877339" y="3798459"/>
            <a:ext cx="1310638" cy="1268359"/>
          </a:xfrm>
          <a:prstGeom prst="rect">
            <a:avLst/>
          </a:prstGeom>
          <a:ln w="12700">
            <a:miter lim="400000"/>
          </a:ln>
        </p:spPr>
      </p:pic>
      <p:pic>
        <p:nvPicPr>
          <p:cNvPr id="1791" name="Image" descr="Image"/>
          <p:cNvPicPr>
            <a:picLocks noChangeAspect="1"/>
          </p:cNvPicPr>
          <p:nvPr/>
        </p:nvPicPr>
        <p:blipFill>
          <a:blip r:embed="rId7">
            <a:extLst/>
          </a:blip>
          <a:stretch>
            <a:fillRect/>
          </a:stretch>
        </p:blipFill>
        <p:spPr>
          <a:xfrm>
            <a:off x="6909684" y="2593519"/>
            <a:ext cx="2494439" cy="2473299"/>
          </a:xfrm>
          <a:prstGeom prst="rect">
            <a:avLst/>
          </a:prstGeom>
          <a:ln w="12700">
            <a:miter lim="400000"/>
          </a:ln>
        </p:spPr>
      </p:pic>
      <p:sp>
        <p:nvSpPr>
          <p:cNvPr id="1792" name="Shape"/>
          <p:cNvSpPr/>
          <p:nvPr/>
        </p:nvSpPr>
        <p:spPr>
          <a:xfrm>
            <a:off x="7281422" y="5648274"/>
            <a:ext cx="11429298" cy="44476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1" y="2367"/>
                </a:moveTo>
                <a:lnTo>
                  <a:pt x="1964" y="1035"/>
                </a:lnTo>
                <a:lnTo>
                  <a:pt x="2923" y="2029"/>
                </a:lnTo>
                <a:lnTo>
                  <a:pt x="5877" y="2272"/>
                </a:lnTo>
                <a:lnTo>
                  <a:pt x="6988" y="1087"/>
                </a:lnTo>
                <a:lnTo>
                  <a:pt x="9142" y="43"/>
                </a:lnTo>
                <a:lnTo>
                  <a:pt x="10317" y="1428"/>
                </a:lnTo>
                <a:lnTo>
                  <a:pt x="11354" y="2915"/>
                </a:lnTo>
                <a:lnTo>
                  <a:pt x="12747" y="2424"/>
                </a:lnTo>
                <a:lnTo>
                  <a:pt x="14157" y="1002"/>
                </a:lnTo>
                <a:lnTo>
                  <a:pt x="16356" y="0"/>
                </a:lnTo>
                <a:lnTo>
                  <a:pt x="17537" y="874"/>
                </a:lnTo>
                <a:lnTo>
                  <a:pt x="18097" y="2691"/>
                </a:lnTo>
                <a:lnTo>
                  <a:pt x="20005" y="2956"/>
                </a:lnTo>
                <a:lnTo>
                  <a:pt x="20595" y="1172"/>
                </a:lnTo>
                <a:lnTo>
                  <a:pt x="21600" y="1127"/>
                </a:lnTo>
                <a:lnTo>
                  <a:pt x="21540" y="9711"/>
                </a:lnTo>
                <a:lnTo>
                  <a:pt x="16966" y="11399"/>
                </a:lnTo>
                <a:lnTo>
                  <a:pt x="16712" y="14880"/>
                </a:lnTo>
                <a:lnTo>
                  <a:pt x="9721" y="15819"/>
                </a:lnTo>
                <a:lnTo>
                  <a:pt x="9622" y="18365"/>
                </a:lnTo>
                <a:lnTo>
                  <a:pt x="2767" y="19363"/>
                </a:lnTo>
                <a:lnTo>
                  <a:pt x="2411" y="21562"/>
                </a:lnTo>
                <a:lnTo>
                  <a:pt x="866" y="21600"/>
                </a:lnTo>
                <a:lnTo>
                  <a:pt x="0" y="4805"/>
                </a:lnTo>
                <a:lnTo>
                  <a:pt x="931" y="2367"/>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793" name="Shape"/>
          <p:cNvSpPr/>
          <p:nvPr/>
        </p:nvSpPr>
        <p:spPr>
          <a:xfrm>
            <a:off x="8629460" y="5084671"/>
            <a:ext cx="19241713" cy="49303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403" y="581"/>
                </a:moveTo>
                <a:lnTo>
                  <a:pt x="11358" y="10709"/>
                </a:lnTo>
                <a:lnTo>
                  <a:pt x="8468" y="12837"/>
                </a:lnTo>
                <a:lnTo>
                  <a:pt x="8439" y="16382"/>
                </a:lnTo>
                <a:lnTo>
                  <a:pt x="4175" y="16783"/>
                </a:lnTo>
                <a:lnTo>
                  <a:pt x="4154" y="19349"/>
                </a:lnTo>
                <a:lnTo>
                  <a:pt x="29" y="20060"/>
                </a:lnTo>
                <a:lnTo>
                  <a:pt x="0" y="21533"/>
                </a:lnTo>
                <a:lnTo>
                  <a:pt x="5144" y="21600"/>
                </a:lnTo>
                <a:lnTo>
                  <a:pt x="9668" y="21436"/>
                </a:lnTo>
                <a:lnTo>
                  <a:pt x="20257" y="21533"/>
                </a:lnTo>
                <a:lnTo>
                  <a:pt x="20261" y="4905"/>
                </a:lnTo>
                <a:lnTo>
                  <a:pt x="21487" y="3208"/>
                </a:lnTo>
                <a:lnTo>
                  <a:pt x="21600" y="1437"/>
                </a:lnTo>
                <a:lnTo>
                  <a:pt x="20575" y="1339"/>
                </a:lnTo>
                <a:lnTo>
                  <a:pt x="20045" y="0"/>
                </a:lnTo>
                <a:lnTo>
                  <a:pt x="11719" y="235"/>
                </a:lnTo>
                <a:lnTo>
                  <a:pt x="11403" y="581"/>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794" name="Gaussian pyramid"/>
          <p:cNvSpPr txBox="1"/>
          <p:nvPr/>
        </p:nvSpPr>
        <p:spPr>
          <a:xfrm>
            <a:off x="11488651" y="3135452"/>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6" name="The Laplacian Pyramid"/>
          <p:cNvSpPr txBox="1"/>
          <p:nvPr>
            <p:ph type="title"/>
          </p:nvPr>
        </p:nvSpPr>
        <p:spPr>
          <a:prstGeom prst="rect">
            <a:avLst/>
          </a:prstGeom>
        </p:spPr>
        <p:txBody>
          <a:bodyPr/>
          <a:lstStyle/>
          <a:p>
            <a:pPr/>
            <a:r>
              <a:t>The Laplacian Pyramid</a:t>
            </a:r>
          </a:p>
        </p:txBody>
      </p:sp>
      <p:sp>
        <p:nvSpPr>
          <p:cNvPr id="1797"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98" name="Image" descr="Image"/>
          <p:cNvPicPr>
            <a:picLocks noChangeAspect="1"/>
          </p:cNvPicPr>
          <p:nvPr/>
        </p:nvPicPr>
        <p:blipFill>
          <a:blip r:embed="rId2">
            <a:extLst/>
          </a:blip>
          <a:srcRect l="0" t="493" r="0" b="0"/>
          <a:stretch>
            <a:fillRect/>
          </a:stretch>
        </p:blipFill>
        <p:spPr>
          <a:xfrm>
            <a:off x="7461065" y="5128704"/>
            <a:ext cx="20429830" cy="5121217"/>
          </a:xfrm>
          <a:prstGeom prst="rect">
            <a:avLst/>
          </a:prstGeom>
          <a:ln w="12700">
            <a:miter lim="400000"/>
          </a:ln>
        </p:spPr>
      </p:pic>
      <p:pic>
        <p:nvPicPr>
          <p:cNvPr id="1799" name="Image" descr="Image"/>
          <p:cNvPicPr>
            <a:picLocks noChangeAspect="1"/>
          </p:cNvPicPr>
          <p:nvPr/>
        </p:nvPicPr>
        <p:blipFill>
          <a:blip r:embed="rId3">
            <a:extLst/>
          </a:blip>
          <a:stretch>
            <a:fillRect/>
          </a:stretch>
        </p:blipFill>
        <p:spPr>
          <a:xfrm>
            <a:off x="11239660" y="1070015"/>
            <a:ext cx="13716001" cy="13716001"/>
          </a:xfrm>
          <a:prstGeom prst="rect">
            <a:avLst/>
          </a:prstGeom>
          <a:ln w="12700">
            <a:miter lim="400000"/>
          </a:ln>
        </p:spPr>
      </p:pic>
      <p:pic>
        <p:nvPicPr>
          <p:cNvPr id="1800" name="Image" descr="Image"/>
          <p:cNvPicPr>
            <a:picLocks noChangeAspect="1"/>
          </p:cNvPicPr>
          <p:nvPr/>
        </p:nvPicPr>
        <p:blipFill>
          <a:blip r:embed="rId4">
            <a:extLst/>
          </a:blip>
          <a:stretch>
            <a:fillRect/>
          </a:stretch>
        </p:blipFill>
        <p:spPr>
          <a:xfrm>
            <a:off x="7059595" y="10179873"/>
            <a:ext cx="2515578" cy="2473299"/>
          </a:xfrm>
          <a:prstGeom prst="rect">
            <a:avLst/>
          </a:prstGeom>
          <a:ln w="12700">
            <a:miter lim="400000"/>
          </a:ln>
        </p:spPr>
      </p:pic>
      <p:pic>
        <p:nvPicPr>
          <p:cNvPr id="1801" name="Image" descr="Image"/>
          <p:cNvPicPr>
            <a:picLocks noChangeAspect="1"/>
          </p:cNvPicPr>
          <p:nvPr/>
        </p:nvPicPr>
        <p:blipFill>
          <a:blip r:embed="rId5">
            <a:extLst/>
          </a:blip>
          <a:stretch>
            <a:fillRect/>
          </a:stretch>
        </p:blipFill>
        <p:spPr>
          <a:xfrm>
            <a:off x="11511451" y="10116545"/>
            <a:ext cx="1268359" cy="1226080"/>
          </a:xfrm>
          <a:prstGeom prst="rect">
            <a:avLst/>
          </a:prstGeom>
          <a:ln w="12700">
            <a:miter lim="400000"/>
          </a:ln>
        </p:spPr>
      </p:pic>
      <p:pic>
        <p:nvPicPr>
          <p:cNvPr id="1802" name="Image" descr="Image"/>
          <p:cNvPicPr>
            <a:picLocks noChangeAspect="1"/>
          </p:cNvPicPr>
          <p:nvPr/>
        </p:nvPicPr>
        <p:blipFill>
          <a:blip r:embed="rId6">
            <a:extLst/>
          </a:blip>
          <a:stretch>
            <a:fillRect/>
          </a:stretch>
        </p:blipFill>
        <p:spPr>
          <a:xfrm>
            <a:off x="18202202" y="4424638"/>
            <a:ext cx="412526" cy="436793"/>
          </a:xfrm>
          <a:prstGeom prst="rect">
            <a:avLst/>
          </a:prstGeom>
          <a:ln w="12700">
            <a:miter lim="400000"/>
          </a:ln>
        </p:spPr>
      </p:pic>
      <p:pic>
        <p:nvPicPr>
          <p:cNvPr id="1803" name="Image" descr="Image"/>
          <p:cNvPicPr>
            <a:picLocks noChangeAspect="1"/>
          </p:cNvPicPr>
          <p:nvPr/>
        </p:nvPicPr>
        <p:blipFill>
          <a:blip r:embed="rId7">
            <a:extLst/>
          </a:blip>
          <a:stretch>
            <a:fillRect/>
          </a:stretch>
        </p:blipFill>
        <p:spPr>
          <a:xfrm>
            <a:off x="15544719" y="10063602"/>
            <a:ext cx="697598" cy="655320"/>
          </a:xfrm>
          <a:prstGeom prst="rect">
            <a:avLst/>
          </a:prstGeom>
          <a:ln w="12700">
            <a:miter lim="400000"/>
          </a:ln>
        </p:spPr>
      </p:pic>
      <p:pic>
        <p:nvPicPr>
          <p:cNvPr id="1804" name="Image" descr="Image"/>
          <p:cNvPicPr>
            <a:picLocks noChangeAspect="1"/>
          </p:cNvPicPr>
          <p:nvPr/>
        </p:nvPicPr>
        <p:blipFill>
          <a:blip r:embed="rId8">
            <a:extLst/>
          </a:blip>
          <a:stretch>
            <a:fillRect/>
          </a:stretch>
        </p:blipFill>
        <p:spPr>
          <a:xfrm>
            <a:off x="14870644" y="4325944"/>
            <a:ext cx="655319" cy="634180"/>
          </a:xfrm>
          <a:prstGeom prst="rect">
            <a:avLst/>
          </a:prstGeom>
          <a:ln w="12700">
            <a:miter lim="400000"/>
          </a:ln>
        </p:spPr>
      </p:pic>
      <p:pic>
        <p:nvPicPr>
          <p:cNvPr id="1805" name="Image" descr="Image"/>
          <p:cNvPicPr>
            <a:picLocks noChangeAspect="1"/>
          </p:cNvPicPr>
          <p:nvPr/>
        </p:nvPicPr>
        <p:blipFill>
          <a:blip r:embed="rId9">
            <a:extLst/>
          </a:blip>
          <a:stretch>
            <a:fillRect/>
          </a:stretch>
        </p:blipFill>
        <p:spPr>
          <a:xfrm>
            <a:off x="10883769" y="3757787"/>
            <a:ext cx="1310638" cy="1268359"/>
          </a:xfrm>
          <a:prstGeom prst="rect">
            <a:avLst/>
          </a:prstGeom>
          <a:ln w="12700">
            <a:miter lim="400000"/>
          </a:ln>
        </p:spPr>
      </p:pic>
      <p:pic>
        <p:nvPicPr>
          <p:cNvPr id="1806" name="Image" descr="Image"/>
          <p:cNvPicPr>
            <a:picLocks noChangeAspect="1"/>
          </p:cNvPicPr>
          <p:nvPr/>
        </p:nvPicPr>
        <p:blipFill>
          <a:blip r:embed="rId10">
            <a:extLst/>
          </a:blip>
          <a:stretch>
            <a:fillRect/>
          </a:stretch>
        </p:blipFill>
        <p:spPr>
          <a:xfrm>
            <a:off x="6916115" y="2552846"/>
            <a:ext cx="2494439" cy="2473300"/>
          </a:xfrm>
          <a:prstGeom prst="rect">
            <a:avLst/>
          </a:prstGeom>
          <a:ln w="12700">
            <a:miter lim="400000"/>
          </a:ln>
        </p:spPr>
      </p:pic>
      <p:sp>
        <p:nvSpPr>
          <p:cNvPr id="1807" name="Shape"/>
          <p:cNvSpPr/>
          <p:nvPr/>
        </p:nvSpPr>
        <p:spPr>
          <a:xfrm>
            <a:off x="8635890" y="5043999"/>
            <a:ext cx="19241714" cy="49303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403" y="581"/>
                </a:moveTo>
                <a:lnTo>
                  <a:pt x="11358" y="10709"/>
                </a:lnTo>
                <a:lnTo>
                  <a:pt x="8468" y="12837"/>
                </a:lnTo>
                <a:lnTo>
                  <a:pt x="8439" y="16382"/>
                </a:lnTo>
                <a:lnTo>
                  <a:pt x="4175" y="16783"/>
                </a:lnTo>
                <a:lnTo>
                  <a:pt x="4154" y="19349"/>
                </a:lnTo>
                <a:lnTo>
                  <a:pt x="29" y="20060"/>
                </a:lnTo>
                <a:lnTo>
                  <a:pt x="0" y="21533"/>
                </a:lnTo>
                <a:lnTo>
                  <a:pt x="5144" y="21600"/>
                </a:lnTo>
                <a:lnTo>
                  <a:pt x="9668" y="21436"/>
                </a:lnTo>
                <a:lnTo>
                  <a:pt x="20257" y="21533"/>
                </a:lnTo>
                <a:lnTo>
                  <a:pt x="20261" y="4905"/>
                </a:lnTo>
                <a:lnTo>
                  <a:pt x="21487" y="3208"/>
                </a:lnTo>
                <a:lnTo>
                  <a:pt x="21600" y="1437"/>
                </a:lnTo>
                <a:lnTo>
                  <a:pt x="20575" y="1339"/>
                </a:lnTo>
                <a:lnTo>
                  <a:pt x="20045" y="0"/>
                </a:lnTo>
                <a:lnTo>
                  <a:pt x="11719" y="235"/>
                </a:lnTo>
                <a:lnTo>
                  <a:pt x="11403" y="581"/>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808" name="Gaussian pyramid"/>
          <p:cNvSpPr txBox="1"/>
          <p:nvPr/>
        </p:nvSpPr>
        <p:spPr>
          <a:xfrm>
            <a:off x="11495082" y="3094780"/>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1809" name="Laplacian pyramid"/>
          <p:cNvSpPr txBox="1"/>
          <p:nvPr/>
        </p:nvSpPr>
        <p:spPr>
          <a:xfrm>
            <a:off x="11460030" y="11723454"/>
            <a:ext cx="3449956"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11" name="Image" descr="Image"/>
          <p:cNvPicPr>
            <a:picLocks noChangeAspect="1"/>
          </p:cNvPicPr>
          <p:nvPr/>
        </p:nvPicPr>
        <p:blipFill>
          <a:blip r:embed="rId2">
            <a:extLst/>
          </a:blip>
          <a:stretch>
            <a:fillRect/>
          </a:stretch>
        </p:blipFill>
        <p:spPr>
          <a:xfrm>
            <a:off x="2171035" y="4132038"/>
            <a:ext cx="4982874" cy="4661944"/>
          </a:xfrm>
          <a:prstGeom prst="rect">
            <a:avLst/>
          </a:prstGeom>
          <a:ln w="12700">
            <a:miter lim="400000"/>
          </a:ln>
        </p:spPr>
      </p:pic>
      <p:sp>
        <p:nvSpPr>
          <p:cNvPr id="1812" name="The Laplacian Pyramid operators in matrix form"/>
          <p:cNvSpPr txBox="1"/>
          <p:nvPr>
            <p:ph type="title"/>
          </p:nvPr>
        </p:nvSpPr>
        <p:spPr>
          <a:xfrm>
            <a:off x="1870252" y="-282616"/>
            <a:ext cx="21005801" cy="2286001"/>
          </a:xfrm>
          <a:prstGeom prst="rect">
            <a:avLst/>
          </a:prstGeom>
        </p:spPr>
        <p:txBody>
          <a:bodyPr/>
          <a:lstStyle>
            <a:lvl1pPr>
              <a:defRPr sz="6800"/>
            </a:lvl1pPr>
          </a:lstStyle>
          <a:p>
            <a:pPr/>
            <a:r>
              <a:t>The Laplacian Pyramid operators in matrix form</a:t>
            </a:r>
          </a:p>
        </p:txBody>
      </p:sp>
      <p:sp>
        <p:nvSpPr>
          <p:cNvPr id="1813"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14" name="Image" descr="Image"/>
          <p:cNvPicPr>
            <a:picLocks noChangeAspect="1"/>
          </p:cNvPicPr>
          <p:nvPr/>
        </p:nvPicPr>
        <p:blipFill>
          <a:blip r:embed="rId3">
            <a:extLst/>
          </a:blip>
          <a:stretch>
            <a:fillRect/>
          </a:stretch>
        </p:blipFill>
        <p:spPr>
          <a:xfrm>
            <a:off x="1660100" y="8796567"/>
            <a:ext cx="2515579" cy="2473300"/>
          </a:xfrm>
          <a:prstGeom prst="rect">
            <a:avLst/>
          </a:prstGeom>
          <a:ln w="12700">
            <a:miter lim="400000"/>
          </a:ln>
        </p:spPr>
      </p:pic>
      <p:pic>
        <p:nvPicPr>
          <p:cNvPr id="1815" name="Image" descr="Image"/>
          <p:cNvPicPr>
            <a:picLocks noChangeAspect="1"/>
          </p:cNvPicPr>
          <p:nvPr/>
        </p:nvPicPr>
        <p:blipFill>
          <a:blip r:embed="rId4">
            <a:extLst/>
          </a:blip>
          <a:stretch>
            <a:fillRect/>
          </a:stretch>
        </p:blipFill>
        <p:spPr>
          <a:xfrm>
            <a:off x="5682340" y="3171931"/>
            <a:ext cx="1310638" cy="1268359"/>
          </a:xfrm>
          <a:prstGeom prst="rect">
            <a:avLst/>
          </a:prstGeom>
          <a:ln w="12700">
            <a:miter lim="400000"/>
          </a:ln>
        </p:spPr>
      </p:pic>
      <p:pic>
        <p:nvPicPr>
          <p:cNvPr id="1816" name="Image" descr="Image"/>
          <p:cNvPicPr>
            <a:picLocks noChangeAspect="1"/>
          </p:cNvPicPr>
          <p:nvPr/>
        </p:nvPicPr>
        <p:blipFill>
          <a:blip r:embed="rId5">
            <a:extLst/>
          </a:blip>
          <a:stretch>
            <a:fillRect/>
          </a:stretch>
        </p:blipFill>
        <p:spPr>
          <a:xfrm>
            <a:off x="1516620" y="1900968"/>
            <a:ext cx="2494439" cy="2473300"/>
          </a:xfrm>
          <a:prstGeom prst="rect">
            <a:avLst/>
          </a:prstGeom>
          <a:ln w="12700">
            <a:miter lim="400000"/>
          </a:ln>
        </p:spPr>
      </p:pic>
      <p:sp>
        <p:nvSpPr>
          <p:cNvPr id="1817" name="Blurring and downsampling:"/>
          <p:cNvSpPr txBox="1"/>
          <p:nvPr/>
        </p:nvSpPr>
        <p:spPr>
          <a:xfrm>
            <a:off x="7538526" y="2448995"/>
            <a:ext cx="5213605"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Blurring and downsampling:</a:t>
            </a:r>
          </a:p>
        </p:txBody>
      </p:sp>
      <p:sp>
        <p:nvSpPr>
          <p:cNvPr id="1818" name="Upsampling and blurring:"/>
          <p:cNvSpPr txBox="1"/>
          <p:nvPr/>
        </p:nvSpPr>
        <p:spPr>
          <a:xfrm>
            <a:off x="7596403" y="6323775"/>
            <a:ext cx="4691635"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Upsampling and blurring:</a:t>
            </a:r>
          </a:p>
        </p:txBody>
      </p:sp>
      <p:pic>
        <p:nvPicPr>
          <p:cNvPr id="1819" name="Image" descr="Image"/>
          <p:cNvPicPr>
            <a:picLocks noChangeAspect="1"/>
          </p:cNvPicPr>
          <p:nvPr/>
        </p:nvPicPr>
        <p:blipFill>
          <a:blip r:embed="rId6">
            <a:extLst/>
          </a:blip>
          <a:stretch>
            <a:fillRect/>
          </a:stretch>
        </p:blipFill>
        <p:spPr>
          <a:xfrm>
            <a:off x="8549157" y="4026091"/>
            <a:ext cx="1676595" cy="812102"/>
          </a:xfrm>
          <a:prstGeom prst="rect">
            <a:avLst/>
          </a:prstGeom>
          <a:ln w="12700">
            <a:miter lim="400000"/>
          </a:ln>
        </p:spPr>
      </p:pic>
      <p:pic>
        <p:nvPicPr>
          <p:cNvPr id="1820" name="Image" descr="Image"/>
          <p:cNvPicPr>
            <a:picLocks noChangeAspect="1"/>
          </p:cNvPicPr>
          <p:nvPr/>
        </p:nvPicPr>
        <p:blipFill>
          <a:blip r:embed="rId7">
            <a:extLst/>
          </a:blip>
          <a:stretch>
            <a:fillRect/>
          </a:stretch>
        </p:blipFill>
        <p:spPr>
          <a:xfrm>
            <a:off x="8400395" y="8820884"/>
            <a:ext cx="1709797" cy="1154668"/>
          </a:xfrm>
          <a:prstGeom prst="rect">
            <a:avLst/>
          </a:prstGeom>
          <a:ln w="12700">
            <a:miter lim="400000"/>
          </a:ln>
        </p:spPr>
      </p:pic>
      <p:grpSp>
        <p:nvGrpSpPr>
          <p:cNvPr id="1823" name="Group"/>
          <p:cNvGrpSpPr/>
          <p:nvPr/>
        </p:nvGrpSpPr>
        <p:grpSpPr>
          <a:xfrm>
            <a:off x="17053514" y="2313435"/>
            <a:ext cx="6600202" cy="4423642"/>
            <a:chOff x="0" y="0"/>
            <a:chExt cx="6600201" cy="4423641"/>
          </a:xfrm>
        </p:grpSpPr>
        <p:pic>
          <p:nvPicPr>
            <p:cNvPr id="1821" name="Image" descr="Image"/>
            <p:cNvPicPr>
              <a:picLocks noChangeAspect="1"/>
            </p:cNvPicPr>
            <p:nvPr/>
          </p:nvPicPr>
          <p:blipFill>
            <a:blip r:embed="rId8">
              <a:extLst/>
            </a:blip>
            <a:stretch>
              <a:fillRect/>
            </a:stretch>
          </p:blipFill>
          <p:spPr>
            <a:xfrm>
              <a:off x="0" y="0"/>
              <a:ext cx="6600202" cy="4041697"/>
            </a:xfrm>
            <a:prstGeom prst="rect">
              <a:avLst/>
            </a:prstGeom>
            <a:ln w="12700" cap="flat">
              <a:noFill/>
              <a:miter lim="400000"/>
            </a:ln>
            <a:effectLst/>
          </p:spPr>
        </p:pic>
        <p:sp>
          <p:nvSpPr>
            <p:cNvPr id="1822" name="(blur)"/>
            <p:cNvSpPr txBox="1"/>
            <p:nvPr/>
          </p:nvSpPr>
          <p:spPr>
            <a:xfrm>
              <a:off x="3478095" y="3875509"/>
              <a:ext cx="960883"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(blur)</a:t>
              </a:r>
            </a:p>
          </p:txBody>
        </p:sp>
      </p:grpSp>
      <p:grpSp>
        <p:nvGrpSpPr>
          <p:cNvPr id="1826" name="Group"/>
          <p:cNvGrpSpPr/>
          <p:nvPr/>
        </p:nvGrpSpPr>
        <p:grpSpPr>
          <a:xfrm>
            <a:off x="10339531" y="3184248"/>
            <a:ext cx="6600202" cy="2786793"/>
            <a:chOff x="0" y="0"/>
            <a:chExt cx="6600201" cy="2786791"/>
          </a:xfrm>
        </p:grpSpPr>
        <p:pic>
          <p:nvPicPr>
            <p:cNvPr id="1824" name="Image" descr="Image"/>
            <p:cNvPicPr>
              <a:picLocks noChangeAspect="1"/>
            </p:cNvPicPr>
            <p:nvPr/>
          </p:nvPicPr>
          <p:blipFill>
            <a:blip r:embed="rId9">
              <a:extLst/>
            </a:blip>
            <a:stretch>
              <a:fillRect/>
            </a:stretch>
          </p:blipFill>
          <p:spPr>
            <a:xfrm>
              <a:off x="0" y="0"/>
              <a:ext cx="6600202" cy="2300071"/>
            </a:xfrm>
            <a:prstGeom prst="rect">
              <a:avLst/>
            </a:prstGeom>
            <a:ln w="12700" cap="flat">
              <a:noFill/>
              <a:miter lim="400000"/>
            </a:ln>
            <a:effectLst/>
          </p:spPr>
        </p:pic>
        <p:sp>
          <p:nvSpPr>
            <p:cNvPr id="1825" name="(Downsampling by 2)"/>
            <p:cNvSpPr txBox="1"/>
            <p:nvPr/>
          </p:nvSpPr>
          <p:spPr>
            <a:xfrm>
              <a:off x="1457584" y="2238659"/>
              <a:ext cx="3685033"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(Downsampling by 2)</a:t>
              </a:r>
            </a:p>
          </p:txBody>
        </p:sp>
      </p:gr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8" name="Upsampling"/>
          <p:cNvSpPr txBox="1"/>
          <p:nvPr>
            <p:ph type="title"/>
          </p:nvPr>
        </p:nvSpPr>
        <p:spPr>
          <a:prstGeom prst="rect">
            <a:avLst/>
          </a:prstGeom>
        </p:spPr>
        <p:txBody>
          <a:bodyPr/>
          <a:lstStyle/>
          <a:p>
            <a:pPr/>
            <a:r>
              <a:t>Upsampling</a:t>
            </a:r>
          </a:p>
        </p:txBody>
      </p:sp>
      <p:sp>
        <p:nvSpPr>
          <p:cNvPr id="1829"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832" name="Group"/>
          <p:cNvGrpSpPr/>
          <p:nvPr/>
        </p:nvGrpSpPr>
        <p:grpSpPr>
          <a:xfrm>
            <a:off x="18131983" y="4330700"/>
            <a:ext cx="5785333" cy="5054600"/>
            <a:chOff x="0" y="0"/>
            <a:chExt cx="5785332" cy="5054600"/>
          </a:xfrm>
        </p:grpSpPr>
        <p:pic>
          <p:nvPicPr>
            <p:cNvPr id="1830" name="Image" descr="Image"/>
            <p:cNvPicPr>
              <a:picLocks noChangeAspect="1"/>
            </p:cNvPicPr>
            <p:nvPr/>
          </p:nvPicPr>
          <p:blipFill>
            <a:blip r:embed="rId2">
              <a:extLst/>
            </a:blip>
            <a:stretch>
              <a:fillRect/>
            </a:stretch>
          </p:blipFill>
          <p:spPr>
            <a:xfrm>
              <a:off x="730732" y="0"/>
              <a:ext cx="5054601" cy="5054600"/>
            </a:xfrm>
            <a:prstGeom prst="rect">
              <a:avLst/>
            </a:prstGeom>
            <a:ln w="12700" cap="flat">
              <a:noFill/>
              <a:miter lim="400000"/>
            </a:ln>
            <a:effectLst/>
          </p:spPr>
        </p:pic>
        <p:sp>
          <p:nvSpPr>
            <p:cNvPr id="1831" name="="/>
            <p:cNvSpPr txBox="1"/>
            <p:nvPr/>
          </p:nvSpPr>
          <p:spPr>
            <a:xfrm>
              <a:off x="0" y="2247075"/>
              <a:ext cx="342901"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a:t>
              </a:r>
            </a:p>
          </p:txBody>
        </p:sp>
      </p:grpSp>
      <p:grpSp>
        <p:nvGrpSpPr>
          <p:cNvPr id="1835" name="Group"/>
          <p:cNvGrpSpPr/>
          <p:nvPr/>
        </p:nvGrpSpPr>
        <p:grpSpPr>
          <a:xfrm>
            <a:off x="13250802" y="5911850"/>
            <a:ext cx="4194980" cy="1892300"/>
            <a:chOff x="0" y="0"/>
            <a:chExt cx="4194979" cy="1892300"/>
          </a:xfrm>
        </p:grpSpPr>
        <p:pic>
          <p:nvPicPr>
            <p:cNvPr id="1833" name="Image" descr="Image"/>
            <p:cNvPicPr>
              <a:picLocks noChangeAspect="1"/>
            </p:cNvPicPr>
            <p:nvPr/>
          </p:nvPicPr>
          <p:blipFill>
            <a:blip r:embed="rId3">
              <a:extLst/>
            </a:blip>
            <a:stretch>
              <a:fillRect/>
            </a:stretch>
          </p:blipFill>
          <p:spPr>
            <a:xfrm>
              <a:off x="765979" y="0"/>
              <a:ext cx="3429001" cy="1892300"/>
            </a:xfrm>
            <a:prstGeom prst="rect">
              <a:avLst/>
            </a:prstGeom>
            <a:ln w="12700" cap="flat">
              <a:noFill/>
              <a:miter lim="400000"/>
            </a:ln>
            <a:effectLst/>
          </p:spPr>
        </p:pic>
        <p:sp>
          <p:nvSpPr>
            <p:cNvPr id="1834" name="Circle"/>
            <p:cNvSpPr/>
            <p:nvPr/>
          </p:nvSpPr>
          <p:spPr>
            <a:xfrm>
              <a:off x="0" y="774700"/>
              <a:ext cx="342901" cy="342901"/>
            </a:xfrm>
            <a:prstGeom prst="ellipse">
              <a:avLst/>
            </a:prstGeom>
            <a:noFill/>
            <a:ln w="25400" cap="flat">
              <a:solidFill>
                <a:srgbClr val="000000"/>
              </a:solidFill>
              <a:prstDash val="solid"/>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grpSp>
        <p:nvGrpSpPr>
          <p:cNvPr id="1838" name="Group"/>
          <p:cNvGrpSpPr/>
          <p:nvPr/>
        </p:nvGrpSpPr>
        <p:grpSpPr>
          <a:xfrm>
            <a:off x="4499015" y="5610646"/>
            <a:ext cx="2901830" cy="1511964"/>
            <a:chOff x="0" y="0"/>
            <a:chExt cx="2901829" cy="1511963"/>
          </a:xfrm>
        </p:grpSpPr>
        <p:sp>
          <p:nvSpPr>
            <p:cNvPr id="1836" name="Arrow"/>
            <p:cNvSpPr/>
            <p:nvPr/>
          </p:nvSpPr>
          <p:spPr>
            <a:xfrm>
              <a:off x="0" y="571198"/>
              <a:ext cx="2901830" cy="940766"/>
            </a:xfrm>
            <a:prstGeom prst="rightArrow">
              <a:avLst>
                <a:gd name="adj1" fmla="val 32000"/>
                <a:gd name="adj2" fmla="val 86398"/>
              </a:avLst>
            </a:prstGeom>
            <a:solidFill>
              <a:schemeClr val="accent1"/>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837" name="Insert zeros"/>
            <p:cNvSpPr txBox="1"/>
            <p:nvPr/>
          </p:nvSpPr>
          <p:spPr>
            <a:xfrm>
              <a:off x="60919" y="-1"/>
              <a:ext cx="2259331"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Insert zeros</a:t>
              </a:r>
            </a:p>
          </p:txBody>
        </p:sp>
      </p:grpSp>
      <p:grpSp>
        <p:nvGrpSpPr>
          <p:cNvPr id="1841" name="Group"/>
          <p:cNvGrpSpPr/>
          <p:nvPr/>
        </p:nvGrpSpPr>
        <p:grpSpPr>
          <a:xfrm>
            <a:off x="1689180" y="4890444"/>
            <a:ext cx="2527301" cy="3019084"/>
            <a:chOff x="0" y="0"/>
            <a:chExt cx="2527300" cy="3019083"/>
          </a:xfrm>
        </p:grpSpPr>
        <p:pic>
          <p:nvPicPr>
            <p:cNvPr id="1839" name="Image" descr="Image"/>
            <p:cNvPicPr>
              <a:picLocks noChangeAspect="1"/>
            </p:cNvPicPr>
            <p:nvPr/>
          </p:nvPicPr>
          <p:blipFill>
            <a:blip r:embed="rId4">
              <a:extLst/>
            </a:blip>
            <a:stretch>
              <a:fillRect/>
            </a:stretch>
          </p:blipFill>
          <p:spPr>
            <a:xfrm>
              <a:off x="0" y="504483"/>
              <a:ext cx="2527300" cy="2514601"/>
            </a:xfrm>
            <a:prstGeom prst="rect">
              <a:avLst/>
            </a:prstGeom>
            <a:ln w="12700" cap="flat">
              <a:noFill/>
              <a:miter lim="400000"/>
            </a:ln>
            <a:effectLst/>
          </p:spPr>
        </p:pic>
        <p:sp>
          <p:nvSpPr>
            <p:cNvPr id="1840" name="64x64"/>
            <p:cNvSpPr txBox="1"/>
            <p:nvPr/>
          </p:nvSpPr>
          <p:spPr>
            <a:xfrm>
              <a:off x="680529" y="-1"/>
              <a:ext cx="1166242"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64x64</a:t>
              </a:r>
            </a:p>
          </p:txBody>
        </p:sp>
      </p:grpSp>
      <p:grpSp>
        <p:nvGrpSpPr>
          <p:cNvPr id="1844" name="Group"/>
          <p:cNvGrpSpPr/>
          <p:nvPr/>
        </p:nvGrpSpPr>
        <p:grpSpPr>
          <a:xfrm>
            <a:off x="7811223" y="3762233"/>
            <a:ext cx="5016501" cy="5597667"/>
            <a:chOff x="0" y="0"/>
            <a:chExt cx="5016500" cy="5597666"/>
          </a:xfrm>
        </p:grpSpPr>
        <p:pic>
          <p:nvPicPr>
            <p:cNvPr id="1842" name="Image" descr="Image"/>
            <p:cNvPicPr>
              <a:picLocks noChangeAspect="1"/>
            </p:cNvPicPr>
            <p:nvPr/>
          </p:nvPicPr>
          <p:blipFill>
            <a:blip r:embed="rId5">
              <a:extLst/>
            </a:blip>
            <a:stretch>
              <a:fillRect/>
            </a:stretch>
          </p:blipFill>
          <p:spPr>
            <a:xfrm>
              <a:off x="0" y="593866"/>
              <a:ext cx="5016500" cy="5003801"/>
            </a:xfrm>
            <a:prstGeom prst="rect">
              <a:avLst/>
            </a:prstGeom>
            <a:ln w="12700" cap="flat">
              <a:noFill/>
              <a:miter lim="400000"/>
            </a:ln>
            <a:effectLst/>
          </p:spPr>
        </p:pic>
        <p:sp>
          <p:nvSpPr>
            <p:cNvPr id="1843" name="128x128"/>
            <p:cNvSpPr txBox="1"/>
            <p:nvPr/>
          </p:nvSpPr>
          <p:spPr>
            <a:xfrm>
              <a:off x="1713293" y="-1"/>
              <a:ext cx="1589914" cy="5604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b="1" sz="3000"/>
              </a:lvl1pPr>
            </a:lstStyle>
            <a:p>
              <a:pPr/>
              <a:r>
                <a:t>128x128</a:t>
              </a:r>
            </a:p>
          </p:txBody>
        </p:sp>
      </p:grpSp>
      <p:sp>
        <p:nvSpPr>
          <p:cNvPr id="1845" name="128x128"/>
          <p:cNvSpPr txBox="1"/>
          <p:nvPr/>
        </p:nvSpPr>
        <p:spPr>
          <a:xfrm>
            <a:off x="20595058" y="3762233"/>
            <a:ext cx="1589914"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128x128</a:t>
            </a:r>
          </a:p>
        </p:txBody>
      </p:sp>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47" name="Image" descr="Image"/>
          <p:cNvPicPr>
            <a:picLocks noChangeAspect="1"/>
          </p:cNvPicPr>
          <p:nvPr/>
        </p:nvPicPr>
        <p:blipFill>
          <a:blip r:embed="rId2">
            <a:extLst/>
          </a:blip>
          <a:stretch>
            <a:fillRect/>
          </a:stretch>
        </p:blipFill>
        <p:spPr>
          <a:xfrm>
            <a:off x="2171035" y="4132038"/>
            <a:ext cx="4982874" cy="4661944"/>
          </a:xfrm>
          <a:prstGeom prst="rect">
            <a:avLst/>
          </a:prstGeom>
          <a:ln w="12700">
            <a:miter lim="400000"/>
          </a:ln>
        </p:spPr>
      </p:pic>
      <p:sp>
        <p:nvSpPr>
          <p:cNvPr id="1848"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49" name="Image" descr="Image"/>
          <p:cNvPicPr>
            <a:picLocks noChangeAspect="1"/>
          </p:cNvPicPr>
          <p:nvPr/>
        </p:nvPicPr>
        <p:blipFill>
          <a:blip r:embed="rId3">
            <a:extLst/>
          </a:blip>
          <a:stretch>
            <a:fillRect/>
          </a:stretch>
        </p:blipFill>
        <p:spPr>
          <a:xfrm>
            <a:off x="1660100" y="8796567"/>
            <a:ext cx="2515579" cy="2473300"/>
          </a:xfrm>
          <a:prstGeom prst="rect">
            <a:avLst/>
          </a:prstGeom>
          <a:ln w="12700">
            <a:miter lim="400000"/>
          </a:ln>
        </p:spPr>
      </p:pic>
      <p:pic>
        <p:nvPicPr>
          <p:cNvPr id="1850" name="Image" descr="Image"/>
          <p:cNvPicPr>
            <a:picLocks noChangeAspect="1"/>
          </p:cNvPicPr>
          <p:nvPr/>
        </p:nvPicPr>
        <p:blipFill>
          <a:blip r:embed="rId4">
            <a:extLst/>
          </a:blip>
          <a:stretch>
            <a:fillRect/>
          </a:stretch>
        </p:blipFill>
        <p:spPr>
          <a:xfrm>
            <a:off x="5682340" y="3171931"/>
            <a:ext cx="1310638" cy="1268359"/>
          </a:xfrm>
          <a:prstGeom prst="rect">
            <a:avLst/>
          </a:prstGeom>
          <a:ln w="12700">
            <a:miter lim="400000"/>
          </a:ln>
        </p:spPr>
      </p:pic>
      <p:pic>
        <p:nvPicPr>
          <p:cNvPr id="1851" name="Image" descr="Image"/>
          <p:cNvPicPr>
            <a:picLocks noChangeAspect="1"/>
          </p:cNvPicPr>
          <p:nvPr/>
        </p:nvPicPr>
        <p:blipFill>
          <a:blip r:embed="rId5">
            <a:extLst/>
          </a:blip>
          <a:stretch>
            <a:fillRect/>
          </a:stretch>
        </p:blipFill>
        <p:spPr>
          <a:xfrm>
            <a:off x="1516620" y="1900968"/>
            <a:ext cx="2494439" cy="2473300"/>
          </a:xfrm>
          <a:prstGeom prst="rect">
            <a:avLst/>
          </a:prstGeom>
          <a:ln w="12700">
            <a:miter lim="400000"/>
          </a:ln>
        </p:spPr>
      </p:pic>
      <p:sp>
        <p:nvSpPr>
          <p:cNvPr id="1852" name="Blurring and downsampling:"/>
          <p:cNvSpPr txBox="1"/>
          <p:nvPr/>
        </p:nvSpPr>
        <p:spPr>
          <a:xfrm>
            <a:off x="7538526" y="2448995"/>
            <a:ext cx="5213605"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Blurring and downsampling:</a:t>
            </a:r>
          </a:p>
        </p:txBody>
      </p:sp>
      <p:sp>
        <p:nvSpPr>
          <p:cNvPr id="1853" name="Upsampling and blurring:"/>
          <p:cNvSpPr txBox="1"/>
          <p:nvPr/>
        </p:nvSpPr>
        <p:spPr>
          <a:xfrm>
            <a:off x="7596403" y="6323775"/>
            <a:ext cx="4691635"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Upsampling and blurring:</a:t>
            </a:r>
          </a:p>
        </p:txBody>
      </p:sp>
      <p:pic>
        <p:nvPicPr>
          <p:cNvPr id="1854" name="Image" descr="Image"/>
          <p:cNvPicPr>
            <a:picLocks noChangeAspect="1"/>
          </p:cNvPicPr>
          <p:nvPr/>
        </p:nvPicPr>
        <p:blipFill>
          <a:blip r:embed="rId6">
            <a:extLst/>
          </a:blip>
          <a:stretch>
            <a:fillRect/>
          </a:stretch>
        </p:blipFill>
        <p:spPr>
          <a:xfrm>
            <a:off x="8549157" y="4026091"/>
            <a:ext cx="1676595" cy="812102"/>
          </a:xfrm>
          <a:prstGeom prst="rect">
            <a:avLst/>
          </a:prstGeom>
          <a:ln w="12700">
            <a:miter lim="400000"/>
          </a:ln>
        </p:spPr>
      </p:pic>
      <p:pic>
        <p:nvPicPr>
          <p:cNvPr id="1855" name="Image" descr="Image"/>
          <p:cNvPicPr>
            <a:picLocks noChangeAspect="1"/>
          </p:cNvPicPr>
          <p:nvPr/>
        </p:nvPicPr>
        <p:blipFill>
          <a:blip r:embed="rId7">
            <a:extLst/>
          </a:blip>
          <a:stretch>
            <a:fillRect/>
          </a:stretch>
        </p:blipFill>
        <p:spPr>
          <a:xfrm>
            <a:off x="8400395" y="8820884"/>
            <a:ext cx="1709797" cy="1154668"/>
          </a:xfrm>
          <a:prstGeom prst="rect">
            <a:avLst/>
          </a:prstGeom>
          <a:ln w="12700">
            <a:miter lim="400000"/>
          </a:ln>
        </p:spPr>
      </p:pic>
      <p:grpSp>
        <p:nvGrpSpPr>
          <p:cNvPr id="1858" name="Group"/>
          <p:cNvGrpSpPr/>
          <p:nvPr/>
        </p:nvGrpSpPr>
        <p:grpSpPr>
          <a:xfrm>
            <a:off x="17053514" y="2313435"/>
            <a:ext cx="6600202" cy="4423642"/>
            <a:chOff x="0" y="0"/>
            <a:chExt cx="6600201" cy="4423641"/>
          </a:xfrm>
        </p:grpSpPr>
        <p:pic>
          <p:nvPicPr>
            <p:cNvPr id="1856" name="Image" descr="Image"/>
            <p:cNvPicPr>
              <a:picLocks noChangeAspect="1"/>
            </p:cNvPicPr>
            <p:nvPr/>
          </p:nvPicPr>
          <p:blipFill>
            <a:blip r:embed="rId8">
              <a:extLst/>
            </a:blip>
            <a:stretch>
              <a:fillRect/>
            </a:stretch>
          </p:blipFill>
          <p:spPr>
            <a:xfrm>
              <a:off x="0" y="0"/>
              <a:ext cx="6600202" cy="4041697"/>
            </a:xfrm>
            <a:prstGeom prst="rect">
              <a:avLst/>
            </a:prstGeom>
            <a:ln w="12700" cap="flat">
              <a:noFill/>
              <a:miter lim="400000"/>
            </a:ln>
            <a:effectLst/>
          </p:spPr>
        </p:pic>
        <p:sp>
          <p:nvSpPr>
            <p:cNvPr id="1857" name="(blur)"/>
            <p:cNvSpPr txBox="1"/>
            <p:nvPr/>
          </p:nvSpPr>
          <p:spPr>
            <a:xfrm>
              <a:off x="3478095" y="3875509"/>
              <a:ext cx="960883"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(blur)</a:t>
              </a:r>
            </a:p>
          </p:txBody>
        </p:sp>
      </p:grpSp>
      <p:grpSp>
        <p:nvGrpSpPr>
          <p:cNvPr id="1861" name="Group"/>
          <p:cNvGrpSpPr/>
          <p:nvPr/>
        </p:nvGrpSpPr>
        <p:grpSpPr>
          <a:xfrm>
            <a:off x="10339531" y="3184248"/>
            <a:ext cx="6600202" cy="2786793"/>
            <a:chOff x="0" y="0"/>
            <a:chExt cx="6600201" cy="2786791"/>
          </a:xfrm>
        </p:grpSpPr>
        <p:pic>
          <p:nvPicPr>
            <p:cNvPr id="1859" name="Image" descr="Image"/>
            <p:cNvPicPr>
              <a:picLocks noChangeAspect="1"/>
            </p:cNvPicPr>
            <p:nvPr/>
          </p:nvPicPr>
          <p:blipFill>
            <a:blip r:embed="rId9">
              <a:extLst/>
            </a:blip>
            <a:stretch>
              <a:fillRect/>
            </a:stretch>
          </p:blipFill>
          <p:spPr>
            <a:xfrm>
              <a:off x="0" y="0"/>
              <a:ext cx="6600202" cy="2300071"/>
            </a:xfrm>
            <a:prstGeom prst="rect">
              <a:avLst/>
            </a:prstGeom>
            <a:ln w="12700" cap="flat">
              <a:noFill/>
              <a:miter lim="400000"/>
            </a:ln>
            <a:effectLst/>
          </p:spPr>
        </p:pic>
        <p:sp>
          <p:nvSpPr>
            <p:cNvPr id="1860" name="(Downsampling by 2)"/>
            <p:cNvSpPr txBox="1"/>
            <p:nvPr/>
          </p:nvSpPr>
          <p:spPr>
            <a:xfrm>
              <a:off x="1457584" y="2238659"/>
              <a:ext cx="3685033"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(Downsampling by 2)</a:t>
              </a:r>
            </a:p>
          </p:txBody>
        </p:sp>
      </p:grpSp>
      <p:grpSp>
        <p:nvGrpSpPr>
          <p:cNvPr id="1864" name="Group"/>
          <p:cNvGrpSpPr/>
          <p:nvPr/>
        </p:nvGrpSpPr>
        <p:grpSpPr>
          <a:xfrm>
            <a:off x="17750152" y="7124091"/>
            <a:ext cx="3277681" cy="5139181"/>
            <a:chOff x="0" y="0"/>
            <a:chExt cx="3277680" cy="5139179"/>
          </a:xfrm>
        </p:grpSpPr>
        <p:pic>
          <p:nvPicPr>
            <p:cNvPr id="1862" name="Image" descr="Image"/>
            <p:cNvPicPr>
              <a:picLocks noChangeAspect="1"/>
            </p:cNvPicPr>
            <p:nvPr/>
          </p:nvPicPr>
          <p:blipFill>
            <a:blip r:embed="rId10">
              <a:extLst/>
            </a:blip>
            <a:stretch>
              <a:fillRect/>
            </a:stretch>
          </p:blipFill>
          <p:spPr>
            <a:xfrm>
              <a:off x="0" y="0"/>
              <a:ext cx="3277681" cy="4661943"/>
            </a:xfrm>
            <a:prstGeom prst="rect">
              <a:avLst/>
            </a:prstGeom>
            <a:ln w="12700" cap="flat">
              <a:noFill/>
              <a:miter lim="400000"/>
            </a:ln>
            <a:effectLst/>
          </p:spPr>
        </p:pic>
        <p:sp>
          <p:nvSpPr>
            <p:cNvPr id="1863" name="(Upsampling by 2)"/>
            <p:cNvSpPr txBox="1"/>
            <p:nvPr/>
          </p:nvSpPr>
          <p:spPr>
            <a:xfrm>
              <a:off x="39593" y="4591047"/>
              <a:ext cx="3198496"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(Upsampling by 2)</a:t>
              </a:r>
            </a:p>
          </p:txBody>
        </p:sp>
      </p:grpSp>
      <p:grpSp>
        <p:nvGrpSpPr>
          <p:cNvPr id="1867" name="Group"/>
          <p:cNvGrpSpPr/>
          <p:nvPr/>
        </p:nvGrpSpPr>
        <p:grpSpPr>
          <a:xfrm>
            <a:off x="10200420" y="7109959"/>
            <a:ext cx="7459503" cy="5153313"/>
            <a:chOff x="0" y="0"/>
            <a:chExt cx="7459502" cy="5153311"/>
          </a:xfrm>
        </p:grpSpPr>
        <p:pic>
          <p:nvPicPr>
            <p:cNvPr id="1865" name="Image" descr="Image"/>
            <p:cNvPicPr>
              <a:picLocks noChangeAspect="1"/>
            </p:cNvPicPr>
            <p:nvPr/>
          </p:nvPicPr>
          <p:blipFill>
            <a:blip r:embed="rId11">
              <a:extLst/>
            </a:blip>
            <a:stretch>
              <a:fillRect/>
            </a:stretch>
          </p:blipFill>
          <p:spPr>
            <a:xfrm>
              <a:off x="0" y="0"/>
              <a:ext cx="7459503" cy="4754232"/>
            </a:xfrm>
            <a:prstGeom prst="rect">
              <a:avLst/>
            </a:prstGeom>
            <a:ln w="12700" cap="flat">
              <a:noFill/>
              <a:miter lim="400000"/>
            </a:ln>
            <a:effectLst/>
          </p:spPr>
        </p:pic>
        <p:sp>
          <p:nvSpPr>
            <p:cNvPr id="1866" name="(blur)"/>
            <p:cNvSpPr txBox="1"/>
            <p:nvPr/>
          </p:nvSpPr>
          <p:spPr>
            <a:xfrm>
              <a:off x="3569928" y="4605179"/>
              <a:ext cx="960883" cy="5481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spcBef>
                  <a:spcPts val="0"/>
                </a:spcBef>
                <a:defRPr sz="3000"/>
              </a:lvl1pPr>
            </a:lstStyle>
            <a:p>
              <a:pPr/>
              <a:r>
                <a:t>(blur)</a:t>
              </a:r>
            </a:p>
          </p:txBody>
        </p:sp>
      </p:grpSp>
      <p:pic>
        <p:nvPicPr>
          <p:cNvPr id="1868" name="Image" descr="Image"/>
          <p:cNvPicPr>
            <a:picLocks noChangeAspect="1"/>
          </p:cNvPicPr>
          <p:nvPr/>
        </p:nvPicPr>
        <p:blipFill>
          <a:blip r:embed="rId12">
            <a:extLst/>
          </a:blip>
          <a:srcRect l="4855" t="25977" r="0" b="0"/>
          <a:stretch>
            <a:fillRect/>
          </a:stretch>
        </p:blipFill>
        <p:spPr>
          <a:xfrm>
            <a:off x="13384235" y="12648854"/>
            <a:ext cx="4960436" cy="878407"/>
          </a:xfrm>
          <a:prstGeom prst="rect">
            <a:avLst/>
          </a:prstGeom>
          <a:ln w="25400">
            <a:solidFill>
              <a:schemeClr val="accent5">
                <a:hueOff val="-82419"/>
                <a:satOff val="-9513"/>
                <a:lumOff val="-16343"/>
              </a:schemeClr>
            </a:solidFill>
            <a:miter lim="400000"/>
          </a:ln>
          <a:effectLst>
            <a:outerShdw sx="100000" sy="100000" kx="0" ky="0" algn="b" rotWithShape="0" blurRad="241300" dist="153563" dir="3600000">
              <a:schemeClr val="accent5">
                <a:hueOff val="-82419"/>
                <a:satOff val="-9513"/>
                <a:lumOff val="-16343"/>
                <a:alpha val="70000"/>
              </a:schemeClr>
            </a:outerShdw>
          </a:effectLst>
        </p:spPr>
      </p:pic>
      <p:sp>
        <p:nvSpPr>
          <p:cNvPr id="1869" name="The Laplacian Pyramid operators in matrix form"/>
          <p:cNvSpPr txBox="1"/>
          <p:nvPr>
            <p:ph type="title"/>
          </p:nvPr>
        </p:nvSpPr>
        <p:spPr>
          <a:xfrm>
            <a:off x="1870252" y="-282616"/>
            <a:ext cx="21005801" cy="2286001"/>
          </a:xfrm>
          <a:prstGeom prst="rect">
            <a:avLst/>
          </a:prstGeom>
        </p:spPr>
        <p:txBody>
          <a:bodyPr/>
          <a:lstStyle>
            <a:lvl1pPr defTabSz="1609344">
              <a:defRPr sz="7744"/>
            </a:lvl1pPr>
          </a:lstStyle>
          <a:p>
            <a:pPr/>
            <a:r>
              <a:t>The Laplacian Pyramid operators in matrix form</a:t>
            </a:r>
          </a:p>
        </p:txBody>
      </p:sp>
    </p:spTree>
  </p:cSld>
  <p:clrMapOvr>
    <a:masterClrMapping/>
  </p:clrMapOvr>
  <p:transition xmlns:p14="http://schemas.microsoft.com/office/powerpoint/2010/main" spd="med" advClick="1"/>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1" name="Image" descr="Image"/>
          <p:cNvPicPr>
            <a:picLocks noChangeAspect="1"/>
          </p:cNvPicPr>
          <p:nvPr/>
        </p:nvPicPr>
        <p:blipFill>
          <a:blip r:embed="rId2">
            <a:extLst/>
          </a:blip>
          <a:stretch>
            <a:fillRect/>
          </a:stretch>
        </p:blipFill>
        <p:spPr>
          <a:xfrm>
            <a:off x="2171035" y="4132038"/>
            <a:ext cx="4982874" cy="4661944"/>
          </a:xfrm>
          <a:prstGeom prst="rect">
            <a:avLst/>
          </a:prstGeom>
          <a:ln w="12700">
            <a:miter lim="400000"/>
          </a:ln>
        </p:spPr>
      </p:pic>
      <p:sp>
        <p:nvSpPr>
          <p:cNvPr id="1872" name="The Laplacian Pyramid"/>
          <p:cNvSpPr txBox="1"/>
          <p:nvPr>
            <p:ph type="title"/>
          </p:nvPr>
        </p:nvSpPr>
        <p:spPr>
          <a:prstGeom prst="rect">
            <a:avLst/>
          </a:prstGeom>
        </p:spPr>
        <p:txBody>
          <a:bodyPr/>
          <a:lstStyle/>
          <a:p>
            <a:pPr/>
            <a:r>
              <a:t>The Laplacian Pyramid</a:t>
            </a:r>
          </a:p>
        </p:txBody>
      </p:sp>
      <p:sp>
        <p:nvSpPr>
          <p:cNvPr id="1873"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74" name="Image" descr="Image"/>
          <p:cNvPicPr>
            <a:picLocks noChangeAspect="1"/>
          </p:cNvPicPr>
          <p:nvPr/>
        </p:nvPicPr>
        <p:blipFill>
          <a:blip r:embed="rId3">
            <a:extLst/>
          </a:blip>
          <a:stretch>
            <a:fillRect/>
          </a:stretch>
        </p:blipFill>
        <p:spPr>
          <a:xfrm>
            <a:off x="1660100" y="8796567"/>
            <a:ext cx="2515579" cy="2473300"/>
          </a:xfrm>
          <a:prstGeom prst="rect">
            <a:avLst/>
          </a:prstGeom>
          <a:ln w="12700">
            <a:miter lim="400000"/>
          </a:ln>
        </p:spPr>
      </p:pic>
      <p:pic>
        <p:nvPicPr>
          <p:cNvPr id="1875" name="Image" descr="Image"/>
          <p:cNvPicPr>
            <a:picLocks noChangeAspect="1"/>
          </p:cNvPicPr>
          <p:nvPr/>
        </p:nvPicPr>
        <p:blipFill>
          <a:blip r:embed="rId4">
            <a:extLst/>
          </a:blip>
          <a:stretch>
            <a:fillRect/>
          </a:stretch>
        </p:blipFill>
        <p:spPr>
          <a:xfrm>
            <a:off x="5682340" y="3171931"/>
            <a:ext cx="1310638" cy="1268359"/>
          </a:xfrm>
          <a:prstGeom prst="rect">
            <a:avLst/>
          </a:prstGeom>
          <a:ln w="12700">
            <a:miter lim="400000"/>
          </a:ln>
        </p:spPr>
      </p:pic>
      <p:pic>
        <p:nvPicPr>
          <p:cNvPr id="1876" name="Image" descr="Image"/>
          <p:cNvPicPr>
            <a:picLocks noChangeAspect="1"/>
          </p:cNvPicPr>
          <p:nvPr/>
        </p:nvPicPr>
        <p:blipFill>
          <a:blip r:embed="rId5">
            <a:extLst/>
          </a:blip>
          <a:stretch>
            <a:fillRect/>
          </a:stretch>
        </p:blipFill>
        <p:spPr>
          <a:xfrm>
            <a:off x="1516620" y="1900968"/>
            <a:ext cx="2494439" cy="2473300"/>
          </a:xfrm>
          <a:prstGeom prst="rect">
            <a:avLst/>
          </a:prstGeom>
          <a:ln w="12700">
            <a:miter lim="400000"/>
          </a:ln>
        </p:spPr>
      </p:pic>
      <p:pic>
        <p:nvPicPr>
          <p:cNvPr id="1877" name="Image" descr="Image"/>
          <p:cNvPicPr>
            <a:picLocks noChangeAspect="1"/>
          </p:cNvPicPr>
          <p:nvPr/>
        </p:nvPicPr>
        <p:blipFill>
          <a:blip r:embed="rId6">
            <a:extLst/>
          </a:blip>
          <a:srcRect l="4855" t="25977" r="0" b="0"/>
          <a:stretch>
            <a:fillRect/>
          </a:stretch>
        </p:blipFill>
        <p:spPr>
          <a:xfrm>
            <a:off x="9400929" y="2698475"/>
            <a:ext cx="4960436" cy="878407"/>
          </a:xfrm>
          <a:prstGeom prst="rect">
            <a:avLst/>
          </a:prstGeom>
          <a:ln w="25400">
            <a:solidFill>
              <a:schemeClr val="accent5">
                <a:hueOff val="-82419"/>
                <a:satOff val="-9513"/>
                <a:lumOff val="-16343"/>
              </a:schemeClr>
            </a:solidFill>
            <a:miter lim="400000"/>
          </a:ln>
          <a:effectLst>
            <a:outerShdw sx="100000" sy="100000" kx="0" ky="0" algn="b" rotWithShape="0" blurRad="241300" dist="153563" dir="3600000">
              <a:schemeClr val="accent5">
                <a:hueOff val="-82419"/>
                <a:satOff val="-9513"/>
                <a:lumOff val="-16343"/>
                <a:alpha val="70000"/>
              </a:schemeClr>
            </a:outerShdw>
          </a:effectLst>
        </p:spPr>
      </p:pic>
      <p:pic>
        <p:nvPicPr>
          <p:cNvPr id="1878" name="Image" descr="Image"/>
          <p:cNvPicPr>
            <a:picLocks noChangeAspect="1"/>
          </p:cNvPicPr>
          <p:nvPr/>
        </p:nvPicPr>
        <p:blipFill>
          <a:blip r:embed="rId7">
            <a:extLst/>
          </a:blip>
          <a:stretch>
            <a:fillRect/>
          </a:stretch>
        </p:blipFill>
        <p:spPr>
          <a:xfrm>
            <a:off x="11387223" y="4158388"/>
            <a:ext cx="12757195" cy="4609244"/>
          </a:xfrm>
          <a:prstGeom prst="rect">
            <a:avLst/>
          </a:prstGeom>
          <a:ln w="12700">
            <a:miter lim="400000"/>
          </a:ln>
        </p:spPr>
      </p:pic>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0" name="Image" descr="Image"/>
          <p:cNvPicPr>
            <a:picLocks noChangeAspect="1"/>
          </p:cNvPicPr>
          <p:nvPr/>
        </p:nvPicPr>
        <p:blipFill>
          <a:blip r:embed="rId2">
            <a:extLst/>
          </a:blip>
          <a:stretch>
            <a:fillRect/>
          </a:stretch>
        </p:blipFill>
        <p:spPr>
          <a:xfrm>
            <a:off x="2171035" y="4132038"/>
            <a:ext cx="4982874" cy="4661944"/>
          </a:xfrm>
          <a:prstGeom prst="rect">
            <a:avLst/>
          </a:prstGeom>
          <a:ln w="12700">
            <a:miter lim="400000"/>
          </a:ln>
        </p:spPr>
      </p:pic>
      <p:sp>
        <p:nvSpPr>
          <p:cNvPr id="1881" name="The Laplacian Pyramid"/>
          <p:cNvSpPr txBox="1"/>
          <p:nvPr>
            <p:ph type="title"/>
          </p:nvPr>
        </p:nvSpPr>
        <p:spPr>
          <a:prstGeom prst="rect">
            <a:avLst/>
          </a:prstGeom>
        </p:spPr>
        <p:txBody>
          <a:bodyPr/>
          <a:lstStyle/>
          <a:p>
            <a:pPr/>
            <a:r>
              <a:t>The Laplacian Pyramid</a:t>
            </a:r>
          </a:p>
        </p:txBody>
      </p:sp>
      <p:sp>
        <p:nvSpPr>
          <p:cNvPr id="1882"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83" name="Image" descr="Image"/>
          <p:cNvPicPr>
            <a:picLocks noChangeAspect="1"/>
          </p:cNvPicPr>
          <p:nvPr/>
        </p:nvPicPr>
        <p:blipFill>
          <a:blip r:embed="rId3">
            <a:extLst/>
          </a:blip>
          <a:stretch>
            <a:fillRect/>
          </a:stretch>
        </p:blipFill>
        <p:spPr>
          <a:xfrm>
            <a:off x="1660100" y="8796567"/>
            <a:ext cx="2515579" cy="2473300"/>
          </a:xfrm>
          <a:prstGeom prst="rect">
            <a:avLst/>
          </a:prstGeom>
          <a:ln w="12700">
            <a:miter lim="400000"/>
          </a:ln>
        </p:spPr>
      </p:pic>
      <p:pic>
        <p:nvPicPr>
          <p:cNvPr id="1884" name="Image" descr="Image"/>
          <p:cNvPicPr>
            <a:picLocks noChangeAspect="1"/>
          </p:cNvPicPr>
          <p:nvPr/>
        </p:nvPicPr>
        <p:blipFill>
          <a:blip r:embed="rId4">
            <a:extLst/>
          </a:blip>
          <a:stretch>
            <a:fillRect/>
          </a:stretch>
        </p:blipFill>
        <p:spPr>
          <a:xfrm>
            <a:off x="5682340" y="3171931"/>
            <a:ext cx="1310638" cy="1268359"/>
          </a:xfrm>
          <a:prstGeom prst="rect">
            <a:avLst/>
          </a:prstGeom>
          <a:ln w="12700">
            <a:miter lim="400000"/>
          </a:ln>
        </p:spPr>
      </p:pic>
      <p:pic>
        <p:nvPicPr>
          <p:cNvPr id="1885" name="Image" descr="Image"/>
          <p:cNvPicPr>
            <a:picLocks noChangeAspect="1"/>
          </p:cNvPicPr>
          <p:nvPr/>
        </p:nvPicPr>
        <p:blipFill>
          <a:blip r:embed="rId5">
            <a:extLst/>
          </a:blip>
          <a:stretch>
            <a:fillRect/>
          </a:stretch>
        </p:blipFill>
        <p:spPr>
          <a:xfrm>
            <a:off x="1516620" y="1900968"/>
            <a:ext cx="2494439" cy="2473300"/>
          </a:xfrm>
          <a:prstGeom prst="rect">
            <a:avLst/>
          </a:prstGeom>
          <a:ln w="12700">
            <a:miter lim="400000"/>
          </a:ln>
        </p:spPr>
      </p:pic>
      <p:pic>
        <p:nvPicPr>
          <p:cNvPr id="1886" name="Image" descr="Image"/>
          <p:cNvPicPr>
            <a:picLocks noChangeAspect="1"/>
          </p:cNvPicPr>
          <p:nvPr/>
        </p:nvPicPr>
        <p:blipFill>
          <a:blip r:embed="rId6">
            <a:extLst/>
          </a:blip>
          <a:srcRect l="4855" t="25977" r="0" b="0"/>
          <a:stretch>
            <a:fillRect/>
          </a:stretch>
        </p:blipFill>
        <p:spPr>
          <a:xfrm>
            <a:off x="9400929" y="2698475"/>
            <a:ext cx="4960436" cy="878407"/>
          </a:xfrm>
          <a:prstGeom prst="rect">
            <a:avLst/>
          </a:prstGeom>
          <a:ln w="25400">
            <a:solidFill>
              <a:schemeClr val="accent5">
                <a:hueOff val="-82419"/>
                <a:satOff val="-9513"/>
                <a:lumOff val="-16343"/>
              </a:schemeClr>
            </a:solidFill>
            <a:miter lim="400000"/>
          </a:ln>
          <a:effectLst>
            <a:outerShdw sx="100000" sy="100000" kx="0" ky="0" algn="b" rotWithShape="0" blurRad="241300" dist="153563" dir="3600000">
              <a:schemeClr val="accent5">
                <a:hueOff val="-82419"/>
                <a:satOff val="-9513"/>
                <a:lumOff val="-16343"/>
                <a:alpha val="70000"/>
              </a:schemeClr>
            </a:outerShdw>
          </a:effectLst>
        </p:spPr>
      </p:pic>
      <p:pic>
        <p:nvPicPr>
          <p:cNvPr id="1887" name="Image" descr="Image"/>
          <p:cNvPicPr>
            <a:picLocks noChangeAspect="1"/>
          </p:cNvPicPr>
          <p:nvPr/>
        </p:nvPicPr>
        <p:blipFill>
          <a:blip r:embed="rId7">
            <a:extLst/>
          </a:blip>
          <a:srcRect l="10297" t="0" r="3350" b="0"/>
          <a:stretch>
            <a:fillRect/>
          </a:stretch>
        </p:blipFill>
        <p:spPr>
          <a:xfrm>
            <a:off x="14911896" y="5693898"/>
            <a:ext cx="8759093" cy="3664890"/>
          </a:xfrm>
          <a:prstGeom prst="rect">
            <a:avLst/>
          </a:prstGeom>
          <a:ln w="12700">
            <a:miter lim="400000"/>
          </a:ln>
        </p:spPr>
      </p:pic>
      <p:sp>
        <p:nvSpPr>
          <p:cNvPr id="1888" name="“The Laplace Operator”: How much does the value of a function differ from the average of its neighbors?"/>
          <p:cNvSpPr/>
          <p:nvPr/>
        </p:nvSpPr>
        <p:spPr>
          <a:xfrm>
            <a:off x="4388501" y="11122255"/>
            <a:ext cx="19888991" cy="2384870"/>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“The Laplace Operator”: How much does the value of a function differ from the average of its neighbors?</a:t>
            </a:r>
          </a:p>
        </p:txBody>
      </p:sp>
      <p:pic>
        <p:nvPicPr>
          <p:cNvPr id="1889" name="Image" descr="Image"/>
          <p:cNvPicPr>
            <a:picLocks noChangeAspect="1"/>
          </p:cNvPicPr>
          <p:nvPr/>
        </p:nvPicPr>
        <p:blipFill>
          <a:blip r:embed="rId8">
            <a:extLst/>
          </a:blip>
          <a:srcRect l="0" t="0" r="0" b="43011"/>
          <a:stretch>
            <a:fillRect/>
          </a:stretch>
        </p:blipFill>
        <p:spPr>
          <a:xfrm>
            <a:off x="8051555" y="4344847"/>
            <a:ext cx="6405144" cy="636268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89" grpId="2"/>
      <p:bldP build="whole" bldLvl="1" animBg="1" rev="0" advAuto="0" spid="1888" grpId="1"/>
    </p:bldLst>
  </p:timing>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1" name="The Laplacian Pyramid shown in matrix form"/>
          <p:cNvSpPr txBox="1"/>
          <p:nvPr>
            <p:ph type="title"/>
          </p:nvPr>
        </p:nvSpPr>
        <p:spPr>
          <a:xfrm>
            <a:off x="1905643" y="-247225"/>
            <a:ext cx="21005801" cy="2286001"/>
          </a:xfrm>
          <a:prstGeom prst="rect">
            <a:avLst/>
          </a:prstGeom>
        </p:spPr>
        <p:txBody>
          <a:bodyPr/>
          <a:lstStyle>
            <a:lvl1pPr>
              <a:defRPr sz="6400"/>
            </a:lvl1pPr>
          </a:lstStyle>
          <a:p>
            <a:pPr/>
            <a:r>
              <a:t>The Laplacian Pyramid shown in matrix form</a:t>
            </a:r>
          </a:p>
        </p:txBody>
      </p:sp>
      <p:sp>
        <p:nvSpPr>
          <p:cNvPr id="1892"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93"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1894" name="Image" descr="Image"/>
          <p:cNvPicPr>
            <a:picLocks noChangeAspect="1"/>
          </p:cNvPicPr>
          <p:nvPr/>
        </p:nvPicPr>
        <p:blipFill>
          <a:blip r:embed="rId3">
            <a:extLst/>
          </a:blip>
          <a:stretch>
            <a:fillRect/>
          </a:stretch>
        </p:blipFill>
        <p:spPr>
          <a:xfrm>
            <a:off x="5334000" y="0"/>
            <a:ext cx="13716000" cy="13716000"/>
          </a:xfrm>
          <a:prstGeom prst="rect">
            <a:avLst/>
          </a:prstGeom>
          <a:ln w="12700">
            <a:miter lim="400000"/>
          </a:ln>
        </p:spPr>
      </p:pic>
      <p:pic>
        <p:nvPicPr>
          <p:cNvPr id="1895" name="Image" descr="Image"/>
          <p:cNvPicPr>
            <a:picLocks noChangeAspect="1"/>
          </p:cNvPicPr>
          <p:nvPr/>
        </p:nvPicPr>
        <p:blipFill>
          <a:blip r:embed="rId4">
            <a:extLst/>
          </a:blip>
          <a:stretch>
            <a:fillRect/>
          </a:stretch>
        </p:blipFill>
        <p:spPr>
          <a:xfrm>
            <a:off x="1153934" y="9109857"/>
            <a:ext cx="2515579" cy="2473300"/>
          </a:xfrm>
          <a:prstGeom prst="rect">
            <a:avLst/>
          </a:prstGeom>
          <a:ln w="12700">
            <a:miter lim="400000"/>
          </a:ln>
        </p:spPr>
      </p:pic>
      <p:pic>
        <p:nvPicPr>
          <p:cNvPr id="1896" name="Image" descr="Image"/>
          <p:cNvPicPr>
            <a:picLocks noChangeAspect="1"/>
          </p:cNvPicPr>
          <p:nvPr/>
        </p:nvPicPr>
        <p:blipFill>
          <a:blip r:embed="rId5">
            <a:extLst/>
          </a:blip>
          <a:stretch>
            <a:fillRect/>
          </a:stretch>
        </p:blipFill>
        <p:spPr>
          <a:xfrm>
            <a:off x="5605791" y="9046529"/>
            <a:ext cx="1268359" cy="1226081"/>
          </a:xfrm>
          <a:prstGeom prst="rect">
            <a:avLst/>
          </a:prstGeom>
          <a:ln w="12700">
            <a:miter lim="400000"/>
          </a:ln>
        </p:spPr>
      </p:pic>
      <p:pic>
        <p:nvPicPr>
          <p:cNvPr id="1897" name="Image" descr="Image"/>
          <p:cNvPicPr>
            <a:picLocks noChangeAspect="1"/>
          </p:cNvPicPr>
          <p:nvPr/>
        </p:nvPicPr>
        <p:blipFill>
          <a:blip r:embed="rId6">
            <a:extLst/>
          </a:blip>
          <a:stretch>
            <a:fillRect/>
          </a:stretch>
        </p:blipFill>
        <p:spPr>
          <a:xfrm>
            <a:off x="12296540" y="3354623"/>
            <a:ext cx="412527" cy="436792"/>
          </a:xfrm>
          <a:prstGeom prst="rect">
            <a:avLst/>
          </a:prstGeom>
          <a:ln w="12700">
            <a:miter lim="400000"/>
          </a:ln>
        </p:spPr>
      </p:pic>
      <p:pic>
        <p:nvPicPr>
          <p:cNvPr id="1898" name="Image" descr="Image"/>
          <p:cNvPicPr>
            <a:picLocks noChangeAspect="1"/>
          </p:cNvPicPr>
          <p:nvPr/>
        </p:nvPicPr>
        <p:blipFill>
          <a:blip r:embed="rId7">
            <a:extLst/>
          </a:blip>
          <a:stretch>
            <a:fillRect/>
          </a:stretch>
        </p:blipFill>
        <p:spPr>
          <a:xfrm>
            <a:off x="9639058" y="8993587"/>
            <a:ext cx="697598" cy="655319"/>
          </a:xfrm>
          <a:prstGeom prst="rect">
            <a:avLst/>
          </a:prstGeom>
          <a:ln w="12700">
            <a:miter lim="400000"/>
          </a:ln>
        </p:spPr>
      </p:pic>
      <p:pic>
        <p:nvPicPr>
          <p:cNvPr id="1899" name="Image" descr="Image"/>
          <p:cNvPicPr>
            <a:picLocks noChangeAspect="1"/>
          </p:cNvPicPr>
          <p:nvPr/>
        </p:nvPicPr>
        <p:blipFill>
          <a:blip r:embed="rId8">
            <a:extLst/>
          </a:blip>
          <a:stretch>
            <a:fillRect/>
          </a:stretch>
        </p:blipFill>
        <p:spPr>
          <a:xfrm>
            <a:off x="8964983" y="3255929"/>
            <a:ext cx="655320" cy="634180"/>
          </a:xfrm>
          <a:prstGeom prst="rect">
            <a:avLst/>
          </a:prstGeom>
          <a:ln w="12700">
            <a:miter lim="400000"/>
          </a:ln>
        </p:spPr>
      </p:pic>
      <p:pic>
        <p:nvPicPr>
          <p:cNvPr id="1900" name="Image" descr="Image"/>
          <p:cNvPicPr>
            <a:picLocks noChangeAspect="1"/>
          </p:cNvPicPr>
          <p:nvPr/>
        </p:nvPicPr>
        <p:blipFill>
          <a:blip r:embed="rId9">
            <a:extLst/>
          </a:blip>
          <a:stretch>
            <a:fillRect/>
          </a:stretch>
        </p:blipFill>
        <p:spPr>
          <a:xfrm>
            <a:off x="4978109" y="2687772"/>
            <a:ext cx="1310638" cy="1268359"/>
          </a:xfrm>
          <a:prstGeom prst="rect">
            <a:avLst/>
          </a:prstGeom>
          <a:ln w="12700">
            <a:miter lim="400000"/>
          </a:ln>
        </p:spPr>
      </p:pic>
      <p:pic>
        <p:nvPicPr>
          <p:cNvPr id="1901" name="Image" descr="Image"/>
          <p:cNvPicPr>
            <a:picLocks noChangeAspect="1"/>
          </p:cNvPicPr>
          <p:nvPr/>
        </p:nvPicPr>
        <p:blipFill>
          <a:blip r:embed="rId10">
            <a:extLst/>
          </a:blip>
          <a:stretch>
            <a:fillRect/>
          </a:stretch>
        </p:blipFill>
        <p:spPr>
          <a:xfrm>
            <a:off x="1010453" y="1482831"/>
            <a:ext cx="2494439" cy="2473300"/>
          </a:xfrm>
          <a:prstGeom prst="rect">
            <a:avLst/>
          </a:prstGeom>
          <a:ln w="12700">
            <a:miter lim="400000"/>
          </a:ln>
        </p:spPr>
      </p:pic>
      <p:sp>
        <p:nvSpPr>
          <p:cNvPr id="1902" name="Shape"/>
          <p:cNvSpPr/>
          <p:nvPr/>
        </p:nvSpPr>
        <p:spPr>
          <a:xfrm>
            <a:off x="2730230" y="3973983"/>
            <a:ext cx="19241713" cy="49303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403" y="581"/>
                </a:moveTo>
                <a:lnTo>
                  <a:pt x="11358" y="10709"/>
                </a:lnTo>
                <a:lnTo>
                  <a:pt x="8468" y="12837"/>
                </a:lnTo>
                <a:lnTo>
                  <a:pt x="8439" y="16382"/>
                </a:lnTo>
                <a:lnTo>
                  <a:pt x="4175" y="16783"/>
                </a:lnTo>
                <a:lnTo>
                  <a:pt x="4154" y="19349"/>
                </a:lnTo>
                <a:lnTo>
                  <a:pt x="29" y="20060"/>
                </a:lnTo>
                <a:lnTo>
                  <a:pt x="0" y="21533"/>
                </a:lnTo>
                <a:lnTo>
                  <a:pt x="5144" y="21600"/>
                </a:lnTo>
                <a:lnTo>
                  <a:pt x="9668" y="21436"/>
                </a:lnTo>
                <a:lnTo>
                  <a:pt x="20257" y="21533"/>
                </a:lnTo>
                <a:lnTo>
                  <a:pt x="20261" y="4905"/>
                </a:lnTo>
                <a:lnTo>
                  <a:pt x="21487" y="3208"/>
                </a:lnTo>
                <a:lnTo>
                  <a:pt x="21600" y="1437"/>
                </a:lnTo>
                <a:lnTo>
                  <a:pt x="20575" y="1339"/>
                </a:lnTo>
                <a:lnTo>
                  <a:pt x="20045" y="0"/>
                </a:lnTo>
                <a:lnTo>
                  <a:pt x="11719" y="235"/>
                </a:lnTo>
                <a:lnTo>
                  <a:pt x="11403" y="581"/>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03"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1904"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grpSp>
        <p:nvGrpSpPr>
          <p:cNvPr id="1911" name="Group"/>
          <p:cNvGrpSpPr/>
          <p:nvPr/>
        </p:nvGrpSpPr>
        <p:grpSpPr>
          <a:xfrm>
            <a:off x="16306201" y="6082127"/>
            <a:ext cx="867379" cy="6763233"/>
            <a:chOff x="0" y="0"/>
            <a:chExt cx="867377" cy="6763232"/>
          </a:xfrm>
        </p:grpSpPr>
        <p:sp>
          <p:nvSpPr>
            <p:cNvPr id="1905" name="Rectangle"/>
            <p:cNvSpPr/>
            <p:nvPr/>
          </p:nvSpPr>
          <p:spPr>
            <a:xfrm>
              <a:off x="0" y="5520062"/>
              <a:ext cx="867378" cy="1243171"/>
            </a:xfrm>
            <a:prstGeom prst="rect">
              <a:avLst/>
            </a:prstGeom>
            <a:solidFill>
              <a:schemeClr val="accent5">
                <a:hueOff val="-82419"/>
                <a:satOff val="-9513"/>
                <a:lumOff val="-16343"/>
              </a:schemeClr>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06" name="Rectangle"/>
            <p:cNvSpPr/>
            <p:nvPr/>
          </p:nvSpPr>
          <p:spPr>
            <a:xfrm>
              <a:off x="0" y="3897953"/>
              <a:ext cx="867378" cy="1589492"/>
            </a:xfrm>
            <a:prstGeom prst="rect">
              <a:avLst/>
            </a:prstGeom>
            <a:solidFill>
              <a:schemeClr val="accent3"/>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07" name="Rectangle"/>
            <p:cNvSpPr/>
            <p:nvPr/>
          </p:nvSpPr>
          <p:spPr>
            <a:xfrm>
              <a:off x="0" y="0"/>
              <a:ext cx="867378" cy="3858309"/>
            </a:xfrm>
            <a:prstGeom prst="rect">
              <a:avLst/>
            </a:prstGeom>
            <a:solidFill>
              <a:schemeClr val="accent1"/>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08" name="Equation"/>
            <p:cNvSpPr txBox="1"/>
            <p:nvPr/>
          </p:nvSpPr>
          <p:spPr>
            <a:xfrm>
              <a:off x="163213" y="1520647"/>
              <a:ext cx="473671" cy="82692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6900" i="1">
                            <a:solidFill>
                              <a:srgbClr val="000000"/>
                            </a:solidFill>
                            <a:latin typeface="Cambria Math" panose="02040503050406030204" pitchFamily="18" charset="0"/>
                          </a:rPr>
                          <m:t>l</m:t>
                        </m:r>
                      </m:e>
                      <m:sub>
                        <m:r>
                          <a:rPr xmlns:a="http://schemas.openxmlformats.org/drawingml/2006/main" sz="6900" i="1">
                            <a:solidFill>
                              <a:srgbClr val="000000"/>
                            </a:solidFill>
                            <a:latin typeface="Cambria Math" panose="02040503050406030204" pitchFamily="18" charset="0"/>
                          </a:rPr>
                          <m:t>0</m:t>
                        </m:r>
                      </m:sub>
                    </m:sSub>
                  </m:oMath>
                </m:oMathPara>
              </a14:m>
              <a:endParaRPr sz="6900"/>
            </a:p>
          </p:txBody>
        </p:sp>
        <p:sp>
          <p:nvSpPr>
            <p:cNvPr id="1909" name="Equation"/>
            <p:cNvSpPr txBox="1"/>
            <p:nvPr/>
          </p:nvSpPr>
          <p:spPr>
            <a:xfrm>
              <a:off x="99823" y="5838575"/>
              <a:ext cx="695884" cy="60614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6900" i="1">
                            <a:solidFill>
                              <a:srgbClr val="000000"/>
                            </a:solidFill>
                            <a:latin typeface="Cambria Math" panose="02040503050406030204" pitchFamily="18" charset="0"/>
                          </a:rPr>
                          <m:t>g</m:t>
                        </m:r>
                      </m:e>
                      <m:sub>
                        <m:r>
                          <a:rPr xmlns:a="http://schemas.openxmlformats.org/drawingml/2006/main" sz="6900" i="1">
                            <a:solidFill>
                              <a:srgbClr val="000000"/>
                            </a:solidFill>
                            <a:latin typeface="Cambria Math" panose="02040503050406030204" pitchFamily="18" charset="0"/>
                          </a:rPr>
                          <m:t>2</m:t>
                        </m:r>
                      </m:sub>
                    </m:sSub>
                  </m:oMath>
                </m:oMathPara>
              </a14:m>
              <a:endParaRPr sz="6900"/>
            </a:p>
          </p:txBody>
        </p:sp>
        <p:sp>
          <p:nvSpPr>
            <p:cNvPr id="1910" name="Equation"/>
            <p:cNvSpPr txBox="1"/>
            <p:nvPr/>
          </p:nvSpPr>
          <p:spPr>
            <a:xfrm>
              <a:off x="163836" y="4389627"/>
              <a:ext cx="422653" cy="81821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6900" i="1">
                            <a:solidFill>
                              <a:srgbClr val="000000"/>
                            </a:solidFill>
                            <a:latin typeface="Cambria Math" panose="02040503050406030204" pitchFamily="18" charset="0"/>
                          </a:rPr>
                          <m:t>l</m:t>
                        </m:r>
                      </m:e>
                      <m:sub>
                        <m:r>
                          <a:rPr xmlns:a="http://schemas.openxmlformats.org/drawingml/2006/main" sz="6900" i="1">
                            <a:solidFill>
                              <a:srgbClr val="000000"/>
                            </a:solidFill>
                            <a:latin typeface="Cambria Math" panose="02040503050406030204" pitchFamily="18" charset="0"/>
                          </a:rPr>
                          <m:t>1</m:t>
                        </m:r>
                      </m:sub>
                    </m:sSub>
                  </m:oMath>
                </m:oMathPara>
              </a14:m>
              <a:endParaRPr sz="6900"/>
            </a:p>
          </p:txBody>
        </p:sp>
      </p:grpSp>
      <p:sp>
        <p:nvSpPr>
          <p:cNvPr id="1912" name="="/>
          <p:cNvSpPr txBox="1"/>
          <p:nvPr/>
        </p:nvSpPr>
        <p:spPr>
          <a:xfrm>
            <a:off x="17187879" y="9436699"/>
            <a:ext cx="518161" cy="9202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5300"/>
            </a:lvl1pPr>
          </a:lstStyle>
          <a:p>
            <a:pPr/>
            <a:r>
              <a:t>=</a:t>
            </a:r>
          </a:p>
        </p:txBody>
      </p:sp>
      <p:grpSp>
        <p:nvGrpSpPr>
          <p:cNvPr id="1915" name="Group"/>
          <p:cNvGrpSpPr/>
          <p:nvPr/>
        </p:nvGrpSpPr>
        <p:grpSpPr>
          <a:xfrm>
            <a:off x="21759273" y="6082127"/>
            <a:ext cx="646110" cy="3858309"/>
            <a:chOff x="0" y="0"/>
            <a:chExt cx="646108" cy="3858308"/>
          </a:xfrm>
        </p:grpSpPr>
        <p:sp>
          <p:nvSpPr>
            <p:cNvPr id="1913" name="Rectangle"/>
            <p:cNvSpPr/>
            <p:nvPr/>
          </p:nvSpPr>
          <p:spPr>
            <a:xfrm>
              <a:off x="0" y="0"/>
              <a:ext cx="646109" cy="3858309"/>
            </a:xfrm>
            <a:prstGeom prst="rect">
              <a:avLst/>
            </a:prstGeom>
            <a:solidFill>
              <a:schemeClr val="accent4">
                <a:hueOff val="-461056"/>
                <a:satOff val="4338"/>
                <a:lumOff val="-10225"/>
              </a:schemeClr>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14" name="Equation"/>
            <p:cNvSpPr txBox="1"/>
            <p:nvPr/>
          </p:nvSpPr>
          <p:spPr>
            <a:xfrm>
              <a:off x="89532" y="1731193"/>
              <a:ext cx="416244" cy="39696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6900" i="1">
                        <a:solidFill>
                          <a:srgbClr val="000000"/>
                        </a:solidFill>
                        <a:latin typeface="Cambria Math" panose="02040503050406030204" pitchFamily="18" charset="0"/>
                      </a:rPr>
                      <m:t>x</m:t>
                    </m:r>
                  </m:oMath>
                </m:oMathPara>
              </a14:m>
              <a:endParaRPr sz="6900"/>
            </a:p>
          </p:txBody>
        </p:sp>
      </p:grpSp>
      <p:pic>
        <p:nvPicPr>
          <p:cNvPr id="1916" name="Image" descr="Image"/>
          <p:cNvPicPr>
            <a:picLocks noChangeAspect="1"/>
          </p:cNvPicPr>
          <p:nvPr/>
        </p:nvPicPr>
        <p:blipFill>
          <a:blip r:embed="rId11">
            <a:extLst/>
          </a:blip>
          <a:stretch>
            <a:fillRect/>
          </a:stretch>
        </p:blipFill>
        <p:spPr>
          <a:xfrm>
            <a:off x="17770479" y="6079805"/>
            <a:ext cx="3882625" cy="6767877"/>
          </a:xfrm>
          <a:prstGeom prst="rect">
            <a:avLst/>
          </a:prstGeom>
          <a:ln w="12700">
            <a:miter lim="400000"/>
          </a:ln>
        </p:spPr>
      </p:pic>
      <p:sp>
        <p:nvSpPr>
          <p:cNvPr id="1917" name="Rectangle"/>
          <p:cNvSpPr/>
          <p:nvPr/>
        </p:nvSpPr>
        <p:spPr>
          <a:xfrm>
            <a:off x="9011722" y="3251200"/>
            <a:ext cx="612284" cy="661001"/>
          </a:xfrm>
          <a:prstGeom prst="rect">
            <a:avLst/>
          </a:prstGeom>
          <a:ln w="63500">
            <a:solidFill>
              <a:schemeClr val="accent5">
                <a:hueOff val="-82419"/>
                <a:satOff val="-9513"/>
                <a:lumOff val="-16343"/>
              </a:schemeClr>
            </a:solidFill>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18" name="Rectangle"/>
          <p:cNvSpPr/>
          <p:nvPr/>
        </p:nvSpPr>
        <p:spPr>
          <a:xfrm>
            <a:off x="1223536" y="9137185"/>
            <a:ext cx="2438018" cy="2418814"/>
          </a:xfrm>
          <a:prstGeom prst="rect">
            <a:avLst/>
          </a:prstGeom>
          <a:ln w="76200">
            <a:solidFill>
              <a:srgbClr val="0096FF"/>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19" name="Rectangle"/>
          <p:cNvSpPr/>
          <p:nvPr/>
        </p:nvSpPr>
        <p:spPr>
          <a:xfrm>
            <a:off x="5647473" y="9026292"/>
            <a:ext cx="1233660" cy="1248306"/>
          </a:xfrm>
          <a:prstGeom prst="rect">
            <a:avLst/>
          </a:prstGeom>
          <a:ln w="76200">
            <a:solidFill>
              <a:srgbClr val="00F9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1" name="Laplacian Pyramid - Frequency Perspective"/>
          <p:cNvSpPr txBox="1"/>
          <p:nvPr>
            <p:ph type="title"/>
          </p:nvPr>
        </p:nvSpPr>
        <p:spPr>
          <a:prstGeom prst="rect">
            <a:avLst/>
          </a:prstGeom>
        </p:spPr>
        <p:txBody>
          <a:bodyPr/>
          <a:lstStyle/>
          <a:p>
            <a:pPr/>
            <a:r>
              <a:t>Laplacian Pyramid - Frequency Perspective</a:t>
            </a:r>
          </a:p>
        </p:txBody>
      </p:sp>
      <p:pic>
        <p:nvPicPr>
          <p:cNvPr id="1922" name="pasted-movie.png" descr="pasted-movie.png"/>
          <p:cNvPicPr>
            <a:picLocks noChangeAspect="1"/>
          </p:cNvPicPr>
          <p:nvPr/>
        </p:nvPicPr>
        <p:blipFill>
          <a:blip r:embed="rId2">
            <a:extLst/>
          </a:blip>
          <a:srcRect l="1817" t="1880" r="1817" b="1880"/>
          <a:stretch>
            <a:fillRect/>
          </a:stretch>
        </p:blipFill>
        <p:spPr>
          <a:xfrm>
            <a:off x="585919" y="4381633"/>
            <a:ext cx="6841195" cy="6832334"/>
          </a:xfrm>
          <a:prstGeom prst="rect">
            <a:avLst/>
          </a:prstGeom>
          <a:ln w="12700">
            <a:miter lim="400000"/>
          </a:ln>
        </p:spPr>
      </p:pic>
      <p:sp>
        <p:nvSpPr>
          <p:cNvPr id="1923" name="Rectangle"/>
          <p:cNvSpPr/>
          <p:nvPr/>
        </p:nvSpPr>
        <p:spPr>
          <a:xfrm>
            <a:off x="599393" y="4396057"/>
            <a:ext cx="6814246" cy="6803486"/>
          </a:xfrm>
          <a:prstGeom prst="rect">
            <a:avLst/>
          </a:prstGeom>
          <a:ln w="508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24" name="Rectangle"/>
          <p:cNvSpPr/>
          <p:nvPr/>
        </p:nvSpPr>
        <p:spPr>
          <a:xfrm>
            <a:off x="1970799" y="5765296"/>
            <a:ext cx="4071436" cy="4065008"/>
          </a:xfrm>
          <a:prstGeom prst="rect">
            <a:avLst/>
          </a:prstGeom>
          <a:ln w="508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25" name="Square"/>
          <p:cNvSpPr/>
          <p:nvPr/>
        </p:nvSpPr>
        <p:spPr>
          <a:xfrm>
            <a:off x="2887149" y="6629400"/>
            <a:ext cx="2238736" cy="2235200"/>
          </a:xfrm>
          <a:prstGeom prst="rect">
            <a:avLst/>
          </a:prstGeom>
          <a:ln w="508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26" name="Square"/>
          <p:cNvSpPr/>
          <p:nvPr/>
        </p:nvSpPr>
        <p:spPr>
          <a:xfrm>
            <a:off x="2887149" y="6629400"/>
            <a:ext cx="2238736" cy="2235200"/>
          </a:xfrm>
          <a:prstGeom prst="rect">
            <a:avLst/>
          </a:prstGeom>
          <a:ln w="508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27" name="Square"/>
          <p:cNvSpPr/>
          <p:nvPr/>
        </p:nvSpPr>
        <p:spPr>
          <a:xfrm>
            <a:off x="3586147" y="7378094"/>
            <a:ext cx="840739" cy="839412"/>
          </a:xfrm>
          <a:prstGeom prst="rect">
            <a:avLst/>
          </a:prstGeom>
          <a:ln w="508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1928" name="Image" descr="Image"/>
          <p:cNvPicPr>
            <a:picLocks noChangeAspect="1"/>
          </p:cNvPicPr>
          <p:nvPr/>
        </p:nvPicPr>
        <p:blipFill>
          <a:blip r:embed="rId3">
            <a:extLst/>
          </a:blip>
          <a:stretch>
            <a:fillRect/>
          </a:stretch>
        </p:blipFill>
        <p:spPr>
          <a:xfrm>
            <a:off x="17012826" y="4370592"/>
            <a:ext cx="6971452" cy="6854286"/>
          </a:xfrm>
          <a:prstGeom prst="rect">
            <a:avLst/>
          </a:prstGeom>
          <a:ln w="12700">
            <a:miter lim="400000"/>
          </a:ln>
        </p:spPr>
      </p:pic>
      <p:pic>
        <p:nvPicPr>
          <p:cNvPr id="1929" name="Image" descr="Image"/>
          <p:cNvPicPr>
            <a:picLocks noChangeAspect="1"/>
          </p:cNvPicPr>
          <p:nvPr/>
        </p:nvPicPr>
        <p:blipFill>
          <a:blip r:embed="rId4">
            <a:extLst/>
          </a:blip>
          <a:stretch>
            <a:fillRect/>
          </a:stretch>
        </p:blipFill>
        <p:spPr>
          <a:xfrm>
            <a:off x="12345585" y="5721373"/>
            <a:ext cx="4295921" cy="4152724"/>
          </a:xfrm>
          <a:prstGeom prst="rect">
            <a:avLst/>
          </a:prstGeom>
          <a:ln w="12700">
            <a:miter lim="400000"/>
          </a:ln>
        </p:spPr>
      </p:pic>
      <p:pic>
        <p:nvPicPr>
          <p:cNvPr id="1930" name="Image" descr="Image"/>
          <p:cNvPicPr>
            <a:picLocks noChangeAspect="1"/>
          </p:cNvPicPr>
          <p:nvPr/>
        </p:nvPicPr>
        <p:blipFill>
          <a:blip r:embed="rId5">
            <a:extLst/>
          </a:blip>
          <a:stretch>
            <a:fillRect/>
          </a:stretch>
        </p:blipFill>
        <p:spPr>
          <a:xfrm>
            <a:off x="9490848" y="6580547"/>
            <a:ext cx="2483417" cy="2332906"/>
          </a:xfrm>
          <a:prstGeom prst="rect">
            <a:avLst/>
          </a:prstGeom>
          <a:ln w="12700">
            <a:miter lim="400000"/>
          </a:ln>
        </p:spPr>
      </p:pic>
      <p:grpSp>
        <p:nvGrpSpPr>
          <p:cNvPr id="1933" name="Group"/>
          <p:cNvGrpSpPr/>
          <p:nvPr/>
        </p:nvGrpSpPr>
        <p:grpSpPr>
          <a:xfrm>
            <a:off x="8145480" y="7409596"/>
            <a:ext cx="1652429" cy="2654145"/>
            <a:chOff x="468535" y="0"/>
            <a:chExt cx="1652427" cy="2654144"/>
          </a:xfrm>
        </p:grpSpPr>
        <p:pic>
          <p:nvPicPr>
            <p:cNvPr id="1931" name="Image" descr="Image"/>
            <p:cNvPicPr>
              <a:picLocks noChangeAspect="1"/>
            </p:cNvPicPr>
            <p:nvPr/>
          </p:nvPicPr>
          <p:blipFill>
            <a:blip r:embed="rId6">
              <a:extLst/>
            </a:blip>
            <a:stretch>
              <a:fillRect/>
            </a:stretch>
          </p:blipFill>
          <p:spPr>
            <a:xfrm>
              <a:off x="468535" y="0"/>
              <a:ext cx="764858" cy="809848"/>
            </a:xfrm>
            <a:prstGeom prst="rect">
              <a:avLst/>
            </a:prstGeom>
            <a:ln w="12700" cap="flat">
              <a:noFill/>
              <a:miter lim="400000"/>
            </a:ln>
            <a:effectLst/>
          </p:spPr>
        </p:pic>
        <p:sp>
          <p:nvSpPr>
            <p:cNvPr id="1932" name="Gaussian…"/>
            <p:cNvSpPr/>
            <p:nvPr/>
          </p:nvSpPr>
          <p:spPr>
            <a:xfrm>
              <a:off x="850963" y="138414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spcBef>
                  <a:spcPts val="0"/>
                </a:spcBef>
                <a:defRPr sz="3000"/>
              </a:pPr>
              <a:r>
                <a:t>Gaussian</a:t>
              </a:r>
            </a:p>
            <a:p>
              <a:pPr algn="ctr">
                <a:spcBef>
                  <a:spcPts val="0"/>
                </a:spcBef>
                <a:defRPr sz="3000"/>
              </a:pPr>
              <a:r>
                <a:t>residual</a:t>
              </a:r>
            </a:p>
          </p:txBody>
        </p:sp>
      </p:grpSp>
      <p:sp>
        <p:nvSpPr>
          <p:cNvPr id="1934" name="Essentially, each level of the laplacian pyramid is a particular band of spatial frequencies"/>
          <p:cNvSpPr/>
          <p:nvPr/>
        </p:nvSpPr>
        <p:spPr>
          <a:xfrm>
            <a:off x="1137259" y="2090438"/>
            <a:ext cx="22109482" cy="3438872"/>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Essentially, each level of the laplacian pyramid is a particular band of spatial frequencies</a:t>
            </a:r>
          </a:p>
        </p:txBody>
      </p:sp>
      <p:sp>
        <p:nvSpPr>
          <p:cNvPr id="1935" name="B/c they are independent, we can edit one level and then re-synthesize using the decoder"/>
          <p:cNvSpPr/>
          <p:nvPr/>
        </p:nvSpPr>
        <p:spPr>
          <a:xfrm>
            <a:off x="1137259" y="5830849"/>
            <a:ext cx="22109482" cy="3438873"/>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B/c they are independent, we can edit one level and then re-synthesize using the decoder</a:t>
            </a:r>
          </a:p>
        </p:txBody>
      </p:sp>
      <p:sp>
        <p:nvSpPr>
          <p:cNvPr id="1936" name="This unlocks multi-scale editing"/>
          <p:cNvSpPr/>
          <p:nvPr/>
        </p:nvSpPr>
        <p:spPr>
          <a:xfrm>
            <a:off x="1137259" y="9571261"/>
            <a:ext cx="22109482" cy="3438873"/>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p>
            <a:pPr algn="ctr">
              <a:spcBef>
                <a:spcPts val="0"/>
              </a:spcBef>
              <a:defRPr sz="5700">
                <a:solidFill>
                  <a:srgbClr val="FFFFFF"/>
                </a:solidFill>
                <a:latin typeface="Helvetica Light"/>
                <a:ea typeface="Helvetica Light"/>
                <a:cs typeface="Helvetica Light"/>
                <a:sym typeface="Helvetica Light"/>
              </a:defRPr>
            </a:pPr>
            <a:r>
              <a:t>This unlocks multi-scale </a:t>
            </a:r>
            <a:r>
              <a:rPr i="1">
                <a:latin typeface="Helvetica"/>
                <a:ea typeface="Helvetica"/>
                <a:cs typeface="Helvetica"/>
                <a:sym typeface="Helvetica"/>
              </a:rPr>
              <a:t>editing</a:t>
            </a:r>
          </a:p>
        </p:txBody>
      </p:sp>
    </p:spTree>
  </p:cSld>
  <p:clrMapOvr>
    <a:masterClrMapping/>
  </p:clrMapOvr>
  <p:transition xmlns:p14="http://schemas.microsoft.com/office/powerpoint/2010/main" spd="med" advClick="1"/>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8" name="Inverting the Laplacian Pyramid"/>
          <p:cNvSpPr txBox="1"/>
          <p:nvPr>
            <p:ph type="title"/>
          </p:nvPr>
        </p:nvSpPr>
        <p:spPr>
          <a:xfrm>
            <a:off x="1887947" y="-318006"/>
            <a:ext cx="21005801" cy="2286001"/>
          </a:xfrm>
          <a:prstGeom prst="rect">
            <a:avLst/>
          </a:prstGeom>
        </p:spPr>
        <p:txBody>
          <a:bodyPr/>
          <a:lstStyle/>
          <a:p>
            <a:pPr/>
            <a:r>
              <a:t>Inverting the Laplacian Pyramid</a:t>
            </a:r>
          </a:p>
        </p:txBody>
      </p:sp>
      <p:sp>
        <p:nvSpPr>
          <p:cNvPr id="1939"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40" name="Image" descr="Image"/>
          <p:cNvPicPr>
            <a:picLocks noChangeAspect="1"/>
          </p:cNvPicPr>
          <p:nvPr/>
        </p:nvPicPr>
        <p:blipFill>
          <a:blip r:embed="rId2">
            <a:extLst/>
          </a:blip>
          <a:stretch>
            <a:fillRect/>
          </a:stretch>
        </p:blipFill>
        <p:spPr>
          <a:xfrm>
            <a:off x="1814151" y="4348484"/>
            <a:ext cx="4664088" cy="4585700"/>
          </a:xfrm>
          <a:prstGeom prst="rect">
            <a:avLst/>
          </a:prstGeom>
          <a:ln w="12700">
            <a:miter lim="400000"/>
          </a:ln>
        </p:spPr>
      </p:pic>
      <p:pic>
        <p:nvPicPr>
          <p:cNvPr id="1941" name="Image" descr="Image"/>
          <p:cNvPicPr>
            <a:picLocks noChangeAspect="1"/>
          </p:cNvPicPr>
          <p:nvPr/>
        </p:nvPicPr>
        <p:blipFill>
          <a:blip r:embed="rId3">
            <a:extLst/>
          </a:blip>
          <a:stretch>
            <a:fillRect/>
          </a:stretch>
        </p:blipFill>
        <p:spPr>
          <a:xfrm>
            <a:off x="7824083" y="5653161"/>
            <a:ext cx="2351642" cy="2273253"/>
          </a:xfrm>
          <a:prstGeom prst="rect">
            <a:avLst/>
          </a:prstGeom>
          <a:ln w="12700">
            <a:miter lim="400000"/>
          </a:ln>
        </p:spPr>
      </p:pic>
      <p:pic>
        <p:nvPicPr>
          <p:cNvPr id="1942" name="Image" descr="Image"/>
          <p:cNvPicPr>
            <a:picLocks noChangeAspect="1"/>
          </p:cNvPicPr>
          <p:nvPr/>
        </p:nvPicPr>
        <p:blipFill>
          <a:blip r:embed="rId4">
            <a:extLst/>
          </a:blip>
          <a:stretch>
            <a:fillRect/>
          </a:stretch>
        </p:blipFill>
        <p:spPr>
          <a:xfrm>
            <a:off x="11521568" y="6182279"/>
            <a:ext cx="1293403" cy="1215015"/>
          </a:xfrm>
          <a:prstGeom prst="rect">
            <a:avLst/>
          </a:prstGeom>
          <a:ln w="12700">
            <a:miter lim="400000"/>
          </a:ln>
        </p:spPr>
      </p:pic>
      <p:grpSp>
        <p:nvGrpSpPr>
          <p:cNvPr id="1945" name="Group"/>
          <p:cNvGrpSpPr/>
          <p:nvPr/>
        </p:nvGrpSpPr>
        <p:grpSpPr>
          <a:xfrm>
            <a:off x="14160815" y="6384862"/>
            <a:ext cx="1652429" cy="2654146"/>
            <a:chOff x="468535" y="0"/>
            <a:chExt cx="1652427" cy="2654144"/>
          </a:xfrm>
        </p:grpSpPr>
        <p:pic>
          <p:nvPicPr>
            <p:cNvPr id="1943" name="Image" descr="Image"/>
            <p:cNvPicPr>
              <a:picLocks noChangeAspect="1"/>
            </p:cNvPicPr>
            <p:nvPr/>
          </p:nvPicPr>
          <p:blipFill>
            <a:blip r:embed="rId5">
              <a:extLst/>
            </a:blip>
            <a:stretch>
              <a:fillRect/>
            </a:stretch>
          </p:blipFill>
          <p:spPr>
            <a:xfrm>
              <a:off x="468535" y="0"/>
              <a:ext cx="764858" cy="809848"/>
            </a:xfrm>
            <a:prstGeom prst="rect">
              <a:avLst/>
            </a:prstGeom>
            <a:ln w="12700" cap="flat">
              <a:noFill/>
              <a:miter lim="400000"/>
            </a:ln>
            <a:effectLst/>
          </p:spPr>
        </p:pic>
        <p:sp>
          <p:nvSpPr>
            <p:cNvPr id="1944" name="Gaussian…"/>
            <p:cNvSpPr/>
            <p:nvPr/>
          </p:nvSpPr>
          <p:spPr>
            <a:xfrm>
              <a:off x="850963" y="138414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spcBef>
                  <a:spcPts val="0"/>
                </a:spcBef>
                <a:defRPr sz="3000"/>
              </a:pPr>
              <a:r>
                <a:t>Gaussian</a:t>
              </a:r>
            </a:p>
            <a:p>
              <a:pPr algn="ctr">
                <a:spcBef>
                  <a:spcPts val="0"/>
                </a:spcBef>
                <a:defRPr sz="3000"/>
              </a:pPr>
              <a:r>
                <a:t>residual</a:t>
              </a:r>
            </a:p>
          </p:txBody>
        </p:sp>
      </p:grpSp>
      <p:sp>
        <p:nvSpPr>
          <p:cNvPr id="1946" name="Laplacian pyramid"/>
          <p:cNvSpPr txBox="1"/>
          <p:nvPr/>
        </p:nvSpPr>
        <p:spPr>
          <a:xfrm>
            <a:off x="6363184" y="9339164"/>
            <a:ext cx="3240787" cy="5481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3000"/>
            </a:lvl1pPr>
          </a:lstStyle>
          <a:p>
            <a:pPr/>
            <a:r>
              <a:t>Laplacian pyramid</a:t>
            </a:r>
          </a:p>
        </p:txBody>
      </p:sp>
      <p:grpSp>
        <p:nvGrpSpPr>
          <p:cNvPr id="1950" name="Group"/>
          <p:cNvGrpSpPr/>
          <p:nvPr/>
        </p:nvGrpSpPr>
        <p:grpSpPr>
          <a:xfrm>
            <a:off x="16271516" y="4496937"/>
            <a:ext cx="7547879" cy="6236499"/>
            <a:chOff x="0" y="0"/>
            <a:chExt cx="7547877" cy="6236497"/>
          </a:xfrm>
        </p:grpSpPr>
        <p:pic>
          <p:nvPicPr>
            <p:cNvPr id="1947" name="Image" descr="Image"/>
            <p:cNvPicPr>
              <a:picLocks noChangeAspect="1"/>
            </p:cNvPicPr>
            <p:nvPr/>
          </p:nvPicPr>
          <p:blipFill>
            <a:blip r:embed="rId6">
              <a:extLst/>
            </a:blip>
            <a:stretch>
              <a:fillRect/>
            </a:stretch>
          </p:blipFill>
          <p:spPr>
            <a:xfrm>
              <a:off x="2110858" y="0"/>
              <a:ext cx="4624895" cy="4585700"/>
            </a:xfrm>
            <a:prstGeom prst="rect">
              <a:avLst/>
            </a:prstGeom>
            <a:ln w="12700" cap="flat">
              <a:noFill/>
              <a:miter lim="400000"/>
            </a:ln>
            <a:effectLst/>
          </p:spPr>
        </p:pic>
        <p:sp>
          <p:nvSpPr>
            <p:cNvPr id="1948" name="Arrow"/>
            <p:cNvSpPr/>
            <p:nvPr/>
          </p:nvSpPr>
          <p:spPr>
            <a:xfrm>
              <a:off x="0" y="1657849"/>
              <a:ext cx="1270000" cy="1270001"/>
            </a:xfrm>
            <a:prstGeom prst="rightArrow">
              <a:avLst>
                <a:gd name="adj1" fmla="val 32000"/>
                <a:gd name="adj2" fmla="val 64000"/>
              </a:avLst>
            </a:prstGeom>
            <a:solidFill>
              <a:schemeClr val="accent5">
                <a:hueOff val="-82419"/>
                <a:satOff val="-9513"/>
                <a:lumOff val="-16343"/>
              </a:schemeClr>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49" name="Can we invert the  Laplacian Pyramid?"/>
            <p:cNvSpPr txBox="1"/>
            <p:nvPr/>
          </p:nvSpPr>
          <p:spPr>
            <a:xfrm>
              <a:off x="1722806" y="4603633"/>
              <a:ext cx="5825072" cy="163286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spcBef>
                  <a:spcPts val="0"/>
                </a:spcBef>
                <a:defRPr sz="5100"/>
              </a:pPr>
              <a:r>
                <a:t>Can we invert the </a:t>
              </a:r>
              <a:br/>
              <a:r>
                <a:t>Laplacian Pyramid?</a:t>
              </a:r>
            </a:p>
          </p:txBody>
        </p:sp>
      </p:gr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2" name="Inverting the Laplacian Pyramid"/>
          <p:cNvSpPr txBox="1"/>
          <p:nvPr>
            <p:ph type="title"/>
          </p:nvPr>
        </p:nvSpPr>
        <p:spPr>
          <a:xfrm>
            <a:off x="1817166" y="-282616"/>
            <a:ext cx="21005801" cy="2286001"/>
          </a:xfrm>
          <a:prstGeom prst="rect">
            <a:avLst/>
          </a:prstGeom>
        </p:spPr>
        <p:txBody>
          <a:bodyPr/>
          <a:lstStyle/>
          <a:p>
            <a:pPr/>
            <a:r>
              <a:t>Inverting the Laplacian Pyramid</a:t>
            </a:r>
          </a:p>
        </p:txBody>
      </p:sp>
      <p:sp>
        <p:nvSpPr>
          <p:cNvPr id="1953"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54"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1955" name="Image" descr="Image"/>
          <p:cNvPicPr>
            <a:picLocks noChangeAspect="1"/>
          </p:cNvPicPr>
          <p:nvPr/>
        </p:nvPicPr>
        <p:blipFill>
          <a:blip r:embed="rId3">
            <a:extLst/>
          </a:blip>
          <a:stretch>
            <a:fillRect/>
          </a:stretch>
        </p:blipFill>
        <p:spPr>
          <a:xfrm>
            <a:off x="1153934" y="9109857"/>
            <a:ext cx="2515579" cy="2473300"/>
          </a:xfrm>
          <a:prstGeom prst="rect">
            <a:avLst/>
          </a:prstGeom>
          <a:ln w="12700">
            <a:miter lim="400000"/>
          </a:ln>
        </p:spPr>
      </p:pic>
      <p:pic>
        <p:nvPicPr>
          <p:cNvPr id="1956" name="Image" descr="Image"/>
          <p:cNvPicPr>
            <a:picLocks noChangeAspect="1"/>
          </p:cNvPicPr>
          <p:nvPr/>
        </p:nvPicPr>
        <p:blipFill>
          <a:blip r:embed="rId4">
            <a:extLst/>
          </a:blip>
          <a:stretch>
            <a:fillRect/>
          </a:stretch>
        </p:blipFill>
        <p:spPr>
          <a:xfrm>
            <a:off x="5605791" y="9046529"/>
            <a:ext cx="1268359" cy="1226081"/>
          </a:xfrm>
          <a:prstGeom prst="rect">
            <a:avLst/>
          </a:prstGeom>
          <a:ln w="12700">
            <a:miter lim="400000"/>
          </a:ln>
        </p:spPr>
      </p:pic>
      <p:pic>
        <p:nvPicPr>
          <p:cNvPr id="1957" name="Image" descr="Image"/>
          <p:cNvPicPr>
            <a:picLocks noChangeAspect="1"/>
          </p:cNvPicPr>
          <p:nvPr/>
        </p:nvPicPr>
        <p:blipFill>
          <a:blip r:embed="rId5">
            <a:extLst/>
          </a:blip>
          <a:stretch>
            <a:fillRect/>
          </a:stretch>
        </p:blipFill>
        <p:spPr>
          <a:xfrm>
            <a:off x="12296540" y="3354623"/>
            <a:ext cx="412527" cy="436792"/>
          </a:xfrm>
          <a:prstGeom prst="rect">
            <a:avLst/>
          </a:prstGeom>
          <a:ln w="12700">
            <a:miter lim="400000"/>
          </a:ln>
        </p:spPr>
      </p:pic>
      <p:pic>
        <p:nvPicPr>
          <p:cNvPr id="1958" name="Image" descr="Image"/>
          <p:cNvPicPr>
            <a:picLocks noChangeAspect="1"/>
          </p:cNvPicPr>
          <p:nvPr/>
        </p:nvPicPr>
        <p:blipFill>
          <a:blip r:embed="rId6">
            <a:extLst/>
          </a:blip>
          <a:stretch>
            <a:fillRect/>
          </a:stretch>
        </p:blipFill>
        <p:spPr>
          <a:xfrm>
            <a:off x="9639058" y="8993587"/>
            <a:ext cx="697598" cy="655319"/>
          </a:xfrm>
          <a:prstGeom prst="rect">
            <a:avLst/>
          </a:prstGeom>
          <a:ln w="12700">
            <a:miter lim="400000"/>
          </a:ln>
        </p:spPr>
      </p:pic>
      <p:pic>
        <p:nvPicPr>
          <p:cNvPr id="1959" name="Image" descr="Image"/>
          <p:cNvPicPr>
            <a:picLocks noChangeAspect="1"/>
          </p:cNvPicPr>
          <p:nvPr/>
        </p:nvPicPr>
        <p:blipFill>
          <a:blip r:embed="rId7">
            <a:extLst/>
          </a:blip>
          <a:stretch>
            <a:fillRect/>
          </a:stretch>
        </p:blipFill>
        <p:spPr>
          <a:xfrm>
            <a:off x="8964983" y="3255929"/>
            <a:ext cx="655320" cy="634180"/>
          </a:xfrm>
          <a:prstGeom prst="rect">
            <a:avLst/>
          </a:prstGeom>
          <a:ln w="12700">
            <a:miter lim="400000"/>
          </a:ln>
        </p:spPr>
      </p:pic>
      <p:pic>
        <p:nvPicPr>
          <p:cNvPr id="1960" name="Image" descr="Image"/>
          <p:cNvPicPr>
            <a:picLocks noChangeAspect="1"/>
          </p:cNvPicPr>
          <p:nvPr/>
        </p:nvPicPr>
        <p:blipFill>
          <a:blip r:embed="rId8">
            <a:extLst/>
          </a:blip>
          <a:stretch>
            <a:fillRect/>
          </a:stretch>
        </p:blipFill>
        <p:spPr>
          <a:xfrm>
            <a:off x="4978109" y="2687772"/>
            <a:ext cx="1310638" cy="1268359"/>
          </a:xfrm>
          <a:prstGeom prst="rect">
            <a:avLst/>
          </a:prstGeom>
          <a:ln w="12700">
            <a:miter lim="400000"/>
          </a:ln>
        </p:spPr>
      </p:pic>
      <p:pic>
        <p:nvPicPr>
          <p:cNvPr id="1961" name="Image" descr="Image"/>
          <p:cNvPicPr>
            <a:picLocks noChangeAspect="1"/>
          </p:cNvPicPr>
          <p:nvPr/>
        </p:nvPicPr>
        <p:blipFill>
          <a:blip r:embed="rId9">
            <a:extLst/>
          </a:blip>
          <a:stretch>
            <a:fillRect/>
          </a:stretch>
        </p:blipFill>
        <p:spPr>
          <a:xfrm>
            <a:off x="1010453" y="1482831"/>
            <a:ext cx="2494439" cy="2473300"/>
          </a:xfrm>
          <a:prstGeom prst="rect">
            <a:avLst/>
          </a:prstGeom>
          <a:ln w="12700">
            <a:miter lim="400000"/>
          </a:ln>
        </p:spPr>
      </p:pic>
      <p:sp>
        <p:nvSpPr>
          <p:cNvPr id="1962"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1963"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pic>
        <p:nvPicPr>
          <p:cNvPr id="1964" name="Image" descr="Image"/>
          <p:cNvPicPr>
            <a:picLocks noChangeAspect="1"/>
          </p:cNvPicPr>
          <p:nvPr/>
        </p:nvPicPr>
        <p:blipFill>
          <a:blip r:embed="rId7">
            <a:extLst/>
          </a:blip>
          <a:stretch>
            <a:fillRect/>
          </a:stretch>
        </p:blipFill>
        <p:spPr>
          <a:xfrm>
            <a:off x="15584113" y="3255929"/>
            <a:ext cx="655320" cy="634180"/>
          </a:xfrm>
          <a:prstGeom prst="rect">
            <a:avLst/>
          </a:prstGeom>
          <a:ln w="12700">
            <a:miter lim="400000"/>
          </a:ln>
        </p:spPr>
      </p:pic>
      <p:pic>
        <p:nvPicPr>
          <p:cNvPr id="1965" name="Image" descr="Image"/>
          <p:cNvPicPr>
            <a:picLocks noChangeAspect="1"/>
          </p:cNvPicPr>
          <p:nvPr/>
        </p:nvPicPr>
        <p:blipFill>
          <a:blip r:embed="rId8">
            <a:extLst/>
          </a:blip>
          <a:stretch>
            <a:fillRect/>
          </a:stretch>
        </p:blipFill>
        <p:spPr>
          <a:xfrm>
            <a:off x="17957325" y="2687772"/>
            <a:ext cx="1310638" cy="1268359"/>
          </a:xfrm>
          <a:prstGeom prst="rect">
            <a:avLst/>
          </a:prstGeom>
          <a:ln w="12700">
            <a:miter lim="400000"/>
          </a:ln>
        </p:spPr>
      </p:pic>
      <p:pic>
        <p:nvPicPr>
          <p:cNvPr id="1966" name="Image" descr="Image"/>
          <p:cNvPicPr>
            <a:picLocks noChangeAspect="1"/>
          </p:cNvPicPr>
          <p:nvPr/>
        </p:nvPicPr>
        <p:blipFill>
          <a:blip r:embed="rId9">
            <a:extLst/>
          </a:blip>
          <a:stretch>
            <a:fillRect/>
          </a:stretch>
        </p:blipFill>
        <p:spPr>
          <a:xfrm>
            <a:off x="21340081" y="1482831"/>
            <a:ext cx="2494439" cy="2473300"/>
          </a:xfrm>
          <a:prstGeom prst="rect">
            <a:avLst/>
          </a:prstGeom>
          <a:ln w="12700">
            <a:miter lim="400000"/>
          </a:ln>
        </p:spPr>
      </p:pic>
      <p:grpSp>
        <p:nvGrpSpPr>
          <p:cNvPr id="1972" name="Group"/>
          <p:cNvGrpSpPr/>
          <p:nvPr/>
        </p:nvGrpSpPr>
        <p:grpSpPr>
          <a:xfrm>
            <a:off x="2690149" y="1072024"/>
            <a:ext cx="21372494" cy="8101877"/>
            <a:chOff x="0" y="0"/>
            <a:chExt cx="21372492" cy="8101876"/>
          </a:xfrm>
        </p:grpSpPr>
        <p:sp>
          <p:nvSpPr>
            <p:cNvPr id="1967" name="Rectangle"/>
            <p:cNvSpPr/>
            <p:nvPr/>
          </p:nvSpPr>
          <p:spPr>
            <a:xfrm>
              <a:off x="10266100" y="1508808"/>
              <a:ext cx="11082278" cy="6593069"/>
            </a:xfrm>
            <a:prstGeom prst="rect">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68" name="Rectangle"/>
            <p:cNvSpPr/>
            <p:nvPr/>
          </p:nvSpPr>
          <p:spPr>
            <a:xfrm>
              <a:off x="18427861" y="0"/>
              <a:ext cx="2944632" cy="5121717"/>
            </a:xfrm>
            <a:prstGeom prst="rect">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69" name="Rectangle"/>
            <p:cNvSpPr/>
            <p:nvPr/>
          </p:nvSpPr>
          <p:spPr>
            <a:xfrm>
              <a:off x="7573861" y="5847465"/>
              <a:ext cx="4069145" cy="1865856"/>
            </a:xfrm>
            <a:prstGeom prst="rect">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70" name="Rectangle"/>
            <p:cNvSpPr/>
            <p:nvPr/>
          </p:nvSpPr>
          <p:spPr>
            <a:xfrm>
              <a:off x="3844402" y="6709539"/>
              <a:ext cx="4180552" cy="1110206"/>
            </a:xfrm>
            <a:prstGeom prst="rect">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sp>
          <p:nvSpPr>
            <p:cNvPr id="1971" name="Rectangle"/>
            <p:cNvSpPr/>
            <p:nvPr/>
          </p:nvSpPr>
          <p:spPr>
            <a:xfrm>
              <a:off x="0" y="7290202"/>
              <a:ext cx="4180551" cy="594811"/>
            </a:xfrm>
            <a:prstGeom prst="rect">
              <a:avLst/>
            </a:prstGeom>
            <a:solidFill>
              <a:srgbClr val="FFFFFF"/>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mn-lt"/>
                  <a:ea typeface="+mn-ea"/>
                  <a:cs typeface="+mn-cs"/>
                  <a:sym typeface="Helvetica Neue Medium"/>
                </a:defRPr>
              </a:pPr>
            </a:p>
          </p:txBody>
        </p:sp>
      </p:gr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4"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75"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1976" name="Image" descr="Image"/>
          <p:cNvPicPr>
            <a:picLocks noChangeAspect="1"/>
          </p:cNvPicPr>
          <p:nvPr/>
        </p:nvPicPr>
        <p:blipFill>
          <a:blip r:embed="rId3">
            <a:extLst/>
          </a:blip>
          <a:stretch>
            <a:fillRect/>
          </a:stretch>
        </p:blipFill>
        <p:spPr>
          <a:xfrm>
            <a:off x="1153934" y="9109857"/>
            <a:ext cx="2515579" cy="2473300"/>
          </a:xfrm>
          <a:prstGeom prst="rect">
            <a:avLst/>
          </a:prstGeom>
          <a:ln w="12700">
            <a:miter lim="400000"/>
          </a:ln>
        </p:spPr>
      </p:pic>
      <p:pic>
        <p:nvPicPr>
          <p:cNvPr id="1977" name="Image" descr="Image"/>
          <p:cNvPicPr>
            <a:picLocks noChangeAspect="1"/>
          </p:cNvPicPr>
          <p:nvPr/>
        </p:nvPicPr>
        <p:blipFill>
          <a:blip r:embed="rId4">
            <a:extLst/>
          </a:blip>
          <a:stretch>
            <a:fillRect/>
          </a:stretch>
        </p:blipFill>
        <p:spPr>
          <a:xfrm>
            <a:off x="5605791" y="9046529"/>
            <a:ext cx="1268359" cy="1226081"/>
          </a:xfrm>
          <a:prstGeom prst="rect">
            <a:avLst/>
          </a:prstGeom>
          <a:ln w="12700">
            <a:miter lim="400000"/>
          </a:ln>
        </p:spPr>
      </p:pic>
      <p:pic>
        <p:nvPicPr>
          <p:cNvPr id="1978" name="Image" descr="Image"/>
          <p:cNvPicPr>
            <a:picLocks noChangeAspect="1"/>
          </p:cNvPicPr>
          <p:nvPr/>
        </p:nvPicPr>
        <p:blipFill>
          <a:blip r:embed="rId5">
            <a:extLst/>
          </a:blip>
          <a:stretch>
            <a:fillRect/>
          </a:stretch>
        </p:blipFill>
        <p:spPr>
          <a:xfrm>
            <a:off x="12296540" y="3354623"/>
            <a:ext cx="412527" cy="436792"/>
          </a:xfrm>
          <a:prstGeom prst="rect">
            <a:avLst/>
          </a:prstGeom>
          <a:ln w="12700">
            <a:miter lim="400000"/>
          </a:ln>
        </p:spPr>
      </p:pic>
      <p:pic>
        <p:nvPicPr>
          <p:cNvPr id="1979" name="Image" descr="Image"/>
          <p:cNvPicPr>
            <a:picLocks noChangeAspect="1"/>
          </p:cNvPicPr>
          <p:nvPr/>
        </p:nvPicPr>
        <p:blipFill>
          <a:blip r:embed="rId6">
            <a:extLst/>
          </a:blip>
          <a:stretch>
            <a:fillRect/>
          </a:stretch>
        </p:blipFill>
        <p:spPr>
          <a:xfrm>
            <a:off x="9639058" y="8993587"/>
            <a:ext cx="697598" cy="655319"/>
          </a:xfrm>
          <a:prstGeom prst="rect">
            <a:avLst/>
          </a:prstGeom>
          <a:ln w="12700">
            <a:miter lim="400000"/>
          </a:ln>
        </p:spPr>
      </p:pic>
      <p:pic>
        <p:nvPicPr>
          <p:cNvPr id="1980" name="Image" descr="Image"/>
          <p:cNvPicPr>
            <a:picLocks noChangeAspect="1"/>
          </p:cNvPicPr>
          <p:nvPr/>
        </p:nvPicPr>
        <p:blipFill>
          <a:blip r:embed="rId7">
            <a:extLst/>
          </a:blip>
          <a:stretch>
            <a:fillRect/>
          </a:stretch>
        </p:blipFill>
        <p:spPr>
          <a:xfrm>
            <a:off x="8964983" y="3255929"/>
            <a:ext cx="655320" cy="634180"/>
          </a:xfrm>
          <a:prstGeom prst="rect">
            <a:avLst/>
          </a:prstGeom>
          <a:ln w="12700">
            <a:miter lim="400000"/>
          </a:ln>
        </p:spPr>
      </p:pic>
      <p:pic>
        <p:nvPicPr>
          <p:cNvPr id="1981" name="Image" descr="Image"/>
          <p:cNvPicPr>
            <a:picLocks noChangeAspect="1"/>
          </p:cNvPicPr>
          <p:nvPr/>
        </p:nvPicPr>
        <p:blipFill>
          <a:blip r:embed="rId8">
            <a:extLst/>
          </a:blip>
          <a:stretch>
            <a:fillRect/>
          </a:stretch>
        </p:blipFill>
        <p:spPr>
          <a:xfrm>
            <a:off x="4978109" y="2687772"/>
            <a:ext cx="1310638" cy="1268359"/>
          </a:xfrm>
          <a:prstGeom prst="rect">
            <a:avLst/>
          </a:prstGeom>
          <a:ln w="12700">
            <a:miter lim="400000"/>
          </a:ln>
        </p:spPr>
      </p:pic>
      <p:pic>
        <p:nvPicPr>
          <p:cNvPr id="1982" name="Image" descr="Image"/>
          <p:cNvPicPr>
            <a:picLocks noChangeAspect="1"/>
          </p:cNvPicPr>
          <p:nvPr/>
        </p:nvPicPr>
        <p:blipFill>
          <a:blip r:embed="rId9">
            <a:extLst/>
          </a:blip>
          <a:stretch>
            <a:fillRect/>
          </a:stretch>
        </p:blipFill>
        <p:spPr>
          <a:xfrm>
            <a:off x="1010453" y="1482831"/>
            <a:ext cx="2494439" cy="2473300"/>
          </a:xfrm>
          <a:prstGeom prst="rect">
            <a:avLst/>
          </a:prstGeom>
          <a:ln w="12700">
            <a:miter lim="400000"/>
          </a:ln>
        </p:spPr>
      </p:pic>
      <p:sp>
        <p:nvSpPr>
          <p:cNvPr id="1983"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1984"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pic>
        <p:nvPicPr>
          <p:cNvPr id="1985" name="Image" descr="Image"/>
          <p:cNvPicPr>
            <a:picLocks noChangeAspect="1"/>
          </p:cNvPicPr>
          <p:nvPr/>
        </p:nvPicPr>
        <p:blipFill>
          <a:blip r:embed="rId8">
            <a:extLst/>
          </a:blip>
          <a:stretch>
            <a:fillRect/>
          </a:stretch>
        </p:blipFill>
        <p:spPr>
          <a:xfrm>
            <a:off x="17957325" y="2687772"/>
            <a:ext cx="1310638" cy="1268359"/>
          </a:xfrm>
          <a:prstGeom prst="rect">
            <a:avLst/>
          </a:prstGeom>
          <a:ln w="12700">
            <a:miter lim="400000"/>
          </a:ln>
        </p:spPr>
      </p:pic>
      <p:pic>
        <p:nvPicPr>
          <p:cNvPr id="1986" name="Image" descr="Image"/>
          <p:cNvPicPr>
            <a:picLocks noChangeAspect="1"/>
          </p:cNvPicPr>
          <p:nvPr/>
        </p:nvPicPr>
        <p:blipFill>
          <a:blip r:embed="rId9">
            <a:extLst/>
          </a:blip>
          <a:stretch>
            <a:fillRect/>
          </a:stretch>
        </p:blipFill>
        <p:spPr>
          <a:xfrm>
            <a:off x="21340081" y="1482831"/>
            <a:ext cx="2494439" cy="2473300"/>
          </a:xfrm>
          <a:prstGeom prst="rect">
            <a:avLst/>
          </a:prstGeom>
          <a:ln w="12700">
            <a:miter lim="400000"/>
          </a:ln>
        </p:spPr>
      </p:pic>
      <p:sp>
        <p:nvSpPr>
          <p:cNvPr id="1987" name="Rectangle"/>
          <p:cNvSpPr/>
          <p:nvPr/>
        </p:nvSpPr>
        <p:spPr>
          <a:xfrm>
            <a:off x="16063087" y="2354483"/>
            <a:ext cx="11123754" cy="6593069"/>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88" name="Rectangle"/>
          <p:cNvSpPr/>
          <p:nvPr/>
        </p:nvSpPr>
        <p:spPr>
          <a:xfrm>
            <a:off x="21118010" y="1072024"/>
            <a:ext cx="2944632" cy="5121718"/>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89" name="Rectangle"/>
          <p:cNvSpPr/>
          <p:nvPr/>
        </p:nvSpPr>
        <p:spPr>
          <a:xfrm>
            <a:off x="10264011" y="7543317"/>
            <a:ext cx="6189804" cy="1242029"/>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90" name="Rectangle"/>
          <p:cNvSpPr/>
          <p:nvPr/>
        </p:nvSpPr>
        <p:spPr>
          <a:xfrm>
            <a:off x="6534552" y="7781563"/>
            <a:ext cx="4180551" cy="1110206"/>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991" name="Rectangle"/>
          <p:cNvSpPr/>
          <p:nvPr/>
        </p:nvSpPr>
        <p:spPr>
          <a:xfrm>
            <a:off x="2690149" y="8362226"/>
            <a:ext cx="4180552" cy="594811"/>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pic>
        <p:nvPicPr>
          <p:cNvPr id="1992" name="Image" descr="Image"/>
          <p:cNvPicPr>
            <a:picLocks noChangeAspect="1"/>
          </p:cNvPicPr>
          <p:nvPr/>
        </p:nvPicPr>
        <p:blipFill>
          <a:blip r:embed="rId7">
            <a:extLst/>
          </a:blip>
          <a:stretch>
            <a:fillRect/>
          </a:stretch>
        </p:blipFill>
        <p:spPr>
          <a:xfrm>
            <a:off x="15469813" y="3255929"/>
            <a:ext cx="655320" cy="634180"/>
          </a:xfrm>
          <a:prstGeom prst="rect">
            <a:avLst/>
          </a:prstGeom>
          <a:ln w="12700">
            <a:miter lim="400000"/>
          </a:ln>
        </p:spPr>
      </p:pic>
      <p:sp>
        <p:nvSpPr>
          <p:cNvPr id="1993" name="Inverting the Laplacian Pyramid"/>
          <p:cNvSpPr txBox="1"/>
          <p:nvPr>
            <p:ph type="title"/>
          </p:nvPr>
        </p:nvSpPr>
        <p:spPr>
          <a:xfrm>
            <a:off x="1817166" y="-282616"/>
            <a:ext cx="21005801" cy="2286001"/>
          </a:xfrm>
          <a:prstGeom prst="rect">
            <a:avLst/>
          </a:prstGeom>
        </p:spPr>
        <p:txBody>
          <a:bodyPr/>
          <a:lstStyle/>
          <a:p>
            <a:pPr/>
            <a:r>
              <a:t>Inverting the Laplacian Pyramid</a:t>
            </a:r>
          </a:p>
        </p:txBody>
      </p:sp>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5"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96"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1997" name="Image" descr="Image"/>
          <p:cNvPicPr>
            <a:picLocks noChangeAspect="1"/>
          </p:cNvPicPr>
          <p:nvPr/>
        </p:nvPicPr>
        <p:blipFill>
          <a:blip r:embed="rId3">
            <a:extLst/>
          </a:blip>
          <a:stretch>
            <a:fillRect/>
          </a:stretch>
        </p:blipFill>
        <p:spPr>
          <a:xfrm>
            <a:off x="1153934" y="9109857"/>
            <a:ext cx="2515579" cy="2473300"/>
          </a:xfrm>
          <a:prstGeom prst="rect">
            <a:avLst/>
          </a:prstGeom>
          <a:ln w="12700">
            <a:miter lim="400000"/>
          </a:ln>
        </p:spPr>
      </p:pic>
      <p:pic>
        <p:nvPicPr>
          <p:cNvPr id="1998" name="Image" descr="Image"/>
          <p:cNvPicPr>
            <a:picLocks noChangeAspect="1"/>
          </p:cNvPicPr>
          <p:nvPr/>
        </p:nvPicPr>
        <p:blipFill>
          <a:blip r:embed="rId4">
            <a:extLst/>
          </a:blip>
          <a:stretch>
            <a:fillRect/>
          </a:stretch>
        </p:blipFill>
        <p:spPr>
          <a:xfrm>
            <a:off x="5605791" y="9046529"/>
            <a:ext cx="1268359" cy="1226081"/>
          </a:xfrm>
          <a:prstGeom prst="rect">
            <a:avLst/>
          </a:prstGeom>
          <a:ln w="12700">
            <a:miter lim="400000"/>
          </a:ln>
        </p:spPr>
      </p:pic>
      <p:pic>
        <p:nvPicPr>
          <p:cNvPr id="1999" name="Image" descr="Image"/>
          <p:cNvPicPr>
            <a:picLocks noChangeAspect="1"/>
          </p:cNvPicPr>
          <p:nvPr/>
        </p:nvPicPr>
        <p:blipFill>
          <a:blip r:embed="rId5">
            <a:extLst/>
          </a:blip>
          <a:stretch>
            <a:fillRect/>
          </a:stretch>
        </p:blipFill>
        <p:spPr>
          <a:xfrm>
            <a:off x="12296540" y="3354623"/>
            <a:ext cx="412527" cy="436792"/>
          </a:xfrm>
          <a:prstGeom prst="rect">
            <a:avLst/>
          </a:prstGeom>
          <a:ln w="12700">
            <a:miter lim="400000"/>
          </a:ln>
        </p:spPr>
      </p:pic>
      <p:pic>
        <p:nvPicPr>
          <p:cNvPr id="2000" name="Image" descr="Image"/>
          <p:cNvPicPr>
            <a:picLocks noChangeAspect="1"/>
          </p:cNvPicPr>
          <p:nvPr/>
        </p:nvPicPr>
        <p:blipFill>
          <a:blip r:embed="rId6">
            <a:extLst/>
          </a:blip>
          <a:stretch>
            <a:fillRect/>
          </a:stretch>
        </p:blipFill>
        <p:spPr>
          <a:xfrm>
            <a:off x="9639058" y="8993587"/>
            <a:ext cx="697598" cy="655319"/>
          </a:xfrm>
          <a:prstGeom prst="rect">
            <a:avLst/>
          </a:prstGeom>
          <a:ln w="12700">
            <a:miter lim="400000"/>
          </a:ln>
        </p:spPr>
      </p:pic>
      <p:pic>
        <p:nvPicPr>
          <p:cNvPr id="2001" name="Image" descr="Image"/>
          <p:cNvPicPr>
            <a:picLocks noChangeAspect="1"/>
          </p:cNvPicPr>
          <p:nvPr/>
        </p:nvPicPr>
        <p:blipFill>
          <a:blip r:embed="rId7">
            <a:extLst/>
          </a:blip>
          <a:stretch>
            <a:fillRect/>
          </a:stretch>
        </p:blipFill>
        <p:spPr>
          <a:xfrm>
            <a:off x="8964983" y="3255929"/>
            <a:ext cx="655320" cy="634180"/>
          </a:xfrm>
          <a:prstGeom prst="rect">
            <a:avLst/>
          </a:prstGeom>
          <a:ln w="12700">
            <a:miter lim="400000"/>
          </a:ln>
        </p:spPr>
      </p:pic>
      <p:pic>
        <p:nvPicPr>
          <p:cNvPr id="2002" name="Image" descr="Image"/>
          <p:cNvPicPr>
            <a:picLocks noChangeAspect="1"/>
          </p:cNvPicPr>
          <p:nvPr/>
        </p:nvPicPr>
        <p:blipFill>
          <a:blip r:embed="rId8">
            <a:extLst/>
          </a:blip>
          <a:stretch>
            <a:fillRect/>
          </a:stretch>
        </p:blipFill>
        <p:spPr>
          <a:xfrm>
            <a:off x="4978109" y="2687772"/>
            <a:ext cx="1310638" cy="1268359"/>
          </a:xfrm>
          <a:prstGeom prst="rect">
            <a:avLst/>
          </a:prstGeom>
          <a:ln w="12700">
            <a:miter lim="400000"/>
          </a:ln>
        </p:spPr>
      </p:pic>
      <p:pic>
        <p:nvPicPr>
          <p:cNvPr id="2003" name="Image" descr="Image"/>
          <p:cNvPicPr>
            <a:picLocks noChangeAspect="1"/>
          </p:cNvPicPr>
          <p:nvPr/>
        </p:nvPicPr>
        <p:blipFill>
          <a:blip r:embed="rId9">
            <a:extLst/>
          </a:blip>
          <a:stretch>
            <a:fillRect/>
          </a:stretch>
        </p:blipFill>
        <p:spPr>
          <a:xfrm>
            <a:off x="1010453" y="1482831"/>
            <a:ext cx="2494439" cy="2473300"/>
          </a:xfrm>
          <a:prstGeom prst="rect">
            <a:avLst/>
          </a:prstGeom>
          <a:ln w="12700">
            <a:miter lim="400000"/>
          </a:ln>
        </p:spPr>
      </p:pic>
      <p:sp>
        <p:nvSpPr>
          <p:cNvPr id="2004"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2005"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pic>
        <p:nvPicPr>
          <p:cNvPr id="2006" name="Image" descr="Image"/>
          <p:cNvPicPr>
            <a:picLocks noChangeAspect="1"/>
          </p:cNvPicPr>
          <p:nvPr/>
        </p:nvPicPr>
        <p:blipFill>
          <a:blip r:embed="rId7">
            <a:extLst/>
          </a:blip>
          <a:stretch>
            <a:fillRect/>
          </a:stretch>
        </p:blipFill>
        <p:spPr>
          <a:xfrm>
            <a:off x="15431713" y="3255929"/>
            <a:ext cx="655320" cy="634180"/>
          </a:xfrm>
          <a:prstGeom prst="rect">
            <a:avLst/>
          </a:prstGeom>
          <a:ln w="12700">
            <a:miter lim="400000"/>
          </a:ln>
        </p:spPr>
      </p:pic>
      <p:pic>
        <p:nvPicPr>
          <p:cNvPr id="2007" name="Image" descr="Image"/>
          <p:cNvPicPr>
            <a:picLocks noChangeAspect="1"/>
          </p:cNvPicPr>
          <p:nvPr/>
        </p:nvPicPr>
        <p:blipFill>
          <a:blip r:embed="rId9">
            <a:extLst/>
          </a:blip>
          <a:stretch>
            <a:fillRect/>
          </a:stretch>
        </p:blipFill>
        <p:spPr>
          <a:xfrm>
            <a:off x="21340081" y="1482831"/>
            <a:ext cx="2494439" cy="2473300"/>
          </a:xfrm>
          <a:prstGeom prst="rect">
            <a:avLst/>
          </a:prstGeom>
          <a:ln w="12700">
            <a:miter lim="400000"/>
          </a:ln>
        </p:spPr>
      </p:pic>
      <p:sp>
        <p:nvSpPr>
          <p:cNvPr id="2008" name="Rectangle"/>
          <p:cNvSpPr/>
          <p:nvPr/>
        </p:nvSpPr>
        <p:spPr>
          <a:xfrm>
            <a:off x="18722051" y="2354483"/>
            <a:ext cx="8464792" cy="6593069"/>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09" name="Rectangle"/>
          <p:cNvSpPr/>
          <p:nvPr/>
        </p:nvSpPr>
        <p:spPr>
          <a:xfrm>
            <a:off x="21118010" y="1072024"/>
            <a:ext cx="2944632" cy="5121718"/>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10" name="Rectangle"/>
          <p:cNvSpPr/>
          <p:nvPr/>
        </p:nvSpPr>
        <p:spPr>
          <a:xfrm>
            <a:off x="10264011" y="8256044"/>
            <a:ext cx="8820633" cy="529302"/>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11" name="Rectangle"/>
          <p:cNvSpPr/>
          <p:nvPr/>
        </p:nvSpPr>
        <p:spPr>
          <a:xfrm>
            <a:off x="6534552" y="8176389"/>
            <a:ext cx="4180551" cy="715380"/>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12" name="Rectangle"/>
          <p:cNvSpPr/>
          <p:nvPr/>
        </p:nvSpPr>
        <p:spPr>
          <a:xfrm>
            <a:off x="2690149" y="8362226"/>
            <a:ext cx="4180552" cy="594811"/>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pic>
        <p:nvPicPr>
          <p:cNvPr id="2013" name="Image" descr="Image"/>
          <p:cNvPicPr>
            <a:picLocks noChangeAspect="1"/>
          </p:cNvPicPr>
          <p:nvPr/>
        </p:nvPicPr>
        <p:blipFill>
          <a:blip r:embed="rId8">
            <a:extLst/>
          </a:blip>
          <a:stretch>
            <a:fillRect/>
          </a:stretch>
        </p:blipFill>
        <p:spPr>
          <a:xfrm>
            <a:off x="17982725" y="2687772"/>
            <a:ext cx="1310638" cy="1268359"/>
          </a:xfrm>
          <a:prstGeom prst="rect">
            <a:avLst/>
          </a:prstGeom>
          <a:ln w="12700">
            <a:miter lim="400000"/>
          </a:ln>
        </p:spPr>
      </p:pic>
      <p:sp>
        <p:nvSpPr>
          <p:cNvPr id="2014" name="Inverting the Laplacian Pyramid"/>
          <p:cNvSpPr txBox="1"/>
          <p:nvPr>
            <p:ph type="title"/>
          </p:nvPr>
        </p:nvSpPr>
        <p:spPr>
          <a:xfrm>
            <a:off x="1817166" y="-282616"/>
            <a:ext cx="21005801" cy="2286001"/>
          </a:xfrm>
          <a:prstGeom prst="rect">
            <a:avLst/>
          </a:prstGeom>
        </p:spPr>
        <p:txBody>
          <a:bodyPr/>
          <a:lstStyle/>
          <a:p>
            <a:pPr/>
            <a:r>
              <a:t>Inverting the Laplacian Pyramid</a:t>
            </a:r>
          </a:p>
        </p:txBody>
      </p:sp>
    </p:spTree>
  </p:cSld>
  <p:clrMapOvr>
    <a:masterClrMapping/>
  </p:clrMapOvr>
  <p:transition xmlns:p14="http://schemas.microsoft.com/office/powerpoint/2010/main" spd="med" advClick="1"/>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6"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7"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2018" name="Image" descr="Image"/>
          <p:cNvPicPr>
            <a:picLocks noChangeAspect="1"/>
          </p:cNvPicPr>
          <p:nvPr/>
        </p:nvPicPr>
        <p:blipFill>
          <a:blip r:embed="rId3">
            <a:extLst/>
          </a:blip>
          <a:stretch>
            <a:fillRect/>
          </a:stretch>
        </p:blipFill>
        <p:spPr>
          <a:xfrm>
            <a:off x="1153934" y="9109857"/>
            <a:ext cx="2515579" cy="2473300"/>
          </a:xfrm>
          <a:prstGeom prst="rect">
            <a:avLst/>
          </a:prstGeom>
          <a:ln w="12700">
            <a:miter lim="400000"/>
          </a:ln>
        </p:spPr>
      </p:pic>
      <p:pic>
        <p:nvPicPr>
          <p:cNvPr id="2019" name="Image" descr="Image"/>
          <p:cNvPicPr>
            <a:picLocks noChangeAspect="1"/>
          </p:cNvPicPr>
          <p:nvPr/>
        </p:nvPicPr>
        <p:blipFill>
          <a:blip r:embed="rId4">
            <a:extLst/>
          </a:blip>
          <a:stretch>
            <a:fillRect/>
          </a:stretch>
        </p:blipFill>
        <p:spPr>
          <a:xfrm>
            <a:off x="5605791" y="9046529"/>
            <a:ext cx="1268359" cy="1226081"/>
          </a:xfrm>
          <a:prstGeom prst="rect">
            <a:avLst/>
          </a:prstGeom>
          <a:ln w="12700">
            <a:miter lim="400000"/>
          </a:ln>
        </p:spPr>
      </p:pic>
      <p:pic>
        <p:nvPicPr>
          <p:cNvPr id="2020" name="Image" descr="Image"/>
          <p:cNvPicPr>
            <a:picLocks noChangeAspect="1"/>
          </p:cNvPicPr>
          <p:nvPr/>
        </p:nvPicPr>
        <p:blipFill>
          <a:blip r:embed="rId5">
            <a:extLst/>
          </a:blip>
          <a:stretch>
            <a:fillRect/>
          </a:stretch>
        </p:blipFill>
        <p:spPr>
          <a:xfrm>
            <a:off x="12296540" y="3354623"/>
            <a:ext cx="412527" cy="436792"/>
          </a:xfrm>
          <a:prstGeom prst="rect">
            <a:avLst/>
          </a:prstGeom>
          <a:ln w="12700">
            <a:miter lim="400000"/>
          </a:ln>
        </p:spPr>
      </p:pic>
      <p:pic>
        <p:nvPicPr>
          <p:cNvPr id="2021" name="Image" descr="Image"/>
          <p:cNvPicPr>
            <a:picLocks noChangeAspect="1"/>
          </p:cNvPicPr>
          <p:nvPr/>
        </p:nvPicPr>
        <p:blipFill>
          <a:blip r:embed="rId6">
            <a:extLst/>
          </a:blip>
          <a:stretch>
            <a:fillRect/>
          </a:stretch>
        </p:blipFill>
        <p:spPr>
          <a:xfrm>
            <a:off x="9639058" y="8993587"/>
            <a:ext cx="697598" cy="655319"/>
          </a:xfrm>
          <a:prstGeom prst="rect">
            <a:avLst/>
          </a:prstGeom>
          <a:ln w="12700">
            <a:miter lim="400000"/>
          </a:ln>
        </p:spPr>
      </p:pic>
      <p:pic>
        <p:nvPicPr>
          <p:cNvPr id="2022" name="Image" descr="Image"/>
          <p:cNvPicPr>
            <a:picLocks noChangeAspect="1"/>
          </p:cNvPicPr>
          <p:nvPr/>
        </p:nvPicPr>
        <p:blipFill>
          <a:blip r:embed="rId7">
            <a:extLst/>
          </a:blip>
          <a:stretch>
            <a:fillRect/>
          </a:stretch>
        </p:blipFill>
        <p:spPr>
          <a:xfrm>
            <a:off x="8964983" y="3255929"/>
            <a:ext cx="655320" cy="634180"/>
          </a:xfrm>
          <a:prstGeom prst="rect">
            <a:avLst/>
          </a:prstGeom>
          <a:ln w="12700">
            <a:miter lim="400000"/>
          </a:ln>
        </p:spPr>
      </p:pic>
      <p:pic>
        <p:nvPicPr>
          <p:cNvPr id="2023" name="Image" descr="Image"/>
          <p:cNvPicPr>
            <a:picLocks noChangeAspect="1"/>
          </p:cNvPicPr>
          <p:nvPr/>
        </p:nvPicPr>
        <p:blipFill>
          <a:blip r:embed="rId8">
            <a:extLst/>
          </a:blip>
          <a:stretch>
            <a:fillRect/>
          </a:stretch>
        </p:blipFill>
        <p:spPr>
          <a:xfrm>
            <a:off x="4978109" y="2687772"/>
            <a:ext cx="1310638" cy="1268359"/>
          </a:xfrm>
          <a:prstGeom prst="rect">
            <a:avLst/>
          </a:prstGeom>
          <a:ln w="12700">
            <a:miter lim="400000"/>
          </a:ln>
        </p:spPr>
      </p:pic>
      <p:pic>
        <p:nvPicPr>
          <p:cNvPr id="2024" name="Image" descr="Image"/>
          <p:cNvPicPr>
            <a:picLocks noChangeAspect="1"/>
          </p:cNvPicPr>
          <p:nvPr/>
        </p:nvPicPr>
        <p:blipFill>
          <a:blip r:embed="rId9">
            <a:extLst/>
          </a:blip>
          <a:stretch>
            <a:fillRect/>
          </a:stretch>
        </p:blipFill>
        <p:spPr>
          <a:xfrm>
            <a:off x="1010453" y="1482831"/>
            <a:ext cx="2494439" cy="2473300"/>
          </a:xfrm>
          <a:prstGeom prst="rect">
            <a:avLst/>
          </a:prstGeom>
          <a:ln w="12700">
            <a:miter lim="400000"/>
          </a:ln>
        </p:spPr>
      </p:pic>
      <p:sp>
        <p:nvSpPr>
          <p:cNvPr id="2025"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2026"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pic>
        <p:nvPicPr>
          <p:cNvPr id="2027" name="Image" descr="Image"/>
          <p:cNvPicPr>
            <a:picLocks noChangeAspect="1"/>
          </p:cNvPicPr>
          <p:nvPr/>
        </p:nvPicPr>
        <p:blipFill>
          <a:blip r:embed="rId7">
            <a:extLst/>
          </a:blip>
          <a:stretch>
            <a:fillRect/>
          </a:stretch>
        </p:blipFill>
        <p:spPr>
          <a:xfrm>
            <a:off x="15431713" y="3255929"/>
            <a:ext cx="655320" cy="634180"/>
          </a:xfrm>
          <a:prstGeom prst="rect">
            <a:avLst/>
          </a:prstGeom>
          <a:ln w="12700">
            <a:miter lim="400000"/>
          </a:ln>
        </p:spPr>
      </p:pic>
      <p:pic>
        <p:nvPicPr>
          <p:cNvPr id="2028" name="Image" descr="Image"/>
          <p:cNvPicPr>
            <a:picLocks noChangeAspect="1"/>
          </p:cNvPicPr>
          <p:nvPr/>
        </p:nvPicPr>
        <p:blipFill>
          <a:blip r:embed="rId9">
            <a:extLst/>
          </a:blip>
          <a:stretch>
            <a:fillRect/>
          </a:stretch>
        </p:blipFill>
        <p:spPr>
          <a:xfrm>
            <a:off x="21340081" y="1482831"/>
            <a:ext cx="2494439" cy="2473300"/>
          </a:xfrm>
          <a:prstGeom prst="rect">
            <a:avLst/>
          </a:prstGeom>
          <a:ln w="12700">
            <a:miter lim="400000"/>
          </a:ln>
        </p:spPr>
      </p:pic>
      <p:pic>
        <p:nvPicPr>
          <p:cNvPr id="2029" name="Image" descr="Image"/>
          <p:cNvPicPr>
            <a:picLocks noChangeAspect="1"/>
          </p:cNvPicPr>
          <p:nvPr/>
        </p:nvPicPr>
        <p:blipFill>
          <a:blip r:embed="rId8">
            <a:extLst/>
          </a:blip>
          <a:stretch>
            <a:fillRect/>
          </a:stretch>
        </p:blipFill>
        <p:spPr>
          <a:xfrm>
            <a:off x="17982725" y="2687772"/>
            <a:ext cx="1310638" cy="1268359"/>
          </a:xfrm>
          <a:prstGeom prst="rect">
            <a:avLst/>
          </a:prstGeom>
          <a:ln w="12700">
            <a:miter lim="400000"/>
          </a:ln>
        </p:spPr>
      </p:pic>
      <p:sp>
        <p:nvSpPr>
          <p:cNvPr id="2030" name="Inverting the Laplacian Pyramid"/>
          <p:cNvSpPr txBox="1"/>
          <p:nvPr>
            <p:ph type="title"/>
          </p:nvPr>
        </p:nvSpPr>
        <p:spPr>
          <a:xfrm>
            <a:off x="1817166" y="-282616"/>
            <a:ext cx="21005801" cy="2286001"/>
          </a:xfrm>
          <a:prstGeom prst="rect">
            <a:avLst/>
          </a:prstGeom>
        </p:spPr>
        <p:txBody>
          <a:bodyPr/>
          <a:lstStyle/>
          <a:p>
            <a:pPr/>
            <a:r>
              <a:t>Inverting the Laplacian Pyramid</a:t>
            </a:r>
          </a:p>
        </p:txBody>
      </p:sp>
    </p:spTree>
  </p:cSld>
  <p:clrMapOvr>
    <a:masterClrMapping/>
  </p:clrMapOvr>
  <p:transition xmlns:p14="http://schemas.microsoft.com/office/powerpoint/2010/main" spd="med" advClick="1"/>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2"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33" name="Image" descr="Image"/>
          <p:cNvPicPr>
            <a:picLocks noChangeAspect="1"/>
          </p:cNvPicPr>
          <p:nvPr/>
        </p:nvPicPr>
        <p:blipFill>
          <a:blip r:embed="rId2">
            <a:extLst/>
          </a:blip>
          <a:srcRect l="0" t="493" r="0" b="0"/>
          <a:stretch>
            <a:fillRect/>
          </a:stretch>
        </p:blipFill>
        <p:spPr>
          <a:xfrm>
            <a:off x="1555404" y="4058689"/>
            <a:ext cx="20429830" cy="5121217"/>
          </a:xfrm>
          <a:prstGeom prst="rect">
            <a:avLst/>
          </a:prstGeom>
          <a:ln w="12700">
            <a:miter lim="400000"/>
          </a:ln>
        </p:spPr>
      </p:pic>
      <p:pic>
        <p:nvPicPr>
          <p:cNvPr id="2034" name="Image" descr="Image"/>
          <p:cNvPicPr>
            <a:picLocks noChangeAspect="1"/>
          </p:cNvPicPr>
          <p:nvPr/>
        </p:nvPicPr>
        <p:blipFill>
          <a:blip r:embed="rId3">
            <a:extLst/>
          </a:blip>
          <a:stretch>
            <a:fillRect/>
          </a:stretch>
        </p:blipFill>
        <p:spPr>
          <a:xfrm>
            <a:off x="5334000" y="0"/>
            <a:ext cx="13716000" cy="13716000"/>
          </a:xfrm>
          <a:prstGeom prst="rect">
            <a:avLst/>
          </a:prstGeom>
          <a:ln w="12700">
            <a:miter lim="400000"/>
          </a:ln>
        </p:spPr>
      </p:pic>
      <p:pic>
        <p:nvPicPr>
          <p:cNvPr id="2035" name="Image" descr="Image"/>
          <p:cNvPicPr>
            <a:picLocks noChangeAspect="1"/>
          </p:cNvPicPr>
          <p:nvPr/>
        </p:nvPicPr>
        <p:blipFill>
          <a:blip r:embed="rId4">
            <a:extLst/>
          </a:blip>
          <a:stretch>
            <a:fillRect/>
          </a:stretch>
        </p:blipFill>
        <p:spPr>
          <a:xfrm>
            <a:off x="1153934" y="9109857"/>
            <a:ext cx="2515579" cy="2473300"/>
          </a:xfrm>
          <a:prstGeom prst="rect">
            <a:avLst/>
          </a:prstGeom>
          <a:ln w="12700">
            <a:miter lim="400000"/>
          </a:ln>
        </p:spPr>
      </p:pic>
      <p:pic>
        <p:nvPicPr>
          <p:cNvPr id="2036" name="Image" descr="Image"/>
          <p:cNvPicPr>
            <a:picLocks noChangeAspect="1"/>
          </p:cNvPicPr>
          <p:nvPr/>
        </p:nvPicPr>
        <p:blipFill>
          <a:blip r:embed="rId5">
            <a:extLst/>
          </a:blip>
          <a:stretch>
            <a:fillRect/>
          </a:stretch>
        </p:blipFill>
        <p:spPr>
          <a:xfrm>
            <a:off x="5605791" y="9046529"/>
            <a:ext cx="1268359" cy="1226081"/>
          </a:xfrm>
          <a:prstGeom prst="rect">
            <a:avLst/>
          </a:prstGeom>
          <a:ln w="12700">
            <a:miter lim="400000"/>
          </a:ln>
        </p:spPr>
      </p:pic>
      <p:pic>
        <p:nvPicPr>
          <p:cNvPr id="2037" name="Image" descr="Image"/>
          <p:cNvPicPr>
            <a:picLocks noChangeAspect="1"/>
          </p:cNvPicPr>
          <p:nvPr/>
        </p:nvPicPr>
        <p:blipFill>
          <a:blip r:embed="rId6">
            <a:extLst/>
          </a:blip>
          <a:stretch>
            <a:fillRect/>
          </a:stretch>
        </p:blipFill>
        <p:spPr>
          <a:xfrm>
            <a:off x="12296540" y="3354623"/>
            <a:ext cx="412527" cy="436792"/>
          </a:xfrm>
          <a:prstGeom prst="rect">
            <a:avLst/>
          </a:prstGeom>
          <a:ln w="12700">
            <a:miter lim="400000"/>
          </a:ln>
        </p:spPr>
      </p:pic>
      <p:pic>
        <p:nvPicPr>
          <p:cNvPr id="2038" name="Image" descr="Image"/>
          <p:cNvPicPr>
            <a:picLocks noChangeAspect="1"/>
          </p:cNvPicPr>
          <p:nvPr/>
        </p:nvPicPr>
        <p:blipFill>
          <a:blip r:embed="rId7">
            <a:extLst/>
          </a:blip>
          <a:stretch>
            <a:fillRect/>
          </a:stretch>
        </p:blipFill>
        <p:spPr>
          <a:xfrm>
            <a:off x="9639058" y="8993587"/>
            <a:ext cx="697598" cy="655319"/>
          </a:xfrm>
          <a:prstGeom prst="rect">
            <a:avLst/>
          </a:prstGeom>
          <a:ln w="12700">
            <a:miter lim="400000"/>
          </a:ln>
        </p:spPr>
      </p:pic>
      <p:pic>
        <p:nvPicPr>
          <p:cNvPr id="2039" name="Image" descr="Image"/>
          <p:cNvPicPr>
            <a:picLocks noChangeAspect="1"/>
          </p:cNvPicPr>
          <p:nvPr/>
        </p:nvPicPr>
        <p:blipFill>
          <a:blip r:embed="rId8">
            <a:extLst/>
          </a:blip>
          <a:stretch>
            <a:fillRect/>
          </a:stretch>
        </p:blipFill>
        <p:spPr>
          <a:xfrm>
            <a:off x="8964983" y="3255929"/>
            <a:ext cx="655320" cy="634180"/>
          </a:xfrm>
          <a:prstGeom prst="rect">
            <a:avLst/>
          </a:prstGeom>
          <a:ln w="12700">
            <a:miter lim="400000"/>
          </a:ln>
        </p:spPr>
      </p:pic>
      <p:pic>
        <p:nvPicPr>
          <p:cNvPr id="2040" name="Image" descr="Image"/>
          <p:cNvPicPr>
            <a:picLocks noChangeAspect="1"/>
          </p:cNvPicPr>
          <p:nvPr/>
        </p:nvPicPr>
        <p:blipFill>
          <a:blip r:embed="rId9">
            <a:extLst/>
          </a:blip>
          <a:stretch>
            <a:fillRect/>
          </a:stretch>
        </p:blipFill>
        <p:spPr>
          <a:xfrm>
            <a:off x="4978109" y="2687772"/>
            <a:ext cx="1310638" cy="1268359"/>
          </a:xfrm>
          <a:prstGeom prst="rect">
            <a:avLst/>
          </a:prstGeom>
          <a:ln w="12700">
            <a:miter lim="400000"/>
          </a:ln>
        </p:spPr>
      </p:pic>
      <p:pic>
        <p:nvPicPr>
          <p:cNvPr id="2041" name="Image" descr="Image"/>
          <p:cNvPicPr>
            <a:picLocks noChangeAspect="1"/>
          </p:cNvPicPr>
          <p:nvPr/>
        </p:nvPicPr>
        <p:blipFill>
          <a:blip r:embed="rId10">
            <a:extLst/>
          </a:blip>
          <a:stretch>
            <a:fillRect/>
          </a:stretch>
        </p:blipFill>
        <p:spPr>
          <a:xfrm>
            <a:off x="1010453" y="1482831"/>
            <a:ext cx="2494439" cy="2473300"/>
          </a:xfrm>
          <a:prstGeom prst="rect">
            <a:avLst/>
          </a:prstGeom>
          <a:ln w="12700">
            <a:miter lim="400000"/>
          </a:ln>
        </p:spPr>
      </p:pic>
      <p:sp>
        <p:nvSpPr>
          <p:cNvPr id="2042" name="Gaussian pyramid"/>
          <p:cNvSpPr txBox="1"/>
          <p:nvPr/>
        </p:nvSpPr>
        <p:spPr>
          <a:xfrm>
            <a:off x="5589420" y="2024765"/>
            <a:ext cx="3379852"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Gaussian pyramid</a:t>
            </a:r>
          </a:p>
        </p:txBody>
      </p:sp>
      <p:sp>
        <p:nvSpPr>
          <p:cNvPr id="2043" name="Laplacian pyramid"/>
          <p:cNvSpPr txBox="1"/>
          <p:nvPr/>
        </p:nvSpPr>
        <p:spPr>
          <a:xfrm>
            <a:off x="5554368" y="10653439"/>
            <a:ext cx="3449956"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3000"/>
            </a:lvl1pPr>
          </a:lstStyle>
          <a:p>
            <a:pPr/>
            <a:r>
              <a:t>Laplacian pyramid</a:t>
            </a:r>
          </a:p>
        </p:txBody>
      </p:sp>
      <p:pic>
        <p:nvPicPr>
          <p:cNvPr id="2044" name="Image" descr="Image"/>
          <p:cNvPicPr>
            <a:picLocks noChangeAspect="1"/>
          </p:cNvPicPr>
          <p:nvPr/>
        </p:nvPicPr>
        <p:blipFill>
          <a:blip r:embed="rId8">
            <a:extLst/>
          </a:blip>
          <a:stretch>
            <a:fillRect/>
          </a:stretch>
        </p:blipFill>
        <p:spPr>
          <a:xfrm>
            <a:off x="15584113" y="3255929"/>
            <a:ext cx="655320" cy="634180"/>
          </a:xfrm>
          <a:prstGeom prst="rect">
            <a:avLst/>
          </a:prstGeom>
          <a:ln w="12700">
            <a:miter lim="400000"/>
          </a:ln>
        </p:spPr>
      </p:pic>
      <p:pic>
        <p:nvPicPr>
          <p:cNvPr id="2045" name="Image" descr="Image"/>
          <p:cNvPicPr>
            <a:picLocks noChangeAspect="1"/>
          </p:cNvPicPr>
          <p:nvPr/>
        </p:nvPicPr>
        <p:blipFill>
          <a:blip r:embed="rId9">
            <a:extLst/>
          </a:blip>
          <a:stretch>
            <a:fillRect/>
          </a:stretch>
        </p:blipFill>
        <p:spPr>
          <a:xfrm>
            <a:off x="17957325" y="2687772"/>
            <a:ext cx="1310638" cy="1268359"/>
          </a:xfrm>
          <a:prstGeom prst="rect">
            <a:avLst/>
          </a:prstGeom>
          <a:ln w="12700">
            <a:miter lim="400000"/>
          </a:ln>
        </p:spPr>
      </p:pic>
      <p:pic>
        <p:nvPicPr>
          <p:cNvPr id="2046" name="Image" descr="Image"/>
          <p:cNvPicPr>
            <a:picLocks noChangeAspect="1"/>
          </p:cNvPicPr>
          <p:nvPr/>
        </p:nvPicPr>
        <p:blipFill>
          <a:blip r:embed="rId10">
            <a:extLst/>
          </a:blip>
          <a:stretch>
            <a:fillRect/>
          </a:stretch>
        </p:blipFill>
        <p:spPr>
          <a:xfrm>
            <a:off x="21340081" y="1482831"/>
            <a:ext cx="2494439" cy="2473300"/>
          </a:xfrm>
          <a:prstGeom prst="rect">
            <a:avLst/>
          </a:prstGeom>
          <a:ln w="12700">
            <a:miter lim="400000"/>
          </a:ln>
        </p:spPr>
      </p:pic>
      <p:sp>
        <p:nvSpPr>
          <p:cNvPr id="2047" name="Rectangle"/>
          <p:cNvSpPr/>
          <p:nvPr/>
        </p:nvSpPr>
        <p:spPr>
          <a:xfrm>
            <a:off x="570353" y="1478323"/>
            <a:ext cx="12527468" cy="11652766"/>
          </a:xfrm>
          <a:prstGeom prst="rect">
            <a:avLst/>
          </a:prstGeom>
          <a:solidFill>
            <a:schemeClr val="accent1">
              <a:alpha val="20770"/>
            </a:schemeClr>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48" name="Rectangle"/>
          <p:cNvSpPr/>
          <p:nvPr/>
        </p:nvSpPr>
        <p:spPr>
          <a:xfrm>
            <a:off x="13303364" y="1478323"/>
            <a:ext cx="10815032" cy="11652766"/>
          </a:xfrm>
          <a:prstGeom prst="rect">
            <a:avLst/>
          </a:prstGeom>
          <a:solidFill>
            <a:schemeClr val="accent5">
              <a:hueOff val="-82419"/>
              <a:satOff val="-9513"/>
              <a:lumOff val="-16343"/>
              <a:alpha val="17101"/>
            </a:schemeClr>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049" name="Analysis/Encoder"/>
          <p:cNvSpPr txBox="1"/>
          <p:nvPr/>
        </p:nvSpPr>
        <p:spPr>
          <a:xfrm>
            <a:off x="3894290" y="12058985"/>
            <a:ext cx="6322277" cy="1031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300"/>
            </a:lvl1pPr>
          </a:lstStyle>
          <a:p>
            <a:pPr/>
            <a:r>
              <a:t>Analysis/Encoder</a:t>
            </a:r>
          </a:p>
        </p:txBody>
      </p:sp>
      <p:sp>
        <p:nvSpPr>
          <p:cNvPr id="2050" name="Synthesis/Decoder"/>
          <p:cNvSpPr txBox="1"/>
          <p:nvPr/>
        </p:nvSpPr>
        <p:spPr>
          <a:xfrm>
            <a:off x="15817161" y="12058985"/>
            <a:ext cx="6900749" cy="1031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300"/>
            </a:lvl1pPr>
          </a:lstStyle>
          <a:p>
            <a:pPr/>
            <a:r>
              <a:t>Synthesis/Decoder</a:t>
            </a:r>
          </a:p>
        </p:txBody>
      </p:sp>
      <p:sp>
        <p:nvSpPr>
          <p:cNvPr id="2051" name="Inverting the Laplacian Pyramid"/>
          <p:cNvSpPr txBox="1"/>
          <p:nvPr>
            <p:ph type="title"/>
          </p:nvPr>
        </p:nvSpPr>
        <p:spPr>
          <a:xfrm>
            <a:off x="1817166" y="-282616"/>
            <a:ext cx="21005801" cy="2286001"/>
          </a:xfrm>
          <a:prstGeom prst="rect">
            <a:avLst/>
          </a:prstGeom>
        </p:spPr>
        <p:txBody>
          <a:bodyPr/>
          <a:lstStyle/>
          <a:p>
            <a:pPr/>
            <a:r>
              <a:t>Inverting the Laplacian Pyramid</a:t>
            </a:r>
          </a:p>
        </p:txBody>
      </p:sp>
    </p:spTree>
  </p:cSld>
  <p:clrMapOvr>
    <a:masterClrMapping/>
  </p:clrMapOvr>
  <p:transition xmlns:p14="http://schemas.microsoft.com/office/powerpoint/2010/main" spd="med" advClick="1"/>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3" name="Application: Blending Apple &amp; Orange"/>
          <p:cNvSpPr txBox="1"/>
          <p:nvPr>
            <p:ph type="title"/>
          </p:nvPr>
        </p:nvSpPr>
        <p:spPr>
          <a:prstGeom prst="rect">
            <a:avLst/>
          </a:prstGeom>
        </p:spPr>
        <p:txBody>
          <a:bodyPr/>
          <a:lstStyle/>
          <a:p>
            <a:pPr/>
            <a:r>
              <a:t>Application: Blending Apple &amp; Orange</a:t>
            </a:r>
          </a:p>
        </p:txBody>
      </p:sp>
      <p:sp>
        <p:nvSpPr>
          <p:cNvPr id="2054" name="Double-click to edit"/>
          <p:cNvSpPr txBox="1"/>
          <p:nvPr>
            <p:ph type="body" idx="1"/>
          </p:nvPr>
        </p:nvSpPr>
        <p:spPr>
          <a:prstGeom prst="rect">
            <a:avLst/>
          </a:prstGeom>
        </p:spPr>
        <p:txBody>
          <a:bodyPr/>
          <a:lstStyle/>
          <a:p>
            <a:pPr/>
          </a:p>
        </p:txBody>
      </p:sp>
      <p:sp>
        <p:nvSpPr>
          <p:cNvPr id="2055"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56" name="pasted-movie.png" descr="pasted-movie.png"/>
          <p:cNvPicPr>
            <a:picLocks noChangeAspect="1"/>
          </p:cNvPicPr>
          <p:nvPr/>
        </p:nvPicPr>
        <p:blipFill>
          <a:blip r:embed="rId2">
            <a:extLst/>
          </a:blip>
          <a:stretch>
            <a:fillRect/>
          </a:stretch>
        </p:blipFill>
        <p:spPr>
          <a:xfrm>
            <a:off x="2682630" y="5094653"/>
            <a:ext cx="9144001" cy="4737101"/>
          </a:xfrm>
          <a:prstGeom prst="rect">
            <a:avLst/>
          </a:prstGeom>
          <a:ln w="12700">
            <a:miter lim="400000"/>
          </a:ln>
        </p:spPr>
      </p:pic>
      <p:pic>
        <p:nvPicPr>
          <p:cNvPr id="2057" name="pasted-movie.png" descr="pasted-movie.png"/>
          <p:cNvPicPr>
            <a:picLocks noChangeAspect="1"/>
          </p:cNvPicPr>
          <p:nvPr/>
        </p:nvPicPr>
        <p:blipFill>
          <a:blip r:embed="rId3">
            <a:extLst/>
          </a:blip>
          <a:stretch>
            <a:fillRect/>
          </a:stretch>
        </p:blipFill>
        <p:spPr>
          <a:xfrm>
            <a:off x="15350880" y="5101003"/>
            <a:ext cx="4292601" cy="4724401"/>
          </a:xfrm>
          <a:prstGeom prst="rect">
            <a:avLst/>
          </a:prstGeom>
          <a:ln w="12700">
            <a:miter lim="400000"/>
          </a:ln>
        </p:spPr>
      </p:pic>
    </p:spTree>
  </p:cSld>
  <p:clrMapOvr>
    <a:masterClrMapping/>
  </p:clrMapOvr>
  <p:transition xmlns:p14="http://schemas.microsoft.com/office/powerpoint/2010/main" spd="med" advClick="1"/>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59" name="Variation: Directional Laplacian Pyramid"/>
          <p:cNvSpPr txBox="1"/>
          <p:nvPr>
            <p:ph type="title"/>
          </p:nvPr>
        </p:nvSpPr>
        <p:spPr>
          <a:prstGeom prst="rect">
            <a:avLst/>
          </a:prstGeom>
        </p:spPr>
        <p:txBody>
          <a:bodyPr/>
          <a:lstStyle/>
          <a:p>
            <a:pPr/>
            <a:r>
              <a:t>Variation: </a:t>
            </a:r>
            <a:r>
              <a:rPr i="1"/>
              <a:t>Directional</a:t>
            </a:r>
            <a:r>
              <a:t> Laplacian Pyramid</a:t>
            </a:r>
          </a:p>
        </p:txBody>
      </p:sp>
      <p:sp>
        <p:nvSpPr>
          <p:cNvPr id="2060" name="Double-click to edit"/>
          <p:cNvSpPr txBox="1"/>
          <p:nvPr>
            <p:ph type="body" idx="1"/>
          </p:nvPr>
        </p:nvSpPr>
        <p:spPr>
          <a:prstGeom prst="rect">
            <a:avLst/>
          </a:prstGeom>
        </p:spPr>
        <p:txBody>
          <a:bodyPr/>
          <a:lstStyle/>
          <a:p>
            <a:pPr/>
          </a:p>
        </p:txBody>
      </p:sp>
      <p:sp>
        <p:nvSpPr>
          <p:cNvPr id="2061" name="Slide Number"/>
          <p:cNvSpPr txBox="1"/>
          <p:nvPr>
            <p:ph type="sldNum" sz="quarter" idx="2"/>
          </p:nvPr>
        </p:nvSpPr>
        <p:spPr>
          <a:xfrm>
            <a:off x="23496422" y="13081000"/>
            <a:ext cx="289256"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3" name="Application (and your homework): motion magnification"/>
          <p:cNvSpPr txBox="1"/>
          <p:nvPr>
            <p:ph type="title"/>
          </p:nvPr>
        </p:nvSpPr>
        <p:spPr>
          <a:prstGeom prst="rect">
            <a:avLst/>
          </a:prstGeom>
        </p:spPr>
        <p:txBody>
          <a:bodyPr/>
          <a:lstStyle>
            <a:lvl1pPr defTabSz="1572768">
              <a:defRPr sz="7568"/>
            </a:lvl1pPr>
          </a:lstStyle>
          <a:p>
            <a:pPr/>
            <a:r>
              <a:t>Application (and your homework): motion magnification</a:t>
            </a:r>
          </a:p>
        </p:txBody>
      </p:sp>
      <p:sp>
        <p:nvSpPr>
          <p:cNvPr id="2064" name="Double-click to edit"/>
          <p:cNvSpPr txBox="1"/>
          <p:nvPr>
            <p:ph type="body" idx="1"/>
          </p:nvPr>
        </p:nvSpPr>
        <p:spPr>
          <a:prstGeom prst="rect">
            <a:avLst/>
          </a:prstGeom>
        </p:spPr>
        <p:txBody>
          <a:bodyPr/>
          <a:lstStyle/>
          <a:p>
            <a:pPr/>
          </a:p>
        </p:txBody>
      </p:sp>
      <p:sp>
        <p:nvSpPr>
          <p:cNvPr id="2065" name="Slide Number"/>
          <p:cNvSpPr txBox="1"/>
          <p:nvPr>
            <p:ph type="sldNum" sz="quarter" idx="2"/>
          </p:nvPr>
        </p:nvSpPr>
        <p:spPr>
          <a:xfrm>
            <a:off x="23329696" y="13081000"/>
            <a:ext cx="622708" cy="461059"/>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66" name="pasted-movie.png" descr="pasted-movie.png"/>
          <p:cNvPicPr>
            <a:picLocks noChangeAspect="1"/>
          </p:cNvPicPr>
          <p:nvPr/>
        </p:nvPicPr>
        <p:blipFill>
          <a:blip r:embed="rId2">
            <a:extLst/>
          </a:blip>
          <a:stretch>
            <a:fillRect/>
          </a:stretch>
        </p:blipFill>
        <p:spPr>
          <a:xfrm>
            <a:off x="790028" y="2350435"/>
            <a:ext cx="22803944" cy="10793130"/>
          </a:xfrm>
          <a:prstGeom prst="rect">
            <a:avLst/>
          </a:prstGeom>
          <a:ln w="12700">
            <a:miter lim="400000"/>
          </a:ln>
        </p:spPr>
      </p:pic>
    </p:spTree>
  </p:cSld>
  <p:clrMapOvr>
    <a:masterClrMapping/>
  </p:clrMapOvr>
  <p:transition xmlns:p14="http://schemas.microsoft.com/office/powerpoint/2010/main" spd="med" advClick="1"/>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8" name="Recap"/>
          <p:cNvSpPr txBox="1"/>
          <p:nvPr>
            <p:ph type="title"/>
          </p:nvPr>
        </p:nvSpPr>
        <p:spPr>
          <a:prstGeom prst="rect">
            <a:avLst/>
          </a:prstGeom>
        </p:spPr>
        <p:txBody>
          <a:bodyPr/>
          <a:lstStyle>
            <a:lvl1pPr algn="ctr"/>
          </a:lstStyle>
          <a:p>
            <a:pPr/>
            <a:r>
              <a:t>Recap</a:t>
            </a:r>
          </a:p>
        </p:txBody>
      </p:sp>
      <p:sp>
        <p:nvSpPr>
          <p:cNvPr id="2069" name="We mathematically characterized images as an inner product space…"/>
          <p:cNvSpPr txBox="1"/>
          <p:nvPr>
            <p:ph type="body" idx="1"/>
          </p:nvPr>
        </p:nvSpPr>
        <p:spPr>
          <a:xfrm>
            <a:off x="500859" y="3232035"/>
            <a:ext cx="23382282" cy="8702677"/>
          </a:xfrm>
          <a:prstGeom prst="rect">
            <a:avLst/>
          </a:prstGeom>
        </p:spPr>
        <p:txBody>
          <a:bodyPr/>
          <a:lstStyle/>
          <a:p>
            <a:pPr algn="ctr"/>
            <a:r>
              <a:t>We mathematically characterized images as an inner product space</a:t>
            </a:r>
            <a:br/>
          </a:p>
          <a:p>
            <a:pPr algn="ctr"/>
            <a:r>
              <a:t>We discussed different choices of basis for this space and why they matter</a:t>
            </a:r>
            <a:br/>
          </a:p>
          <a:p>
            <a:pPr algn="ctr"/>
            <a:r>
              <a:t>We discussed different linear operators and how they look like in the spatial and pixel domain</a:t>
            </a:r>
          </a:p>
        </p:txBody>
      </p:sp>
      <p:sp>
        <p:nvSpPr>
          <p:cNvPr id="2070" name="Next lecture: Where does the Fourier Transform come from, and is there more where it came from?"/>
          <p:cNvSpPr/>
          <p:nvPr/>
        </p:nvSpPr>
        <p:spPr>
          <a:xfrm>
            <a:off x="1137259" y="10739551"/>
            <a:ext cx="22109482" cy="2651127"/>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Next lecture: Where does the Fourier Transform come from, and is there more where it came from?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